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7" r:id="rId19"/>
    <p:sldId id="274" r:id="rId20"/>
    <p:sldId id="276" r:id="rId21"/>
    <p:sldId id="271" r:id="rId22"/>
    <p:sldId id="275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1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75E7DBE-8D7D-444B-881C-16FD9D8C5AB5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5C78A6E-BF64-4DE1-A64E-5F2888F52B9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E7DBE-8D7D-444B-881C-16FD9D8C5AB5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78A6E-BF64-4DE1-A64E-5F2888F52B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975E7DBE-8D7D-444B-881C-16FD9D8C5AB5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5C78A6E-BF64-4DE1-A64E-5F2888F52B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113" y="4572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6289ADE-6F42-462C-AAFA-249E1C69DFC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375092"/>
      </p:ext>
    </p:extLst>
  </p:cSld>
  <p:clrMapOvr>
    <a:masterClrMapping/>
  </p:clrMapOvr>
  <p:transition spd="slow">
    <p:cover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E7DBE-8D7D-444B-881C-16FD9D8C5AB5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78A6E-BF64-4DE1-A64E-5F2888F52B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75E7DBE-8D7D-444B-881C-16FD9D8C5AB5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25C78A6E-BF64-4DE1-A64E-5F2888F52B9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E7DBE-8D7D-444B-881C-16FD9D8C5AB5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78A6E-BF64-4DE1-A64E-5F2888F52B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E7DBE-8D7D-444B-881C-16FD9D8C5AB5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78A6E-BF64-4DE1-A64E-5F2888F52B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E7DBE-8D7D-444B-881C-16FD9D8C5AB5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78A6E-BF64-4DE1-A64E-5F2888F52B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75E7DBE-8D7D-444B-881C-16FD9D8C5AB5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78A6E-BF64-4DE1-A64E-5F2888F52B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E7DBE-8D7D-444B-881C-16FD9D8C5AB5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78A6E-BF64-4DE1-A64E-5F2888F52B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E7DBE-8D7D-444B-881C-16FD9D8C5AB5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78A6E-BF64-4DE1-A64E-5F2888F52B9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75E7DBE-8D7D-444B-881C-16FD9D8C5AB5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5C78A6E-BF64-4DE1-A64E-5F2888F52B9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png"/><Relationship Id="rId4" Type="http://schemas.openxmlformats.org/officeDocument/2006/relationships/image" Target="../media/image7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9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71800" y="1268760"/>
            <a:ext cx="6048672" cy="3168352"/>
          </a:xfrm>
        </p:spPr>
        <p:txBody>
          <a:bodyPr/>
          <a:lstStyle/>
          <a:p>
            <a:pPr algn="ctr"/>
            <a:r>
              <a:rPr lang="en-US" sz="6600" dirty="0"/>
              <a:t>Roll, </a:t>
            </a:r>
            <a:r>
              <a:rPr lang="uz-Cyrl-UZ" sz="6600" dirty="0" smtClean="0"/>
              <a:t>Lagranj </a:t>
            </a:r>
            <a:r>
              <a:rPr lang="en-US" sz="6600" dirty="0" err="1" smtClean="0"/>
              <a:t>teoremalari</a:t>
            </a:r>
            <a:endParaRPr lang="ru-RU" sz="66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635896" y="5949280"/>
            <a:ext cx="5114778" cy="636048"/>
          </a:xfrm>
        </p:spPr>
        <p:txBody>
          <a:bodyPr/>
          <a:lstStyle/>
          <a:p>
            <a:r>
              <a:rPr lang="en-US" dirty="0" err="1" smtClean="0"/>
              <a:t>Bo’ronova</a:t>
            </a:r>
            <a:r>
              <a:rPr lang="en-US" dirty="0" smtClean="0"/>
              <a:t> </a:t>
            </a:r>
            <a:r>
              <a:rPr lang="en-US" dirty="0" err="1" smtClean="0"/>
              <a:t>Munisa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3220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8638"/>
            <a:ext cx="7239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z-Cyrl-UZ" sz="4000" dirty="0"/>
              <a:t>Lagranj</a:t>
            </a:r>
            <a:r>
              <a:rPr lang="en-US" sz="4000" dirty="0"/>
              <a:t> </a:t>
            </a:r>
            <a:r>
              <a:rPr lang="en-US" sz="4000" dirty="0" err="1"/>
              <a:t>teoremasi</a:t>
            </a:r>
            <a:r>
              <a:rPr lang="en-US" sz="4000" dirty="0"/>
              <a:t/>
            </a:r>
            <a:br>
              <a:rPr lang="en-US" sz="40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348880"/>
            <a:ext cx="7848872" cy="3888432"/>
          </a:xfrm>
        </p:spPr>
        <p:txBody>
          <a:bodyPr>
            <a:normAutofit/>
          </a:bodyPr>
          <a:lstStyle/>
          <a:p>
            <a:r>
              <a:rPr lang="en-US" sz="2400" b="1" dirty="0"/>
              <a:t>3-t</a:t>
            </a:r>
            <a:r>
              <a:rPr lang="uz-Cyrl-UZ" sz="2400" b="1" dirty="0"/>
              <a:t>eorema</a:t>
            </a:r>
            <a:r>
              <a:rPr lang="uz-Cyrl-UZ" sz="2400" dirty="0"/>
              <a:t> </a:t>
            </a:r>
            <a:r>
              <a:rPr lang="uz-Cyrl-UZ" sz="2400" b="1" dirty="0" smtClean="0"/>
              <a:t>Lagranj teoremasi.</a:t>
            </a:r>
            <a:r>
              <a:rPr lang="uz-Cyrl-UZ" sz="2400" dirty="0" smtClean="0"/>
              <a:t> </a:t>
            </a:r>
            <a:r>
              <a:rPr lang="uz-Cyrl-UZ" sz="2400" dirty="0"/>
              <a:t>Agar </a:t>
            </a:r>
            <a:r>
              <a:rPr lang="uz-Cyrl-UZ" sz="2400" i="1" dirty="0"/>
              <a:t>f(x)</a:t>
            </a:r>
            <a:r>
              <a:rPr lang="uz-Cyrl-UZ" sz="2400" dirty="0"/>
              <a:t> funksiya [</a:t>
            </a:r>
            <a:r>
              <a:rPr lang="uz-Cyrl-UZ" sz="2400" i="1" dirty="0"/>
              <a:t>a,b</a:t>
            </a:r>
            <a:r>
              <a:rPr lang="uz-Cyrl-UZ" sz="2400" dirty="0"/>
              <a:t>] kesmada uzluksiz va (</a:t>
            </a:r>
            <a:r>
              <a:rPr lang="uz-Cyrl-UZ" sz="2400" i="1" dirty="0"/>
              <a:t>a,b</a:t>
            </a:r>
            <a:r>
              <a:rPr lang="uz-Cyrl-UZ" sz="2400" dirty="0"/>
              <a:t>) da chekli </a:t>
            </a:r>
            <a:r>
              <a:rPr lang="uz-Cyrl-UZ" sz="2400" i="1" dirty="0"/>
              <a:t>f’(x</a:t>
            </a:r>
            <a:r>
              <a:rPr lang="uz-Cyrl-UZ" sz="2400" i="1" dirty="0" smtClean="0"/>
              <a:t>)</a:t>
            </a:r>
            <a:endParaRPr lang="en-US" sz="2400" i="1" dirty="0" smtClean="0"/>
          </a:p>
          <a:p>
            <a:pPr marL="0" indent="0">
              <a:buNone/>
            </a:pPr>
            <a:r>
              <a:rPr lang="uz-Cyrl-UZ" sz="2400" dirty="0" smtClean="0"/>
              <a:t> </a:t>
            </a:r>
            <a:r>
              <a:rPr lang="uz-Cyrl-UZ" sz="2400" dirty="0"/>
              <a:t>hosila mavjud bo‘lsa, u holda (</a:t>
            </a:r>
            <a:r>
              <a:rPr lang="uz-Cyrl-UZ" sz="2400" i="1" dirty="0"/>
              <a:t>a,b</a:t>
            </a:r>
            <a:r>
              <a:rPr lang="uz-Cyrl-UZ" sz="2400" dirty="0"/>
              <a:t>) da kamida bitta shunday  </a:t>
            </a:r>
            <a:r>
              <a:rPr lang="uz-Cyrl-UZ" sz="2400" i="1" dirty="0"/>
              <a:t>c </a:t>
            </a:r>
            <a:r>
              <a:rPr lang="uz-Cyrl-UZ" sz="2400" dirty="0"/>
              <a:t> nuqta mavjud bo‘lib, </a:t>
            </a:r>
            <a:endParaRPr lang="ru-RU" sz="2400" dirty="0"/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</a:t>
            </a:r>
            <a:r>
              <a:rPr lang="uz-Cyrl-UZ" sz="2400" dirty="0" smtClean="0"/>
              <a:t>                                    </a:t>
            </a:r>
            <a:r>
              <a:rPr lang="en-US" sz="2400" dirty="0" smtClean="0"/>
              <a:t>                 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                                                      </a:t>
            </a:r>
            <a:r>
              <a:rPr lang="uz-Cyrl-UZ" sz="2400" dirty="0" smtClean="0"/>
              <a:t>(</a:t>
            </a:r>
            <a:r>
              <a:rPr lang="uz-Cyrl-UZ" sz="2400" dirty="0"/>
              <a:t>1)</a:t>
            </a:r>
            <a:endParaRPr lang="ru-RU" sz="2400" dirty="0"/>
          </a:p>
          <a:p>
            <a:pPr marL="0" indent="0">
              <a:buNone/>
            </a:pPr>
            <a:r>
              <a:rPr lang="uz-Cyrl-UZ" sz="2400" dirty="0" smtClean="0"/>
              <a:t>tenglik </a:t>
            </a:r>
            <a:r>
              <a:rPr lang="uz-Cyrl-UZ" sz="2400" dirty="0"/>
              <a:t>o‘rinli bo‘ladi</a:t>
            </a:r>
            <a:r>
              <a:rPr lang="uz-Cyrl-UZ" sz="2400" dirty="0" smtClean="0"/>
              <a:t>.</a:t>
            </a:r>
            <a:endParaRPr lang="en-US" sz="2400" dirty="0" smtClean="0"/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r>
              <a:rPr lang="uz-Cyrl-UZ" sz="2400" b="1" dirty="0" smtClean="0"/>
              <a:t>Isboti</a:t>
            </a:r>
            <a:r>
              <a:rPr lang="uz-Cyrl-UZ" sz="2400" dirty="0"/>
              <a:t>. Quyidagi yordamchi funksiyani tuzib olamiz:</a:t>
            </a: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4020570"/>
              </p:ext>
            </p:extLst>
          </p:nvPr>
        </p:nvGraphicFramePr>
        <p:xfrm>
          <a:off x="1187624" y="3933056"/>
          <a:ext cx="3136900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0" name="Формула" r:id="rId3" imgW="1269720" imgH="393480" progId="Equation.3">
                  <p:embed/>
                </p:oleObj>
              </mc:Choice>
              <mc:Fallback>
                <p:oleObj name="Формула" r:id="rId3" imgW="126972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87624" y="3933056"/>
                        <a:ext cx="3136900" cy="971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5195583"/>
              </p:ext>
            </p:extLst>
          </p:nvPr>
        </p:nvGraphicFramePr>
        <p:xfrm>
          <a:off x="683568" y="4941168"/>
          <a:ext cx="6211887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" name="Формула" r:id="rId5" imgW="2514600" imgH="393480" progId="Equation.3">
                  <p:embed/>
                </p:oleObj>
              </mc:Choice>
              <mc:Fallback>
                <p:oleObj name="Формула" r:id="rId5" imgW="2514600" imgH="393480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4941168"/>
                        <a:ext cx="6211887" cy="971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85" name="Picture 3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7344816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061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7848872" cy="6597352"/>
          </a:xfrm>
        </p:spPr>
        <p:txBody>
          <a:bodyPr>
            <a:normAutofit fontScale="92500" lnSpcReduction="20000"/>
          </a:bodyPr>
          <a:lstStyle/>
          <a:p>
            <a:r>
              <a:rPr lang="uz-Cyrl-UZ" dirty="0" smtClean="0"/>
              <a:t>Bu</a:t>
            </a:r>
            <a:r>
              <a:rPr lang="en-US" dirty="0" smtClean="0"/>
              <a:t> </a:t>
            </a:r>
            <a:r>
              <a:rPr lang="ru-RU" dirty="0" smtClean="0"/>
              <a:t>Ф(</a:t>
            </a:r>
            <a:r>
              <a:rPr lang="en-US" dirty="0" smtClean="0"/>
              <a:t>x</a:t>
            </a:r>
            <a:r>
              <a:rPr lang="ru-RU" dirty="0" smtClean="0"/>
              <a:t>) </a:t>
            </a:r>
            <a:r>
              <a:rPr lang="uz-Cyrl-UZ" dirty="0" smtClean="0"/>
              <a:t>funksiyani </a:t>
            </a:r>
            <a:r>
              <a:rPr lang="uz-Cyrl-UZ" dirty="0"/>
              <a:t>[</a:t>
            </a:r>
            <a:r>
              <a:rPr lang="uz-Cyrl-UZ" i="1" dirty="0"/>
              <a:t>a,b</a:t>
            </a:r>
            <a:r>
              <a:rPr lang="uz-Cyrl-UZ" dirty="0"/>
              <a:t>] kesmada uzluksiz va (</a:t>
            </a:r>
            <a:r>
              <a:rPr lang="uz-Cyrl-UZ" i="1" dirty="0"/>
              <a:t>a,b</a:t>
            </a:r>
            <a:r>
              <a:rPr lang="uz-Cyrl-UZ" dirty="0"/>
              <a:t>) da  hosilaga ega bo‘lgan </a:t>
            </a:r>
            <a:r>
              <a:rPr lang="uz-Cyrl-UZ" i="1" dirty="0"/>
              <a:t>f(x)</a:t>
            </a:r>
            <a:r>
              <a:rPr lang="uz-Cyrl-UZ" dirty="0"/>
              <a:t> va </a:t>
            </a:r>
            <a:r>
              <a:rPr lang="uz-Cyrl-UZ" i="1" dirty="0"/>
              <a:t>x </a:t>
            </a:r>
            <a:r>
              <a:rPr lang="uz-Cyrl-UZ" dirty="0"/>
              <a:t>funksiyalarning chiziqli kombinatsiyasi sifatida qarash mumkin. Bundan </a:t>
            </a:r>
            <a:r>
              <a:rPr lang="ru-RU" dirty="0"/>
              <a:t>Ф(</a:t>
            </a:r>
            <a:r>
              <a:rPr lang="en-US" dirty="0"/>
              <a:t>x</a:t>
            </a:r>
            <a:r>
              <a:rPr lang="ru-RU" dirty="0"/>
              <a:t>)</a:t>
            </a:r>
            <a:r>
              <a:rPr lang="ru-RU" dirty="0" smtClean="0"/>
              <a:t> </a:t>
            </a:r>
            <a:r>
              <a:rPr lang="uz-Cyrl-UZ" dirty="0" smtClean="0"/>
              <a:t>funksiyaning </a:t>
            </a:r>
            <a:r>
              <a:rPr lang="uz-Cyrl-UZ" dirty="0"/>
              <a:t>[</a:t>
            </a:r>
            <a:r>
              <a:rPr lang="uz-Cyrl-UZ" i="1" dirty="0"/>
              <a:t>a,b</a:t>
            </a:r>
            <a:r>
              <a:rPr lang="uz-Cyrl-UZ" dirty="0"/>
              <a:t>] kesmada uzluksiz va (</a:t>
            </a:r>
            <a:r>
              <a:rPr lang="uz-Cyrl-UZ" i="1" dirty="0"/>
              <a:t>a,b</a:t>
            </a:r>
            <a:r>
              <a:rPr lang="uz-Cyrl-UZ" dirty="0"/>
              <a:t>) da  hosilaga ega ekanligi kelib chiqadi. Shuningdek </a:t>
            </a:r>
            <a:endParaRPr lang="ru-RU" dirty="0"/>
          </a:p>
          <a:p>
            <a:pPr marL="0" indent="0">
              <a:buNone/>
            </a:pPr>
            <a:r>
              <a:rPr lang="en-US" dirty="0" smtClean="0"/>
              <a:t>                          </a:t>
            </a:r>
            <a:r>
              <a:rPr lang="ru-RU" dirty="0" smtClean="0"/>
              <a:t>Ф(</a:t>
            </a:r>
            <a:r>
              <a:rPr lang="en-US" dirty="0" smtClean="0"/>
              <a:t>a</a:t>
            </a:r>
            <a:r>
              <a:rPr lang="ru-RU" dirty="0" smtClean="0"/>
              <a:t>)</a:t>
            </a:r>
            <a:r>
              <a:rPr lang="en-US" dirty="0" smtClean="0"/>
              <a:t>=</a:t>
            </a:r>
            <a:r>
              <a:rPr lang="ru-RU" dirty="0"/>
              <a:t> </a:t>
            </a:r>
            <a:r>
              <a:rPr lang="ru-RU" dirty="0" smtClean="0"/>
              <a:t>Ф(</a:t>
            </a:r>
            <a:r>
              <a:rPr lang="en-US" dirty="0" smtClean="0"/>
              <a:t>b</a:t>
            </a:r>
            <a:r>
              <a:rPr lang="ru-RU" dirty="0" smtClean="0"/>
              <a:t>) </a:t>
            </a:r>
            <a:r>
              <a:rPr lang="en-US" dirty="0" smtClean="0"/>
              <a:t>=0,</a:t>
            </a:r>
            <a:endParaRPr lang="ru-RU" dirty="0"/>
          </a:p>
          <a:p>
            <a:pPr marL="0" indent="0">
              <a:buNone/>
            </a:pPr>
            <a:r>
              <a:rPr lang="en-US" dirty="0" smtClean="0"/>
              <a:t>  </a:t>
            </a:r>
            <a:r>
              <a:rPr lang="uz-Cyrl-UZ" dirty="0" smtClean="0"/>
              <a:t>demak </a:t>
            </a:r>
            <a:r>
              <a:rPr lang="ru-RU" dirty="0"/>
              <a:t>Ф(</a:t>
            </a:r>
            <a:r>
              <a:rPr lang="en-US" dirty="0"/>
              <a:t>x</a:t>
            </a:r>
            <a:r>
              <a:rPr lang="ru-RU" dirty="0"/>
              <a:t>)</a:t>
            </a:r>
            <a:r>
              <a:rPr lang="ru-RU" dirty="0" smtClean="0"/>
              <a:t> </a:t>
            </a:r>
            <a:r>
              <a:rPr lang="uz-Cyrl-UZ" dirty="0"/>
              <a:t>funksiya Roll teoremasining barcha shartlarini qanoatlantiradi. </a:t>
            </a:r>
            <a:endParaRPr lang="ru-RU" dirty="0"/>
          </a:p>
          <a:p>
            <a:r>
              <a:rPr lang="uz-Cyrl-UZ" dirty="0"/>
              <a:t>Demak, Roll teoremasiga ko‘ra (</a:t>
            </a:r>
            <a:r>
              <a:rPr lang="uz-Cyrl-UZ" i="1" dirty="0"/>
              <a:t>a,b</a:t>
            </a:r>
            <a:r>
              <a:rPr lang="uz-Cyrl-UZ" dirty="0"/>
              <a:t>) intervalda kamida bitta shunday </a:t>
            </a:r>
            <a:r>
              <a:rPr lang="uz-Cyrl-UZ" i="1" dirty="0"/>
              <a:t>c</a:t>
            </a:r>
            <a:r>
              <a:rPr lang="uz-Cyrl-UZ" dirty="0"/>
              <a:t> nuqta mavjud bo‘ladiki, </a:t>
            </a:r>
            <a:r>
              <a:rPr lang="ru-RU" dirty="0" smtClean="0"/>
              <a:t>Ф</a:t>
            </a:r>
            <a:r>
              <a:rPr lang="en-US" dirty="0" smtClean="0"/>
              <a:t>’</a:t>
            </a:r>
            <a:r>
              <a:rPr lang="ru-RU" dirty="0" smtClean="0"/>
              <a:t>(</a:t>
            </a:r>
            <a:r>
              <a:rPr lang="en-US" dirty="0" smtClean="0"/>
              <a:t>x</a:t>
            </a:r>
            <a:r>
              <a:rPr lang="ru-RU" dirty="0"/>
              <a:t>) </a:t>
            </a:r>
            <a:r>
              <a:rPr lang="uz-Cyrl-UZ" dirty="0" smtClean="0"/>
              <a:t>=</a:t>
            </a:r>
            <a:r>
              <a:rPr lang="uz-Cyrl-UZ" dirty="0"/>
              <a:t>0 bo‘ladi. 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Shunday</a:t>
            </a:r>
            <a:r>
              <a:rPr lang="ru-RU" dirty="0"/>
              <a:t> </a:t>
            </a:r>
            <a:r>
              <a:rPr lang="ru-RU" dirty="0" err="1"/>
              <a:t>qilib</a:t>
            </a:r>
            <a:r>
              <a:rPr lang="en-US" dirty="0"/>
              <a:t>,</a:t>
            </a:r>
            <a:endParaRPr lang="ru-RU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bundan</a:t>
            </a:r>
            <a:r>
              <a:rPr lang="en-US" dirty="0"/>
              <a:t>  </a:t>
            </a:r>
            <a:r>
              <a:rPr lang="en-US" dirty="0" err="1"/>
              <a:t>esa</a:t>
            </a:r>
            <a:r>
              <a:rPr lang="en-US" dirty="0"/>
              <a:t>  </a:t>
            </a:r>
            <a:r>
              <a:rPr lang="en-US" dirty="0" err="1"/>
              <a:t>isbot</a:t>
            </a:r>
            <a:r>
              <a:rPr lang="en-US" dirty="0"/>
              <a:t>  </a:t>
            </a:r>
            <a:r>
              <a:rPr lang="en-US" dirty="0" err="1"/>
              <a:t>qilinishi</a:t>
            </a:r>
            <a:r>
              <a:rPr lang="en-US" dirty="0"/>
              <a:t> </a:t>
            </a:r>
            <a:r>
              <a:rPr lang="en-US" dirty="0" err="1"/>
              <a:t>kerak</a:t>
            </a:r>
            <a:r>
              <a:rPr lang="en-US" dirty="0"/>
              <a:t> </a:t>
            </a:r>
            <a:r>
              <a:rPr lang="en-US" dirty="0" err="1"/>
              <a:t>bo‘lgan</a:t>
            </a:r>
            <a:r>
              <a:rPr lang="en-US" dirty="0"/>
              <a:t> (1) formula </a:t>
            </a:r>
            <a:r>
              <a:rPr lang="en-US" dirty="0" err="1"/>
              <a:t>kelib</a:t>
            </a:r>
            <a:r>
              <a:rPr lang="en-US" dirty="0"/>
              <a:t> </a:t>
            </a:r>
            <a:r>
              <a:rPr lang="en-US" dirty="0" err="1"/>
              <a:t>chiqadi</a:t>
            </a:r>
            <a:r>
              <a:rPr lang="en-US" dirty="0"/>
              <a:t>. </a:t>
            </a:r>
            <a:r>
              <a:rPr lang="en-US" dirty="0" err="1"/>
              <a:t>Teorema</a:t>
            </a:r>
            <a:r>
              <a:rPr lang="en-US" dirty="0"/>
              <a:t> </a:t>
            </a:r>
            <a:r>
              <a:rPr lang="en-US" dirty="0" err="1"/>
              <a:t>isbot</a:t>
            </a:r>
            <a:r>
              <a:rPr lang="en-US" dirty="0"/>
              <a:t> </a:t>
            </a:r>
            <a:r>
              <a:rPr lang="en-US" dirty="0" err="1"/>
              <a:t>bo‘ldi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en-US" dirty="0"/>
              <a:t>1) </a:t>
            </a:r>
            <a:r>
              <a:rPr lang="en-US" dirty="0" err="1"/>
              <a:t>formulani</a:t>
            </a:r>
            <a:r>
              <a:rPr lang="en-US" dirty="0"/>
              <a:t> </a:t>
            </a:r>
            <a:r>
              <a:rPr lang="en-US" dirty="0" err="1"/>
              <a:t>ba’zida</a:t>
            </a:r>
            <a:r>
              <a:rPr lang="en-US" dirty="0"/>
              <a:t> </a:t>
            </a:r>
            <a:r>
              <a:rPr lang="en-US" dirty="0" err="1"/>
              <a:t>Lagranj</a:t>
            </a:r>
            <a:r>
              <a:rPr lang="en-US" dirty="0"/>
              <a:t> </a:t>
            </a:r>
            <a:r>
              <a:rPr lang="en-US" dirty="0" err="1"/>
              <a:t>formulasi</a:t>
            </a:r>
            <a:r>
              <a:rPr lang="en-US" dirty="0"/>
              <a:t> deb ham </a:t>
            </a:r>
            <a:r>
              <a:rPr lang="en-US" dirty="0" err="1"/>
              <a:t>yuritiladi</a:t>
            </a:r>
            <a:r>
              <a:rPr lang="en-US" dirty="0"/>
              <a:t>. Bu formula</a:t>
            </a:r>
            <a:endParaRPr lang="ru-RU" dirty="0"/>
          </a:p>
          <a:p>
            <a:pPr marL="0" indent="0">
              <a:buNone/>
            </a:pPr>
            <a:r>
              <a:rPr lang="en-US" i="1" dirty="0" smtClean="0"/>
              <a:t>                 </a:t>
            </a:r>
            <a:r>
              <a:rPr lang="uz-Cyrl-UZ" i="1" dirty="0" smtClean="0"/>
              <a:t>f(b</a:t>
            </a:r>
            <a:r>
              <a:rPr lang="uz-Cyrl-UZ" i="1" dirty="0"/>
              <a:t>)-f(a)=f’(c)(b-a) </a:t>
            </a:r>
            <a:r>
              <a:rPr lang="en-US" dirty="0"/>
              <a:t>    </a:t>
            </a:r>
            <a:r>
              <a:rPr lang="uz-Cyrl-UZ" dirty="0"/>
              <a:t>       </a:t>
            </a:r>
            <a:r>
              <a:rPr lang="en-US" dirty="0"/>
              <a:t>    (2)</a:t>
            </a:r>
            <a:endParaRPr lang="ru-RU" dirty="0"/>
          </a:p>
          <a:p>
            <a:pPr marL="0" indent="0">
              <a:buNone/>
            </a:pPr>
            <a:r>
              <a:rPr lang="en-US" dirty="0" err="1"/>
              <a:t>ko‘rinishda</a:t>
            </a:r>
            <a:r>
              <a:rPr lang="en-US" dirty="0"/>
              <a:t> ham </a:t>
            </a:r>
            <a:r>
              <a:rPr lang="en-US" dirty="0" err="1"/>
              <a:t>yoziladi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1992512"/>
              </p:ext>
            </p:extLst>
          </p:nvPr>
        </p:nvGraphicFramePr>
        <p:xfrm>
          <a:off x="2339752" y="3573016"/>
          <a:ext cx="5760640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Формула" r:id="rId3" imgW="1981080" imgH="393480" progId="Equation.3">
                  <p:embed/>
                </p:oleObj>
              </mc:Choice>
              <mc:Fallback>
                <p:oleObj name="Формула" r:id="rId3" imgW="1981080" imgH="39348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752" y="3573016"/>
                        <a:ext cx="5760640" cy="8640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22104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7776864" cy="6552728"/>
          </a:xfrm>
        </p:spPr>
        <p:txBody>
          <a:bodyPr/>
          <a:lstStyle/>
          <a:p>
            <a:r>
              <a:rPr lang="en-US" dirty="0" err="1"/>
              <a:t>Endi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Lagranj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teoremasining</a:t>
            </a:r>
            <a:r>
              <a:rPr lang="en-US" dirty="0">
                <a:solidFill>
                  <a:srgbClr val="FF0000"/>
                </a:solidFill>
              </a:rPr>
              <a:t> </a:t>
            </a: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rgbClr val="FF0000"/>
                </a:solidFill>
              </a:rPr>
              <a:t>geometrik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ma’nosi</a:t>
            </a:r>
            <a:r>
              <a:rPr lang="en-US" dirty="0" err="1"/>
              <a:t>ga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to‘xtalamiz</a:t>
            </a:r>
            <a:r>
              <a:rPr lang="en-US" dirty="0"/>
              <a:t>. </a:t>
            </a:r>
            <a:r>
              <a:rPr lang="en-US" i="1" dirty="0"/>
              <a:t>f(x)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funksiya</a:t>
            </a:r>
            <a:r>
              <a:rPr lang="en-US" dirty="0" smtClean="0"/>
              <a:t> </a:t>
            </a:r>
            <a:r>
              <a:rPr lang="en-US" dirty="0" err="1" smtClean="0"/>
              <a:t>Lagranj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/>
              <a:t>teoremasining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shartlarini</a:t>
            </a:r>
            <a:r>
              <a:rPr lang="en-US" dirty="0" smtClean="0"/>
              <a:t> </a:t>
            </a:r>
            <a:r>
              <a:rPr lang="en-US" dirty="0" err="1" smtClean="0"/>
              <a:t>qanoatlantirsin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deylik</a:t>
            </a:r>
            <a:r>
              <a:rPr lang="en-US" dirty="0" smtClean="0"/>
              <a:t> </a:t>
            </a:r>
            <a:r>
              <a:rPr lang="en-US" dirty="0"/>
              <a:t>.</a:t>
            </a:r>
            <a:r>
              <a:rPr lang="en-US" dirty="0" err="1" smtClean="0"/>
              <a:t>Funksiya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grafigining</a:t>
            </a:r>
            <a:r>
              <a:rPr lang="en-US" dirty="0" smtClean="0"/>
              <a:t> </a:t>
            </a:r>
            <a:r>
              <a:rPr lang="en-US" i="1" dirty="0" smtClean="0"/>
              <a:t>A(</a:t>
            </a:r>
            <a:r>
              <a:rPr lang="en-US" i="1" dirty="0" err="1" smtClean="0"/>
              <a:t>a;f</a:t>
            </a:r>
            <a:r>
              <a:rPr lang="en-US" i="1" dirty="0" smtClean="0"/>
              <a:t>(a</a:t>
            </a:r>
            <a:r>
              <a:rPr lang="en-US" i="1" dirty="0"/>
              <a:t>)), </a:t>
            </a:r>
            <a:endParaRPr lang="en-US" i="1" dirty="0" smtClean="0"/>
          </a:p>
          <a:p>
            <a:pPr marL="0" indent="0">
              <a:buNone/>
            </a:pPr>
            <a:r>
              <a:rPr lang="en-US" i="1" dirty="0" smtClean="0"/>
              <a:t>B(</a:t>
            </a:r>
            <a:r>
              <a:rPr lang="en-US" i="1" dirty="0" err="1" smtClean="0"/>
              <a:t>b;f</a:t>
            </a:r>
            <a:r>
              <a:rPr lang="en-US" i="1" dirty="0" smtClean="0"/>
              <a:t>(b</a:t>
            </a:r>
            <a:r>
              <a:rPr lang="en-US" i="1" dirty="0"/>
              <a:t>))</a:t>
            </a:r>
            <a:r>
              <a:rPr lang="en-US" dirty="0"/>
              <a:t> </a:t>
            </a:r>
            <a:r>
              <a:rPr lang="en-US" dirty="0" err="1" smtClean="0"/>
              <a:t>nuqtalar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err="1" smtClean="0"/>
              <a:t>orqali</a:t>
            </a:r>
            <a:r>
              <a:rPr lang="en-US" dirty="0" smtClean="0"/>
              <a:t> </a:t>
            </a:r>
            <a:r>
              <a:rPr lang="en-US" dirty="0" err="1" smtClean="0"/>
              <a:t>kesuvchi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/>
              <a:t>o‘tkazamiz</a:t>
            </a:r>
            <a:r>
              <a:rPr lang="en-US" dirty="0"/>
              <a:t>, 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uning</a:t>
            </a:r>
            <a:r>
              <a:rPr lang="en-US" dirty="0" smtClean="0"/>
              <a:t> </a:t>
            </a:r>
            <a:r>
              <a:rPr lang="en-US" dirty="0" err="1"/>
              <a:t>burchak</a:t>
            </a:r>
            <a:r>
              <a:rPr lang="en-US" dirty="0"/>
              <a:t> </a:t>
            </a:r>
            <a:r>
              <a:rPr lang="en-US" dirty="0" err="1"/>
              <a:t>koeffitsienti</a:t>
            </a:r>
            <a:r>
              <a:rPr lang="en-US" dirty="0"/>
              <a:t> </a:t>
            </a:r>
            <a:endParaRPr lang="ru-RU" dirty="0"/>
          </a:p>
          <a:p>
            <a:pPr marL="0" indent="0">
              <a:buNone/>
            </a:pPr>
            <a:r>
              <a:rPr lang="en-US" dirty="0" smtClean="0"/>
              <a:t>                                           </a:t>
            </a:r>
            <a:r>
              <a:rPr lang="en-US" dirty="0" err="1" smtClean="0"/>
              <a:t>bo‘ladi</a:t>
            </a:r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7356850"/>
              </p:ext>
            </p:extLst>
          </p:nvPr>
        </p:nvGraphicFramePr>
        <p:xfrm>
          <a:off x="1291477" y="5733256"/>
          <a:ext cx="2906992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8" name="Формула" r:id="rId3" imgW="1549080" imgH="393480" progId="Equation.3">
                  <p:embed/>
                </p:oleObj>
              </mc:Choice>
              <mc:Fallback>
                <p:oleObj name="Формула" r:id="rId3" imgW="1549080" imgH="39348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1477" y="5733256"/>
                        <a:ext cx="2906992" cy="7200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764703"/>
            <a:ext cx="3888432" cy="4536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1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188640"/>
                <a:ext cx="7704856" cy="640871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uz-Cyrl-UZ" dirty="0" smtClean="0"/>
                  <a:t>Hosilaning geometrik ma’nosiga binoan </a:t>
                </a:r>
                <a:r>
                  <a:rPr lang="uz-Cyrl-UZ" i="1" dirty="0"/>
                  <a:t>f’(c)</a:t>
                </a:r>
                <a:r>
                  <a:rPr lang="uz-Cyrl-UZ" dirty="0"/>
                  <a:t> - bu </a:t>
                </a:r>
                <a:r>
                  <a:rPr lang="uz-Cyrl-UZ" i="1" dirty="0"/>
                  <a:t>f(x)</a:t>
                </a:r>
                <a:r>
                  <a:rPr lang="uz-Cyrl-UZ" dirty="0"/>
                  <a:t> funksiya grafigiga uning </a:t>
                </a:r>
                <a:r>
                  <a:rPr lang="uz-Cyrl-UZ" i="1" dirty="0"/>
                  <a:t>(c;f(c))</a:t>
                </a:r>
                <a:r>
                  <a:rPr lang="uz-Cyrl-UZ" dirty="0"/>
                  <a:t> nuqtasida o‘tkazilgan urinmaning burchak koeffitsienti: </a:t>
                </a:r>
                <a:r>
                  <a:rPr lang="uz-Cyrl-UZ" i="1" dirty="0"/>
                  <a:t>tg</a:t>
                </a:r>
                <a:r>
                  <a:rPr lang="en-US" i="1" dirty="0">
                    <a:sym typeface="Symbol"/>
                  </a:rPr>
                  <a:t></a:t>
                </a:r>
                <a:r>
                  <a:rPr lang="uz-Cyrl-UZ" i="1" dirty="0"/>
                  <a:t>=f’(c)</a:t>
                </a:r>
                <a:r>
                  <a:rPr lang="uz-Cyrl-UZ" dirty="0"/>
                  <a:t> Demak, (1) formula </a:t>
                </a:r>
                <a:r>
                  <a:rPr lang="uz-Cyrl-UZ" i="1" dirty="0"/>
                  <a:t>(a,b)</a:t>
                </a:r>
                <a:r>
                  <a:rPr lang="uz-Cyrl-UZ" dirty="0"/>
                  <a:t> intervalda kamida bitta shunday  </a:t>
                </a:r>
                <a:r>
                  <a:rPr lang="uz-Cyrl-UZ" i="1" dirty="0"/>
                  <a:t>c</a:t>
                </a:r>
                <a:r>
                  <a:rPr lang="uz-Cyrl-UZ" dirty="0"/>
                  <a:t>  nuqta mavjudligini ko‘rsatadiki,  </a:t>
                </a:r>
                <a:r>
                  <a:rPr lang="uz-Cyrl-UZ" i="1" dirty="0"/>
                  <a:t>f(x)</a:t>
                </a:r>
                <a:r>
                  <a:rPr lang="uz-Cyrl-UZ" dirty="0"/>
                  <a:t> funksiya grafigiga </a:t>
                </a:r>
                <a:r>
                  <a:rPr lang="uz-Cyrl-UZ" i="1" dirty="0"/>
                  <a:t>(c;f(c))</a:t>
                </a:r>
                <a:r>
                  <a:rPr lang="uz-Cyrl-UZ" dirty="0"/>
                  <a:t> nuqtada o‘tkazilgan urinma </a:t>
                </a:r>
                <a:r>
                  <a:rPr lang="uz-Cyrl-UZ" i="1" dirty="0"/>
                  <a:t>AB</a:t>
                </a:r>
                <a:r>
                  <a:rPr lang="uz-Cyrl-UZ" dirty="0"/>
                  <a:t>  kesuvchiga paralell bo‘ladi.</a:t>
                </a:r>
                <a:endParaRPr lang="ru-RU" dirty="0"/>
              </a:p>
              <a:p>
                <a:r>
                  <a:rPr lang="uz-Cyrl-UZ" dirty="0" smtClean="0"/>
                  <a:t>	Isbot qilingan (1) formulani boshqacha ko‘rinishda ham yozish mumkin. Buning uchun </a:t>
                </a:r>
                <a:r>
                  <a:rPr lang="uz-Cyrl-UZ" i="1" dirty="0"/>
                  <a:t>a&lt;</a:t>
                </a:r>
                <a:r>
                  <a:rPr lang="en-US" i="1" dirty="0"/>
                  <a:t>c</a:t>
                </a:r>
                <a:r>
                  <a:rPr lang="uz-Cyrl-UZ" i="1" dirty="0"/>
                  <a:t>&lt;b</a:t>
                </a:r>
                <a:r>
                  <a:rPr lang="uz-Cyrl-UZ" dirty="0"/>
                  <a:t> tengsizliklarni e’tiborga </a:t>
                </a:r>
                <a:r>
                  <a:rPr lang="uz-Cyrl-UZ" dirty="0" smtClean="0"/>
                  <a:t>olib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𝑐</m:t>
                        </m:r>
                        <m:r>
                          <a:rPr lang="en-US" b="0" i="1" smtClean="0">
                            <a:latin typeface="Cambria Math"/>
                          </a:rPr>
                          <m:t>−</m:t>
                        </m:r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𝑏</m:t>
                        </m:r>
                        <m:r>
                          <a:rPr lang="en-US" b="0" i="1" smtClean="0">
                            <a:latin typeface="Cambria Math"/>
                          </a:rPr>
                          <m:t>−</m:t>
                        </m:r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</m:den>
                    </m:f>
                    <m:r>
                      <a:rPr lang="en-US" b="0" i="0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l-GR" b="0" i="1" smtClean="0">
                        <a:latin typeface="Cambria Math"/>
                        <a:ea typeface="Cambria Math"/>
                      </a:rPr>
                      <m:t>θ</m:t>
                    </m:r>
                  </m:oMath>
                </a14:m>
                <a:r>
                  <a:rPr lang="uz-Cyrl-UZ" dirty="0" smtClean="0"/>
                  <a:t> </a:t>
                </a:r>
                <a:r>
                  <a:rPr lang="ru-RU" dirty="0" smtClean="0"/>
                  <a:t> </a:t>
                </a:r>
                <a:r>
                  <a:rPr lang="uz-Cyrl-UZ" dirty="0"/>
                  <a:t>belgilash kiritamiz, u holda </a:t>
                </a:r>
                <a:r>
                  <a:rPr lang="en-US" i="1" dirty="0"/>
                  <a:t>c</a:t>
                </a:r>
                <a:r>
                  <a:rPr lang="uz-Cyrl-UZ" i="1" dirty="0"/>
                  <a:t>=a+(b-a)</a:t>
                </a:r>
                <a:r>
                  <a:rPr lang="ru-RU" i="1" dirty="0">
                    <a:sym typeface="Symbol"/>
                  </a:rPr>
                  <a:t></a:t>
                </a:r>
                <a:r>
                  <a:rPr lang="uz-Cyrl-UZ" i="1" dirty="0"/>
                  <a:t>, 0&lt;</a:t>
                </a:r>
                <a:r>
                  <a:rPr lang="ru-RU" i="1" dirty="0">
                    <a:sym typeface="Symbol"/>
                  </a:rPr>
                  <a:t></a:t>
                </a:r>
                <a:r>
                  <a:rPr lang="uz-Cyrl-UZ" i="1" dirty="0"/>
                  <a:t>&lt;</a:t>
                </a:r>
                <a:r>
                  <a:rPr lang="uz-Cyrl-UZ" dirty="0"/>
                  <a:t>1 bo‘lishi ravshan. Natijada (1) formula ushbu Natijada (1) formula ushbu 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i="1" dirty="0"/>
                  <a:t> </a:t>
                </a:r>
                <a:r>
                  <a:rPr lang="en-US" i="1" dirty="0" smtClean="0"/>
                  <a:t>                </a:t>
                </a:r>
                <a:r>
                  <a:rPr lang="uz-Cyrl-UZ" i="1" dirty="0" smtClean="0"/>
                  <a:t>f(b</a:t>
                </a:r>
                <a:r>
                  <a:rPr lang="uz-Cyrl-UZ" i="1" dirty="0"/>
                  <a:t>) - f(a) = f’(a+</a:t>
                </a:r>
                <a:r>
                  <a:rPr lang="en-US" i="1" dirty="0">
                    <a:sym typeface="Symbol"/>
                  </a:rPr>
                  <a:t></a:t>
                </a:r>
                <a:r>
                  <a:rPr lang="uz-Cyrl-UZ" i="1" dirty="0"/>
                  <a:t>(b-a))(b-a)</a:t>
                </a:r>
                <a:endParaRPr lang="ru-RU" dirty="0"/>
              </a:p>
              <a:p>
                <a:pPr marL="0" indent="0">
                  <a:buNone/>
                </a:pPr>
                <a:r>
                  <a:rPr lang="uz-Cyrl-UZ" dirty="0" smtClean="0"/>
                  <a:t>ko‘rinishga </a:t>
                </a:r>
                <a:r>
                  <a:rPr lang="uz-Cyrl-UZ" dirty="0"/>
                  <a:t>keladi. </a:t>
                </a:r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188640"/>
                <a:ext cx="7704856" cy="6408712"/>
              </a:xfrm>
              <a:blipFill rotWithShape="1">
                <a:blip r:embed="rId2"/>
                <a:stretch>
                  <a:fillRect l="-1345" t="-1522" r="-23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8414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7920880" cy="6264696"/>
          </a:xfrm>
        </p:spPr>
        <p:txBody>
          <a:bodyPr>
            <a:noAutofit/>
          </a:bodyPr>
          <a:lstStyle/>
          <a:p>
            <a:r>
              <a:rPr lang="en-US" sz="3200" dirty="0"/>
              <a:t>Agar (1) </a:t>
            </a:r>
            <a:r>
              <a:rPr lang="en-US" sz="3200" dirty="0" err="1"/>
              <a:t>formulada</a:t>
            </a:r>
            <a:r>
              <a:rPr lang="en-US" sz="3200" dirty="0"/>
              <a:t> </a:t>
            </a:r>
            <a:r>
              <a:rPr lang="en-US" sz="3200" i="1" dirty="0"/>
              <a:t>a=x</a:t>
            </a:r>
            <a:r>
              <a:rPr lang="en-US" sz="3200" i="1" baseline="-25000" dirty="0"/>
              <a:t>0</a:t>
            </a:r>
            <a:r>
              <a:rPr lang="en-US" sz="3200" i="1" dirty="0"/>
              <a:t>; b=x</a:t>
            </a:r>
            <a:r>
              <a:rPr lang="en-US" sz="3200" i="1" baseline="-25000" dirty="0"/>
              <a:t>0</a:t>
            </a:r>
            <a:r>
              <a:rPr lang="en-US" sz="3200" i="1" dirty="0"/>
              <a:t>+</a:t>
            </a:r>
            <a:r>
              <a:rPr lang="en-US" sz="3200" i="1" dirty="0">
                <a:sym typeface="Symbol"/>
              </a:rPr>
              <a:t></a:t>
            </a:r>
            <a:r>
              <a:rPr lang="en-US" sz="3200" i="1" dirty="0"/>
              <a:t>x</a:t>
            </a:r>
            <a:r>
              <a:rPr lang="en-US" sz="3200" dirty="0"/>
              <a:t> </a:t>
            </a:r>
            <a:r>
              <a:rPr lang="en-US" sz="3200" dirty="0" err="1"/>
              <a:t>almashtirishlar</a:t>
            </a:r>
            <a:r>
              <a:rPr lang="en-US" sz="3200" dirty="0"/>
              <a:t> </a:t>
            </a:r>
            <a:r>
              <a:rPr lang="en-US" sz="3200" dirty="0" err="1"/>
              <a:t>bajarsak</a:t>
            </a:r>
            <a:r>
              <a:rPr lang="en-US" sz="3200" dirty="0"/>
              <a:t>, u</a:t>
            </a:r>
            <a:endParaRPr lang="ru-RU" sz="3200" dirty="0"/>
          </a:p>
          <a:p>
            <a:pPr marL="0" indent="0">
              <a:buNone/>
            </a:pPr>
            <a:r>
              <a:rPr lang="en-US" sz="3200" i="1" dirty="0"/>
              <a:t> </a:t>
            </a:r>
            <a:r>
              <a:rPr lang="en-US" sz="3200" i="1" dirty="0" smtClean="0"/>
              <a:t> </a:t>
            </a:r>
            <a:r>
              <a:rPr lang="ru-RU" sz="3200" i="1" dirty="0" smtClean="0"/>
              <a:t>     </a:t>
            </a:r>
            <a:r>
              <a:rPr lang="en-US" sz="3200" i="1" dirty="0" smtClean="0"/>
              <a:t> f(x</a:t>
            </a:r>
            <a:r>
              <a:rPr lang="en-US" sz="3200" i="1" baseline="-25000" dirty="0" smtClean="0"/>
              <a:t>0</a:t>
            </a:r>
            <a:r>
              <a:rPr lang="en-US" sz="3200" i="1" dirty="0"/>
              <a:t>+</a:t>
            </a:r>
            <a:r>
              <a:rPr lang="en-US" sz="3200" i="1" dirty="0">
                <a:sym typeface="Symbol"/>
              </a:rPr>
              <a:t></a:t>
            </a:r>
            <a:r>
              <a:rPr lang="en-US" sz="3200" i="1" dirty="0"/>
              <a:t>x)-f(x</a:t>
            </a:r>
            <a:r>
              <a:rPr lang="en-US" sz="3200" i="1" baseline="-25000" dirty="0"/>
              <a:t>0</a:t>
            </a:r>
            <a:r>
              <a:rPr lang="en-US" sz="3200" i="1" dirty="0"/>
              <a:t>)=f’(c)</a:t>
            </a:r>
            <a:r>
              <a:rPr lang="en-US" sz="3200" i="1" dirty="0">
                <a:sym typeface="Symbol"/>
              </a:rPr>
              <a:t></a:t>
            </a:r>
            <a:r>
              <a:rPr lang="en-US" sz="3200" i="1" dirty="0"/>
              <a:t>x</a:t>
            </a:r>
            <a:r>
              <a:rPr lang="en-US" sz="3200" dirty="0"/>
              <a:t>           </a:t>
            </a:r>
            <a:r>
              <a:rPr lang="uz-Cyrl-UZ" sz="3200" dirty="0" smtClean="0"/>
              <a:t> </a:t>
            </a:r>
            <a:r>
              <a:rPr lang="en-US" sz="3200" dirty="0" smtClean="0"/>
              <a:t>(</a:t>
            </a:r>
            <a:r>
              <a:rPr lang="en-US" sz="3200" dirty="0"/>
              <a:t>3)</a:t>
            </a:r>
            <a:endParaRPr lang="ru-RU" sz="3200" dirty="0"/>
          </a:p>
          <a:p>
            <a:pPr marL="0" indent="0">
              <a:buNone/>
            </a:pPr>
            <a:r>
              <a:rPr lang="en-US" sz="3200" dirty="0" err="1"/>
              <a:t>bu</a:t>
            </a:r>
            <a:r>
              <a:rPr lang="en-US" sz="3200" dirty="0"/>
              <a:t> </a:t>
            </a:r>
            <a:r>
              <a:rPr lang="en-US" sz="3200" dirty="0" err="1"/>
              <a:t>yerda</a:t>
            </a:r>
            <a:r>
              <a:rPr lang="en-US" sz="3200" dirty="0"/>
              <a:t> </a:t>
            </a:r>
            <a:r>
              <a:rPr lang="en-US" sz="3200" i="1" dirty="0"/>
              <a:t>x</a:t>
            </a:r>
            <a:r>
              <a:rPr lang="en-US" sz="3200" i="1" baseline="-25000" dirty="0"/>
              <a:t>0</a:t>
            </a:r>
            <a:r>
              <a:rPr lang="en-US" sz="3200" i="1" dirty="0"/>
              <a:t> &lt;c&lt;x</a:t>
            </a:r>
            <a:r>
              <a:rPr lang="en-US" sz="3200" i="1" baseline="-25000" dirty="0"/>
              <a:t>0</a:t>
            </a:r>
            <a:r>
              <a:rPr lang="en-US" sz="3200" i="1" dirty="0"/>
              <a:t>+</a:t>
            </a:r>
            <a:r>
              <a:rPr lang="en-US" sz="3200" i="1" dirty="0">
                <a:sym typeface="Symbol"/>
              </a:rPr>
              <a:t></a:t>
            </a:r>
            <a:r>
              <a:rPr lang="en-US" sz="3200" i="1" dirty="0"/>
              <a:t>x</a:t>
            </a:r>
            <a:r>
              <a:rPr lang="en-US" sz="3200" dirty="0"/>
              <a:t>, </a:t>
            </a:r>
            <a:r>
              <a:rPr lang="en-US" sz="3200" dirty="0" err="1"/>
              <a:t>ko‘rinishga</a:t>
            </a:r>
            <a:r>
              <a:rPr lang="en-US" sz="3200" dirty="0"/>
              <a:t> </a:t>
            </a:r>
            <a:r>
              <a:rPr lang="en-US" sz="3200" dirty="0" err="1"/>
              <a:t>keladi</a:t>
            </a:r>
            <a:r>
              <a:rPr lang="en-US" sz="3200" dirty="0"/>
              <a:t>. Bu formula argument </a:t>
            </a:r>
            <a:r>
              <a:rPr lang="en-US" sz="3200" dirty="0" err="1"/>
              <a:t>orttirmasi</a:t>
            </a:r>
            <a:r>
              <a:rPr lang="en-US" sz="3200" dirty="0"/>
              <a:t> </a:t>
            </a:r>
            <a:r>
              <a:rPr lang="en-US" sz="3200" dirty="0" err="1"/>
              <a:t>bilan</a:t>
            </a:r>
            <a:r>
              <a:rPr lang="en-US" sz="3200" dirty="0"/>
              <a:t> </a:t>
            </a:r>
            <a:r>
              <a:rPr lang="en-US" sz="3200" dirty="0" err="1"/>
              <a:t>funksiya</a:t>
            </a:r>
            <a:r>
              <a:rPr lang="en-US" sz="3200" dirty="0"/>
              <a:t> </a:t>
            </a:r>
            <a:r>
              <a:rPr lang="en-US" sz="3200" dirty="0" err="1"/>
              <a:t>orttirmasini</a:t>
            </a:r>
            <a:r>
              <a:rPr lang="en-US" sz="3200" dirty="0"/>
              <a:t> </a:t>
            </a:r>
            <a:r>
              <a:rPr lang="en-US" sz="3200" dirty="0" err="1"/>
              <a:t>bog‘laydi</a:t>
            </a:r>
            <a:r>
              <a:rPr lang="en-US" sz="3200" dirty="0"/>
              <a:t>, </a:t>
            </a:r>
            <a:r>
              <a:rPr lang="en-US" sz="3200" dirty="0" err="1"/>
              <a:t>shu</a:t>
            </a:r>
            <a:r>
              <a:rPr lang="en-US" sz="3200" dirty="0"/>
              <a:t> </a:t>
            </a:r>
            <a:r>
              <a:rPr lang="en-US" sz="3200" dirty="0" err="1"/>
              <a:t>sababli</a:t>
            </a:r>
            <a:r>
              <a:rPr lang="en-US" sz="3200" dirty="0"/>
              <a:t> (3) formula </a:t>
            </a:r>
            <a:r>
              <a:rPr lang="en-US" sz="3200" i="1" u="sng" dirty="0" err="1"/>
              <a:t>chekli</a:t>
            </a:r>
            <a:r>
              <a:rPr lang="en-US" sz="3200" i="1" u="sng" dirty="0"/>
              <a:t> </a:t>
            </a:r>
            <a:r>
              <a:rPr lang="en-US" sz="3200" i="1" u="sng" dirty="0" err="1"/>
              <a:t>orttirmalar</a:t>
            </a:r>
            <a:r>
              <a:rPr lang="en-US" sz="3200" i="1" u="sng" dirty="0"/>
              <a:t> </a:t>
            </a:r>
            <a:r>
              <a:rPr lang="en-US" sz="3200" i="1" u="sng" dirty="0" err="1"/>
              <a:t>formulasi</a:t>
            </a:r>
            <a:r>
              <a:rPr lang="en-US" sz="3200" dirty="0"/>
              <a:t> deb </a:t>
            </a:r>
            <a:r>
              <a:rPr lang="en-US" sz="3200" dirty="0" err="1"/>
              <a:t>ataladi</a:t>
            </a:r>
            <a:r>
              <a:rPr lang="en-US" sz="3200" dirty="0"/>
              <a:t>.</a:t>
            </a:r>
            <a:endParaRPr lang="ru-RU" sz="3200" dirty="0"/>
          </a:p>
          <a:p>
            <a:pPr marL="0" indent="0">
              <a:buNone/>
            </a:pPr>
            <a:r>
              <a:rPr lang="en-US" sz="3200" dirty="0" smtClean="0"/>
              <a:t>Agar </a:t>
            </a:r>
            <a:r>
              <a:rPr lang="en-US" sz="3200" dirty="0"/>
              <a:t>(1) </a:t>
            </a:r>
            <a:r>
              <a:rPr lang="en-US" sz="3200" dirty="0" err="1"/>
              <a:t>Lagranj</a:t>
            </a:r>
            <a:r>
              <a:rPr lang="en-US" sz="3200" dirty="0"/>
              <a:t> </a:t>
            </a:r>
            <a:r>
              <a:rPr lang="en-US" sz="3200" dirty="0" err="1"/>
              <a:t>formulasida</a:t>
            </a:r>
            <a:r>
              <a:rPr lang="en-US" sz="3200" dirty="0"/>
              <a:t> </a:t>
            </a:r>
            <a:r>
              <a:rPr lang="en-US" sz="3200" i="1" dirty="0"/>
              <a:t>f(a)=f(b)</a:t>
            </a:r>
            <a:r>
              <a:rPr lang="en-US" sz="3200" dirty="0"/>
              <a:t> deb </a:t>
            </a:r>
            <a:r>
              <a:rPr lang="en-US" sz="3200" dirty="0" err="1"/>
              <a:t>olsak</a:t>
            </a:r>
            <a:r>
              <a:rPr lang="en-US" sz="3200" dirty="0"/>
              <a:t>, Roll </a:t>
            </a:r>
            <a:r>
              <a:rPr lang="en-US" sz="3200" dirty="0" err="1"/>
              <a:t>teoremasi</a:t>
            </a:r>
            <a:r>
              <a:rPr lang="en-US" sz="3200" dirty="0"/>
              <a:t> </a:t>
            </a:r>
            <a:r>
              <a:rPr lang="en-US" sz="3200" dirty="0" err="1"/>
              <a:t>kelib</a:t>
            </a:r>
            <a:r>
              <a:rPr lang="en-US" sz="3200" dirty="0"/>
              <a:t> </a:t>
            </a:r>
            <a:r>
              <a:rPr lang="en-US" sz="3200" dirty="0" err="1"/>
              <a:t>chiqadi</a:t>
            </a:r>
            <a:r>
              <a:rPr lang="en-US" sz="3200" dirty="0"/>
              <a:t>, </a:t>
            </a:r>
            <a:r>
              <a:rPr lang="en-US" sz="3200" dirty="0" err="1"/>
              <a:t>ya’ni</a:t>
            </a:r>
            <a:r>
              <a:rPr lang="en-US" sz="3200" dirty="0"/>
              <a:t> Roll </a:t>
            </a:r>
            <a:r>
              <a:rPr lang="en-US" sz="3200" dirty="0" err="1"/>
              <a:t>teoremasi</a:t>
            </a:r>
            <a:r>
              <a:rPr lang="en-US" sz="3200" dirty="0"/>
              <a:t> </a:t>
            </a:r>
            <a:r>
              <a:rPr lang="en-US" sz="3200" dirty="0" err="1"/>
              <a:t>Lagranj</a:t>
            </a:r>
            <a:r>
              <a:rPr lang="en-US" sz="3200" dirty="0"/>
              <a:t> </a:t>
            </a:r>
            <a:r>
              <a:rPr lang="en-US" sz="3200" dirty="0" err="1"/>
              <a:t>teoremasining</a:t>
            </a:r>
            <a:r>
              <a:rPr lang="en-US" sz="3200" dirty="0"/>
              <a:t> </a:t>
            </a:r>
            <a:r>
              <a:rPr lang="en-US" sz="3200" dirty="0" err="1"/>
              <a:t>xususiy</a:t>
            </a:r>
            <a:r>
              <a:rPr lang="en-US" sz="3200" dirty="0"/>
              <a:t> </a:t>
            </a:r>
            <a:r>
              <a:rPr lang="en-US" sz="3200" dirty="0" err="1"/>
              <a:t>holi</a:t>
            </a:r>
            <a:r>
              <a:rPr lang="en-US" sz="3200" dirty="0"/>
              <a:t> </a:t>
            </a:r>
            <a:r>
              <a:rPr lang="en-US" sz="3200" dirty="0" err="1"/>
              <a:t>ekan</a:t>
            </a:r>
            <a:r>
              <a:rPr lang="en-US" sz="3200" dirty="0"/>
              <a:t>.</a:t>
            </a:r>
            <a:endParaRPr lang="ru-RU" sz="3200" dirty="0"/>
          </a:p>
          <a:p>
            <a:pPr marL="0" indent="0"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2781998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8640"/>
            <a:ext cx="8028384" cy="6669360"/>
          </a:xfrm>
        </p:spPr>
        <p:txBody>
          <a:bodyPr>
            <a:normAutofit/>
          </a:bodyPr>
          <a:lstStyle/>
          <a:p>
            <a:r>
              <a:rPr lang="en-US" i="1" dirty="0" err="1"/>
              <a:t>Misol</a:t>
            </a:r>
            <a:r>
              <a:rPr lang="uz-Cyrl-UZ" dirty="0"/>
              <a:t>. </a:t>
            </a:r>
            <a:r>
              <a:rPr lang="en-US" dirty="0" err="1"/>
              <a:t>Ushbu</a:t>
            </a:r>
            <a:r>
              <a:rPr lang="en-US" dirty="0"/>
              <a:t> [0,2] </a:t>
            </a:r>
            <a:r>
              <a:rPr lang="en-US" dirty="0" err="1"/>
              <a:t>kesmada</a:t>
            </a:r>
            <a:r>
              <a:rPr lang="en-US" dirty="0"/>
              <a:t> </a:t>
            </a:r>
            <a:r>
              <a:rPr lang="en-US" i="1" dirty="0"/>
              <a:t>f(x)=4x</a:t>
            </a:r>
            <a:r>
              <a:rPr lang="en-US" i="1" baseline="30000" dirty="0"/>
              <a:t>3</a:t>
            </a:r>
            <a:r>
              <a:rPr lang="en-US" i="1" dirty="0"/>
              <a:t>-5x</a:t>
            </a:r>
            <a:r>
              <a:rPr lang="en-US" i="1" baseline="30000" dirty="0"/>
              <a:t>2</a:t>
            </a:r>
            <a:r>
              <a:rPr lang="en-US" i="1" dirty="0"/>
              <a:t>+x</a:t>
            </a:r>
            <a:r>
              <a:rPr lang="en-US" dirty="0"/>
              <a:t>-2 </a:t>
            </a:r>
            <a:r>
              <a:rPr lang="en-US" dirty="0" err="1"/>
              <a:t>funksiya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Lagranj</a:t>
            </a:r>
            <a:r>
              <a:rPr lang="en-US" dirty="0"/>
              <a:t> </a:t>
            </a:r>
            <a:r>
              <a:rPr lang="en-US" dirty="0" err="1"/>
              <a:t>formulasidagi</a:t>
            </a:r>
            <a:r>
              <a:rPr lang="en-US" dirty="0"/>
              <a:t> </a:t>
            </a:r>
            <a:r>
              <a:rPr lang="en-US" i="1" dirty="0"/>
              <a:t>c</a:t>
            </a:r>
            <a:r>
              <a:rPr lang="en-US" dirty="0"/>
              <a:t>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uz-Cyrl-UZ" dirty="0"/>
              <a:t>q</a:t>
            </a:r>
            <a:r>
              <a:rPr lang="en-US" dirty="0" err="1"/>
              <a:t>iymatini</a:t>
            </a:r>
            <a:r>
              <a:rPr lang="en-US" dirty="0"/>
              <a:t> toping.</a:t>
            </a:r>
            <a:endParaRPr lang="ru-RU" dirty="0"/>
          </a:p>
          <a:p>
            <a:pPr marL="0" indent="0">
              <a:buNone/>
            </a:pPr>
            <a:r>
              <a:rPr lang="en-US" i="1" dirty="0" err="1"/>
              <a:t>Yechish</a:t>
            </a:r>
            <a:r>
              <a:rPr lang="en-US" dirty="0"/>
              <a:t>. </a:t>
            </a:r>
            <a:r>
              <a:rPr lang="en-US" dirty="0" err="1"/>
              <a:t>funksiyaning</a:t>
            </a:r>
            <a:r>
              <a:rPr lang="en-US" dirty="0"/>
              <a:t> </a:t>
            </a:r>
            <a:r>
              <a:rPr lang="en-US" dirty="0" err="1"/>
              <a:t>kesma</a:t>
            </a:r>
            <a:r>
              <a:rPr lang="en-US" dirty="0"/>
              <a:t> </a:t>
            </a:r>
            <a:r>
              <a:rPr lang="en-US" dirty="0" err="1"/>
              <a:t>uchlaridagi</a:t>
            </a:r>
            <a:r>
              <a:rPr lang="en-US" dirty="0"/>
              <a:t> </a:t>
            </a:r>
            <a:r>
              <a:rPr lang="en-US" dirty="0" err="1"/>
              <a:t>qiymatlarini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uz-Cyrl-UZ" dirty="0"/>
              <a:t>hosila</a:t>
            </a:r>
            <a:r>
              <a:rPr lang="en-US" dirty="0"/>
              <a:t>s</a:t>
            </a:r>
            <a:r>
              <a:rPr lang="uz-Cyrl-UZ" dirty="0"/>
              <a:t>ini</a:t>
            </a:r>
            <a:r>
              <a:rPr lang="en-US" dirty="0"/>
              <a:t> </a:t>
            </a:r>
            <a:r>
              <a:rPr lang="en-US" dirty="0" err="1"/>
              <a:t>hisoblaymiz</a:t>
            </a:r>
            <a:r>
              <a:rPr lang="uz-Cyrl-UZ" dirty="0"/>
              <a:t>: </a:t>
            </a:r>
            <a:r>
              <a:rPr lang="en-US" i="1" dirty="0"/>
              <a:t>f</a:t>
            </a:r>
            <a:r>
              <a:rPr lang="en-US" dirty="0"/>
              <a:t>(0)=-2; </a:t>
            </a:r>
            <a:r>
              <a:rPr lang="en-US" i="1" dirty="0"/>
              <a:t>f</a:t>
            </a:r>
            <a:r>
              <a:rPr lang="en-US" dirty="0"/>
              <a:t>(2)=12; </a:t>
            </a:r>
            <a:r>
              <a:rPr lang="en-US" i="1" dirty="0"/>
              <a:t>f’(x)=</a:t>
            </a:r>
            <a:r>
              <a:rPr lang="en-US" dirty="0"/>
              <a:t>12</a:t>
            </a:r>
            <a:r>
              <a:rPr lang="en-US" i="1" dirty="0"/>
              <a:t>x</a:t>
            </a:r>
            <a:r>
              <a:rPr lang="en-US" i="1" baseline="30000" dirty="0"/>
              <a:t>2</a:t>
            </a:r>
            <a:r>
              <a:rPr lang="en-US" dirty="0"/>
              <a:t>-10</a:t>
            </a:r>
            <a:r>
              <a:rPr lang="en-US" i="1" dirty="0"/>
              <a:t>x</a:t>
            </a:r>
            <a:r>
              <a:rPr lang="en-US" dirty="0"/>
              <a:t>+1. </a:t>
            </a:r>
            <a:r>
              <a:rPr lang="en-US" dirty="0" err="1"/>
              <a:t>Olingan</a:t>
            </a:r>
            <a:r>
              <a:rPr lang="en-US" dirty="0"/>
              <a:t> </a:t>
            </a:r>
            <a:r>
              <a:rPr lang="en-US" dirty="0" err="1"/>
              <a:t>natijalarni</a:t>
            </a:r>
            <a:r>
              <a:rPr lang="en-US" dirty="0"/>
              <a:t> </a:t>
            </a:r>
            <a:r>
              <a:rPr lang="en-US" dirty="0" err="1"/>
              <a:t>Lagranj</a:t>
            </a:r>
            <a:r>
              <a:rPr lang="en-US" dirty="0"/>
              <a:t>  </a:t>
            </a:r>
            <a:r>
              <a:rPr lang="en-US" dirty="0" err="1"/>
              <a:t>formulasiga</a:t>
            </a:r>
            <a:r>
              <a:rPr lang="en-US" dirty="0"/>
              <a:t> </a:t>
            </a:r>
            <a:r>
              <a:rPr lang="en-US" dirty="0" err="1"/>
              <a:t>qo‘yamiz</a:t>
            </a:r>
            <a:r>
              <a:rPr lang="en-US" dirty="0"/>
              <a:t>, </a:t>
            </a:r>
            <a:r>
              <a:rPr lang="en-US" dirty="0" err="1"/>
              <a:t>natijada</a:t>
            </a:r>
            <a:r>
              <a:rPr lang="en-US" dirty="0"/>
              <a:t> </a:t>
            </a:r>
            <a:endParaRPr lang="ru-RU" dirty="0"/>
          </a:p>
          <a:p>
            <a:pPr marL="0" indent="0">
              <a:buNone/>
            </a:pPr>
            <a:r>
              <a:rPr lang="uz-Cyrl-UZ" dirty="0"/>
              <a:t>12</a:t>
            </a:r>
            <a:r>
              <a:rPr lang="en-US" dirty="0"/>
              <a:t>-(-2)=( 12</a:t>
            </a:r>
            <a:r>
              <a:rPr lang="en-US" i="1" dirty="0"/>
              <a:t>c</a:t>
            </a:r>
            <a:r>
              <a:rPr lang="en-US" i="1" baseline="30000" dirty="0"/>
              <a:t>2</a:t>
            </a:r>
            <a:r>
              <a:rPr lang="en-US" dirty="0"/>
              <a:t>-10</a:t>
            </a:r>
            <a:r>
              <a:rPr lang="en-US" i="1" dirty="0"/>
              <a:t>c</a:t>
            </a:r>
            <a:r>
              <a:rPr lang="en-US" dirty="0"/>
              <a:t>+1)(2-0)  </a:t>
            </a:r>
            <a:r>
              <a:rPr lang="en-US" dirty="0" err="1"/>
              <a:t>yoki</a:t>
            </a:r>
            <a:r>
              <a:rPr lang="en-US" dirty="0"/>
              <a:t>  6</a:t>
            </a:r>
            <a:r>
              <a:rPr lang="en-US" i="1" dirty="0"/>
              <a:t>c</a:t>
            </a:r>
            <a:r>
              <a:rPr lang="en-US" i="1" baseline="30000" dirty="0"/>
              <a:t>2</a:t>
            </a:r>
            <a:r>
              <a:rPr lang="en-US" dirty="0"/>
              <a:t>-5</a:t>
            </a:r>
            <a:r>
              <a:rPr lang="en-US" i="1" dirty="0"/>
              <a:t>c</a:t>
            </a:r>
            <a:r>
              <a:rPr lang="en-US" dirty="0"/>
              <a:t>-3=0 </a:t>
            </a:r>
            <a:r>
              <a:rPr lang="en-US" dirty="0" err="1"/>
              <a:t>kvadrat</a:t>
            </a:r>
            <a:r>
              <a:rPr lang="en-US" dirty="0"/>
              <a:t> </a:t>
            </a:r>
            <a:r>
              <a:rPr lang="en-US" dirty="0" err="1"/>
              <a:t>tenglamani</a:t>
            </a:r>
            <a:r>
              <a:rPr lang="en-US" dirty="0"/>
              <a:t> </a:t>
            </a:r>
            <a:r>
              <a:rPr lang="uz-Cyrl-UZ" dirty="0"/>
              <a:t>hosil qilamiz. Bu tenglamani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y</a:t>
            </a:r>
            <a:r>
              <a:rPr lang="uz-Cyrl-UZ" dirty="0"/>
              <a:t>echamiz:</a:t>
            </a:r>
            <a:endParaRPr lang="ru-RU" dirty="0"/>
          </a:p>
          <a:p>
            <a:pPr marL="0" indent="0">
              <a:buNone/>
            </a:pPr>
            <a:r>
              <a:rPr lang="ru-RU" i="1" dirty="0" smtClean="0"/>
              <a:t>              </a:t>
            </a:r>
            <a:r>
              <a:rPr lang="en-US" i="1" dirty="0" smtClean="0"/>
              <a:t>c</a:t>
            </a:r>
            <a:r>
              <a:rPr lang="uz-Cyrl-UZ" i="1" baseline="-25000" dirty="0"/>
              <a:t>1,2</a:t>
            </a:r>
            <a:r>
              <a:rPr lang="uz-Cyrl-UZ" dirty="0" smtClean="0"/>
              <a:t>=</a:t>
            </a:r>
          </a:p>
          <a:p>
            <a:pPr marL="0" indent="0">
              <a:buNone/>
            </a:pPr>
            <a:r>
              <a:rPr lang="uz-Cyrl-UZ" dirty="0" smtClean="0"/>
              <a:t>Topilgan </a:t>
            </a:r>
            <a:r>
              <a:rPr lang="uz-Cyrl-UZ" dirty="0"/>
              <a:t>ildizlardan faqat  </a:t>
            </a:r>
            <a:r>
              <a:rPr lang="uz-Cyrl-UZ" dirty="0" smtClean="0"/>
              <a:t>        </a:t>
            </a:r>
            <a:r>
              <a:rPr lang="ru-RU" dirty="0" smtClean="0"/>
              <a:t>     </a:t>
            </a:r>
            <a:r>
              <a:rPr lang="uz-Cyrl-UZ" dirty="0" smtClean="0"/>
              <a:t>qaralayotgan </a:t>
            </a:r>
          </a:p>
          <a:p>
            <a:pPr marL="0" indent="0">
              <a:buNone/>
            </a:pPr>
            <a:endParaRPr lang="uz-Cyrl-UZ" dirty="0" smtClean="0"/>
          </a:p>
          <a:p>
            <a:pPr marL="0" indent="0">
              <a:buNone/>
            </a:pPr>
            <a:r>
              <a:rPr lang="uz-Cyrl-UZ" dirty="0" smtClean="0"/>
              <a:t>kesmaga </a:t>
            </a:r>
            <a:r>
              <a:rPr lang="uz-Cyrl-UZ" dirty="0"/>
              <a:t>tegishli. Demak, </a:t>
            </a:r>
            <a:r>
              <a:rPr lang="en-US" i="1" dirty="0"/>
              <a:t>c</a:t>
            </a:r>
            <a:r>
              <a:rPr lang="uz-Cyrl-UZ" dirty="0"/>
              <a:t>=</a:t>
            </a:r>
            <a:r>
              <a:rPr lang="ru-RU" dirty="0"/>
              <a:t> </a:t>
            </a:r>
            <a:r>
              <a:rPr lang="ru-RU" dirty="0" smtClean="0"/>
              <a:t>            </a:t>
            </a:r>
            <a:r>
              <a:rPr lang="uz-Cyrl-UZ" dirty="0" smtClean="0"/>
              <a:t>ekan</a:t>
            </a:r>
            <a:r>
              <a:rPr lang="uz-Cyrl-UZ" dirty="0"/>
              <a:t>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6640803"/>
              </p:ext>
            </p:extLst>
          </p:nvPr>
        </p:nvGraphicFramePr>
        <p:xfrm>
          <a:off x="2170113" y="4221087"/>
          <a:ext cx="2257871" cy="8528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0" name="Формула" r:id="rId3" imgW="558720" imgH="431640" progId="Equation.3">
                  <p:embed/>
                </p:oleObj>
              </mc:Choice>
              <mc:Fallback>
                <p:oleObj name="Формула" r:id="rId3" imgW="558720" imgH="431640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0113" y="4221087"/>
                        <a:ext cx="2257871" cy="8528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8112531"/>
              </p:ext>
            </p:extLst>
          </p:nvPr>
        </p:nvGraphicFramePr>
        <p:xfrm>
          <a:off x="3995936" y="4797152"/>
          <a:ext cx="1211428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1" name="Формула" r:id="rId5" imgW="558720" imgH="431640" progId="Equation.3">
                  <p:embed/>
                </p:oleObj>
              </mc:Choice>
              <mc:Fallback>
                <p:oleObj name="Формула" r:id="rId5" imgW="55872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95936" y="4797152"/>
                        <a:ext cx="1211428" cy="7920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2251465"/>
              </p:ext>
            </p:extLst>
          </p:nvPr>
        </p:nvGraphicFramePr>
        <p:xfrm>
          <a:off x="4283968" y="5661248"/>
          <a:ext cx="1211262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2" name="Формула" r:id="rId7" imgW="558720" imgH="431640" progId="Equation.3">
                  <p:embed/>
                </p:oleObj>
              </mc:Choice>
              <mc:Fallback>
                <p:oleObj name="Формула" r:id="rId7" imgW="558720" imgH="43164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3968" y="5661248"/>
                        <a:ext cx="1211262" cy="792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792515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7239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i="1" dirty="0" err="1"/>
              <a:t>Mustaqil</a:t>
            </a:r>
            <a:r>
              <a:rPr lang="en-US" i="1" dirty="0"/>
              <a:t> </a:t>
            </a:r>
            <a:r>
              <a:rPr lang="en-US" i="1" dirty="0" err="1"/>
              <a:t>yechish</a:t>
            </a:r>
            <a:r>
              <a:rPr lang="en-US" i="1" dirty="0"/>
              <a:t> </a:t>
            </a:r>
            <a:r>
              <a:rPr lang="en-US" i="1" dirty="0" err="1"/>
              <a:t>uchun</a:t>
            </a:r>
            <a:r>
              <a:rPr lang="en-US" i="1" dirty="0"/>
              <a:t> </a:t>
            </a:r>
            <a:r>
              <a:rPr lang="en-US" i="1" dirty="0" err="1"/>
              <a:t>misol</a:t>
            </a:r>
            <a:r>
              <a:rPr lang="en-US" i="1" dirty="0"/>
              <a:t> </a:t>
            </a:r>
            <a:r>
              <a:rPr lang="en-US" i="1" dirty="0" err="1"/>
              <a:t>va</a:t>
            </a:r>
            <a:r>
              <a:rPr lang="en-US" i="1" dirty="0"/>
              <a:t> </a:t>
            </a:r>
            <a:r>
              <a:rPr lang="en-US" i="1" dirty="0" err="1"/>
              <a:t>masalalar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68760"/>
            <a:ext cx="7848872" cy="5589240"/>
          </a:xfrm>
        </p:spPr>
        <p:txBody>
          <a:bodyPr>
            <a:normAutofit fontScale="92500"/>
          </a:bodyPr>
          <a:lstStyle/>
          <a:p>
            <a:r>
              <a:rPr lang="en-US" dirty="0"/>
              <a:t>1.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i="1" dirty="0"/>
              <a:t>f(x)=x</a:t>
            </a:r>
            <a:r>
              <a:rPr lang="en-US" i="1" baseline="30000" dirty="0"/>
              <a:t>3</a:t>
            </a:r>
            <a:r>
              <a:rPr lang="en-US" i="1" dirty="0"/>
              <a:t>+5x</a:t>
            </a:r>
            <a:r>
              <a:rPr lang="en-US" i="1" baseline="30000" dirty="0"/>
              <a:t>2</a:t>
            </a:r>
            <a:r>
              <a:rPr lang="en-US" i="1" dirty="0"/>
              <a:t>-6x</a:t>
            </a:r>
            <a:r>
              <a:rPr lang="en-US" dirty="0"/>
              <a:t> </a:t>
            </a:r>
            <a:r>
              <a:rPr lang="en-US" dirty="0" err="1"/>
              <a:t>funksiya</a:t>
            </a:r>
            <a:r>
              <a:rPr lang="en-US" dirty="0"/>
              <a:t> [0;1] </a:t>
            </a:r>
            <a:r>
              <a:rPr lang="en-US" dirty="0" err="1"/>
              <a:t>kesmada</a:t>
            </a:r>
            <a:r>
              <a:rPr lang="en-US" dirty="0"/>
              <a:t> </a:t>
            </a:r>
            <a:r>
              <a:rPr lang="en-US" dirty="0" err="1"/>
              <a:t>berilgan</a:t>
            </a:r>
            <a:r>
              <a:rPr lang="en-US" dirty="0"/>
              <a:t>. Bu </a:t>
            </a:r>
            <a:r>
              <a:rPr lang="en-US" dirty="0" err="1"/>
              <a:t>funksiyaga</a:t>
            </a:r>
            <a:r>
              <a:rPr lang="en-US" dirty="0"/>
              <a:t> </a:t>
            </a:r>
            <a:r>
              <a:rPr lang="en-US" dirty="0" err="1"/>
              <a:t>shu</a:t>
            </a:r>
            <a:r>
              <a:rPr lang="en-US" dirty="0"/>
              <a:t> </a:t>
            </a:r>
            <a:r>
              <a:rPr lang="en-US" dirty="0" err="1"/>
              <a:t>kesmada</a:t>
            </a:r>
            <a:r>
              <a:rPr lang="en-US" dirty="0"/>
              <a:t> Roll </a:t>
            </a:r>
            <a:r>
              <a:rPr lang="en-US" dirty="0" err="1"/>
              <a:t>teoremasini</a:t>
            </a:r>
            <a:r>
              <a:rPr lang="en-US" dirty="0"/>
              <a:t> </a:t>
            </a:r>
            <a:r>
              <a:rPr lang="en-US" dirty="0" err="1"/>
              <a:t>tatbiq</a:t>
            </a:r>
            <a:r>
              <a:rPr lang="en-US" dirty="0"/>
              <a:t> </a:t>
            </a:r>
            <a:r>
              <a:rPr lang="en-US" dirty="0" err="1"/>
              <a:t>qilib</a:t>
            </a:r>
            <a:r>
              <a:rPr lang="en-US" dirty="0"/>
              <a:t> </a:t>
            </a:r>
            <a:r>
              <a:rPr lang="en-US" dirty="0" err="1"/>
              <a:t>bo‘ladimi</a:t>
            </a:r>
            <a:r>
              <a:rPr lang="en-US" dirty="0"/>
              <a:t>? Agar </a:t>
            </a:r>
            <a:r>
              <a:rPr lang="en-US" dirty="0" err="1"/>
              <a:t>tatbiq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 </a:t>
            </a:r>
            <a:r>
              <a:rPr lang="en-US" dirty="0" err="1"/>
              <a:t>bo‘lsa</a:t>
            </a:r>
            <a:r>
              <a:rPr lang="en-US" dirty="0"/>
              <a:t>, </a:t>
            </a:r>
            <a:r>
              <a:rPr lang="en-US" dirty="0" err="1"/>
              <a:t>teoremadagi</a:t>
            </a:r>
            <a:r>
              <a:rPr lang="en-US" dirty="0"/>
              <a:t> </a:t>
            </a:r>
            <a:r>
              <a:rPr lang="en-US" i="1" dirty="0"/>
              <a:t>c  </a:t>
            </a:r>
            <a:r>
              <a:rPr lang="en-US" dirty="0" err="1"/>
              <a:t>nimaga</a:t>
            </a:r>
            <a:r>
              <a:rPr lang="en-US" dirty="0"/>
              <a:t> </a:t>
            </a:r>
            <a:r>
              <a:rPr lang="en-US" dirty="0" err="1"/>
              <a:t>teng</a:t>
            </a:r>
            <a:r>
              <a:rPr lang="en-US" dirty="0"/>
              <a:t>?</a:t>
            </a:r>
            <a:endParaRPr lang="ru-RU" dirty="0"/>
          </a:p>
          <a:p>
            <a:r>
              <a:rPr lang="en-US" dirty="0"/>
              <a:t>2.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i="1" dirty="0"/>
              <a:t>f(x)=x</a:t>
            </a:r>
            <a:r>
              <a:rPr lang="en-US" i="1" baseline="30000" dirty="0"/>
              <a:t>2</a:t>
            </a:r>
            <a:r>
              <a:rPr lang="en-US" i="1" dirty="0"/>
              <a:t>-4x-5</a:t>
            </a:r>
            <a:r>
              <a:rPr lang="en-US" dirty="0"/>
              <a:t> </a:t>
            </a:r>
            <a:r>
              <a:rPr lang="en-US" dirty="0" err="1"/>
              <a:t>funksiya</a:t>
            </a:r>
            <a:r>
              <a:rPr lang="en-US" dirty="0"/>
              <a:t> </a:t>
            </a:r>
            <a:r>
              <a:rPr lang="en-US" dirty="0" err="1"/>
              <a:t>ildizlari</a:t>
            </a:r>
            <a:r>
              <a:rPr lang="en-US" dirty="0"/>
              <a:t> </a:t>
            </a:r>
            <a:r>
              <a:rPr lang="en-US" dirty="0" err="1"/>
              <a:t>orasida</a:t>
            </a:r>
            <a:r>
              <a:rPr lang="en-US" dirty="0"/>
              <a:t>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hosilasining</a:t>
            </a:r>
            <a:r>
              <a:rPr lang="en-US" dirty="0"/>
              <a:t> </a:t>
            </a:r>
            <a:r>
              <a:rPr lang="en-US" dirty="0" err="1"/>
              <a:t>ildizi</a:t>
            </a:r>
            <a:r>
              <a:rPr lang="en-US" dirty="0"/>
              <a:t> </a:t>
            </a:r>
            <a:r>
              <a:rPr lang="en-US" dirty="0" err="1"/>
              <a:t>mavjudligini</a:t>
            </a:r>
            <a:r>
              <a:rPr lang="en-US" dirty="0"/>
              <a:t> </a:t>
            </a:r>
            <a:r>
              <a:rPr lang="en-US" dirty="0" err="1"/>
              <a:t>isbotlang</a:t>
            </a:r>
            <a:r>
              <a:rPr lang="en-US" dirty="0"/>
              <a:t>, </a:t>
            </a:r>
            <a:r>
              <a:rPr lang="en-US" dirty="0" err="1"/>
              <a:t>uni</a:t>
            </a:r>
            <a:r>
              <a:rPr lang="en-US" dirty="0"/>
              <a:t> toping. Bu </a:t>
            </a:r>
            <a:r>
              <a:rPr lang="en-US" dirty="0" err="1"/>
              <a:t>natijaga</a:t>
            </a:r>
            <a:r>
              <a:rPr lang="en-US" dirty="0"/>
              <a:t> </a:t>
            </a:r>
            <a:r>
              <a:rPr lang="en-US" dirty="0" err="1"/>
              <a:t>geometrik</a:t>
            </a:r>
            <a:r>
              <a:rPr lang="en-US" dirty="0"/>
              <a:t> </a:t>
            </a:r>
            <a:r>
              <a:rPr lang="en-US" dirty="0" err="1"/>
              <a:t>talqin</a:t>
            </a:r>
            <a:r>
              <a:rPr lang="en-US" dirty="0"/>
              <a:t> </a:t>
            </a:r>
            <a:r>
              <a:rPr lang="en-US" dirty="0" err="1"/>
              <a:t>bering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/>
              <a:t>3.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i="1" dirty="0"/>
              <a:t>x</a:t>
            </a:r>
            <a:r>
              <a:rPr lang="en-US" i="1" baseline="30000" dirty="0"/>
              <a:t>3</a:t>
            </a:r>
            <a:r>
              <a:rPr lang="en-US" i="1" dirty="0"/>
              <a:t>+3x+5=0</a:t>
            </a:r>
            <a:r>
              <a:rPr lang="en-US" dirty="0"/>
              <a:t> </a:t>
            </a:r>
            <a:r>
              <a:rPr lang="en-US" dirty="0" err="1"/>
              <a:t>tenglamaning</a:t>
            </a:r>
            <a:r>
              <a:rPr lang="en-US" dirty="0"/>
              <a:t>  </a:t>
            </a:r>
            <a:r>
              <a:rPr lang="en-US" dirty="0" err="1"/>
              <a:t>haqiqiy</a:t>
            </a:r>
            <a:r>
              <a:rPr lang="en-US" dirty="0"/>
              <a:t> </a:t>
            </a:r>
            <a:r>
              <a:rPr lang="en-US" dirty="0" err="1"/>
              <a:t>ildizi</a:t>
            </a:r>
            <a:r>
              <a:rPr lang="en-US" dirty="0"/>
              <a:t> </a:t>
            </a:r>
            <a:r>
              <a:rPr lang="en-US" dirty="0" err="1"/>
              <a:t>yagona</a:t>
            </a:r>
            <a:r>
              <a:rPr lang="en-US" dirty="0"/>
              <a:t> </a:t>
            </a:r>
            <a:r>
              <a:rPr lang="en-US" dirty="0" err="1"/>
              <a:t>ekanligini</a:t>
            </a:r>
            <a:r>
              <a:rPr lang="en-US" dirty="0"/>
              <a:t> </a:t>
            </a:r>
            <a:r>
              <a:rPr lang="en-US" dirty="0" err="1"/>
              <a:t>isbotlang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/>
              <a:t>4.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i="1" dirty="0"/>
              <a:t>f(x)=</a:t>
            </a:r>
            <a:r>
              <a:rPr lang="en-US" i="1" dirty="0" err="1"/>
              <a:t>lnx</a:t>
            </a:r>
            <a:r>
              <a:rPr lang="en-US" dirty="0"/>
              <a:t> </a:t>
            </a:r>
            <a:r>
              <a:rPr lang="en-US" dirty="0" err="1"/>
              <a:t>funksiya</a:t>
            </a:r>
            <a:r>
              <a:rPr lang="en-US" dirty="0"/>
              <a:t> [1;</a:t>
            </a:r>
            <a:r>
              <a:rPr lang="en-US" i="1" dirty="0"/>
              <a:t>e</a:t>
            </a:r>
            <a:r>
              <a:rPr lang="en-US" dirty="0"/>
              <a:t>] </a:t>
            </a:r>
            <a:r>
              <a:rPr lang="en-US" dirty="0" err="1"/>
              <a:t>kesmada</a:t>
            </a:r>
            <a:r>
              <a:rPr lang="en-US" dirty="0"/>
              <a:t> </a:t>
            </a:r>
            <a:r>
              <a:rPr lang="en-US" dirty="0" err="1"/>
              <a:t>berilgan</a:t>
            </a:r>
            <a:r>
              <a:rPr lang="en-US" dirty="0"/>
              <a:t>. Bu </a:t>
            </a:r>
            <a:r>
              <a:rPr lang="en-US" dirty="0" err="1"/>
              <a:t>funksiyaga</a:t>
            </a:r>
            <a:r>
              <a:rPr lang="en-US" dirty="0"/>
              <a:t> </a:t>
            </a:r>
            <a:r>
              <a:rPr lang="en-US" dirty="0" err="1"/>
              <a:t>shu</a:t>
            </a:r>
            <a:r>
              <a:rPr lang="en-US" dirty="0"/>
              <a:t> </a:t>
            </a:r>
            <a:r>
              <a:rPr lang="en-US" dirty="0" err="1"/>
              <a:t>kesmada</a:t>
            </a:r>
            <a:r>
              <a:rPr lang="en-US" dirty="0"/>
              <a:t> </a:t>
            </a:r>
            <a:r>
              <a:rPr lang="en-US" dirty="0" err="1"/>
              <a:t>Lagranj</a:t>
            </a:r>
            <a:r>
              <a:rPr lang="en-US" dirty="0"/>
              <a:t> </a:t>
            </a:r>
            <a:r>
              <a:rPr lang="en-US" dirty="0" err="1"/>
              <a:t>teoremasini</a:t>
            </a:r>
            <a:r>
              <a:rPr lang="en-US" dirty="0"/>
              <a:t> </a:t>
            </a:r>
            <a:r>
              <a:rPr lang="en-US" dirty="0" err="1"/>
              <a:t>tatbiq</a:t>
            </a:r>
            <a:r>
              <a:rPr lang="en-US" dirty="0"/>
              <a:t> </a:t>
            </a:r>
            <a:r>
              <a:rPr lang="en-US" dirty="0" err="1"/>
              <a:t>qilib</a:t>
            </a:r>
            <a:r>
              <a:rPr lang="en-US" dirty="0"/>
              <a:t> </a:t>
            </a:r>
            <a:r>
              <a:rPr lang="en-US" dirty="0" err="1"/>
              <a:t>bo‘ladimi</a:t>
            </a:r>
            <a:r>
              <a:rPr lang="en-US" dirty="0"/>
              <a:t>? Agar </a:t>
            </a:r>
            <a:r>
              <a:rPr lang="en-US" dirty="0" err="1"/>
              <a:t>tatbiq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 </a:t>
            </a:r>
            <a:r>
              <a:rPr lang="en-US" dirty="0" err="1"/>
              <a:t>bo‘lsa</a:t>
            </a:r>
            <a:r>
              <a:rPr lang="en-US" dirty="0"/>
              <a:t>, </a:t>
            </a:r>
            <a:r>
              <a:rPr lang="en-US" dirty="0" err="1"/>
              <a:t>Lagranj</a:t>
            </a:r>
            <a:r>
              <a:rPr lang="en-US" dirty="0"/>
              <a:t> </a:t>
            </a:r>
            <a:r>
              <a:rPr lang="en-US" dirty="0" err="1"/>
              <a:t>formulasidagi</a:t>
            </a:r>
            <a:r>
              <a:rPr lang="en-US" dirty="0"/>
              <a:t> </a:t>
            </a:r>
            <a:r>
              <a:rPr lang="en-US" i="1" dirty="0"/>
              <a:t>c </a:t>
            </a:r>
            <a:r>
              <a:rPr lang="en-US" dirty="0"/>
              <a:t> </a:t>
            </a:r>
            <a:r>
              <a:rPr lang="en-US" dirty="0" err="1"/>
              <a:t>nimaga</a:t>
            </a:r>
            <a:r>
              <a:rPr lang="en-US" dirty="0"/>
              <a:t> </a:t>
            </a:r>
            <a:r>
              <a:rPr lang="en-US" dirty="0" err="1"/>
              <a:t>teng</a:t>
            </a:r>
            <a:r>
              <a:rPr lang="en-US" dirty="0" smtClean="0"/>
              <a:t>?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2423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260648"/>
                <a:ext cx="7776864" cy="640871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sz="2800" dirty="0" smtClean="0"/>
                  <a:t>5. </a:t>
                </a:r>
                <a:r>
                  <a:rPr lang="en-US" sz="2800" dirty="0" err="1"/>
                  <a:t>Berilgan</a:t>
                </a:r>
                <a:r>
                  <a:rPr lang="en-US" sz="2800" dirty="0"/>
                  <a:t> </a:t>
                </a:r>
                <a:r>
                  <a:rPr lang="en-US" sz="2800" i="1" dirty="0"/>
                  <a:t>y=4-x</a:t>
                </a:r>
                <a:r>
                  <a:rPr lang="en-US" sz="2800" i="1" baseline="30000" dirty="0"/>
                  <a:t>2</a:t>
                </a:r>
                <a:r>
                  <a:rPr lang="en-US" sz="2800" dirty="0"/>
                  <a:t> </a:t>
                </a:r>
                <a:r>
                  <a:rPr lang="en-US" sz="2800" dirty="0" err="1"/>
                  <a:t>egri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chiziqning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qaysi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nuqtasida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o‘tkazilgan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urinmasi</a:t>
                </a:r>
                <a:r>
                  <a:rPr lang="en-US" sz="2800" dirty="0"/>
                  <a:t>    </a:t>
                </a:r>
                <a:r>
                  <a:rPr lang="en-US" sz="2800" i="1" dirty="0"/>
                  <a:t>A</a:t>
                </a:r>
                <a:r>
                  <a:rPr lang="en-US" sz="2800" dirty="0"/>
                  <a:t>(-2;0) </a:t>
                </a:r>
                <a:r>
                  <a:rPr lang="en-US" sz="2800" dirty="0" err="1"/>
                  <a:t>va</a:t>
                </a:r>
                <a:r>
                  <a:rPr lang="en-US" sz="2800" dirty="0"/>
                  <a:t> </a:t>
                </a:r>
                <a:r>
                  <a:rPr lang="en-US" sz="2800" i="1" dirty="0"/>
                  <a:t>B</a:t>
                </a:r>
                <a:r>
                  <a:rPr lang="en-US" sz="2800" dirty="0"/>
                  <a:t>(1;3) </a:t>
                </a:r>
                <a:r>
                  <a:rPr lang="en-US" sz="2800" dirty="0" err="1"/>
                  <a:t>nuqtalardan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o‘tadigan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vatariga</a:t>
                </a:r>
                <a:r>
                  <a:rPr lang="en-US" sz="2800" dirty="0"/>
                  <a:t> parallel </a:t>
                </a:r>
                <a:r>
                  <a:rPr lang="en-US" sz="2800" dirty="0" err="1"/>
                  <a:t>bo‘ladi</a:t>
                </a:r>
                <a:r>
                  <a:rPr lang="en-US" sz="2800" dirty="0"/>
                  <a:t>? </a:t>
                </a:r>
                <a:endParaRPr lang="ru-RU" sz="2800" dirty="0"/>
              </a:p>
              <a:p>
                <a:r>
                  <a:rPr lang="en-US" sz="2800" dirty="0"/>
                  <a:t>6. </a:t>
                </a:r>
                <a:r>
                  <a:rPr lang="en-US" sz="2800" dirty="0" err="1"/>
                  <a:t>Nima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uchun</a:t>
                </a:r>
                <a:r>
                  <a:rPr lang="en-US" sz="2800" dirty="0"/>
                  <a:t> </a:t>
                </a:r>
                <a:r>
                  <a:rPr lang="en-US" sz="2800" i="1" dirty="0"/>
                  <a:t>y=x+|</a:t>
                </a:r>
                <a:r>
                  <a:rPr lang="en-US" sz="2800" i="1" dirty="0" err="1"/>
                  <a:t>sinx</a:t>
                </a:r>
                <a:r>
                  <a:rPr lang="en-US" sz="2800" dirty="0"/>
                  <a:t>| </a:t>
                </a:r>
                <a:r>
                  <a:rPr lang="en-US" sz="2800" dirty="0" err="1"/>
                  <a:t>funksiyaga</a:t>
                </a:r>
                <a:r>
                  <a:rPr lang="en-US" sz="2800" dirty="0"/>
                  <a:t> [-1;1] </a:t>
                </a:r>
                <a:r>
                  <a:rPr lang="en-US" sz="2800" dirty="0" err="1"/>
                  <a:t>kesmada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Lagranj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teoremasini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tatbiq</a:t>
                </a:r>
                <a:r>
                  <a:rPr lang="en-US" sz="2800" dirty="0"/>
                  <a:t> </a:t>
                </a:r>
                <a:r>
                  <a:rPr lang="en-US" sz="2800" dirty="0" err="1"/>
                  <a:t>qilib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bo‘lmaydi</a:t>
                </a:r>
                <a:r>
                  <a:rPr lang="en-US" sz="2800" dirty="0"/>
                  <a:t>? </a:t>
                </a:r>
                <a:r>
                  <a:rPr lang="en-US" sz="2800" dirty="0" err="1"/>
                  <a:t>Chizmasini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chizing</a:t>
                </a:r>
                <a:r>
                  <a:rPr lang="en-US" sz="2800" dirty="0"/>
                  <a:t>.</a:t>
                </a:r>
                <a:endParaRPr lang="ru-RU" sz="2800" dirty="0"/>
              </a:p>
              <a:p>
                <a:r>
                  <a:rPr lang="en-US" sz="2800" dirty="0"/>
                  <a:t>7. </a:t>
                </a:r>
                <a:r>
                  <a:rPr lang="en-US" sz="2800" dirty="0" err="1"/>
                  <a:t>Lagranj</a:t>
                </a:r>
                <a:r>
                  <a:rPr lang="en-US" sz="2800" dirty="0"/>
                  <a:t> </a:t>
                </a:r>
                <a:r>
                  <a:rPr lang="en-US" sz="2800" dirty="0" err="1"/>
                  <a:t>formulasidan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foydalanib</a:t>
                </a:r>
                <a:r>
                  <a:rPr lang="en-US" sz="2800" dirty="0"/>
                  <a:t> </a:t>
                </a:r>
                <a:r>
                  <a:rPr lang="en-US" sz="2800" i="1" dirty="0"/>
                  <a:t>x</a:t>
                </a:r>
                <a:r>
                  <a:rPr lang="en-US" sz="2800" i="1" baseline="-25000" dirty="0"/>
                  <a:t>2</a:t>
                </a:r>
                <a:r>
                  <a:rPr lang="en-US" sz="2800" i="1" dirty="0"/>
                  <a:t>&gt;x</a:t>
                </a:r>
                <a:r>
                  <a:rPr lang="en-US" sz="2800" i="1" baseline="-25000" dirty="0"/>
                  <a:t>1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bo‘lganda</a:t>
                </a:r>
                <a:r>
                  <a:rPr lang="en-US" sz="2800" dirty="0"/>
                  <a:t> </a:t>
                </a:r>
                <a:r>
                  <a:rPr lang="en-US" sz="2800" i="1" dirty="0"/>
                  <a:t>arctgx</a:t>
                </a:r>
                <a:r>
                  <a:rPr lang="en-US" sz="2800" i="1" baseline="-25000" dirty="0"/>
                  <a:t>2</a:t>
                </a:r>
                <a:r>
                  <a:rPr lang="en-US" sz="2800" i="1" dirty="0"/>
                  <a:t>-arctgx</a:t>
                </a:r>
                <a:r>
                  <a:rPr lang="en-US" sz="2800" i="1" baseline="-25000" dirty="0"/>
                  <a:t>1</a:t>
                </a:r>
                <a:r>
                  <a:rPr lang="ru-RU" sz="2800" i="1" dirty="0">
                    <a:sym typeface="Symbol"/>
                  </a:rPr>
                  <a:t></a:t>
                </a:r>
                <a:r>
                  <a:rPr lang="en-US" sz="2800" i="1" dirty="0"/>
                  <a:t>x</a:t>
                </a:r>
                <a:r>
                  <a:rPr lang="en-US" sz="2800" i="1" baseline="-25000" dirty="0"/>
                  <a:t>2</a:t>
                </a:r>
                <a:r>
                  <a:rPr lang="en-US" sz="2800" i="1" dirty="0"/>
                  <a:t>-x</a:t>
                </a:r>
                <a:r>
                  <a:rPr lang="en-US" sz="2800" i="1" baseline="-25000" dirty="0"/>
                  <a:t>1</a:t>
                </a:r>
                <a:r>
                  <a:rPr lang="en-US" sz="2800" dirty="0"/>
                  <a:t> </a:t>
                </a:r>
                <a:r>
                  <a:rPr lang="en-US" sz="2800" dirty="0" err="1"/>
                  <a:t>ekanligini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isbotlang</a:t>
                </a:r>
                <a:r>
                  <a:rPr lang="en-US" sz="2800" dirty="0"/>
                  <a:t>.</a:t>
                </a:r>
                <a:endParaRPr lang="ru-RU" sz="2800" dirty="0"/>
              </a:p>
              <a:p>
                <a:pPr marL="0" indent="0">
                  <a:buNone/>
                </a:pPr>
                <a:r>
                  <a:rPr lang="en-US" dirty="0" smtClean="0"/>
                  <a:t>                                </a:t>
                </a:r>
              </a:p>
              <a:p>
                <a:pPr marL="0" indent="0">
                  <a:buNone/>
                </a:pPr>
                <a:r>
                  <a:rPr lang="en-US" b="1" dirty="0">
                    <a:solidFill>
                      <a:srgbClr val="FF0000"/>
                    </a:solidFill>
                  </a:rPr>
                  <a:t> </a:t>
                </a:r>
                <a:r>
                  <a:rPr lang="en-US" b="1" dirty="0" smtClean="0">
                    <a:solidFill>
                      <a:srgbClr val="FF0000"/>
                    </a:solidFill>
                  </a:rPr>
                  <a:t>                        </a:t>
                </a:r>
                <a:r>
                  <a:rPr lang="en-US" b="1" dirty="0" err="1" smtClean="0">
                    <a:solidFill>
                      <a:srgbClr val="FF0000"/>
                    </a:solidFill>
                  </a:rPr>
                  <a:t>Javoblar</a:t>
                </a:r>
                <a:r>
                  <a:rPr lang="en-US" b="1" dirty="0">
                    <a:solidFill>
                      <a:srgbClr val="FF0000"/>
                    </a:solidFill>
                  </a:rPr>
                  <a:t>: </a:t>
                </a:r>
                <a:endParaRPr lang="en-US" b="1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b="1" dirty="0" smtClean="0">
                    <a:solidFill>
                      <a:srgbClr val="FF0000"/>
                    </a:solidFill>
                  </a:rPr>
                  <a:t>                  </a:t>
                </a:r>
              </a:p>
              <a:p>
                <a:pPr marL="0" indent="0">
                  <a:buNone/>
                </a:pPr>
                <a:r>
                  <a:rPr lang="en-US" b="1" dirty="0" smtClean="0">
                    <a:solidFill>
                      <a:schemeClr val="tx1"/>
                    </a:solidFill>
                  </a:rPr>
                  <a:t>1.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𝟒𝟑</m:t>
                            </m:r>
                          </m:e>
                        </m:rad>
                      </m:num>
                      <m:den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      4.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𝑐</m:t>
                    </m:r>
                    <m:r>
                      <a:rPr lang="en-US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𝑒</m:t>
                    </m:r>
                    <m:r>
                      <a:rPr lang="en-US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−1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      5.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en-US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=−0.5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     8.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𝑐</m:t>
                    </m:r>
                    <m:r>
                      <a:rPr lang="en-US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14</m:t>
                        </m:r>
                      </m:num>
                      <m:den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9</m:t>
                        </m:r>
                      </m:den>
                    </m:f>
                  </m:oMath>
                </a14:m>
                <a:endParaRPr lang="ru-RU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260648"/>
                <a:ext cx="7776864" cy="6408712"/>
              </a:xfrm>
              <a:blipFill rotWithShape="1">
                <a:blip r:embed="rId2"/>
                <a:stretch>
                  <a:fillRect l="-1332" t="-1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115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D815C-40B0-42F4-92BE-D5A6F874E7BF}" type="slidenum">
              <a:rPr lang="ru-RU"/>
              <a:pPr/>
              <a:t>18</a:t>
            </a:fld>
            <a:endParaRPr lang="ru-RU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0"/>
            <a:ext cx="7772400" cy="1143000"/>
          </a:xfrm>
        </p:spPr>
        <p:txBody>
          <a:bodyPr/>
          <a:lstStyle/>
          <a:p>
            <a:pPr algn="ctr"/>
            <a:r>
              <a:rPr lang="en-US" sz="4000" b="1" dirty="0" smtClean="0"/>
              <a:t>Insert </a:t>
            </a:r>
            <a:r>
              <a:rPr lang="en-US" sz="4000" b="1" dirty="0" err="1" smtClean="0"/>
              <a:t>jadvali</a:t>
            </a:r>
            <a:endParaRPr lang="ru-RU" sz="2400" b="1" dirty="0">
              <a:latin typeface="Times New Roman" pitchFamily="18" charset="0"/>
            </a:endParaRPr>
          </a:p>
        </p:txBody>
      </p:sp>
      <p:graphicFrame>
        <p:nvGraphicFramePr>
          <p:cNvPr id="170063" name="Group 7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9094475"/>
              </p:ext>
            </p:extLst>
          </p:nvPr>
        </p:nvGraphicFramePr>
        <p:xfrm>
          <a:off x="251520" y="1268760"/>
          <a:ext cx="7772400" cy="2952327"/>
        </p:xfrm>
        <a:graphic>
          <a:graphicData uri="http://schemas.openxmlformats.org/drawingml/2006/table">
            <a:tbl>
              <a:tblPr/>
              <a:tblGrid>
                <a:gridCol w="194151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431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431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4468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72019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endParaRPr kumimoji="0" lang="en-US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ru-RU" sz="4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</a:t>
                      </a:r>
                      <a:endParaRPr kumimoji="0" lang="ru-RU" sz="4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kumimoji="0" lang="ru-RU" sz="4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401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401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23528" y="4437112"/>
            <a:ext cx="74888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Cyrl-UZ" sz="2400" dirty="0">
                <a:latin typeface="Times New Roman" pitchFamily="18" charset="0"/>
              </a:rPr>
              <a:t>“</a:t>
            </a:r>
            <a:r>
              <a:rPr lang="en-US" sz="2400" dirty="0">
                <a:latin typeface="Times New Roman" pitchFamily="18" charset="0"/>
              </a:rPr>
              <a:t>V</a:t>
            </a:r>
            <a:r>
              <a:rPr lang="uz-Cyrl-UZ" sz="2400" dirty="0">
                <a:latin typeface="Times New Roman" pitchFamily="18" charset="0"/>
              </a:rPr>
              <a:t>”- </a:t>
            </a:r>
            <a:r>
              <a:rPr lang="en-US" sz="2400" dirty="0" smtClean="0">
                <a:latin typeface="Times New Roman" pitchFamily="18" charset="0"/>
              </a:rPr>
              <a:t>men </a:t>
            </a:r>
            <a:r>
              <a:rPr lang="en-US" sz="2400" dirty="0" err="1" smtClean="0">
                <a:latin typeface="Times New Roman" pitchFamily="18" charset="0"/>
              </a:rPr>
              <a:t>bilgan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ma’lumotlarga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mos</a:t>
            </a:r>
            <a:r>
              <a:rPr lang="en-US" sz="2400" dirty="0" smtClean="0">
                <a:latin typeface="Times New Roman" pitchFamily="18" charset="0"/>
              </a:rPr>
              <a:t>;</a:t>
            </a:r>
            <a:endParaRPr lang="uz-Cyrl-UZ" sz="2400" dirty="0">
              <a:latin typeface="Times New Roman" pitchFamily="18" charset="0"/>
            </a:endParaRPr>
          </a:p>
          <a:p>
            <a:pPr algn="just"/>
            <a:r>
              <a:rPr lang="uz-Cyrl-UZ" sz="2400" dirty="0">
                <a:latin typeface="Times New Roman" pitchFamily="18" charset="0"/>
              </a:rPr>
              <a:t>“</a:t>
            </a:r>
            <a:r>
              <a:rPr lang="ru-RU" sz="2400" dirty="0">
                <a:latin typeface="Times New Roman" pitchFamily="18" charset="0"/>
              </a:rPr>
              <a:t>-</a:t>
            </a:r>
            <a:r>
              <a:rPr lang="uz-Cyrl-UZ" sz="2400" dirty="0">
                <a:latin typeface="Times New Roman" pitchFamily="18" charset="0"/>
              </a:rPr>
              <a:t>“ - </a:t>
            </a:r>
            <a:r>
              <a:rPr lang="en-US" sz="2400" dirty="0">
                <a:latin typeface="Times New Roman" pitchFamily="18" charset="0"/>
              </a:rPr>
              <a:t>men </a:t>
            </a:r>
            <a:r>
              <a:rPr lang="en-US" sz="2400" dirty="0" err="1">
                <a:latin typeface="Times New Roman" pitchFamily="18" charset="0"/>
              </a:rPr>
              <a:t>bilgan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ma’lumotlarga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zid</a:t>
            </a:r>
            <a:r>
              <a:rPr lang="en-US" sz="2400" dirty="0" smtClean="0">
                <a:latin typeface="Times New Roman" pitchFamily="18" charset="0"/>
              </a:rPr>
              <a:t>;</a:t>
            </a:r>
            <a:endParaRPr lang="uz-Cyrl-UZ" sz="2400" dirty="0">
              <a:latin typeface="Times New Roman" pitchFamily="18" charset="0"/>
            </a:endParaRPr>
          </a:p>
          <a:p>
            <a:pPr algn="just"/>
            <a:r>
              <a:rPr lang="uz-Cyrl-UZ" sz="2400" dirty="0" smtClean="0">
                <a:latin typeface="Times New Roman" pitchFamily="18" charset="0"/>
              </a:rPr>
              <a:t>“+” – </a:t>
            </a:r>
            <a:r>
              <a:rPr lang="en-US" sz="2400" dirty="0" smtClean="0">
                <a:latin typeface="Times New Roman" pitchFamily="18" charset="0"/>
              </a:rPr>
              <a:t>men </a:t>
            </a:r>
            <a:r>
              <a:rPr lang="en-US" sz="2400" dirty="0" err="1" smtClean="0">
                <a:latin typeface="Times New Roman" pitchFamily="18" charset="0"/>
              </a:rPr>
              <a:t>uchun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yangi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ma’lumot</a:t>
            </a:r>
            <a:r>
              <a:rPr lang="uz-Cyrl-UZ" sz="2400" dirty="0" smtClean="0">
                <a:latin typeface="Times New Roman" pitchFamily="18" charset="0"/>
              </a:rPr>
              <a:t>;</a:t>
            </a:r>
            <a:endParaRPr lang="uz-Cyrl-UZ" sz="2400" dirty="0">
              <a:latin typeface="Times New Roman" pitchFamily="18" charset="0"/>
            </a:endParaRPr>
          </a:p>
          <a:p>
            <a:pPr algn="just"/>
            <a:r>
              <a:rPr lang="uz-Cyrl-UZ" sz="2400" dirty="0">
                <a:latin typeface="Times New Roman" pitchFamily="18" charset="0"/>
              </a:rPr>
              <a:t>“?” </a:t>
            </a:r>
            <a:r>
              <a:rPr lang="uz-Cyrl-UZ" sz="2400" dirty="0" smtClean="0">
                <a:latin typeface="Times New Roman" pitchFamily="18" charset="0"/>
              </a:rPr>
              <a:t>- </a:t>
            </a:r>
            <a:r>
              <a:rPr lang="en-US" sz="2400" dirty="0">
                <a:latin typeface="Times New Roman" pitchFamily="18" charset="0"/>
              </a:rPr>
              <a:t>men </a:t>
            </a:r>
            <a:r>
              <a:rPr lang="en-US" sz="2400" dirty="0" err="1">
                <a:latin typeface="Times New Roman" pitchFamily="18" charset="0"/>
              </a:rPr>
              <a:t>uchun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tushunarsiz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yoki</a:t>
            </a:r>
            <a:r>
              <a:rPr lang="uz-Cyrl-UZ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ma’lumotni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aniqlash</a:t>
            </a:r>
            <a:r>
              <a:rPr lang="uz-Cyrl-UZ" sz="2400" dirty="0" smtClean="0">
                <a:latin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</a:rPr>
              <a:t>to’ldirish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talab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qilinadi</a:t>
            </a:r>
            <a:r>
              <a:rPr lang="uz-Cyrl-UZ" sz="2400" dirty="0" smtClean="0">
                <a:latin typeface="Times New Roman" pitchFamily="18" charset="0"/>
              </a:rPr>
              <a:t>.</a:t>
            </a:r>
            <a:endParaRPr lang="uz-Cyrl-UZ" sz="2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345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2"/>
          <p:cNvSpPr>
            <a:spLocks noChangeArrowheads="1"/>
          </p:cNvSpPr>
          <p:nvPr/>
        </p:nvSpPr>
        <p:spPr bwMode="auto">
          <a:xfrm>
            <a:off x="2805858" y="332656"/>
            <a:ext cx="2811213" cy="1728192"/>
          </a:xfrm>
          <a:prstGeom prst="ellipse">
            <a:avLst/>
          </a:prstGeom>
          <a:solidFill>
            <a:srgbClr val="FFFFFF"/>
          </a:solidFill>
          <a:ln w="63500" cmpd="thickThin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TEOREMA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val 3"/>
          <p:cNvSpPr>
            <a:spLocks noChangeArrowheads="1"/>
          </p:cNvSpPr>
          <p:nvPr/>
        </p:nvSpPr>
        <p:spPr bwMode="auto">
          <a:xfrm>
            <a:off x="539550" y="2276872"/>
            <a:ext cx="2664296" cy="1653586"/>
          </a:xfrm>
          <a:prstGeom prst="ellipse">
            <a:avLst/>
          </a:prstGeom>
          <a:gradFill rotWithShape="0">
            <a:gsLst>
              <a:gs pos="0">
                <a:srgbClr val="FABF8F"/>
              </a:gs>
              <a:gs pos="50000">
                <a:srgbClr val="F79646"/>
              </a:gs>
              <a:gs pos="100000">
                <a:srgbClr val="FABF8F"/>
              </a:gs>
            </a:gsLst>
            <a:lin ang="5400000" scaled="1"/>
          </a:gradFill>
          <a:ln w="12700">
            <a:solidFill>
              <a:srgbClr val="F79646"/>
            </a:solidFill>
            <a:round/>
            <a:headEnd/>
            <a:tailEnd/>
          </a:ln>
          <a:effectLst>
            <a:outerShdw dist="28398" dir="3806097" algn="ctr" rotWithShape="0">
              <a:srgbClr val="974706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KOSHI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 4"/>
          <p:cNvSpPr>
            <a:spLocks noChangeArrowheads="1"/>
          </p:cNvSpPr>
          <p:nvPr/>
        </p:nvSpPr>
        <p:spPr bwMode="auto">
          <a:xfrm>
            <a:off x="5024185" y="2277348"/>
            <a:ext cx="2592288" cy="1653586"/>
          </a:xfrm>
          <a:prstGeom prst="ellipse">
            <a:avLst/>
          </a:prstGeom>
          <a:gradFill rotWithShape="0">
            <a:gsLst>
              <a:gs pos="0">
                <a:srgbClr val="B2A1C7"/>
              </a:gs>
              <a:gs pos="50000">
                <a:srgbClr val="8064A2"/>
              </a:gs>
              <a:gs pos="100000">
                <a:srgbClr val="B2A1C7"/>
              </a:gs>
            </a:gsLst>
            <a:lin ang="5400000" scaled="1"/>
          </a:gradFill>
          <a:ln w="12700">
            <a:solidFill>
              <a:srgbClr val="8064A2"/>
            </a:solidFill>
            <a:round/>
            <a:headEnd/>
            <a:tailEnd/>
          </a:ln>
          <a:effectLst>
            <a:outerShdw dist="28398" dir="3806097" algn="ctr" rotWithShape="0">
              <a:srgbClr val="3F315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LAGRANJ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val 5"/>
          <p:cNvSpPr>
            <a:spLocks noChangeArrowheads="1"/>
          </p:cNvSpPr>
          <p:nvPr/>
        </p:nvSpPr>
        <p:spPr bwMode="auto">
          <a:xfrm>
            <a:off x="5081183" y="4382058"/>
            <a:ext cx="2592288" cy="1762748"/>
          </a:xfrm>
          <a:prstGeom prst="ellipse">
            <a:avLst/>
          </a:prstGeom>
          <a:solidFill>
            <a:srgbClr val="FFFFFF"/>
          </a:solidFill>
          <a:ln w="63500" cmpd="thickThin">
            <a:solidFill>
              <a:srgbClr val="4BACC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Oval 6"/>
          <p:cNvSpPr>
            <a:spLocks noChangeArrowheads="1"/>
          </p:cNvSpPr>
          <p:nvPr/>
        </p:nvSpPr>
        <p:spPr bwMode="auto">
          <a:xfrm>
            <a:off x="824156" y="4393007"/>
            <a:ext cx="2586626" cy="1762747"/>
          </a:xfrm>
          <a:prstGeom prst="ellipse">
            <a:avLst/>
          </a:prstGeom>
          <a:solidFill>
            <a:srgbClr val="FFFFFF"/>
          </a:solidFill>
          <a:ln w="63500" cmpd="thickThin">
            <a:solidFill>
              <a:srgbClr val="4BACC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2" name="Прямая со стрелкой 11"/>
          <p:cNvCxnSpPr>
            <a:stCxn id="6" idx="2"/>
            <a:endCxn id="7" idx="0"/>
          </p:cNvCxnSpPr>
          <p:nvPr/>
        </p:nvCxnSpPr>
        <p:spPr>
          <a:xfrm flipH="1">
            <a:off x="1871698" y="1196752"/>
            <a:ext cx="934160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8" idx="0"/>
          </p:cNvCxnSpPr>
          <p:nvPr/>
        </p:nvCxnSpPr>
        <p:spPr>
          <a:xfrm>
            <a:off x="5617071" y="1193369"/>
            <a:ext cx="703258" cy="10839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7" idx="4"/>
            <a:endCxn id="10" idx="7"/>
          </p:cNvCxnSpPr>
          <p:nvPr/>
        </p:nvCxnSpPr>
        <p:spPr>
          <a:xfrm>
            <a:off x="1871698" y="3930458"/>
            <a:ext cx="1160281" cy="7206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8" idx="4"/>
            <a:endCxn id="9" idx="1"/>
          </p:cNvCxnSpPr>
          <p:nvPr/>
        </p:nvCxnSpPr>
        <p:spPr>
          <a:xfrm flipH="1">
            <a:off x="5460815" y="3930934"/>
            <a:ext cx="859514" cy="7092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2505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4622"/>
            <a:ext cx="7239000" cy="1143000"/>
          </a:xfrm>
        </p:spPr>
        <p:txBody>
          <a:bodyPr>
            <a:normAutofit/>
          </a:bodyPr>
          <a:lstStyle/>
          <a:p>
            <a:pPr algn="ctr"/>
            <a:r>
              <a:rPr lang="en-US" sz="6600" dirty="0" err="1" smtClean="0"/>
              <a:t>Reja</a:t>
            </a:r>
            <a:r>
              <a:rPr lang="en-US" sz="6600" dirty="0" smtClean="0"/>
              <a:t>:</a:t>
            </a:r>
            <a:endParaRPr lang="ru-RU" sz="6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76872"/>
            <a:ext cx="7239000" cy="417886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100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8571865"/>
              </p:ext>
            </p:extLst>
          </p:nvPr>
        </p:nvGraphicFramePr>
        <p:xfrm>
          <a:off x="1187624" y="2420888"/>
          <a:ext cx="5544616" cy="331236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544616">
                  <a:extLst>
                    <a:ext uri="{9D8B030D-6E8A-4147-A177-3AD203B41FA5}">
                      <a16:colId xmlns="" xmlns:a16="http://schemas.microsoft.com/office/drawing/2014/main" val="2771440488"/>
                    </a:ext>
                  </a:extLst>
                </a:gridCol>
              </a:tblGrid>
              <a:tr h="331236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-90170" algn="l"/>
                        </a:tabLst>
                      </a:pPr>
                      <a:r>
                        <a:rPr lang="en-US" sz="4000" dirty="0" smtClean="0">
                          <a:solidFill>
                            <a:schemeClr val="tx1"/>
                          </a:solidFill>
                          <a:effectLst/>
                        </a:rPr>
                        <a:t>1. </a:t>
                      </a:r>
                      <a:r>
                        <a:rPr lang="uz-Cyrl-UZ" sz="3600" dirty="0">
                          <a:solidFill>
                            <a:schemeClr val="tx1"/>
                          </a:solidFill>
                          <a:effectLst/>
                        </a:rPr>
                        <a:t>Lagranj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effectLst/>
                        </a:rPr>
                        <a:t>teoremasi</a:t>
                      </a:r>
                      <a:endParaRPr lang="uz-Cyrl-UZ" sz="3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-90170" algn="l"/>
                        </a:tabLst>
                      </a:pPr>
                      <a:r>
                        <a:rPr lang="en-US" sz="3600" dirty="0" smtClean="0">
                          <a:solidFill>
                            <a:schemeClr val="tx1"/>
                          </a:solidFill>
                          <a:effectLst/>
                        </a:rPr>
                        <a:t>2.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effectLst/>
                        </a:rPr>
                        <a:t>Koshi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3600" dirty="0" err="1" smtClean="0">
                          <a:solidFill>
                            <a:schemeClr val="tx1"/>
                          </a:solidFill>
                          <a:effectLst/>
                        </a:rPr>
                        <a:t>teoremasi</a:t>
                      </a:r>
                      <a:endParaRPr lang="en-US" sz="3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-90170" algn="l"/>
                        </a:tabLst>
                        <a:defRPr/>
                      </a:pPr>
                      <a:r>
                        <a:rPr lang="en-US" sz="3600" b="1" dirty="0" smtClean="0">
                          <a:solidFill>
                            <a:schemeClr val="tx1"/>
                          </a:solidFill>
                        </a:rPr>
                        <a:t>3. </a:t>
                      </a:r>
                      <a:r>
                        <a:rPr lang="en-US" sz="3600" b="1" dirty="0" err="1" smtClean="0">
                          <a:solidFill>
                            <a:schemeClr val="tx1"/>
                          </a:solidFill>
                        </a:rPr>
                        <a:t>Mavzu</a:t>
                      </a:r>
                      <a:r>
                        <a:rPr lang="en-US" sz="36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chemeClr val="tx1"/>
                          </a:solidFill>
                        </a:rPr>
                        <a:t>yuzasidan</a:t>
                      </a:r>
                      <a:r>
                        <a:rPr lang="en-US" sz="3600" b="1" smtClean="0">
                          <a:solidFill>
                            <a:schemeClr val="tx1"/>
                          </a:solidFill>
                        </a:rPr>
                        <a:t>   misollar</a:t>
                      </a:r>
                      <a:r>
                        <a:rPr lang="en-US" sz="3600" b="1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-90170" algn="l"/>
                        </a:tabLst>
                      </a:pPr>
                      <a:r>
                        <a:rPr lang="en-US" sz="36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uz-Cyrl-UZ" sz="3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4619203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323361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88640"/>
            <a:ext cx="7772400" cy="1143000"/>
          </a:xfrm>
        </p:spPr>
        <p:txBody>
          <a:bodyPr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B</a:t>
            </a:r>
            <a:r>
              <a:rPr lang="uz-Cyrl-UZ" sz="4000" b="1" dirty="0" smtClean="0">
                <a:solidFill>
                  <a:schemeClr val="tx1"/>
                </a:solidFill>
              </a:rPr>
              <a:t>/</a:t>
            </a:r>
            <a:r>
              <a:rPr lang="en-US" sz="4000" b="1" dirty="0" smtClean="0">
                <a:solidFill>
                  <a:schemeClr val="tx1"/>
                </a:solidFill>
              </a:rPr>
              <a:t>BX</a:t>
            </a:r>
            <a:r>
              <a:rPr lang="uz-Cyrl-UZ" sz="4000" b="1" dirty="0" smtClean="0">
                <a:solidFill>
                  <a:schemeClr val="tx1"/>
                </a:solidFill>
              </a:rPr>
              <a:t>/</a:t>
            </a:r>
            <a:r>
              <a:rPr lang="en-US" sz="4000" b="1" dirty="0" smtClean="0">
                <a:solidFill>
                  <a:schemeClr val="tx1"/>
                </a:solidFill>
              </a:rPr>
              <a:t>B</a:t>
            </a:r>
            <a:r>
              <a:rPr lang="uz-Cyrl-UZ" sz="4000" b="1" dirty="0" smtClean="0">
                <a:solidFill>
                  <a:schemeClr val="tx1"/>
                </a:solidFill>
              </a:rPr>
              <a:t>  </a:t>
            </a:r>
            <a:r>
              <a:rPr lang="en-US" sz="4000" b="1" dirty="0" smtClean="0">
                <a:solidFill>
                  <a:schemeClr val="tx1"/>
                </a:solidFill>
              </a:rPr>
              <a:t>JADVALI</a:t>
            </a:r>
            <a:endParaRPr lang="ru-RU" sz="4000" b="1" dirty="0">
              <a:solidFill>
                <a:schemeClr val="tx1"/>
              </a:solidFill>
            </a:endParaRPr>
          </a:p>
        </p:txBody>
      </p:sp>
      <p:graphicFrame>
        <p:nvGraphicFramePr>
          <p:cNvPr id="157801" name="Group 10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3559363"/>
              </p:ext>
            </p:extLst>
          </p:nvPr>
        </p:nvGraphicFramePr>
        <p:xfrm>
          <a:off x="179512" y="1988840"/>
          <a:ext cx="7772400" cy="4114801"/>
        </p:xfrm>
        <a:graphic>
          <a:graphicData uri="http://schemas.openxmlformats.org/drawingml/2006/table">
            <a:tbl>
              <a:tblPr/>
              <a:tblGrid>
                <a:gridCol w="2590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937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878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427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Bilaman</a:t>
                      </a:r>
                      <a:endParaRPr kumimoji="0" lang="uz-Cyrl-UZ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Bilishni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xohlayman</a:t>
                      </a:r>
                      <a:endParaRPr kumimoji="0" lang="uz-Cyrl-UZ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Bilib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oldim</a:t>
                      </a:r>
                      <a:endParaRPr kumimoji="0" lang="uz-Cyrl-UZ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87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7221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8732"/>
            <a:ext cx="7239000" cy="1850464"/>
          </a:xfrm>
        </p:spPr>
        <p:txBody>
          <a:bodyPr>
            <a:noAutofit/>
          </a:bodyPr>
          <a:lstStyle/>
          <a:p>
            <a:pPr algn="ctr"/>
            <a:r>
              <a:rPr lang="uz-Cyrl-UZ" sz="3600" i="1" dirty="0"/>
              <a:t>O‘z-o‘zini tekshirish uchun savollar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z-Cyrl-UZ" dirty="0"/>
              <a:t>Roll teoremasini </a:t>
            </a:r>
            <a:r>
              <a:rPr lang="uz-Cyrl-UZ" dirty="0" smtClean="0"/>
              <a:t>ayting</a:t>
            </a:r>
            <a:r>
              <a:rPr lang="en-US" dirty="0" smtClean="0"/>
              <a:t>.</a:t>
            </a:r>
          </a:p>
          <a:p>
            <a:r>
              <a:rPr lang="uz-Cyrl-UZ" dirty="0"/>
              <a:t>Roll </a:t>
            </a:r>
            <a:r>
              <a:rPr lang="uz-Cyrl-UZ" dirty="0" smtClean="0"/>
              <a:t>teoremasini</a:t>
            </a:r>
            <a:r>
              <a:rPr lang="en-US" dirty="0" err="1" smtClean="0"/>
              <a:t>ng</a:t>
            </a:r>
            <a:r>
              <a:rPr lang="en-US" dirty="0" smtClean="0"/>
              <a:t> </a:t>
            </a:r>
            <a:r>
              <a:rPr lang="en-US" dirty="0" err="1" smtClean="0"/>
              <a:t>geometrik</a:t>
            </a:r>
            <a:r>
              <a:rPr lang="en-US" dirty="0" smtClean="0"/>
              <a:t> </a:t>
            </a:r>
            <a:r>
              <a:rPr lang="en-US" dirty="0" err="1"/>
              <a:t>ma’nosi</a:t>
            </a:r>
            <a:r>
              <a:rPr lang="en-US" dirty="0"/>
              <a:t> </a:t>
            </a:r>
            <a:r>
              <a:rPr lang="en-US" dirty="0" err="1"/>
              <a:t>nimadan</a:t>
            </a:r>
            <a:r>
              <a:rPr lang="en-US" dirty="0"/>
              <a:t> </a:t>
            </a:r>
            <a:r>
              <a:rPr lang="en-US" dirty="0" err="1"/>
              <a:t>iborat</a:t>
            </a:r>
            <a:r>
              <a:rPr lang="en-US" dirty="0"/>
              <a:t>?</a:t>
            </a:r>
            <a:endParaRPr lang="ru-RU" dirty="0"/>
          </a:p>
          <a:p>
            <a:r>
              <a:rPr lang="en-US" dirty="0" err="1"/>
              <a:t>Lagranj</a:t>
            </a:r>
            <a:r>
              <a:rPr lang="en-US" dirty="0"/>
              <a:t> </a:t>
            </a:r>
            <a:r>
              <a:rPr lang="en-US" dirty="0" err="1"/>
              <a:t>teoremasini</a:t>
            </a:r>
            <a:r>
              <a:rPr lang="en-US" dirty="0"/>
              <a:t> </a:t>
            </a:r>
            <a:r>
              <a:rPr lang="en-US" dirty="0" err="1"/>
              <a:t>ayting</a:t>
            </a:r>
            <a:r>
              <a:rPr lang="en-US" dirty="0"/>
              <a:t>.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geometrik</a:t>
            </a:r>
            <a:r>
              <a:rPr lang="en-US" dirty="0"/>
              <a:t> </a:t>
            </a:r>
            <a:r>
              <a:rPr lang="en-US" dirty="0" err="1"/>
              <a:t>ma’nosi</a:t>
            </a:r>
            <a:r>
              <a:rPr lang="en-US" dirty="0"/>
              <a:t> </a:t>
            </a:r>
            <a:r>
              <a:rPr lang="en-US" dirty="0" err="1"/>
              <a:t>nimadan</a:t>
            </a:r>
            <a:r>
              <a:rPr lang="en-US" dirty="0"/>
              <a:t> </a:t>
            </a:r>
            <a:r>
              <a:rPr lang="en-US" dirty="0" err="1"/>
              <a:t>iborat</a:t>
            </a:r>
            <a:r>
              <a:rPr lang="en-US" dirty="0"/>
              <a:t>?</a:t>
            </a:r>
            <a:endParaRPr lang="ru-RU" dirty="0"/>
          </a:p>
          <a:p>
            <a:r>
              <a:rPr lang="en-US" dirty="0" err="1"/>
              <a:t>Lagranj</a:t>
            </a:r>
            <a:r>
              <a:rPr lang="en-US" dirty="0"/>
              <a:t> </a:t>
            </a:r>
            <a:r>
              <a:rPr lang="en-US" dirty="0" err="1"/>
              <a:t>teoremasi</a:t>
            </a:r>
            <a:r>
              <a:rPr lang="en-US" dirty="0"/>
              <a:t> </a:t>
            </a:r>
            <a:r>
              <a:rPr lang="en-US" dirty="0" err="1"/>
              <a:t>shartlarining</a:t>
            </a:r>
            <a:r>
              <a:rPr lang="en-US" dirty="0"/>
              <a:t>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zaruriy</a:t>
            </a:r>
            <a:r>
              <a:rPr lang="en-US" dirty="0"/>
              <a:t> </a:t>
            </a:r>
            <a:r>
              <a:rPr lang="en-US" dirty="0" err="1"/>
              <a:t>shart</a:t>
            </a:r>
            <a:r>
              <a:rPr lang="en-US" dirty="0"/>
              <a:t> </a:t>
            </a:r>
            <a:r>
              <a:rPr lang="en-US" dirty="0" err="1"/>
              <a:t>ekanligini</a:t>
            </a:r>
            <a:r>
              <a:rPr lang="en-US" dirty="0"/>
              <a:t> </a:t>
            </a:r>
            <a:r>
              <a:rPr lang="en-US" dirty="0" err="1"/>
              <a:t>misollarda</a:t>
            </a:r>
            <a:r>
              <a:rPr lang="en-US" dirty="0"/>
              <a:t> </a:t>
            </a:r>
            <a:r>
              <a:rPr lang="en-US" dirty="0" err="1"/>
              <a:t>tushuntiring</a:t>
            </a:r>
            <a:r>
              <a:rPr lang="en-US" dirty="0" smtClean="0"/>
              <a:t>.</a:t>
            </a:r>
          </a:p>
          <a:p>
            <a:r>
              <a:rPr lang="en-US" dirty="0" smtClean="0"/>
              <a:t>Roll </a:t>
            </a:r>
            <a:r>
              <a:rPr lang="en-US" dirty="0" err="1"/>
              <a:t>teoremasi</a:t>
            </a:r>
            <a:r>
              <a:rPr lang="en-US" dirty="0"/>
              <a:t> </a:t>
            </a:r>
            <a:r>
              <a:rPr lang="en-US" dirty="0" err="1"/>
              <a:t>Lagranj</a:t>
            </a:r>
            <a:r>
              <a:rPr lang="en-US" dirty="0"/>
              <a:t> </a:t>
            </a:r>
            <a:r>
              <a:rPr lang="en-US" dirty="0" err="1"/>
              <a:t>teoremasining</a:t>
            </a:r>
            <a:r>
              <a:rPr lang="en-US" dirty="0"/>
              <a:t> </a:t>
            </a:r>
            <a:r>
              <a:rPr lang="en-US" dirty="0" err="1"/>
              <a:t>xususiy</a:t>
            </a:r>
            <a:r>
              <a:rPr lang="en-US" dirty="0"/>
              <a:t> </a:t>
            </a:r>
            <a:r>
              <a:rPr lang="en-US" dirty="0" err="1"/>
              <a:t>holi</a:t>
            </a:r>
            <a:r>
              <a:rPr lang="en-US" dirty="0"/>
              <a:t> </a:t>
            </a:r>
            <a:r>
              <a:rPr lang="en-US" dirty="0" err="1"/>
              <a:t>ekanligini</a:t>
            </a:r>
            <a:r>
              <a:rPr lang="en-US" dirty="0"/>
              <a:t> </a:t>
            </a:r>
            <a:r>
              <a:rPr lang="en-US" dirty="0" err="1"/>
              <a:t>ko‘rsating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5329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7239000" cy="6051072"/>
          </a:xfrm>
        </p:spPr>
        <p:txBody>
          <a:bodyPr>
            <a:normAutofit fontScale="92500" lnSpcReduction="10000"/>
          </a:bodyPr>
          <a:lstStyle/>
          <a:p>
            <a:pPr indent="450215">
              <a:lnSpc>
                <a:spcPct val="150000"/>
              </a:lnSpc>
              <a:spcAft>
                <a:spcPts val="800"/>
              </a:spcAft>
            </a:pPr>
            <a:r>
              <a:rPr lang="en-US" sz="2800" dirty="0" err="1">
                <a:latin typeface="Times New Roman"/>
                <a:ea typeface="Calibri"/>
                <a:cs typeface="Times New Roman"/>
              </a:rPr>
              <a:t>Foydalanilgan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adabiyotlar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/>
            </a:r>
            <a:br>
              <a:rPr lang="en-US" sz="2800" dirty="0">
                <a:latin typeface="Times New Roman"/>
                <a:ea typeface="Calibri"/>
                <a:cs typeface="Times New Roman"/>
              </a:rPr>
            </a:br>
            <a:r>
              <a:rPr lang="en-US" sz="2800" dirty="0">
                <a:latin typeface="Times New Roman"/>
                <a:ea typeface="Calibri"/>
                <a:cs typeface="Times New Roman"/>
              </a:rPr>
              <a:t>1.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Toshmetov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O’.,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Turgunbayev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R.,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Saydamatov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E.,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Madirimov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M. </a:t>
            </a:r>
            <a:r>
              <a:rPr lang="uz-Cyrl-UZ" sz="2800" dirty="0">
                <a:latin typeface="Times New Roman"/>
                <a:ea typeface="Calibri"/>
                <a:cs typeface="Times New Roman"/>
              </a:rPr>
              <a:t>Matematik analiz I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-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qism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.</a:t>
            </a:r>
            <a:r>
              <a:rPr lang="uz-Cyrl-UZ" sz="2800" dirty="0">
                <a:latin typeface="Times New Roman"/>
                <a:ea typeface="Calibri"/>
                <a:cs typeface="Times New Roman"/>
              </a:rPr>
              <a:t> T.: “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Extremum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-Press</a:t>
            </a:r>
            <a:r>
              <a:rPr lang="uz-Cyrl-UZ" sz="2800" dirty="0">
                <a:latin typeface="Times New Roman"/>
                <a:ea typeface="Calibri"/>
                <a:cs typeface="Times New Roman"/>
              </a:rPr>
              <a:t>”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, 2015. -97-99 b.</a:t>
            </a:r>
            <a:br>
              <a:rPr lang="en-US" sz="2800" dirty="0">
                <a:latin typeface="Times New Roman"/>
                <a:ea typeface="Calibri"/>
                <a:cs typeface="Times New Roman"/>
              </a:rPr>
            </a:br>
            <a:r>
              <a:rPr lang="en-US" sz="2800" dirty="0">
                <a:latin typeface="Times New Roman"/>
                <a:ea typeface="Calibri"/>
                <a:cs typeface="Times New Roman"/>
              </a:rPr>
              <a:t>2. Claudia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Canuto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, Anita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Tabacco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Mathematical analysis. I. Springer-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Verlag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. Italia, Milan. 2008.-    96-102p.</a:t>
            </a:r>
            <a:br>
              <a:rPr lang="en-US" sz="2800" dirty="0">
                <a:latin typeface="Times New Roman"/>
                <a:ea typeface="Calibri"/>
                <a:cs typeface="Times New Roman"/>
              </a:rPr>
            </a:br>
            <a:r>
              <a:rPr lang="en-US" sz="2800" dirty="0">
                <a:latin typeface="Times New Roman"/>
                <a:ea typeface="Calibri"/>
                <a:cs typeface="Times New Roman"/>
              </a:rPr>
              <a:t>3. </a:t>
            </a:r>
            <a:r>
              <a:rPr lang="uz-Cyrl-UZ" sz="2800" dirty="0">
                <a:latin typeface="Times New Roman"/>
                <a:ea typeface="Calibri"/>
                <a:cs typeface="Times New Roman"/>
              </a:rPr>
              <a:t>Xudayberganov G., Vorisov A., Mansurov X., Shoimqulov B. Matematik analizdan ma’ruzalar. I 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T.:</a:t>
            </a:r>
            <a:r>
              <a:rPr lang="uz-Cyrl-UZ" sz="2800" dirty="0">
                <a:latin typeface="Times New Roman"/>
                <a:ea typeface="Calibri"/>
                <a:cs typeface="Times New Roman"/>
              </a:rPr>
              <a:t>«Voris-nashriyot». 2010 y. 85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–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91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b.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82957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DARSLIRLAR\Maktab slaydlari\Matematikaga slaydlar\Матемга расмлар\images (1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00663" y="764704"/>
            <a:ext cx="7128792" cy="212365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isometricOffAxis1Right"/>
            <a:lightRig rig="threePt" dir="t"/>
          </a:scene3d>
        </p:spPr>
        <p:txBody>
          <a:bodyPr wrap="square" lIns="91440" tIns="45720" rIns="91440" bIns="45720">
            <a:spAutoFit/>
          </a:bodyPr>
          <a:lstStyle/>
          <a:p>
            <a:pPr algn="ctr">
              <a:buFont typeface="Wingdings" pitchFamily="2" charset="2"/>
              <a:buNone/>
              <a:defRPr/>
            </a:pPr>
            <a:r>
              <a:rPr lang="en-US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E’TIBORINGIZ UCHUN RAXMAT!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6" name="Picture 7" descr="mickeymouse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068960"/>
            <a:ext cx="2160240" cy="3218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643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dirty="0" err="1"/>
              <a:t>O’tilgan</a:t>
            </a:r>
            <a:r>
              <a:rPr lang="en-US" sz="4000" dirty="0"/>
              <a:t> </a:t>
            </a:r>
            <a:r>
              <a:rPr lang="en-US" sz="4000" dirty="0" err="1"/>
              <a:t>mavzular</a:t>
            </a:r>
            <a:r>
              <a:rPr lang="en-US" sz="4000" dirty="0"/>
              <a:t> </a:t>
            </a:r>
            <a:r>
              <a:rPr lang="en-US" sz="4000" dirty="0" err="1"/>
              <a:t>bo’yicha</a:t>
            </a:r>
            <a:r>
              <a:rPr lang="en-US" sz="4000" dirty="0"/>
              <a:t> </a:t>
            </a:r>
            <a:r>
              <a:rPr lang="en-US" sz="4000" dirty="0" err="1"/>
              <a:t>savol-javob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en-US" sz="2800" b="1" dirty="0"/>
              <a:t>1)  </a:t>
            </a:r>
            <a:r>
              <a:rPr lang="uz-Cyrl-UZ" sz="2800" b="1" dirty="0"/>
              <a:t>Funksiya hosilasi qanday ta’riflanadi? </a:t>
            </a:r>
            <a:endParaRPr lang="ru-RU" sz="2800" b="1" dirty="0"/>
          </a:p>
          <a:p>
            <a:pPr>
              <a:buFont typeface="Wingdings" pitchFamily="2" charset="2"/>
              <a:buNone/>
              <a:defRPr/>
            </a:pPr>
            <a:r>
              <a:rPr lang="en-US" sz="2800" b="1" dirty="0"/>
              <a:t>2)</a:t>
            </a:r>
            <a:r>
              <a:rPr lang="uz-Cyrl-UZ" sz="2800" b="1" dirty="0"/>
              <a:t>  Funksiya hosilasining geometrik ma’no</a:t>
            </a:r>
            <a:r>
              <a:rPr lang="en-US" sz="2800" b="1" dirty="0"/>
              <a:t>s</a:t>
            </a:r>
            <a:r>
              <a:rPr lang="uz-Cyrl-UZ" sz="2800" b="1" dirty="0"/>
              <a:t>i nimadan </a:t>
            </a:r>
            <a:r>
              <a:rPr lang="en-US" sz="2800" b="1" dirty="0"/>
              <a:t>  </a:t>
            </a:r>
            <a:r>
              <a:rPr lang="uz-Cyrl-UZ" sz="2800" b="1" dirty="0"/>
              <a:t>iborat?</a:t>
            </a:r>
            <a:endParaRPr lang="ru-RU" sz="2800" b="1" dirty="0"/>
          </a:p>
          <a:p>
            <a:pPr>
              <a:buFont typeface="Wingdings" pitchFamily="2" charset="2"/>
              <a:buNone/>
              <a:defRPr/>
            </a:pPr>
            <a:r>
              <a:rPr lang="en-US" sz="2800" b="1" dirty="0"/>
              <a:t>3)  </a:t>
            </a:r>
            <a:r>
              <a:rPr lang="uz-Cyrl-UZ" sz="2800" b="1" dirty="0"/>
              <a:t>Egri chiziq urinmasi</a:t>
            </a:r>
            <a:r>
              <a:rPr lang="en-US" sz="2800" b="1" dirty="0" err="1"/>
              <a:t>ning</a:t>
            </a:r>
            <a:r>
              <a:rPr lang="uz-Cyrl-UZ" sz="2800" b="1" dirty="0"/>
              <a:t> tenglama</a:t>
            </a:r>
            <a:r>
              <a:rPr lang="en-US" sz="2800" b="1" dirty="0"/>
              <a:t>s</a:t>
            </a:r>
            <a:r>
              <a:rPr lang="uz-Cyrl-UZ" sz="2800" b="1" dirty="0"/>
              <a:t>i</a:t>
            </a:r>
            <a:r>
              <a:rPr lang="en-US" sz="2800" b="1" dirty="0"/>
              <a:t> </a:t>
            </a:r>
            <a:r>
              <a:rPr lang="en-US" sz="2800" b="1" dirty="0" err="1"/>
              <a:t>qanday</a:t>
            </a:r>
            <a:r>
              <a:rPr lang="en-US" sz="2800" b="1" dirty="0"/>
              <a:t> </a:t>
            </a:r>
            <a:r>
              <a:rPr lang="en-US" sz="2800" b="1" dirty="0" err="1"/>
              <a:t>ko’rinishga</a:t>
            </a:r>
            <a:r>
              <a:rPr lang="en-US" sz="2800" b="1" dirty="0"/>
              <a:t> </a:t>
            </a:r>
            <a:r>
              <a:rPr lang="en-US" sz="2800" b="1" dirty="0" err="1"/>
              <a:t>ega</a:t>
            </a:r>
            <a:r>
              <a:rPr lang="en-US" sz="2800" b="1" dirty="0"/>
              <a:t>? </a:t>
            </a:r>
            <a:endParaRPr lang="ru-RU" sz="2800" b="1" dirty="0"/>
          </a:p>
          <a:p>
            <a:pPr>
              <a:buFont typeface="Wingdings" pitchFamily="2" charset="2"/>
              <a:buNone/>
              <a:defRPr/>
            </a:pPr>
            <a:r>
              <a:rPr lang="en-US" sz="2800" b="1" dirty="0"/>
              <a:t>4) </a:t>
            </a:r>
            <a:r>
              <a:rPr lang="uz-Cyrl-UZ" sz="2800" b="1" dirty="0"/>
              <a:t>Hosilaga ega bo‘lgan funksiyaning uzluksizligi</a:t>
            </a:r>
            <a:r>
              <a:rPr lang="en-US" sz="2800" b="1" dirty="0"/>
              <a:t> </a:t>
            </a:r>
            <a:r>
              <a:rPr lang="en-US" sz="2800" b="1" dirty="0" err="1"/>
              <a:t>deganda</a:t>
            </a:r>
            <a:r>
              <a:rPr lang="en-US" sz="2800" b="1" dirty="0"/>
              <a:t> </a:t>
            </a:r>
            <a:r>
              <a:rPr lang="en-US" sz="2800" b="1" dirty="0" err="1"/>
              <a:t>nimani</a:t>
            </a:r>
            <a:r>
              <a:rPr lang="en-US" sz="2800" b="1" dirty="0"/>
              <a:t> </a:t>
            </a:r>
            <a:r>
              <a:rPr lang="en-US" sz="2800" b="1" dirty="0" err="1"/>
              <a:t>tushunasiz</a:t>
            </a:r>
            <a:r>
              <a:rPr lang="en-US" sz="2800" b="1" dirty="0"/>
              <a:t>? </a:t>
            </a:r>
            <a:endParaRPr lang="ru-RU" sz="2800" b="1" dirty="0"/>
          </a:p>
          <a:p>
            <a:pPr>
              <a:buFont typeface="Wingdings" pitchFamily="2" charset="2"/>
              <a:buNone/>
              <a:defRPr/>
            </a:pPr>
            <a:r>
              <a:rPr lang="en-US" sz="2800" b="1" dirty="0"/>
              <a:t>5) </a:t>
            </a:r>
            <a:r>
              <a:rPr lang="en-US" sz="2800" b="1" dirty="0" err="1"/>
              <a:t>To’plamda</a:t>
            </a:r>
            <a:r>
              <a:rPr lang="en-US" sz="2800" b="1" dirty="0"/>
              <a:t> </a:t>
            </a:r>
            <a:r>
              <a:rPr lang="en-US" sz="2800" b="1" dirty="0" err="1"/>
              <a:t>differensiallanuvchi</a:t>
            </a:r>
            <a:r>
              <a:rPr lang="en-US" sz="2800" b="1" dirty="0"/>
              <a:t> </a:t>
            </a:r>
            <a:r>
              <a:rPr lang="en-US" sz="2800" b="1" dirty="0" err="1"/>
              <a:t>funksiya</a:t>
            </a:r>
            <a:r>
              <a:rPr lang="en-US" sz="2800" b="1" dirty="0"/>
              <a:t> </a:t>
            </a:r>
            <a:r>
              <a:rPr lang="en-US" sz="2800" b="1" dirty="0" err="1"/>
              <a:t>deganda</a:t>
            </a:r>
            <a:r>
              <a:rPr lang="en-US" sz="2800" b="1" dirty="0"/>
              <a:t> </a:t>
            </a:r>
            <a:r>
              <a:rPr lang="en-US" sz="2800" b="1" dirty="0" err="1"/>
              <a:t>nimani</a:t>
            </a:r>
            <a:r>
              <a:rPr lang="en-US" sz="2800" b="1" dirty="0"/>
              <a:t> </a:t>
            </a:r>
            <a:r>
              <a:rPr lang="en-US" sz="2800" b="1" dirty="0" err="1"/>
              <a:t>tushunasiz</a:t>
            </a:r>
            <a:r>
              <a:rPr lang="en-US" sz="2800" b="1" dirty="0"/>
              <a:t>? </a:t>
            </a:r>
            <a:endParaRPr lang="ru-RU" sz="28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6693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239000" cy="157504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/>
              <a:t> </a:t>
            </a:r>
            <a:r>
              <a:rPr lang="en-US" sz="4000" dirty="0" err="1" smtClean="0"/>
              <a:t>Darsning</a:t>
            </a:r>
            <a:r>
              <a:rPr lang="en-US" sz="4000" dirty="0" smtClean="0"/>
              <a:t> </a:t>
            </a:r>
            <a:r>
              <a:rPr lang="en-US" sz="4000" dirty="0" err="1" smtClean="0"/>
              <a:t>maqsadi</a:t>
            </a:r>
            <a:r>
              <a:rPr lang="en-US" sz="4000" dirty="0" smtClean="0"/>
              <a:t> </a:t>
            </a:r>
            <a:r>
              <a:rPr lang="en-US" sz="4000" dirty="0" err="1" smtClean="0"/>
              <a:t>va</a:t>
            </a:r>
            <a:r>
              <a:rPr lang="en-US" sz="4000" dirty="0" smtClean="0"/>
              <a:t> </a:t>
            </a:r>
            <a:r>
              <a:rPr lang="en-US" sz="4000" dirty="0" err="1"/>
              <a:t>tayanch</a:t>
            </a:r>
            <a:r>
              <a:rPr lang="en-US" sz="4000" dirty="0"/>
              <a:t> </a:t>
            </a:r>
            <a:r>
              <a:rPr lang="en-US" sz="4000" dirty="0" err="1"/>
              <a:t>tushunchalar</a:t>
            </a:r>
            <a:r>
              <a:rPr lang="en-US" sz="4000" dirty="0"/>
              <a:t/>
            </a:r>
            <a:br>
              <a:rPr lang="en-US" sz="40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916832"/>
            <a:ext cx="7156648" cy="3674808"/>
          </a:xfrm>
        </p:spPr>
        <p:txBody>
          <a:bodyPr>
            <a:normAutofit/>
          </a:bodyPr>
          <a:lstStyle/>
          <a:p>
            <a:r>
              <a:rPr lang="en-US" sz="3600" dirty="0" err="1"/>
              <a:t>Darsning</a:t>
            </a:r>
            <a:r>
              <a:rPr lang="en-US" sz="3600" dirty="0"/>
              <a:t> </a:t>
            </a:r>
            <a:r>
              <a:rPr lang="en-US" sz="3600" dirty="0" err="1"/>
              <a:t>maqsadi</a:t>
            </a:r>
            <a:r>
              <a:rPr lang="en-US" sz="3600" dirty="0"/>
              <a:t> :</a:t>
            </a:r>
            <a:r>
              <a:rPr lang="uz-Cyrl-UZ" sz="3200" i="1" u="sng" dirty="0" smtClean="0"/>
              <a:t>Roll</a:t>
            </a:r>
            <a:r>
              <a:rPr lang="uz-Cyrl-UZ" sz="3200" i="1" u="sng" dirty="0"/>
              <a:t>, Lagranj</a:t>
            </a:r>
            <a:r>
              <a:rPr lang="uz-Cyrl-UZ" sz="3200" i="1" u="sng" dirty="0" smtClean="0"/>
              <a:t>, </a:t>
            </a:r>
            <a:r>
              <a:rPr lang="uz-Cyrl-UZ" sz="3200" i="1" u="sng" dirty="0"/>
              <a:t>teoremalarini va ularning tadbiqini  talabalarga tushuntirish. </a:t>
            </a:r>
            <a:endParaRPr lang="en-US" sz="3200" i="1" u="sng" dirty="0" smtClean="0"/>
          </a:p>
          <a:p>
            <a:r>
              <a:rPr lang="en-US" sz="3600" dirty="0" err="1" smtClean="0"/>
              <a:t>Tayanch</a:t>
            </a:r>
            <a:r>
              <a:rPr lang="en-US" sz="3600" dirty="0" smtClean="0"/>
              <a:t> </a:t>
            </a:r>
            <a:r>
              <a:rPr lang="en-US" sz="3600" dirty="0" err="1" smtClean="0"/>
              <a:t>tushunchalar</a:t>
            </a:r>
            <a:r>
              <a:rPr lang="en-US" sz="3600" dirty="0" smtClean="0"/>
              <a:t>:</a:t>
            </a:r>
          </a:p>
          <a:p>
            <a:pPr marL="0" indent="0">
              <a:buNone/>
            </a:pPr>
            <a:r>
              <a:rPr lang="en-US" sz="3200" dirty="0" smtClean="0"/>
              <a:t>   </a:t>
            </a:r>
            <a:r>
              <a:rPr lang="uz-Cyrl-UZ" sz="3200" dirty="0" smtClean="0"/>
              <a:t>1</a:t>
            </a:r>
            <a:r>
              <a:rPr lang="uz-Cyrl-UZ" sz="3200" dirty="0"/>
              <a:t>. </a:t>
            </a:r>
            <a:r>
              <a:rPr lang="uz-Cyrl-UZ" sz="3200" dirty="0" smtClean="0"/>
              <a:t>Roll teoremasi;</a:t>
            </a:r>
            <a:endParaRPr lang="ru-RU" sz="3200" dirty="0" smtClean="0"/>
          </a:p>
          <a:p>
            <a:pPr marL="0" indent="0">
              <a:buNone/>
            </a:pPr>
            <a:r>
              <a:rPr lang="en-US" sz="3200" dirty="0" smtClean="0"/>
              <a:t>   </a:t>
            </a:r>
            <a:r>
              <a:rPr lang="uz-Cyrl-UZ" sz="3200" dirty="0" smtClean="0"/>
              <a:t>2. Lagranj teoremasi;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73198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/>
          <a:lstStyle/>
          <a:p>
            <a:pPr algn="ctr"/>
            <a:r>
              <a:rPr lang="en-US" sz="4000" dirty="0" err="1"/>
              <a:t>Tarixiy</a:t>
            </a:r>
            <a:r>
              <a:rPr lang="en-US" sz="4000" dirty="0"/>
              <a:t> </a:t>
            </a:r>
            <a:r>
              <a:rPr lang="en-US" sz="4000" dirty="0" err="1"/>
              <a:t>ma’lumot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132856"/>
            <a:ext cx="7239000" cy="5258984"/>
          </a:xfrm>
        </p:spPr>
        <p:txBody>
          <a:bodyPr>
            <a:normAutofit/>
          </a:bodyPr>
          <a:lstStyle/>
          <a:p>
            <a:r>
              <a:rPr lang="en-US" sz="3200" dirty="0" err="1"/>
              <a:t>Mishel</a:t>
            </a:r>
            <a:r>
              <a:rPr lang="en-US" sz="3200" dirty="0"/>
              <a:t> Roll (1652-1719)- </a:t>
            </a:r>
            <a:r>
              <a:rPr lang="en-US" sz="3200" dirty="0" err="1"/>
              <a:t>farang</a:t>
            </a:r>
            <a:r>
              <a:rPr lang="en-US" sz="3200" dirty="0"/>
              <a:t> </a:t>
            </a:r>
            <a:r>
              <a:rPr lang="en-US" sz="3200" dirty="0" err="1"/>
              <a:t>matematigi</a:t>
            </a:r>
            <a:r>
              <a:rPr lang="en-US" sz="3200" dirty="0"/>
              <a:t>, </a:t>
            </a:r>
            <a:r>
              <a:rPr lang="en-US" sz="3200" dirty="0" err="1"/>
              <a:t>uzoq</a:t>
            </a:r>
            <a:r>
              <a:rPr lang="en-US" sz="3200" dirty="0"/>
              <a:t> </a:t>
            </a:r>
            <a:r>
              <a:rPr lang="en-US" sz="3200" dirty="0" err="1"/>
              <a:t>vaqt</a:t>
            </a:r>
            <a:r>
              <a:rPr lang="en-US" sz="3200" dirty="0"/>
              <a:t> </a:t>
            </a:r>
            <a:r>
              <a:rPr lang="en-US" sz="3200" dirty="0" err="1"/>
              <a:t>yangi</a:t>
            </a:r>
            <a:r>
              <a:rPr lang="en-US" sz="3200" dirty="0"/>
              <a:t> </a:t>
            </a:r>
            <a:r>
              <a:rPr lang="en-US" sz="3200" dirty="0" err="1"/>
              <a:t>hisobga</a:t>
            </a:r>
            <a:r>
              <a:rPr lang="en-US" sz="3200" dirty="0"/>
              <a:t> </a:t>
            </a:r>
            <a:r>
              <a:rPr lang="en-US" sz="3200" dirty="0" err="1"/>
              <a:t>qarshi</a:t>
            </a:r>
            <a:r>
              <a:rPr lang="en-US" sz="3200" dirty="0"/>
              <a:t> </a:t>
            </a:r>
            <a:r>
              <a:rPr lang="en-US" sz="3200" dirty="0" err="1"/>
              <a:t>bo’lgan</a:t>
            </a:r>
            <a:r>
              <a:rPr lang="en-US" sz="3200" dirty="0"/>
              <a:t>, </a:t>
            </a:r>
            <a:r>
              <a:rPr lang="en-US" sz="3200" dirty="0" err="1"/>
              <a:t>bu</a:t>
            </a:r>
            <a:r>
              <a:rPr lang="en-US" sz="3200" dirty="0"/>
              <a:t> </a:t>
            </a:r>
            <a:r>
              <a:rPr lang="en-US" sz="3200" dirty="0" err="1"/>
              <a:t>izlanishlarga</a:t>
            </a:r>
            <a:r>
              <a:rPr lang="en-US" sz="3200" dirty="0"/>
              <a:t> </a:t>
            </a:r>
            <a:r>
              <a:rPr lang="en-US" sz="3200" dirty="0" err="1"/>
              <a:t>umrini</a:t>
            </a:r>
            <a:r>
              <a:rPr lang="en-US" sz="3200" dirty="0"/>
              <a:t> </a:t>
            </a:r>
            <a:r>
              <a:rPr lang="en-US" sz="3200" dirty="0" err="1"/>
              <a:t>oxiridagina</a:t>
            </a:r>
            <a:r>
              <a:rPr lang="en-US" sz="3200" dirty="0"/>
              <a:t> </a:t>
            </a:r>
            <a:r>
              <a:rPr lang="en-US" sz="3200" dirty="0" err="1"/>
              <a:t>qo’shilgan</a:t>
            </a:r>
            <a:r>
              <a:rPr lang="en-US" sz="3200" dirty="0"/>
              <a:t>. </a:t>
            </a:r>
            <a:endParaRPr lang="ru-RU" sz="3200" dirty="0" smtClean="0"/>
          </a:p>
          <a:p>
            <a:r>
              <a:rPr lang="en-US" sz="3200" dirty="0" err="1"/>
              <a:t>Jozef-Lui</a:t>
            </a:r>
            <a:r>
              <a:rPr lang="en-US" sz="3200" dirty="0"/>
              <a:t> </a:t>
            </a:r>
            <a:r>
              <a:rPr lang="en-US" sz="3200" dirty="0" err="1"/>
              <a:t>Lagranj</a:t>
            </a:r>
            <a:r>
              <a:rPr lang="en-US" sz="3200" dirty="0"/>
              <a:t> (1736-1813)- </a:t>
            </a:r>
            <a:r>
              <a:rPr lang="en-US" sz="3200" dirty="0" err="1"/>
              <a:t>mashxur</a:t>
            </a:r>
            <a:r>
              <a:rPr lang="en-US" sz="3200" dirty="0"/>
              <a:t> </a:t>
            </a:r>
            <a:r>
              <a:rPr lang="en-US" sz="3200" dirty="0" err="1"/>
              <a:t>farang</a:t>
            </a:r>
            <a:r>
              <a:rPr lang="en-US" sz="3200" dirty="0"/>
              <a:t> </a:t>
            </a:r>
            <a:r>
              <a:rPr lang="en-US" sz="3200" dirty="0" err="1"/>
              <a:t>matematigi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mexanigi</a:t>
            </a:r>
            <a:r>
              <a:rPr lang="en-US" sz="3200" dirty="0"/>
              <a:t>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99232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72390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/>
              <a:t>Roll </a:t>
            </a:r>
            <a:r>
              <a:rPr lang="en-US" sz="4000" dirty="0" err="1"/>
              <a:t>teoremasi</a:t>
            </a:r>
            <a:r>
              <a:rPr lang="en-US" sz="4000" dirty="0"/>
              <a:t> </a:t>
            </a:r>
            <a:r>
              <a:rPr lang="ru-RU" sz="4000" dirty="0"/>
              <a:t/>
            </a:r>
            <a:br>
              <a:rPr lang="ru-RU" sz="40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7427168" cy="5949280"/>
          </a:xfrm>
        </p:spPr>
        <p:txBody>
          <a:bodyPr>
            <a:normAutofit/>
          </a:bodyPr>
          <a:lstStyle/>
          <a:p>
            <a:r>
              <a:rPr lang="en-US" b="1" dirty="0"/>
              <a:t>1</a:t>
            </a:r>
            <a:r>
              <a:rPr lang="en-US" b="1" dirty="0" smtClean="0"/>
              <a:t>-teorema</a:t>
            </a:r>
            <a:r>
              <a:rPr lang="en-US" dirty="0" smtClean="0"/>
              <a:t> </a:t>
            </a:r>
            <a:r>
              <a:rPr lang="en-US" b="1" dirty="0" smtClean="0"/>
              <a:t>Roll </a:t>
            </a:r>
            <a:r>
              <a:rPr lang="en-US" b="1" dirty="0" err="1" smtClean="0"/>
              <a:t>teoremasi</a:t>
            </a:r>
            <a:r>
              <a:rPr lang="en-US" dirty="0" smtClean="0"/>
              <a:t>. </a:t>
            </a:r>
            <a:r>
              <a:rPr lang="en-US" dirty="0"/>
              <a:t>Agar  </a:t>
            </a:r>
            <a:r>
              <a:rPr lang="en-US" i="1" dirty="0"/>
              <a:t>f(x)</a:t>
            </a:r>
            <a:r>
              <a:rPr lang="en-US" dirty="0"/>
              <a:t> </a:t>
            </a:r>
            <a:r>
              <a:rPr lang="en-US" dirty="0" err="1"/>
              <a:t>funksiya</a:t>
            </a:r>
            <a:r>
              <a:rPr lang="en-US" dirty="0"/>
              <a:t>  [</a:t>
            </a:r>
            <a:r>
              <a:rPr lang="en-US" i="1" dirty="0" err="1"/>
              <a:t>a;b</a:t>
            </a:r>
            <a:r>
              <a:rPr lang="en-US" dirty="0"/>
              <a:t>] </a:t>
            </a:r>
            <a:r>
              <a:rPr lang="en-US" dirty="0" err="1"/>
              <a:t>kesmada</a:t>
            </a:r>
            <a:r>
              <a:rPr lang="en-US" dirty="0"/>
              <a:t> </a:t>
            </a:r>
            <a:r>
              <a:rPr lang="en-US" dirty="0" err="1"/>
              <a:t>aniqlangan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 </a:t>
            </a:r>
            <a:r>
              <a:rPr lang="en-US" dirty="0" err="1"/>
              <a:t>quyidagi</a:t>
            </a:r>
            <a:r>
              <a:rPr lang="en-US" dirty="0"/>
              <a:t> </a:t>
            </a:r>
            <a:endParaRPr lang="ru-RU" dirty="0"/>
          </a:p>
          <a:p>
            <a:r>
              <a:rPr lang="en-US" dirty="0"/>
              <a:t>1) [</a:t>
            </a:r>
            <a:r>
              <a:rPr lang="en-US" i="1" dirty="0" err="1"/>
              <a:t>a;b</a:t>
            </a:r>
            <a:r>
              <a:rPr lang="en-US" dirty="0"/>
              <a:t>] da </a:t>
            </a:r>
            <a:r>
              <a:rPr lang="en-US" dirty="0" err="1"/>
              <a:t>uzluksiz</a:t>
            </a:r>
            <a:r>
              <a:rPr lang="en-US" dirty="0"/>
              <a:t>;</a:t>
            </a:r>
            <a:endParaRPr lang="ru-RU" dirty="0"/>
          </a:p>
          <a:p>
            <a:r>
              <a:rPr lang="en-US" dirty="0"/>
              <a:t>2) (</a:t>
            </a:r>
            <a:r>
              <a:rPr lang="en-US" i="1" dirty="0" err="1"/>
              <a:t>a;b</a:t>
            </a:r>
            <a:r>
              <a:rPr lang="en-US" dirty="0"/>
              <a:t>) da </a:t>
            </a:r>
            <a:r>
              <a:rPr lang="en-US" dirty="0" err="1"/>
              <a:t>differensiallanuvchi</a:t>
            </a:r>
            <a:r>
              <a:rPr lang="en-US" dirty="0"/>
              <a:t>;</a:t>
            </a:r>
            <a:endParaRPr lang="ru-RU" dirty="0"/>
          </a:p>
          <a:p>
            <a:r>
              <a:rPr lang="en-US" dirty="0"/>
              <a:t>3) </a:t>
            </a:r>
            <a:r>
              <a:rPr lang="en-US" i="1" dirty="0"/>
              <a:t>f(a)= f(b)</a:t>
            </a:r>
            <a:r>
              <a:rPr lang="en-US" dirty="0"/>
              <a:t> </a:t>
            </a:r>
            <a:endParaRPr lang="ru-RU" dirty="0"/>
          </a:p>
          <a:p>
            <a:pPr marL="0" indent="0">
              <a:buNone/>
            </a:pPr>
            <a:r>
              <a:rPr lang="en-US" dirty="0" err="1"/>
              <a:t>shartlarni</a:t>
            </a:r>
            <a:r>
              <a:rPr lang="en-US" dirty="0"/>
              <a:t> </a:t>
            </a:r>
            <a:r>
              <a:rPr lang="en-US" dirty="0" err="1"/>
              <a:t>qanoatlantirsa</a:t>
            </a:r>
            <a:r>
              <a:rPr lang="en-US" dirty="0"/>
              <a:t>, u </a:t>
            </a:r>
            <a:r>
              <a:rPr lang="en-US" dirty="0" err="1"/>
              <a:t>holda</a:t>
            </a:r>
            <a:r>
              <a:rPr lang="en-US" dirty="0"/>
              <a:t> </a:t>
            </a:r>
            <a:r>
              <a:rPr lang="en-US" i="1" dirty="0"/>
              <a:t>f’(c)=0</a:t>
            </a:r>
            <a:r>
              <a:rPr lang="en-US" dirty="0"/>
              <a:t> </a:t>
            </a:r>
            <a:r>
              <a:rPr lang="en-US" dirty="0" err="1"/>
              <a:t>bo‘ladigan</a:t>
            </a:r>
            <a:r>
              <a:rPr lang="en-US" dirty="0"/>
              <a:t> </a:t>
            </a:r>
            <a:r>
              <a:rPr lang="en-US" dirty="0" err="1"/>
              <a:t>kamida</a:t>
            </a:r>
            <a:r>
              <a:rPr lang="en-US" dirty="0"/>
              <a:t> </a:t>
            </a:r>
            <a:r>
              <a:rPr lang="en-US" dirty="0" err="1"/>
              <a:t>bitta</a:t>
            </a:r>
            <a:r>
              <a:rPr lang="en-US" dirty="0"/>
              <a:t>  </a:t>
            </a:r>
            <a:r>
              <a:rPr lang="en-US" i="1" dirty="0"/>
              <a:t>c</a:t>
            </a:r>
            <a:r>
              <a:rPr lang="en-US" dirty="0"/>
              <a:t>  (</a:t>
            </a:r>
            <a:r>
              <a:rPr lang="en-US" i="1" dirty="0"/>
              <a:t>a&lt;c&lt;b</a:t>
            </a:r>
            <a:r>
              <a:rPr lang="en-US" dirty="0"/>
              <a:t>) </a:t>
            </a:r>
            <a:r>
              <a:rPr lang="en-US" dirty="0" err="1"/>
              <a:t>nuqta</a:t>
            </a:r>
            <a:r>
              <a:rPr lang="en-US" dirty="0"/>
              <a:t> </a:t>
            </a:r>
            <a:r>
              <a:rPr lang="en-US" dirty="0" err="1"/>
              <a:t>mavjud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r>
              <a:rPr lang="en-US" b="1" dirty="0" err="1"/>
              <a:t>Isboti</a:t>
            </a:r>
            <a:r>
              <a:rPr lang="en-US" dirty="0"/>
              <a:t>. </a:t>
            </a:r>
            <a:r>
              <a:rPr lang="en-US" dirty="0" err="1"/>
              <a:t>Ma’lumki</a:t>
            </a:r>
            <a:r>
              <a:rPr lang="en-US" dirty="0"/>
              <a:t>, agar </a:t>
            </a:r>
            <a:r>
              <a:rPr lang="en-US" i="1" dirty="0"/>
              <a:t>f(x)</a:t>
            </a:r>
            <a:r>
              <a:rPr lang="en-US" dirty="0"/>
              <a:t> </a:t>
            </a:r>
            <a:r>
              <a:rPr lang="en-US" dirty="0" err="1"/>
              <a:t>funksiya</a:t>
            </a:r>
            <a:r>
              <a:rPr lang="en-US" dirty="0"/>
              <a:t> [</a:t>
            </a:r>
            <a:r>
              <a:rPr lang="en-US" i="1" dirty="0" err="1"/>
              <a:t>a;b</a:t>
            </a:r>
            <a:r>
              <a:rPr lang="en-US" dirty="0"/>
              <a:t>]  </a:t>
            </a:r>
            <a:r>
              <a:rPr lang="en-US" dirty="0" err="1"/>
              <a:t>kesmada</a:t>
            </a:r>
            <a:r>
              <a:rPr lang="en-US" dirty="0"/>
              <a:t> </a:t>
            </a:r>
            <a:r>
              <a:rPr lang="en-US" dirty="0" err="1"/>
              <a:t>uzluksiz</a:t>
            </a:r>
            <a:r>
              <a:rPr lang="en-US" dirty="0"/>
              <a:t> </a:t>
            </a:r>
            <a:r>
              <a:rPr lang="en-US" dirty="0" err="1"/>
              <a:t>bo‘lsa</a:t>
            </a:r>
            <a:r>
              <a:rPr lang="en-US" dirty="0"/>
              <a:t>, u </a:t>
            </a:r>
            <a:r>
              <a:rPr lang="en-US" dirty="0" err="1"/>
              <a:t>holda</a:t>
            </a:r>
            <a:r>
              <a:rPr lang="en-US" dirty="0"/>
              <a:t>  </a:t>
            </a:r>
            <a:r>
              <a:rPr lang="en-US" dirty="0" err="1"/>
              <a:t>funksiya</a:t>
            </a:r>
            <a:r>
              <a:rPr lang="en-US" dirty="0"/>
              <a:t> </a:t>
            </a:r>
            <a:r>
              <a:rPr lang="en-US" dirty="0" err="1"/>
              <a:t>shu</a:t>
            </a:r>
            <a:r>
              <a:rPr lang="en-US" dirty="0"/>
              <a:t> </a:t>
            </a:r>
            <a:r>
              <a:rPr lang="en-US" dirty="0" err="1"/>
              <a:t>kesmada</a:t>
            </a:r>
            <a:r>
              <a:rPr lang="en-US" dirty="0"/>
              <a:t> </a:t>
            </a:r>
            <a:r>
              <a:rPr lang="en-US" dirty="0" err="1"/>
              <a:t>o‘zining</a:t>
            </a:r>
            <a:r>
              <a:rPr lang="en-US" dirty="0"/>
              <a:t> 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katta</a:t>
            </a:r>
            <a:r>
              <a:rPr lang="en-US" dirty="0"/>
              <a:t>  </a:t>
            </a:r>
            <a:r>
              <a:rPr lang="en-US" i="1" dirty="0"/>
              <a:t>M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kichik</a:t>
            </a:r>
            <a:r>
              <a:rPr lang="en-US" dirty="0"/>
              <a:t> </a:t>
            </a:r>
            <a:r>
              <a:rPr lang="en-US" i="1" dirty="0"/>
              <a:t>m</a:t>
            </a:r>
            <a:r>
              <a:rPr lang="en-US" dirty="0"/>
              <a:t> </a:t>
            </a:r>
            <a:r>
              <a:rPr lang="en-US" dirty="0" err="1"/>
              <a:t>qiymatlariga</a:t>
            </a:r>
            <a:r>
              <a:rPr lang="en-US" dirty="0"/>
              <a:t> </a:t>
            </a:r>
            <a:r>
              <a:rPr lang="en-US" dirty="0" err="1"/>
              <a:t>erishadi</a:t>
            </a:r>
            <a:r>
              <a:rPr lang="en-US" dirty="0"/>
              <a:t>. </a:t>
            </a:r>
            <a:r>
              <a:rPr lang="en-US" dirty="0" err="1"/>
              <a:t>Qaralayotgan</a:t>
            </a:r>
            <a:r>
              <a:rPr lang="en-US" dirty="0"/>
              <a:t> </a:t>
            </a:r>
            <a:r>
              <a:rPr lang="en-US" i="1" dirty="0"/>
              <a:t>f(x)</a:t>
            </a:r>
            <a:r>
              <a:rPr lang="en-US" dirty="0"/>
              <a:t> </a:t>
            </a:r>
            <a:r>
              <a:rPr lang="en-US" dirty="0" err="1"/>
              <a:t>funksiya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ikki</a:t>
            </a:r>
            <a:r>
              <a:rPr lang="en-US" dirty="0"/>
              <a:t> </a:t>
            </a:r>
            <a:r>
              <a:rPr lang="en-US" dirty="0" err="1"/>
              <a:t>hol</a:t>
            </a:r>
            <a:r>
              <a:rPr lang="en-US" dirty="0"/>
              <a:t> </a:t>
            </a:r>
            <a:r>
              <a:rPr lang="en-US" dirty="0" err="1"/>
              <a:t>bo‘lishi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9219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7848872" cy="666936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1. </a:t>
            </a:r>
            <a:r>
              <a:rPr lang="en-US" i="1" dirty="0"/>
              <a:t>M=m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holda</a:t>
            </a:r>
            <a:r>
              <a:rPr lang="en-US" dirty="0"/>
              <a:t> [</a:t>
            </a:r>
            <a:r>
              <a:rPr lang="en-US" i="1" dirty="0" err="1"/>
              <a:t>a,b</a:t>
            </a:r>
            <a:r>
              <a:rPr lang="en-US" dirty="0"/>
              <a:t>] </a:t>
            </a:r>
            <a:r>
              <a:rPr lang="en-US" dirty="0" err="1"/>
              <a:t>kesmada</a:t>
            </a:r>
            <a:r>
              <a:rPr lang="en-US" dirty="0"/>
              <a:t> </a:t>
            </a:r>
            <a:r>
              <a:rPr lang="en-US" i="1" dirty="0"/>
              <a:t>f(x)=</a:t>
            </a:r>
            <a:r>
              <a:rPr lang="en-US" i="1" dirty="0" err="1"/>
              <a:t>const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i="1" dirty="0"/>
              <a:t>f’(x)</a:t>
            </a:r>
            <a:r>
              <a:rPr lang="en-US" dirty="0"/>
              <a:t>=0 </a:t>
            </a:r>
            <a:r>
              <a:rPr lang="en-US" dirty="0" err="1"/>
              <a:t>bo‘ladi</a:t>
            </a:r>
            <a:r>
              <a:rPr lang="en-US" dirty="0"/>
              <a:t>. </a:t>
            </a:r>
            <a:r>
              <a:rPr lang="en-US" dirty="0" err="1"/>
              <a:t>Ravshanki</a:t>
            </a:r>
            <a:r>
              <a:rPr lang="en-US" dirty="0"/>
              <a:t>, </a:t>
            </a:r>
            <a:r>
              <a:rPr lang="en-US" i="1" dirty="0"/>
              <a:t>f’(c)</a:t>
            </a:r>
            <a:r>
              <a:rPr lang="en-US" dirty="0"/>
              <a:t>=0 </a:t>
            </a:r>
            <a:r>
              <a:rPr lang="en-US" dirty="0" err="1"/>
              <a:t>tenglamani</a:t>
            </a:r>
            <a:r>
              <a:rPr lang="en-US" dirty="0"/>
              <a:t> </a:t>
            </a:r>
            <a:r>
              <a:rPr lang="en-US" dirty="0" err="1"/>
              <a:t>qanoatlantiradigan</a:t>
            </a:r>
            <a:r>
              <a:rPr lang="en-US" dirty="0"/>
              <a:t> </a:t>
            </a:r>
            <a:r>
              <a:rPr lang="en-US" dirty="0" err="1"/>
              <a:t>nuqta</a:t>
            </a:r>
            <a:r>
              <a:rPr lang="en-US" dirty="0"/>
              <a:t> </a:t>
            </a:r>
            <a:r>
              <a:rPr lang="en-US" dirty="0" err="1"/>
              <a:t>sifatida</a:t>
            </a:r>
            <a:r>
              <a:rPr lang="en-US" dirty="0"/>
              <a:t> </a:t>
            </a:r>
            <a:r>
              <a:rPr lang="ru-RU" dirty="0">
                <a:sym typeface="Symbol"/>
              </a:rPr>
              <a:t></a:t>
            </a:r>
            <a:r>
              <a:rPr lang="en-US" i="1" dirty="0"/>
              <a:t>s</a:t>
            </a:r>
            <a:r>
              <a:rPr lang="ru-RU" dirty="0">
                <a:sym typeface="Symbol"/>
              </a:rPr>
              <a:t></a:t>
            </a:r>
            <a:r>
              <a:rPr lang="en-US" dirty="0"/>
              <a:t>(</a:t>
            </a:r>
            <a:r>
              <a:rPr lang="en-US" i="1" dirty="0" err="1"/>
              <a:t>a;b</a:t>
            </a:r>
            <a:r>
              <a:rPr lang="en-US" dirty="0"/>
              <a:t>)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olish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/>
              <a:t>2. </a:t>
            </a:r>
            <a:r>
              <a:rPr lang="en-US" i="1" dirty="0"/>
              <a:t>M&gt;m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holda</a:t>
            </a:r>
            <a:r>
              <a:rPr lang="en-US" dirty="0"/>
              <a:t> </a:t>
            </a:r>
            <a:r>
              <a:rPr lang="en-US" dirty="0" err="1"/>
              <a:t>teoremaning</a:t>
            </a:r>
            <a:r>
              <a:rPr lang="en-US" dirty="0"/>
              <a:t> </a:t>
            </a:r>
            <a:r>
              <a:rPr lang="en-US" i="1" dirty="0"/>
              <a:t>f(a)=f(b)</a:t>
            </a:r>
            <a:r>
              <a:rPr lang="en-US" dirty="0"/>
              <a:t> </a:t>
            </a:r>
            <a:r>
              <a:rPr lang="en-US" dirty="0" err="1"/>
              <a:t>shartidan</a:t>
            </a:r>
            <a:r>
              <a:rPr lang="en-US" dirty="0"/>
              <a:t> </a:t>
            </a:r>
            <a:r>
              <a:rPr lang="en-US" dirty="0" err="1"/>
              <a:t>funksiya</a:t>
            </a:r>
            <a:r>
              <a:rPr lang="en-US" dirty="0"/>
              <a:t> </a:t>
            </a:r>
            <a:r>
              <a:rPr lang="en-US" i="1" dirty="0"/>
              <a:t>M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i="1" dirty="0"/>
              <a:t>m</a:t>
            </a:r>
            <a:r>
              <a:rPr lang="en-US" dirty="0"/>
              <a:t> </a:t>
            </a:r>
            <a:r>
              <a:rPr lang="en-US" dirty="0" err="1"/>
              <a:t>qiymatlaridan</a:t>
            </a:r>
            <a:r>
              <a:rPr lang="en-US" dirty="0"/>
              <a:t> </a:t>
            </a:r>
            <a:r>
              <a:rPr lang="en-US" dirty="0" err="1"/>
              <a:t>kamida</a:t>
            </a:r>
            <a:r>
              <a:rPr lang="en-US" dirty="0"/>
              <a:t> </a:t>
            </a:r>
            <a:r>
              <a:rPr lang="en-US" dirty="0" err="1"/>
              <a:t>birini</a:t>
            </a:r>
            <a:r>
              <a:rPr lang="en-US" dirty="0"/>
              <a:t> [</a:t>
            </a:r>
            <a:r>
              <a:rPr lang="en-US" i="1" dirty="0" err="1"/>
              <a:t>a,b</a:t>
            </a:r>
            <a:r>
              <a:rPr lang="en-US" dirty="0"/>
              <a:t>] </a:t>
            </a:r>
            <a:r>
              <a:rPr lang="en-US" dirty="0" err="1"/>
              <a:t>kesmaning</a:t>
            </a:r>
            <a:r>
              <a:rPr lang="en-US" dirty="0"/>
              <a:t> </a:t>
            </a:r>
            <a:r>
              <a:rPr lang="en-US" dirty="0" err="1"/>
              <a:t>ichki</a:t>
            </a:r>
            <a:r>
              <a:rPr lang="en-US" dirty="0"/>
              <a:t> </a:t>
            </a:r>
            <a:r>
              <a:rPr lang="en-US" dirty="0" err="1"/>
              <a:t>nuqtasida</a:t>
            </a:r>
            <a:r>
              <a:rPr lang="en-US" dirty="0"/>
              <a:t> </a:t>
            </a:r>
            <a:r>
              <a:rPr lang="en-US" dirty="0" err="1"/>
              <a:t>qabul</a:t>
            </a:r>
            <a:r>
              <a:rPr lang="en-US" dirty="0"/>
              <a:t> </a:t>
            </a:r>
            <a:r>
              <a:rPr lang="en-US" dirty="0" err="1"/>
              <a:t>qilishi</a:t>
            </a:r>
            <a:r>
              <a:rPr lang="en-US" dirty="0"/>
              <a:t> </a:t>
            </a:r>
            <a:r>
              <a:rPr lang="en-US" dirty="0" err="1"/>
              <a:t>kelib</a:t>
            </a:r>
            <a:r>
              <a:rPr lang="en-US" dirty="0"/>
              <a:t> </a:t>
            </a:r>
            <a:r>
              <a:rPr lang="en-US" dirty="0" err="1"/>
              <a:t>chiqadi</a:t>
            </a:r>
            <a:r>
              <a:rPr lang="en-US" dirty="0"/>
              <a:t>. </a:t>
            </a:r>
            <a:r>
              <a:rPr lang="en-US" dirty="0" err="1"/>
              <a:t>Aniqlik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i="1" dirty="0"/>
              <a:t>f(c)=m</a:t>
            </a:r>
            <a:r>
              <a:rPr lang="en-US" dirty="0"/>
              <a:t> </a:t>
            </a:r>
            <a:r>
              <a:rPr lang="en-US" dirty="0" err="1"/>
              <a:t>bo‘lsin</a:t>
            </a:r>
            <a:r>
              <a:rPr lang="en-US" dirty="0"/>
              <a:t>.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kichik</a:t>
            </a:r>
            <a:r>
              <a:rPr lang="en-US" dirty="0"/>
              <a:t> </a:t>
            </a:r>
            <a:r>
              <a:rPr lang="en-US" dirty="0" err="1"/>
              <a:t>qiymatning</a:t>
            </a:r>
            <a:r>
              <a:rPr lang="en-US" dirty="0"/>
              <a:t> </a:t>
            </a:r>
            <a:r>
              <a:rPr lang="en-US" dirty="0" err="1"/>
              <a:t>ta’rifiga</a:t>
            </a:r>
            <a:r>
              <a:rPr lang="en-US" dirty="0"/>
              <a:t> </a:t>
            </a:r>
            <a:r>
              <a:rPr lang="en-US" dirty="0" err="1"/>
              <a:t>ko‘ra</a:t>
            </a:r>
            <a:r>
              <a:rPr lang="en-US" dirty="0"/>
              <a:t> </a:t>
            </a:r>
            <a:r>
              <a:rPr lang="ru-RU" dirty="0">
                <a:sym typeface="Symbol"/>
              </a:rPr>
              <a:t></a:t>
            </a:r>
            <a:r>
              <a:rPr lang="en-US" i="1" dirty="0"/>
              <a:t>x</a:t>
            </a:r>
            <a:r>
              <a:rPr lang="ru-RU" dirty="0">
                <a:sym typeface="Symbol"/>
              </a:rPr>
              <a:t></a:t>
            </a:r>
            <a:r>
              <a:rPr lang="en-US" dirty="0"/>
              <a:t>[</a:t>
            </a:r>
            <a:r>
              <a:rPr lang="en-US" i="1" dirty="0" err="1"/>
              <a:t>a,b</a:t>
            </a:r>
            <a:r>
              <a:rPr lang="en-US" dirty="0"/>
              <a:t>]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i="1" dirty="0"/>
              <a:t>f(x)</a:t>
            </a:r>
            <a:r>
              <a:rPr lang="ru-RU" i="1" dirty="0">
                <a:sym typeface="Symbol"/>
              </a:rPr>
              <a:t></a:t>
            </a:r>
            <a:r>
              <a:rPr lang="ru-RU" i="1" dirty="0"/>
              <a:t> </a:t>
            </a:r>
            <a:r>
              <a:rPr lang="en-US" i="1" dirty="0"/>
              <a:t>f(c)</a:t>
            </a:r>
            <a:r>
              <a:rPr lang="en-US" dirty="0"/>
              <a:t> </a:t>
            </a:r>
            <a:r>
              <a:rPr lang="en-US" dirty="0" err="1"/>
              <a:t>tengsizlik</a:t>
            </a:r>
            <a:r>
              <a:rPr lang="en-US" dirty="0"/>
              <a:t> </a:t>
            </a:r>
            <a:r>
              <a:rPr lang="en-US" dirty="0" err="1"/>
              <a:t>o‘rinli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 err="1"/>
              <a:t>Endi</a:t>
            </a:r>
            <a:r>
              <a:rPr lang="en-US" dirty="0"/>
              <a:t> </a:t>
            </a:r>
            <a:r>
              <a:rPr lang="en-US" i="1" dirty="0"/>
              <a:t>f’(c)=</a:t>
            </a:r>
            <a:r>
              <a:rPr lang="en-US" dirty="0"/>
              <a:t>0 </a:t>
            </a:r>
            <a:r>
              <a:rPr lang="en-US" dirty="0" err="1"/>
              <a:t>ekanligini</a:t>
            </a:r>
            <a:r>
              <a:rPr lang="en-US" dirty="0"/>
              <a:t> </a:t>
            </a:r>
            <a:r>
              <a:rPr lang="en-US" dirty="0" err="1"/>
              <a:t>ko‘rsatamiz</a:t>
            </a:r>
            <a:r>
              <a:rPr lang="en-US" dirty="0"/>
              <a:t>. </a:t>
            </a:r>
            <a:r>
              <a:rPr lang="en-US" dirty="0" err="1"/>
              <a:t>Teoremaning</a:t>
            </a:r>
            <a:r>
              <a:rPr lang="en-US" dirty="0"/>
              <a:t> </a:t>
            </a:r>
            <a:r>
              <a:rPr lang="en-US" dirty="0" err="1"/>
              <a:t>ikkinchi</a:t>
            </a:r>
            <a:r>
              <a:rPr lang="en-US" dirty="0"/>
              <a:t> </a:t>
            </a:r>
            <a:r>
              <a:rPr lang="en-US" dirty="0" err="1"/>
              <a:t>shartiga</a:t>
            </a:r>
            <a:r>
              <a:rPr lang="en-US" dirty="0"/>
              <a:t> </a:t>
            </a:r>
            <a:r>
              <a:rPr lang="en-US" dirty="0" err="1"/>
              <a:t>ko‘ra</a:t>
            </a:r>
            <a:r>
              <a:rPr lang="en-US" dirty="0"/>
              <a:t>  </a:t>
            </a:r>
            <a:r>
              <a:rPr lang="en-US" i="1" dirty="0"/>
              <a:t>f(x)</a:t>
            </a:r>
            <a:r>
              <a:rPr lang="en-US" dirty="0"/>
              <a:t> </a:t>
            </a:r>
            <a:r>
              <a:rPr lang="en-US" dirty="0" err="1"/>
              <a:t>funksiya</a:t>
            </a:r>
            <a:r>
              <a:rPr lang="en-US" dirty="0"/>
              <a:t> (</a:t>
            </a:r>
            <a:r>
              <a:rPr lang="en-US" i="1" dirty="0" err="1"/>
              <a:t>a;b</a:t>
            </a:r>
            <a:r>
              <a:rPr lang="en-US" dirty="0"/>
              <a:t>) </a:t>
            </a:r>
            <a:r>
              <a:rPr lang="en-US" dirty="0" err="1"/>
              <a:t>intervalning</a:t>
            </a:r>
            <a:r>
              <a:rPr lang="en-US" dirty="0"/>
              <a:t>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i="1" dirty="0"/>
              <a:t>x</a:t>
            </a:r>
            <a:r>
              <a:rPr lang="en-US" dirty="0"/>
              <a:t> </a:t>
            </a:r>
            <a:r>
              <a:rPr lang="en-US" dirty="0" err="1"/>
              <a:t>nuqtasida</a:t>
            </a:r>
            <a:r>
              <a:rPr lang="en-US" dirty="0"/>
              <a:t> </a:t>
            </a:r>
            <a:r>
              <a:rPr lang="en-US" dirty="0" err="1"/>
              <a:t>chekli</a:t>
            </a:r>
            <a:r>
              <a:rPr lang="en-US" dirty="0"/>
              <a:t> </a:t>
            </a:r>
            <a:r>
              <a:rPr lang="en-US" dirty="0" err="1"/>
              <a:t>hosilaga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. Bu </a:t>
            </a:r>
            <a:r>
              <a:rPr lang="en-US" dirty="0" err="1"/>
              <a:t>shart</a:t>
            </a:r>
            <a:r>
              <a:rPr lang="en-US" dirty="0"/>
              <a:t>, </a:t>
            </a:r>
            <a:r>
              <a:rPr lang="en-US" dirty="0" err="1"/>
              <a:t>xususan</a:t>
            </a:r>
            <a:r>
              <a:rPr lang="en-US" dirty="0"/>
              <a:t> </a:t>
            </a:r>
            <a:r>
              <a:rPr lang="en-US" i="1" dirty="0"/>
              <a:t>c </a:t>
            </a:r>
            <a:r>
              <a:rPr lang="en-US" dirty="0" err="1"/>
              <a:t>nuqta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uz-Cyrl-UZ" dirty="0"/>
              <a:t>ham o‘rinli. Demak, Ferma teoremasi shartlari bajariladi. Bundan  </a:t>
            </a:r>
            <a:r>
              <a:rPr lang="uz-Cyrl-UZ" i="1" dirty="0"/>
              <a:t>f’(c)=0</a:t>
            </a:r>
            <a:r>
              <a:rPr lang="uz-Cyrl-UZ" dirty="0"/>
              <a:t> ekanligi kelib chiqadi. </a:t>
            </a:r>
            <a:endParaRPr lang="ru-RU" dirty="0"/>
          </a:p>
          <a:p>
            <a:r>
              <a:rPr lang="uz-Cyrl-UZ" i="1" dirty="0"/>
              <a:t>f(c)=M</a:t>
            </a:r>
            <a:r>
              <a:rPr lang="uz-Cyrl-UZ" dirty="0"/>
              <a:t> bo‘lgan holda teorema yuqoridagi kabi isbotlanadi.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uz-Cyrl-UZ" dirty="0" smtClean="0"/>
              <a:t>Roll </a:t>
            </a:r>
            <a:r>
              <a:rPr lang="uz-Cyrl-UZ" dirty="0"/>
              <a:t>teoremasiga quyidagicha geometrik talqin berish mumkin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839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7632848" cy="6336704"/>
          </a:xfrm>
        </p:spPr>
        <p:txBody>
          <a:bodyPr>
            <a:normAutofit lnSpcReduction="10000"/>
          </a:bodyPr>
          <a:lstStyle/>
          <a:p>
            <a:r>
              <a:rPr lang="uz-Cyrl-UZ" dirty="0"/>
              <a:t>Agar [</a:t>
            </a:r>
            <a:r>
              <a:rPr lang="uz-Cyrl-UZ" i="1" dirty="0"/>
              <a:t>a,b</a:t>
            </a:r>
            <a:r>
              <a:rPr lang="uz-Cyrl-UZ" dirty="0"/>
              <a:t>] kesmada uzluksiz</a:t>
            </a:r>
            <a:r>
              <a:rPr lang="uz-Cyrl-UZ" dirty="0" smtClean="0"/>
              <a:t>,</a:t>
            </a:r>
            <a:endParaRPr lang="en-US" dirty="0" smtClean="0"/>
          </a:p>
          <a:p>
            <a:pPr marL="0" indent="0">
              <a:buNone/>
            </a:pPr>
            <a:r>
              <a:rPr lang="uz-Cyrl-UZ" dirty="0" smtClean="0"/>
              <a:t>(</a:t>
            </a:r>
            <a:r>
              <a:rPr lang="uz-Cyrl-UZ" i="1" dirty="0"/>
              <a:t>a,b</a:t>
            </a:r>
            <a:r>
              <a:rPr lang="uz-Cyrl-UZ" dirty="0"/>
              <a:t>) </a:t>
            </a:r>
            <a:r>
              <a:rPr lang="uz-Cyrl-UZ" dirty="0" smtClean="0"/>
              <a:t>intervalda</a:t>
            </a:r>
            <a:endParaRPr lang="en-US" dirty="0" smtClean="0"/>
          </a:p>
          <a:p>
            <a:pPr marL="0" indent="0">
              <a:buNone/>
            </a:pPr>
            <a:r>
              <a:rPr lang="uz-Cyrl-UZ" dirty="0" smtClean="0"/>
              <a:t> </a:t>
            </a:r>
            <a:r>
              <a:rPr lang="uz-Cyrl-UZ" dirty="0"/>
              <a:t>differensiallanuvchi </a:t>
            </a:r>
            <a:endParaRPr lang="en-US" dirty="0" smtClean="0"/>
          </a:p>
          <a:p>
            <a:pPr marL="0" indent="0">
              <a:buNone/>
            </a:pPr>
            <a:r>
              <a:rPr lang="uz-Cyrl-UZ" dirty="0" smtClean="0"/>
              <a:t> </a:t>
            </a:r>
            <a:r>
              <a:rPr lang="uz-Cyrl-UZ" i="1" dirty="0"/>
              <a:t>f(x)</a:t>
            </a:r>
            <a:r>
              <a:rPr lang="uz-Cyrl-UZ" dirty="0"/>
              <a:t> funksiya kesma </a:t>
            </a:r>
            <a:endParaRPr lang="en-US" dirty="0" smtClean="0"/>
          </a:p>
          <a:p>
            <a:pPr marL="0" indent="0">
              <a:buNone/>
            </a:pPr>
            <a:r>
              <a:rPr lang="uz-Cyrl-UZ" dirty="0" smtClean="0"/>
              <a:t>uchlarida </a:t>
            </a:r>
            <a:r>
              <a:rPr lang="uz-Cyrl-UZ" dirty="0"/>
              <a:t>teng </a:t>
            </a:r>
            <a:r>
              <a:rPr lang="uz-Cyrl-UZ" dirty="0" smtClean="0"/>
              <a:t>qiymatlar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uz-Cyrl-UZ" dirty="0" smtClean="0"/>
              <a:t>qabul </a:t>
            </a:r>
            <a:r>
              <a:rPr lang="uz-Cyrl-UZ" dirty="0"/>
              <a:t>qilsa, u holda </a:t>
            </a:r>
            <a:r>
              <a:rPr lang="uz-Cyrl-UZ" i="1" dirty="0"/>
              <a:t>f(x)</a:t>
            </a:r>
            <a:r>
              <a:rPr lang="uz-Cyrl-UZ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uz-Cyrl-UZ" dirty="0" smtClean="0"/>
              <a:t>funksiya </a:t>
            </a:r>
            <a:r>
              <a:rPr lang="uz-Cyrl-UZ" dirty="0"/>
              <a:t>grafigida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</a:t>
            </a:r>
            <a:r>
              <a:rPr lang="uz-Cyrl-UZ" dirty="0" smtClean="0"/>
              <a:t>bssissasi</a:t>
            </a:r>
            <a:r>
              <a:rPr lang="en-US" dirty="0" smtClean="0"/>
              <a:t> </a:t>
            </a:r>
            <a:r>
              <a:rPr lang="uz-Cyrl-UZ" i="1" dirty="0" smtClean="0"/>
              <a:t>x=c</a:t>
            </a:r>
            <a:r>
              <a:rPr lang="uz-Cyrl-UZ" dirty="0" smtClean="0"/>
              <a:t> </a:t>
            </a:r>
            <a:r>
              <a:rPr lang="uz-Cyrl-UZ" dirty="0"/>
              <a:t>bo‘lgan </a:t>
            </a:r>
            <a:endParaRPr lang="en-US" dirty="0" smtClean="0"/>
          </a:p>
          <a:p>
            <a:pPr marL="0" indent="0">
              <a:buNone/>
            </a:pPr>
            <a:r>
              <a:rPr lang="uz-Cyrl-UZ" dirty="0" smtClean="0"/>
              <a:t>shunday </a:t>
            </a:r>
            <a:r>
              <a:rPr lang="uz-Cyrl-UZ" i="1" dirty="0" smtClean="0"/>
              <a:t>C</a:t>
            </a:r>
            <a:r>
              <a:rPr lang="en-US" dirty="0"/>
              <a:t> n</a:t>
            </a:r>
            <a:r>
              <a:rPr lang="uz-Cyrl-UZ" dirty="0" smtClean="0"/>
              <a:t>uqta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uz-Cyrl-UZ" dirty="0" smtClean="0"/>
              <a:t>topiladiki</a:t>
            </a:r>
            <a:r>
              <a:rPr lang="uz-Cyrl-UZ" dirty="0"/>
              <a:t>, shu </a:t>
            </a:r>
            <a:endParaRPr lang="en-US" dirty="0" smtClean="0"/>
          </a:p>
          <a:p>
            <a:pPr marL="0" indent="0">
              <a:buNone/>
            </a:pPr>
            <a:r>
              <a:rPr lang="uz-Cyrl-UZ" dirty="0" smtClean="0"/>
              <a:t>nuqtada funksiya </a:t>
            </a:r>
            <a:endParaRPr lang="en-US" dirty="0" smtClean="0"/>
          </a:p>
          <a:p>
            <a:pPr marL="0" indent="0">
              <a:buNone/>
            </a:pPr>
            <a:r>
              <a:rPr lang="uz-Cyrl-UZ" dirty="0" smtClean="0"/>
              <a:t>grafigiga </a:t>
            </a:r>
            <a:r>
              <a:rPr lang="uz-Cyrl-UZ" dirty="0"/>
              <a:t>o‘tkazilgan </a:t>
            </a:r>
            <a:endParaRPr lang="en-US" dirty="0" smtClean="0"/>
          </a:p>
          <a:p>
            <a:pPr marL="0" indent="0">
              <a:buNone/>
            </a:pPr>
            <a:r>
              <a:rPr lang="uz-Cyrl-UZ" dirty="0" smtClean="0"/>
              <a:t>urinma </a:t>
            </a:r>
            <a:r>
              <a:rPr lang="uz-Cyrl-UZ" dirty="0"/>
              <a:t>abssissalar </a:t>
            </a:r>
            <a:endParaRPr lang="en-US" dirty="0" smtClean="0"/>
          </a:p>
          <a:p>
            <a:pPr marL="0" indent="0">
              <a:buNone/>
            </a:pPr>
            <a:r>
              <a:rPr lang="uz-Cyrl-UZ" dirty="0" smtClean="0"/>
              <a:t>o‘qiga parallel </a:t>
            </a:r>
            <a:r>
              <a:rPr lang="uz-Cyrl-UZ" dirty="0"/>
              <a:t>bo‘ladi.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692696"/>
            <a:ext cx="4104456" cy="5744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5953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8640"/>
            <a:ext cx="7372672" cy="6267096"/>
          </a:xfrm>
        </p:spPr>
        <p:txBody>
          <a:bodyPr>
            <a:normAutofit/>
          </a:bodyPr>
          <a:lstStyle/>
          <a:p>
            <a:r>
              <a:rPr lang="en-US" b="1" dirty="0" smtClean="0"/>
              <a:t>1-</a:t>
            </a:r>
            <a:r>
              <a:rPr lang="uz-Cyrl-UZ" b="1" dirty="0" smtClean="0"/>
              <a:t>eslatma</a:t>
            </a:r>
            <a:r>
              <a:rPr lang="uz-Cyrl-UZ" dirty="0"/>
              <a:t>. Roll teoremasining shartlari yetarli  bo‘lib, zaruriy  shart emas. </a:t>
            </a:r>
            <a:r>
              <a:rPr lang="en-US" dirty="0" err="1"/>
              <a:t>Masalan</a:t>
            </a:r>
            <a:r>
              <a:rPr lang="en-US" dirty="0"/>
              <a:t>, 1</a:t>
            </a:r>
            <a:r>
              <a:rPr lang="uz-Cyrl-UZ" dirty="0"/>
              <a:t>) </a:t>
            </a:r>
            <a:r>
              <a:rPr lang="en-US" i="1" dirty="0"/>
              <a:t>f(x)=x</a:t>
            </a:r>
            <a:r>
              <a:rPr lang="en-US" i="1" baseline="30000" dirty="0"/>
              <a:t>3</a:t>
            </a:r>
            <a:r>
              <a:rPr lang="en-US" dirty="0"/>
              <a:t>,  </a:t>
            </a:r>
            <a:r>
              <a:rPr lang="en-US" i="1" dirty="0"/>
              <a:t>x</a:t>
            </a:r>
            <a:r>
              <a:rPr lang="ru-RU" dirty="0">
                <a:sym typeface="Symbol"/>
              </a:rPr>
              <a:t></a:t>
            </a:r>
            <a:r>
              <a:rPr lang="en-US" dirty="0"/>
              <a:t>[-1:1] </a:t>
            </a:r>
            <a:r>
              <a:rPr lang="en-US" dirty="0" err="1"/>
              <a:t>funksiya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teoremaning</a:t>
            </a:r>
            <a:r>
              <a:rPr lang="en-US" dirty="0"/>
              <a:t> 3-sharti </a:t>
            </a:r>
            <a:r>
              <a:rPr lang="en-US" dirty="0" err="1"/>
              <a:t>bajarilmaydi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r>
              <a:rPr lang="en-US" dirty="0" smtClean="0"/>
              <a:t>  (</a:t>
            </a:r>
            <a:r>
              <a:rPr lang="en-US" i="1" dirty="0"/>
              <a:t>f(-1)=-1</a:t>
            </a:r>
            <a:r>
              <a:rPr lang="ru-RU" i="1" dirty="0">
                <a:sym typeface="Symbol"/>
              </a:rPr>
              <a:t></a:t>
            </a:r>
            <a:r>
              <a:rPr lang="en-US" i="1" dirty="0"/>
              <a:t>1=f(1)</a:t>
            </a:r>
            <a:r>
              <a:rPr lang="en-US" dirty="0"/>
              <a:t>), </a:t>
            </a:r>
            <a:r>
              <a:rPr lang="en-US" dirty="0" err="1"/>
              <a:t>lekin</a:t>
            </a:r>
            <a:r>
              <a:rPr lang="en-US" dirty="0"/>
              <a:t> </a:t>
            </a:r>
            <a:r>
              <a:rPr lang="en-US" i="1" dirty="0"/>
              <a:t>f’(0)=0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i="1" dirty="0" smtClean="0"/>
              <a:t>                   x,  agar   0≤x≤1,</a:t>
            </a:r>
          </a:p>
          <a:p>
            <a:pPr marL="0" indent="0">
              <a:buNone/>
            </a:pPr>
            <a:r>
              <a:rPr lang="en-US" i="1" dirty="0" smtClean="0"/>
              <a:t>2)  f(x) =      0,  agar   1&lt;x&lt;2,</a:t>
            </a:r>
          </a:p>
          <a:p>
            <a:pPr marL="0" indent="0">
              <a:buNone/>
            </a:pPr>
            <a:r>
              <a:rPr lang="en-US" i="1" dirty="0"/>
              <a:t> </a:t>
            </a:r>
            <a:r>
              <a:rPr lang="en-US" i="1" dirty="0" smtClean="0"/>
              <a:t>                  2,  agar     x≥2</a:t>
            </a:r>
          </a:p>
          <a:p>
            <a:pPr marL="0" indent="0">
              <a:buNone/>
            </a:pPr>
            <a:r>
              <a:rPr lang="en-US" i="1" dirty="0" smtClean="0"/>
              <a:t>      </a:t>
            </a:r>
          </a:p>
          <a:p>
            <a:pPr marL="0" indent="0">
              <a:buNone/>
            </a:pPr>
            <a:r>
              <a:rPr lang="en-US" dirty="0" err="1" smtClean="0"/>
              <a:t>funksiya</a:t>
            </a:r>
            <a:r>
              <a:rPr lang="en-US" dirty="0" smtClean="0"/>
              <a:t> </a:t>
            </a:r>
            <a:r>
              <a:rPr lang="en-US" dirty="0" err="1"/>
              <a:t>uchun</a:t>
            </a:r>
            <a:r>
              <a:rPr lang="en-US" dirty="0"/>
              <a:t> Roll </a:t>
            </a:r>
            <a:r>
              <a:rPr lang="en-US" dirty="0" err="1"/>
              <a:t>teoremasining</a:t>
            </a:r>
            <a:r>
              <a:rPr lang="en-US" dirty="0"/>
              <a:t> </a:t>
            </a:r>
            <a:r>
              <a:rPr lang="en-US" dirty="0" err="1"/>
              <a:t>barcha</a:t>
            </a:r>
            <a:r>
              <a:rPr lang="en-US" dirty="0"/>
              <a:t> </a:t>
            </a:r>
            <a:r>
              <a:rPr lang="en-US" dirty="0" err="1"/>
              <a:t>shartlari</a:t>
            </a:r>
            <a:r>
              <a:rPr lang="en-US" dirty="0"/>
              <a:t> </a:t>
            </a:r>
            <a:r>
              <a:rPr lang="en-US" dirty="0" err="1"/>
              <a:t>bajarilmaydi</a:t>
            </a:r>
            <a:r>
              <a:rPr lang="en-US" dirty="0"/>
              <a:t>, </a:t>
            </a:r>
            <a:r>
              <a:rPr lang="en-US" dirty="0" err="1"/>
              <a:t>lekin</a:t>
            </a:r>
            <a:r>
              <a:rPr lang="en-US" dirty="0"/>
              <a:t> </a:t>
            </a:r>
            <a:r>
              <a:rPr lang="uz-Cyrl-UZ" dirty="0"/>
              <a:t>(</a:t>
            </a:r>
            <a:r>
              <a:rPr lang="en-US" dirty="0"/>
              <a:t>1;2) </a:t>
            </a:r>
            <a:r>
              <a:rPr lang="en-US" dirty="0" err="1"/>
              <a:t>intervalning</a:t>
            </a:r>
            <a:r>
              <a:rPr lang="en-US" dirty="0"/>
              <a:t> </a:t>
            </a:r>
            <a:r>
              <a:rPr lang="en-US" dirty="0" err="1"/>
              <a:t>ixtiyoriy</a:t>
            </a:r>
            <a:r>
              <a:rPr lang="en-US" dirty="0"/>
              <a:t> </a:t>
            </a:r>
            <a:r>
              <a:rPr lang="en-US" dirty="0" err="1"/>
              <a:t>nuqtasida</a:t>
            </a:r>
            <a:r>
              <a:rPr lang="en-US" dirty="0"/>
              <a:t> </a:t>
            </a:r>
            <a:r>
              <a:rPr lang="en-US" i="1" dirty="0"/>
              <a:t>f’(x)=</a:t>
            </a:r>
            <a:r>
              <a:rPr lang="en-US" dirty="0"/>
              <a:t>0 </a:t>
            </a:r>
            <a:r>
              <a:rPr lang="en-US" dirty="0" err="1"/>
              <a:t>bo‘ladi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  <p:sp>
        <p:nvSpPr>
          <p:cNvPr id="4" name="Левая фигурная скобка 3"/>
          <p:cNvSpPr/>
          <p:nvPr/>
        </p:nvSpPr>
        <p:spPr>
          <a:xfrm>
            <a:off x="1867750" y="2348880"/>
            <a:ext cx="360040" cy="1440160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47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370</TotalTime>
  <Words>1381</Words>
  <Application>Microsoft Office PowerPoint</Application>
  <PresentationFormat>Экран (4:3)</PresentationFormat>
  <Paragraphs>138</Paragraphs>
  <Slides>23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Изящная</vt:lpstr>
      <vt:lpstr>Формула</vt:lpstr>
      <vt:lpstr>Roll, Lagranj teoremalari</vt:lpstr>
      <vt:lpstr>Reja:</vt:lpstr>
      <vt:lpstr>O’tilgan mavzular bo’yicha savol-javob</vt:lpstr>
      <vt:lpstr> Darsning maqsadi va tayanch tushunchalar </vt:lpstr>
      <vt:lpstr>Tarixiy ma’lumot</vt:lpstr>
      <vt:lpstr>Roll teoremasi  </vt:lpstr>
      <vt:lpstr>Презентация PowerPoint</vt:lpstr>
      <vt:lpstr>Презентация PowerPoint</vt:lpstr>
      <vt:lpstr>Презентация PowerPoint</vt:lpstr>
      <vt:lpstr>Lagranj teoremasi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yechish uchun misol va masalalar </vt:lpstr>
      <vt:lpstr>Презентация PowerPoint</vt:lpstr>
      <vt:lpstr>Insert jadvali</vt:lpstr>
      <vt:lpstr>Презентация PowerPoint</vt:lpstr>
      <vt:lpstr>B/BX/B  JADVALI</vt:lpstr>
      <vt:lpstr>O‘z-o‘zini tekshirish uchun savollar 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</dc:creator>
  <cp:lastModifiedBy>UMK</cp:lastModifiedBy>
  <cp:revision>29</cp:revision>
  <dcterms:created xsi:type="dcterms:W3CDTF">2016-04-04T19:29:11Z</dcterms:created>
  <dcterms:modified xsi:type="dcterms:W3CDTF">2016-05-19T10:22:45Z</dcterms:modified>
</cp:coreProperties>
</file>