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7" r:id="rId2"/>
    <p:sldId id="258" r:id="rId3"/>
    <p:sldId id="261" r:id="rId4"/>
    <p:sldId id="263" r:id="rId5"/>
    <p:sldId id="264" r:id="rId6"/>
    <p:sldId id="265" r:id="rId7"/>
    <p:sldId id="260" r:id="rId8"/>
    <p:sldId id="267" r:id="rId9"/>
    <p:sldId id="268" r:id="rId10"/>
    <p:sldId id="269" r:id="rId11"/>
    <p:sldId id="270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62" r:id="rId21"/>
    <p:sldId id="25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82C87-8F1F-42BB-ADE8-BFBCE3A061D6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D63BF-4D54-4563-A0C1-3443B8EB5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18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A0E68A2-5C6F-49DB-BE8F-60DD318CBAAF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E7C48C7-CA4B-43FF-984B-212309033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20680"/>
          </a:xfrm>
          <a:prstGeom prst="roundRect">
            <a:avLst>
              <a:gd name="adj" fmla="val 9438"/>
            </a:avLst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      MAVZU : TRIGONOMETRIK 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FUNKSIYALARNI INTEGRALLASH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1030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20891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33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248" y="332656"/>
            <a:ext cx="8259216" cy="6192688"/>
          </a:xfrm>
          <a:prstGeom prst="roundRect">
            <a:avLst>
              <a:gd name="adj" fmla="val 1214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748390"/>
            <a:ext cx="7920881" cy="69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415" y="1444612"/>
            <a:ext cx="7920881" cy="450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96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080" y="620688"/>
            <a:ext cx="820891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823" y="2348880"/>
            <a:ext cx="82089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080" y="3979493"/>
            <a:ext cx="8145633" cy="240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50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23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135" y="1304764"/>
            <a:ext cx="784887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583777"/>
            <a:ext cx="784887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451" y="3465004"/>
            <a:ext cx="7867985" cy="6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71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8326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40768"/>
            <a:ext cx="200147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1844824"/>
            <a:ext cx="460851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36962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0124"/>
            <a:ext cx="7834124" cy="108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783412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242" y="5085183"/>
            <a:ext cx="7847449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153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71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45092"/>
            <a:ext cx="7704856" cy="206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178" y="3212976"/>
            <a:ext cx="77196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77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81744"/>
            <a:ext cx="8208912" cy="6143600"/>
          </a:xfrm>
          <a:prstGeom prst="roundRect">
            <a:avLst>
              <a:gd name="adj" fmla="val 1066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70485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551" y="2492896"/>
            <a:ext cx="769188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436" y="4365104"/>
            <a:ext cx="766499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436" y="4941168"/>
            <a:ext cx="766499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55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1682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41682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741682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73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833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0648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57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192688"/>
          </a:xfrm>
          <a:prstGeom prst="roundRect">
            <a:avLst>
              <a:gd name="adj" fmla="val 1071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56084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560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146" y="2060848"/>
            <a:ext cx="758427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5608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7060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Скругленный прямоугольник 3"/>
              <p:cNvSpPr/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600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REJA</a:t>
                </a:r>
              </a:p>
              <a:p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1.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𝒏𝒙</m:t>
                        </m:r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  ,</m:t>
                        </m:r>
                        <m:func>
                          <m:func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𝒎𝒙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integrallash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2.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𝒑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,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𝒒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ko’rinishidagi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integrallar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i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 Math"/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3.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𝑹</m:t>
                        </m:r>
                        <m:d>
                          <m:d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,</m:t>
                            </m:r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</m:e>
                        </m:d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 smtClean="0">
                        <a:ln w="11430"/>
                        <a:solidFill>
                          <a:srgbClr val="C00000"/>
                        </a:soli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     </m:t>
                    </m:r>
                  </m:oMath>
                </a14:m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integralni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hisoblash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4.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Xulosa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.</a:t>
                </a:r>
              </a:p>
              <a:p>
                <a:endParaRPr lang="en-US" sz="36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926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705592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Foydalanilgan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adabiyotlar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Toshmetov</a:t>
            </a:r>
            <a:r>
              <a:rPr lang="en-US" sz="2400" dirty="0">
                <a:solidFill>
                  <a:schemeClr val="tx1"/>
                </a:solidFill>
              </a:rPr>
              <a:t> O’., </a:t>
            </a:r>
            <a:r>
              <a:rPr lang="en-US" sz="2400" dirty="0" err="1">
                <a:solidFill>
                  <a:schemeClr val="tx1"/>
                </a:solidFill>
              </a:rPr>
              <a:t>Turgunbayev</a:t>
            </a:r>
            <a:r>
              <a:rPr lang="en-US" sz="2400" dirty="0">
                <a:solidFill>
                  <a:schemeClr val="tx1"/>
                </a:solidFill>
              </a:rPr>
              <a:t> R., </a:t>
            </a:r>
            <a:r>
              <a:rPr lang="en-US" sz="2400" dirty="0" err="1">
                <a:solidFill>
                  <a:schemeClr val="tx1"/>
                </a:solidFill>
              </a:rPr>
              <a:t>Saydamatov</a:t>
            </a:r>
            <a:r>
              <a:rPr lang="en-US" sz="2400" dirty="0">
                <a:solidFill>
                  <a:schemeClr val="tx1"/>
                </a:solidFill>
              </a:rPr>
              <a:t> E., </a:t>
            </a:r>
            <a:r>
              <a:rPr lang="en-US" sz="2400" dirty="0" err="1">
                <a:solidFill>
                  <a:schemeClr val="tx1"/>
                </a:solidFill>
              </a:rPr>
              <a:t>Madirimov</a:t>
            </a:r>
            <a:r>
              <a:rPr lang="en-US" sz="2400" dirty="0">
                <a:solidFill>
                  <a:schemeClr val="tx1"/>
                </a:solidFill>
              </a:rPr>
              <a:t> M. </a:t>
            </a:r>
            <a:r>
              <a:rPr lang="uz-Cyrl-UZ" sz="2400" dirty="0">
                <a:solidFill>
                  <a:schemeClr val="tx1"/>
                </a:solidFill>
              </a:rPr>
              <a:t>Matematik analiz I</a:t>
            </a:r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err="1">
                <a:solidFill>
                  <a:schemeClr val="tx1"/>
                </a:solidFill>
              </a:rPr>
              <a:t>qism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r>
              <a:rPr lang="uz-Cyrl-UZ" sz="2400" dirty="0">
                <a:solidFill>
                  <a:schemeClr val="tx1"/>
                </a:solidFill>
              </a:rPr>
              <a:t> T.: “</a:t>
            </a:r>
            <a:r>
              <a:rPr lang="en-US" sz="2400" dirty="0" err="1">
                <a:solidFill>
                  <a:schemeClr val="tx1"/>
                </a:solidFill>
              </a:rPr>
              <a:t>Extremum</a:t>
            </a:r>
            <a:r>
              <a:rPr lang="en-US" sz="2400" dirty="0">
                <a:solidFill>
                  <a:schemeClr val="tx1"/>
                </a:solidFill>
              </a:rPr>
              <a:t>-Press</a:t>
            </a:r>
            <a:r>
              <a:rPr lang="uz-Cyrl-UZ" sz="2400" dirty="0">
                <a:solidFill>
                  <a:schemeClr val="tx1"/>
                </a:solidFill>
              </a:rPr>
              <a:t>”</a:t>
            </a:r>
            <a:r>
              <a:rPr lang="en-US" sz="2400" dirty="0">
                <a:solidFill>
                  <a:schemeClr val="tx1"/>
                </a:solidFill>
              </a:rPr>
              <a:t>, 2015. -283-288 b.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2. Claudia </a:t>
            </a:r>
            <a:r>
              <a:rPr lang="en-US" sz="2400" dirty="0" err="1">
                <a:solidFill>
                  <a:schemeClr val="tx1"/>
                </a:solidFill>
              </a:rPr>
              <a:t>Canuto</a:t>
            </a:r>
            <a:r>
              <a:rPr lang="en-US" sz="2400" dirty="0">
                <a:solidFill>
                  <a:schemeClr val="tx1"/>
                </a:solidFill>
              </a:rPr>
              <a:t>, Anita </a:t>
            </a:r>
            <a:r>
              <a:rPr lang="en-US" sz="2400" dirty="0" err="1">
                <a:solidFill>
                  <a:schemeClr val="tx1"/>
                </a:solidFill>
              </a:rPr>
              <a:t>Tabacco</a:t>
            </a:r>
            <a:r>
              <a:rPr lang="en-US" sz="2400" dirty="0">
                <a:solidFill>
                  <a:schemeClr val="tx1"/>
                </a:solidFill>
              </a:rPr>
              <a:t> Mathematical analysis. I. Springer-</a:t>
            </a:r>
            <a:r>
              <a:rPr lang="en-US" sz="2400" dirty="0" err="1">
                <a:solidFill>
                  <a:schemeClr val="tx1"/>
                </a:solidFill>
              </a:rPr>
              <a:t>Verlag</a:t>
            </a:r>
            <a:r>
              <a:rPr lang="en-US" sz="2400" dirty="0">
                <a:solidFill>
                  <a:schemeClr val="tx1"/>
                </a:solidFill>
              </a:rPr>
              <a:t>. Italia, Milan. 2008.-    306-313p.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3. </a:t>
            </a:r>
            <a:r>
              <a:rPr lang="uz-Cyrl-UZ" sz="2400" dirty="0">
                <a:solidFill>
                  <a:schemeClr val="tx1"/>
                </a:solidFill>
              </a:rPr>
              <a:t>Xudayberganov G., Vorisov A., Mansurov X., Shoimqulov B. Matematik analizdan ma’ruzalar. I </a:t>
            </a:r>
            <a:r>
              <a:rPr lang="en-US" sz="2400" dirty="0">
                <a:solidFill>
                  <a:schemeClr val="tx1"/>
                </a:solidFill>
              </a:rPr>
              <a:t>T.:</a:t>
            </a:r>
            <a:r>
              <a:rPr lang="uz-Cyrl-UZ" sz="2400" dirty="0">
                <a:solidFill>
                  <a:schemeClr val="tx1"/>
                </a:solidFill>
              </a:rPr>
              <a:t>«Voris-nashriyot». 2010 y. 200-203</a:t>
            </a:r>
            <a:r>
              <a:rPr lang="en-US" sz="2400" dirty="0">
                <a:solidFill>
                  <a:schemeClr val="tx1"/>
                </a:solidFill>
              </a:rPr>
              <a:t> b.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8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10084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E’TIBORINGIZ </a:t>
            </a:r>
          </a:p>
          <a:p>
            <a:pPr algn="ctr"/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UCHUN RAHMAT !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21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en-US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MA’RUZANING MAZMUNI</a:t>
            </a:r>
          </a:p>
          <a:p>
            <a:endParaRPr lang="en-US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qatnashgan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qanday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xam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bo’lavermaydi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ba’zilarnigina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.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sababli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ushbu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maruzada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ko’rib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chiqamiz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42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28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Blimlarni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jonlantirish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savollar</a:t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r>
                  <a:rPr lang="en-US" sz="2800" b="1" spc="50" dirty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qo’llanish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mumkin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Eylerning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bilasiz</a:t>
                </a:r>
                <a:endParaRPr lang="en-U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natijasida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hosil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bo’ladi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  <m:r>
                      <a:rPr lang="en-US" sz="2400" b="1" i="0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   </m:t>
                    </m:r>
                  </m:oMath>
                </a14:m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0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bajarasiz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universial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/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  <a:endParaRPr lang="ru-RU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blipFill>
                <a:blip r:embed="rId2"/>
                <a:stretch>
                  <a:fillRect/>
                </a:stretch>
              </a:blipFill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uz-Cyrl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0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264696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5452"/>
            <a:ext cx="7560839" cy="79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3"/>
            <a:ext cx="7560839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815" y="3573016"/>
            <a:ext cx="7560840" cy="257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84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04664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72" y="1772816"/>
            <a:ext cx="7704856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72" y="3006105"/>
            <a:ext cx="7704856" cy="200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42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750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518705"/>
            <a:ext cx="7704856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BBXB  JADVALI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9911" y="1628800"/>
            <a:ext cx="2202792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BILAMAN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63510" y="1657858"/>
            <a:ext cx="2432625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BILISHNI XOXLAYMAN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84168" y="1628800"/>
            <a:ext cx="2376264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BILIB OLDIM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5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8755" y="332656"/>
            <a:ext cx="8208912" cy="6192688"/>
          </a:xfrm>
          <a:prstGeom prst="roundRect">
            <a:avLst>
              <a:gd name="adj" fmla="val 9046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888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42484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288032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36812"/>
            <a:ext cx="3240360" cy="18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8028384" y="1232184"/>
            <a:ext cx="360040" cy="50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513" y="1916832"/>
            <a:ext cx="7494911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183" y="2492896"/>
            <a:ext cx="7488832" cy="365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11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14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71" y="1268760"/>
            <a:ext cx="806489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71" y="2348880"/>
            <a:ext cx="805098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8095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49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  Foydalanilgan adabiyotlar 1. Toshmetov O’., Turgunbayev R., Saydamatov E., Madirimov M. Matematik analiz I-qism. T.: “Extremum-Press”, 2015. -283-288 b. 2. Claudia Canuto, Anita Tabacco Mathematical analysis. I. Springer-Verlag. Italia, Milan. 2008.-    306-313p. 3. Xudayberganov G., Vorisov A., Mansurov X., Shoimqulov B. Matematik analizdan ma’ruzalar. I T.:«Voris-nashriyot». 2010 y. 200-203 b.   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Bajardi : MO’M 102-guruh talabasi   Boboxonov Sharofiddin</dc:title>
  <dc:creator>DELL</dc:creator>
  <cp:lastModifiedBy>user</cp:lastModifiedBy>
  <cp:revision>48</cp:revision>
  <dcterms:created xsi:type="dcterms:W3CDTF">2016-04-06T12:35:30Z</dcterms:created>
  <dcterms:modified xsi:type="dcterms:W3CDTF">2019-05-27T06:30:14Z</dcterms:modified>
</cp:coreProperties>
</file>