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24"/>
  </p:notesMasterIdLst>
  <p:sldIdLst>
    <p:sldId id="289" r:id="rId2"/>
    <p:sldId id="287" r:id="rId3"/>
    <p:sldId id="259" r:id="rId4"/>
    <p:sldId id="288" r:id="rId5"/>
    <p:sldId id="266" r:id="rId6"/>
    <p:sldId id="283" r:id="rId7"/>
    <p:sldId id="265" r:id="rId8"/>
    <p:sldId id="267" r:id="rId9"/>
    <p:sldId id="261" r:id="rId10"/>
    <p:sldId id="284" r:id="rId11"/>
    <p:sldId id="275" r:id="rId12"/>
    <p:sldId id="279" r:id="rId13"/>
    <p:sldId id="276" r:id="rId14"/>
    <p:sldId id="262" r:id="rId15"/>
    <p:sldId id="273" r:id="rId16"/>
    <p:sldId id="268" r:id="rId17"/>
    <p:sldId id="281" r:id="rId18"/>
    <p:sldId id="269" r:id="rId19"/>
    <p:sldId id="282" r:id="rId20"/>
    <p:sldId id="270" r:id="rId21"/>
    <p:sldId id="285" r:id="rId22"/>
    <p:sldId id="28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 autoAdjust="0"/>
    <p:restoredTop sz="94660" autoAdjust="0"/>
  </p:normalViewPr>
  <p:slideViewPr>
    <p:cSldViewPr>
      <p:cViewPr varScale="1">
        <p:scale>
          <a:sx n="58" d="100"/>
          <a:sy n="58" d="100"/>
        </p:scale>
        <p:origin x="-1626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image" Target="../media/image13.wmf"/><Relationship Id="rId18" Type="http://schemas.openxmlformats.org/officeDocument/2006/relationships/image" Target="../media/image18.wmf"/><Relationship Id="rId3" Type="http://schemas.openxmlformats.org/officeDocument/2006/relationships/image" Target="../media/image4.wmf"/><Relationship Id="rId7" Type="http://schemas.openxmlformats.org/officeDocument/2006/relationships/image" Target="../media/image7.wmf"/><Relationship Id="rId12" Type="http://schemas.openxmlformats.org/officeDocument/2006/relationships/image" Target="../media/image12.wmf"/><Relationship Id="rId17" Type="http://schemas.openxmlformats.org/officeDocument/2006/relationships/image" Target="../media/image17.wmf"/><Relationship Id="rId2" Type="http://schemas.openxmlformats.org/officeDocument/2006/relationships/image" Target="../media/image3.wmf"/><Relationship Id="rId16" Type="http://schemas.openxmlformats.org/officeDocument/2006/relationships/image" Target="../media/image16.wmf"/><Relationship Id="rId1" Type="http://schemas.openxmlformats.org/officeDocument/2006/relationships/image" Target="../media/image2.wmf"/><Relationship Id="rId6" Type="http://schemas.openxmlformats.org/officeDocument/2006/relationships/image" Target="NULL"/><Relationship Id="rId11" Type="http://schemas.openxmlformats.org/officeDocument/2006/relationships/image" Target="../media/image11.wmf"/><Relationship Id="rId5" Type="http://schemas.openxmlformats.org/officeDocument/2006/relationships/image" Target="../media/image6.wmf"/><Relationship Id="rId15" Type="http://schemas.openxmlformats.org/officeDocument/2006/relationships/image" Target="../media/image15.wmf"/><Relationship Id="rId10" Type="http://schemas.openxmlformats.org/officeDocument/2006/relationships/image" Target="../media/image10.wmf"/><Relationship Id="rId4" Type="http://schemas.openxmlformats.org/officeDocument/2006/relationships/image" Target="../media/image5.wmf"/><Relationship Id="rId9" Type="http://schemas.openxmlformats.org/officeDocument/2006/relationships/image" Target="../media/image9.wmf"/><Relationship Id="rId1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48E3BE-D719-4BFD-AA92-07D8F96B61E5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783DC3-8389-4D3C-A065-58157C7BAB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31362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01EE97-01FA-41B8-8ED2-3ABB118DC0A9}" type="datetimeFigureOut">
              <a:rPr lang="ru-RU" smtClean="0"/>
              <a:pPr/>
              <a:t>19.05.2016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9FB1E-E327-4024-8016-CACFEC12A6C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41.png"/><Relationship Id="rId4" Type="http://schemas.openxmlformats.org/officeDocument/2006/relationships/image" Target="../media/image2.w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6.wmf"/><Relationship Id="rId18" Type="http://schemas.openxmlformats.org/officeDocument/2006/relationships/image" Target="../media/image8.wmf"/><Relationship Id="rId26" Type="http://schemas.openxmlformats.org/officeDocument/2006/relationships/image" Target="../media/image12.wmf"/><Relationship Id="rId39" Type="http://schemas.openxmlformats.org/officeDocument/2006/relationships/oleObject" Target="../embeddings/oleObject19.bin"/><Relationship Id="rId3" Type="http://schemas.openxmlformats.org/officeDocument/2006/relationships/image" Target="../media/image1.jpeg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16.wmf"/><Relationship Id="rId7" Type="http://schemas.openxmlformats.org/officeDocument/2006/relationships/image" Target="../media/image3.wmf"/><Relationship Id="rId12" Type="http://schemas.openxmlformats.org/officeDocument/2006/relationships/oleObject" Target="../embeddings/oleObject5.bin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18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7.wmf"/><Relationship Id="rId20" Type="http://schemas.openxmlformats.org/officeDocument/2006/relationships/image" Target="../media/image9.wmf"/><Relationship Id="rId29" Type="http://schemas.openxmlformats.org/officeDocument/2006/relationships/oleObject" Target="../embeddings/oleObject14.bin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24" Type="http://schemas.openxmlformats.org/officeDocument/2006/relationships/image" Target="../media/image11.wmf"/><Relationship Id="rId32" Type="http://schemas.openxmlformats.org/officeDocument/2006/relationships/image" Target="../media/image15.wmf"/><Relationship Id="rId37" Type="http://schemas.openxmlformats.org/officeDocument/2006/relationships/oleObject" Target="../embeddings/oleObject18.bin"/><Relationship Id="rId40" Type="http://schemas.openxmlformats.org/officeDocument/2006/relationships/oleObject" Target="../embeddings/oleObject20.bin"/><Relationship Id="rId5" Type="http://schemas.openxmlformats.org/officeDocument/2006/relationships/image" Target="../media/image2.wmf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3.wmf"/><Relationship Id="rId36" Type="http://schemas.openxmlformats.org/officeDocument/2006/relationships/image" Target="../media/image17.wmf"/><Relationship Id="rId10" Type="http://schemas.openxmlformats.org/officeDocument/2006/relationships/oleObject" Target="../embeddings/oleObject4.bin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Relationship Id="rId14" Type="http://schemas.openxmlformats.org/officeDocument/2006/relationships/oleObject" Target="../embeddings/oleObject6.bin"/><Relationship Id="rId22" Type="http://schemas.openxmlformats.org/officeDocument/2006/relationships/image" Target="../media/image10.w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4.wmf"/><Relationship Id="rId35" Type="http://schemas.openxmlformats.org/officeDocument/2006/relationships/oleObject" Target="../embeddings/oleObject17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15</a:t>
            </a:r>
            <a:r>
              <a:rPr lang="en-US" dirty="0" smtClean="0"/>
              <a:t>-</a:t>
            </a:r>
            <a:r>
              <a:rPr lang="en-US" dirty="0" err="1" smtClean="0"/>
              <a:t>Mavzu</a:t>
            </a:r>
            <a:r>
              <a:rPr lang="en-US" dirty="0" smtClean="0"/>
              <a:t>: </a:t>
            </a:r>
            <a:r>
              <a:rPr lang="en-US" dirty="0" err="1" smtClean="0"/>
              <a:t>Darbu</a:t>
            </a:r>
            <a:r>
              <a:rPr lang="en-US" dirty="0" smtClean="0"/>
              <a:t> </a:t>
            </a:r>
            <a:r>
              <a:rPr lang="en-US" dirty="0" err="1" smtClean="0"/>
              <a:t>yig’indilari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ularning</a:t>
            </a:r>
            <a:r>
              <a:rPr lang="en-US" dirty="0" smtClean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. </a:t>
            </a:r>
            <a:r>
              <a:rPr lang="en-US" dirty="0" err="1" smtClean="0"/>
              <a:t>Aniq</a:t>
            </a:r>
            <a:r>
              <a:rPr lang="en-US" dirty="0" smtClean="0"/>
              <a:t> </a:t>
            </a:r>
            <a:r>
              <a:rPr lang="en-US" dirty="0" err="1" smtClean="0"/>
              <a:t>integralning</a:t>
            </a:r>
            <a:r>
              <a:rPr lang="en-US" dirty="0" smtClean="0"/>
              <a:t> </a:t>
            </a:r>
            <a:r>
              <a:rPr lang="en-US" dirty="0" err="1" smtClean="0"/>
              <a:t>mavjudlik</a:t>
            </a:r>
            <a:r>
              <a:rPr lang="en-US" dirty="0" smtClean="0"/>
              <a:t> </a:t>
            </a:r>
            <a:r>
              <a:rPr lang="en-US" dirty="0" err="1" smtClean="0"/>
              <a:t>sharti</a:t>
            </a:r>
            <a:r>
              <a:rPr lang="en-US" dirty="0" smtClean="0"/>
              <a:t>. </a:t>
            </a:r>
            <a:r>
              <a:rPr lang="en-US" dirty="0" err="1" smtClean="0"/>
              <a:t>Integrallanuvchi</a:t>
            </a:r>
            <a:r>
              <a:rPr lang="en-US" dirty="0" smtClean="0"/>
              <a:t> </a:t>
            </a:r>
            <a:r>
              <a:rPr lang="en-US" dirty="0" err="1" smtClean="0"/>
              <a:t>funksiyalar</a:t>
            </a:r>
            <a:r>
              <a:rPr lang="en-US" dirty="0" smtClean="0"/>
              <a:t> </a:t>
            </a:r>
            <a:r>
              <a:rPr lang="en-US" dirty="0" err="1" smtClean="0"/>
              <a:t>sinfi</a:t>
            </a:r>
            <a:r>
              <a:rPr lang="en-US" dirty="0" smtClean="0"/>
              <a:t>.</a:t>
            </a:r>
            <a:br>
              <a:rPr lang="en-US" dirty="0" smtClean="0"/>
            </a:br>
            <a:endParaRPr lang="uz-Cyrl-UZ" dirty="0"/>
          </a:p>
        </p:txBody>
      </p:sp>
    </p:spTree>
    <p:extLst>
      <p:ext uri="{BB962C8B-B14F-4D97-AF65-F5344CB8AC3E}">
        <p14:creationId xmlns:p14="http://schemas.microsoft.com/office/powerpoint/2010/main" val="1183597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Выноска-облако 8"/>
          <p:cNvSpPr/>
          <p:nvPr/>
        </p:nvSpPr>
        <p:spPr>
          <a:xfrm>
            <a:off x="357158" y="0"/>
            <a:ext cx="8358246" cy="5857892"/>
          </a:xfrm>
          <a:prstGeom prst="cloudCallout">
            <a:avLst/>
          </a:prstGeom>
          <a:solidFill>
            <a:srgbClr val="00B0F0"/>
          </a:solidFill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1" dirty="0" err="1" smtClean="0">
                <a:solidFill>
                  <a:schemeClr val="tx1"/>
                </a:solidFill>
              </a:rPr>
              <a:t>Xulosa</a:t>
            </a:r>
            <a:r>
              <a:rPr lang="en-US" sz="2000" b="1" i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sz="2000" b="1" i="1" dirty="0" err="1" smtClean="0">
                <a:solidFill>
                  <a:schemeClr val="tx1"/>
                </a:solidFill>
              </a:rPr>
              <a:t>Funksiyaning</a:t>
            </a:r>
            <a:r>
              <a:rPr lang="en-US" sz="2000" b="1" i="1" dirty="0" smtClean="0">
                <a:solidFill>
                  <a:schemeClr val="tx1"/>
                </a:solidFill>
              </a:rPr>
              <a:t>   [</a:t>
            </a:r>
            <a:r>
              <a:rPr lang="en-US" sz="2000" b="1" i="1" dirty="0" err="1" smtClean="0">
                <a:solidFill>
                  <a:schemeClr val="tx1"/>
                </a:solidFill>
              </a:rPr>
              <a:t>a;b</a:t>
            </a:r>
            <a:r>
              <a:rPr lang="en-US" sz="2000" b="1" i="1" dirty="0" smtClean="0">
                <a:solidFill>
                  <a:schemeClr val="tx1"/>
                </a:solidFill>
              </a:rPr>
              <a:t>]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kesmada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integrallanuvchi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bo’lishining</a:t>
            </a:r>
            <a:r>
              <a:rPr lang="en-US" sz="2000" b="1" i="1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</a:rPr>
              <a:t>zaruriy</a:t>
            </a:r>
            <a:r>
              <a:rPr lang="en-US" sz="2000" b="1" i="1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</a:rPr>
              <a:t>sharti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bu</a:t>
            </a:r>
            <a:r>
              <a:rPr lang="en-US" sz="2000" b="1" i="1" dirty="0" smtClean="0">
                <a:solidFill>
                  <a:schemeClr val="tx1"/>
                </a:solidFill>
              </a:rPr>
              <a:t> </a:t>
            </a:r>
            <a:r>
              <a:rPr lang="en-US" sz="2000" b="1" i="1" dirty="0" err="1" smtClean="0">
                <a:solidFill>
                  <a:schemeClr val="tx1"/>
                </a:solidFill>
              </a:rPr>
              <a:t>uning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chegaralanganligi</a:t>
            </a:r>
            <a:r>
              <a:rPr lang="en-US" sz="2000" b="1" i="1" dirty="0" smtClean="0">
                <a:solidFill>
                  <a:schemeClr val="tx1"/>
                </a:solidFill>
              </a:rPr>
              <a:t>  bo’lsa,1-teoremaga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ko’ra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funksiya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integrallanuvchi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bo’lishining</a:t>
            </a:r>
            <a:r>
              <a:rPr lang="en-US" sz="2000" b="1" i="1" dirty="0" smtClean="0">
                <a:solidFill>
                  <a:schemeClr val="tx1"/>
                </a:solidFill>
              </a:rPr>
              <a:t> 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zaruriy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hamda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yetarli</a:t>
            </a:r>
            <a:r>
              <a:rPr lang="en-US" sz="2000" b="1" i="1" dirty="0" smtClean="0">
                <a:solidFill>
                  <a:schemeClr val="tx1"/>
                </a:solidFill>
              </a:rPr>
              <a:t> 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sharti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bo’ladi.Funksiyaning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integrallanuvchi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bo’lishining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yana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bir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yetarli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sharti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bu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uning</a:t>
            </a:r>
            <a:r>
              <a:rPr lang="en-US" sz="2000" b="1" i="1" dirty="0" smtClean="0">
                <a:solidFill>
                  <a:schemeClr val="tx1"/>
                </a:solidFill>
              </a:rPr>
              <a:t> [</a:t>
            </a:r>
            <a:r>
              <a:rPr lang="en-US" sz="2000" b="1" i="1" dirty="0" err="1" smtClean="0">
                <a:solidFill>
                  <a:schemeClr val="tx1"/>
                </a:solidFill>
              </a:rPr>
              <a:t>a;b</a:t>
            </a:r>
            <a:r>
              <a:rPr lang="en-US" sz="2000" b="1" i="1" dirty="0" smtClean="0">
                <a:solidFill>
                  <a:schemeClr val="tx1"/>
                </a:solidFill>
              </a:rPr>
              <a:t>] 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kesmadagi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uzluksiz</a:t>
            </a:r>
            <a:r>
              <a:rPr lang="en-US" sz="2000" b="1" i="1" dirty="0" smtClean="0">
                <a:solidFill>
                  <a:schemeClr val="tx1"/>
                </a:solidFill>
              </a:rPr>
              <a:t>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funksiya</a:t>
            </a:r>
            <a:r>
              <a:rPr lang="en-US" sz="2000" b="1" i="1" dirty="0" smtClean="0">
                <a:solidFill>
                  <a:schemeClr val="tx1"/>
                </a:solidFill>
              </a:rPr>
              <a:t>   </a:t>
            </a:r>
            <a:r>
              <a:rPr lang="en-US" sz="2000" b="1" i="1" dirty="0" err="1" smtClean="0">
                <a:solidFill>
                  <a:schemeClr val="tx1"/>
                </a:solidFill>
              </a:rPr>
              <a:t>bo’lishidir</a:t>
            </a:r>
            <a:r>
              <a:rPr lang="en-US" sz="2000" b="1" i="1" dirty="0" smtClean="0">
                <a:solidFill>
                  <a:schemeClr val="tx1"/>
                </a:solidFill>
              </a:rPr>
              <a:t>.  </a:t>
            </a:r>
            <a:endParaRPr lang="ru-RU" sz="20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12627" t="14648" r="10505" b="6250"/>
          <a:stretch>
            <a:fillRect/>
          </a:stretch>
        </p:blipFill>
        <p:spPr bwMode="auto">
          <a:xfrm>
            <a:off x="214282" y="214290"/>
            <a:ext cx="8643998" cy="3500461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2627" t="12696" r="9956" b="10156"/>
          <a:stretch>
            <a:fillRect/>
          </a:stretch>
        </p:blipFill>
        <p:spPr bwMode="auto">
          <a:xfrm>
            <a:off x="214282" y="3714752"/>
            <a:ext cx="8643998" cy="292895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282" y="285728"/>
            <a:ext cx="8786874" cy="242889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Olgan</a:t>
            </a:r>
            <a:r>
              <a:rPr lang="en-US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</a:rPr>
              <a:t>bilimlaringizdan</a:t>
            </a:r>
            <a:r>
              <a:rPr lang="en-US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</a:rPr>
              <a:t>xulosa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chiqaring</a:t>
            </a:r>
            <a:r>
              <a:rPr lang="en-US" sz="3200" dirty="0" smtClean="0">
                <a:solidFill>
                  <a:schemeClr val="tx1"/>
                </a:solidFill>
              </a:rPr>
              <a:t>   </a:t>
            </a:r>
            <a:r>
              <a:rPr lang="en-US" sz="3200" dirty="0" err="1" smtClean="0">
                <a:solidFill>
                  <a:schemeClr val="tx1"/>
                </a:solidFill>
              </a:rPr>
              <a:t>va</a:t>
            </a:r>
            <a:r>
              <a:rPr lang="en-US" sz="3200" dirty="0" smtClean="0">
                <a:solidFill>
                  <a:schemeClr val="tx1"/>
                </a:solidFill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</a:rPr>
              <a:t>jadvalni</a:t>
            </a:r>
            <a:endParaRPr lang="en-US" sz="3200" dirty="0" smtClean="0">
              <a:solidFill>
                <a:schemeClr val="tx1"/>
              </a:solidFill>
            </a:endParaRPr>
          </a:p>
          <a:p>
            <a:pPr algn="ctr"/>
            <a:r>
              <a:rPr lang="en-US" sz="3200" dirty="0" err="1" smtClean="0">
                <a:solidFill>
                  <a:schemeClr val="tx1"/>
                </a:solidFill>
              </a:rPr>
              <a:t>to’ldiring</a:t>
            </a:r>
            <a:r>
              <a:rPr lang="en-US" sz="3200" dirty="0" smtClean="0">
                <a:solidFill>
                  <a:schemeClr val="tx1"/>
                </a:solidFill>
              </a:rPr>
              <a:t>!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B/B/BO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Вертикальный свиток 6"/>
          <p:cNvSpPr/>
          <p:nvPr/>
        </p:nvSpPr>
        <p:spPr>
          <a:xfrm>
            <a:off x="285720" y="3000372"/>
            <a:ext cx="2714644" cy="3286148"/>
          </a:xfrm>
          <a:prstGeom prst="verticalScroll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n</a:t>
            </a:r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r>
              <a:rPr lang="en-US" sz="3200" dirty="0" smtClean="0"/>
              <a:t>Bf</a:t>
            </a:r>
            <a:endParaRPr lang="ru-RU" sz="3200" dirty="0"/>
          </a:p>
        </p:txBody>
      </p:sp>
      <p:sp>
        <p:nvSpPr>
          <p:cNvPr id="8" name="Вертикальный свиток 7"/>
          <p:cNvSpPr/>
          <p:nvPr/>
        </p:nvSpPr>
        <p:spPr>
          <a:xfrm>
            <a:off x="3071802" y="3000372"/>
            <a:ext cx="2714644" cy="3286148"/>
          </a:xfrm>
          <a:prstGeom prst="verticalScroll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ru-RU" sz="3200" dirty="0"/>
          </a:p>
        </p:txBody>
      </p:sp>
      <p:sp>
        <p:nvSpPr>
          <p:cNvPr id="9" name="Вертикальный свиток 8"/>
          <p:cNvSpPr/>
          <p:nvPr/>
        </p:nvSpPr>
        <p:spPr>
          <a:xfrm>
            <a:off x="6143636" y="3000372"/>
            <a:ext cx="2714644" cy="3286148"/>
          </a:xfrm>
          <a:prstGeom prst="verticalScroll">
            <a:avLst/>
          </a:prstGeom>
          <a:blipFill>
            <a:blip r:embed="rId2"/>
            <a:tile tx="0" ty="0" sx="100000" sy="100000" flip="none" algn="tl"/>
          </a:blipFill>
          <a:ln w="762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en-US" sz="3200" dirty="0" smtClean="0"/>
          </a:p>
          <a:p>
            <a:pPr algn="ctr"/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928662" y="3500438"/>
            <a:ext cx="15716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Bilaman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3500430" y="3500438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Bilmayman</a:t>
            </a:r>
            <a:endParaRPr lang="ru-RU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6572264" y="3643314"/>
            <a:ext cx="2000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/>
              <a:t>Bilib</a:t>
            </a:r>
            <a:r>
              <a:rPr lang="en-US" sz="2800" dirty="0" smtClean="0"/>
              <a:t>  </a:t>
            </a:r>
            <a:r>
              <a:rPr lang="en-US" sz="2800" dirty="0" err="1" smtClean="0"/>
              <a:t>oldim</a:t>
            </a:r>
            <a:endParaRPr lang="ru-RU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10431" t="13672" r="10505" b="9179"/>
          <a:stretch>
            <a:fillRect/>
          </a:stretch>
        </p:blipFill>
        <p:spPr bwMode="auto">
          <a:xfrm>
            <a:off x="0" y="0"/>
            <a:ext cx="9144000" cy="3214686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 l="8784" t="14649" r="11054" b="6250"/>
          <a:stretch>
            <a:fillRect/>
          </a:stretch>
        </p:blipFill>
        <p:spPr bwMode="auto">
          <a:xfrm>
            <a:off x="0" y="3214686"/>
            <a:ext cx="9144000" cy="3643314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143000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6000" b="1" i="1" dirty="0" err="1" smtClean="0"/>
              <a:t>T</a:t>
            </a:r>
            <a:r>
              <a:rPr lang="en-US" sz="3200" b="1" i="1" dirty="0" err="1" smtClean="0"/>
              <a:t>ezkor</a:t>
            </a:r>
            <a:r>
              <a:rPr lang="en-US" sz="3200" b="1" i="1" dirty="0" smtClean="0"/>
              <a:t>  test</a:t>
            </a:r>
            <a:endParaRPr lang="ru-RU" sz="6000" b="1" i="1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  <a:ln w="76200">
            <a:solidFill>
              <a:srgbClr val="00B05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1600" dirty="0" smtClean="0"/>
              <a:t>1.Quyidagi  </a:t>
            </a:r>
            <a:r>
              <a:rPr lang="en-US" sz="1600" dirty="0" err="1" smtClean="0"/>
              <a:t>mulohazalardan</a:t>
            </a:r>
            <a:r>
              <a:rPr lang="en-US" sz="1600" dirty="0" smtClean="0"/>
              <a:t> </a:t>
            </a:r>
            <a:r>
              <a:rPr lang="en-US" sz="1600" dirty="0" err="1" smtClean="0"/>
              <a:t>qaysi</a:t>
            </a:r>
            <a:r>
              <a:rPr lang="en-US" sz="1600" dirty="0" smtClean="0"/>
              <a:t> </a:t>
            </a:r>
            <a:r>
              <a:rPr lang="en-US" sz="1600" dirty="0" err="1" smtClean="0"/>
              <a:t>biri</a:t>
            </a:r>
            <a:r>
              <a:rPr lang="en-US" sz="1600" dirty="0" smtClean="0"/>
              <a:t> </a:t>
            </a:r>
            <a:r>
              <a:rPr lang="en-US" sz="1600" dirty="0" err="1" smtClean="0"/>
              <a:t>noto’g’ri</a:t>
            </a:r>
            <a:r>
              <a:rPr lang="en-US" sz="1600" dirty="0" smtClean="0"/>
              <a:t>?</a:t>
            </a:r>
          </a:p>
          <a:p>
            <a:r>
              <a:rPr lang="en-US" sz="1600" dirty="0" smtClean="0"/>
              <a:t>A)</a:t>
            </a:r>
            <a:r>
              <a:rPr lang="en-US" sz="1600" dirty="0" err="1" smtClean="0"/>
              <a:t>Chegaralangan</a:t>
            </a:r>
            <a:r>
              <a:rPr lang="en-US" sz="1600" dirty="0" smtClean="0"/>
              <a:t> </a:t>
            </a:r>
            <a:r>
              <a:rPr lang="en-US" sz="1600" dirty="0" err="1" smtClean="0"/>
              <a:t>funksiya</a:t>
            </a:r>
            <a:r>
              <a:rPr lang="en-US" sz="1600" dirty="0" smtClean="0"/>
              <a:t> </a:t>
            </a:r>
            <a:r>
              <a:rPr lang="en-US" sz="1600" dirty="0" err="1" smtClean="0"/>
              <a:t>integrallanuvchi</a:t>
            </a:r>
            <a:r>
              <a:rPr lang="en-US" sz="1600" dirty="0" smtClean="0"/>
              <a:t> </a:t>
            </a:r>
            <a:r>
              <a:rPr lang="en-US" sz="1600" dirty="0" err="1" smtClean="0"/>
              <a:t>bo’ladi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B)</a:t>
            </a:r>
            <a:r>
              <a:rPr lang="en-US" sz="1600" dirty="0" err="1" smtClean="0"/>
              <a:t>Kesmada</a:t>
            </a:r>
            <a:r>
              <a:rPr lang="en-US" sz="1600" dirty="0" smtClean="0"/>
              <a:t> </a:t>
            </a:r>
            <a:r>
              <a:rPr lang="en-US" sz="1600" dirty="0" err="1" smtClean="0"/>
              <a:t>uzluksiz</a:t>
            </a:r>
            <a:r>
              <a:rPr lang="en-US" sz="1600" dirty="0" smtClean="0"/>
              <a:t> </a:t>
            </a:r>
            <a:r>
              <a:rPr lang="en-US" sz="1600" dirty="0" err="1" smtClean="0"/>
              <a:t>funksiya</a:t>
            </a:r>
            <a:r>
              <a:rPr lang="en-US" sz="1600" dirty="0" smtClean="0"/>
              <a:t> </a:t>
            </a:r>
            <a:r>
              <a:rPr lang="en-US" sz="1600" dirty="0" err="1" smtClean="0"/>
              <a:t>integrallanuvchi</a:t>
            </a:r>
            <a:r>
              <a:rPr lang="en-US" sz="1600" dirty="0" smtClean="0"/>
              <a:t> </a:t>
            </a:r>
            <a:r>
              <a:rPr lang="en-US" sz="1600" dirty="0" err="1" smtClean="0"/>
              <a:t>bo’ladi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C)</a:t>
            </a:r>
            <a:r>
              <a:rPr lang="en-US" sz="1600" dirty="0" err="1" smtClean="0"/>
              <a:t>Kesmada</a:t>
            </a:r>
            <a:r>
              <a:rPr lang="en-US" sz="1600" dirty="0" smtClean="0"/>
              <a:t> </a:t>
            </a:r>
            <a:r>
              <a:rPr lang="en-US" sz="1600" dirty="0" err="1" smtClean="0"/>
              <a:t>monoton</a:t>
            </a:r>
            <a:r>
              <a:rPr lang="en-US" sz="1600" dirty="0" smtClean="0"/>
              <a:t> </a:t>
            </a:r>
            <a:r>
              <a:rPr lang="en-US" sz="1600" dirty="0" err="1" smtClean="0"/>
              <a:t>funksiya</a:t>
            </a:r>
            <a:r>
              <a:rPr lang="en-US" sz="1600" dirty="0" smtClean="0"/>
              <a:t> </a:t>
            </a:r>
            <a:r>
              <a:rPr lang="en-US" sz="1600" dirty="0" err="1" smtClean="0"/>
              <a:t>integrallanuvchi</a:t>
            </a:r>
            <a:r>
              <a:rPr lang="en-US" sz="1600" dirty="0" smtClean="0"/>
              <a:t> </a:t>
            </a:r>
            <a:r>
              <a:rPr lang="en-US" sz="1600" dirty="0" err="1" smtClean="0"/>
              <a:t>bo’ladi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D)</a:t>
            </a:r>
            <a:r>
              <a:rPr lang="en-US" sz="1600" dirty="0" err="1" smtClean="0"/>
              <a:t>Integrallanuvchi</a:t>
            </a:r>
            <a:r>
              <a:rPr lang="en-US" sz="1600" dirty="0" smtClean="0"/>
              <a:t> </a:t>
            </a:r>
            <a:r>
              <a:rPr lang="en-US" sz="1600" dirty="0" err="1" smtClean="0"/>
              <a:t>funksiya</a:t>
            </a:r>
            <a:r>
              <a:rPr lang="en-US" sz="1600" dirty="0" smtClean="0"/>
              <a:t> </a:t>
            </a:r>
            <a:r>
              <a:rPr lang="en-US" sz="1600" dirty="0" err="1" smtClean="0"/>
              <a:t>chegaralangan</a:t>
            </a:r>
            <a:r>
              <a:rPr lang="en-US" sz="1600" dirty="0" smtClean="0"/>
              <a:t> </a:t>
            </a:r>
            <a:r>
              <a:rPr lang="en-US" sz="1600" dirty="0" err="1" smtClean="0"/>
              <a:t>bo’ladi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2.Quyidagi </a:t>
            </a:r>
            <a:r>
              <a:rPr lang="en-US" sz="1600" dirty="0" err="1" smtClean="0"/>
              <a:t>mulohazalarning</a:t>
            </a:r>
            <a:r>
              <a:rPr lang="en-US" sz="1600" dirty="0" smtClean="0"/>
              <a:t> </a:t>
            </a:r>
            <a:r>
              <a:rPr lang="en-US" sz="1600" dirty="0" err="1" smtClean="0"/>
              <a:t>qaysi</a:t>
            </a:r>
            <a:r>
              <a:rPr lang="en-US" sz="1600" dirty="0" smtClean="0"/>
              <a:t> </a:t>
            </a:r>
            <a:r>
              <a:rPr lang="en-US" sz="1600" dirty="0" err="1" smtClean="0"/>
              <a:t>biri</a:t>
            </a:r>
            <a:r>
              <a:rPr lang="en-US" sz="1600" dirty="0" smtClean="0"/>
              <a:t> </a:t>
            </a:r>
            <a:r>
              <a:rPr lang="en-US" sz="1600" dirty="0" err="1" smtClean="0"/>
              <a:t>to’g’ri</a:t>
            </a:r>
            <a:r>
              <a:rPr lang="en-US" sz="1600" dirty="0" smtClean="0"/>
              <a:t>?</a:t>
            </a:r>
          </a:p>
          <a:p>
            <a:r>
              <a:rPr lang="en-US" sz="1600" dirty="0" smtClean="0"/>
              <a:t>A)</a:t>
            </a:r>
            <a:r>
              <a:rPr lang="en-US" sz="1600" dirty="0" err="1" smtClean="0"/>
              <a:t>Darbuning</a:t>
            </a:r>
            <a:r>
              <a:rPr lang="en-US" sz="1600" dirty="0" smtClean="0"/>
              <a:t> </a:t>
            </a:r>
            <a:r>
              <a:rPr lang="en-US" sz="1600" dirty="0" err="1" smtClean="0"/>
              <a:t>quyi</a:t>
            </a:r>
            <a:r>
              <a:rPr lang="en-US" sz="1600" dirty="0" smtClean="0"/>
              <a:t> </a:t>
            </a:r>
            <a:r>
              <a:rPr lang="en-US" sz="1600" dirty="0" err="1" smtClean="0"/>
              <a:t>yig’indisi</a:t>
            </a:r>
            <a:r>
              <a:rPr lang="en-US" sz="1600" dirty="0" smtClean="0"/>
              <a:t> </a:t>
            </a:r>
            <a:r>
              <a:rPr lang="en-US" sz="1600" dirty="0" err="1" smtClean="0"/>
              <a:t>yuqori</a:t>
            </a:r>
            <a:r>
              <a:rPr lang="en-US" sz="1600" dirty="0" smtClean="0"/>
              <a:t> </a:t>
            </a:r>
            <a:r>
              <a:rPr lang="en-US" sz="1600" dirty="0" err="1" smtClean="0"/>
              <a:t>yig’indidan</a:t>
            </a:r>
            <a:r>
              <a:rPr lang="en-US" sz="1600" dirty="0" smtClean="0"/>
              <a:t> </a:t>
            </a:r>
            <a:r>
              <a:rPr lang="en-US" sz="1600" dirty="0" err="1" smtClean="0"/>
              <a:t>katta</a:t>
            </a:r>
            <a:r>
              <a:rPr lang="en-US" sz="1600" dirty="0" smtClean="0"/>
              <a:t> </a:t>
            </a:r>
            <a:r>
              <a:rPr lang="en-US" sz="1600" dirty="0" err="1" smtClean="0"/>
              <a:t>emas</a:t>
            </a:r>
            <a:r>
              <a:rPr lang="en-US" sz="1600" dirty="0" smtClean="0"/>
              <a:t>;</a:t>
            </a:r>
          </a:p>
          <a:p>
            <a:r>
              <a:rPr lang="en-US" sz="1600" dirty="0" smtClean="0"/>
              <a:t>B)</a:t>
            </a:r>
            <a:r>
              <a:rPr lang="en-US" sz="1600" dirty="0" err="1" smtClean="0"/>
              <a:t>Darbuning</a:t>
            </a:r>
            <a:r>
              <a:rPr lang="en-US" sz="1600" dirty="0" smtClean="0"/>
              <a:t> </a:t>
            </a:r>
            <a:r>
              <a:rPr lang="en-US" sz="1600" dirty="0" err="1" smtClean="0"/>
              <a:t>quyi</a:t>
            </a:r>
            <a:r>
              <a:rPr lang="en-US" sz="1600" dirty="0" smtClean="0"/>
              <a:t> </a:t>
            </a:r>
            <a:r>
              <a:rPr lang="en-US" sz="1600" dirty="0" err="1" smtClean="0"/>
              <a:t>yig’indisi</a:t>
            </a:r>
            <a:r>
              <a:rPr lang="en-US" sz="1600" dirty="0" smtClean="0"/>
              <a:t> integral </a:t>
            </a:r>
            <a:r>
              <a:rPr lang="en-US" sz="1600" dirty="0" err="1" smtClean="0"/>
              <a:t>yig’indi</a:t>
            </a:r>
            <a:r>
              <a:rPr lang="en-US" sz="1600" dirty="0" smtClean="0"/>
              <a:t> </a:t>
            </a:r>
            <a:r>
              <a:rPr lang="en-US" sz="1600" dirty="0" err="1" smtClean="0"/>
              <a:t>bo’ladi</a:t>
            </a:r>
            <a:r>
              <a:rPr lang="en-US" sz="1600" dirty="0" smtClean="0"/>
              <a:t>;</a:t>
            </a:r>
          </a:p>
          <a:p>
            <a:r>
              <a:rPr lang="en-US" sz="1600" dirty="0" smtClean="0"/>
              <a:t>C)</a:t>
            </a:r>
            <a:r>
              <a:rPr lang="en-US" sz="1600" dirty="0" err="1" smtClean="0"/>
              <a:t>Darbuning</a:t>
            </a:r>
            <a:r>
              <a:rPr lang="en-US" sz="1600" dirty="0" smtClean="0"/>
              <a:t> </a:t>
            </a:r>
            <a:r>
              <a:rPr lang="en-US" sz="1600" dirty="0" err="1" smtClean="0"/>
              <a:t>yuqori</a:t>
            </a:r>
            <a:r>
              <a:rPr lang="en-US" sz="1600" dirty="0" smtClean="0"/>
              <a:t> </a:t>
            </a:r>
            <a:r>
              <a:rPr lang="en-US" sz="1600" dirty="0" err="1" smtClean="0"/>
              <a:t>yig’indisi</a:t>
            </a:r>
            <a:r>
              <a:rPr lang="en-US" sz="1600" dirty="0" smtClean="0"/>
              <a:t> integral </a:t>
            </a:r>
            <a:r>
              <a:rPr lang="en-US" sz="1600" dirty="0" err="1" smtClean="0"/>
              <a:t>yig’indi</a:t>
            </a:r>
            <a:r>
              <a:rPr lang="en-US" sz="1600" dirty="0" smtClean="0"/>
              <a:t> </a:t>
            </a:r>
            <a:r>
              <a:rPr lang="en-US" sz="1600" dirty="0" err="1" smtClean="0"/>
              <a:t>bo’ladi</a:t>
            </a:r>
            <a:r>
              <a:rPr lang="en-US" sz="1600" dirty="0" smtClean="0"/>
              <a:t>;</a:t>
            </a:r>
          </a:p>
          <a:p>
            <a:r>
              <a:rPr lang="en-US" sz="1600" dirty="0" smtClean="0"/>
              <a:t>D)</a:t>
            </a:r>
            <a:r>
              <a:rPr lang="en-US" sz="1600" dirty="0" err="1" smtClean="0"/>
              <a:t>Integrallanuvchi</a:t>
            </a:r>
            <a:r>
              <a:rPr lang="en-US" sz="1600" dirty="0" smtClean="0"/>
              <a:t> </a:t>
            </a:r>
            <a:r>
              <a:rPr lang="en-US" sz="1600" dirty="0" err="1" smtClean="0"/>
              <a:t>funksiya</a:t>
            </a:r>
            <a:r>
              <a:rPr lang="en-US" sz="1600" dirty="0" smtClean="0"/>
              <a:t> </a:t>
            </a:r>
            <a:r>
              <a:rPr lang="en-US" sz="1600" dirty="0" err="1" smtClean="0"/>
              <a:t>uzluksiz</a:t>
            </a:r>
            <a:r>
              <a:rPr lang="en-US" sz="1600" dirty="0" smtClean="0"/>
              <a:t> </a:t>
            </a:r>
            <a:r>
              <a:rPr lang="en-US" sz="1600" dirty="0" err="1" smtClean="0"/>
              <a:t>bo’ladi</a:t>
            </a:r>
            <a:r>
              <a:rPr lang="en-US" sz="1600" dirty="0" smtClean="0"/>
              <a:t>.</a:t>
            </a:r>
          </a:p>
          <a:p>
            <a:r>
              <a:rPr lang="en-US" sz="1600" dirty="0" smtClean="0"/>
              <a:t>3.Quyidagilarning </a:t>
            </a:r>
            <a:r>
              <a:rPr lang="en-US" sz="1600" dirty="0" err="1" smtClean="0"/>
              <a:t>qaysi</a:t>
            </a:r>
            <a:r>
              <a:rPr lang="en-US" sz="1600" dirty="0" smtClean="0"/>
              <a:t> </a:t>
            </a:r>
            <a:r>
              <a:rPr lang="en-US" sz="1600" dirty="0" err="1" smtClean="0"/>
              <a:t>biri</a:t>
            </a:r>
            <a:r>
              <a:rPr lang="en-US" sz="1600" dirty="0" smtClean="0"/>
              <a:t> f(x) </a:t>
            </a:r>
            <a:r>
              <a:rPr lang="en-US" sz="1600" dirty="0" err="1" smtClean="0"/>
              <a:t>funksiyaning</a:t>
            </a:r>
            <a:r>
              <a:rPr lang="en-US" sz="1600" dirty="0" smtClean="0"/>
              <a:t> integral </a:t>
            </a:r>
            <a:r>
              <a:rPr lang="en-US" sz="1600" dirty="0" err="1" smtClean="0"/>
              <a:t>yig’indisi</a:t>
            </a:r>
            <a:r>
              <a:rPr lang="en-US" sz="1600" dirty="0" smtClean="0"/>
              <a:t> </a:t>
            </a:r>
            <a:r>
              <a:rPr lang="en-US" sz="1600" dirty="0" err="1" smtClean="0"/>
              <a:t>bo’la</a:t>
            </a:r>
            <a:r>
              <a:rPr lang="en-US" sz="1600" dirty="0" smtClean="0"/>
              <a:t> </a:t>
            </a:r>
            <a:r>
              <a:rPr lang="en-US" sz="1600" dirty="0" err="1" smtClean="0"/>
              <a:t>olmaydi?Bu</a:t>
            </a:r>
            <a:r>
              <a:rPr lang="en-US" sz="1600" dirty="0" smtClean="0"/>
              <a:t> </a:t>
            </a:r>
            <a:r>
              <a:rPr lang="en-US" sz="1600" dirty="0" err="1" smtClean="0"/>
              <a:t>yerda</a:t>
            </a:r>
            <a:r>
              <a:rPr lang="en-US" sz="1600" dirty="0" smtClean="0"/>
              <a:t> [1;3];x₀=1;x₁=2,5;x₃=3</a:t>
            </a:r>
          </a:p>
          <a:p>
            <a:r>
              <a:rPr lang="en-US" sz="1600" dirty="0" smtClean="0"/>
              <a:t>A)f(1,5)(2-1)+f(2,1)(2,5-2)+f(3)(3-2,5);</a:t>
            </a:r>
          </a:p>
          <a:p>
            <a:r>
              <a:rPr lang="en-US" sz="1600" dirty="0" smtClean="0"/>
              <a:t>B)f(1)(2-1)+f(2)(3-2)+f(3)(2,5-2);</a:t>
            </a:r>
          </a:p>
          <a:p>
            <a:r>
              <a:rPr lang="en-US" sz="1600" dirty="0" smtClean="0"/>
              <a:t>C)f(1)(2-1)+f(2,5)(2,5-2)+f(3)(3-2,5);</a:t>
            </a:r>
          </a:p>
          <a:p>
            <a:r>
              <a:rPr lang="en-US" sz="1600" dirty="0" smtClean="0"/>
              <a:t>D)f(1)(2-1)+f(2,6)(2,5-2)+f(3)(3-2,5).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500042"/>
            <a:ext cx="1000132" cy="428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285852" y="642918"/>
            <a:ext cx="1143008" cy="642942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000232" y="1000108"/>
            <a:ext cx="1000132" cy="42862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Содержимое 11"/>
          <p:cNvSpPr>
            <a:spLocks noGrp="1"/>
          </p:cNvSpPr>
          <p:nvPr>
            <p:ph idx="1"/>
          </p:nvPr>
        </p:nvSpPr>
        <p:spPr>
          <a:xfrm>
            <a:off x="0" y="1643050"/>
            <a:ext cx="9144000" cy="5214950"/>
          </a:xfrm>
          <a:ln w="57150"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en-US" sz="2400" dirty="0" err="1" smtClean="0">
                <a:solidFill>
                  <a:srgbClr val="0070C0"/>
                </a:solidFill>
              </a:rPr>
              <a:t>Teorema</a:t>
            </a:r>
            <a:r>
              <a:rPr lang="en-US" sz="2400" dirty="0" err="1" smtClean="0"/>
              <a:t>.Agar</a:t>
            </a:r>
            <a:r>
              <a:rPr lang="en-US" sz="2400" dirty="0" smtClean="0"/>
              <a:t> f(x) </a:t>
            </a:r>
            <a:r>
              <a:rPr lang="en-US" sz="2400" dirty="0" err="1" smtClean="0"/>
              <a:t>funksiya</a:t>
            </a:r>
            <a:r>
              <a:rPr lang="en-US" sz="2400" dirty="0" smtClean="0"/>
              <a:t> [</a:t>
            </a:r>
            <a:r>
              <a:rPr lang="en-US" sz="2400" dirty="0" err="1" smtClean="0"/>
              <a:t>a;b</a:t>
            </a:r>
            <a:r>
              <a:rPr lang="en-US" sz="2400" dirty="0" smtClean="0"/>
              <a:t>]</a:t>
            </a:r>
            <a:r>
              <a:rPr lang="en-US" sz="2400" dirty="0" err="1" smtClean="0"/>
              <a:t>kesmada</a:t>
            </a:r>
            <a:r>
              <a:rPr lang="en-US" sz="2400" dirty="0" smtClean="0"/>
              <a:t> </a:t>
            </a:r>
            <a:r>
              <a:rPr lang="en-US" sz="2400" dirty="0" err="1" smtClean="0"/>
              <a:t>uzluksiz</a:t>
            </a:r>
            <a:r>
              <a:rPr lang="en-US" sz="2400" dirty="0" smtClean="0"/>
              <a:t> </a:t>
            </a:r>
            <a:r>
              <a:rPr lang="en-US" sz="2400" dirty="0" err="1" smtClean="0"/>
              <a:t>bo’lsa,u</a:t>
            </a:r>
            <a:r>
              <a:rPr lang="en-US" sz="2400" dirty="0" smtClean="0"/>
              <a:t> </a:t>
            </a:r>
            <a:r>
              <a:rPr lang="en-US" sz="2400" dirty="0" err="1" smtClean="0"/>
              <a:t>holda</a:t>
            </a:r>
            <a:r>
              <a:rPr lang="en-US" sz="2400" dirty="0" smtClean="0"/>
              <a:t> </a:t>
            </a:r>
            <a:r>
              <a:rPr lang="en-US" sz="2400" dirty="0" err="1" smtClean="0"/>
              <a:t>funksiya</a:t>
            </a:r>
            <a:r>
              <a:rPr lang="en-US" sz="2400" dirty="0" smtClean="0"/>
              <a:t> </a:t>
            </a:r>
            <a:r>
              <a:rPr lang="en-US" sz="2400" dirty="0" err="1" smtClean="0"/>
              <a:t>shu</a:t>
            </a:r>
            <a:r>
              <a:rPr lang="en-US" sz="2400" dirty="0" smtClean="0"/>
              <a:t> </a:t>
            </a:r>
            <a:r>
              <a:rPr lang="en-US" sz="2400" dirty="0" err="1" smtClean="0"/>
              <a:t>kesmada</a:t>
            </a:r>
            <a:r>
              <a:rPr lang="en-US" sz="2400" dirty="0" smtClean="0"/>
              <a:t> </a:t>
            </a:r>
            <a:r>
              <a:rPr lang="en-US" sz="2400" i="1" dirty="0" err="1" smtClean="0">
                <a:solidFill>
                  <a:srgbClr val="7030A0"/>
                </a:solidFill>
              </a:rPr>
              <a:t>integrallanuvchi</a:t>
            </a:r>
            <a:r>
              <a:rPr lang="en-US" sz="2400" dirty="0" smtClean="0"/>
              <a:t> </a:t>
            </a:r>
            <a:r>
              <a:rPr lang="en-US" sz="2400" dirty="0" err="1" smtClean="0"/>
              <a:t>bo’ladi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 l="12628" t="11718" r="9956" b="68750"/>
          <a:stretch>
            <a:fillRect/>
          </a:stretch>
        </p:blipFill>
        <p:spPr bwMode="auto">
          <a:xfrm>
            <a:off x="94056" y="2428869"/>
            <a:ext cx="9049943" cy="928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 l="11530" t="11719" r="9956" b="11132"/>
          <a:stretch>
            <a:fillRect/>
          </a:stretch>
        </p:blipFill>
        <p:spPr bwMode="auto">
          <a:xfrm>
            <a:off x="0" y="3357562"/>
            <a:ext cx="9144000" cy="3500438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/>
        </p:spPr>
      </p:pic>
      <p:sp>
        <p:nvSpPr>
          <p:cNvPr id="9" name="Горизонтальный свиток 8"/>
          <p:cNvSpPr/>
          <p:nvPr/>
        </p:nvSpPr>
        <p:spPr>
          <a:xfrm>
            <a:off x="357158" y="0"/>
            <a:ext cx="8501122" cy="1428736"/>
          </a:xfrm>
          <a:prstGeom prst="horizontalScroll">
            <a:avLst/>
          </a:prstGeom>
          <a:blipFill>
            <a:blip r:embed="rId4"/>
            <a:tile tx="0" ty="0" sx="100000" sy="100000" flip="none" algn="tl"/>
          </a:blipFill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i="1" dirty="0" err="1" smtClean="0">
                <a:solidFill>
                  <a:schemeClr val="tx1"/>
                </a:solidFill>
              </a:rPr>
              <a:t>Integrallanuvchi</a:t>
            </a:r>
            <a:r>
              <a:rPr lang="en-US" sz="3600" b="1" i="1" dirty="0" smtClean="0">
                <a:solidFill>
                  <a:schemeClr val="tx1"/>
                </a:solidFill>
              </a:rPr>
              <a:t>   </a:t>
            </a:r>
            <a:r>
              <a:rPr lang="en-US" sz="3600" b="1" i="1" dirty="0" err="1" smtClean="0">
                <a:solidFill>
                  <a:schemeClr val="tx1"/>
                </a:solidFill>
              </a:rPr>
              <a:t>funksiyalar</a:t>
            </a:r>
            <a:r>
              <a:rPr lang="en-US" sz="3600" b="1" i="1" dirty="0" smtClean="0">
                <a:solidFill>
                  <a:schemeClr val="tx1"/>
                </a:solidFill>
              </a:rPr>
              <a:t>     </a:t>
            </a:r>
            <a:r>
              <a:rPr lang="en-US" sz="3600" b="1" i="1" dirty="0" err="1" smtClean="0">
                <a:solidFill>
                  <a:schemeClr val="tx1"/>
                </a:solidFill>
              </a:rPr>
              <a:t>sinfi</a:t>
            </a:r>
            <a:r>
              <a:rPr lang="en-US" sz="3600" b="1" i="1" dirty="0" smtClean="0">
                <a:solidFill>
                  <a:schemeClr val="tx1"/>
                </a:solidFill>
              </a:rPr>
              <a:t>    </a:t>
            </a:r>
            <a:endParaRPr lang="ru-RU" sz="3600" b="1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мм</a:t>
            </a:r>
            <a:endParaRPr lang="ru-RU" dirty="0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7404" t="10417" r="9179" b="7506"/>
          <a:stretch>
            <a:fillRect/>
          </a:stretch>
        </p:blipFill>
        <p:spPr bwMode="auto">
          <a:xfrm>
            <a:off x="0" y="0"/>
            <a:ext cx="9144000" cy="3803335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/>
          <a:srcRect l="10636" t="21674" r="9956" b="16992"/>
          <a:stretch>
            <a:fillRect/>
          </a:stretch>
        </p:blipFill>
        <p:spPr bwMode="auto">
          <a:xfrm>
            <a:off x="0" y="3786191"/>
            <a:ext cx="9144000" cy="3071809"/>
          </a:xfrm>
          <a:prstGeom prst="rect">
            <a:avLst/>
          </a:prstGeom>
          <a:noFill/>
          <a:ln w="57150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4514850" y="3321050"/>
          <a:ext cx="1143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9" name="Формула" r:id="rId3" imgW="914400" imgH="215640" progId="Equation.3">
                  <p:embed/>
                </p:oleObj>
              </mc:Choice>
              <mc:Fallback>
                <p:oleObj name="Формула" r:id="rId3" imgW="914400" imgH="21564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3321050"/>
                        <a:ext cx="1143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/>
          <a:srcRect l="31364" t="19888" r="51775" b="62750"/>
          <a:stretch>
            <a:fillRect/>
          </a:stretch>
        </p:blipFill>
        <p:spPr bwMode="auto">
          <a:xfrm>
            <a:off x="285720" y="1785926"/>
            <a:ext cx="2500330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Содержимое 9"/>
          <p:cNvSpPr>
            <a:spLocks noGrp="1"/>
          </p:cNvSpPr>
          <p:nvPr>
            <p:ph idx="1"/>
          </p:nvPr>
        </p:nvSpPr>
        <p:spPr>
          <a:xfrm>
            <a:off x="214282" y="1600200"/>
            <a:ext cx="8715436" cy="4525963"/>
          </a:xfrm>
          <a:ln w="76200">
            <a:solidFill>
              <a:srgbClr val="00B050"/>
            </a:solidFill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/>
          <a:lstStyle/>
          <a:p>
            <a:r>
              <a:rPr lang="ru-RU" dirty="0" smtClean="0"/>
              <a:t>             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2571736" y="1571612"/>
            <a:ext cx="65722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/>
              <a:t>Funksiyaning</a:t>
            </a:r>
            <a:r>
              <a:rPr lang="en-US" sz="2400" dirty="0" smtClean="0"/>
              <a:t>  [1;2] </a:t>
            </a:r>
            <a:r>
              <a:rPr lang="en-US" sz="2400" dirty="0" err="1" smtClean="0"/>
              <a:t>kesmada</a:t>
            </a:r>
            <a:r>
              <a:rPr lang="en-US" sz="2400" dirty="0" smtClean="0"/>
              <a:t> </a:t>
            </a:r>
            <a:r>
              <a:rPr lang="en-US" sz="2400" dirty="0" err="1" smtClean="0"/>
              <a:t>integrallanuvchi</a:t>
            </a:r>
            <a:r>
              <a:rPr lang="en-US" sz="2400" dirty="0" smtClean="0"/>
              <a:t> </a:t>
            </a:r>
            <a:r>
              <a:rPr lang="en-US" sz="2400" dirty="0" err="1" smtClean="0"/>
              <a:t>ekanligini</a:t>
            </a:r>
            <a:r>
              <a:rPr lang="en-US" sz="2400" dirty="0" smtClean="0"/>
              <a:t>  </a:t>
            </a:r>
            <a:r>
              <a:rPr lang="en-US" sz="2400" dirty="0" err="1" smtClean="0"/>
              <a:t>asoslang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Yechish.Bu</a:t>
            </a:r>
            <a:r>
              <a:rPr lang="en-US" sz="2400" dirty="0" smtClean="0"/>
              <a:t>  </a:t>
            </a:r>
            <a:r>
              <a:rPr lang="en-US" sz="2400" dirty="0" err="1" smtClean="0"/>
              <a:t>funksiyaning</a:t>
            </a:r>
            <a:r>
              <a:rPr lang="en-US" sz="2400" dirty="0" smtClean="0"/>
              <a:t> </a:t>
            </a:r>
            <a:r>
              <a:rPr lang="en-US" sz="2400" dirty="0" err="1" smtClean="0"/>
              <a:t>integrallanuvchi</a:t>
            </a:r>
            <a:r>
              <a:rPr lang="en-US" sz="2400" dirty="0" smtClean="0"/>
              <a:t> </a:t>
            </a:r>
            <a:r>
              <a:rPr lang="en-US" sz="2400" dirty="0" err="1" smtClean="0"/>
              <a:t>ekanligini</a:t>
            </a:r>
            <a:r>
              <a:rPr lang="en-US" sz="2400" dirty="0" smtClean="0"/>
              <a:t> </a:t>
            </a:r>
            <a:r>
              <a:rPr lang="en-US" sz="2400" dirty="0" err="1" smtClean="0"/>
              <a:t>yuqoridagi</a:t>
            </a:r>
            <a:r>
              <a:rPr lang="en-US" sz="2400" dirty="0" smtClean="0"/>
              <a:t> </a:t>
            </a:r>
            <a:r>
              <a:rPr lang="en-US" sz="2400" dirty="0" err="1" smtClean="0"/>
              <a:t>teoremalardan</a:t>
            </a:r>
            <a:r>
              <a:rPr lang="en-US" sz="2400" dirty="0" smtClean="0"/>
              <a:t> </a:t>
            </a:r>
            <a:r>
              <a:rPr lang="en-US" sz="2400" dirty="0" err="1" smtClean="0"/>
              <a:t>foydalanib</a:t>
            </a:r>
            <a:r>
              <a:rPr lang="en-US" sz="2400" dirty="0" smtClean="0"/>
              <a:t> </a:t>
            </a:r>
            <a:r>
              <a:rPr lang="en-US" sz="2400" dirty="0" err="1" smtClean="0"/>
              <a:t>asoslash</a:t>
            </a:r>
            <a:r>
              <a:rPr lang="en-US" sz="2400" dirty="0" smtClean="0"/>
              <a:t>  </a:t>
            </a:r>
            <a:r>
              <a:rPr lang="en-US" sz="2400" dirty="0" err="1" smtClean="0"/>
              <a:t>mumkin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Funksiya</a:t>
            </a:r>
            <a:r>
              <a:rPr lang="en-US" sz="2400" dirty="0" smtClean="0"/>
              <a:t> x=1 </a:t>
            </a:r>
            <a:r>
              <a:rPr lang="en-US" sz="2400" dirty="0" err="1" smtClean="0"/>
              <a:t>nuqtada</a:t>
            </a:r>
            <a:r>
              <a:rPr lang="en-US" sz="2400" dirty="0" smtClean="0"/>
              <a:t> </a:t>
            </a:r>
            <a:r>
              <a:rPr lang="en-US" sz="2400" dirty="0" err="1" smtClean="0"/>
              <a:t>uzilishga</a:t>
            </a:r>
            <a:r>
              <a:rPr lang="en-US" sz="2400" dirty="0" smtClean="0"/>
              <a:t> </a:t>
            </a:r>
            <a:r>
              <a:rPr lang="en-US" sz="2400" dirty="0" err="1" smtClean="0"/>
              <a:t>ega,qolgan</a:t>
            </a:r>
            <a:r>
              <a:rPr lang="en-US" sz="2400" dirty="0" smtClean="0"/>
              <a:t> </a:t>
            </a:r>
            <a:r>
              <a:rPr lang="en-US" sz="2400" dirty="0" err="1" smtClean="0"/>
              <a:t>nuqtalarda</a:t>
            </a:r>
            <a:r>
              <a:rPr lang="en-US" sz="2400" dirty="0" smtClean="0"/>
              <a:t> </a:t>
            </a:r>
            <a:r>
              <a:rPr lang="en-US" sz="2400" dirty="0" err="1" smtClean="0"/>
              <a:t>esa</a:t>
            </a:r>
            <a:r>
              <a:rPr lang="en-US" sz="2400" dirty="0" smtClean="0"/>
              <a:t> 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285720" y="4143380"/>
            <a:ext cx="864399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uzluksiz.2-teoremaga </a:t>
            </a:r>
            <a:r>
              <a:rPr lang="en-US" sz="2400" dirty="0" err="1" smtClean="0"/>
              <a:t>ko’ra</a:t>
            </a:r>
            <a:r>
              <a:rPr lang="en-US" sz="2400" dirty="0" smtClean="0"/>
              <a:t> </a:t>
            </a:r>
            <a:r>
              <a:rPr lang="en-US" sz="2400" dirty="0" err="1" smtClean="0"/>
              <a:t>bu</a:t>
            </a:r>
            <a:r>
              <a:rPr lang="en-US" sz="2400" dirty="0" smtClean="0"/>
              <a:t> </a:t>
            </a:r>
            <a:r>
              <a:rPr lang="en-US" sz="2400" dirty="0" err="1" smtClean="0"/>
              <a:t>funksiya</a:t>
            </a:r>
            <a:r>
              <a:rPr lang="en-US" sz="2400" dirty="0" smtClean="0"/>
              <a:t> [1;2]  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integrallanuvchi</a:t>
            </a:r>
            <a:r>
              <a:rPr lang="en-US" sz="2400" dirty="0" smtClean="0"/>
              <a:t> </a:t>
            </a:r>
            <a:r>
              <a:rPr lang="en-US" sz="2400" dirty="0" err="1" smtClean="0"/>
              <a:t>bo’ladi</a:t>
            </a:r>
            <a:r>
              <a:rPr lang="en-US" sz="2400" dirty="0" smtClean="0"/>
              <a:t>.</a:t>
            </a:r>
          </a:p>
          <a:p>
            <a:r>
              <a:rPr lang="en-US" sz="2400" dirty="0" err="1" smtClean="0"/>
              <a:t>Shuningdek,berilgan</a:t>
            </a:r>
            <a:r>
              <a:rPr lang="en-US" sz="2400" dirty="0" smtClean="0"/>
              <a:t>  </a:t>
            </a:r>
            <a:r>
              <a:rPr lang="en-US" sz="2400" dirty="0" err="1" smtClean="0"/>
              <a:t>funksiya</a:t>
            </a:r>
            <a:r>
              <a:rPr lang="en-US" sz="2400" dirty="0" smtClean="0"/>
              <a:t> [</a:t>
            </a:r>
            <a:r>
              <a:rPr lang="en-US" sz="2400" dirty="0" err="1" smtClean="0"/>
              <a:t>a;b</a:t>
            </a:r>
            <a:r>
              <a:rPr lang="en-US" sz="2400" dirty="0" smtClean="0"/>
              <a:t>]  </a:t>
            </a:r>
            <a:r>
              <a:rPr lang="en-US" sz="2400" dirty="0" err="1" smtClean="0"/>
              <a:t>da</a:t>
            </a:r>
            <a:r>
              <a:rPr lang="en-US" sz="2400" dirty="0" smtClean="0"/>
              <a:t>   </a:t>
            </a:r>
            <a:r>
              <a:rPr lang="en-US" sz="2400" dirty="0" err="1" smtClean="0"/>
              <a:t>kamayuvchi.Shuning</a:t>
            </a:r>
            <a:r>
              <a:rPr lang="en-US" sz="2400" dirty="0" smtClean="0"/>
              <a:t>   </a:t>
            </a:r>
            <a:r>
              <a:rPr lang="en-US" sz="2400" dirty="0" err="1" smtClean="0"/>
              <a:t>uchun</a:t>
            </a:r>
            <a:r>
              <a:rPr lang="en-US" sz="2400" dirty="0" smtClean="0"/>
              <a:t> </a:t>
            </a:r>
            <a:r>
              <a:rPr lang="en-US" sz="2400" dirty="0" err="1" smtClean="0"/>
              <a:t>ushbu</a:t>
            </a:r>
            <a:r>
              <a:rPr lang="en-US" sz="2400" dirty="0" smtClean="0"/>
              <a:t> </a:t>
            </a:r>
            <a:r>
              <a:rPr lang="en-US" sz="2400" dirty="0" err="1" smtClean="0"/>
              <a:t>funksiya</a:t>
            </a:r>
            <a:r>
              <a:rPr lang="en-US" sz="2400" dirty="0" smtClean="0"/>
              <a:t> 3-teoremaning  </a:t>
            </a:r>
            <a:r>
              <a:rPr lang="en-US" sz="2400" dirty="0" err="1" smtClean="0"/>
              <a:t>hamma</a:t>
            </a:r>
            <a:r>
              <a:rPr lang="en-US" sz="2400" dirty="0" smtClean="0"/>
              <a:t>  </a:t>
            </a:r>
            <a:r>
              <a:rPr lang="en-US" sz="2400" dirty="0" err="1" smtClean="0"/>
              <a:t>shartlarini</a:t>
            </a:r>
            <a:r>
              <a:rPr lang="en-US" sz="2400" dirty="0" smtClean="0"/>
              <a:t>  </a:t>
            </a:r>
            <a:r>
              <a:rPr lang="en-US" sz="2400" dirty="0" err="1" smtClean="0"/>
              <a:t>qanoatlantiradi</a:t>
            </a:r>
            <a:r>
              <a:rPr lang="en-US" sz="2400" dirty="0" smtClean="0"/>
              <a:t>  </a:t>
            </a:r>
            <a:r>
              <a:rPr lang="en-US" sz="2400" dirty="0" err="1" smtClean="0"/>
              <a:t>va</a:t>
            </a:r>
            <a:r>
              <a:rPr lang="en-US" sz="2400" dirty="0" smtClean="0"/>
              <a:t>  </a:t>
            </a:r>
            <a:r>
              <a:rPr lang="en-US" sz="2400" dirty="0" err="1" smtClean="0"/>
              <a:t>integrallanuvchi</a:t>
            </a:r>
            <a:r>
              <a:rPr lang="en-US" sz="2400" dirty="0" smtClean="0"/>
              <a:t>  </a:t>
            </a:r>
            <a:r>
              <a:rPr lang="en-US" sz="2400" dirty="0" err="1" smtClean="0"/>
              <a:t>bo’ladi</a:t>
            </a:r>
            <a:r>
              <a:rPr lang="en-US" sz="2400" dirty="0" smtClean="0"/>
              <a:t>.</a:t>
            </a:r>
            <a:endParaRPr lang="ru-RU" sz="2400" dirty="0"/>
          </a:p>
        </p:txBody>
      </p:sp>
      <p:sp>
        <p:nvSpPr>
          <p:cNvPr id="14" name="Пятно 1 13"/>
          <p:cNvSpPr/>
          <p:nvPr/>
        </p:nvSpPr>
        <p:spPr>
          <a:xfrm>
            <a:off x="1071538" y="0"/>
            <a:ext cx="7072362" cy="1428736"/>
          </a:xfrm>
          <a:prstGeom prst="irregularSeal1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/>
              <a:t>Misol</a:t>
            </a:r>
            <a:endParaRPr lang="ru-RU" sz="48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10"/>
          <p:cNvSpPr>
            <a:spLocks noGrp="1"/>
          </p:cNvSpPr>
          <p:nvPr>
            <p:ph idx="1"/>
          </p:nvPr>
        </p:nvSpPr>
        <p:spPr>
          <a:solidFill>
            <a:schemeClr val="accent4">
              <a:lumMod val="60000"/>
              <a:lumOff val="40000"/>
            </a:schemeClr>
          </a:solidFill>
          <a:ln w="57150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n-US" dirty="0" smtClean="0"/>
              <a:t>1.Agar [</a:t>
            </a:r>
            <a:r>
              <a:rPr lang="en-US" dirty="0" err="1" smtClean="0"/>
              <a:t>a;b</a:t>
            </a:r>
            <a:r>
              <a:rPr lang="en-US" dirty="0" smtClean="0"/>
              <a:t>]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chegaralangan</a:t>
            </a:r>
            <a:r>
              <a:rPr lang="en-US" dirty="0" smtClean="0"/>
              <a:t> f(x) </a:t>
            </a:r>
            <a:r>
              <a:rPr lang="en-US" dirty="0" err="1" smtClean="0"/>
              <a:t>funksiya</a:t>
            </a:r>
            <a:r>
              <a:rPr lang="en-US" dirty="0" smtClean="0"/>
              <a:t>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kesmada</a:t>
            </a:r>
            <a:r>
              <a:rPr lang="en-US" dirty="0" smtClean="0"/>
              <a:t> </a:t>
            </a:r>
            <a:r>
              <a:rPr lang="en-US" dirty="0" err="1" smtClean="0"/>
              <a:t>chekli</a:t>
            </a:r>
            <a:r>
              <a:rPr lang="en-US" dirty="0" smtClean="0"/>
              <a:t> </a:t>
            </a:r>
            <a:r>
              <a:rPr lang="en-US" dirty="0" err="1" smtClean="0"/>
              <a:t>sondagi</a:t>
            </a:r>
            <a:r>
              <a:rPr lang="en-US" dirty="0" smtClean="0"/>
              <a:t> </a:t>
            </a:r>
            <a:r>
              <a:rPr lang="en-US" dirty="0" err="1" smtClean="0"/>
              <a:t>uzilish</a:t>
            </a:r>
            <a:r>
              <a:rPr lang="en-US" dirty="0" smtClean="0"/>
              <a:t> </a:t>
            </a:r>
            <a:r>
              <a:rPr lang="en-US" dirty="0" err="1" smtClean="0"/>
              <a:t>nuqtalariga</a:t>
            </a:r>
            <a:r>
              <a:rPr lang="en-US" dirty="0" smtClean="0"/>
              <a:t> </a:t>
            </a:r>
            <a:r>
              <a:rPr lang="en-US" dirty="0" err="1" smtClean="0"/>
              <a:t>ega</a:t>
            </a:r>
            <a:r>
              <a:rPr lang="en-US" dirty="0" smtClean="0"/>
              <a:t> </a:t>
            </a:r>
            <a:r>
              <a:rPr lang="en-US" dirty="0" err="1" smtClean="0"/>
              <a:t>bo’lsa,u</a:t>
            </a:r>
            <a:r>
              <a:rPr lang="en-US" dirty="0" smtClean="0"/>
              <a:t> </a:t>
            </a:r>
            <a:r>
              <a:rPr lang="en-US" dirty="0" err="1" smtClean="0"/>
              <a:t>holda</a:t>
            </a:r>
            <a:r>
              <a:rPr lang="en-US" dirty="0" smtClean="0"/>
              <a:t> f(x) </a:t>
            </a:r>
            <a:r>
              <a:rPr lang="en-US" dirty="0" err="1" smtClean="0"/>
              <a:t>funksiya</a:t>
            </a:r>
            <a:r>
              <a:rPr lang="en-US" dirty="0" smtClean="0"/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integrallanuvchi</a:t>
            </a:r>
            <a:r>
              <a:rPr lang="en-US" i="1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/>
              <a:t>bo’ladi</a:t>
            </a:r>
            <a:r>
              <a:rPr lang="en-US" dirty="0" smtClean="0"/>
              <a:t>.</a:t>
            </a:r>
          </a:p>
          <a:p>
            <a:pPr algn="ctr"/>
            <a:r>
              <a:rPr lang="en-US" dirty="0" smtClean="0"/>
              <a:t>2.Agar f(x) </a:t>
            </a:r>
            <a:r>
              <a:rPr lang="en-US" dirty="0" err="1" smtClean="0"/>
              <a:t>funksiya</a:t>
            </a:r>
            <a:r>
              <a:rPr lang="en-US" dirty="0" smtClean="0"/>
              <a:t> [</a:t>
            </a:r>
            <a:r>
              <a:rPr lang="en-US" dirty="0" err="1" smtClean="0"/>
              <a:t>a;b</a:t>
            </a:r>
            <a:r>
              <a:rPr lang="en-US" dirty="0" smtClean="0"/>
              <a:t>] </a:t>
            </a:r>
            <a:r>
              <a:rPr lang="en-US" dirty="0" err="1" smtClean="0"/>
              <a:t>kesmada</a:t>
            </a:r>
            <a:r>
              <a:rPr lang="en-US" dirty="0" smtClean="0"/>
              <a:t> </a:t>
            </a:r>
            <a:r>
              <a:rPr lang="en-US" dirty="0" err="1" smtClean="0"/>
              <a:t>monoton</a:t>
            </a:r>
            <a:r>
              <a:rPr lang="en-US" dirty="0" smtClean="0"/>
              <a:t> </a:t>
            </a:r>
            <a:r>
              <a:rPr lang="en-US" dirty="0" err="1" smtClean="0"/>
              <a:t>bo’lsa,u</a:t>
            </a:r>
            <a:r>
              <a:rPr lang="en-US" dirty="0" smtClean="0"/>
              <a:t> </a:t>
            </a:r>
            <a:r>
              <a:rPr lang="en-US" dirty="0" err="1" smtClean="0"/>
              <a:t>shu</a:t>
            </a:r>
            <a:r>
              <a:rPr lang="en-US" dirty="0" smtClean="0"/>
              <a:t> </a:t>
            </a:r>
            <a:r>
              <a:rPr lang="en-US" dirty="0" err="1" smtClean="0"/>
              <a:t>kesmada</a:t>
            </a:r>
            <a:r>
              <a:rPr lang="en-US" dirty="0" smtClean="0"/>
              <a:t> </a:t>
            </a:r>
            <a:r>
              <a:rPr lang="en-US" i="1" dirty="0" err="1" smtClean="0">
                <a:solidFill>
                  <a:srgbClr val="0070C0"/>
                </a:solidFill>
              </a:rPr>
              <a:t>integrallanuvchi</a:t>
            </a:r>
            <a:r>
              <a:rPr lang="en-US" dirty="0" smtClean="0"/>
              <a:t> </a:t>
            </a:r>
            <a:r>
              <a:rPr lang="en-US" dirty="0" err="1" smtClean="0"/>
              <a:t>bo’ladi</a:t>
            </a:r>
            <a:r>
              <a:rPr lang="en-US" dirty="0" smtClean="0"/>
              <a:t>.</a:t>
            </a:r>
          </a:p>
          <a:p>
            <a:pPr algn="ctr">
              <a:buNone/>
            </a:pPr>
            <a:r>
              <a:rPr lang="en-US" dirty="0" err="1" smtClean="0"/>
              <a:t>Teoremalar</a:t>
            </a:r>
            <a:r>
              <a:rPr lang="en-US" dirty="0" smtClean="0"/>
              <a:t> </a:t>
            </a:r>
            <a:r>
              <a:rPr lang="en-US" dirty="0" err="1" smtClean="0"/>
              <a:t>isboti</a:t>
            </a:r>
            <a:r>
              <a:rPr lang="en-US" dirty="0" smtClean="0"/>
              <a:t> </a:t>
            </a:r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o’rganiladi</a:t>
            </a:r>
            <a:r>
              <a:rPr lang="en-US" dirty="0" smtClean="0"/>
              <a:t>!</a:t>
            </a:r>
            <a:endParaRPr lang="ru-RU" dirty="0"/>
          </a:p>
        </p:txBody>
      </p:sp>
      <p:sp>
        <p:nvSpPr>
          <p:cNvPr id="6" name="Багетная рамка 5"/>
          <p:cNvSpPr/>
          <p:nvPr/>
        </p:nvSpPr>
        <p:spPr>
          <a:xfrm>
            <a:off x="714348" y="285728"/>
            <a:ext cx="7643866" cy="1214446"/>
          </a:xfrm>
          <a:prstGeom prst="bevel">
            <a:avLst/>
          </a:prstGeom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i="1" dirty="0" err="1" smtClean="0">
                <a:solidFill>
                  <a:schemeClr val="tx1"/>
                </a:solidFill>
              </a:rPr>
              <a:t>Teorema</a:t>
            </a:r>
            <a:endParaRPr lang="ru-RU" sz="5400" i="1" dirty="0">
              <a:solidFill>
                <a:schemeClr val="tx1"/>
              </a:solidFill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1428728" y="642918"/>
            <a:ext cx="571504" cy="500066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1000100" y="571480"/>
            <a:ext cx="857256" cy="642942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/>
        </p:nvSpPr>
        <p:spPr>
          <a:xfrm>
            <a:off x="1571604" y="428604"/>
            <a:ext cx="1071570" cy="785818"/>
          </a:xfrm>
          <a:prstGeom prst="triangl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  <a:blipFill>
            <a:blip r:embed="rId2"/>
            <a:tile tx="0" ty="0" sx="100000" sy="100000" flip="none" algn="tl"/>
          </a:blipFill>
          <a:ln w="57150">
            <a:solidFill>
              <a:srgbClr val="00B0F0"/>
            </a:solidFill>
          </a:ln>
        </p:spPr>
        <p:txBody>
          <a:bodyPr>
            <a:normAutofit fontScale="90000"/>
          </a:bodyPr>
          <a:lstStyle/>
          <a:p>
            <a:r>
              <a:rPr lang="en-US" b="1" i="1" dirty="0" err="1" smtClean="0"/>
              <a:t>Nima</a:t>
            </a:r>
            <a:r>
              <a:rPr lang="en-US" b="1" i="1" dirty="0" smtClean="0"/>
              <a:t>  </a:t>
            </a:r>
            <a:r>
              <a:rPr lang="en-US" b="1" i="1" dirty="0" err="1" smtClean="0"/>
              <a:t>uchun</a:t>
            </a:r>
            <a:r>
              <a:rPr lang="en-US" b="1" i="1" dirty="0" smtClean="0"/>
              <a:t>  </a:t>
            </a:r>
            <a:r>
              <a:rPr lang="en-US" b="1" i="1" dirty="0" err="1" smtClean="0"/>
              <a:t>sxemasi</a:t>
            </a:r>
            <a:r>
              <a:rPr lang="en-US" b="1" i="1" dirty="0" smtClean="0"/>
              <a:t>.</a:t>
            </a:r>
            <a:endParaRPr lang="ru-RU" b="1" i="1" dirty="0"/>
          </a:p>
        </p:txBody>
      </p:sp>
      <p:sp>
        <p:nvSpPr>
          <p:cNvPr id="9" name="Овал 8"/>
          <p:cNvSpPr/>
          <p:nvPr/>
        </p:nvSpPr>
        <p:spPr>
          <a:xfrm>
            <a:off x="428596" y="1357298"/>
            <a:ext cx="1500198" cy="1643074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err="1" smtClean="0">
                <a:solidFill>
                  <a:schemeClr val="tx1"/>
                </a:solidFill>
              </a:rPr>
              <a:t>Aniq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itegral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nima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uchun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kerak</a:t>
            </a:r>
            <a:r>
              <a:rPr lang="en-US" sz="2000" dirty="0" smtClean="0">
                <a:solidFill>
                  <a:schemeClr val="tx1"/>
                </a:solidFill>
              </a:rPr>
              <a:t>?</a:t>
            </a: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571736" y="1714488"/>
            <a:ext cx="2500330" cy="928694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Yuza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haqidagi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masalani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yechishda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5715008" y="1428736"/>
            <a:ext cx="2714644" cy="1500198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Yuza</a:t>
            </a: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dirty="0" err="1" smtClean="0">
                <a:solidFill>
                  <a:schemeClr val="tx1"/>
                </a:solidFill>
              </a:rPr>
              <a:t>masalasini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yechish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nima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uchun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/>
              <a:t>kerak</a:t>
            </a:r>
            <a:endParaRPr lang="ru-RU" dirty="0"/>
          </a:p>
        </p:txBody>
      </p:sp>
      <p:sp>
        <p:nvSpPr>
          <p:cNvPr id="12" name="Стрелка вправо 11"/>
          <p:cNvSpPr/>
          <p:nvPr/>
        </p:nvSpPr>
        <p:spPr>
          <a:xfrm>
            <a:off x="285720" y="3786190"/>
            <a:ext cx="2286016" cy="1643074"/>
          </a:xfrm>
          <a:prstGeom prst="rightArrow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 smtClean="0">
                <a:solidFill>
                  <a:schemeClr val="tx1"/>
                </a:solidFill>
              </a:rPr>
              <a:t>Shakllar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yuzini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aniqlashda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428992" y="3929066"/>
            <a:ext cx="2571768" cy="1285884"/>
          </a:xfrm>
          <a:prstGeom prst="round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6572264" y="3929066"/>
            <a:ext cx="1928826" cy="1285884"/>
          </a:xfrm>
          <a:prstGeom prst="roundRect">
            <a:avLst/>
          </a:prstGeom>
          <a:solidFill>
            <a:srgbClr val="00B0F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 стрелкой 15"/>
          <p:cNvCxnSpPr>
            <a:stCxn id="9" idx="6"/>
            <a:endCxn id="10" idx="1"/>
          </p:cNvCxnSpPr>
          <p:nvPr/>
        </p:nvCxnSpPr>
        <p:spPr>
          <a:xfrm>
            <a:off x="1928794" y="2178835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10" idx="3"/>
            <a:endCxn id="11" idx="1"/>
          </p:cNvCxnSpPr>
          <p:nvPr/>
        </p:nvCxnSpPr>
        <p:spPr>
          <a:xfrm>
            <a:off x="5072066" y="2178835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1" idx="3"/>
          </p:cNvCxnSpPr>
          <p:nvPr/>
        </p:nvCxnSpPr>
        <p:spPr>
          <a:xfrm flipV="1">
            <a:off x="8429652" y="2143116"/>
            <a:ext cx="714348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0" y="4500570"/>
            <a:ext cx="28572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stCxn id="12" idx="3"/>
            <a:endCxn id="13" idx="1"/>
          </p:cNvCxnSpPr>
          <p:nvPr/>
        </p:nvCxnSpPr>
        <p:spPr>
          <a:xfrm flipV="1">
            <a:off x="2571736" y="4572008"/>
            <a:ext cx="857256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>
            <a:stCxn id="13" idx="3"/>
            <a:endCxn id="14" idx="1"/>
          </p:cNvCxnSpPr>
          <p:nvPr/>
        </p:nvCxnSpPr>
        <p:spPr>
          <a:xfrm>
            <a:off x="6000760" y="4572008"/>
            <a:ext cx="571504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8643966" y="4929198"/>
            <a:ext cx="5000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3571868" y="4500570"/>
            <a:ext cx="2000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…………………………….</a:t>
            </a:r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6786578" y="4500570"/>
            <a:ext cx="15001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…………………….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428596" y="214290"/>
            <a:ext cx="8358246" cy="6429420"/>
          </a:xfrm>
          <a:prstGeom prst="horizontalScroll">
            <a:avLst/>
          </a:prstGeom>
          <a:blipFill>
            <a:blip r:embed="rId2"/>
            <a:tile tx="0" ty="0" sx="100000" sy="100000" flip="none" algn="tl"/>
          </a:blipFill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 err="1" smtClean="0">
                <a:solidFill>
                  <a:schemeClr val="tx1"/>
                </a:solidFill>
              </a:rPr>
              <a:t>Reja</a:t>
            </a:r>
            <a:r>
              <a:rPr lang="en-US" sz="4400" b="1" i="1" dirty="0" smtClean="0">
                <a:solidFill>
                  <a:schemeClr val="tx1"/>
                </a:solidFill>
              </a:rPr>
              <a:t>:</a:t>
            </a:r>
          </a:p>
          <a:p>
            <a:pPr algn="ctr"/>
            <a:r>
              <a:rPr lang="en-US" sz="3200" i="1" dirty="0" smtClean="0">
                <a:solidFill>
                  <a:schemeClr val="tx1"/>
                </a:solidFill>
              </a:rPr>
              <a:t>1.Darbu   </a:t>
            </a:r>
            <a:r>
              <a:rPr lang="en-US" sz="3200" i="1" dirty="0" err="1" smtClean="0">
                <a:solidFill>
                  <a:schemeClr val="tx1"/>
                </a:solidFill>
              </a:rPr>
              <a:t>yig’indilari</a:t>
            </a:r>
            <a:r>
              <a:rPr lang="en-US" sz="3200" i="1" dirty="0" smtClean="0">
                <a:solidFill>
                  <a:schemeClr val="tx1"/>
                </a:solidFill>
              </a:rPr>
              <a:t>   </a:t>
            </a:r>
            <a:r>
              <a:rPr lang="en-US" sz="3200" i="1" dirty="0" err="1" smtClean="0">
                <a:solidFill>
                  <a:schemeClr val="tx1"/>
                </a:solidFill>
              </a:rPr>
              <a:t>va</a:t>
            </a:r>
            <a:r>
              <a:rPr lang="en-US" sz="3200" i="1" dirty="0" smtClean="0">
                <a:solidFill>
                  <a:schemeClr val="tx1"/>
                </a:solidFill>
              </a:rPr>
              <a:t>  </a:t>
            </a:r>
            <a:r>
              <a:rPr lang="en-US" sz="3200" i="1" dirty="0" err="1" smtClean="0">
                <a:solidFill>
                  <a:schemeClr val="tx1"/>
                </a:solidFill>
              </a:rPr>
              <a:t>ularning</a:t>
            </a:r>
            <a:r>
              <a:rPr lang="en-US" sz="3200" i="1" dirty="0" smtClean="0">
                <a:solidFill>
                  <a:schemeClr val="tx1"/>
                </a:solidFill>
              </a:rPr>
              <a:t>  </a:t>
            </a:r>
            <a:r>
              <a:rPr lang="en-US" sz="3200" i="1" dirty="0" err="1" smtClean="0">
                <a:solidFill>
                  <a:schemeClr val="tx1"/>
                </a:solidFill>
              </a:rPr>
              <a:t>xossalari</a:t>
            </a:r>
            <a:r>
              <a:rPr lang="en-US" sz="3200" i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r>
              <a:rPr lang="en-US" sz="3200" i="1" dirty="0" smtClean="0">
                <a:solidFill>
                  <a:schemeClr val="tx1"/>
                </a:solidFill>
              </a:rPr>
              <a:t>2.Aniq   </a:t>
            </a:r>
            <a:r>
              <a:rPr lang="en-US" sz="3200" i="1" dirty="0" err="1" smtClean="0">
                <a:solidFill>
                  <a:schemeClr val="tx1"/>
                </a:solidFill>
              </a:rPr>
              <a:t>integralning</a:t>
            </a:r>
            <a:r>
              <a:rPr lang="en-US" sz="3200" i="1" dirty="0" smtClean="0">
                <a:solidFill>
                  <a:schemeClr val="tx1"/>
                </a:solidFill>
              </a:rPr>
              <a:t>  </a:t>
            </a:r>
            <a:r>
              <a:rPr lang="en-US" sz="3200" i="1" dirty="0" err="1" smtClean="0">
                <a:solidFill>
                  <a:schemeClr val="tx1"/>
                </a:solidFill>
              </a:rPr>
              <a:t>mavjudlik</a:t>
            </a:r>
            <a:r>
              <a:rPr lang="en-US" sz="3200" i="1" dirty="0" smtClean="0">
                <a:solidFill>
                  <a:schemeClr val="tx1"/>
                </a:solidFill>
              </a:rPr>
              <a:t>  </a:t>
            </a:r>
            <a:r>
              <a:rPr lang="en-US" sz="3200" i="1" dirty="0" err="1" smtClean="0">
                <a:solidFill>
                  <a:schemeClr val="tx1"/>
                </a:solidFill>
              </a:rPr>
              <a:t>sharti</a:t>
            </a:r>
            <a:r>
              <a:rPr lang="en-US" sz="3200" i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3200" i="1" dirty="0" smtClean="0">
                <a:solidFill>
                  <a:schemeClr val="tx1"/>
                </a:solidFill>
              </a:rPr>
              <a:t>3.Integrallanuvchi  </a:t>
            </a:r>
            <a:r>
              <a:rPr lang="en-US" sz="3200" i="1" dirty="0" err="1" smtClean="0">
                <a:solidFill>
                  <a:schemeClr val="tx1"/>
                </a:solidFill>
              </a:rPr>
              <a:t>funksiyalar</a:t>
            </a:r>
            <a:r>
              <a:rPr lang="en-US" sz="3200" i="1" dirty="0" smtClean="0">
                <a:solidFill>
                  <a:schemeClr val="tx1"/>
                </a:solidFill>
              </a:rPr>
              <a:t>  </a:t>
            </a:r>
            <a:r>
              <a:rPr lang="en-US" sz="3200" i="1" dirty="0" err="1" smtClean="0">
                <a:solidFill>
                  <a:schemeClr val="tx1"/>
                </a:solidFill>
              </a:rPr>
              <a:t>sinfi</a:t>
            </a:r>
            <a:r>
              <a:rPr lang="en-US" sz="3200" i="1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082660"/>
          </a:xfrm>
          <a:blipFill>
            <a:blip r:embed="rId2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/>
          <a:lstStyle/>
          <a:p>
            <a:pPr algn="r"/>
            <a:r>
              <a:rPr lang="en-US" dirty="0" err="1" smtClean="0"/>
              <a:t>Mavzu</a:t>
            </a:r>
            <a:r>
              <a:rPr lang="en-US" dirty="0" smtClean="0"/>
              <a:t>  </a:t>
            </a:r>
            <a:r>
              <a:rPr lang="en-US" dirty="0" err="1" smtClean="0"/>
              <a:t>yuzasidan</a:t>
            </a:r>
            <a:r>
              <a:rPr lang="en-US" dirty="0" smtClean="0"/>
              <a:t>  </a:t>
            </a:r>
            <a:r>
              <a:rPr lang="en-US" dirty="0" err="1" smtClean="0"/>
              <a:t>savollar</a:t>
            </a:r>
            <a:r>
              <a:rPr lang="en-US" dirty="0" smtClean="0"/>
              <a:t>.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714488"/>
            <a:ext cx="8329642" cy="4411675"/>
          </a:xfrm>
          <a:blipFill>
            <a:blip r:embed="rId2"/>
            <a:tile tx="0" ty="0" sx="100000" sy="100000" flip="none" algn="tl"/>
          </a:blipFill>
          <a:ln w="76200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r>
              <a:rPr lang="en-US" dirty="0" smtClean="0"/>
              <a:t>1.Darbu </a:t>
            </a:r>
            <a:r>
              <a:rPr lang="en-US" dirty="0" err="1" smtClean="0"/>
              <a:t>yig’indilarining</a:t>
            </a:r>
            <a:r>
              <a:rPr lang="en-US" dirty="0" smtClean="0"/>
              <a:t> </a:t>
            </a:r>
            <a:r>
              <a:rPr lang="en-US" dirty="0" err="1" smtClean="0"/>
              <a:t>xossalari</a:t>
            </a:r>
            <a:r>
              <a:rPr lang="en-US" dirty="0" smtClean="0"/>
              <a:t> </a:t>
            </a:r>
            <a:r>
              <a:rPr lang="en-US" dirty="0" err="1" smtClean="0"/>
              <a:t>haqida</a:t>
            </a:r>
            <a:r>
              <a:rPr lang="en-US" dirty="0" smtClean="0"/>
              <a:t> </a:t>
            </a:r>
            <a:r>
              <a:rPr lang="en-US" dirty="0" err="1" smtClean="0"/>
              <a:t>nimalarni</a:t>
            </a:r>
            <a:r>
              <a:rPr lang="en-US" dirty="0" smtClean="0"/>
              <a:t> </a:t>
            </a:r>
            <a:r>
              <a:rPr lang="en-US" dirty="0" err="1" smtClean="0"/>
              <a:t>bilasiz</a:t>
            </a:r>
            <a:r>
              <a:rPr lang="en-US" dirty="0" smtClean="0"/>
              <a:t>?</a:t>
            </a:r>
          </a:p>
          <a:p>
            <a:r>
              <a:rPr lang="en-US" dirty="0" smtClean="0"/>
              <a:t>2.Aniq integral </a:t>
            </a:r>
            <a:r>
              <a:rPr lang="en-US" dirty="0" err="1" smtClean="0"/>
              <a:t>mavjud</a:t>
            </a:r>
            <a:r>
              <a:rPr lang="en-US" dirty="0" smtClean="0"/>
              <a:t> </a:t>
            </a:r>
            <a:r>
              <a:rPr lang="en-US" dirty="0" err="1" smtClean="0"/>
              <a:t>bo’lishining</a:t>
            </a:r>
            <a:r>
              <a:rPr lang="en-US" dirty="0" smtClean="0"/>
              <a:t> </a:t>
            </a:r>
            <a:r>
              <a:rPr lang="en-US" dirty="0" err="1" smtClean="0"/>
              <a:t>zaruriy</a:t>
            </a:r>
            <a:r>
              <a:rPr lang="en-US" dirty="0" smtClean="0"/>
              <a:t> </a:t>
            </a:r>
            <a:r>
              <a:rPr lang="en-US" dirty="0" err="1" smtClean="0"/>
              <a:t>sharti</a:t>
            </a:r>
            <a:r>
              <a:rPr lang="en-US" dirty="0" smtClean="0"/>
              <a:t>;</a:t>
            </a:r>
          </a:p>
          <a:p>
            <a:r>
              <a:rPr lang="en-US" dirty="0" smtClean="0"/>
              <a:t>3.Aniq integral </a:t>
            </a:r>
            <a:r>
              <a:rPr lang="en-US" dirty="0" err="1" smtClean="0"/>
              <a:t>mavjud</a:t>
            </a:r>
            <a:r>
              <a:rPr lang="en-US" dirty="0" smtClean="0"/>
              <a:t> </a:t>
            </a:r>
            <a:r>
              <a:rPr lang="en-US" dirty="0" err="1" smtClean="0"/>
              <a:t>bo’lishining</a:t>
            </a:r>
            <a:r>
              <a:rPr lang="en-US" dirty="0" smtClean="0"/>
              <a:t> </a:t>
            </a:r>
            <a:r>
              <a:rPr lang="en-US" dirty="0" err="1" smtClean="0"/>
              <a:t>yetarli</a:t>
            </a:r>
            <a:r>
              <a:rPr lang="en-US" dirty="0" smtClean="0"/>
              <a:t>  </a:t>
            </a:r>
            <a:r>
              <a:rPr lang="en-US" dirty="0" err="1" smtClean="0"/>
              <a:t>sharti</a:t>
            </a:r>
            <a:r>
              <a:rPr lang="en-US" dirty="0" smtClean="0"/>
              <a:t>;</a:t>
            </a:r>
          </a:p>
          <a:p>
            <a:r>
              <a:rPr lang="en-US" dirty="0" smtClean="0"/>
              <a:t>4.Qanday </a:t>
            </a:r>
            <a:r>
              <a:rPr lang="en-US" dirty="0" err="1" smtClean="0"/>
              <a:t>funksiyalar</a:t>
            </a:r>
            <a:r>
              <a:rPr lang="en-US" dirty="0" smtClean="0"/>
              <a:t>  </a:t>
            </a:r>
            <a:r>
              <a:rPr lang="en-US" dirty="0" err="1" smtClean="0"/>
              <a:t>integrallanuvchi</a:t>
            </a:r>
            <a:r>
              <a:rPr lang="en-US" dirty="0" smtClean="0"/>
              <a:t>  </a:t>
            </a:r>
            <a:r>
              <a:rPr lang="en-US" dirty="0" err="1" smtClean="0"/>
              <a:t>bo’ladi</a:t>
            </a:r>
            <a:r>
              <a:rPr lang="en-US" dirty="0" smtClean="0"/>
              <a:t>?</a:t>
            </a:r>
          </a:p>
          <a:p>
            <a:r>
              <a:rPr lang="en-US" dirty="0" smtClean="0"/>
              <a:t>5.[1;2]</a:t>
            </a:r>
            <a:r>
              <a:rPr lang="en-US" dirty="0" err="1" smtClean="0"/>
              <a:t>kesmada</a:t>
            </a:r>
            <a:r>
              <a:rPr lang="en-US" dirty="0" smtClean="0"/>
              <a:t> </a:t>
            </a:r>
            <a:r>
              <a:rPr lang="en-US" dirty="0" err="1" smtClean="0"/>
              <a:t>integrali</a:t>
            </a:r>
            <a:r>
              <a:rPr lang="en-US" dirty="0" smtClean="0"/>
              <a:t> </a:t>
            </a:r>
            <a:r>
              <a:rPr lang="en-US" dirty="0" err="1" smtClean="0"/>
              <a:t>mavjud</a:t>
            </a:r>
            <a:r>
              <a:rPr lang="en-US" dirty="0" smtClean="0"/>
              <a:t> </a:t>
            </a:r>
            <a:r>
              <a:rPr lang="en-US" dirty="0" err="1" smtClean="0"/>
              <a:t>bo’lgan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integrali</a:t>
            </a:r>
            <a:r>
              <a:rPr lang="en-US" dirty="0" smtClean="0"/>
              <a:t> </a:t>
            </a:r>
            <a:r>
              <a:rPr lang="en-US" dirty="0" err="1" smtClean="0"/>
              <a:t>mavjud</a:t>
            </a:r>
            <a:r>
              <a:rPr lang="en-US" dirty="0" smtClean="0"/>
              <a:t> </a:t>
            </a:r>
            <a:r>
              <a:rPr lang="en-US" dirty="0" err="1" smtClean="0"/>
              <a:t>bo’lmagan</a:t>
            </a:r>
            <a:r>
              <a:rPr lang="en-US" dirty="0" smtClean="0"/>
              <a:t> </a:t>
            </a:r>
            <a:r>
              <a:rPr lang="en-US" dirty="0" err="1" smtClean="0"/>
              <a:t>funksiyalarga</a:t>
            </a:r>
            <a:r>
              <a:rPr lang="en-US" dirty="0" smtClean="0"/>
              <a:t> </a:t>
            </a:r>
            <a:r>
              <a:rPr lang="en-US" dirty="0" err="1" smtClean="0"/>
              <a:t>misollar</a:t>
            </a:r>
            <a:r>
              <a:rPr lang="en-US" dirty="0" smtClean="0"/>
              <a:t> </a:t>
            </a:r>
            <a:r>
              <a:rPr lang="en-US" dirty="0" err="1" smtClean="0"/>
              <a:t>keltiring</a:t>
            </a:r>
            <a:r>
              <a:rPr lang="en-US" dirty="0" smtClean="0"/>
              <a:t>.</a:t>
            </a: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80728"/>
            <a:ext cx="7776864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4"/>
            <a:ext cx="9144000" cy="6858000"/>
          </a:xfrm>
          <a:solidFill>
            <a:schemeClr val="accent4">
              <a:lumMod val="40000"/>
              <a:lumOff val="60000"/>
            </a:schemeClr>
          </a:solidFill>
          <a:ln w="762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>
            <a:normAutofit/>
          </a:bodyPr>
          <a:lstStyle/>
          <a:p>
            <a:pPr>
              <a:buNone/>
            </a:pPr>
            <a:endParaRPr lang="ru-RU" sz="4000" dirty="0"/>
          </a:p>
        </p:txBody>
      </p:sp>
      <p:sp>
        <p:nvSpPr>
          <p:cNvPr id="6" name="Лента лицом вверх 5"/>
          <p:cNvSpPr/>
          <p:nvPr/>
        </p:nvSpPr>
        <p:spPr>
          <a:xfrm>
            <a:off x="714348" y="785794"/>
            <a:ext cx="7715304" cy="3357586"/>
          </a:xfrm>
          <a:prstGeom prst="ribbon2">
            <a:avLst/>
          </a:prstGeom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/>
              <a:t>E’tiboringiz</a:t>
            </a:r>
            <a:endParaRPr lang="en-US" sz="4800" dirty="0" smtClean="0"/>
          </a:p>
          <a:p>
            <a:pPr algn="ctr"/>
            <a:r>
              <a:rPr lang="en-US" sz="4800" dirty="0" err="1" smtClean="0"/>
              <a:t>uchun</a:t>
            </a:r>
            <a:endParaRPr lang="en-US" sz="4800" dirty="0" smtClean="0"/>
          </a:p>
          <a:p>
            <a:pPr algn="ctr"/>
            <a:r>
              <a:rPr lang="en-US" sz="4800" dirty="0" err="1" smtClean="0"/>
              <a:t>rahmat</a:t>
            </a:r>
            <a:r>
              <a:rPr lang="en-US" sz="4800" dirty="0" smtClean="0"/>
              <a:t>!</a:t>
            </a:r>
            <a:endParaRPr lang="ru-RU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err="1" smtClean="0"/>
              <a:t>Darbu</a:t>
            </a:r>
            <a:r>
              <a:rPr lang="en-US" dirty="0" smtClean="0"/>
              <a:t>  </a:t>
            </a:r>
            <a:r>
              <a:rPr lang="en-US" dirty="0" err="1" smtClean="0"/>
              <a:t>yig’indilari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blipFill>
            <a:blip r:embed="rId3"/>
            <a:tile tx="0" ty="0" sx="100000" sy="100000" flip="none" algn="tl"/>
          </a:blipFill>
          <a:ln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dirty="0" smtClean="0"/>
              <a:t>f(x) </a:t>
            </a:r>
            <a:r>
              <a:rPr lang="en-US" sz="2400" dirty="0" err="1" smtClean="0"/>
              <a:t>funksiya</a:t>
            </a:r>
            <a:r>
              <a:rPr lang="en-US" sz="2400" dirty="0" smtClean="0"/>
              <a:t> [</a:t>
            </a:r>
            <a:r>
              <a:rPr lang="en-US" sz="2400" dirty="0" err="1" smtClean="0"/>
              <a:t>a;b</a:t>
            </a:r>
            <a:r>
              <a:rPr lang="en-US" sz="2400" dirty="0" smtClean="0"/>
              <a:t>] </a:t>
            </a:r>
            <a:r>
              <a:rPr lang="en-US" sz="2400" dirty="0" err="1" smtClean="0"/>
              <a:t>da</a:t>
            </a:r>
            <a:r>
              <a:rPr lang="en-US" sz="2400" dirty="0" smtClean="0"/>
              <a:t> </a:t>
            </a:r>
            <a:r>
              <a:rPr lang="en-US" sz="2400" dirty="0" err="1" smtClean="0"/>
              <a:t>aniqlangan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chegaralangan</a:t>
            </a:r>
            <a:r>
              <a:rPr lang="en-US" sz="2400" dirty="0" smtClean="0"/>
              <a:t> </a:t>
            </a:r>
            <a:r>
              <a:rPr lang="en-US" sz="2400" dirty="0" err="1" smtClean="0"/>
              <a:t>bo’lsin</a:t>
            </a:r>
            <a:r>
              <a:rPr lang="en-US" sz="2400" dirty="0" smtClean="0"/>
              <a:t>.[</a:t>
            </a:r>
            <a:r>
              <a:rPr lang="en-US" sz="2400" dirty="0" err="1" smtClean="0"/>
              <a:t>a;b</a:t>
            </a:r>
            <a:r>
              <a:rPr lang="en-US" sz="2400" dirty="0" smtClean="0"/>
              <a:t>] </a:t>
            </a:r>
            <a:r>
              <a:rPr lang="en-US" sz="2400" dirty="0" err="1" smtClean="0"/>
              <a:t>ning</a:t>
            </a:r>
            <a:r>
              <a:rPr lang="en-US" sz="2400" dirty="0" smtClean="0"/>
              <a:t> </a:t>
            </a:r>
            <a:r>
              <a:rPr lang="en-US" sz="2400" dirty="0" err="1" smtClean="0"/>
              <a:t>kiritamiz:biror</a:t>
            </a:r>
            <a:r>
              <a:rPr lang="en-US" sz="2400" dirty="0" smtClean="0"/>
              <a:t>        </a:t>
            </a:r>
            <a:r>
              <a:rPr lang="en-US" sz="2400" dirty="0" err="1"/>
              <a:t>b</a:t>
            </a:r>
            <a:r>
              <a:rPr lang="en-US" sz="2400" dirty="0" err="1" smtClean="0"/>
              <a:t>o’linishini</a:t>
            </a:r>
            <a:r>
              <a:rPr lang="en-US" sz="2400" dirty="0" smtClean="0"/>
              <a:t> </a:t>
            </a:r>
            <a:r>
              <a:rPr lang="en-US" sz="2400" dirty="0" err="1" smtClean="0"/>
              <a:t>olib,quyidagi</a:t>
            </a:r>
            <a:r>
              <a:rPr lang="en-US" sz="2400" dirty="0" smtClean="0"/>
              <a:t> </a:t>
            </a:r>
            <a:r>
              <a:rPr lang="en-US" sz="2400" dirty="0" err="1" smtClean="0"/>
              <a:t>belgilashlarni</a:t>
            </a:r>
            <a:r>
              <a:rPr lang="en-US" sz="2400" dirty="0" smtClean="0"/>
              <a:t>   </a:t>
            </a:r>
          </a:p>
          <a:p>
            <a:r>
              <a:rPr lang="en-US" sz="2400" dirty="0" err="1"/>
              <a:t>k</a:t>
            </a:r>
            <a:r>
              <a:rPr lang="en-US" sz="2400" dirty="0" err="1" smtClean="0"/>
              <a:t>iritamiz</a:t>
            </a:r>
            <a:r>
              <a:rPr lang="en-US" sz="2400" dirty="0" smtClean="0"/>
              <a:t>:</a:t>
            </a:r>
          </a:p>
          <a:p>
            <a:r>
              <a:rPr lang="en-US" dirty="0" smtClean="0"/>
              <a:t>    =            f(x),    =           f(x)    (1)</a:t>
            </a:r>
          </a:p>
          <a:p>
            <a:r>
              <a:rPr lang="en-US" dirty="0" smtClean="0"/>
              <a:t>S͟(    )=                    ,S͞(    )=                    (2)</a:t>
            </a:r>
          </a:p>
          <a:p>
            <a:r>
              <a:rPr lang="en-US" dirty="0" err="1" smtClean="0"/>
              <a:t>Bunda</a:t>
            </a:r>
            <a:r>
              <a:rPr lang="en-US" dirty="0" smtClean="0"/>
              <a:t> (2) </a:t>
            </a:r>
            <a:r>
              <a:rPr lang="en-US" dirty="0" err="1" smtClean="0"/>
              <a:t>yig’indilar</a:t>
            </a:r>
            <a:r>
              <a:rPr lang="en-US" dirty="0" smtClean="0"/>
              <a:t> </a:t>
            </a:r>
            <a:r>
              <a:rPr lang="en-US" dirty="0" err="1" smtClean="0"/>
              <a:t>mos</a:t>
            </a:r>
            <a:r>
              <a:rPr lang="en-US" dirty="0" smtClean="0"/>
              <a:t> </a:t>
            </a:r>
            <a:r>
              <a:rPr lang="en-US" dirty="0" err="1" smtClean="0"/>
              <a:t>ravishda</a:t>
            </a:r>
            <a:r>
              <a:rPr lang="en-US" dirty="0" smtClean="0"/>
              <a:t> </a:t>
            </a:r>
            <a:r>
              <a:rPr lang="en-US" i="1" dirty="0" err="1" smtClean="0"/>
              <a:t>Darbuning</a:t>
            </a:r>
            <a:r>
              <a:rPr lang="en-US" i="1" dirty="0" smtClean="0"/>
              <a:t> </a:t>
            </a:r>
            <a:r>
              <a:rPr lang="en-US" i="1" dirty="0" err="1" smtClean="0"/>
              <a:t>quyi</a:t>
            </a:r>
            <a:r>
              <a:rPr lang="en-US" i="1" dirty="0" smtClean="0"/>
              <a:t> </a:t>
            </a:r>
            <a:r>
              <a:rPr lang="en-US" i="1" dirty="0" err="1" smtClean="0"/>
              <a:t>va</a:t>
            </a:r>
            <a:r>
              <a:rPr lang="en-US" i="1" dirty="0" smtClean="0"/>
              <a:t> </a:t>
            </a:r>
            <a:r>
              <a:rPr lang="en-US" i="1" dirty="0" err="1" smtClean="0"/>
              <a:t>yuqori</a:t>
            </a:r>
            <a:r>
              <a:rPr lang="en-US" i="1" dirty="0" smtClean="0"/>
              <a:t> </a:t>
            </a:r>
            <a:r>
              <a:rPr lang="en-US" i="1" dirty="0" err="1" smtClean="0"/>
              <a:t>yig’indilari</a:t>
            </a:r>
            <a:r>
              <a:rPr lang="en-US" i="1" dirty="0" smtClean="0"/>
              <a:t> </a:t>
            </a:r>
            <a:r>
              <a:rPr lang="en-US" i="1" dirty="0" err="1" smtClean="0"/>
              <a:t>deb</a:t>
            </a:r>
            <a:r>
              <a:rPr lang="en-US" i="1" dirty="0" smtClean="0"/>
              <a:t> </a:t>
            </a:r>
            <a:r>
              <a:rPr lang="en-US" dirty="0" err="1" smtClean="0"/>
              <a:t>ataladi.Funksiyaning</a:t>
            </a:r>
            <a:r>
              <a:rPr lang="en-US" dirty="0" smtClean="0"/>
              <a:t> </a:t>
            </a:r>
            <a:r>
              <a:rPr lang="en-US" dirty="0" err="1" smtClean="0"/>
              <a:t>chegaralanganligidan</a:t>
            </a:r>
            <a:r>
              <a:rPr lang="en-US" dirty="0" smtClean="0"/>
              <a:t>       </a:t>
            </a:r>
            <a:r>
              <a:rPr lang="en-US" dirty="0" err="1" smtClean="0"/>
              <a:t>va</a:t>
            </a:r>
            <a:r>
              <a:rPr lang="en-US" dirty="0" smtClean="0"/>
              <a:t>        </a:t>
            </a:r>
            <a:r>
              <a:rPr lang="en-US" dirty="0" err="1" smtClean="0"/>
              <a:t>ning</a:t>
            </a:r>
            <a:r>
              <a:rPr lang="en-US" dirty="0" smtClean="0"/>
              <a:t> </a:t>
            </a:r>
            <a:r>
              <a:rPr lang="en-US" dirty="0" err="1" smtClean="0"/>
              <a:t>mos</a:t>
            </a:r>
            <a:r>
              <a:rPr lang="en-US" dirty="0" smtClean="0"/>
              <a:t> </a:t>
            </a:r>
            <a:r>
              <a:rPr lang="en-US" dirty="0" err="1" smtClean="0"/>
              <a:t>kesmada</a:t>
            </a:r>
            <a:r>
              <a:rPr lang="en-US" dirty="0" smtClean="0"/>
              <a:t> </a:t>
            </a:r>
            <a:r>
              <a:rPr lang="en-US" dirty="0" err="1" smtClean="0"/>
              <a:t>mavjudligi</a:t>
            </a:r>
            <a:r>
              <a:rPr lang="en-US" dirty="0" smtClean="0"/>
              <a:t> </a:t>
            </a:r>
            <a:r>
              <a:rPr lang="en-US" dirty="0" err="1" smtClean="0"/>
              <a:t>aniq</a:t>
            </a:r>
            <a:r>
              <a:rPr lang="en-US" dirty="0" smtClean="0"/>
              <a:t>.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/>
        </p:nvGraphicFramePr>
        <p:xfrm>
          <a:off x="3857620" y="3071810"/>
          <a:ext cx="914400" cy="21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5" name="Формула" r:id="rId4" imgW="914400" imgH="215640" progId="Equation.3">
                  <p:embed/>
                </p:oleObj>
              </mc:Choice>
              <mc:Fallback>
                <p:oleObj name="Формула" r:id="rId4" imgW="914400" imgH="215640" progId="Equation.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3071810"/>
                        <a:ext cx="914400" cy="215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/>
          <p:cNvGraphicFramePr>
            <a:graphicFrameLocks noChangeAspect="1"/>
          </p:cNvGraphicFramePr>
          <p:nvPr/>
        </p:nvGraphicFramePr>
        <p:xfrm>
          <a:off x="714348" y="2857496"/>
          <a:ext cx="500066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6" name="Формула" r:id="rId6" imgW="215640" imgH="241200" progId="Equation.3">
                  <p:embed/>
                </p:oleObj>
              </mc:Choice>
              <mc:Fallback>
                <p:oleObj name="Формула" r:id="rId6" imgW="215640" imgH="2412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48" y="2857496"/>
                        <a:ext cx="500066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/>
          <p:cNvGraphicFramePr>
            <a:graphicFrameLocks noChangeAspect="1"/>
          </p:cNvGraphicFramePr>
          <p:nvPr/>
        </p:nvGraphicFramePr>
        <p:xfrm>
          <a:off x="1500166" y="2928934"/>
          <a:ext cx="107157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7" name="Формула" r:id="rId8" imgW="444240" imgH="342720" progId="Equation.3">
                  <p:embed/>
                </p:oleObj>
              </mc:Choice>
              <mc:Fallback>
                <p:oleObj name="Формула" r:id="rId8" imgW="444240" imgH="34272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00166" y="2928934"/>
                        <a:ext cx="1071570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/>
        </p:nvGraphicFramePr>
        <p:xfrm>
          <a:off x="3143240" y="2928934"/>
          <a:ext cx="428628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8" name="Формула" r:id="rId10" imgW="241200" imgH="228600" progId="Equation.3">
                  <p:embed/>
                </p:oleObj>
              </mc:Choice>
              <mc:Fallback>
                <p:oleObj name="Формула" r:id="rId10" imgW="241200" imgH="22860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928934"/>
                        <a:ext cx="428628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/>
        </p:nvGraphicFramePr>
        <p:xfrm>
          <a:off x="3857620" y="2928934"/>
          <a:ext cx="1000133" cy="71438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19" name="Формула" r:id="rId12" imgW="444240" imgH="393480" progId="Equation.3">
                  <p:embed/>
                </p:oleObj>
              </mc:Choice>
              <mc:Fallback>
                <p:oleObj name="Формула" r:id="rId12" imgW="44424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57620" y="2928934"/>
                        <a:ext cx="1000133" cy="71438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/>
          </p:cNvGraphicFramePr>
          <p:nvPr/>
        </p:nvGraphicFramePr>
        <p:xfrm>
          <a:off x="4495800" y="3308350"/>
          <a:ext cx="1524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0" name="Формула" r:id="rId14" imgW="0" imgH="0" progId="Equation.3">
                  <p:embed/>
                </p:oleObj>
              </mc:Choice>
              <mc:Fallback>
                <p:oleObj name="Формула" r:id="rId14" imgW="0" imgH="0" progId="Equation.3">
                  <p:embed/>
                  <p:pic>
                    <p:nvPicPr>
                      <p:cNvPr id="0" name="Rectangle 1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3308350"/>
                        <a:ext cx="1524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/>
        </p:nvGraphicFramePr>
        <p:xfrm>
          <a:off x="1071538" y="3500438"/>
          <a:ext cx="500066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1" name="Формула" r:id="rId15" imgW="164880" imgH="241200" progId="Equation.3">
                  <p:embed/>
                </p:oleObj>
              </mc:Choice>
              <mc:Fallback>
                <p:oleObj name="Формула" r:id="rId15" imgW="164880" imgH="2412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1538" y="3500438"/>
                        <a:ext cx="500066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/>
        </p:nvGraphicFramePr>
        <p:xfrm>
          <a:off x="1928794" y="3429000"/>
          <a:ext cx="939988" cy="7858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2" name="Формула" r:id="rId17" imgW="291960" imgH="431640" progId="Equation.3">
                  <p:embed/>
                </p:oleObj>
              </mc:Choice>
              <mc:Fallback>
                <p:oleObj name="Формула" r:id="rId17" imgW="291960" imgH="431640" progId="Equation.3">
                  <p:embed/>
                  <p:pic>
                    <p:nvPicPr>
                      <p:cNvPr id="0" name="Picture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28794" y="3429000"/>
                        <a:ext cx="939988" cy="7858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/>
        </p:nvGraphicFramePr>
        <p:xfrm>
          <a:off x="2500298" y="3500438"/>
          <a:ext cx="357190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3" name="Формула" r:id="rId19" imgW="203040" imgH="228600" progId="Equation.3">
                  <p:embed/>
                </p:oleObj>
              </mc:Choice>
              <mc:Fallback>
                <p:oleObj name="Формула" r:id="rId19" imgW="203040" imgH="228600" progId="Equation.3">
                  <p:embed/>
                  <p:pic>
                    <p:nvPicPr>
                      <p:cNvPr id="0" name="Picture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0298" y="3500438"/>
                        <a:ext cx="357190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/>
        </p:nvGraphicFramePr>
        <p:xfrm>
          <a:off x="3286116" y="2000240"/>
          <a:ext cx="428628" cy="455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4" name="Формула" r:id="rId21" imgW="164880" imgH="241200" progId="Equation.3">
                  <p:embed/>
                </p:oleObj>
              </mc:Choice>
              <mc:Fallback>
                <p:oleObj name="Формула" r:id="rId21" imgW="164880" imgH="241200" progId="Equation.3">
                  <p:embed/>
                  <p:pic>
                    <p:nvPicPr>
                      <p:cNvPr id="0" name="Picture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2000240"/>
                        <a:ext cx="428628" cy="4556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Объект 21"/>
          <p:cNvGraphicFramePr>
            <a:graphicFrameLocks noChangeAspect="1"/>
          </p:cNvGraphicFramePr>
          <p:nvPr/>
        </p:nvGraphicFramePr>
        <p:xfrm>
          <a:off x="2857488" y="3500438"/>
          <a:ext cx="500066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5" name="Формула" r:id="rId23" imgW="139680" imgH="164880" progId="Equation.3">
                  <p:embed/>
                </p:oleObj>
              </mc:Choice>
              <mc:Fallback>
                <p:oleObj name="Формула" r:id="rId23" imgW="139680" imgH="164880" progId="Equation.3">
                  <p:embed/>
                  <p:pic>
                    <p:nvPicPr>
                      <p:cNvPr id="0" name="Picture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488" y="3500438"/>
                        <a:ext cx="500066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Объект 22"/>
          <p:cNvGraphicFramePr>
            <a:graphicFrameLocks noChangeAspect="1"/>
          </p:cNvGraphicFramePr>
          <p:nvPr/>
        </p:nvGraphicFramePr>
        <p:xfrm>
          <a:off x="3286116" y="3500438"/>
          <a:ext cx="642942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" name="Формула" r:id="rId25" imgW="177480" imgH="228600" progId="Equation.3">
                  <p:embed/>
                </p:oleObj>
              </mc:Choice>
              <mc:Fallback>
                <p:oleObj name="Формула" r:id="rId25" imgW="177480" imgH="228600" progId="Equation.3">
                  <p:embed/>
                  <p:pic>
                    <p:nvPicPr>
                      <p:cNvPr id="0" name="Picture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16" y="3500438"/>
                        <a:ext cx="642942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Объект 23"/>
          <p:cNvGraphicFramePr>
            <a:graphicFrameLocks noChangeAspect="1"/>
          </p:cNvGraphicFramePr>
          <p:nvPr/>
        </p:nvGraphicFramePr>
        <p:xfrm>
          <a:off x="4071934" y="3643314"/>
          <a:ext cx="428628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" name="Формула" r:id="rId27" imgW="164880" imgH="241200" progId="Equation.3">
                  <p:embed/>
                </p:oleObj>
              </mc:Choice>
              <mc:Fallback>
                <p:oleObj name="Формула" r:id="rId27" imgW="164880" imgH="241200" progId="Equation.3">
                  <p:embed/>
                  <p:pic>
                    <p:nvPicPr>
                      <p:cNvPr id="0" name="Picture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1934" y="3643314"/>
                        <a:ext cx="428628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Объект 24"/>
          <p:cNvGraphicFramePr>
            <a:graphicFrameLocks noChangeAspect="1"/>
          </p:cNvGraphicFramePr>
          <p:nvPr/>
        </p:nvGraphicFramePr>
        <p:xfrm>
          <a:off x="4857752" y="3429000"/>
          <a:ext cx="642942" cy="6461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" name="Формула" r:id="rId29" imgW="291960" imgH="431640" progId="Equation.3">
                  <p:embed/>
                </p:oleObj>
              </mc:Choice>
              <mc:Fallback>
                <p:oleObj name="Формула" r:id="rId29" imgW="291960" imgH="431640" progId="Equation.3">
                  <p:embed/>
                  <p:pic>
                    <p:nvPicPr>
                      <p:cNvPr id="0" name="Picture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57752" y="3429000"/>
                        <a:ext cx="642942" cy="64611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Объект 25"/>
          <p:cNvGraphicFramePr>
            <a:graphicFrameLocks noChangeAspect="1"/>
          </p:cNvGraphicFramePr>
          <p:nvPr/>
        </p:nvGraphicFramePr>
        <p:xfrm>
          <a:off x="5357818" y="3571876"/>
          <a:ext cx="428628" cy="5000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9" name="Формула" r:id="rId31" imgW="241200" imgH="228600" progId="Equation.3">
                  <p:embed/>
                </p:oleObj>
              </mc:Choice>
              <mc:Fallback>
                <p:oleObj name="Формула" r:id="rId31" imgW="241200" imgH="228600" progId="Equation.3">
                  <p:embed/>
                  <p:pic>
                    <p:nvPicPr>
                      <p:cNvPr id="0" name="Picture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7818" y="3571876"/>
                        <a:ext cx="428628" cy="50006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7" name="Объект 26"/>
          <p:cNvGraphicFramePr>
            <a:graphicFrameLocks noChangeAspect="1"/>
          </p:cNvGraphicFramePr>
          <p:nvPr/>
        </p:nvGraphicFramePr>
        <p:xfrm>
          <a:off x="5786446" y="3571876"/>
          <a:ext cx="500066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" name="Формула" r:id="rId33" imgW="139680" imgH="164880" progId="Equation.3">
                  <p:embed/>
                </p:oleObj>
              </mc:Choice>
              <mc:Fallback>
                <p:oleObj name="Формула" r:id="rId33" imgW="139680" imgH="164880" progId="Equation.3">
                  <p:embed/>
                  <p:pic>
                    <p:nvPicPr>
                      <p:cNvPr id="0" name="Picture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46" y="3571876"/>
                        <a:ext cx="500066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8" name="Объект 27"/>
          <p:cNvGraphicFramePr>
            <a:graphicFrameLocks noChangeAspect="1"/>
          </p:cNvGraphicFramePr>
          <p:nvPr/>
        </p:nvGraphicFramePr>
        <p:xfrm>
          <a:off x="6072198" y="3571876"/>
          <a:ext cx="642942" cy="4286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1" name="Формула" r:id="rId35" imgW="177480" imgH="228600" progId="Equation.3">
                  <p:embed/>
                </p:oleObj>
              </mc:Choice>
              <mc:Fallback>
                <p:oleObj name="Формула" r:id="rId35" imgW="177480" imgH="228600" progId="Equation.3">
                  <p:embed/>
                  <p:pic>
                    <p:nvPicPr>
                      <p:cNvPr id="0" name="Picture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2198" y="3571876"/>
                        <a:ext cx="642942" cy="42862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/>
          <p:cNvGraphicFramePr>
            <a:graphicFrameLocks noChangeAspect="1"/>
          </p:cNvGraphicFramePr>
          <p:nvPr/>
        </p:nvGraphicFramePr>
        <p:xfrm>
          <a:off x="4470400" y="3314700"/>
          <a:ext cx="203200" cy="228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2" name="Формула" r:id="rId37" imgW="203040" imgH="228600" progId="Equation.3">
                  <p:embed/>
                </p:oleObj>
              </mc:Choice>
              <mc:Fallback>
                <p:oleObj name="Формула" r:id="rId37" imgW="203040" imgH="228600" progId="Equation.3">
                  <p:embed/>
                  <p:pic>
                    <p:nvPicPr>
                      <p:cNvPr id="0" name="Picture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0400" y="3314700"/>
                        <a:ext cx="203200" cy="228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/>
          <p:cNvGraphicFramePr>
            <a:graphicFrameLocks noChangeAspect="1"/>
          </p:cNvGraphicFramePr>
          <p:nvPr/>
        </p:nvGraphicFramePr>
        <p:xfrm>
          <a:off x="7766299" y="5000636"/>
          <a:ext cx="734791" cy="6429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" name="Формула" r:id="rId39" imgW="203040" imgH="228600" progId="Equation.3">
                  <p:embed/>
                </p:oleObj>
              </mc:Choice>
              <mc:Fallback>
                <p:oleObj name="Формула" r:id="rId39" imgW="203040" imgH="228600" progId="Equation.3">
                  <p:embed/>
                  <p:pic>
                    <p:nvPicPr>
                      <p:cNvPr id="0" name="Picture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66299" y="5000636"/>
                        <a:ext cx="734791" cy="64294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Объект 30"/>
          <p:cNvGraphicFramePr>
            <a:graphicFrameLocks noChangeAspect="1"/>
          </p:cNvGraphicFramePr>
          <p:nvPr/>
        </p:nvGraphicFramePr>
        <p:xfrm>
          <a:off x="1285852" y="5572140"/>
          <a:ext cx="642942" cy="57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4" name="Формула" r:id="rId40" imgW="241200" imgH="228600" progId="Equation.3">
                  <p:embed/>
                </p:oleObj>
              </mc:Choice>
              <mc:Fallback>
                <p:oleObj name="Формула" r:id="rId40" imgW="241200" imgH="228600" progId="Equation.3">
                  <p:embed/>
                  <p:pic>
                    <p:nvPicPr>
                      <p:cNvPr id="0" name="Picture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85852" y="5572140"/>
                        <a:ext cx="642942" cy="57150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нутый угол 5"/>
          <p:cNvSpPr/>
          <p:nvPr/>
        </p:nvSpPr>
        <p:spPr>
          <a:xfrm>
            <a:off x="928662" y="571480"/>
            <a:ext cx="7143800" cy="542928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нутый угол 6"/>
          <p:cNvSpPr/>
          <p:nvPr/>
        </p:nvSpPr>
        <p:spPr>
          <a:xfrm>
            <a:off x="428596" y="714356"/>
            <a:ext cx="6929486" cy="4714908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 w="38100"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Загнутый угол 7"/>
          <p:cNvSpPr/>
          <p:nvPr/>
        </p:nvSpPr>
        <p:spPr>
          <a:xfrm>
            <a:off x="142844" y="928670"/>
            <a:ext cx="6715172" cy="392909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 w="38100"/>
          <a:effectLst>
            <a:glow rad="228600">
              <a:schemeClr val="accent4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err="1" smtClean="0">
                <a:solidFill>
                  <a:schemeClr val="tx1"/>
                </a:solidFill>
              </a:rPr>
              <a:t>Mavzuga</a:t>
            </a:r>
            <a:r>
              <a:rPr lang="en-US" sz="2400" b="1" i="1" dirty="0" smtClean="0">
                <a:solidFill>
                  <a:schemeClr val="tx1"/>
                </a:solidFill>
              </a:rPr>
              <a:t>  </a:t>
            </a:r>
            <a:r>
              <a:rPr lang="en-US" sz="2400" b="1" i="1" dirty="0" err="1" smtClean="0">
                <a:solidFill>
                  <a:schemeClr val="tx1"/>
                </a:solidFill>
              </a:rPr>
              <a:t>doir</a:t>
            </a:r>
            <a:r>
              <a:rPr lang="en-US" sz="2400" b="1" i="1" dirty="0" smtClean="0">
                <a:solidFill>
                  <a:schemeClr val="tx1"/>
                </a:solidFill>
              </a:rPr>
              <a:t>   </a:t>
            </a:r>
            <a:r>
              <a:rPr lang="en-US" sz="2400" b="1" i="1" dirty="0" err="1" smtClean="0">
                <a:solidFill>
                  <a:schemeClr val="tx1"/>
                </a:solidFill>
              </a:rPr>
              <a:t>tayanch</a:t>
            </a:r>
            <a:r>
              <a:rPr lang="en-US" sz="2400" b="1" i="1" dirty="0" smtClean="0">
                <a:solidFill>
                  <a:schemeClr val="tx1"/>
                </a:solidFill>
              </a:rPr>
              <a:t>  </a:t>
            </a:r>
            <a:r>
              <a:rPr lang="en-US" sz="2400" b="1" i="1" dirty="0" err="1" smtClean="0">
                <a:solidFill>
                  <a:schemeClr val="tx1"/>
                </a:solidFill>
              </a:rPr>
              <a:t>tushunchalar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</a:p>
          <a:p>
            <a:pPr algn="ctr"/>
            <a:endParaRPr lang="en-US" dirty="0" smtClean="0">
              <a:solidFill>
                <a:schemeClr val="tx1"/>
              </a:solidFill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.</a:t>
            </a:r>
            <a:r>
              <a:rPr lang="en-US" sz="2800" dirty="0" err="1" smtClean="0">
                <a:solidFill>
                  <a:schemeClr val="tx1"/>
                </a:solidFill>
              </a:rPr>
              <a:t>Darbu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yig’indilari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.</a:t>
            </a:r>
            <a:r>
              <a:rPr lang="en-US" sz="2800" dirty="0" err="1" smtClean="0">
                <a:solidFill>
                  <a:schemeClr val="tx1"/>
                </a:solidFill>
              </a:rPr>
              <a:t>Darbu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yig’indilari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xossalari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.</a:t>
            </a:r>
            <a:r>
              <a:rPr lang="en-US" sz="2800" dirty="0" err="1" smtClean="0">
                <a:solidFill>
                  <a:schemeClr val="tx1"/>
                </a:solidFill>
              </a:rPr>
              <a:t>Aniq</a:t>
            </a:r>
            <a:r>
              <a:rPr lang="en-US" sz="2800" dirty="0" smtClean="0">
                <a:solidFill>
                  <a:schemeClr val="tx1"/>
                </a:solidFill>
              </a:rPr>
              <a:t>   integral</a:t>
            </a: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.</a:t>
            </a:r>
            <a:r>
              <a:rPr lang="en-US" sz="2800" dirty="0" err="1" smtClean="0">
                <a:solidFill>
                  <a:schemeClr val="tx1"/>
                </a:solidFill>
              </a:rPr>
              <a:t>Aniq</a:t>
            </a:r>
            <a:r>
              <a:rPr lang="en-US" sz="2800" dirty="0" smtClean="0">
                <a:solidFill>
                  <a:schemeClr val="tx1"/>
                </a:solidFill>
              </a:rPr>
              <a:t> integral </a:t>
            </a:r>
            <a:r>
              <a:rPr lang="en-US" sz="2800" dirty="0" err="1" smtClean="0">
                <a:solidFill>
                  <a:schemeClr val="tx1"/>
                </a:solidFill>
              </a:rPr>
              <a:t>xossalari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.</a:t>
            </a:r>
            <a:r>
              <a:rPr lang="en-US" sz="2800" dirty="0" err="1" smtClean="0">
                <a:solidFill>
                  <a:schemeClr val="tx1"/>
                </a:solidFill>
              </a:rPr>
              <a:t>Integrallanuvchi</a:t>
            </a:r>
            <a:r>
              <a:rPr lang="en-US" sz="2800" dirty="0" smtClean="0">
                <a:solidFill>
                  <a:schemeClr val="tx1"/>
                </a:solidFill>
              </a:rPr>
              <a:t>  </a:t>
            </a:r>
            <a:r>
              <a:rPr lang="en-US" sz="2800" dirty="0" err="1" smtClean="0">
                <a:solidFill>
                  <a:schemeClr val="tx1"/>
                </a:solidFill>
              </a:rPr>
              <a:t>funksiyalar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  <a:blipFill>
            <a:blip r:embed="rId2"/>
            <a:tile tx="0" ty="0" sx="100000" sy="100000" flip="none" algn="tl"/>
          </a:blipFill>
          <a:ln w="57150"/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Darbu</a:t>
            </a:r>
            <a:r>
              <a:rPr lang="en-US" dirty="0" smtClean="0"/>
              <a:t> </a:t>
            </a:r>
            <a:r>
              <a:rPr lang="en-US" dirty="0" err="1" smtClean="0"/>
              <a:t>yig’indilarining</a:t>
            </a:r>
            <a:r>
              <a:rPr lang="en-US" dirty="0" smtClean="0"/>
              <a:t> </a:t>
            </a:r>
            <a:r>
              <a:rPr lang="en-US" dirty="0" err="1" smtClean="0"/>
              <a:t>ba’zi</a:t>
            </a:r>
            <a:r>
              <a:rPr lang="en-US" dirty="0" smtClean="0"/>
              <a:t> </a:t>
            </a:r>
            <a:r>
              <a:rPr lang="en-US" dirty="0" err="1" smtClean="0"/>
              <a:t>xossalari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r>
              <a:rPr lang="en-US" dirty="0" err="1" smtClean="0"/>
              <a:t>Darbu</a:t>
            </a:r>
            <a:r>
              <a:rPr lang="en-US" dirty="0" smtClean="0"/>
              <a:t> </a:t>
            </a:r>
            <a:r>
              <a:rPr lang="en-US" dirty="0" err="1" smtClean="0"/>
              <a:t>yig’indilarining</a:t>
            </a:r>
            <a:r>
              <a:rPr lang="en-US" dirty="0" smtClean="0"/>
              <a:t> 3 </a:t>
            </a:r>
            <a:r>
              <a:rPr lang="en-US" dirty="0" err="1" smtClean="0"/>
              <a:t>ta</a:t>
            </a:r>
            <a:r>
              <a:rPr lang="en-US" dirty="0" smtClean="0"/>
              <a:t> </a:t>
            </a:r>
            <a:r>
              <a:rPr lang="en-US" dirty="0" err="1" smtClean="0"/>
              <a:t>asosiy</a:t>
            </a:r>
            <a:r>
              <a:rPr lang="en-US" dirty="0" smtClean="0"/>
              <a:t> </a:t>
            </a:r>
            <a:r>
              <a:rPr lang="en-US" dirty="0" err="1" smtClean="0"/>
              <a:t>xossasi</a:t>
            </a:r>
            <a:r>
              <a:rPr lang="en-US" dirty="0" smtClean="0"/>
              <a:t> </a:t>
            </a:r>
            <a:r>
              <a:rPr lang="en-US" dirty="0" err="1" smtClean="0"/>
              <a:t>mavjud</a:t>
            </a:r>
            <a:r>
              <a:rPr lang="en-US" dirty="0" smtClean="0"/>
              <a:t>.</a:t>
            </a:r>
          </a:p>
          <a:p>
            <a:r>
              <a:rPr lang="en-US" dirty="0" smtClean="0"/>
              <a:t>1-xossa.Har </a:t>
            </a:r>
            <a:r>
              <a:rPr lang="en-US" dirty="0" err="1" smtClean="0"/>
              <a:t>qanday</a:t>
            </a:r>
            <a:r>
              <a:rPr lang="en-US" dirty="0" smtClean="0"/>
              <a:t>       </a:t>
            </a:r>
            <a:r>
              <a:rPr lang="en-US" dirty="0" err="1" smtClean="0"/>
              <a:t>bo’linish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err="1" smtClean="0"/>
              <a:t>tengsizliklar</a:t>
            </a:r>
            <a:r>
              <a:rPr lang="en-US" dirty="0" smtClean="0"/>
              <a:t> </a:t>
            </a:r>
            <a:r>
              <a:rPr lang="en-US" dirty="0" err="1" smtClean="0"/>
              <a:t>o’rinli</a:t>
            </a:r>
            <a:r>
              <a:rPr lang="en-US" dirty="0" smtClean="0"/>
              <a:t> </a:t>
            </a:r>
            <a:r>
              <a:rPr lang="en-US" dirty="0" err="1" smtClean="0"/>
              <a:t>bo’ladi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Isboti.Ixtiyoriy</a:t>
            </a:r>
            <a:r>
              <a:rPr lang="en-US" dirty="0" smtClean="0"/>
              <a:t>                                        </a:t>
            </a:r>
            <a:r>
              <a:rPr lang="en-US" dirty="0" err="1" smtClean="0"/>
              <a:t>uchun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Shuni</a:t>
            </a:r>
            <a:r>
              <a:rPr lang="en-US" dirty="0" smtClean="0"/>
              <a:t>  </a:t>
            </a:r>
            <a:r>
              <a:rPr lang="en-US" dirty="0" err="1" smtClean="0"/>
              <a:t>ta’kidlash</a:t>
            </a:r>
            <a:r>
              <a:rPr lang="en-US" dirty="0" smtClean="0"/>
              <a:t> </a:t>
            </a:r>
            <a:r>
              <a:rPr lang="en-US" dirty="0" err="1" smtClean="0"/>
              <a:t>lozimki,berilgan</a:t>
            </a:r>
            <a:r>
              <a:rPr lang="en-US" dirty="0" smtClean="0"/>
              <a:t>        </a:t>
            </a:r>
            <a:r>
              <a:rPr lang="en-US" dirty="0" err="1" smtClean="0"/>
              <a:t>bo’linish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Darbuning</a:t>
            </a:r>
            <a:r>
              <a:rPr lang="en-US" dirty="0" smtClean="0"/>
              <a:t> </a:t>
            </a:r>
            <a:r>
              <a:rPr lang="en-US" dirty="0" err="1" smtClean="0"/>
              <a:t>quyi</a:t>
            </a:r>
            <a:r>
              <a:rPr lang="en-US" dirty="0" smtClean="0"/>
              <a:t>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yuqori</a:t>
            </a:r>
            <a:r>
              <a:rPr lang="en-US" dirty="0" smtClean="0"/>
              <a:t> </a:t>
            </a:r>
            <a:r>
              <a:rPr lang="en-US" dirty="0" err="1" smtClean="0"/>
              <a:t>yig’indilari</a:t>
            </a:r>
            <a:r>
              <a:rPr lang="en-US" dirty="0" smtClean="0"/>
              <a:t> </a:t>
            </a:r>
            <a:r>
              <a:rPr lang="en-US" dirty="0" err="1" smtClean="0"/>
              <a:t>yagona</a:t>
            </a:r>
            <a:r>
              <a:rPr lang="en-US" dirty="0" smtClean="0"/>
              <a:t> </a:t>
            </a:r>
            <a:r>
              <a:rPr lang="en-US" dirty="0" err="1" smtClean="0"/>
              <a:t>bo’ladi,lekin</a:t>
            </a:r>
            <a:r>
              <a:rPr lang="en-US" dirty="0" smtClean="0"/>
              <a:t> integral </a:t>
            </a:r>
            <a:r>
              <a:rPr lang="en-US" dirty="0" err="1" smtClean="0"/>
              <a:t>yig’indi,har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qism</a:t>
            </a:r>
            <a:r>
              <a:rPr lang="en-US" dirty="0" smtClean="0"/>
              <a:t> </a:t>
            </a:r>
            <a:r>
              <a:rPr lang="en-US" dirty="0" err="1" smtClean="0"/>
              <a:t>kesmadan</a:t>
            </a:r>
            <a:r>
              <a:rPr lang="en-US" dirty="0" smtClean="0"/>
              <a:t>          </a:t>
            </a:r>
            <a:r>
              <a:rPr lang="en-US" dirty="0" err="1" smtClean="0"/>
              <a:t>nuqtalarni</a:t>
            </a:r>
            <a:r>
              <a:rPr lang="en-US" dirty="0" smtClean="0"/>
              <a:t>  </a:t>
            </a:r>
            <a:r>
              <a:rPr lang="en-US" dirty="0" err="1" smtClean="0"/>
              <a:t>tanlash</a:t>
            </a:r>
            <a:r>
              <a:rPr lang="en-US" dirty="0" smtClean="0"/>
              <a:t> </a:t>
            </a:r>
            <a:r>
              <a:rPr lang="en-US" dirty="0" err="1" smtClean="0"/>
              <a:t>evaziga</a:t>
            </a:r>
            <a:r>
              <a:rPr lang="en-US" dirty="0" smtClean="0"/>
              <a:t> </a:t>
            </a:r>
            <a:r>
              <a:rPr lang="en-US" dirty="0" err="1" smtClean="0"/>
              <a:t>cheksiz</a:t>
            </a:r>
            <a:r>
              <a:rPr lang="en-US" dirty="0" smtClean="0"/>
              <a:t> </a:t>
            </a:r>
            <a:r>
              <a:rPr lang="en-US" dirty="0" err="1" smtClean="0"/>
              <a:t>ko’p</a:t>
            </a:r>
            <a:r>
              <a:rPr lang="en-US" dirty="0" smtClean="0"/>
              <a:t> </a:t>
            </a:r>
            <a:r>
              <a:rPr lang="en-US" dirty="0" err="1" smtClean="0"/>
              <a:t>bo’ladi</a:t>
            </a:r>
            <a:r>
              <a:rPr lang="en-US" dirty="0" smtClean="0"/>
              <a:t>. </a:t>
            </a:r>
            <a:endParaRPr lang="ru-RU" dirty="0"/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3"/>
          <a:srcRect l="37335" t="27343" r="44546" b="65821"/>
          <a:stretch>
            <a:fillRect/>
          </a:stretch>
        </p:blipFill>
        <p:spPr bwMode="auto">
          <a:xfrm>
            <a:off x="1785918" y="2428868"/>
            <a:ext cx="2357454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4"/>
          <a:srcRect l="21449" t="42187" r="34627" b="46094"/>
          <a:stretch>
            <a:fillRect/>
          </a:stretch>
        </p:blipFill>
        <p:spPr bwMode="auto">
          <a:xfrm>
            <a:off x="857224" y="3786190"/>
            <a:ext cx="5500726" cy="618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7" name="Picture 1"/>
          <p:cNvPicPr>
            <a:picLocks noChangeAspect="1" noChangeArrowheads="1"/>
          </p:cNvPicPr>
          <p:nvPr/>
        </p:nvPicPr>
        <p:blipFill>
          <a:blip r:embed="rId5"/>
          <a:srcRect l="38983" t="34180" r="50036" b="59961"/>
          <a:stretch>
            <a:fillRect/>
          </a:stretch>
        </p:blipFill>
        <p:spPr bwMode="auto">
          <a:xfrm>
            <a:off x="3500430" y="3286124"/>
            <a:ext cx="185738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5"/>
          <a:srcRect l="56040" t="35351" r="29685" b="58790"/>
          <a:stretch>
            <a:fillRect/>
          </a:stretch>
        </p:blipFill>
        <p:spPr bwMode="auto">
          <a:xfrm>
            <a:off x="7000892" y="3429000"/>
            <a:ext cx="164307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6"/>
          <a:srcRect l="37885" t="17579" r="59919" b="77538"/>
          <a:stretch>
            <a:fillRect/>
          </a:stretch>
        </p:blipFill>
        <p:spPr bwMode="auto">
          <a:xfrm>
            <a:off x="5500694" y="4429132"/>
            <a:ext cx="28575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6"/>
          <a:srcRect l="37921" t="16797" r="61728" b="77344"/>
          <a:stretch>
            <a:fillRect/>
          </a:stretch>
        </p:blipFill>
        <p:spPr bwMode="auto">
          <a:xfrm>
            <a:off x="3000364" y="1000108"/>
            <a:ext cx="45719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703" name="Picture 7"/>
          <p:cNvPicPr>
            <a:picLocks noChangeAspect="1" noChangeArrowheads="1"/>
          </p:cNvPicPr>
          <p:nvPr/>
        </p:nvPicPr>
        <p:blipFill>
          <a:blip r:embed="rId6"/>
          <a:srcRect l="19253" t="68555" r="77453" b="24609"/>
          <a:stretch>
            <a:fillRect/>
          </a:stretch>
        </p:blipFill>
        <p:spPr bwMode="auto">
          <a:xfrm>
            <a:off x="8001024" y="5072074"/>
            <a:ext cx="42862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/>
          <p:cNvPicPr>
            <a:picLocks noChangeAspect="1" noChangeArrowheads="1"/>
          </p:cNvPicPr>
          <p:nvPr/>
        </p:nvPicPr>
        <p:blipFill>
          <a:blip r:embed="rId6"/>
          <a:srcRect l="37885" t="17579" r="59919" b="77538"/>
          <a:stretch>
            <a:fillRect/>
          </a:stretch>
        </p:blipFill>
        <p:spPr bwMode="auto">
          <a:xfrm>
            <a:off x="3714744" y="2143116"/>
            <a:ext cx="285752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357190"/>
          </a:xfr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000" dirty="0" smtClean="0"/>
              <a:t>2-xossa.[</a:t>
            </a:r>
            <a:r>
              <a:rPr lang="en-US" sz="2000" dirty="0" err="1" smtClean="0"/>
              <a:t>a;b</a:t>
            </a:r>
            <a:r>
              <a:rPr lang="en-US" sz="2000" dirty="0" smtClean="0"/>
              <a:t>]</a:t>
            </a:r>
            <a:r>
              <a:rPr lang="en-US" sz="2000" dirty="0" err="1" smtClean="0"/>
              <a:t>ning</a:t>
            </a:r>
            <a:r>
              <a:rPr lang="en-US" sz="2000" dirty="0" smtClean="0"/>
              <a:t> </a:t>
            </a:r>
            <a:r>
              <a:rPr lang="en-US" sz="2000" dirty="0" err="1" smtClean="0"/>
              <a:t>bo’linish</a:t>
            </a:r>
            <a:r>
              <a:rPr lang="en-US" sz="2000" dirty="0" smtClean="0"/>
              <a:t> </a:t>
            </a:r>
            <a:r>
              <a:rPr lang="en-US" sz="2000" dirty="0" err="1" smtClean="0"/>
              <a:t>nuqtalari</a:t>
            </a:r>
            <a:r>
              <a:rPr lang="en-US" sz="2000" dirty="0" smtClean="0"/>
              <a:t> </a:t>
            </a:r>
            <a:r>
              <a:rPr lang="en-US" sz="2000" dirty="0" err="1" smtClean="0"/>
              <a:t>sonini</a:t>
            </a:r>
            <a:r>
              <a:rPr lang="en-US" sz="2000" dirty="0" smtClean="0"/>
              <a:t> </a:t>
            </a:r>
            <a:r>
              <a:rPr lang="en-US" sz="2000" dirty="0" err="1" smtClean="0"/>
              <a:t>oshirish</a:t>
            </a:r>
            <a:r>
              <a:rPr lang="en-US" sz="2000" dirty="0" smtClean="0"/>
              <a:t> </a:t>
            </a:r>
            <a:r>
              <a:rPr lang="en-US" sz="2000" dirty="0" err="1" smtClean="0"/>
              <a:t>natijasida</a:t>
            </a:r>
            <a:r>
              <a:rPr lang="en-US" sz="2000" dirty="0" smtClean="0"/>
              <a:t> </a:t>
            </a:r>
            <a:r>
              <a:rPr lang="en-US" sz="2000" dirty="0" err="1" smtClean="0"/>
              <a:t>quyi</a:t>
            </a:r>
            <a:r>
              <a:rPr lang="en-US" sz="2000" dirty="0" smtClean="0"/>
              <a:t> 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  <a:solidFill>
            <a:schemeClr val="bg1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en-US" sz="2000" dirty="0" err="1" smtClean="0"/>
              <a:t>yig’indilar</a:t>
            </a:r>
            <a:r>
              <a:rPr lang="en-US" sz="2000" dirty="0" smtClean="0"/>
              <a:t> </a:t>
            </a:r>
            <a:r>
              <a:rPr lang="en-US" sz="2000" dirty="0" err="1" smtClean="0"/>
              <a:t>kamaymaydi,yuqori</a:t>
            </a:r>
            <a:r>
              <a:rPr lang="en-US" sz="2000" dirty="0" smtClean="0"/>
              <a:t> </a:t>
            </a:r>
            <a:r>
              <a:rPr lang="en-US" sz="2000" dirty="0" err="1" smtClean="0"/>
              <a:t>yig’indilar</a:t>
            </a:r>
            <a:r>
              <a:rPr lang="en-US" sz="2000" dirty="0" smtClean="0"/>
              <a:t> </a:t>
            </a:r>
            <a:r>
              <a:rPr lang="en-US" sz="2000" dirty="0" err="1" smtClean="0"/>
              <a:t>esa</a:t>
            </a:r>
            <a:r>
              <a:rPr lang="en-US" sz="2000" dirty="0" smtClean="0"/>
              <a:t> </a:t>
            </a:r>
            <a:r>
              <a:rPr lang="en-US" sz="2000" dirty="0" err="1" smtClean="0"/>
              <a:t>o’smaydi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Isboti</a:t>
            </a:r>
            <a:r>
              <a:rPr lang="en-US" sz="2000" dirty="0" smtClean="0"/>
              <a:t>. [</a:t>
            </a:r>
            <a:r>
              <a:rPr lang="en-US" sz="2000" dirty="0" err="1" smtClean="0"/>
              <a:t>a;b</a:t>
            </a:r>
            <a:r>
              <a:rPr lang="en-US" sz="2000" dirty="0" smtClean="0"/>
              <a:t>]</a:t>
            </a:r>
            <a:r>
              <a:rPr lang="en-US" sz="2000" dirty="0" err="1" smtClean="0"/>
              <a:t>ning</a:t>
            </a:r>
            <a:r>
              <a:rPr lang="en-US" sz="2000" dirty="0" smtClean="0"/>
              <a:t>          </a:t>
            </a:r>
            <a:r>
              <a:rPr lang="en-US" sz="2000" dirty="0" err="1" smtClean="0"/>
              <a:t>bo’linishi</a:t>
            </a:r>
            <a:r>
              <a:rPr lang="en-US" sz="2000" dirty="0" smtClean="0"/>
              <a:t> 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quyi</a:t>
            </a:r>
            <a:r>
              <a:rPr lang="en-US" sz="2000" dirty="0" smtClean="0"/>
              <a:t> </a:t>
            </a:r>
            <a:r>
              <a:rPr lang="en-US" sz="2000" dirty="0" err="1" smtClean="0"/>
              <a:t>yig’indi</a:t>
            </a:r>
            <a:r>
              <a:rPr lang="en-US" sz="2000" dirty="0" smtClean="0"/>
              <a:t>         </a:t>
            </a:r>
            <a:r>
              <a:rPr lang="en-US" sz="2000" dirty="0" err="1" smtClean="0"/>
              <a:t>bo’lsin</a:t>
            </a:r>
            <a:r>
              <a:rPr lang="en-US" sz="2000" dirty="0" smtClean="0"/>
              <a:t>.  </a:t>
            </a:r>
            <a:r>
              <a:rPr lang="en-US" sz="2000" dirty="0" err="1" smtClean="0"/>
              <a:t>Endi</a:t>
            </a:r>
            <a:r>
              <a:rPr lang="en-US" sz="2000" dirty="0" smtClean="0"/>
              <a:t> </a:t>
            </a:r>
            <a:r>
              <a:rPr lang="en-US" sz="2000" dirty="0" err="1" smtClean="0"/>
              <a:t>bo’linish</a:t>
            </a:r>
            <a:r>
              <a:rPr lang="en-US" sz="2000" dirty="0" smtClean="0"/>
              <a:t> </a:t>
            </a:r>
            <a:r>
              <a:rPr lang="en-US" sz="2000" dirty="0" err="1" smtClean="0"/>
              <a:t>nuqtalarini</a:t>
            </a:r>
            <a:r>
              <a:rPr lang="en-US" sz="2000" dirty="0" smtClean="0"/>
              <a:t> </a:t>
            </a:r>
            <a:r>
              <a:rPr lang="en-US" sz="2000" dirty="0" err="1" smtClean="0"/>
              <a:t>orttiramiz.Masalan</a:t>
            </a:r>
            <a:r>
              <a:rPr lang="en-US" sz="2000" dirty="0" smtClean="0"/>
              <a:t>,                      </a:t>
            </a:r>
            <a:r>
              <a:rPr lang="en-US" sz="2000" dirty="0" err="1" smtClean="0"/>
              <a:t>ni</a:t>
            </a:r>
            <a:r>
              <a:rPr lang="en-US" sz="2000" dirty="0" smtClean="0"/>
              <a:t>         </a:t>
            </a:r>
            <a:r>
              <a:rPr lang="en-US" sz="2000" dirty="0" err="1" smtClean="0"/>
              <a:t>nuqta</a:t>
            </a:r>
            <a:r>
              <a:rPr lang="en-US" sz="2000" dirty="0" smtClean="0"/>
              <a:t>    </a:t>
            </a:r>
            <a:r>
              <a:rPr lang="en-US" sz="2000" dirty="0" err="1" smtClean="0"/>
              <a:t>yordamida</a:t>
            </a:r>
            <a:r>
              <a:rPr lang="en-US" sz="2000" dirty="0" smtClean="0"/>
              <a:t>  </a:t>
            </a:r>
            <a:r>
              <a:rPr lang="en-US" sz="2000" dirty="0" err="1" smtClean="0"/>
              <a:t>ikkiga</a:t>
            </a:r>
            <a:r>
              <a:rPr lang="en-US" sz="2000" dirty="0" smtClean="0"/>
              <a:t> </a:t>
            </a:r>
            <a:r>
              <a:rPr lang="en-US" sz="2000" dirty="0" err="1" smtClean="0"/>
              <a:t>bo’lamiz.Hosil</a:t>
            </a:r>
            <a:r>
              <a:rPr lang="en-US" sz="2000" dirty="0" smtClean="0"/>
              <a:t> </a:t>
            </a:r>
            <a:r>
              <a:rPr lang="en-US" sz="2000" dirty="0" err="1" smtClean="0"/>
              <a:t>bo’ladigan</a:t>
            </a:r>
            <a:r>
              <a:rPr lang="en-US" sz="2000" dirty="0" smtClean="0"/>
              <a:t>  </a:t>
            </a:r>
            <a:r>
              <a:rPr lang="en-US" sz="2000" dirty="0" err="1" smtClean="0"/>
              <a:t>yangi</a:t>
            </a:r>
            <a:r>
              <a:rPr lang="en-US" sz="2000" dirty="0" smtClean="0"/>
              <a:t>  </a:t>
            </a:r>
            <a:r>
              <a:rPr lang="en-US" sz="2000" dirty="0" err="1" smtClean="0"/>
              <a:t>quyi</a:t>
            </a:r>
            <a:r>
              <a:rPr lang="en-US" sz="2000" dirty="0" smtClean="0"/>
              <a:t>  </a:t>
            </a:r>
            <a:r>
              <a:rPr lang="en-US" sz="2000" dirty="0" err="1" smtClean="0"/>
              <a:t>yig’indini</a:t>
            </a:r>
            <a:r>
              <a:rPr lang="en-US" sz="2000" dirty="0" smtClean="0"/>
              <a:t>            </a:t>
            </a:r>
            <a:r>
              <a:rPr lang="en-US" sz="2000" dirty="0" err="1" smtClean="0"/>
              <a:t>deb</a:t>
            </a:r>
            <a:r>
              <a:rPr lang="en-US" sz="2000" dirty="0" smtClean="0"/>
              <a:t>  </a:t>
            </a:r>
            <a:r>
              <a:rPr lang="en-US" sz="2000" dirty="0" err="1" smtClean="0"/>
              <a:t>belgilaymiz</a:t>
            </a:r>
            <a:r>
              <a:rPr lang="en-US" sz="2000" dirty="0" smtClean="0"/>
              <a:t>.</a:t>
            </a:r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endParaRPr lang="en-US" sz="2000" dirty="0" smtClean="0"/>
          </a:p>
          <a:p>
            <a:r>
              <a:rPr lang="en-US" sz="2000" dirty="0" err="1" smtClean="0"/>
              <a:t>Ma’lumki,to’plamning</a:t>
            </a:r>
            <a:r>
              <a:rPr lang="en-US" sz="2000" dirty="0" smtClean="0"/>
              <a:t> </a:t>
            </a:r>
            <a:r>
              <a:rPr lang="en-US" sz="2000" dirty="0" err="1" smtClean="0"/>
              <a:t>aniq</a:t>
            </a:r>
            <a:r>
              <a:rPr lang="en-US" sz="2000" dirty="0" smtClean="0"/>
              <a:t> </a:t>
            </a:r>
            <a:r>
              <a:rPr lang="en-US" sz="2000" dirty="0" err="1" smtClean="0"/>
              <a:t>quyi</a:t>
            </a:r>
            <a:r>
              <a:rPr lang="en-US" sz="2000" dirty="0" smtClean="0"/>
              <a:t> </a:t>
            </a:r>
            <a:r>
              <a:rPr lang="en-US" sz="2000" dirty="0" err="1" smtClean="0"/>
              <a:t>chegarasi</a:t>
            </a:r>
            <a:r>
              <a:rPr lang="en-US" sz="2000" dirty="0" smtClean="0"/>
              <a:t> </a:t>
            </a:r>
            <a:r>
              <a:rPr lang="en-US" sz="2000" dirty="0" err="1" smtClean="0"/>
              <a:t>qism</a:t>
            </a:r>
            <a:r>
              <a:rPr lang="en-US" sz="2000" dirty="0" smtClean="0"/>
              <a:t> </a:t>
            </a:r>
            <a:r>
              <a:rPr lang="en-US" sz="2000" dirty="0" err="1" smtClean="0"/>
              <a:t>to’plamining</a:t>
            </a:r>
            <a:r>
              <a:rPr lang="en-US" sz="2000" dirty="0" smtClean="0"/>
              <a:t> </a:t>
            </a:r>
            <a:r>
              <a:rPr lang="en-US" sz="2000" dirty="0" err="1" smtClean="0"/>
              <a:t>aniq</a:t>
            </a:r>
            <a:r>
              <a:rPr lang="en-US" sz="2000" dirty="0" smtClean="0"/>
              <a:t> </a:t>
            </a:r>
            <a:r>
              <a:rPr lang="en-US" sz="2000" dirty="0" err="1" smtClean="0"/>
              <a:t>quyi</a:t>
            </a:r>
            <a:r>
              <a:rPr lang="en-US" sz="2000" dirty="0" smtClean="0"/>
              <a:t>  </a:t>
            </a:r>
            <a:r>
              <a:rPr lang="en-US" sz="2000" dirty="0" err="1" smtClean="0"/>
              <a:t>chegarasidan</a:t>
            </a:r>
            <a:r>
              <a:rPr lang="en-US" sz="2000" dirty="0" smtClean="0"/>
              <a:t> </a:t>
            </a:r>
            <a:r>
              <a:rPr lang="en-US" sz="2000" dirty="0" err="1" smtClean="0"/>
              <a:t>katta</a:t>
            </a:r>
            <a:r>
              <a:rPr lang="en-US" sz="2000" dirty="0" smtClean="0"/>
              <a:t> </a:t>
            </a:r>
            <a:r>
              <a:rPr lang="en-US" sz="2000" dirty="0" err="1" smtClean="0"/>
              <a:t>emas.Buni</a:t>
            </a:r>
            <a:r>
              <a:rPr lang="en-US" sz="2000" dirty="0" smtClean="0"/>
              <a:t> </a:t>
            </a:r>
            <a:r>
              <a:rPr lang="en-US" sz="2000" dirty="0" err="1" smtClean="0"/>
              <a:t>e’tiborga</a:t>
            </a:r>
            <a:r>
              <a:rPr lang="en-US" sz="2000" dirty="0" smtClean="0"/>
              <a:t> </a:t>
            </a:r>
            <a:r>
              <a:rPr lang="en-US" sz="2000" dirty="0" err="1" smtClean="0"/>
              <a:t>olsak</a:t>
            </a:r>
            <a:r>
              <a:rPr lang="en-US" sz="2000" dirty="0" smtClean="0"/>
              <a:t>,</a:t>
            </a:r>
          </a:p>
          <a:p>
            <a:endParaRPr lang="en-US" sz="2000" dirty="0" smtClean="0"/>
          </a:p>
          <a:p>
            <a:r>
              <a:rPr lang="en-US" sz="2000" dirty="0" err="1" smtClean="0"/>
              <a:t>Demak</a:t>
            </a:r>
            <a:r>
              <a:rPr lang="en-US" sz="2000" dirty="0" smtClean="0"/>
              <a:t>,                    </a:t>
            </a:r>
            <a:r>
              <a:rPr lang="en-US" sz="2000" dirty="0" err="1" smtClean="0"/>
              <a:t>bo’ladi</a:t>
            </a:r>
            <a:r>
              <a:rPr lang="en-US" sz="2000" dirty="0" smtClean="0"/>
              <a:t>.</a:t>
            </a:r>
          </a:p>
          <a:p>
            <a:r>
              <a:rPr lang="en-US" sz="2000" dirty="0" err="1" smtClean="0"/>
              <a:t>Yuqori</a:t>
            </a:r>
            <a:r>
              <a:rPr lang="en-US" sz="2000" dirty="0" smtClean="0"/>
              <a:t>  </a:t>
            </a:r>
            <a:r>
              <a:rPr lang="en-US" sz="2000" dirty="0" err="1" smtClean="0"/>
              <a:t>yig’indiga</a:t>
            </a:r>
            <a:r>
              <a:rPr lang="en-US" sz="2000" dirty="0" smtClean="0"/>
              <a:t> </a:t>
            </a:r>
            <a:r>
              <a:rPr lang="en-US" sz="2000" dirty="0" err="1" smtClean="0"/>
              <a:t>bog’liq</a:t>
            </a:r>
            <a:r>
              <a:rPr lang="en-US" sz="2000" dirty="0" smtClean="0"/>
              <a:t> </a:t>
            </a:r>
            <a:r>
              <a:rPr lang="en-US" sz="2000" dirty="0" err="1" smtClean="0"/>
              <a:t>bo’lgan</a:t>
            </a:r>
            <a:r>
              <a:rPr lang="en-US" sz="2000" dirty="0" smtClean="0"/>
              <a:t>  </a:t>
            </a:r>
            <a:r>
              <a:rPr lang="en-US" sz="2000" dirty="0" err="1" smtClean="0"/>
              <a:t>hol</a:t>
            </a:r>
            <a:r>
              <a:rPr lang="en-US" sz="2000" dirty="0" smtClean="0"/>
              <a:t>  </a:t>
            </a:r>
            <a:r>
              <a:rPr lang="en-US" sz="2000" dirty="0" err="1" smtClean="0"/>
              <a:t>shunga</a:t>
            </a:r>
            <a:r>
              <a:rPr lang="en-US" sz="2000" dirty="0" smtClean="0"/>
              <a:t>  </a:t>
            </a:r>
            <a:r>
              <a:rPr lang="en-US" sz="2000" dirty="0" err="1" smtClean="0"/>
              <a:t>o’xshash</a:t>
            </a:r>
            <a:r>
              <a:rPr lang="en-US" sz="2000" dirty="0" smtClean="0"/>
              <a:t>   </a:t>
            </a:r>
            <a:r>
              <a:rPr lang="en-US" sz="2000" dirty="0" err="1" smtClean="0"/>
              <a:t>isbotlanadi</a:t>
            </a:r>
            <a:r>
              <a:rPr lang="en-US" sz="2000" dirty="0" smtClean="0"/>
              <a:t>.     </a:t>
            </a:r>
            <a:endParaRPr lang="ru-RU" sz="2000" dirty="0"/>
          </a:p>
        </p:txBody>
      </p:sp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3"/>
          <a:srcRect l="43411" t="11914" r="53844" b="83203"/>
          <a:stretch>
            <a:fillRect/>
          </a:stretch>
        </p:blipFill>
        <p:spPr bwMode="auto">
          <a:xfrm>
            <a:off x="2571736" y="1000108"/>
            <a:ext cx="357190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0" name="Picture 8"/>
          <p:cNvPicPr>
            <a:picLocks noChangeAspect="1" noChangeArrowheads="1"/>
          </p:cNvPicPr>
          <p:nvPr/>
        </p:nvPicPr>
        <p:blipFill>
          <a:blip r:embed="rId3"/>
          <a:srcRect l="45806" t="16172" r="53843" b="83203"/>
          <a:stretch>
            <a:fillRect/>
          </a:stretch>
        </p:blipFill>
        <p:spPr bwMode="auto">
          <a:xfrm>
            <a:off x="4026215" y="954389"/>
            <a:ext cx="45719" cy="4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1" name="Picture 9"/>
          <p:cNvPicPr>
            <a:picLocks noChangeAspect="1" noChangeArrowheads="1"/>
          </p:cNvPicPr>
          <p:nvPr/>
        </p:nvPicPr>
        <p:blipFill>
          <a:blip r:embed="rId3"/>
          <a:srcRect l="45571" t="10742" r="53880" b="83399"/>
          <a:stretch>
            <a:fillRect/>
          </a:stretch>
        </p:blipFill>
        <p:spPr bwMode="auto">
          <a:xfrm>
            <a:off x="4000496" y="571480"/>
            <a:ext cx="7143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2" name="Picture 10"/>
          <p:cNvPicPr>
            <a:picLocks noChangeAspect="1" noChangeArrowheads="1"/>
          </p:cNvPicPr>
          <p:nvPr/>
        </p:nvPicPr>
        <p:blipFill>
          <a:blip r:embed="rId3"/>
          <a:srcRect l="54905" t="17578" r="38506" b="75586"/>
          <a:stretch>
            <a:fillRect/>
          </a:stretch>
        </p:blipFill>
        <p:spPr bwMode="auto">
          <a:xfrm>
            <a:off x="5214942" y="1357298"/>
            <a:ext cx="857256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83" name="Picture 11"/>
          <p:cNvPicPr>
            <a:picLocks noChangeAspect="1" noChangeArrowheads="1"/>
          </p:cNvPicPr>
          <p:nvPr/>
        </p:nvPicPr>
        <p:blipFill>
          <a:blip r:embed="rId3"/>
          <a:srcRect l="19217" t="30274" r="31368" b="30663"/>
          <a:stretch>
            <a:fillRect/>
          </a:stretch>
        </p:blipFill>
        <p:spPr bwMode="auto">
          <a:xfrm>
            <a:off x="1000100" y="2071678"/>
            <a:ext cx="7286676" cy="200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4"/>
          <a:srcRect l="31881" t="44141" r="61530" b="50000"/>
          <a:stretch>
            <a:fillRect/>
          </a:stretch>
        </p:blipFill>
        <p:spPr bwMode="auto">
          <a:xfrm>
            <a:off x="1714480" y="5072074"/>
            <a:ext cx="857256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4"/>
          <a:srcRect l="23096" t="32421" r="20351" b="61719"/>
          <a:stretch>
            <a:fillRect/>
          </a:stretch>
        </p:blipFill>
        <p:spPr bwMode="auto">
          <a:xfrm>
            <a:off x="857224" y="4714884"/>
            <a:ext cx="7358114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/>
          <a:srcRect l="57687" t="24609" r="21449" b="69532"/>
          <a:stretch>
            <a:fillRect/>
          </a:stretch>
        </p:blipFill>
        <p:spPr bwMode="auto">
          <a:xfrm>
            <a:off x="5572132" y="4500570"/>
            <a:ext cx="2714644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5"/>
          <a:srcRect l="63726" t="44141" r="32980" b="51953"/>
          <a:stretch>
            <a:fillRect/>
          </a:stretch>
        </p:blipFill>
        <p:spPr bwMode="auto">
          <a:xfrm>
            <a:off x="6500826" y="1285860"/>
            <a:ext cx="428628" cy="28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/>
          <a:srcRect l="73060" t="36328" r="23646" b="57813"/>
          <a:stretch>
            <a:fillRect/>
          </a:stretch>
        </p:blipFill>
        <p:spPr bwMode="auto">
          <a:xfrm>
            <a:off x="6072198" y="928670"/>
            <a:ext cx="42862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blipFill>
            <a:blip r:embed="rId2"/>
            <a:tile tx="0" ty="0" sx="100000" sy="100000" flip="none" algn="tl"/>
          </a:blipFill>
          <a:ln w="5715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800" dirty="0" smtClean="0"/>
              <a:t>3-xossa.[</a:t>
            </a:r>
            <a:r>
              <a:rPr lang="en-US" sz="2800" dirty="0" err="1" smtClean="0"/>
              <a:t>a;b</a:t>
            </a:r>
            <a:r>
              <a:rPr lang="en-US" sz="2800" dirty="0" smtClean="0"/>
              <a:t>]</a:t>
            </a:r>
            <a:r>
              <a:rPr lang="en-US" sz="2800" dirty="0" err="1" smtClean="0"/>
              <a:t>ning</a:t>
            </a:r>
            <a:r>
              <a:rPr lang="en-US" sz="2800" dirty="0" smtClean="0"/>
              <a:t> </a:t>
            </a:r>
            <a:r>
              <a:rPr lang="en-US" sz="2800" dirty="0" err="1" smtClean="0"/>
              <a:t>har</a:t>
            </a:r>
            <a:r>
              <a:rPr lang="en-US" sz="2800" dirty="0" smtClean="0"/>
              <a:t> </a:t>
            </a:r>
            <a:r>
              <a:rPr lang="en-US" sz="2800" dirty="0" err="1" smtClean="0"/>
              <a:t>qanday</a:t>
            </a:r>
            <a:r>
              <a:rPr lang="en-US" sz="2800" dirty="0" smtClean="0"/>
              <a:t> </a:t>
            </a:r>
            <a:r>
              <a:rPr lang="en-US" sz="2800" dirty="0" err="1" smtClean="0"/>
              <a:t>bo’linishidagi</a:t>
            </a:r>
            <a:r>
              <a:rPr lang="en-US" sz="2800" dirty="0" smtClean="0"/>
              <a:t> </a:t>
            </a:r>
            <a:r>
              <a:rPr lang="en-US" sz="2800" dirty="0" err="1" smtClean="0"/>
              <a:t>quyi</a:t>
            </a:r>
            <a:r>
              <a:rPr lang="en-US" sz="2800" dirty="0" smtClean="0"/>
              <a:t> </a:t>
            </a:r>
            <a:r>
              <a:rPr lang="en-US" sz="2800" dirty="0" err="1" smtClean="0"/>
              <a:t>yig’indi</a:t>
            </a:r>
            <a:r>
              <a:rPr lang="en-US" sz="2800" dirty="0" smtClean="0"/>
              <a:t> </a:t>
            </a:r>
            <a:r>
              <a:rPr lang="en-US" sz="2800" dirty="0" err="1" smtClean="0"/>
              <a:t>har</a:t>
            </a:r>
            <a:r>
              <a:rPr lang="en-US" sz="2800" dirty="0" smtClean="0"/>
              <a:t> </a:t>
            </a:r>
            <a:r>
              <a:rPr lang="en-US" sz="2800" dirty="0" err="1" smtClean="0"/>
              <a:t>qanday</a:t>
            </a:r>
            <a:r>
              <a:rPr lang="en-US" sz="2800" dirty="0" smtClean="0"/>
              <a:t> </a:t>
            </a:r>
            <a:r>
              <a:rPr lang="en-US" sz="2800" dirty="0" err="1" smtClean="0"/>
              <a:t>boshqa</a:t>
            </a:r>
            <a:r>
              <a:rPr lang="en-US" sz="2800" dirty="0" smtClean="0"/>
              <a:t> </a:t>
            </a:r>
            <a:r>
              <a:rPr lang="en-US" sz="2800" dirty="0" err="1" smtClean="0"/>
              <a:t>bo’linishdagi</a:t>
            </a:r>
            <a:r>
              <a:rPr lang="en-US" sz="2800" dirty="0" smtClean="0"/>
              <a:t> </a:t>
            </a:r>
            <a:r>
              <a:rPr lang="en-US" sz="2800" dirty="0" err="1" smtClean="0"/>
              <a:t>yuqori</a:t>
            </a:r>
            <a:r>
              <a:rPr lang="en-US" sz="2800" dirty="0" smtClean="0"/>
              <a:t> </a:t>
            </a:r>
            <a:r>
              <a:rPr lang="en-US" sz="2800" dirty="0" err="1" smtClean="0"/>
              <a:t>yig’indidan</a:t>
            </a:r>
            <a:r>
              <a:rPr lang="en-US" sz="2800" dirty="0" smtClean="0"/>
              <a:t> </a:t>
            </a:r>
            <a:r>
              <a:rPr lang="en-US" sz="2800" dirty="0" err="1" smtClean="0"/>
              <a:t>katta</a:t>
            </a:r>
            <a:r>
              <a:rPr lang="en-US" sz="2800" dirty="0" smtClean="0"/>
              <a:t> </a:t>
            </a:r>
            <a:r>
              <a:rPr lang="en-US" sz="2800" dirty="0" err="1" smtClean="0"/>
              <a:t>emas</a:t>
            </a:r>
            <a:r>
              <a:rPr lang="en-US" sz="2800" dirty="0" smtClean="0"/>
              <a:t>.</a:t>
            </a: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49" name="Picture 1"/>
          <p:cNvPicPr>
            <a:picLocks noChangeAspect="1" noChangeArrowheads="1"/>
          </p:cNvPicPr>
          <p:nvPr/>
        </p:nvPicPr>
        <p:blipFill>
          <a:blip r:embed="rId3"/>
          <a:srcRect l="18668" t="24414" r="11054" b="16992"/>
          <a:stretch>
            <a:fillRect/>
          </a:stretch>
        </p:blipFill>
        <p:spPr bwMode="auto">
          <a:xfrm>
            <a:off x="357126" y="1500174"/>
            <a:ext cx="8572592" cy="4929222"/>
          </a:xfrm>
          <a:prstGeom prst="rect">
            <a:avLst/>
          </a:prstGeom>
          <a:ln w="57150">
            <a:solidFill>
              <a:schemeClr val="tx1"/>
            </a:solidFill>
            <a:headEnd/>
            <a:tailEnd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  <a:blipFill>
            <a:blip r:embed="rId2"/>
            <a:tile tx="0" ty="0" sx="100000" sy="100000" flip="none" algn="tl"/>
          </a:blipFill>
          <a:ln w="76200">
            <a:solidFill>
              <a:srgbClr val="00B0F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i="1" dirty="0" smtClean="0">
                <a:solidFill>
                  <a:srgbClr val="0070C0"/>
                </a:solidFill>
              </a:rPr>
              <a:t>Bu     </a:t>
            </a:r>
            <a:r>
              <a:rPr lang="en-US" b="1" i="1" dirty="0" err="1" smtClean="0">
                <a:solidFill>
                  <a:srgbClr val="0070C0"/>
                </a:solidFill>
              </a:rPr>
              <a:t>qiziq</a:t>
            </a:r>
            <a:endParaRPr lang="ru-RU" b="1" i="1" dirty="0">
              <a:solidFill>
                <a:srgbClr val="0070C0"/>
              </a:solidFill>
            </a:endParaRPr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l="55325" t="15152" r="9179" b="37496"/>
          <a:stretch>
            <a:fillRect/>
          </a:stretch>
        </p:blipFill>
        <p:spPr bwMode="auto">
          <a:xfrm>
            <a:off x="571472" y="3143248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5-конечная звезда 3"/>
          <p:cNvSpPr/>
          <p:nvPr/>
        </p:nvSpPr>
        <p:spPr>
          <a:xfrm>
            <a:off x="1714480" y="642918"/>
            <a:ext cx="1357322" cy="50561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5-конечная звезда 4"/>
          <p:cNvSpPr/>
          <p:nvPr/>
        </p:nvSpPr>
        <p:spPr>
          <a:xfrm>
            <a:off x="3071802" y="1071546"/>
            <a:ext cx="285752" cy="18960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5-конечная звезда 5"/>
          <p:cNvSpPr/>
          <p:nvPr/>
        </p:nvSpPr>
        <p:spPr>
          <a:xfrm>
            <a:off x="1500166" y="500042"/>
            <a:ext cx="500066" cy="189605"/>
          </a:xfrm>
          <a:prstGeom prst="star5">
            <a:avLst/>
          </a:prstGeom>
          <a:solidFill>
            <a:srgbClr val="FFFF0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/>
          <a:srcRect l="56003" t="17578" r="7759" b="39454"/>
          <a:stretch>
            <a:fillRect/>
          </a:stretch>
        </p:blipFill>
        <p:spPr bwMode="auto">
          <a:xfrm>
            <a:off x="4572000" y="3143248"/>
            <a:ext cx="3000395" cy="20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TextBox 9"/>
          <p:cNvSpPr txBox="1"/>
          <p:nvPr/>
        </p:nvSpPr>
        <p:spPr>
          <a:xfrm>
            <a:off x="500034" y="1285860"/>
            <a:ext cx="81439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Fan </a:t>
            </a:r>
            <a:r>
              <a:rPr lang="en-US" dirty="0" err="1" smtClean="0"/>
              <a:t>va</a:t>
            </a:r>
            <a:r>
              <a:rPr lang="en-US" dirty="0" smtClean="0"/>
              <a:t> </a:t>
            </a:r>
            <a:r>
              <a:rPr lang="en-US" dirty="0" err="1" smtClean="0"/>
              <a:t>texnikaning</a:t>
            </a:r>
            <a:r>
              <a:rPr lang="en-US" dirty="0" smtClean="0"/>
              <a:t> </a:t>
            </a:r>
            <a:r>
              <a:rPr lang="en-US" dirty="0" err="1" smtClean="0"/>
              <a:t>mazmunlari</a:t>
            </a:r>
            <a:r>
              <a:rPr lang="en-US" dirty="0" smtClean="0"/>
              <a:t> </a:t>
            </a:r>
            <a:r>
              <a:rPr lang="en-US" dirty="0" err="1" smtClean="0"/>
              <a:t>turlicha</a:t>
            </a:r>
            <a:r>
              <a:rPr lang="en-US" dirty="0" smtClean="0"/>
              <a:t> </a:t>
            </a:r>
            <a:r>
              <a:rPr lang="en-US" dirty="0" err="1" smtClean="0"/>
              <a:t>bo’lgan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qator</a:t>
            </a:r>
            <a:r>
              <a:rPr lang="en-US" dirty="0" smtClean="0"/>
              <a:t> </a:t>
            </a:r>
            <a:r>
              <a:rPr lang="en-US" dirty="0" err="1" smtClean="0"/>
              <a:t>masalalari</a:t>
            </a:r>
            <a:r>
              <a:rPr lang="en-US" dirty="0" smtClean="0"/>
              <a:t>  </a:t>
            </a:r>
            <a:r>
              <a:rPr lang="en-US" b="1" i="1" dirty="0" err="1" smtClean="0">
                <a:solidFill>
                  <a:srgbClr val="C00000"/>
                </a:solidFill>
              </a:rPr>
              <a:t>aniq</a:t>
            </a:r>
            <a:r>
              <a:rPr lang="en-US" b="1" i="1" dirty="0" smtClean="0">
                <a:solidFill>
                  <a:srgbClr val="C00000"/>
                </a:solidFill>
              </a:rPr>
              <a:t> integral </a:t>
            </a:r>
            <a:r>
              <a:rPr lang="en-US" dirty="0" err="1" smtClean="0"/>
              <a:t>deb</a:t>
            </a:r>
            <a:r>
              <a:rPr lang="en-US" dirty="0" smtClean="0"/>
              <a:t> </a:t>
            </a:r>
            <a:r>
              <a:rPr lang="en-US" dirty="0" err="1" smtClean="0"/>
              <a:t>ataladigan</a:t>
            </a:r>
            <a:r>
              <a:rPr lang="en-US" dirty="0" smtClean="0"/>
              <a:t> </a:t>
            </a:r>
            <a:r>
              <a:rPr lang="en-US" dirty="0" err="1" smtClean="0"/>
              <a:t>matematik</a:t>
            </a:r>
            <a:r>
              <a:rPr lang="en-US" dirty="0" smtClean="0"/>
              <a:t> </a:t>
            </a:r>
            <a:r>
              <a:rPr lang="en-US" dirty="0" err="1" smtClean="0"/>
              <a:t>tushunchaning</a:t>
            </a:r>
            <a:r>
              <a:rPr lang="en-US" dirty="0" smtClean="0"/>
              <a:t> </a:t>
            </a:r>
            <a:r>
              <a:rPr lang="en-US" dirty="0" err="1" smtClean="0"/>
              <a:t>paydo</a:t>
            </a:r>
            <a:r>
              <a:rPr lang="en-US" dirty="0" smtClean="0"/>
              <a:t> </a:t>
            </a:r>
            <a:r>
              <a:rPr lang="en-US" dirty="0" err="1" smtClean="0"/>
              <a:t>bo’lishiga</a:t>
            </a:r>
            <a:r>
              <a:rPr lang="en-US" dirty="0" smtClean="0"/>
              <a:t> </a:t>
            </a:r>
            <a:r>
              <a:rPr lang="en-US" dirty="0" err="1" smtClean="0"/>
              <a:t>sabab</a:t>
            </a:r>
            <a:r>
              <a:rPr lang="en-US" dirty="0" smtClean="0"/>
              <a:t> </a:t>
            </a:r>
            <a:r>
              <a:rPr lang="en-US" dirty="0" err="1" smtClean="0"/>
              <a:t>bo’lgan.Bulardan</a:t>
            </a:r>
            <a:r>
              <a:rPr lang="en-US" dirty="0" smtClean="0"/>
              <a:t>  3 </a:t>
            </a:r>
            <a:r>
              <a:rPr lang="en-US" dirty="0" err="1" smtClean="0"/>
              <a:t>tasi</a:t>
            </a:r>
            <a:r>
              <a:rPr lang="en-US" dirty="0" smtClean="0"/>
              <a:t> </a:t>
            </a:r>
            <a:r>
              <a:rPr lang="en-US" dirty="0" err="1" smtClean="0"/>
              <a:t>quyidagilar</a:t>
            </a:r>
            <a:r>
              <a:rPr lang="en-US" dirty="0" smtClean="0"/>
              <a:t>:</a:t>
            </a:r>
          </a:p>
          <a:p>
            <a:r>
              <a:rPr lang="en-US" dirty="0" smtClean="0"/>
              <a:t>Y    </a:t>
            </a:r>
            <a:r>
              <a:rPr lang="en-US" dirty="0" err="1" smtClean="0"/>
              <a:t>Yo’lni</a:t>
            </a:r>
            <a:r>
              <a:rPr lang="en-US" dirty="0" smtClean="0"/>
              <a:t>  </a:t>
            </a:r>
            <a:r>
              <a:rPr lang="en-US" dirty="0" err="1" smtClean="0"/>
              <a:t>hisoblash</a:t>
            </a:r>
            <a:r>
              <a:rPr lang="en-US" dirty="0" smtClean="0"/>
              <a:t>  </a:t>
            </a:r>
            <a:r>
              <a:rPr lang="en-US" dirty="0" err="1" smtClean="0"/>
              <a:t>masalasi</a:t>
            </a:r>
            <a:endParaRPr lang="en-US" dirty="0" smtClean="0"/>
          </a:p>
          <a:p>
            <a:r>
              <a:rPr lang="en-US" dirty="0" smtClean="0"/>
              <a:t>       </a:t>
            </a:r>
            <a:r>
              <a:rPr lang="en-US" dirty="0" err="1" smtClean="0"/>
              <a:t>Egri</a:t>
            </a:r>
            <a:r>
              <a:rPr lang="en-US" dirty="0" smtClean="0"/>
              <a:t> </a:t>
            </a:r>
            <a:r>
              <a:rPr lang="en-US" dirty="0" err="1" smtClean="0"/>
              <a:t>chiziqli</a:t>
            </a:r>
            <a:r>
              <a:rPr lang="en-US" dirty="0" smtClean="0"/>
              <a:t> </a:t>
            </a:r>
            <a:r>
              <a:rPr lang="en-US" dirty="0" err="1" smtClean="0"/>
              <a:t>trapetsiyaning</a:t>
            </a:r>
            <a:r>
              <a:rPr lang="en-US" dirty="0" smtClean="0"/>
              <a:t> </a:t>
            </a:r>
            <a:r>
              <a:rPr lang="en-US" dirty="0" err="1" smtClean="0"/>
              <a:t>yuzini</a:t>
            </a:r>
            <a:r>
              <a:rPr lang="en-US" dirty="0" smtClean="0"/>
              <a:t> </a:t>
            </a:r>
            <a:r>
              <a:rPr lang="en-US" dirty="0" err="1" smtClean="0"/>
              <a:t>hisoblash</a:t>
            </a:r>
            <a:r>
              <a:rPr lang="en-US" dirty="0" smtClean="0"/>
              <a:t>  </a:t>
            </a:r>
            <a:r>
              <a:rPr lang="en-US" dirty="0" err="1" smtClean="0"/>
              <a:t>masalasi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11" name="Улыбающееся лицо 10"/>
          <p:cNvSpPr/>
          <p:nvPr/>
        </p:nvSpPr>
        <p:spPr>
          <a:xfrm>
            <a:off x="571472" y="2214554"/>
            <a:ext cx="285752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Улыбающееся лицо 13"/>
          <p:cNvSpPr/>
          <p:nvPr/>
        </p:nvSpPr>
        <p:spPr>
          <a:xfrm>
            <a:off x="571472" y="2500306"/>
            <a:ext cx="285752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14348" y="5572140"/>
            <a:ext cx="77867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      </a:t>
            </a:r>
            <a:r>
              <a:rPr lang="en-US" dirty="0" err="1" smtClean="0"/>
              <a:t>O’zgaruvchan</a:t>
            </a:r>
            <a:r>
              <a:rPr lang="en-US" dirty="0" smtClean="0"/>
              <a:t> </a:t>
            </a:r>
            <a:r>
              <a:rPr lang="en-US" dirty="0" err="1" smtClean="0"/>
              <a:t>kuchning</a:t>
            </a:r>
            <a:r>
              <a:rPr lang="en-US" dirty="0" smtClean="0"/>
              <a:t> </a:t>
            </a:r>
            <a:r>
              <a:rPr lang="en-US" dirty="0" err="1" smtClean="0"/>
              <a:t>bajargan</a:t>
            </a:r>
            <a:r>
              <a:rPr lang="en-US" dirty="0" smtClean="0"/>
              <a:t>  </a:t>
            </a:r>
            <a:r>
              <a:rPr lang="en-US" dirty="0" err="1" smtClean="0"/>
              <a:t>ishini</a:t>
            </a:r>
            <a:r>
              <a:rPr lang="en-US" dirty="0" smtClean="0"/>
              <a:t>  </a:t>
            </a:r>
            <a:r>
              <a:rPr lang="en-US" dirty="0" err="1" smtClean="0"/>
              <a:t>hisoblash</a:t>
            </a:r>
            <a:r>
              <a:rPr lang="en-US" dirty="0" smtClean="0"/>
              <a:t>  </a:t>
            </a:r>
            <a:r>
              <a:rPr lang="en-US" dirty="0" err="1" smtClean="0"/>
              <a:t>masalasi</a:t>
            </a:r>
            <a:endParaRPr lang="ru-RU" dirty="0"/>
          </a:p>
        </p:txBody>
      </p:sp>
      <p:sp>
        <p:nvSpPr>
          <p:cNvPr id="16" name="Улыбающееся лицо 15"/>
          <p:cNvSpPr/>
          <p:nvPr/>
        </p:nvSpPr>
        <p:spPr>
          <a:xfrm>
            <a:off x="785786" y="5715016"/>
            <a:ext cx="285752" cy="214314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571472" y="1428736"/>
            <a:ext cx="3786214" cy="142876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1.Aniq </a:t>
            </a:r>
            <a:r>
              <a:rPr lang="en-US" b="1" i="1" dirty="0" err="1" smtClean="0">
                <a:solidFill>
                  <a:schemeClr val="tx1"/>
                </a:solidFill>
              </a:rPr>
              <a:t>integralning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ta’rifidagi</a:t>
            </a:r>
            <a:r>
              <a:rPr lang="en-US" b="1" i="1" dirty="0" smtClean="0">
                <a:solidFill>
                  <a:schemeClr val="tx1"/>
                </a:solidFill>
              </a:rPr>
              <a:t> limit </a:t>
            </a:r>
            <a:r>
              <a:rPr lang="en-US" b="1" i="1" dirty="0" err="1" smtClean="0">
                <a:solidFill>
                  <a:schemeClr val="tx1"/>
                </a:solidFill>
              </a:rPr>
              <a:t>tushunchasi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yangi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tushunchadir.U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ketma-ketlikning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limiti,funksiyaning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limiti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bo’lmay,o’ziga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xos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xarakterga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ega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bo;lgan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tushunchadir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786314" y="1428736"/>
            <a:ext cx="4143404" cy="142876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i="1" dirty="0" smtClean="0">
                <a:solidFill>
                  <a:schemeClr val="tx1"/>
                </a:solidFill>
              </a:rPr>
              <a:t>2.Aniq </a:t>
            </a:r>
            <a:r>
              <a:rPr lang="en-US" b="1" i="1" dirty="0" err="1" smtClean="0">
                <a:solidFill>
                  <a:schemeClr val="tx1"/>
                </a:solidFill>
              </a:rPr>
              <a:t>integralning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ta’rifidagi</a:t>
            </a:r>
            <a:r>
              <a:rPr lang="en-US" b="1" i="1" dirty="0" smtClean="0">
                <a:solidFill>
                  <a:schemeClr val="tx1"/>
                </a:solidFill>
              </a:rPr>
              <a:t> integral </a:t>
            </a:r>
            <a:r>
              <a:rPr lang="en-US" b="1" i="1" dirty="0" err="1" smtClean="0">
                <a:solidFill>
                  <a:schemeClr val="tx1"/>
                </a:solidFill>
              </a:rPr>
              <a:t>yig’indiga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qaraganda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birmuncha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soddaroq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bo’lgan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Darbu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yig’indilariga</a:t>
            </a:r>
            <a:r>
              <a:rPr lang="en-US" b="1" i="1" dirty="0" smtClean="0">
                <a:solidFill>
                  <a:schemeClr val="tx1"/>
                </a:solidFill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</a:rPr>
              <a:t>asoslanadi</a:t>
            </a:r>
            <a:endParaRPr lang="ru-RU" b="1" i="1" dirty="0">
              <a:solidFill>
                <a:schemeClr val="tx1"/>
              </a:solidFill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14348" y="3214686"/>
            <a:ext cx="8072494" cy="2857520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 smtClean="0">
                <a:solidFill>
                  <a:schemeClr val="tx1"/>
                </a:solidFill>
              </a:rPr>
              <a:t>f(x) </a:t>
            </a:r>
            <a:r>
              <a:rPr lang="en-US" sz="2400" b="1" i="1" dirty="0" err="1" smtClean="0">
                <a:solidFill>
                  <a:schemeClr val="tx1"/>
                </a:solidFill>
              </a:rPr>
              <a:t>funksiya</a:t>
            </a:r>
            <a:r>
              <a:rPr lang="en-US" sz="2400" b="1" i="1" dirty="0" smtClean="0">
                <a:solidFill>
                  <a:schemeClr val="tx1"/>
                </a:solidFill>
              </a:rPr>
              <a:t> [</a:t>
            </a:r>
            <a:r>
              <a:rPr lang="en-US" sz="2400" b="1" i="1" dirty="0" err="1" smtClean="0">
                <a:solidFill>
                  <a:schemeClr val="tx1"/>
                </a:solidFill>
              </a:rPr>
              <a:t>a;b</a:t>
            </a:r>
            <a:r>
              <a:rPr lang="en-US" sz="2400" b="1" i="1" dirty="0" smtClean="0">
                <a:solidFill>
                  <a:schemeClr val="tx1"/>
                </a:solidFill>
              </a:rPr>
              <a:t>] </a:t>
            </a:r>
            <a:r>
              <a:rPr lang="en-US" sz="2400" b="1" i="1" dirty="0" err="1" smtClean="0">
                <a:solidFill>
                  <a:schemeClr val="tx1"/>
                </a:solidFill>
              </a:rPr>
              <a:t>oraliqda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integrallanuvchi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bo’lishi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ixtiyoriy</a:t>
            </a:r>
            <a:r>
              <a:rPr lang="en-US" sz="2400" b="1" i="1" dirty="0" smtClean="0">
                <a:solidFill>
                  <a:schemeClr val="tx1"/>
                </a:solidFill>
              </a:rPr>
              <a:t> ԑ ˃0 </a:t>
            </a:r>
            <a:r>
              <a:rPr lang="en-US" sz="2400" b="1" i="1" dirty="0" err="1" smtClean="0">
                <a:solidFill>
                  <a:schemeClr val="tx1"/>
                </a:solidFill>
              </a:rPr>
              <a:t>olinganda</a:t>
            </a:r>
            <a:r>
              <a:rPr lang="en-US" sz="2400" b="1" i="1" dirty="0" smtClean="0">
                <a:solidFill>
                  <a:schemeClr val="tx1"/>
                </a:solidFill>
              </a:rPr>
              <a:t> ham </a:t>
            </a:r>
            <a:r>
              <a:rPr lang="en-US" sz="2400" b="1" i="1" dirty="0" err="1" smtClean="0">
                <a:solidFill>
                  <a:schemeClr val="tx1"/>
                </a:solidFill>
              </a:rPr>
              <a:t>shunday</a:t>
            </a:r>
            <a:r>
              <a:rPr lang="en-US" sz="2400" b="1" i="1" dirty="0" smtClean="0">
                <a:solidFill>
                  <a:schemeClr val="tx1"/>
                </a:solidFill>
              </a:rPr>
              <a:t> ∂˃0 son </a:t>
            </a:r>
            <a:r>
              <a:rPr lang="en-US" sz="2400" b="1" i="1" dirty="0" err="1" smtClean="0">
                <a:solidFill>
                  <a:schemeClr val="tx1"/>
                </a:solidFill>
              </a:rPr>
              <a:t>topilib</a:t>
            </a:r>
            <a:r>
              <a:rPr lang="en-US" sz="2400" b="1" i="1" dirty="0" smtClean="0">
                <a:solidFill>
                  <a:schemeClr val="tx1"/>
                </a:solidFill>
              </a:rPr>
              <a:t>,[</a:t>
            </a:r>
            <a:r>
              <a:rPr lang="en-US" sz="2400" b="1" i="1" dirty="0" err="1" smtClean="0">
                <a:solidFill>
                  <a:schemeClr val="tx1"/>
                </a:solidFill>
              </a:rPr>
              <a:t>a;b</a:t>
            </a:r>
            <a:r>
              <a:rPr lang="en-US" sz="2400" b="1" i="1" dirty="0" smtClean="0">
                <a:solidFill>
                  <a:schemeClr val="tx1"/>
                </a:solidFill>
              </a:rPr>
              <a:t>] </a:t>
            </a:r>
            <a:r>
              <a:rPr lang="en-US" sz="2400" b="1" i="1" dirty="0" err="1" smtClean="0">
                <a:solidFill>
                  <a:schemeClr val="tx1"/>
                </a:solidFill>
              </a:rPr>
              <a:t>oraliqni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diametri</a:t>
            </a:r>
            <a:r>
              <a:rPr lang="en-US" sz="2400" b="1" i="1" dirty="0" smtClean="0">
                <a:solidFill>
                  <a:schemeClr val="tx1"/>
                </a:solidFill>
              </a:rPr>
              <a:t>  </a:t>
            </a:r>
            <a:r>
              <a:rPr lang="el-GR" sz="2400" b="1" i="1" dirty="0" smtClean="0">
                <a:solidFill>
                  <a:schemeClr val="tx1"/>
                </a:solidFill>
              </a:rPr>
              <a:t>λᵨ˂∂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bo’lgan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har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qanday</a:t>
            </a:r>
            <a:r>
              <a:rPr lang="en-US" sz="2400" b="1" i="1" dirty="0" smtClean="0">
                <a:solidFill>
                  <a:schemeClr val="tx1"/>
                </a:solidFill>
              </a:rPr>
              <a:t> P </a:t>
            </a:r>
            <a:r>
              <a:rPr lang="en-US" sz="2400" b="1" i="1" dirty="0" err="1" smtClean="0">
                <a:solidFill>
                  <a:schemeClr val="tx1"/>
                </a:solidFill>
              </a:rPr>
              <a:t>bo’laklashga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nisbatan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Darbu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yig’indilari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en-US" sz="2400" b="1" i="1" dirty="0" smtClean="0">
                <a:solidFill>
                  <a:schemeClr val="tx1"/>
                </a:solidFill>
              </a:rPr>
              <a:t>S(P)-s(P)˂ԑ</a:t>
            </a:r>
          </a:p>
          <a:p>
            <a:pPr algn="ctr"/>
            <a:r>
              <a:rPr lang="en-US" sz="2400" b="1" i="1" dirty="0" err="1" smtClean="0">
                <a:solidFill>
                  <a:schemeClr val="tx1"/>
                </a:solidFill>
              </a:rPr>
              <a:t>Tengsizlikni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qanoatlantirishi</a:t>
            </a:r>
            <a:r>
              <a:rPr lang="en-US" sz="2400" b="1" i="1" dirty="0" smtClean="0">
                <a:solidFill>
                  <a:schemeClr val="tx1"/>
                </a:solidFill>
              </a:rPr>
              <a:t> </a:t>
            </a:r>
            <a:r>
              <a:rPr lang="en-US" sz="2400" b="1" i="1" dirty="0" err="1" smtClean="0">
                <a:solidFill>
                  <a:schemeClr val="tx1"/>
                </a:solidFill>
              </a:rPr>
              <a:t>zarur</a:t>
            </a:r>
            <a:r>
              <a:rPr lang="en-US" sz="2400" b="1" i="1" dirty="0" smtClean="0">
                <a:solidFill>
                  <a:schemeClr val="tx1"/>
                </a:solidFill>
              </a:rPr>
              <a:t>  </a:t>
            </a:r>
            <a:r>
              <a:rPr lang="en-US" sz="2400" b="1" i="1" dirty="0" err="1" smtClean="0">
                <a:solidFill>
                  <a:schemeClr val="tx1"/>
                </a:solidFill>
              </a:rPr>
              <a:t>va</a:t>
            </a:r>
            <a:r>
              <a:rPr lang="en-US" sz="2400" b="1" i="1" dirty="0" smtClean="0">
                <a:solidFill>
                  <a:schemeClr val="tx1"/>
                </a:solidFill>
              </a:rPr>
              <a:t>  </a:t>
            </a:r>
            <a:r>
              <a:rPr lang="en-US" sz="2400" b="1" i="1" dirty="0" err="1" smtClean="0">
                <a:solidFill>
                  <a:schemeClr val="tx1"/>
                </a:solidFill>
              </a:rPr>
              <a:t>yetarli</a:t>
            </a:r>
            <a:endParaRPr lang="ru-RU" sz="2400" b="1" i="1" dirty="0">
              <a:solidFill>
                <a:schemeClr val="tx1"/>
              </a:solidFill>
            </a:endParaRPr>
          </a:p>
        </p:txBody>
      </p:sp>
      <p:cxnSp>
        <p:nvCxnSpPr>
          <p:cNvPr id="19" name="Прямая соединительная линия 18"/>
          <p:cNvCxnSpPr>
            <a:stCxn id="10" idx="2"/>
          </p:cNvCxnSpPr>
          <p:nvPr/>
        </p:nvCxnSpPr>
        <p:spPr>
          <a:xfrm rot="5400000">
            <a:off x="2268124" y="3018233"/>
            <a:ext cx="357192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>
            <a:stCxn id="14" idx="2"/>
          </p:cNvCxnSpPr>
          <p:nvPr/>
        </p:nvCxnSpPr>
        <p:spPr>
          <a:xfrm rot="5400000">
            <a:off x="6679421" y="3036091"/>
            <a:ext cx="35719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Двойная стрелка влево/вправо 12"/>
          <p:cNvSpPr/>
          <p:nvPr/>
        </p:nvSpPr>
        <p:spPr>
          <a:xfrm>
            <a:off x="714348" y="0"/>
            <a:ext cx="7929618" cy="1357298"/>
          </a:xfrm>
          <a:prstGeom prst="leftRightArrow">
            <a:avLst/>
          </a:prstGeom>
          <a:blipFill>
            <a:blip r:embed="rId2"/>
            <a:tile tx="0" ty="0" sx="100000" sy="100000" flip="none" algn="tl"/>
          </a:blipFill>
          <a:ln>
            <a:solidFill>
              <a:schemeClr val="tx1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i="1" dirty="0" err="1" smtClean="0">
                <a:solidFill>
                  <a:schemeClr val="tx1"/>
                </a:solidFill>
              </a:rPr>
              <a:t>Aniq</a:t>
            </a:r>
            <a:r>
              <a:rPr lang="en-US" sz="2800" b="1" i="1" dirty="0" smtClean="0">
                <a:solidFill>
                  <a:schemeClr val="tx1"/>
                </a:solidFill>
              </a:rPr>
              <a:t>   </a:t>
            </a:r>
            <a:r>
              <a:rPr lang="en-US" sz="2800" b="1" i="1" dirty="0" err="1" smtClean="0">
                <a:solidFill>
                  <a:schemeClr val="tx1"/>
                </a:solidFill>
              </a:rPr>
              <a:t>integralning</a:t>
            </a:r>
            <a:r>
              <a:rPr lang="en-US" sz="2800" b="1" i="1" dirty="0" smtClean="0">
                <a:solidFill>
                  <a:schemeClr val="tx1"/>
                </a:solidFill>
              </a:rPr>
              <a:t>   </a:t>
            </a:r>
            <a:r>
              <a:rPr lang="en-US" sz="2800" b="1" i="1" dirty="0" err="1" smtClean="0">
                <a:solidFill>
                  <a:schemeClr val="tx1"/>
                </a:solidFill>
              </a:rPr>
              <a:t>mavjudlik</a:t>
            </a:r>
            <a:r>
              <a:rPr lang="en-US" sz="2800" b="1" i="1" dirty="0" smtClean="0">
                <a:solidFill>
                  <a:schemeClr val="tx1"/>
                </a:solidFill>
              </a:rPr>
              <a:t>  </a:t>
            </a:r>
            <a:r>
              <a:rPr lang="en-US" sz="2800" b="1" i="1" dirty="0" err="1" smtClean="0">
                <a:solidFill>
                  <a:schemeClr val="tx1"/>
                </a:solidFill>
              </a:rPr>
              <a:t>sharti</a:t>
            </a:r>
            <a:r>
              <a:rPr lang="en-US" sz="2800" b="1" i="1" dirty="0" smtClean="0">
                <a:solidFill>
                  <a:schemeClr val="tx1"/>
                </a:solidFill>
              </a:rPr>
              <a:t>   </a:t>
            </a:r>
            <a:endParaRPr lang="ru-RU" sz="2800" b="1" i="1" dirty="0">
              <a:solidFill>
                <a:schemeClr val="tx1"/>
              </a:solidFill>
            </a:endParaRPr>
          </a:p>
        </p:txBody>
      </p:sp>
      <p:cxnSp>
        <p:nvCxnSpPr>
          <p:cNvPr id="16" name="Прямая соединительная линия 15"/>
          <p:cNvCxnSpPr>
            <a:stCxn id="13" idx="5"/>
          </p:cNvCxnSpPr>
          <p:nvPr/>
        </p:nvCxnSpPr>
        <p:spPr>
          <a:xfrm rot="5400000">
            <a:off x="3562942" y="2098471"/>
            <a:ext cx="2196712" cy="357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3" idx="5"/>
            <a:endCxn id="14" idx="0"/>
          </p:cNvCxnSpPr>
          <p:nvPr/>
        </p:nvCxnSpPr>
        <p:spPr>
          <a:xfrm rot="16200000" flipH="1">
            <a:off x="5563205" y="133925"/>
            <a:ext cx="410762" cy="21788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>
            <a:stCxn id="13" idx="5"/>
            <a:endCxn id="10" idx="0"/>
          </p:cNvCxnSpPr>
          <p:nvPr/>
        </p:nvCxnSpPr>
        <p:spPr>
          <a:xfrm rot="5400000">
            <a:off x="3366487" y="116066"/>
            <a:ext cx="410762" cy="22145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1009</TotalTime>
  <Words>763</Words>
  <Application>Microsoft Office PowerPoint</Application>
  <PresentationFormat>Экран (4:3)</PresentationFormat>
  <Paragraphs>129</Paragraphs>
  <Slides>22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Формула</vt:lpstr>
      <vt:lpstr>15-Mavzu: Darbu yig’indilari va ularning xossalari. Aniq integralning mavjudlik sharti. Integrallanuvchi funksiyalar sinfi. </vt:lpstr>
      <vt:lpstr>    </vt:lpstr>
      <vt:lpstr>Darbu  yig’indilari</vt:lpstr>
      <vt:lpstr>Презентация PowerPoint</vt:lpstr>
      <vt:lpstr>Darbu yig’indilarining ba’zi xossalari</vt:lpstr>
      <vt:lpstr>2-xossa.[a;b]ning bo’linish nuqtalari sonini oshirish natijasida quyi </vt:lpstr>
      <vt:lpstr>3-xossa.[a;b]ning har qanday bo’linishidagi quyi yig’indi har qanday boshqa bo’linishdagi yuqori yig’indidan katta emas.</vt:lpstr>
      <vt:lpstr>Bu     qiziq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Tezkor  test</vt:lpstr>
      <vt:lpstr>Презентация PowerPoint</vt:lpstr>
      <vt:lpstr>мм</vt:lpstr>
      <vt:lpstr>Презентация PowerPoint</vt:lpstr>
      <vt:lpstr>Презентация PowerPoint</vt:lpstr>
      <vt:lpstr>Nima  uchun  sxemasi.</vt:lpstr>
      <vt:lpstr>Mavzu  yuzasidan  savollar.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Nizomiy   nomidagi TDPU  Fizika-matematika   fakulteti   MO’M-102  guruh talabasi  Beknazarova  Gulbadan begim </dc:title>
  <dc:creator>Admin</dc:creator>
  <cp:lastModifiedBy>UMK</cp:lastModifiedBy>
  <cp:revision>123</cp:revision>
  <dcterms:created xsi:type="dcterms:W3CDTF">2014-09-23T04:41:39Z</dcterms:created>
  <dcterms:modified xsi:type="dcterms:W3CDTF">2016-05-19T09:47:54Z</dcterms:modified>
</cp:coreProperties>
</file>