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6" r:id="rId20"/>
    <p:sldId id="280" r:id="rId21"/>
    <p:sldId id="282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035CE609-C567-4AC5-B417-B43FEA39903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7B8A8BD7-445D-4FE2-96AA-9A70EDFCD93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200400"/>
            <a:ext cx="7550224" cy="1812776"/>
          </a:xfrm>
        </p:spPr>
        <p:txBody>
          <a:bodyPr/>
          <a:lstStyle/>
          <a:p>
            <a:r>
              <a:rPr lang="en-US" sz="2800" dirty="0" err="1" smtClean="0"/>
              <a:t>Differensialanuvchanlik</a:t>
            </a:r>
            <a:r>
              <a:rPr lang="en-US" sz="2800" dirty="0" smtClean="0"/>
              <a:t>. </a:t>
            </a:r>
            <a:r>
              <a:rPr lang="en-US" sz="2800" dirty="0" err="1" smtClean="0"/>
              <a:t>Differensial</a:t>
            </a:r>
            <a:r>
              <a:rPr lang="en-US" sz="2800" dirty="0" smtClean="0"/>
              <a:t>. </a:t>
            </a:r>
            <a:r>
              <a:rPr lang="en-US" sz="2800" dirty="0" err="1" smtClean="0"/>
              <a:t>Differensialanuvchanlik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hosilaning</a:t>
            </a:r>
            <a:r>
              <a:rPr lang="en-US" sz="2800" dirty="0" smtClean="0"/>
              <a:t> </a:t>
            </a:r>
            <a:r>
              <a:rPr lang="en-US" sz="2800" dirty="0" err="1" smtClean="0"/>
              <a:t>mavjudligi</a:t>
            </a:r>
            <a:r>
              <a:rPr lang="en-US" sz="2800" dirty="0" smtClean="0"/>
              <a:t> </a:t>
            </a:r>
            <a:r>
              <a:rPr lang="en-US" sz="2800" dirty="0" err="1" smtClean="0"/>
              <a:t>orasidagi</a:t>
            </a:r>
            <a:r>
              <a:rPr lang="en-US" sz="2800" dirty="0" smtClean="0"/>
              <a:t> </a:t>
            </a:r>
            <a:r>
              <a:rPr lang="en-US" sz="2800" dirty="0" err="1" smtClean="0"/>
              <a:t>bog’lanish</a:t>
            </a:r>
            <a:r>
              <a:rPr lang="en-US" sz="2800" dirty="0" smtClean="0"/>
              <a:t>. </a:t>
            </a:r>
            <a:r>
              <a:rPr lang="en-US" sz="2800" dirty="0" err="1" smtClean="0"/>
              <a:t>Differensialning</a:t>
            </a:r>
            <a:r>
              <a:rPr lang="en-US" sz="2800" dirty="0" smtClean="0"/>
              <a:t> </a:t>
            </a:r>
            <a:r>
              <a:rPr lang="en-US" sz="2800" dirty="0" err="1" smtClean="0"/>
              <a:t>geometrik</a:t>
            </a:r>
            <a:r>
              <a:rPr lang="en-US" sz="2800" dirty="0" smtClean="0"/>
              <a:t> </a:t>
            </a:r>
            <a:r>
              <a:rPr lang="en-US" sz="2800" dirty="0" err="1" smtClean="0"/>
              <a:t>ma’nosi</a:t>
            </a:r>
            <a:r>
              <a:rPr lang="en-US" sz="2800" dirty="0" smtClean="0"/>
              <a:t>. </a:t>
            </a:r>
            <a:r>
              <a:rPr lang="en-US" sz="2800" dirty="0" err="1" smtClean="0"/>
              <a:t>Differensial</a:t>
            </a:r>
            <a:r>
              <a:rPr lang="en-US" sz="2800" dirty="0" smtClean="0"/>
              <a:t> </a:t>
            </a:r>
            <a:r>
              <a:rPr lang="en-US" sz="2800" smtClean="0"/>
              <a:t>formasining</a:t>
            </a:r>
            <a:r>
              <a:rPr lang="en-US" sz="2800" dirty="0" smtClean="0"/>
              <a:t> </a:t>
            </a:r>
            <a:r>
              <a:rPr lang="en-US" sz="2800" dirty="0" err="1" smtClean="0"/>
              <a:t>invariantligi</a:t>
            </a:r>
            <a:r>
              <a:rPr lang="en-US" sz="2800" dirty="0" smtClean="0"/>
              <a:t>.</a:t>
            </a:r>
            <a:r>
              <a:rPr lang="en-US" sz="3200" dirty="0" smtClean="0"/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6054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0" y="6021288"/>
            <a:ext cx="45719" cy="150912"/>
          </a:xfrm>
        </p:spPr>
        <p:txBody>
          <a:bodyPr>
            <a:normAutofit fontScale="90000"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054280" cy="6120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uz-Cyrl-UZ" b="1" dirty="0" smtClean="0"/>
              <a:t> </a:t>
            </a:r>
            <a:r>
              <a:rPr lang="uz-Cyrl-UZ" b="1" dirty="0"/>
              <a:t>Differensialning geometrik ma’n</a:t>
            </a:r>
            <a:r>
              <a:rPr lang="en-US" b="1" dirty="0"/>
              <a:t>o</a:t>
            </a:r>
            <a:r>
              <a:rPr lang="uz-Cyrl-UZ" b="1" dirty="0"/>
              <a:t>si. </a:t>
            </a:r>
            <a:r>
              <a:rPr lang="uz-Cyrl-UZ" dirty="0"/>
              <a:t>Endi </a:t>
            </a:r>
            <a:r>
              <a:rPr lang="uz-Cyrl-UZ" i="1" dirty="0"/>
              <a:t>x</a:t>
            </a:r>
            <a:r>
              <a:rPr lang="en-US" i="1" dirty="0">
                <a:sym typeface="Symbol"/>
              </a:rPr>
              <a:t></a:t>
            </a:r>
            <a:r>
              <a:rPr lang="uz-Cyrl-UZ" i="1" dirty="0"/>
              <a:t>(a;b)</a:t>
            </a:r>
            <a:r>
              <a:rPr lang="uz-Cyrl-UZ" dirty="0"/>
              <a:t> nuqtada differensallanuvchi bo‘lgan </a:t>
            </a:r>
            <a:r>
              <a:rPr lang="uz-Cyrl-UZ" i="1" dirty="0"/>
              <a:t>f(x)</a:t>
            </a:r>
            <a:r>
              <a:rPr lang="uz-Cyrl-UZ" dirty="0"/>
              <a:t> funksiyaning grafigi 18-rasmda ko‘rsatilgan chiziqni ifodalasin deylik. </a:t>
            </a:r>
            <a:endParaRPr lang="ru-RU" dirty="0"/>
          </a:p>
          <a:p>
            <a:pPr marL="0" indent="0">
              <a:buNone/>
            </a:pPr>
            <a:r>
              <a:rPr lang="uz-Cyrl-UZ" dirty="0"/>
              <a:t>Bu chiziqning </a:t>
            </a:r>
            <a:r>
              <a:rPr lang="uz-Cyrl-UZ" i="1" dirty="0"/>
              <a:t>(x,f(x))</a:t>
            </a:r>
            <a:r>
              <a:rPr lang="uz-Cyrl-UZ" dirty="0"/>
              <a:t>  va </a:t>
            </a:r>
            <a:r>
              <a:rPr lang="uz-Cyrl-UZ" i="1" dirty="0"/>
              <a:t>(x+</a:t>
            </a:r>
            <a:r>
              <a:rPr lang="en-US" i="1" dirty="0">
                <a:sym typeface="Symbol"/>
              </a:rPr>
              <a:t></a:t>
            </a:r>
            <a:r>
              <a:rPr lang="uz-Cyrl-UZ" i="1" dirty="0"/>
              <a:t>x</a:t>
            </a:r>
            <a:r>
              <a:rPr lang="uz-Cyrl-UZ" dirty="0"/>
              <a:t>, </a:t>
            </a:r>
            <a:r>
              <a:rPr lang="uz-Cyrl-UZ" i="1" dirty="0"/>
              <a:t>f(x+</a:t>
            </a:r>
            <a:r>
              <a:rPr lang="en-US" i="1" dirty="0">
                <a:sym typeface="Symbol"/>
              </a:rPr>
              <a:t></a:t>
            </a:r>
            <a:r>
              <a:rPr lang="uz-Cyrl-UZ" i="1" dirty="0"/>
              <a:t>x))</a:t>
            </a:r>
            <a:r>
              <a:rPr lang="uz-Cyrl-UZ" dirty="0"/>
              <a:t> nuqtalarin mos ravishda </a:t>
            </a:r>
            <a:r>
              <a:rPr lang="uz-Cyrl-UZ" i="1" dirty="0"/>
              <a:t>M</a:t>
            </a:r>
            <a:r>
              <a:rPr lang="uz-Cyrl-UZ" dirty="0"/>
              <a:t> va </a:t>
            </a:r>
            <a:r>
              <a:rPr lang="uz-Cyrl-UZ" i="1" dirty="0"/>
              <a:t>K</a:t>
            </a:r>
            <a:r>
              <a:rPr lang="uz-Cyrl-UZ" dirty="0"/>
              <a:t> bilan belgilaylik. Unda </a:t>
            </a:r>
            <a:r>
              <a:rPr lang="uz-Cyrl-UZ" i="1" dirty="0"/>
              <a:t>M</a:t>
            </a:r>
            <a:r>
              <a:rPr lang="en-US" i="1" dirty="0"/>
              <a:t>C</a:t>
            </a:r>
            <a:r>
              <a:rPr lang="uz-Cyrl-UZ" i="1" dirty="0"/>
              <a:t>=</a:t>
            </a:r>
            <a:r>
              <a:rPr lang="en-US" i="1" dirty="0">
                <a:sym typeface="Symbol"/>
              </a:rPr>
              <a:t></a:t>
            </a:r>
            <a:r>
              <a:rPr lang="uz-Cyrl-UZ" i="1" dirty="0"/>
              <a:t>x</a:t>
            </a:r>
            <a:r>
              <a:rPr lang="uz-Cyrl-UZ" dirty="0"/>
              <a:t>, </a:t>
            </a:r>
            <a:r>
              <a:rPr lang="uz-Cyrl-UZ" i="1" dirty="0"/>
              <a:t>K</a:t>
            </a:r>
            <a:r>
              <a:rPr lang="en-US" i="1" dirty="0"/>
              <a:t>C</a:t>
            </a:r>
            <a:r>
              <a:rPr lang="uz-Cyrl-UZ" i="1" dirty="0"/>
              <a:t>=</a:t>
            </a:r>
            <a:r>
              <a:rPr lang="en-US" i="1" dirty="0">
                <a:sym typeface="Symbol"/>
              </a:rPr>
              <a:t></a:t>
            </a:r>
            <a:r>
              <a:rPr lang="uz-Cyrl-UZ" i="1" dirty="0" smtClean="0"/>
              <a:t>y</a:t>
            </a:r>
            <a:endParaRPr lang="en-US" i="1" dirty="0" smtClean="0"/>
          </a:p>
          <a:p>
            <a:pPr marL="0" indent="0">
              <a:buNone/>
            </a:pPr>
            <a:r>
              <a:rPr lang="uz-Cyrl-UZ" dirty="0"/>
              <a:t>bo‘ladi. </a:t>
            </a:r>
            <a:r>
              <a:rPr lang="uz-Cyrl-UZ" i="1" dirty="0"/>
              <a:t>f(x)</a:t>
            </a:r>
            <a:r>
              <a:rPr lang="uz-Cyrl-UZ" dirty="0"/>
              <a:t> funksiya </a:t>
            </a:r>
            <a:r>
              <a:rPr lang="uz-Cyrl-UZ" i="1" dirty="0"/>
              <a:t>x</a:t>
            </a:r>
            <a:r>
              <a:rPr lang="uz-Cyrl-UZ" dirty="0"/>
              <a:t> nuqtada </a:t>
            </a:r>
            <a:r>
              <a:rPr lang="uz-Cyrl-UZ" dirty="0" smtClean="0"/>
              <a:t>chekli </a:t>
            </a:r>
            <a:r>
              <a:rPr lang="uz-Cyrl-UZ" i="1" dirty="0"/>
              <a:t>f’(x)</a:t>
            </a:r>
            <a:r>
              <a:rPr lang="uz-Cyrl-UZ" dirty="0"/>
              <a:t> hosilaga ega bo‘lgani uchun </a:t>
            </a:r>
            <a:r>
              <a:rPr lang="uz-Cyrl-UZ" i="1" dirty="0"/>
              <a:t>f(x)</a:t>
            </a:r>
            <a:r>
              <a:rPr lang="uz-Cyrl-UZ" dirty="0"/>
              <a:t> funksiya grafigiga uning </a:t>
            </a:r>
            <a:r>
              <a:rPr lang="uz-Cyrl-UZ" i="1" dirty="0"/>
              <a:t>M(x,f(x))</a:t>
            </a:r>
            <a:r>
              <a:rPr lang="uz-Cyrl-UZ" dirty="0"/>
              <a:t> nuqtasida o‘tkazilgan </a:t>
            </a:r>
            <a:r>
              <a:rPr lang="uz-Cyrl-UZ" i="1" dirty="0"/>
              <a:t>ML</a:t>
            </a:r>
            <a:r>
              <a:rPr lang="uz-Cyrl-UZ" dirty="0"/>
              <a:t> urinma mavjud va bu urinmaning burchak koeffitsienti </a:t>
            </a:r>
            <a:r>
              <a:rPr lang="uz-Cyrl-UZ" i="1" dirty="0"/>
              <a:t>tg</a:t>
            </a:r>
            <a:r>
              <a:rPr lang="en-US" i="1" dirty="0">
                <a:sym typeface="Symbol"/>
              </a:rPr>
              <a:t></a:t>
            </a:r>
            <a:r>
              <a:rPr lang="uz-Cyrl-UZ" i="1" dirty="0"/>
              <a:t>=f’(x).</a:t>
            </a:r>
            <a:r>
              <a:rPr lang="uz-Cyrl-UZ" dirty="0"/>
              <a:t> Shu </a:t>
            </a:r>
            <a:r>
              <a:rPr lang="uz-Cyrl-UZ" i="1" dirty="0"/>
              <a:t>ML</a:t>
            </a:r>
            <a:r>
              <a:rPr lang="uz-Cyrl-UZ" dirty="0"/>
              <a:t> urinmaning </a:t>
            </a:r>
            <a:r>
              <a:rPr lang="uz-Cyrl-UZ" i="1" dirty="0"/>
              <a:t>K</a:t>
            </a:r>
            <a:r>
              <a:rPr lang="en-US" i="1" dirty="0"/>
              <a:t>C</a:t>
            </a:r>
            <a:r>
              <a:rPr lang="en-US" dirty="0"/>
              <a:t> </a:t>
            </a:r>
            <a:r>
              <a:rPr lang="uz-Cyrl-UZ" dirty="0"/>
              <a:t>bilan kesishgan nuqtasini </a:t>
            </a:r>
            <a:r>
              <a:rPr lang="uz-Cyrl-UZ" i="1" dirty="0"/>
              <a:t>E</a:t>
            </a:r>
            <a:r>
              <a:rPr lang="uz-Cyrl-UZ" dirty="0"/>
              <a:t> bilan  belgilaylik. Ravshanki, </a:t>
            </a:r>
            <a:r>
              <a:rPr lang="ru-RU" dirty="0">
                <a:sym typeface="Symbol"/>
              </a:rPr>
              <a:t></a:t>
            </a:r>
            <a:r>
              <a:rPr lang="uz-Cyrl-UZ" i="1" dirty="0"/>
              <a:t>ME</a:t>
            </a:r>
            <a:r>
              <a:rPr lang="en-US" i="1" dirty="0"/>
              <a:t>C</a:t>
            </a:r>
            <a:r>
              <a:rPr lang="en-US" dirty="0"/>
              <a:t> </a:t>
            </a:r>
            <a:r>
              <a:rPr lang="uz-Cyrl-UZ" dirty="0"/>
              <a:t>dan </a:t>
            </a:r>
            <a:r>
              <a:rPr lang="ru-RU" dirty="0"/>
              <a:t> </a:t>
            </a:r>
            <a:r>
              <a:rPr lang="uz-Cyrl-UZ" dirty="0"/>
              <a:t>Bundan </a:t>
            </a:r>
            <a:r>
              <a:rPr lang="uz-Cyrl-UZ" i="1" dirty="0"/>
              <a:t>E</a:t>
            </a:r>
            <a:r>
              <a:rPr lang="en-US" i="1" dirty="0"/>
              <a:t>C</a:t>
            </a:r>
            <a:r>
              <a:rPr lang="uz-Cyrl-UZ" i="1" dirty="0"/>
              <a:t>=M</a:t>
            </a:r>
            <a:r>
              <a:rPr lang="en-US" i="1" dirty="0"/>
              <a:t>C</a:t>
            </a:r>
            <a:r>
              <a:rPr lang="en-US" dirty="0">
                <a:sym typeface="Symbol"/>
              </a:rPr>
              <a:t></a:t>
            </a:r>
            <a:r>
              <a:rPr lang="uz-Cyrl-UZ" i="1" dirty="0"/>
              <a:t>tg</a:t>
            </a:r>
            <a:r>
              <a:rPr lang="en-US" i="1" dirty="0">
                <a:sym typeface="Symbol"/>
              </a:rPr>
              <a:t></a:t>
            </a:r>
            <a:r>
              <a:rPr lang="uz-Cyrl-UZ" i="1" dirty="0"/>
              <a:t>=f’(x)</a:t>
            </a:r>
            <a:r>
              <a:rPr lang="en-US" i="1" dirty="0">
                <a:sym typeface="Symbol"/>
              </a:rPr>
              <a:t></a:t>
            </a:r>
            <a:r>
              <a:rPr lang="uz-Cyrl-UZ" i="1" dirty="0"/>
              <a:t>x</a:t>
            </a:r>
            <a:r>
              <a:rPr lang="uz-Cyrl-UZ" dirty="0"/>
              <a:t> ekani kelib chiqadi. Demak, </a:t>
            </a:r>
            <a:r>
              <a:rPr lang="uz-Cyrl-UZ" i="1" dirty="0"/>
              <a:t>f(x)</a:t>
            </a:r>
            <a:r>
              <a:rPr lang="uz-Cyrl-UZ" dirty="0"/>
              <a:t> funksiyaning </a:t>
            </a:r>
            <a:r>
              <a:rPr lang="uz-Cyrl-UZ" i="1" dirty="0"/>
              <a:t>x </a:t>
            </a:r>
            <a:r>
              <a:rPr lang="uz-Cyrl-UZ" dirty="0"/>
              <a:t>nuqtadagi differensiali </a:t>
            </a:r>
            <a:r>
              <a:rPr lang="uz-Cyrl-UZ" i="1" dirty="0"/>
              <a:t>y=f’(x)</a:t>
            </a:r>
            <a:r>
              <a:rPr lang="en-US" i="1" dirty="0">
                <a:sym typeface="Symbol"/>
              </a:rPr>
              <a:t></a:t>
            </a:r>
            <a:r>
              <a:rPr lang="uz-Cyrl-UZ" i="1" dirty="0"/>
              <a:t>x</a:t>
            </a:r>
            <a:r>
              <a:rPr lang="uz-Cyrl-UZ" dirty="0"/>
              <a:t> funksiya grafigiga </a:t>
            </a:r>
            <a:r>
              <a:rPr lang="uz-Cyrl-UZ" i="1" dirty="0"/>
              <a:t>M(x,f(x))</a:t>
            </a:r>
            <a:r>
              <a:rPr lang="uz-Cyrl-UZ" dirty="0"/>
              <a:t> nuqtada o‘tkazilgan urinma orttirmasi </a:t>
            </a:r>
            <a:r>
              <a:rPr lang="uz-Cyrl-UZ" i="1" dirty="0"/>
              <a:t>EC</a:t>
            </a:r>
            <a:r>
              <a:rPr lang="uz-Cyrl-UZ" dirty="0"/>
              <a:t> ni ifodalaydi. Differensialning geometrik ma’nosi aynan shundan iborat.  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00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320" y="5949280"/>
            <a:ext cx="91480" cy="222920"/>
          </a:xfrm>
        </p:spPr>
        <p:txBody>
          <a:bodyPr>
            <a:normAutofit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27171"/>
            <a:ext cx="7560840" cy="4920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95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6296" y="5877272"/>
            <a:ext cx="307504" cy="294928"/>
          </a:xfrm>
        </p:spPr>
        <p:txBody>
          <a:bodyPr>
            <a:normAutofit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7903840" cy="5400600"/>
          </a:xfrm>
        </p:spPr>
        <p:txBody>
          <a:bodyPr/>
          <a:lstStyle/>
          <a:p>
            <a:r>
              <a:rPr lang="en-US" b="1" dirty="0" err="1"/>
              <a:t>Differensial</a:t>
            </a:r>
            <a:r>
              <a:rPr lang="en-US" b="1" dirty="0"/>
              <a:t> </a:t>
            </a:r>
            <a:r>
              <a:rPr lang="en-US" b="1" dirty="0" err="1"/>
              <a:t>formasining</a:t>
            </a:r>
            <a:r>
              <a:rPr lang="en-US" b="1" dirty="0"/>
              <a:t> </a:t>
            </a:r>
            <a:r>
              <a:rPr lang="en-US" b="1" dirty="0" err="1"/>
              <a:t>invariantligi</a:t>
            </a:r>
            <a:r>
              <a:rPr lang="en-US" dirty="0"/>
              <a:t>. </a:t>
            </a:r>
            <a:r>
              <a:rPr lang="en-US" dirty="0" err="1"/>
              <a:t>Aytaylik</a:t>
            </a:r>
            <a:r>
              <a:rPr lang="en-US" dirty="0"/>
              <a:t> </a:t>
            </a:r>
            <a:r>
              <a:rPr lang="en-US" i="1" dirty="0"/>
              <a:t>y=f(x)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dirty="0" err="1"/>
              <a:t>nuqtada</a:t>
            </a:r>
            <a:r>
              <a:rPr lang="en-US" dirty="0"/>
              <a:t> </a:t>
            </a:r>
            <a:r>
              <a:rPr lang="en-US" dirty="0" err="1"/>
              <a:t>differensiallanuvchi</a:t>
            </a:r>
            <a:r>
              <a:rPr lang="en-US" dirty="0"/>
              <a:t> </a:t>
            </a:r>
            <a:r>
              <a:rPr lang="en-US" dirty="0" err="1"/>
              <a:t>bo‘lsin</a:t>
            </a:r>
            <a:r>
              <a:rPr lang="en-US" dirty="0"/>
              <a:t>. </a:t>
            </a:r>
            <a:r>
              <a:rPr lang="en-US" dirty="0" err="1"/>
              <a:t>Differensialning</a:t>
            </a:r>
            <a:r>
              <a:rPr lang="en-US" dirty="0"/>
              <a:t> </a:t>
            </a:r>
            <a:r>
              <a:rPr lang="en-US" dirty="0" err="1"/>
              <a:t>ta’rifiga</a:t>
            </a:r>
            <a:r>
              <a:rPr lang="en-US" dirty="0"/>
              <a:t> </a:t>
            </a:r>
            <a:r>
              <a:rPr lang="en-US" dirty="0" err="1"/>
              <a:t>ko‘ra</a:t>
            </a:r>
            <a:r>
              <a:rPr lang="en-US" dirty="0"/>
              <a:t> </a:t>
            </a:r>
            <a:r>
              <a:rPr lang="en-US" i="1" dirty="0" err="1"/>
              <a:t>dy</a:t>
            </a:r>
            <a:r>
              <a:rPr lang="en-US" i="1" dirty="0"/>
              <a:t>=</a:t>
            </a:r>
            <a:r>
              <a:rPr lang="en-US" i="1" dirty="0" err="1"/>
              <a:t>y</a:t>
            </a:r>
            <a:r>
              <a:rPr lang="en-US" i="1" baseline="-25000" dirty="0" err="1"/>
              <a:t>x</a:t>
            </a:r>
            <a:r>
              <a:rPr lang="en-US" i="1" dirty="0"/>
              <a:t>’</a:t>
            </a:r>
            <a:r>
              <a:rPr lang="en-US" i="1" dirty="0">
                <a:sym typeface="Symbol"/>
              </a:rPr>
              <a:t></a:t>
            </a:r>
            <a:r>
              <a:rPr lang="en-US" i="1" dirty="0"/>
              <a:t>x</a:t>
            </a:r>
            <a:r>
              <a:rPr lang="en-US" dirty="0"/>
              <a:t>,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erkli</a:t>
            </a:r>
            <a:r>
              <a:rPr lang="en-US" dirty="0"/>
              <a:t> </a:t>
            </a:r>
            <a:r>
              <a:rPr lang="en-US" dirty="0" err="1"/>
              <a:t>o‘zgaruvchining</a:t>
            </a:r>
            <a:r>
              <a:rPr lang="en-US" dirty="0"/>
              <a:t> </a:t>
            </a:r>
            <a:r>
              <a:rPr lang="en-US" dirty="0" err="1"/>
              <a:t>orttirmasini</a:t>
            </a:r>
            <a:r>
              <a:rPr lang="en-US" dirty="0"/>
              <a:t> </a:t>
            </a:r>
            <a:r>
              <a:rPr lang="en-US" i="1" dirty="0"/>
              <a:t>dx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yozishga</a:t>
            </a:r>
            <a:r>
              <a:rPr lang="en-US" dirty="0"/>
              <a:t> </a:t>
            </a:r>
            <a:r>
              <a:rPr lang="en-US" dirty="0" err="1"/>
              <a:t>kelishganimizni</a:t>
            </a:r>
            <a:r>
              <a:rPr lang="en-US" dirty="0"/>
              <a:t> </a:t>
            </a:r>
            <a:r>
              <a:rPr lang="en-US" dirty="0" err="1"/>
              <a:t>e’tiborga</a:t>
            </a:r>
            <a:r>
              <a:rPr lang="en-US" dirty="0"/>
              <a:t> </a:t>
            </a:r>
            <a:r>
              <a:rPr lang="en-US" dirty="0" err="1"/>
              <a:t>olsak</a:t>
            </a:r>
            <a:r>
              <a:rPr lang="en-US" dirty="0"/>
              <a:t>, </a:t>
            </a:r>
            <a:r>
              <a:rPr lang="en-US" i="1" dirty="0" err="1"/>
              <a:t>dy</a:t>
            </a:r>
            <a:r>
              <a:rPr lang="en-US" i="1" dirty="0"/>
              <a:t>=</a:t>
            </a:r>
            <a:r>
              <a:rPr lang="en-US" i="1" dirty="0" err="1"/>
              <a:t>y</a:t>
            </a:r>
            <a:r>
              <a:rPr lang="en-US" i="1" baseline="-25000" dirty="0" err="1"/>
              <a:t>x</a:t>
            </a:r>
            <a:r>
              <a:rPr lang="en-US" i="1" dirty="0" err="1"/>
              <a:t>’dx</a:t>
            </a:r>
            <a:r>
              <a:rPr lang="en-US" dirty="0"/>
              <a:t> </a:t>
            </a:r>
            <a:r>
              <a:rPr lang="en-US" dirty="0" err="1"/>
              <a:t>edi</a:t>
            </a:r>
            <a:r>
              <a:rPr lang="en-US" dirty="0"/>
              <a:t>. </a:t>
            </a:r>
            <a:endParaRPr lang="ru-RU" dirty="0"/>
          </a:p>
          <a:p>
            <a:r>
              <a:rPr lang="en-US" dirty="0"/>
              <a:t>	</a:t>
            </a:r>
            <a:r>
              <a:rPr lang="en-US" dirty="0" err="1"/>
              <a:t>Endi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dirty="0" err="1"/>
              <a:t>erkli</a:t>
            </a:r>
            <a:r>
              <a:rPr lang="en-US" dirty="0"/>
              <a:t> </a:t>
            </a:r>
            <a:r>
              <a:rPr lang="en-US" dirty="0" err="1"/>
              <a:t>o‘zgaruvchi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dirty="0"/>
              <a:t> </a:t>
            </a:r>
            <a:r>
              <a:rPr lang="en-US" dirty="0" err="1"/>
              <a:t>erkli</a:t>
            </a:r>
            <a:r>
              <a:rPr lang="en-US" dirty="0"/>
              <a:t> </a:t>
            </a:r>
            <a:r>
              <a:rPr lang="en-US" dirty="0" err="1"/>
              <a:t>o‘zgaruvchining</a:t>
            </a:r>
            <a:r>
              <a:rPr lang="en-US" dirty="0"/>
              <a:t> </a:t>
            </a:r>
            <a:r>
              <a:rPr lang="en-US" dirty="0" err="1"/>
              <a:t>differensiallanuvchi</a:t>
            </a:r>
            <a:r>
              <a:rPr lang="en-US" dirty="0"/>
              <a:t> </a:t>
            </a:r>
            <a:r>
              <a:rPr lang="en-US" dirty="0" err="1"/>
              <a:t>funksiyasi</a:t>
            </a:r>
            <a:r>
              <a:rPr lang="en-US" dirty="0"/>
              <a:t> </a:t>
            </a:r>
            <a:r>
              <a:rPr lang="en-US" dirty="0" err="1"/>
              <a:t>bo‘lsin</a:t>
            </a:r>
            <a:r>
              <a:rPr lang="en-US" dirty="0"/>
              <a:t>: </a:t>
            </a:r>
            <a:r>
              <a:rPr lang="en-US" i="1" dirty="0"/>
              <a:t>x=</a:t>
            </a:r>
            <a:r>
              <a:rPr lang="ru-RU" i="1" dirty="0">
                <a:sym typeface="Symbol"/>
              </a:rPr>
              <a:t></a:t>
            </a:r>
            <a:r>
              <a:rPr lang="en-US" i="1" dirty="0"/>
              <a:t>(t).</a:t>
            </a:r>
            <a:r>
              <a:rPr lang="en-US" dirty="0"/>
              <a:t> U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i="1" dirty="0"/>
              <a:t>y=f(</a:t>
            </a:r>
            <a:r>
              <a:rPr lang="ru-RU" i="1" dirty="0">
                <a:sym typeface="Symbol"/>
              </a:rPr>
              <a:t></a:t>
            </a:r>
            <a:r>
              <a:rPr lang="en-US" i="1" dirty="0"/>
              <a:t>(t))=g(t)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i="1" dirty="0"/>
              <a:t>t </a:t>
            </a:r>
            <a:r>
              <a:rPr lang="en-US" dirty="0" err="1"/>
              <a:t>o‘zgaruvchining</a:t>
            </a:r>
            <a:r>
              <a:rPr lang="en-US" dirty="0"/>
              <a:t> </a:t>
            </a:r>
            <a:r>
              <a:rPr lang="en-US" dirty="0" err="1"/>
              <a:t>murakkab</a:t>
            </a:r>
            <a:r>
              <a:rPr lang="en-US" dirty="0"/>
              <a:t> </a:t>
            </a:r>
            <a:r>
              <a:rPr lang="en-US" dirty="0" err="1"/>
              <a:t>funksiyasi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i="1" dirty="0" err="1"/>
              <a:t>dy</a:t>
            </a:r>
            <a:r>
              <a:rPr lang="en-US" i="1" dirty="0"/>
              <a:t>=</a:t>
            </a:r>
            <a:r>
              <a:rPr lang="en-US" i="1" dirty="0" err="1"/>
              <a:t>y</a:t>
            </a:r>
            <a:r>
              <a:rPr lang="en-US" i="1" baseline="-25000" dirty="0" err="1"/>
              <a:t>t</a:t>
            </a:r>
            <a:r>
              <a:rPr lang="en-US" i="1" dirty="0" err="1"/>
              <a:t>’dt</a:t>
            </a:r>
            <a:r>
              <a:rPr lang="en-US" dirty="0"/>
              <a:t> </a:t>
            </a:r>
            <a:r>
              <a:rPr lang="en-US" dirty="0" err="1"/>
              <a:t>tenglik</a:t>
            </a:r>
            <a:r>
              <a:rPr lang="en-US" dirty="0"/>
              <a:t> </a:t>
            </a:r>
            <a:r>
              <a:rPr lang="en-US" dirty="0" err="1"/>
              <a:t>o‘rinli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i="1" dirty="0" err="1"/>
              <a:t>y</a:t>
            </a:r>
            <a:r>
              <a:rPr lang="en-US" i="1" baseline="-25000" dirty="0" err="1"/>
              <a:t>t</a:t>
            </a:r>
            <a:r>
              <a:rPr lang="en-US" i="1" dirty="0"/>
              <a:t>’=</a:t>
            </a:r>
            <a:r>
              <a:rPr lang="en-US" i="1" dirty="0" err="1"/>
              <a:t>y</a:t>
            </a:r>
            <a:r>
              <a:rPr lang="en-US" i="1" baseline="-25000" dirty="0" err="1"/>
              <a:t>x</a:t>
            </a:r>
            <a:r>
              <a:rPr lang="en-US" i="1" dirty="0" err="1"/>
              <a:t>’x</a:t>
            </a:r>
            <a:r>
              <a:rPr lang="en-US" i="1" baseline="-25000" dirty="0" err="1"/>
              <a:t>t</a:t>
            </a:r>
            <a:r>
              <a:rPr lang="en-US" i="1" dirty="0" err="1"/>
              <a:t>’dt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i="1" dirty="0"/>
              <a:t>dx=</a:t>
            </a:r>
            <a:r>
              <a:rPr lang="en-US" i="1" dirty="0" err="1"/>
              <a:t>x</a:t>
            </a:r>
            <a:r>
              <a:rPr lang="en-US" i="1" baseline="-25000" dirty="0" err="1"/>
              <a:t>t</a:t>
            </a:r>
            <a:r>
              <a:rPr lang="en-US" i="1" dirty="0" err="1"/>
              <a:t>’dt</a:t>
            </a:r>
            <a:r>
              <a:rPr lang="en-US" dirty="0"/>
              <a:t> </a:t>
            </a:r>
            <a:r>
              <a:rPr lang="en-US" dirty="0" err="1"/>
              <a:t>larni</a:t>
            </a:r>
            <a:r>
              <a:rPr lang="en-US" dirty="0"/>
              <a:t> </a:t>
            </a:r>
            <a:r>
              <a:rPr lang="en-US" dirty="0" err="1"/>
              <a:t>e’tiborga</a:t>
            </a:r>
            <a:r>
              <a:rPr lang="en-US" dirty="0"/>
              <a:t> </a:t>
            </a:r>
            <a:r>
              <a:rPr lang="en-US" dirty="0" err="1"/>
              <a:t>olsak</a:t>
            </a:r>
            <a:r>
              <a:rPr lang="en-US" dirty="0"/>
              <a:t>, </a:t>
            </a:r>
            <a:r>
              <a:rPr lang="en-US" i="1" dirty="0" err="1"/>
              <a:t>dy</a:t>
            </a:r>
            <a:r>
              <a:rPr lang="en-US" i="1" dirty="0"/>
              <a:t>=</a:t>
            </a:r>
            <a:r>
              <a:rPr lang="en-US" i="1" dirty="0" err="1"/>
              <a:t>y</a:t>
            </a:r>
            <a:r>
              <a:rPr lang="en-US" i="1" baseline="-25000" dirty="0" err="1"/>
              <a:t>x</a:t>
            </a:r>
            <a:r>
              <a:rPr lang="en-US" i="1" dirty="0" err="1"/>
              <a:t>’dx</a:t>
            </a:r>
            <a:r>
              <a:rPr lang="en-US" dirty="0"/>
              <a:t> </a:t>
            </a:r>
            <a:r>
              <a:rPr lang="en-US" dirty="0" err="1"/>
              <a:t>formulaga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bo‘lamiz</a:t>
            </a:r>
            <a:r>
              <a:rPr lang="en-US" dirty="0"/>
              <a:t>, </a:t>
            </a:r>
            <a:r>
              <a:rPr lang="en-US" dirty="0" err="1"/>
              <a:t>ya’ni</a:t>
            </a:r>
            <a:r>
              <a:rPr lang="en-US" dirty="0"/>
              <a:t> </a:t>
            </a:r>
            <a:r>
              <a:rPr lang="en-US" dirty="0" err="1"/>
              <a:t>differensialning</a:t>
            </a:r>
            <a:r>
              <a:rPr lang="en-US" dirty="0"/>
              <a:t> </a:t>
            </a:r>
            <a:r>
              <a:rPr lang="en-US" dirty="0" err="1"/>
              <a:t>avvalgi</a:t>
            </a:r>
            <a:r>
              <a:rPr lang="en-US" dirty="0"/>
              <a:t> </a:t>
            </a:r>
            <a:r>
              <a:rPr lang="en-US" dirty="0" err="1"/>
              <a:t>ko‘rinishiga</a:t>
            </a:r>
            <a:r>
              <a:rPr lang="en-US" dirty="0"/>
              <a:t> </a:t>
            </a:r>
            <a:r>
              <a:rPr lang="en-US" dirty="0" err="1"/>
              <a:t>qaytamiz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649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6296" y="5733256"/>
            <a:ext cx="307504" cy="438944"/>
          </a:xfrm>
        </p:spPr>
        <p:txBody>
          <a:bodyPr>
            <a:normAutofit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85800"/>
            <a:ext cx="7766248" cy="5407496"/>
          </a:xfrm>
        </p:spPr>
        <p:txBody>
          <a:bodyPr/>
          <a:lstStyle/>
          <a:p>
            <a:r>
              <a:rPr lang="en-US" dirty="0" err="1"/>
              <a:t>Shunday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, </a:t>
            </a:r>
            <a:r>
              <a:rPr lang="en-US" dirty="0" err="1"/>
              <a:t>differensial</a:t>
            </a:r>
            <a:r>
              <a:rPr lang="en-US" dirty="0"/>
              <a:t> </a:t>
            </a:r>
            <a:r>
              <a:rPr lang="en-US" dirty="0" err="1"/>
              <a:t>formasi</a:t>
            </a:r>
            <a:r>
              <a:rPr lang="en-US" dirty="0"/>
              <a:t> </a:t>
            </a:r>
            <a:r>
              <a:rPr lang="en-US" dirty="0" err="1"/>
              <a:t>o‘zgarmadi</a:t>
            </a:r>
            <a:r>
              <a:rPr lang="en-US" dirty="0"/>
              <a:t>, </a:t>
            </a:r>
            <a:r>
              <a:rPr lang="en-US" dirty="0" err="1"/>
              <a:t>ya’ni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en-US" dirty="0"/>
              <a:t> </a:t>
            </a:r>
            <a:r>
              <a:rPr lang="en-US" dirty="0" err="1"/>
              <a:t>differensialining</a:t>
            </a:r>
            <a:r>
              <a:rPr lang="en-US" dirty="0"/>
              <a:t> </a:t>
            </a:r>
            <a:r>
              <a:rPr lang="en-US" dirty="0" err="1"/>
              <a:t>formasi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dirty="0" err="1"/>
              <a:t>erkli</a:t>
            </a:r>
            <a:r>
              <a:rPr lang="en-US" dirty="0"/>
              <a:t> </a:t>
            </a:r>
            <a:r>
              <a:rPr lang="en-US" dirty="0" err="1"/>
              <a:t>o‘zgaruvchi</a:t>
            </a:r>
            <a:r>
              <a:rPr lang="en-US" dirty="0"/>
              <a:t> </a:t>
            </a:r>
            <a:r>
              <a:rPr lang="en-US" dirty="0" err="1"/>
              <a:t>bo‘lganda</a:t>
            </a:r>
            <a:r>
              <a:rPr lang="en-US" dirty="0"/>
              <a:t> ham, </a:t>
            </a:r>
            <a:r>
              <a:rPr lang="en-US" dirty="0" err="1"/>
              <a:t>erksiz</a:t>
            </a:r>
            <a:r>
              <a:rPr lang="en-US" dirty="0"/>
              <a:t> (</a:t>
            </a:r>
            <a:r>
              <a:rPr lang="en-US" dirty="0" err="1"/>
              <a:t>oraliq</a:t>
            </a:r>
            <a:r>
              <a:rPr lang="en-US" dirty="0"/>
              <a:t>) </a:t>
            </a:r>
            <a:r>
              <a:rPr lang="en-US" dirty="0" err="1"/>
              <a:t>o‘zgaruvchi</a:t>
            </a:r>
            <a:r>
              <a:rPr lang="en-US" dirty="0"/>
              <a:t> </a:t>
            </a:r>
            <a:r>
              <a:rPr lang="en-US" dirty="0" err="1"/>
              <a:t>bo‘lganda</a:t>
            </a:r>
            <a:r>
              <a:rPr lang="en-US" dirty="0"/>
              <a:t> ham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ko‘rinishda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: </a:t>
            </a:r>
            <a:r>
              <a:rPr lang="en-US" dirty="0" err="1"/>
              <a:t>differensial</a:t>
            </a:r>
            <a:r>
              <a:rPr lang="en-US" dirty="0"/>
              <a:t> </a:t>
            </a:r>
            <a:r>
              <a:rPr lang="en-US" dirty="0" err="1"/>
              <a:t>hosila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hosila</a:t>
            </a:r>
            <a:r>
              <a:rPr lang="en-US" dirty="0"/>
              <a:t> </a:t>
            </a:r>
            <a:r>
              <a:rPr lang="en-US" dirty="0" err="1"/>
              <a:t>qaysi</a:t>
            </a:r>
            <a:r>
              <a:rPr lang="en-US" dirty="0"/>
              <a:t> </a:t>
            </a:r>
            <a:r>
              <a:rPr lang="en-US" dirty="0" err="1"/>
              <a:t>o‘zgaruvchi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olinayotgan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 </a:t>
            </a:r>
            <a:r>
              <a:rPr lang="en-US" dirty="0" err="1"/>
              <a:t>o‘sha</a:t>
            </a:r>
            <a:r>
              <a:rPr lang="en-US" dirty="0"/>
              <a:t> </a:t>
            </a:r>
            <a:r>
              <a:rPr lang="en-US" dirty="0" err="1"/>
              <a:t>o‘zgaruvchi</a:t>
            </a:r>
            <a:r>
              <a:rPr lang="en-US" dirty="0"/>
              <a:t> </a:t>
            </a:r>
            <a:r>
              <a:rPr lang="en-US" dirty="0" err="1"/>
              <a:t>differensiali</a:t>
            </a:r>
            <a:r>
              <a:rPr lang="en-US" dirty="0"/>
              <a:t> </a:t>
            </a:r>
            <a:r>
              <a:rPr lang="en-US" dirty="0" err="1"/>
              <a:t>ko‘paytmasiga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Bu </a:t>
            </a:r>
            <a:r>
              <a:rPr lang="en-US" dirty="0" err="1"/>
              <a:t>xossa</a:t>
            </a:r>
            <a:r>
              <a:rPr lang="en-US" dirty="0"/>
              <a:t> </a:t>
            </a:r>
            <a:r>
              <a:rPr lang="en-US" dirty="0" err="1"/>
              <a:t>differensial</a:t>
            </a:r>
            <a:r>
              <a:rPr lang="en-US" dirty="0"/>
              <a:t> </a:t>
            </a:r>
            <a:r>
              <a:rPr lang="en-US" dirty="0" err="1"/>
              <a:t>ko‘rinishning</a:t>
            </a:r>
            <a:r>
              <a:rPr lang="en-US" dirty="0"/>
              <a:t> </a:t>
            </a:r>
            <a:r>
              <a:rPr lang="en-US" dirty="0" err="1"/>
              <a:t>invariantligi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 </a:t>
            </a:r>
            <a:r>
              <a:rPr lang="en-US" dirty="0" err="1"/>
              <a:t>Shuni</a:t>
            </a:r>
            <a:r>
              <a:rPr lang="en-US" dirty="0"/>
              <a:t> </a:t>
            </a:r>
            <a:r>
              <a:rPr lang="en-US" dirty="0" err="1"/>
              <a:t>aytib</a:t>
            </a:r>
            <a:r>
              <a:rPr lang="en-US" dirty="0"/>
              <a:t> </a:t>
            </a:r>
            <a:r>
              <a:rPr lang="en-US" dirty="0" err="1"/>
              <a:t>o‘tish</a:t>
            </a:r>
            <a:r>
              <a:rPr lang="en-US" dirty="0"/>
              <a:t> </a:t>
            </a:r>
            <a:r>
              <a:rPr lang="en-US" dirty="0" err="1"/>
              <a:t>lozimki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xossada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differensial</a:t>
            </a:r>
            <a:r>
              <a:rPr lang="en-US" dirty="0"/>
              <a:t> </a:t>
            </a:r>
            <a:r>
              <a:rPr lang="en-US" dirty="0" err="1"/>
              <a:t>formasining</a:t>
            </a:r>
            <a:r>
              <a:rPr lang="en-US" dirty="0"/>
              <a:t> </a:t>
            </a:r>
            <a:r>
              <a:rPr lang="en-US" dirty="0" err="1"/>
              <a:t>saqlanishi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gap </a:t>
            </a:r>
            <a:r>
              <a:rPr lang="en-US" dirty="0" err="1"/>
              <a:t>boradi</a:t>
            </a:r>
            <a:r>
              <a:rPr lang="en-US" dirty="0"/>
              <a:t>. Agar </a:t>
            </a:r>
            <a:r>
              <a:rPr lang="en-US" i="1" dirty="0"/>
              <a:t>x </a:t>
            </a:r>
            <a:r>
              <a:rPr lang="en-US" dirty="0" err="1"/>
              <a:t>erkli</a:t>
            </a:r>
            <a:r>
              <a:rPr lang="en-US" dirty="0"/>
              <a:t> </a:t>
            </a:r>
            <a:r>
              <a:rPr lang="en-US" dirty="0" err="1"/>
              <a:t>o‘zgaruvchi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u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i="1" dirty="0"/>
              <a:t>dx=</a:t>
            </a:r>
            <a:r>
              <a:rPr lang="en-US" i="1" dirty="0">
                <a:sym typeface="Symbol"/>
              </a:rPr>
              <a:t></a:t>
            </a:r>
            <a:r>
              <a:rPr lang="en-US" i="1" dirty="0"/>
              <a:t>x; x</a:t>
            </a:r>
            <a:r>
              <a:rPr lang="en-US" dirty="0"/>
              <a:t> </a:t>
            </a:r>
            <a:r>
              <a:rPr lang="en-US" dirty="0" err="1"/>
              <a:t>erksiz</a:t>
            </a:r>
            <a:r>
              <a:rPr lang="en-US" dirty="0"/>
              <a:t> </a:t>
            </a:r>
            <a:r>
              <a:rPr lang="en-US" dirty="0" err="1"/>
              <a:t>o‘zgaruvchi</a:t>
            </a:r>
            <a:r>
              <a:rPr lang="en-US" dirty="0"/>
              <a:t> </a:t>
            </a:r>
            <a:r>
              <a:rPr lang="en-US" dirty="0" err="1"/>
              <a:t>bo‘lsa</a:t>
            </a:r>
            <a:r>
              <a:rPr lang="en-US" dirty="0"/>
              <a:t>, u </a:t>
            </a:r>
            <a:r>
              <a:rPr lang="en-US" dirty="0" err="1"/>
              <a:t>holda</a:t>
            </a:r>
            <a:r>
              <a:rPr lang="en-US" dirty="0"/>
              <a:t>, </a:t>
            </a:r>
            <a:r>
              <a:rPr lang="en-US" dirty="0" err="1"/>
              <a:t>umuman</a:t>
            </a:r>
            <a:r>
              <a:rPr lang="en-US" dirty="0"/>
              <a:t> </a:t>
            </a:r>
            <a:r>
              <a:rPr lang="en-US" dirty="0" err="1"/>
              <a:t>olganda</a:t>
            </a:r>
            <a:r>
              <a:rPr lang="en-US" dirty="0"/>
              <a:t>, </a:t>
            </a:r>
            <a:r>
              <a:rPr lang="en-US" i="1" dirty="0"/>
              <a:t>dx</a:t>
            </a:r>
            <a:r>
              <a:rPr lang="en-US" i="1" dirty="0">
                <a:sym typeface="Symbol"/>
              </a:rPr>
              <a:t>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718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0" y="6093296"/>
            <a:ext cx="45719" cy="78904"/>
          </a:xfrm>
        </p:spPr>
        <p:txBody>
          <a:bodyPr>
            <a:normAutofit fontScale="90000"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85800"/>
            <a:ext cx="7694240" cy="5479504"/>
          </a:xfrm>
        </p:spPr>
        <p:txBody>
          <a:bodyPr/>
          <a:lstStyle/>
          <a:p>
            <a:r>
              <a:rPr lang="en-US" b="1" i="1" dirty="0" err="1" smtClean="0"/>
              <a:t>Asosiy</a:t>
            </a:r>
            <a:r>
              <a:rPr lang="en-US" b="1" i="1" dirty="0" smtClean="0"/>
              <a:t> </a:t>
            </a:r>
            <a:r>
              <a:rPr lang="en-US" b="1" i="1" dirty="0" err="1" smtClean="0"/>
              <a:t>elementar</a:t>
            </a:r>
            <a:r>
              <a:rPr lang="en-US" b="1" i="1" dirty="0" smtClean="0"/>
              <a:t> </a:t>
            </a:r>
            <a:r>
              <a:rPr lang="en-US" b="1" i="1" dirty="0" err="1" smtClean="0"/>
              <a:t>funksiyalarni</a:t>
            </a:r>
            <a:r>
              <a:rPr lang="en-US" b="1" i="1" dirty="0" smtClean="0"/>
              <a:t> </a:t>
            </a:r>
            <a:r>
              <a:rPr lang="en-US" b="1" i="1" dirty="0" err="1" smtClean="0"/>
              <a:t>differensiallash</a:t>
            </a:r>
            <a:r>
              <a:rPr lang="en-US" b="1" i="1" dirty="0" smtClean="0"/>
              <a:t> </a:t>
            </a:r>
            <a:r>
              <a:rPr lang="en-US" b="1" i="1" dirty="0" err="1" smtClean="0"/>
              <a:t>qoidalari</a:t>
            </a:r>
            <a:endParaRPr lang="en-US" b="1" i="1" dirty="0" smtClean="0"/>
          </a:p>
          <a:p>
            <a:endParaRPr lang="en-US" b="1" i="1" dirty="0"/>
          </a:p>
          <a:p>
            <a:endParaRPr lang="en-US" b="1" i="1" dirty="0" smtClean="0"/>
          </a:p>
          <a:p>
            <a:endParaRPr lang="en-US" b="1" i="1" dirty="0"/>
          </a:p>
          <a:p>
            <a:endParaRPr lang="en-US" b="1" i="1" dirty="0" smtClean="0"/>
          </a:p>
          <a:p>
            <a:endParaRPr lang="en-US" b="1" i="1" dirty="0"/>
          </a:p>
          <a:p>
            <a:endParaRPr lang="en-US" b="1" i="1" dirty="0" smtClean="0"/>
          </a:p>
          <a:p>
            <a:endParaRPr lang="en-US" b="1" i="1" dirty="0"/>
          </a:p>
          <a:p>
            <a:endParaRPr lang="en-US" b="1" i="1" dirty="0" smtClean="0"/>
          </a:p>
          <a:p>
            <a:endParaRPr lang="en-US" b="1" i="1" dirty="0"/>
          </a:p>
          <a:p>
            <a:endParaRPr lang="en-US" b="1" i="1" dirty="0" smtClean="0"/>
          </a:p>
          <a:p>
            <a:pPr marL="0" indent="0">
              <a:buNone/>
            </a:pPr>
            <a:endParaRPr lang="ru-RU" b="1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1584176" cy="602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485" y="1429930"/>
            <a:ext cx="2747343" cy="42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78" y="2142119"/>
            <a:ext cx="2824433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612" y="2023210"/>
            <a:ext cx="2933884" cy="457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77" y="2826401"/>
            <a:ext cx="3704198" cy="817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61" y="3644212"/>
            <a:ext cx="6436035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2" y="4548370"/>
            <a:ext cx="5332977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75" y="5373216"/>
            <a:ext cx="3928001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326577"/>
            <a:ext cx="2372663" cy="481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6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6296" y="6021288"/>
            <a:ext cx="307504" cy="150912"/>
          </a:xfrm>
        </p:spPr>
        <p:txBody>
          <a:bodyPr>
            <a:normAutofit fontScale="90000"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124744"/>
                <a:ext cx="8496944" cy="5040560"/>
              </a:xfrm>
            </p:spPr>
            <p:txBody>
              <a:bodyPr>
                <a:normAutofit/>
              </a:bodyPr>
              <a:lstStyle/>
              <a:p>
                <a:endParaRPr lang="en-US" dirty="0" smtClean="0"/>
              </a:p>
              <a:p>
                <a:endParaRPr lang="en-US" dirty="0"/>
              </a:p>
              <a:p>
                <a:r>
                  <a:rPr lang="en-US" i="1" dirty="0" smtClean="0"/>
                  <a:t>d(x</a:t>
                </a:r>
                <a:r>
                  <a:rPr lang="en-US" i="1" baseline="30000" dirty="0" smtClean="0">
                    <a:sym typeface="Symbol"/>
                  </a:rPr>
                  <a:t></a:t>
                </a:r>
                <a:r>
                  <a:rPr lang="en-US" i="1" dirty="0" smtClean="0"/>
                  <a:t>)’=</a:t>
                </a:r>
                <a:r>
                  <a:rPr lang="en-US" i="1" dirty="0" smtClean="0">
                    <a:sym typeface="Symbol"/>
                  </a:rPr>
                  <a:t></a:t>
                </a:r>
                <a:r>
                  <a:rPr lang="en-US" i="1" dirty="0" smtClean="0"/>
                  <a:t>x</a:t>
                </a:r>
                <a:r>
                  <a:rPr lang="en-US" i="1" baseline="30000" dirty="0" smtClean="0">
                    <a:sym typeface="Symbol"/>
                  </a:rPr>
                  <a:t></a:t>
                </a:r>
                <a:r>
                  <a:rPr lang="en-US" i="1" baseline="30000" dirty="0" smtClean="0"/>
                  <a:t>-1</a:t>
                </a:r>
                <a:r>
                  <a:rPr lang="en-US" i="1" dirty="0" smtClean="0"/>
                  <a:t> dx (x</a:t>
                </a:r>
                <a:r>
                  <a:rPr lang="en-US" i="1" dirty="0" smtClean="0">
                    <a:sym typeface="Symbol"/>
                  </a:rPr>
                  <a:t>0)</a:t>
                </a:r>
                <a:endParaRPr lang="en-US" i="1" dirty="0" smtClean="0"/>
              </a:p>
              <a:p>
                <a:r>
                  <a:rPr lang="en-US" i="1" dirty="0" smtClean="0"/>
                  <a:t>d((</a:t>
                </a:r>
                <a:r>
                  <a:rPr lang="de-DE" i="1" dirty="0" smtClean="0"/>
                  <a:t>u</a:t>
                </a:r>
                <a:r>
                  <a:rPr lang="en-US" i="1" dirty="0" smtClean="0"/>
                  <a:t>(</a:t>
                </a:r>
                <a:r>
                  <a:rPr lang="de-DE" i="1" dirty="0" smtClean="0"/>
                  <a:t>x</a:t>
                </a:r>
                <a:r>
                  <a:rPr lang="en-US" i="1" dirty="0" smtClean="0"/>
                  <a:t>))</a:t>
                </a:r>
                <a:r>
                  <a:rPr lang="ru-RU" i="1" baseline="30000" dirty="0" smtClean="0">
                    <a:sym typeface="Symbol"/>
                  </a:rPr>
                  <a:t></a:t>
                </a:r>
                <a:r>
                  <a:rPr lang="en-US" i="1" dirty="0" smtClean="0"/>
                  <a:t>)’=</a:t>
                </a:r>
                <a:r>
                  <a:rPr lang="en-US" i="1" dirty="0" smtClean="0">
                    <a:sym typeface="Symbol"/>
                  </a:rPr>
                  <a:t></a:t>
                </a:r>
                <a:r>
                  <a:rPr lang="en-US" i="1" dirty="0" smtClean="0"/>
                  <a:t>(</a:t>
                </a:r>
                <a:r>
                  <a:rPr lang="de-DE" i="1" dirty="0" smtClean="0"/>
                  <a:t>u</a:t>
                </a:r>
                <a:r>
                  <a:rPr lang="en-US" i="1" dirty="0" smtClean="0"/>
                  <a:t>(</a:t>
                </a:r>
                <a:r>
                  <a:rPr lang="de-DE" i="1" dirty="0" smtClean="0"/>
                  <a:t>x</a:t>
                </a:r>
                <a:r>
                  <a:rPr lang="en-US" i="1" dirty="0" smtClean="0"/>
                  <a:t>))</a:t>
                </a:r>
                <a:r>
                  <a:rPr lang="en-US" i="1" baseline="30000" dirty="0" smtClean="0">
                    <a:sym typeface="Symbol"/>
                  </a:rPr>
                  <a:t></a:t>
                </a:r>
                <a:r>
                  <a:rPr lang="en-US" i="1" baseline="30000" dirty="0" smtClean="0"/>
                  <a:t>-1</a:t>
                </a:r>
                <a:r>
                  <a:rPr lang="en-US" i="1" dirty="0" smtClean="0">
                    <a:sym typeface="Symbol"/>
                  </a:rPr>
                  <a:t></a:t>
                </a:r>
                <a:r>
                  <a:rPr lang="de-DE" i="1" dirty="0" smtClean="0"/>
                  <a:t>u</a:t>
                </a:r>
                <a:r>
                  <a:rPr lang="en-US" i="1" dirty="0" smtClean="0"/>
                  <a:t>’(</a:t>
                </a:r>
                <a:r>
                  <a:rPr lang="de-DE" i="1" dirty="0" smtClean="0"/>
                  <a:t>x</a:t>
                </a:r>
                <a:r>
                  <a:rPr lang="en-US" i="1" dirty="0" smtClean="0"/>
                  <a:t>) dx</a:t>
                </a:r>
              </a:p>
              <a:p>
                <a:r>
                  <a:rPr lang="en-US" i="1" dirty="0" smtClean="0"/>
                  <a:t>d(a</a:t>
                </a:r>
                <a:r>
                  <a:rPr lang="en-US" i="1" baseline="30000" dirty="0" smtClean="0"/>
                  <a:t>x</a:t>
                </a:r>
                <a:r>
                  <a:rPr lang="en-US" i="1" dirty="0"/>
                  <a:t>)’=</a:t>
                </a:r>
                <a:r>
                  <a:rPr lang="en-US" i="1" dirty="0" err="1" smtClean="0"/>
                  <a:t>a</a:t>
                </a:r>
                <a:r>
                  <a:rPr lang="en-US" i="1" baseline="30000" dirty="0" err="1" smtClean="0"/>
                  <a:t>x</a:t>
                </a:r>
                <a:r>
                  <a:rPr lang="en-US" i="1" dirty="0" err="1" smtClean="0"/>
                  <a:t>lnadx</a:t>
                </a:r>
                <a:r>
                  <a:rPr lang="en-US" i="1" dirty="0" smtClean="0"/>
                  <a:t> ( a</a:t>
                </a:r>
                <a:r>
                  <a:rPr lang="en-US" i="1" dirty="0" smtClean="0">
                    <a:sym typeface="Symbol"/>
                  </a:rPr>
                  <a:t>0, </a:t>
                </a:r>
                <a:r>
                  <a:rPr lang="en-US" i="1" dirty="0" smtClean="0"/>
                  <a:t>a</a:t>
                </a:r>
                <a:r>
                  <a:rPr lang="en-US" i="1" dirty="0" smtClean="0">
                    <a:sym typeface="Symbol"/>
                  </a:rPr>
                  <a:t>1)</a:t>
                </a:r>
              </a:p>
              <a:p>
                <a:r>
                  <a:rPr lang="en-US" i="1" dirty="0" smtClean="0">
                    <a:sym typeface="Symbol"/>
                  </a:rPr>
                  <a:t>d(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/>
                            <a:sym typeface="Symbol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 smtClean="0">
                                <a:latin typeface="Cambria Math"/>
                                <a:sym typeface="Symbol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/>
                                <a:sym typeface="Symbol"/>
                              </a:rPr>
                              <m:t>𝑙𝑜𝑔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)= </m:t>
                        </m:r>
                      </m:e>
                    </m:func>
                    <m:f>
                      <m:fPr>
                        <m:ctrlPr>
                          <a:rPr lang="en-US" i="1" smtClean="0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𝑥𝑙𝑛𝑎</m:t>
                        </m:r>
                      </m:den>
                    </m:f>
                  </m:oMath>
                </a14:m>
                <a:r>
                  <a:rPr lang="en-US" i="1" dirty="0" smtClean="0"/>
                  <a:t>dx (</a:t>
                </a:r>
                <a:r>
                  <a:rPr lang="en-US" i="1" dirty="0"/>
                  <a:t>x</a:t>
                </a:r>
                <a:r>
                  <a:rPr lang="en-US" i="1" dirty="0">
                    <a:sym typeface="Symbol"/>
                  </a:rPr>
                  <a:t></a:t>
                </a:r>
                <a:r>
                  <a:rPr lang="en-US" i="1" dirty="0" smtClean="0">
                    <a:sym typeface="Symbol"/>
                  </a:rPr>
                  <a:t>0, </a:t>
                </a:r>
                <a:r>
                  <a:rPr lang="en-US" i="1" dirty="0"/>
                  <a:t>a</a:t>
                </a:r>
                <a:r>
                  <a:rPr lang="en-US" i="1" dirty="0">
                    <a:sym typeface="Symbol"/>
                  </a:rPr>
                  <a:t>0, </a:t>
                </a:r>
                <a:r>
                  <a:rPr lang="en-US" i="1" dirty="0"/>
                  <a:t>a</a:t>
                </a:r>
                <a:r>
                  <a:rPr lang="en-US" i="1" dirty="0">
                    <a:sym typeface="Symbol"/>
                  </a:rPr>
                  <a:t></a:t>
                </a:r>
                <a:r>
                  <a:rPr lang="en-US" i="1" dirty="0" smtClean="0">
                    <a:sym typeface="Symbol"/>
                  </a:rPr>
                  <a:t>1)</a:t>
                </a:r>
              </a:p>
              <a:p>
                <a:r>
                  <a:rPr lang="en-US" i="1" dirty="0" smtClean="0">
                    <a:sym typeface="Symbol"/>
                  </a:rPr>
                  <a:t>d</a:t>
                </a:r>
                <a:r>
                  <a:rPr lang="en-US" i="1" dirty="0" smtClean="0"/>
                  <a:t>(</a:t>
                </a:r>
                <a:r>
                  <a:rPr lang="en-US" i="1" dirty="0" err="1" smtClean="0"/>
                  <a:t>sinx</a:t>
                </a:r>
                <a:r>
                  <a:rPr lang="en-US" i="1" dirty="0"/>
                  <a:t>)’=</a:t>
                </a:r>
                <a:r>
                  <a:rPr lang="en-US" i="1" dirty="0" err="1"/>
                  <a:t>cosx</a:t>
                </a:r>
                <a:r>
                  <a:rPr lang="en-US" i="1" dirty="0"/>
                  <a:t> </a:t>
                </a:r>
                <a:r>
                  <a:rPr lang="en-US" i="1" dirty="0" smtClean="0"/>
                  <a:t>dx</a:t>
                </a:r>
              </a:p>
              <a:p>
                <a:r>
                  <a:rPr lang="en-US" i="1" dirty="0" smtClean="0"/>
                  <a:t>d(</a:t>
                </a:r>
                <a:r>
                  <a:rPr lang="en-US" i="1" dirty="0" err="1" smtClean="0"/>
                  <a:t>cosx</a:t>
                </a:r>
                <a:r>
                  <a:rPr lang="en-US" i="1" dirty="0"/>
                  <a:t>)’=-</a:t>
                </a:r>
                <a:r>
                  <a:rPr lang="en-US" i="1" dirty="0" err="1" smtClean="0"/>
                  <a:t>sinxdx</a:t>
                </a:r>
                <a:endParaRPr lang="en-US" i="1" dirty="0" smtClean="0"/>
              </a:p>
              <a:p>
                <a:r>
                  <a:rPr lang="en-US" i="1" dirty="0" smtClean="0"/>
                  <a:t> d(</a:t>
                </a:r>
                <a:r>
                  <a:rPr lang="en-US" i="1" dirty="0" err="1" smtClean="0"/>
                  <a:t>tgx</a:t>
                </a:r>
                <a:r>
                  <a:rPr lang="en-US" i="1" dirty="0" smtClean="0"/>
                  <a:t>)’=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i="1" dirty="0" smtClean="0"/>
                  <a:t>dx</a:t>
                </a:r>
              </a:p>
              <a:p>
                <a:r>
                  <a:rPr lang="en-US" i="1" dirty="0"/>
                  <a:t>d</a:t>
                </a:r>
                <a:r>
                  <a:rPr lang="en-US" i="1" dirty="0" smtClean="0"/>
                  <a:t>(</a:t>
                </a:r>
                <a:r>
                  <a:rPr lang="en-US" i="1" dirty="0" err="1" smtClean="0"/>
                  <a:t>ctgx</a:t>
                </a:r>
                <a:r>
                  <a:rPr lang="en-US" i="1" dirty="0" smtClean="0"/>
                  <a:t>)’=-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i="1" dirty="0" smtClean="0"/>
                  <a:t>dx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ru-RU" dirty="0" smtClean="0"/>
              </a:p>
              <a:p>
                <a:endParaRPr lang="en-US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124744"/>
                <a:ext cx="8496944" cy="5040560"/>
              </a:xfrm>
              <a:blipFill rotWithShape="1">
                <a:blip r:embed="rId2"/>
                <a:stretch>
                  <a:fillRect l="-933" t="-3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68960"/>
            <a:ext cx="4760913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17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6296" y="5877272"/>
            <a:ext cx="307504" cy="294928"/>
          </a:xfrm>
        </p:spPr>
        <p:txBody>
          <a:bodyPr>
            <a:normAutofit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7982272" cy="6264696"/>
          </a:xfrm>
        </p:spPr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Differensiallanuvchi</a:t>
            </a:r>
            <a:r>
              <a:rPr lang="en-US" b="1" dirty="0"/>
              <a:t> </a:t>
            </a:r>
            <a:r>
              <a:rPr lang="en-US" b="1" dirty="0" err="1"/>
              <a:t>funksiya</a:t>
            </a:r>
            <a:r>
              <a:rPr lang="en-US" b="1" dirty="0"/>
              <a:t> </a:t>
            </a:r>
            <a:r>
              <a:rPr lang="en-US" b="1" dirty="0" err="1"/>
              <a:t>qanday</a:t>
            </a:r>
            <a:r>
              <a:rPr lang="en-US" b="1" dirty="0"/>
              <a:t> </a:t>
            </a:r>
            <a:r>
              <a:rPr lang="en-US" b="1" dirty="0" err="1"/>
              <a:t>ta’riflanadi</a:t>
            </a:r>
            <a:r>
              <a:rPr lang="en-US" b="1" dirty="0"/>
              <a:t>?</a:t>
            </a:r>
            <a:endParaRPr lang="ru-RU" b="1" dirty="0"/>
          </a:p>
          <a:p>
            <a:r>
              <a:rPr lang="en-US" b="1" dirty="0"/>
              <a:t>2. </a:t>
            </a:r>
            <a:r>
              <a:rPr lang="en-US" b="1" dirty="0" err="1"/>
              <a:t>Funksiyaning</a:t>
            </a:r>
            <a:r>
              <a:rPr lang="en-US" b="1" dirty="0"/>
              <a:t> </a:t>
            </a:r>
            <a:r>
              <a:rPr lang="en-US" b="1" dirty="0" err="1"/>
              <a:t>nuqtada</a:t>
            </a:r>
            <a:r>
              <a:rPr lang="en-US" b="1" dirty="0"/>
              <a:t> </a:t>
            </a:r>
            <a:r>
              <a:rPr lang="en-US" b="1" dirty="0" err="1"/>
              <a:t>differensiallanuvchi</a:t>
            </a:r>
            <a:r>
              <a:rPr lang="en-US" b="1" dirty="0"/>
              <a:t> </a:t>
            </a:r>
            <a:r>
              <a:rPr lang="en-US" b="1" dirty="0" err="1"/>
              <a:t>bo‘lishining</a:t>
            </a:r>
            <a:r>
              <a:rPr lang="en-US" b="1" dirty="0"/>
              <a:t> </a:t>
            </a:r>
            <a:r>
              <a:rPr lang="en-US" b="1" dirty="0" err="1"/>
              <a:t>zaruriy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yetarli</a:t>
            </a:r>
            <a:r>
              <a:rPr lang="en-US" b="1" dirty="0"/>
              <a:t> </a:t>
            </a:r>
            <a:r>
              <a:rPr lang="en-US" b="1" dirty="0" err="1"/>
              <a:t>sharti</a:t>
            </a:r>
            <a:r>
              <a:rPr lang="en-US" b="1" dirty="0"/>
              <a:t> </a:t>
            </a:r>
            <a:r>
              <a:rPr lang="en-US" b="1" dirty="0" err="1"/>
              <a:t>nimadan</a:t>
            </a:r>
            <a:r>
              <a:rPr lang="en-US" b="1" dirty="0"/>
              <a:t> </a:t>
            </a:r>
            <a:r>
              <a:rPr lang="en-US" b="1" dirty="0" err="1"/>
              <a:t>iborat</a:t>
            </a:r>
            <a:r>
              <a:rPr lang="en-US" b="1" dirty="0"/>
              <a:t>?</a:t>
            </a:r>
            <a:endParaRPr lang="ru-RU" b="1" dirty="0"/>
          </a:p>
          <a:p>
            <a:r>
              <a:rPr lang="en-US" b="1" dirty="0"/>
              <a:t>3. </a:t>
            </a:r>
            <a:r>
              <a:rPr lang="en-US" b="1" dirty="0" err="1"/>
              <a:t>Differensial</a:t>
            </a:r>
            <a:r>
              <a:rPr lang="en-US" b="1" dirty="0"/>
              <a:t> </a:t>
            </a:r>
            <a:r>
              <a:rPr lang="en-US" b="1" dirty="0" err="1"/>
              <a:t>nima</a:t>
            </a:r>
            <a:r>
              <a:rPr lang="en-US" b="1" dirty="0"/>
              <a:t>?</a:t>
            </a:r>
            <a:endParaRPr lang="ru-RU" b="1" dirty="0"/>
          </a:p>
          <a:p>
            <a:r>
              <a:rPr lang="en-US" b="1" dirty="0"/>
              <a:t>4. </a:t>
            </a:r>
            <a:r>
              <a:rPr lang="en-US" b="1" dirty="0" err="1"/>
              <a:t>Differensialning</a:t>
            </a:r>
            <a:r>
              <a:rPr lang="en-US" b="1" dirty="0"/>
              <a:t> </a:t>
            </a:r>
            <a:r>
              <a:rPr lang="en-US" b="1" dirty="0" err="1"/>
              <a:t>geometrik</a:t>
            </a:r>
            <a:r>
              <a:rPr lang="en-US" b="1" dirty="0"/>
              <a:t> </a:t>
            </a:r>
            <a:r>
              <a:rPr lang="en-US" b="1" dirty="0" err="1"/>
              <a:t>ma’nosi</a:t>
            </a:r>
            <a:r>
              <a:rPr lang="en-US" b="1" dirty="0"/>
              <a:t> </a:t>
            </a:r>
            <a:r>
              <a:rPr lang="en-US" b="1" dirty="0" err="1"/>
              <a:t>nimadan</a:t>
            </a:r>
            <a:r>
              <a:rPr lang="en-US" b="1" dirty="0"/>
              <a:t> </a:t>
            </a:r>
            <a:r>
              <a:rPr lang="en-US" b="1" dirty="0" err="1"/>
              <a:t>iborat</a:t>
            </a:r>
            <a:r>
              <a:rPr lang="en-US" b="1" dirty="0"/>
              <a:t>?</a:t>
            </a:r>
            <a:endParaRPr lang="ru-RU" b="1" dirty="0"/>
          </a:p>
          <a:p>
            <a:r>
              <a:rPr lang="en-US" b="1" dirty="0"/>
              <a:t>5. </a:t>
            </a:r>
            <a:r>
              <a:rPr lang="en-US" b="1" dirty="0" err="1"/>
              <a:t>Differensial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hosila</a:t>
            </a:r>
            <a:r>
              <a:rPr lang="en-US" b="1" dirty="0"/>
              <a:t> </a:t>
            </a:r>
            <a:r>
              <a:rPr lang="en-US" b="1" dirty="0" err="1"/>
              <a:t>qanday</a:t>
            </a:r>
            <a:r>
              <a:rPr lang="en-US" b="1" dirty="0"/>
              <a:t> </a:t>
            </a:r>
            <a:r>
              <a:rPr lang="en-US" b="1" dirty="0" err="1"/>
              <a:t>tenglik</a:t>
            </a:r>
            <a:r>
              <a:rPr lang="en-US" b="1" dirty="0"/>
              <a:t> </a:t>
            </a:r>
            <a:r>
              <a:rPr lang="en-US" b="1" dirty="0" err="1"/>
              <a:t>bilan</a:t>
            </a:r>
            <a:r>
              <a:rPr lang="en-US" b="1" dirty="0"/>
              <a:t> </a:t>
            </a:r>
            <a:r>
              <a:rPr lang="en-US" b="1" dirty="0" err="1"/>
              <a:t>bog‘langan</a:t>
            </a:r>
            <a:r>
              <a:rPr lang="en-US" b="1" dirty="0"/>
              <a:t>?</a:t>
            </a:r>
            <a:endParaRPr lang="ru-RU" b="1" dirty="0"/>
          </a:p>
          <a:p>
            <a:r>
              <a:rPr lang="en-US" b="1" dirty="0"/>
              <a:t>6. </a:t>
            </a:r>
            <a:r>
              <a:rPr lang="en-US" b="1" dirty="0" err="1"/>
              <a:t>Har</a:t>
            </a:r>
            <a:r>
              <a:rPr lang="en-US" b="1" dirty="0"/>
              <a:t> </a:t>
            </a:r>
            <a:r>
              <a:rPr lang="en-US" b="1" dirty="0" err="1"/>
              <a:t>qanday</a:t>
            </a:r>
            <a:r>
              <a:rPr lang="en-US" b="1" dirty="0"/>
              <a:t> </a:t>
            </a:r>
            <a:r>
              <a:rPr lang="en-US" b="1" dirty="0" err="1"/>
              <a:t>differensiallanuvchi</a:t>
            </a:r>
            <a:r>
              <a:rPr lang="en-US" b="1" dirty="0"/>
              <a:t> </a:t>
            </a:r>
            <a:r>
              <a:rPr lang="en-US" b="1" dirty="0" err="1"/>
              <a:t>funksiya</a:t>
            </a:r>
            <a:r>
              <a:rPr lang="en-US" b="1" dirty="0"/>
              <a:t> </a:t>
            </a:r>
            <a:r>
              <a:rPr lang="en-US" b="1" dirty="0" err="1"/>
              <a:t>uzluksiz</a:t>
            </a:r>
            <a:r>
              <a:rPr lang="en-US" b="1" dirty="0"/>
              <a:t> </a:t>
            </a:r>
            <a:r>
              <a:rPr lang="en-US" b="1" dirty="0" err="1"/>
              <a:t>bo‘ladimi</a:t>
            </a:r>
            <a:r>
              <a:rPr lang="en-US" b="1" dirty="0"/>
              <a:t>?</a:t>
            </a:r>
            <a:endParaRPr lang="ru-RU" b="1" dirty="0"/>
          </a:p>
          <a:p>
            <a:r>
              <a:rPr lang="en-US" b="1" dirty="0"/>
              <a:t>7. </a:t>
            </a:r>
            <a:r>
              <a:rPr lang="en-US" b="1" dirty="0" err="1"/>
              <a:t>Har</a:t>
            </a:r>
            <a:r>
              <a:rPr lang="en-US" b="1" dirty="0"/>
              <a:t> </a:t>
            </a:r>
            <a:r>
              <a:rPr lang="en-US" b="1" dirty="0" err="1"/>
              <a:t>qanday</a:t>
            </a:r>
            <a:r>
              <a:rPr lang="en-US" b="1" dirty="0"/>
              <a:t> </a:t>
            </a:r>
            <a:r>
              <a:rPr lang="en-US" b="1" dirty="0" err="1"/>
              <a:t>uzluksiz</a:t>
            </a:r>
            <a:r>
              <a:rPr lang="en-US" b="1" dirty="0"/>
              <a:t> </a:t>
            </a:r>
            <a:r>
              <a:rPr lang="en-US" b="1" dirty="0" err="1"/>
              <a:t>funksiya</a:t>
            </a:r>
            <a:r>
              <a:rPr lang="en-US" b="1" dirty="0"/>
              <a:t> </a:t>
            </a:r>
            <a:r>
              <a:rPr lang="en-US" b="1" dirty="0" err="1"/>
              <a:t>differensiallanuvchi</a:t>
            </a:r>
            <a:r>
              <a:rPr lang="en-US" b="1" dirty="0"/>
              <a:t> </a:t>
            </a:r>
            <a:r>
              <a:rPr lang="en-US" b="1" dirty="0" err="1"/>
              <a:t>bo‘ladimi</a:t>
            </a:r>
            <a:r>
              <a:rPr lang="en-US" b="1" dirty="0" smtClean="0"/>
              <a:t>?</a:t>
            </a:r>
          </a:p>
          <a:p>
            <a:r>
              <a:rPr lang="en-US" b="1" dirty="0" smtClean="0"/>
              <a:t>8. </a:t>
            </a:r>
            <a:r>
              <a:rPr lang="uz-Cyrl-UZ" b="1" dirty="0" smtClean="0"/>
              <a:t>Funksiya </a:t>
            </a:r>
            <a:r>
              <a:rPr lang="uz-Cyrl-UZ" b="1" dirty="0"/>
              <a:t>differensiali</a:t>
            </a:r>
            <a:r>
              <a:rPr lang="en-US" b="1" dirty="0"/>
              <a:t> deb </a:t>
            </a:r>
            <a:r>
              <a:rPr lang="en-US" b="1" dirty="0" err="1"/>
              <a:t>nimaga</a:t>
            </a:r>
            <a:r>
              <a:rPr lang="en-US" b="1" dirty="0"/>
              <a:t> </a:t>
            </a:r>
            <a:r>
              <a:rPr lang="en-US" b="1" dirty="0" err="1"/>
              <a:t>aytiladi</a:t>
            </a:r>
            <a:r>
              <a:rPr lang="en-US" b="1" dirty="0"/>
              <a:t>?</a:t>
            </a:r>
          </a:p>
          <a:p>
            <a:r>
              <a:rPr lang="en-US" b="1" dirty="0" smtClean="0"/>
              <a:t>9. </a:t>
            </a:r>
            <a:r>
              <a:rPr lang="en-US" b="1" dirty="0" err="1" smtClean="0"/>
              <a:t>Differensial</a:t>
            </a:r>
            <a:r>
              <a:rPr lang="en-US" b="1" dirty="0" smtClean="0"/>
              <a:t> </a:t>
            </a:r>
            <a:r>
              <a:rPr lang="en-US" b="1" dirty="0" err="1"/>
              <a:t>formasining</a:t>
            </a:r>
            <a:r>
              <a:rPr lang="en-US" b="1" dirty="0"/>
              <a:t> </a:t>
            </a:r>
            <a:r>
              <a:rPr lang="en-US" b="1" dirty="0" err="1"/>
              <a:t>invariantligiga</a:t>
            </a:r>
            <a:r>
              <a:rPr lang="en-US" b="1" dirty="0"/>
              <a:t> </a:t>
            </a:r>
            <a:r>
              <a:rPr lang="en-US" b="1" dirty="0" err="1"/>
              <a:t>ta’rif</a:t>
            </a:r>
            <a:r>
              <a:rPr lang="en-US" b="1" dirty="0"/>
              <a:t> </a:t>
            </a:r>
            <a:r>
              <a:rPr lang="en-US" b="1" dirty="0" err="1"/>
              <a:t>bering</a:t>
            </a:r>
            <a:r>
              <a:rPr lang="en-US" b="1" dirty="0"/>
              <a:t>.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b="1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345" y="4221088"/>
            <a:ext cx="1549151" cy="129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066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543800" y="6126480"/>
            <a:ext cx="124544" cy="45719"/>
          </a:xfrm>
        </p:spPr>
        <p:txBody>
          <a:bodyPr>
            <a:normAutofit fontScale="90000"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85800"/>
            <a:ext cx="7550224" cy="5047456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err="1"/>
              <a:t>Mustaqil</a:t>
            </a:r>
            <a:r>
              <a:rPr lang="en-US" b="1" i="1" dirty="0"/>
              <a:t> </a:t>
            </a:r>
            <a:r>
              <a:rPr lang="en-US" b="1" i="1" dirty="0" err="1"/>
              <a:t>yechish</a:t>
            </a:r>
            <a:r>
              <a:rPr lang="en-US" b="1" i="1" dirty="0"/>
              <a:t> </a:t>
            </a:r>
            <a:r>
              <a:rPr lang="en-US" b="1" i="1" dirty="0" err="1"/>
              <a:t>uchun</a:t>
            </a:r>
            <a:r>
              <a:rPr lang="en-US" b="1" i="1" dirty="0"/>
              <a:t> </a:t>
            </a:r>
            <a:r>
              <a:rPr lang="en-US" b="1" i="1" dirty="0" err="1"/>
              <a:t>misol</a:t>
            </a:r>
            <a:r>
              <a:rPr lang="en-US" b="1" i="1" dirty="0"/>
              <a:t> </a:t>
            </a:r>
            <a:r>
              <a:rPr lang="en-US" b="1" i="1" dirty="0" err="1"/>
              <a:t>va</a:t>
            </a:r>
            <a:r>
              <a:rPr lang="en-US" b="1" i="1" dirty="0"/>
              <a:t> </a:t>
            </a:r>
            <a:r>
              <a:rPr lang="en-US" b="1" i="1" dirty="0" err="1"/>
              <a:t>masalalar</a:t>
            </a:r>
            <a:endParaRPr lang="ru-RU" dirty="0"/>
          </a:p>
          <a:p>
            <a:r>
              <a:rPr lang="en-US" dirty="0"/>
              <a:t>1. </a:t>
            </a:r>
            <a:r>
              <a:rPr lang="en-US" dirty="0" err="1"/>
              <a:t>Ta’rifdan</a:t>
            </a:r>
            <a:r>
              <a:rPr lang="en-US" dirty="0"/>
              <a:t> </a:t>
            </a:r>
            <a:r>
              <a:rPr lang="en-US" dirty="0" err="1"/>
              <a:t>foydalanib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funksiyalarning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dirty="0" err="1"/>
              <a:t>nuqtada</a:t>
            </a:r>
            <a:r>
              <a:rPr lang="en-US" dirty="0"/>
              <a:t> </a:t>
            </a:r>
            <a:r>
              <a:rPr lang="en-US" dirty="0" err="1"/>
              <a:t>differensiallanuvchi</a:t>
            </a:r>
            <a:r>
              <a:rPr lang="en-US" dirty="0"/>
              <a:t>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ko‘rsating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differensialini</a:t>
            </a:r>
            <a:r>
              <a:rPr lang="en-US" dirty="0"/>
              <a:t> toping:</a:t>
            </a:r>
            <a:endParaRPr lang="ru-RU" dirty="0"/>
          </a:p>
          <a:p>
            <a:r>
              <a:rPr lang="en-US" dirty="0"/>
              <a:t>a) </a:t>
            </a:r>
            <a:r>
              <a:rPr lang="en-US" i="1" dirty="0"/>
              <a:t>y=x</a:t>
            </a:r>
            <a:r>
              <a:rPr lang="en-US" i="1" baseline="30000" dirty="0"/>
              <a:t>3</a:t>
            </a:r>
            <a:r>
              <a:rPr lang="en-US" i="1" dirty="0"/>
              <a:t>-2</a:t>
            </a:r>
            <a:r>
              <a:rPr lang="en-US" dirty="0"/>
              <a:t>,   b) </a:t>
            </a:r>
            <a:r>
              <a:rPr lang="en-US" i="1" dirty="0"/>
              <a:t>y=</a:t>
            </a:r>
            <a:r>
              <a:rPr lang="en-US" dirty="0"/>
              <a:t>(</a:t>
            </a:r>
            <a:r>
              <a:rPr lang="en-US" i="1" dirty="0"/>
              <a:t>x-</a:t>
            </a:r>
            <a:r>
              <a:rPr lang="en-US" dirty="0"/>
              <a:t>3</a:t>
            </a:r>
            <a:r>
              <a:rPr lang="en-US" i="1" dirty="0"/>
              <a:t>x</a:t>
            </a:r>
            <a:r>
              <a:rPr lang="en-US" baseline="30000" dirty="0"/>
              <a:t>2</a:t>
            </a:r>
            <a:r>
              <a:rPr lang="en-US" dirty="0"/>
              <a:t>)</a:t>
            </a:r>
            <a:r>
              <a:rPr lang="en-US" baseline="30000" dirty="0"/>
              <a:t>2</a:t>
            </a:r>
            <a:r>
              <a:rPr lang="en-US" dirty="0"/>
              <a:t>,    c) </a:t>
            </a:r>
            <a:r>
              <a:rPr lang="en-US" i="1" dirty="0"/>
              <a:t>y=</a:t>
            </a:r>
            <a:r>
              <a:rPr lang="en-US" i="1" dirty="0" err="1"/>
              <a:t>ln</a:t>
            </a:r>
            <a:r>
              <a:rPr lang="en-US" i="1" dirty="0"/>
              <a:t>(5+6x-x</a:t>
            </a:r>
            <a:r>
              <a:rPr lang="en-US" i="1" baseline="30000" dirty="0"/>
              <a:t>2</a:t>
            </a:r>
            <a:r>
              <a:rPr lang="en-US" i="1" dirty="0"/>
              <a:t>)</a:t>
            </a:r>
            <a:r>
              <a:rPr lang="en-US" dirty="0"/>
              <a:t>,   d)  </a:t>
            </a:r>
            <a:r>
              <a:rPr lang="en-US" i="1" dirty="0"/>
              <a:t>y=sin3x</a:t>
            </a:r>
            <a:r>
              <a:rPr lang="en-US" i="1" baseline="30000" dirty="0"/>
              <a:t>3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2. </a:t>
            </a:r>
            <a:r>
              <a:rPr lang="en-US" dirty="0" err="1"/>
              <a:t>Funksiyaning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 </a:t>
            </a:r>
            <a:r>
              <a:rPr lang="en-US" dirty="0" err="1"/>
              <a:t>nuqtadagi</a:t>
            </a:r>
            <a:r>
              <a:rPr lang="en-US" dirty="0"/>
              <a:t> </a:t>
            </a:r>
            <a:r>
              <a:rPr lang="en-US" dirty="0" err="1"/>
              <a:t>differensialini</a:t>
            </a:r>
            <a:r>
              <a:rPr lang="en-US" dirty="0"/>
              <a:t> toping:</a:t>
            </a:r>
            <a:endParaRPr lang="ru-RU" dirty="0"/>
          </a:p>
          <a:p>
            <a:r>
              <a:rPr lang="en-US" dirty="0"/>
              <a:t>a) </a:t>
            </a:r>
            <a:r>
              <a:rPr lang="en-US" i="1" dirty="0"/>
              <a:t>y=x</a:t>
            </a:r>
            <a:r>
              <a:rPr lang="en-US" i="1" baseline="30000" dirty="0"/>
              <a:t>7</a:t>
            </a:r>
            <a:r>
              <a:rPr lang="en-US" i="1" dirty="0"/>
              <a:t>, x=1, </a:t>
            </a:r>
            <a:r>
              <a:rPr lang="ru-RU" i="1" dirty="0">
                <a:sym typeface="Symbol"/>
              </a:rPr>
              <a:t></a:t>
            </a:r>
            <a:r>
              <a:rPr lang="en-US" i="1" dirty="0"/>
              <a:t>x=0,1</a:t>
            </a:r>
            <a:r>
              <a:rPr lang="en-US" dirty="0"/>
              <a:t>;    b) </a:t>
            </a:r>
            <a:r>
              <a:rPr lang="en-US" i="1" dirty="0"/>
              <a:t>y=2/x, x=2, </a:t>
            </a:r>
            <a:r>
              <a:rPr lang="en-US" i="1" dirty="0">
                <a:sym typeface="Symbol"/>
              </a:rPr>
              <a:t></a:t>
            </a:r>
            <a:r>
              <a:rPr lang="en-US" i="1" dirty="0"/>
              <a:t>x=-0,1</a:t>
            </a:r>
            <a:r>
              <a:rPr lang="en-US" dirty="0"/>
              <a:t>;   c) </a:t>
            </a:r>
            <a:r>
              <a:rPr lang="en-US" i="1" dirty="0"/>
              <a:t>y=2x</a:t>
            </a:r>
            <a:r>
              <a:rPr lang="en-US" i="1" baseline="30000" dirty="0"/>
              <a:t>2</a:t>
            </a:r>
            <a:r>
              <a:rPr lang="en-US" dirty="0"/>
              <a:t>+ -5, </a:t>
            </a:r>
            <a:r>
              <a:rPr lang="en-US" i="1" dirty="0"/>
              <a:t>x</a:t>
            </a:r>
            <a:r>
              <a:rPr lang="en-US" dirty="0"/>
              <a:t>=8, </a:t>
            </a:r>
            <a:r>
              <a:rPr lang="en-US" dirty="0">
                <a:sym typeface="Symbol"/>
              </a:rPr>
              <a:t></a:t>
            </a:r>
            <a:r>
              <a:rPr lang="en-US" i="1" dirty="0"/>
              <a:t>x</a:t>
            </a:r>
            <a:r>
              <a:rPr lang="en-US" dirty="0"/>
              <a:t>=0,1.</a:t>
            </a:r>
            <a:endParaRPr lang="ru-RU" dirty="0"/>
          </a:p>
          <a:p>
            <a:r>
              <a:rPr lang="uz-Cyrl-UZ" dirty="0"/>
              <a:t>3. Ushbu  </a:t>
            </a:r>
            <a:r>
              <a:rPr lang="uz-Cyrl-UZ" i="1" dirty="0"/>
              <a:t>f(x)=</a:t>
            </a:r>
            <a:r>
              <a:rPr lang="en-US" i="1" dirty="0"/>
              <a:t>   </a:t>
            </a:r>
            <a:r>
              <a:rPr lang="uz-Cyrl-UZ" dirty="0"/>
              <a:t>funksiyaning sonlar o‘qida uzluksiz ekanligini, lekin 0 va 2 nuqtalarda differensiallanuvchi emasligini isbotlang.</a:t>
            </a:r>
            <a:endParaRPr lang="ru-RU" dirty="0"/>
          </a:p>
          <a:p>
            <a:r>
              <a:rPr lang="uz-Cyrl-UZ" dirty="0"/>
              <a:t>4. Sonlar o‘qida uzluksiz, lekin ko‘rsatilgan nuqtalarda differensiallanuvchi bo‘lmagan funksiyalarga misollar keltiring:</a:t>
            </a:r>
            <a:endParaRPr lang="ru-RU" dirty="0"/>
          </a:p>
          <a:p>
            <a:r>
              <a:rPr lang="en-US" dirty="0"/>
              <a:t>a) </a:t>
            </a:r>
            <a:r>
              <a:rPr lang="en-US" i="1" dirty="0"/>
              <a:t>x</a:t>
            </a:r>
            <a:r>
              <a:rPr lang="en-US" dirty="0"/>
              <a:t>=3;   b) </a:t>
            </a:r>
            <a:r>
              <a:rPr lang="en-US" i="1" dirty="0"/>
              <a:t>x</a:t>
            </a:r>
            <a:r>
              <a:rPr lang="en-US" dirty="0"/>
              <a:t>=-1,  </a:t>
            </a:r>
            <a:r>
              <a:rPr lang="en-US" i="1" dirty="0"/>
              <a:t>x</a:t>
            </a:r>
            <a:r>
              <a:rPr lang="en-US" dirty="0"/>
              <a:t>=5;     c) </a:t>
            </a:r>
            <a:r>
              <a:rPr lang="en-US" i="1" dirty="0"/>
              <a:t>x</a:t>
            </a:r>
            <a:r>
              <a:rPr lang="en-US" dirty="0"/>
              <a:t>=-2, </a:t>
            </a:r>
            <a:r>
              <a:rPr lang="en-US" i="1" dirty="0"/>
              <a:t>x</a:t>
            </a:r>
            <a:r>
              <a:rPr lang="en-US" dirty="0"/>
              <a:t>=0, </a:t>
            </a:r>
            <a:r>
              <a:rPr lang="en-US" i="1" dirty="0"/>
              <a:t>x</a:t>
            </a:r>
            <a:r>
              <a:rPr lang="en-US" dirty="0"/>
              <a:t>=2.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74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0312" y="5949280"/>
            <a:ext cx="163488" cy="222920"/>
          </a:xfrm>
        </p:spPr>
        <p:txBody>
          <a:bodyPr>
            <a:normAutofit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92696"/>
            <a:ext cx="3839142" cy="1783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0308">
            <a:off x="2158177" y="2276872"/>
            <a:ext cx="748883" cy="216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5" y="2524030"/>
            <a:ext cx="2488668" cy="904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384883"/>
            <a:ext cx="576064" cy="91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052" y="3284984"/>
            <a:ext cx="2812477" cy="102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441" y="2473447"/>
            <a:ext cx="472805" cy="92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996" y="3333938"/>
            <a:ext cx="2677854" cy="97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2217069"/>
            <a:ext cx="1056473" cy="38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2669976"/>
            <a:ext cx="2483357" cy="90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89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6296" y="6093296"/>
            <a:ext cx="307504" cy="78904"/>
          </a:xfrm>
        </p:spPr>
        <p:txBody>
          <a:bodyPr>
            <a:normAutofit fontScale="90000"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921" y="3921272"/>
            <a:ext cx="4329089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301208"/>
            <a:ext cx="283531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715" y="1844824"/>
            <a:ext cx="400050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3140968"/>
            <a:ext cx="2728317" cy="83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715" y="12778"/>
            <a:ext cx="4000500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085" y="954897"/>
            <a:ext cx="2599039" cy="961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81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320" y="6126480"/>
            <a:ext cx="91480" cy="45719"/>
          </a:xfrm>
        </p:spPr>
        <p:txBody>
          <a:bodyPr>
            <a:normAutofit fontScale="90000"/>
          </a:bodyPr>
          <a:lstStyle/>
          <a:p>
            <a:r>
              <a:rPr lang="en-US" sz="800" dirty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85800"/>
            <a:ext cx="7766248" cy="533548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                       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</a:t>
            </a:r>
            <a:r>
              <a:rPr lang="en-US" sz="4300" dirty="0" smtClean="0"/>
              <a:t>    </a:t>
            </a:r>
            <a:r>
              <a:rPr lang="en-US" sz="4300" b="1" i="1" dirty="0" err="1" smtClean="0">
                <a:solidFill>
                  <a:srgbClr val="002060"/>
                </a:solidFill>
              </a:rPr>
              <a:t>Reja</a:t>
            </a:r>
            <a:endParaRPr lang="en-US" sz="4300" b="1" i="1" dirty="0" smtClean="0">
              <a:solidFill>
                <a:srgbClr val="002060"/>
              </a:solidFill>
            </a:endParaRPr>
          </a:p>
          <a:p>
            <a:r>
              <a:rPr lang="en-US" sz="3600" dirty="0" err="1" smtClean="0"/>
              <a:t>Differensial</a:t>
            </a:r>
            <a:r>
              <a:rPr lang="en-US" sz="3600" dirty="0" smtClean="0"/>
              <a:t>  </a:t>
            </a:r>
            <a:r>
              <a:rPr lang="en-US" sz="3600" dirty="0" err="1" smtClean="0"/>
              <a:t>haqida</a:t>
            </a:r>
            <a:r>
              <a:rPr lang="en-US" sz="3600" dirty="0" smtClean="0"/>
              <a:t> </a:t>
            </a:r>
            <a:r>
              <a:rPr lang="en-US" sz="3600" dirty="0" err="1" smtClean="0"/>
              <a:t>tushuncha</a:t>
            </a:r>
            <a:r>
              <a:rPr lang="en-US" sz="3600" dirty="0" smtClean="0"/>
              <a:t>.</a:t>
            </a:r>
          </a:p>
          <a:p>
            <a:r>
              <a:rPr lang="en-US" sz="3600" dirty="0" err="1" smtClean="0"/>
              <a:t>Differensialanuvchanlik</a:t>
            </a:r>
            <a:r>
              <a:rPr lang="en-US" sz="3600" dirty="0" smtClean="0"/>
              <a:t>.</a:t>
            </a:r>
          </a:p>
          <a:p>
            <a:r>
              <a:rPr lang="en-US" sz="3600" dirty="0" err="1" smtClean="0"/>
              <a:t>Differensial</a:t>
            </a:r>
            <a:r>
              <a:rPr lang="en-US" sz="3600" dirty="0" smtClean="0"/>
              <a:t> </a:t>
            </a:r>
            <a:r>
              <a:rPr lang="en-US" sz="3600" dirty="0" err="1" smtClean="0"/>
              <a:t>va</a:t>
            </a:r>
            <a:r>
              <a:rPr lang="en-US" sz="3600" dirty="0" smtClean="0"/>
              <a:t> </a:t>
            </a:r>
            <a:r>
              <a:rPr lang="en-US" sz="3600" dirty="0" err="1" smtClean="0"/>
              <a:t>hosilaning</a:t>
            </a:r>
            <a:r>
              <a:rPr lang="en-US" sz="3600" dirty="0" smtClean="0"/>
              <a:t> </a:t>
            </a:r>
            <a:r>
              <a:rPr lang="en-US" sz="3600" dirty="0" err="1" smtClean="0"/>
              <a:t>mavjudlik</a:t>
            </a:r>
            <a:r>
              <a:rPr lang="en-US" sz="3600" dirty="0" smtClean="0"/>
              <a:t> </a:t>
            </a:r>
            <a:r>
              <a:rPr lang="en-US" sz="3600" dirty="0" err="1" smtClean="0"/>
              <a:t>sharti</a:t>
            </a:r>
            <a:r>
              <a:rPr lang="en-US" sz="3600" dirty="0" smtClean="0"/>
              <a:t>.</a:t>
            </a:r>
          </a:p>
          <a:p>
            <a:r>
              <a:rPr lang="en-US" sz="3600" dirty="0" err="1" smtClean="0"/>
              <a:t>Differensialning</a:t>
            </a:r>
            <a:r>
              <a:rPr lang="en-US" sz="3600" dirty="0" smtClean="0"/>
              <a:t> </a:t>
            </a:r>
            <a:r>
              <a:rPr lang="en-US" sz="3600" dirty="0" err="1" smtClean="0"/>
              <a:t>geometrik</a:t>
            </a:r>
            <a:r>
              <a:rPr lang="en-US" sz="3600" dirty="0" smtClean="0"/>
              <a:t> </a:t>
            </a:r>
            <a:r>
              <a:rPr lang="en-US" sz="3600" dirty="0" err="1" smtClean="0"/>
              <a:t>ma’nosi</a:t>
            </a:r>
            <a:r>
              <a:rPr lang="en-US" sz="3600" dirty="0" smtClean="0"/>
              <a:t>.</a:t>
            </a:r>
          </a:p>
          <a:p>
            <a:r>
              <a:rPr lang="en-US" sz="3600" dirty="0" err="1" smtClean="0"/>
              <a:t>Differensial</a:t>
            </a:r>
            <a:r>
              <a:rPr lang="en-US" sz="3600" dirty="0" smtClean="0"/>
              <a:t> </a:t>
            </a:r>
            <a:r>
              <a:rPr lang="en-US" sz="3600" dirty="0" err="1" smtClean="0"/>
              <a:t>formasining</a:t>
            </a:r>
            <a:r>
              <a:rPr lang="en-US" sz="3600" dirty="0" smtClean="0"/>
              <a:t> </a:t>
            </a:r>
            <a:r>
              <a:rPr lang="en-US" sz="3600" dirty="0" err="1" smtClean="0"/>
              <a:t>invariantligi</a:t>
            </a:r>
            <a:r>
              <a:rPr lang="en-US" sz="3600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56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0" y="5949280"/>
            <a:ext cx="45719" cy="222920"/>
          </a:xfrm>
        </p:spPr>
        <p:txBody>
          <a:bodyPr>
            <a:normAutofit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7910263" cy="4176464"/>
          </a:xfrm>
        </p:spPr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Ushbu</a:t>
            </a:r>
            <a:r>
              <a:rPr lang="en-US" b="1" dirty="0"/>
              <a:t> </a:t>
            </a:r>
            <a:r>
              <a:rPr lang="en-US" b="1" dirty="0" err="1" smtClean="0"/>
              <a:t>funksiyalarning</a:t>
            </a:r>
            <a:r>
              <a:rPr lang="en-US" b="1" dirty="0" smtClean="0"/>
              <a:t> </a:t>
            </a:r>
            <a:r>
              <a:rPr lang="en-US" b="1" dirty="0" err="1"/>
              <a:t>hosilasini</a:t>
            </a:r>
            <a:r>
              <a:rPr lang="en-US" b="1" dirty="0"/>
              <a:t> toping</a:t>
            </a:r>
            <a:r>
              <a:rPr lang="en-US" b="1" dirty="0" smtClean="0"/>
              <a:t>: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91" y="1619736"/>
            <a:ext cx="2920049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209" y="2286734"/>
            <a:ext cx="3215530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94" y="2404486"/>
            <a:ext cx="2833374" cy="40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57109"/>
            <a:ext cx="2635465" cy="51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94" y="3069706"/>
            <a:ext cx="1752121" cy="49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1534176" cy="58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94" y="3789040"/>
            <a:ext cx="2724540" cy="58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370009"/>
            <a:ext cx="1833340" cy="91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07" y="4653136"/>
            <a:ext cx="3247807" cy="6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965" y="1619392"/>
            <a:ext cx="2615562" cy="54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29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000" dirty="0"/>
              <a:t>,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Toshmetov</a:t>
            </a:r>
            <a:r>
              <a:rPr lang="en-US" dirty="0"/>
              <a:t> O’., </a:t>
            </a:r>
            <a:r>
              <a:rPr lang="en-US" dirty="0" err="1"/>
              <a:t>Turgunbayev</a:t>
            </a:r>
            <a:r>
              <a:rPr lang="en-US" dirty="0"/>
              <a:t> R., </a:t>
            </a:r>
            <a:r>
              <a:rPr lang="en-US" dirty="0" err="1"/>
              <a:t>Saydamatov</a:t>
            </a:r>
            <a:r>
              <a:rPr lang="en-US" dirty="0"/>
              <a:t> E., </a:t>
            </a:r>
            <a:r>
              <a:rPr lang="en-US" dirty="0" err="1"/>
              <a:t>Madirimov</a:t>
            </a:r>
            <a:r>
              <a:rPr lang="en-US" dirty="0"/>
              <a:t> M. </a:t>
            </a:r>
            <a:r>
              <a:rPr lang="uz-Cyrl-UZ" dirty="0"/>
              <a:t>Matematik analiz I</a:t>
            </a:r>
            <a:r>
              <a:rPr lang="en-US" dirty="0"/>
              <a:t>-</a:t>
            </a:r>
            <a:r>
              <a:rPr lang="en-US" dirty="0" err="1"/>
              <a:t>qism</a:t>
            </a:r>
            <a:r>
              <a:rPr lang="en-US" dirty="0"/>
              <a:t>.</a:t>
            </a:r>
            <a:r>
              <a:rPr lang="uz-Cyrl-UZ" dirty="0"/>
              <a:t> T.: “</a:t>
            </a:r>
            <a:r>
              <a:rPr lang="en-US" dirty="0" err="1"/>
              <a:t>Extremum</a:t>
            </a:r>
            <a:r>
              <a:rPr lang="en-US" dirty="0"/>
              <a:t>-Press</a:t>
            </a:r>
            <a:r>
              <a:rPr lang="uz-Cyrl-UZ" dirty="0"/>
              <a:t>”</a:t>
            </a:r>
            <a:r>
              <a:rPr lang="en-US" dirty="0"/>
              <a:t>, 2015. </a:t>
            </a:r>
            <a:r>
              <a:rPr lang="en-US" dirty="0" smtClean="0"/>
              <a:t>-</a:t>
            </a:r>
            <a:r>
              <a:rPr lang="ru-RU" dirty="0" smtClean="0"/>
              <a:t>164-169 </a:t>
            </a:r>
            <a:r>
              <a:rPr lang="en-US" dirty="0"/>
              <a:t>b.</a:t>
            </a:r>
            <a:br>
              <a:rPr lang="en-US" dirty="0"/>
            </a:br>
            <a:r>
              <a:rPr lang="en-US" dirty="0"/>
              <a:t>2. Claudia </a:t>
            </a:r>
            <a:r>
              <a:rPr lang="en-US" dirty="0" err="1"/>
              <a:t>Canuto</a:t>
            </a:r>
            <a:r>
              <a:rPr lang="en-US" dirty="0"/>
              <a:t>, Anita </a:t>
            </a:r>
            <a:r>
              <a:rPr lang="en-US" dirty="0" err="1"/>
              <a:t>Tabacco</a:t>
            </a:r>
            <a:r>
              <a:rPr lang="en-US" dirty="0"/>
              <a:t> Mathematical analysis. I. Springer-</a:t>
            </a:r>
            <a:r>
              <a:rPr lang="en-US" dirty="0" err="1"/>
              <a:t>Verlag</a:t>
            </a:r>
            <a:r>
              <a:rPr lang="en-US" dirty="0"/>
              <a:t>. Italia, Milan. 2008</a:t>
            </a:r>
            <a:r>
              <a:rPr lang="en-US" dirty="0" smtClean="0"/>
              <a:t>.-</a:t>
            </a:r>
            <a:r>
              <a:rPr lang="ru-RU" dirty="0" smtClean="0"/>
              <a:t>183-185</a:t>
            </a:r>
            <a:r>
              <a:rPr lang="en-US" dirty="0" smtClean="0"/>
              <a:t>    p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3. </a:t>
            </a:r>
            <a:r>
              <a:rPr lang="uz-Cyrl-UZ" dirty="0"/>
              <a:t>Xudayberganov G., Vorisov A., Mansurov X., Shoimqulov B. Matematik analizdan ma’ruzalar. I </a:t>
            </a:r>
            <a:r>
              <a:rPr lang="en-US" dirty="0"/>
              <a:t>T.:</a:t>
            </a:r>
            <a:r>
              <a:rPr lang="uz-Cyrl-UZ" dirty="0"/>
              <a:t>«Voris-nashriyot». 2010 y. </a:t>
            </a:r>
            <a:r>
              <a:rPr lang="uz-Cyrl-UZ" dirty="0" smtClean="0"/>
              <a:t>126</a:t>
            </a:r>
            <a:r>
              <a:rPr lang="en-US" dirty="0" smtClean="0"/>
              <a:t>–</a:t>
            </a:r>
            <a:r>
              <a:rPr lang="ru-RU" smtClean="0"/>
              <a:t>132</a:t>
            </a:r>
            <a:r>
              <a:rPr lang="en-US" smtClean="0"/>
              <a:t> </a:t>
            </a:r>
            <a:r>
              <a:rPr lang="en-US" dirty="0"/>
              <a:t>b.</a:t>
            </a:r>
            <a:endParaRPr lang="ru-RU" dirty="0"/>
          </a:p>
          <a:p>
            <a:r>
              <a:rPr lang="en-US" dirty="0"/>
              <a:t> </a:t>
            </a:r>
            <a:endParaRPr lang="ru-RU" dirty="0"/>
          </a:p>
          <a:p>
            <a:r>
              <a:rPr lang="en-US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177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8304" y="5877272"/>
            <a:ext cx="235496" cy="294928"/>
          </a:xfrm>
        </p:spPr>
        <p:txBody>
          <a:bodyPr>
            <a:normAutofit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20688"/>
            <a:ext cx="10657184" cy="410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0" dirty="0"/>
              <a:t> </a:t>
            </a:r>
            <a:r>
              <a:rPr lang="en-US" sz="8000" dirty="0" smtClean="0"/>
              <a:t>  </a:t>
            </a:r>
            <a:r>
              <a:rPr lang="en-US" sz="8000" dirty="0" err="1" smtClean="0"/>
              <a:t>E’tiboringiz</a:t>
            </a:r>
            <a:r>
              <a:rPr lang="en-US" sz="8000" dirty="0" smtClean="0"/>
              <a:t>                                                   </a:t>
            </a:r>
            <a:r>
              <a:rPr lang="en-US" sz="8000" dirty="0" err="1" smtClean="0"/>
              <a:t>uchun</a:t>
            </a:r>
            <a:r>
              <a:rPr lang="en-US" sz="8000" dirty="0" smtClean="0"/>
              <a:t> </a:t>
            </a:r>
            <a:r>
              <a:rPr lang="en-US" sz="8000" dirty="0" err="1" smtClean="0"/>
              <a:t>rahmat</a:t>
            </a:r>
            <a:r>
              <a:rPr lang="en-US" sz="8000" dirty="0" smtClean="0"/>
              <a:t>!!!!  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384918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320" y="5949280"/>
            <a:ext cx="91480" cy="222920"/>
          </a:xfrm>
        </p:spPr>
        <p:txBody>
          <a:bodyPr>
            <a:normAutofit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85800"/>
            <a:ext cx="7550224" cy="53354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err="1" smtClean="0"/>
              <a:t>Differensial</a:t>
            </a:r>
            <a:r>
              <a:rPr lang="en-US" dirty="0" smtClean="0"/>
              <a:t> </a:t>
            </a:r>
            <a:r>
              <a:rPr lang="en-US" dirty="0" err="1" smtClean="0"/>
              <a:t>atamasini</a:t>
            </a:r>
            <a:r>
              <a:rPr lang="en-US" dirty="0" smtClean="0"/>
              <a:t> ilk </a:t>
            </a:r>
            <a:r>
              <a:rPr lang="en-US" dirty="0" err="1" smtClean="0"/>
              <a:t>bor</a:t>
            </a:r>
            <a:r>
              <a:rPr lang="en-US" dirty="0" smtClean="0"/>
              <a:t> </a:t>
            </a:r>
            <a:r>
              <a:rPr lang="en-US" dirty="0" err="1" smtClean="0"/>
              <a:t>fanga</a:t>
            </a:r>
            <a:r>
              <a:rPr lang="en-US" dirty="0" smtClean="0"/>
              <a:t> </a:t>
            </a:r>
            <a:r>
              <a:rPr lang="en-US" b="1" i="1" dirty="0" err="1" smtClean="0"/>
              <a:t>Gotfrid</a:t>
            </a:r>
            <a:r>
              <a:rPr lang="en-US" b="1" i="1" dirty="0" smtClean="0"/>
              <a:t> </a:t>
            </a:r>
            <a:r>
              <a:rPr lang="en-US" b="1" i="1" dirty="0" err="1" smtClean="0"/>
              <a:t>Vilgelm</a:t>
            </a:r>
            <a:r>
              <a:rPr lang="en-US" b="1" i="1" dirty="0" smtClean="0"/>
              <a:t> </a:t>
            </a:r>
            <a:r>
              <a:rPr lang="en-US" b="1" i="1" dirty="0" err="1" smtClean="0"/>
              <a:t>Leybnits</a:t>
            </a:r>
            <a:r>
              <a:rPr lang="en-US" dirty="0" smtClean="0"/>
              <a:t> </a:t>
            </a:r>
            <a:r>
              <a:rPr lang="en-US" dirty="0" err="1" smtClean="0"/>
              <a:t>olib</a:t>
            </a:r>
            <a:r>
              <a:rPr lang="en-US" dirty="0" smtClean="0"/>
              <a:t> </a:t>
            </a:r>
            <a:r>
              <a:rPr lang="en-US" dirty="0" err="1" smtClean="0"/>
              <a:t>kirgan.Dastlab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atama</a:t>
            </a:r>
            <a:r>
              <a:rPr lang="en-US" dirty="0" smtClean="0"/>
              <a:t> </a:t>
            </a:r>
            <a:r>
              <a:rPr lang="en-US" dirty="0" err="1" smtClean="0"/>
              <a:t>nolga</a:t>
            </a:r>
            <a:r>
              <a:rPr lang="en-US" dirty="0" smtClean="0"/>
              <a:t> </a:t>
            </a:r>
            <a:r>
              <a:rPr lang="en-US" dirty="0" err="1" smtClean="0"/>
              <a:t>teng</a:t>
            </a:r>
            <a:r>
              <a:rPr lang="en-US" dirty="0" smtClean="0"/>
              <a:t> </a:t>
            </a:r>
            <a:r>
              <a:rPr lang="en-US" dirty="0" err="1" smtClean="0"/>
              <a:t>bo’lmagan</a:t>
            </a:r>
            <a:r>
              <a:rPr lang="en-US" dirty="0" smtClean="0"/>
              <a:t> </a:t>
            </a:r>
            <a:r>
              <a:rPr lang="en-US" dirty="0" err="1" smtClean="0"/>
              <a:t>cheksiz</a:t>
            </a:r>
            <a:r>
              <a:rPr lang="en-US" dirty="0" smtClean="0"/>
              <a:t> </a:t>
            </a:r>
            <a:r>
              <a:rPr lang="en-US" dirty="0" err="1" smtClean="0"/>
              <a:t>kichik</a:t>
            </a:r>
            <a:r>
              <a:rPr lang="en-US" dirty="0" smtClean="0"/>
              <a:t> </a:t>
            </a:r>
            <a:r>
              <a:rPr lang="en-US" dirty="0" err="1" smtClean="0"/>
              <a:t>miqdorlarni</a:t>
            </a:r>
            <a:r>
              <a:rPr lang="en-US" dirty="0" smtClean="0"/>
              <a:t> </a:t>
            </a:r>
            <a:r>
              <a:rPr lang="en-US" dirty="0" err="1" smtClean="0"/>
              <a:t>ifodalashda</a:t>
            </a:r>
            <a:r>
              <a:rPr lang="en-US" dirty="0" smtClean="0"/>
              <a:t> </a:t>
            </a:r>
            <a:r>
              <a:rPr lang="en-US" dirty="0" err="1" smtClean="0"/>
              <a:t>ishlatilgan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b="1" dirty="0" err="1" smtClean="0"/>
              <a:t>Differensial</a:t>
            </a:r>
            <a:r>
              <a:rPr lang="en-US" b="1" dirty="0" smtClean="0"/>
              <a:t> </a:t>
            </a:r>
            <a:r>
              <a:rPr lang="en-US" dirty="0" err="1" smtClean="0"/>
              <a:t>atamasi</a:t>
            </a:r>
            <a:r>
              <a:rPr lang="en-US" dirty="0" smtClean="0"/>
              <a:t> </a:t>
            </a:r>
            <a:r>
              <a:rPr lang="en-US" dirty="0" err="1" smtClean="0"/>
              <a:t>lotincha</a:t>
            </a:r>
            <a:r>
              <a:rPr lang="en-US" dirty="0" smtClean="0"/>
              <a:t> </a:t>
            </a:r>
            <a:r>
              <a:rPr lang="en-US" i="1" dirty="0" smtClean="0"/>
              <a:t>differentia- </a:t>
            </a:r>
            <a:r>
              <a:rPr lang="en-US" i="1" dirty="0" err="1" smtClean="0"/>
              <a:t>farq</a:t>
            </a:r>
            <a:r>
              <a:rPr lang="en-US" i="1" dirty="0" smtClean="0"/>
              <a:t>, </a:t>
            </a:r>
            <a:r>
              <a:rPr lang="en-US" i="1" dirty="0" err="1" smtClean="0"/>
              <a:t>ayirma</a:t>
            </a:r>
            <a:r>
              <a:rPr lang="en-US" i="1" dirty="0" smtClean="0"/>
              <a:t> </a:t>
            </a:r>
            <a:r>
              <a:rPr lang="en-US" dirty="0" err="1" smtClean="0"/>
              <a:t>degan</a:t>
            </a:r>
            <a:r>
              <a:rPr lang="en-US" dirty="0" smtClean="0"/>
              <a:t> </a:t>
            </a:r>
            <a:r>
              <a:rPr lang="en-US" dirty="0" err="1" smtClean="0"/>
              <a:t>ma’noni</a:t>
            </a:r>
            <a:r>
              <a:rPr lang="en-US" dirty="0" smtClean="0"/>
              <a:t> </a:t>
            </a:r>
            <a:r>
              <a:rPr lang="en-US" dirty="0" err="1" smtClean="0"/>
              <a:t>anglatadi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b="1" dirty="0" err="1" smtClean="0"/>
              <a:t>Differensial</a:t>
            </a:r>
            <a:r>
              <a:rPr lang="en-US" b="1" dirty="0" smtClean="0"/>
              <a:t>  </a:t>
            </a:r>
            <a:r>
              <a:rPr lang="en-US" b="1" dirty="0" err="1" smtClean="0"/>
              <a:t>tushunchasi</a:t>
            </a:r>
            <a:r>
              <a:rPr lang="en-US" b="1" dirty="0" smtClean="0"/>
              <a:t> </a:t>
            </a:r>
            <a:r>
              <a:rPr lang="en-US" dirty="0" err="1" smtClean="0"/>
              <a:t>matematikada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Yo’nalish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bo’yicha</a:t>
            </a:r>
            <a:r>
              <a:rPr lang="en-US" dirty="0" smtClean="0"/>
              <a:t> </a:t>
            </a:r>
            <a:r>
              <a:rPr lang="en-US" dirty="0" err="1" smtClean="0"/>
              <a:t>hosila</a:t>
            </a:r>
            <a:r>
              <a:rPr lang="en-US" dirty="0" smtClean="0"/>
              <a:t> </a:t>
            </a:r>
            <a:r>
              <a:rPr lang="en-US" dirty="0" err="1" smtClean="0"/>
              <a:t>olish</a:t>
            </a:r>
            <a:r>
              <a:rPr lang="en-US" dirty="0" smtClean="0"/>
              <a:t> </a:t>
            </a:r>
            <a:r>
              <a:rPr lang="en-US" dirty="0" err="1" smtClean="0"/>
              <a:t>tushunchasi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bevosita</a:t>
            </a:r>
            <a:r>
              <a:rPr lang="en-US" dirty="0" smtClean="0"/>
              <a:t> </a:t>
            </a:r>
            <a:r>
              <a:rPr lang="en-US" dirty="0" err="1" smtClean="0"/>
              <a:t>bog’langan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314" y="3212976"/>
            <a:ext cx="2325336" cy="293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2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320" y="5949280"/>
            <a:ext cx="91480" cy="222920"/>
          </a:xfrm>
        </p:spPr>
        <p:txBody>
          <a:bodyPr>
            <a:normAutofit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32656"/>
            <a:ext cx="7622232" cy="5832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Differnsial</a:t>
            </a:r>
            <a:r>
              <a:rPr lang="en-US" dirty="0" smtClean="0"/>
              <a:t> </a:t>
            </a:r>
            <a:r>
              <a:rPr lang="en-US" dirty="0" err="1" smtClean="0"/>
              <a:t>tushunchasiga</a:t>
            </a:r>
            <a:r>
              <a:rPr lang="en-US" dirty="0" smtClean="0"/>
              <a:t> </a:t>
            </a:r>
            <a:r>
              <a:rPr lang="en-US" dirty="0" err="1" smtClean="0"/>
              <a:t>ta’rif</a:t>
            </a:r>
            <a:r>
              <a:rPr lang="en-US" dirty="0" smtClean="0"/>
              <a:t> </a:t>
            </a:r>
            <a:r>
              <a:rPr lang="en-US" dirty="0" err="1" smtClean="0"/>
              <a:t>berishdan</a:t>
            </a:r>
            <a:r>
              <a:rPr lang="en-US" dirty="0" smtClean="0"/>
              <a:t> </a:t>
            </a:r>
            <a:r>
              <a:rPr lang="en-US" dirty="0" err="1" smtClean="0"/>
              <a:t>avval</a:t>
            </a:r>
            <a:r>
              <a:rPr lang="en-US" dirty="0" smtClean="0"/>
              <a:t> biz </a:t>
            </a:r>
            <a:r>
              <a:rPr lang="en-US" dirty="0" err="1" smtClean="0"/>
              <a:t>hosila</a:t>
            </a:r>
            <a:r>
              <a:rPr lang="en-US" dirty="0" smtClean="0"/>
              <a:t> </a:t>
            </a:r>
            <a:r>
              <a:rPr lang="en-US" dirty="0" err="1" smtClean="0"/>
              <a:t>tushunchasiga</a:t>
            </a:r>
            <a:r>
              <a:rPr lang="en-US" dirty="0" smtClean="0"/>
              <a:t> </a:t>
            </a:r>
            <a:r>
              <a:rPr lang="en-US" dirty="0" err="1" smtClean="0"/>
              <a:t>ta’rif</a:t>
            </a:r>
            <a:r>
              <a:rPr lang="en-US" dirty="0" smtClean="0"/>
              <a:t> </a:t>
            </a:r>
            <a:r>
              <a:rPr lang="en-US" dirty="0" err="1" smtClean="0"/>
              <a:t>berishimiz</a:t>
            </a:r>
            <a:r>
              <a:rPr lang="en-US" dirty="0" smtClean="0"/>
              <a:t> </a:t>
            </a:r>
            <a:r>
              <a:rPr lang="en-US" dirty="0" err="1" smtClean="0"/>
              <a:t>zarur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 err="1" smtClean="0"/>
              <a:t>Ta’rif</a:t>
            </a:r>
            <a:r>
              <a:rPr lang="en-US" b="1" dirty="0" smtClean="0"/>
              <a:t>.</a:t>
            </a:r>
            <a:r>
              <a:rPr lang="uz-Cyrl-UZ" dirty="0"/>
              <a:t> Agar </a:t>
            </a:r>
            <a:r>
              <a:rPr lang="ru-RU" i="1" dirty="0">
                <a:sym typeface="Symbol"/>
              </a:rPr>
              <a:t></a:t>
            </a:r>
            <a:r>
              <a:rPr lang="uz-Cyrl-UZ" i="1" dirty="0"/>
              <a:t>x</a:t>
            </a:r>
            <a:r>
              <a:rPr lang="en-US" dirty="0">
                <a:sym typeface="Symbol"/>
              </a:rPr>
              <a:t></a:t>
            </a:r>
            <a:r>
              <a:rPr lang="uz-Cyrl-UZ" dirty="0"/>
              <a:t>0 da </a:t>
            </a:r>
            <a:r>
              <a:rPr lang="ru-RU" dirty="0"/>
              <a:t> </a:t>
            </a:r>
            <a:r>
              <a:rPr lang="uz-Cyrl-UZ" dirty="0"/>
              <a:t>nisbatning limiti </a:t>
            </a:r>
            <a:r>
              <a:rPr lang="ru-RU" dirty="0"/>
              <a:t> </a:t>
            </a:r>
            <a:r>
              <a:rPr lang="uz-Cyrl-UZ" dirty="0"/>
              <a:t>mavjud va chekli bo‘lsa, bu limit </a:t>
            </a:r>
            <a:r>
              <a:rPr lang="uz-Cyrl-UZ" b="1" i="1" dirty="0"/>
              <a:t>f(x)</a:t>
            </a:r>
            <a:r>
              <a:rPr lang="uz-Cyrl-UZ" b="1" dirty="0"/>
              <a:t> </a:t>
            </a:r>
            <a:r>
              <a:rPr lang="uz-Cyrl-UZ" b="1" i="1" dirty="0"/>
              <a:t>funksiyaning x</a:t>
            </a:r>
            <a:r>
              <a:rPr lang="uz-Cyrl-UZ" b="1" i="1" baseline="-25000" dirty="0"/>
              <a:t>0</a:t>
            </a:r>
            <a:r>
              <a:rPr lang="uz-Cyrl-UZ" b="1" i="1" dirty="0"/>
              <a:t> nuqtadagi</a:t>
            </a:r>
            <a:r>
              <a:rPr lang="uz-Cyrl-UZ" b="1" dirty="0"/>
              <a:t> </a:t>
            </a:r>
            <a:r>
              <a:rPr lang="uz-Cyrl-UZ" b="1" i="1" dirty="0"/>
              <a:t>hosilasi</a:t>
            </a:r>
            <a:r>
              <a:rPr lang="uz-Cyrl-UZ" b="1" dirty="0"/>
              <a:t> </a:t>
            </a:r>
            <a:r>
              <a:rPr lang="uz-Cyrl-UZ" dirty="0"/>
              <a:t>deyiladi va </a:t>
            </a:r>
            <a:r>
              <a:rPr lang="uz-Cyrl-UZ" i="1" dirty="0"/>
              <a:t>f’(x</a:t>
            </a:r>
            <a:r>
              <a:rPr lang="uz-Cyrl-UZ" i="1" baseline="-25000" dirty="0"/>
              <a:t>0</a:t>
            </a:r>
            <a:r>
              <a:rPr lang="uz-Cyrl-UZ" i="1" dirty="0"/>
              <a:t>),</a:t>
            </a:r>
            <a:r>
              <a:rPr lang="uz-Cyrl-UZ" dirty="0"/>
              <a:t> yoki </a:t>
            </a:r>
            <a:r>
              <a:rPr lang="uz-Cyrl-UZ" i="1" dirty="0"/>
              <a:t>y’(x</a:t>
            </a:r>
            <a:r>
              <a:rPr lang="uz-Cyrl-UZ" i="1" baseline="-25000" dirty="0"/>
              <a:t>0</a:t>
            </a:r>
            <a:r>
              <a:rPr lang="uz-Cyrl-UZ" i="1" dirty="0" smtClean="0"/>
              <a:t>)</a:t>
            </a:r>
            <a:r>
              <a:rPr lang="ru-RU" dirty="0" smtClean="0"/>
              <a:t> </a:t>
            </a:r>
            <a:r>
              <a:rPr lang="uz-Cyrl-UZ" dirty="0"/>
              <a:t>kabi belgilanadi. </a:t>
            </a:r>
            <a:endParaRPr lang="ru-RU" dirty="0"/>
          </a:p>
          <a:p>
            <a:r>
              <a:rPr lang="en-US" dirty="0" err="1" smtClean="0"/>
              <a:t>Demak</a:t>
            </a:r>
            <a:r>
              <a:rPr lang="en-US" dirty="0"/>
              <a:t>,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en-US" dirty="0" smtClean="0"/>
          </a:p>
          <a:p>
            <a:r>
              <a:rPr lang="en-US" dirty="0" err="1" smtClean="0"/>
              <a:t>Bunda</a:t>
            </a:r>
            <a:r>
              <a:rPr lang="en-US" dirty="0" smtClean="0"/>
              <a:t> </a:t>
            </a:r>
            <a:r>
              <a:rPr lang="en-US" i="1" dirty="0"/>
              <a:t>x</a:t>
            </a:r>
            <a:r>
              <a:rPr lang="en-US" i="1" baseline="-25000" dirty="0"/>
              <a:t>0</a:t>
            </a:r>
            <a:r>
              <a:rPr lang="en-US" i="1" dirty="0"/>
              <a:t>+</a:t>
            </a:r>
            <a:r>
              <a:rPr lang="en-US" i="1" dirty="0">
                <a:sym typeface="Symbol"/>
              </a:rPr>
              <a:t></a:t>
            </a:r>
            <a:r>
              <a:rPr lang="en-US" i="1" dirty="0"/>
              <a:t>x=x</a:t>
            </a:r>
            <a:r>
              <a:rPr lang="en-US" dirty="0"/>
              <a:t> deb </a:t>
            </a:r>
            <a:r>
              <a:rPr lang="en-US" dirty="0" err="1"/>
              <a:t>olaylik</a:t>
            </a:r>
            <a:r>
              <a:rPr lang="en-US" dirty="0"/>
              <a:t>. U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i="1" dirty="0">
                <a:sym typeface="Symbol"/>
              </a:rPr>
              <a:t></a:t>
            </a:r>
            <a:r>
              <a:rPr lang="en-US" i="1" dirty="0"/>
              <a:t>x=x-x</a:t>
            </a:r>
            <a:r>
              <a:rPr lang="en-US" i="1" baseline="-25000" dirty="0"/>
              <a:t>0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ru-RU" i="1" dirty="0">
                <a:sym typeface="Symbol"/>
              </a:rPr>
              <a:t></a:t>
            </a:r>
            <a:r>
              <a:rPr lang="en-US" i="1" dirty="0"/>
              <a:t>x</a:t>
            </a:r>
            <a:r>
              <a:rPr lang="en-US" i="1" dirty="0">
                <a:sym typeface="Symbol"/>
              </a:rPr>
              <a:t></a:t>
            </a:r>
            <a:r>
              <a:rPr lang="en-US" i="1" dirty="0"/>
              <a:t>0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natijada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bo’ladi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136" y="2924944"/>
            <a:ext cx="461439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636" y="4581127"/>
            <a:ext cx="6037807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357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4568" y="6237312"/>
            <a:ext cx="301080" cy="304056"/>
          </a:xfrm>
        </p:spPr>
        <p:txBody>
          <a:bodyPr>
            <a:normAutofit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698432" cy="5551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Demak</a:t>
            </a:r>
            <a:r>
              <a:rPr lang="en-US" dirty="0"/>
              <a:t>,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funksiyaning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i="1" baseline="-25000" dirty="0"/>
              <a:t>0</a:t>
            </a:r>
            <a:r>
              <a:rPr lang="en-US" baseline="-25000" dirty="0"/>
              <a:t> </a:t>
            </a:r>
            <a:r>
              <a:rPr lang="en-US" dirty="0" err="1"/>
              <a:t>nuqtadagi</a:t>
            </a:r>
            <a:r>
              <a:rPr lang="en-US" dirty="0"/>
              <a:t> </a:t>
            </a:r>
            <a:r>
              <a:rPr lang="en-US" dirty="0" err="1"/>
              <a:t>hosilasi</a:t>
            </a:r>
            <a:r>
              <a:rPr lang="en-US" dirty="0"/>
              <a:t> </a:t>
            </a:r>
            <a:r>
              <a:rPr lang="en-US" i="1" dirty="0"/>
              <a:t>x</a:t>
            </a:r>
            <a:r>
              <a:rPr lang="en-US" i="1" dirty="0">
                <a:sym typeface="Symbol"/>
              </a:rPr>
              <a:t></a:t>
            </a:r>
            <a:r>
              <a:rPr lang="en-US" i="1" dirty="0"/>
              <a:t>x</a:t>
            </a:r>
            <a:r>
              <a:rPr lang="en-US" i="1" baseline="-25000" dirty="0"/>
              <a:t>0</a:t>
            </a:r>
            <a:r>
              <a:rPr lang="en-US" dirty="0"/>
              <a:t> </a:t>
            </a:r>
            <a:r>
              <a:rPr lang="en-US" dirty="0" smtClean="0"/>
              <a:t>da              </a:t>
            </a:r>
          </a:p>
          <a:p>
            <a:pPr marL="0" indent="0">
              <a:buNone/>
            </a:pPr>
            <a:r>
              <a:rPr lang="en-US" dirty="0" err="1" smtClean="0"/>
              <a:t>nisbatning</a:t>
            </a:r>
            <a:r>
              <a:rPr lang="en-US" dirty="0" smtClean="0"/>
              <a:t> </a:t>
            </a:r>
            <a:r>
              <a:rPr lang="en-US" dirty="0" err="1" smtClean="0"/>
              <a:t>limiti</a:t>
            </a:r>
            <a:r>
              <a:rPr lang="en-US" dirty="0" smtClean="0"/>
              <a:t> </a:t>
            </a:r>
            <a:r>
              <a:rPr lang="en-US" dirty="0" err="1"/>
              <a:t>sifatida</a:t>
            </a:r>
            <a:r>
              <a:rPr lang="en-US" dirty="0"/>
              <a:t>  ham </a:t>
            </a:r>
            <a:r>
              <a:rPr lang="en-US" dirty="0" err="1" smtClean="0"/>
              <a:t>ta’riflanishi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    </a:t>
            </a:r>
            <a:r>
              <a:rPr lang="uz-Cyrl-UZ" i="1" dirty="0" smtClean="0"/>
              <a:t>x</a:t>
            </a:r>
            <a:r>
              <a:rPr lang="uz-Cyrl-UZ" baseline="-25000" dirty="0" smtClean="0"/>
              <a:t>0 </a:t>
            </a:r>
            <a:r>
              <a:rPr lang="uz-Cyrl-UZ" dirty="0"/>
              <a:t>nuqtada hosilaga ega </a:t>
            </a:r>
            <a:r>
              <a:rPr lang="en-US" dirty="0" smtClean="0"/>
              <a:t> </a:t>
            </a:r>
            <a:r>
              <a:rPr lang="en-US" dirty="0" err="1" smtClean="0"/>
              <a:t>bo‘lgan</a:t>
            </a:r>
            <a:r>
              <a:rPr lang="en-US" dirty="0" smtClean="0"/>
              <a:t>  </a:t>
            </a:r>
            <a:r>
              <a:rPr lang="en-US" dirty="0" err="1" smtClean="0"/>
              <a:t>funksiya</a:t>
            </a:r>
            <a:r>
              <a:rPr lang="en-US" dirty="0" smtClean="0"/>
              <a:t>  </a:t>
            </a:r>
            <a:r>
              <a:rPr lang="en-US" dirty="0" err="1" smtClean="0"/>
              <a:t>shu</a:t>
            </a:r>
            <a:r>
              <a:rPr lang="en-US" dirty="0" smtClean="0"/>
              <a:t>  </a:t>
            </a:r>
            <a:r>
              <a:rPr lang="en-US" dirty="0" err="1" smtClean="0"/>
              <a:t>nuqtada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b="1" i="1" dirty="0" smtClean="0"/>
              <a:t>di</a:t>
            </a:r>
            <a:r>
              <a:rPr lang="uz-Cyrl-UZ" b="1" i="1" dirty="0" smtClean="0"/>
              <a:t>fferensiallanuvchi</a:t>
            </a:r>
            <a:r>
              <a:rPr lang="uz-Cyrl-UZ" dirty="0" smtClean="0"/>
              <a:t> </a:t>
            </a:r>
            <a:r>
              <a:rPr lang="en-US" dirty="0" err="1"/>
              <a:t>deyi</a:t>
            </a:r>
            <a:r>
              <a:rPr lang="uz-Cyrl-UZ" dirty="0"/>
              <a:t>ladi</a:t>
            </a:r>
            <a:r>
              <a:rPr lang="uz-Cyrl-UZ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uz-Cyrl-UZ" dirty="0"/>
              <a:t>A</a:t>
            </a:r>
            <a:r>
              <a:rPr lang="en-US" dirty="0"/>
              <a:t>gar </a:t>
            </a:r>
            <a:r>
              <a:rPr lang="en-US" i="1" dirty="0"/>
              <a:t>f(x)</a:t>
            </a:r>
            <a:r>
              <a:rPr lang="en-US" dirty="0"/>
              <a:t> </a:t>
            </a:r>
            <a:r>
              <a:rPr lang="en-US" dirty="0" err="1"/>
              <a:t>funksiya</a:t>
            </a:r>
            <a:r>
              <a:rPr lang="uz-Cyrl-UZ" dirty="0"/>
              <a:t> (</a:t>
            </a:r>
            <a:r>
              <a:rPr lang="uz-Cyrl-UZ" i="1" dirty="0"/>
              <a:t>a,b</a:t>
            </a:r>
            <a:r>
              <a:rPr lang="uz-Cyrl-UZ" dirty="0"/>
              <a:t>)  interval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uz-Cyrl-UZ" dirty="0"/>
              <a:t>har bir nuqtasida differensiallanuvchi bo‘lsa, u (</a:t>
            </a:r>
            <a:r>
              <a:rPr lang="uz-Cyrl-UZ" i="1" dirty="0"/>
              <a:t>a,b</a:t>
            </a:r>
            <a:r>
              <a:rPr lang="uz-Cyrl-UZ" dirty="0"/>
              <a:t>)  </a:t>
            </a:r>
            <a:r>
              <a:rPr lang="uz-Cyrl-UZ" b="1" i="1" dirty="0"/>
              <a:t>interval</a:t>
            </a:r>
            <a:r>
              <a:rPr lang="en-US" b="1" i="1" dirty="0"/>
              <a:t>da </a:t>
            </a:r>
            <a:r>
              <a:rPr lang="en-US" b="1" i="1" dirty="0" err="1"/>
              <a:t>differensiallanuvchi</a:t>
            </a:r>
            <a:r>
              <a:rPr lang="en-US" b="1" i="1" dirty="0"/>
              <a:t> </a:t>
            </a:r>
            <a:r>
              <a:rPr lang="en-US" b="1" i="1" dirty="0" err="1"/>
              <a:t>funksiya</a:t>
            </a:r>
            <a:r>
              <a:rPr lang="en-US" b="1" dirty="0"/>
              <a:t> </a:t>
            </a:r>
            <a:r>
              <a:rPr lang="en-US" dirty="0" err="1"/>
              <a:t>deyiladi</a:t>
            </a:r>
            <a:r>
              <a:rPr lang="en-US" dirty="0" smtClean="0"/>
              <a:t>.</a:t>
            </a:r>
            <a:endParaRPr lang="ru-RU" dirty="0" smtClean="0"/>
          </a:p>
          <a:p>
            <a:pPr marL="0" indent="0">
              <a:buNone/>
            </a:pPr>
            <a:r>
              <a:rPr lang="en-US" dirty="0" err="1" smtClean="0"/>
              <a:t>Hosila</a:t>
            </a:r>
            <a:r>
              <a:rPr lang="en-US" dirty="0" smtClean="0"/>
              <a:t> </a:t>
            </a:r>
            <a:r>
              <a:rPr lang="en-US" dirty="0" err="1" smtClean="0"/>
              <a:t>topish</a:t>
            </a:r>
            <a:r>
              <a:rPr lang="en-US" dirty="0" smtClean="0"/>
              <a:t> </a:t>
            </a:r>
            <a:r>
              <a:rPr lang="en-US" dirty="0" err="1" smtClean="0"/>
              <a:t>amali</a:t>
            </a:r>
            <a:r>
              <a:rPr lang="en-US" dirty="0" smtClean="0"/>
              <a:t> </a:t>
            </a:r>
            <a:r>
              <a:rPr lang="en-US" b="1" i="1" dirty="0" err="1" smtClean="0"/>
              <a:t>differensiallash</a:t>
            </a:r>
            <a:r>
              <a:rPr lang="en-US" b="1" i="1" dirty="0" smtClean="0"/>
              <a:t> </a:t>
            </a:r>
            <a:r>
              <a:rPr lang="en-US" b="1" i="1" dirty="0" err="1" smtClean="0"/>
              <a:t>amali</a:t>
            </a:r>
            <a:r>
              <a:rPr lang="en-US" b="1" i="1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deyiladi</a:t>
            </a:r>
            <a:r>
              <a:rPr lang="en-US" dirty="0" smtClean="0"/>
              <a:t>.</a:t>
            </a:r>
            <a:endParaRPr lang="en-US" b="1" i="1" dirty="0" smtClean="0"/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          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880556"/>
            <a:ext cx="1259632" cy="58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15" y="1916832"/>
            <a:ext cx="2887191" cy="77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78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320" y="5877272"/>
            <a:ext cx="91480" cy="294928"/>
          </a:xfrm>
        </p:spPr>
        <p:txBody>
          <a:bodyPr>
            <a:normAutofit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685800"/>
                <a:ext cx="7694240" cy="5695528"/>
              </a:xfrm>
            </p:spPr>
            <p:txBody>
              <a:bodyPr/>
              <a:lstStyle/>
              <a:p>
                <a:r>
                  <a:rPr lang="en-US" dirty="0" smtClean="0"/>
                  <a:t>Aytaylik, </a:t>
                </a:r>
                <a:r>
                  <a:rPr lang="en-US" i="1" dirty="0" smtClean="0"/>
                  <a:t>y=f(x) </a:t>
                </a:r>
                <a:r>
                  <a:rPr lang="en-US" dirty="0" err="1" smtClean="0"/>
                  <a:t>funksiya</a:t>
                </a:r>
                <a:r>
                  <a:rPr lang="en-US" dirty="0" smtClean="0"/>
                  <a:t> </a:t>
                </a:r>
                <a:r>
                  <a:rPr lang="en-US" i="1" dirty="0" smtClean="0"/>
                  <a:t>(</a:t>
                </a:r>
                <a:r>
                  <a:rPr lang="en-US" i="1" dirty="0" err="1" smtClean="0"/>
                  <a:t>a,b</a:t>
                </a:r>
                <a:r>
                  <a:rPr lang="en-US" i="1" dirty="0" smtClean="0"/>
                  <a:t>)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oraliqda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aniqlangan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</a:t>
                </a:r>
                <a:r>
                  <a:rPr lang="uz-Cyrl-UZ" i="1" dirty="0" smtClean="0"/>
                  <a:t>x</a:t>
                </a:r>
                <a:r>
                  <a:rPr lang="uz-Cyrl-UZ" i="1" baseline="-25000" dirty="0" smtClean="0"/>
                  <a:t>0</a:t>
                </a:r>
                <a:r>
                  <a:rPr lang="en-US" i="1" dirty="0" smtClean="0">
                    <a:sym typeface="Symbol"/>
                  </a:rPr>
                  <a:t>(</a:t>
                </a:r>
                <a:r>
                  <a:rPr lang="en-US" i="1" dirty="0" err="1" smtClean="0">
                    <a:sym typeface="Symbol"/>
                  </a:rPr>
                  <a:t>a,b</a:t>
                </a:r>
                <a:r>
                  <a:rPr lang="en-US" i="1" dirty="0" smtClean="0">
                    <a:sym typeface="Symbol"/>
                  </a:rPr>
                  <a:t>) </a:t>
                </a:r>
                <a:r>
                  <a:rPr lang="en-US" dirty="0" err="1" smtClean="0">
                    <a:sym typeface="Symbol"/>
                  </a:rPr>
                  <a:t>bo’lsin</a:t>
                </a:r>
                <a:r>
                  <a:rPr lang="en-US" dirty="0" smtClean="0">
                    <a:sym typeface="Symbol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b="1" i="1" dirty="0" err="1" smtClean="0">
                    <a:sym typeface="Symbol"/>
                  </a:rPr>
                  <a:t>Ta’rif</a:t>
                </a:r>
                <a:r>
                  <a:rPr lang="en-US" b="1" i="1" dirty="0" smtClean="0">
                    <a:sym typeface="Symbol"/>
                  </a:rPr>
                  <a:t>.</a:t>
                </a:r>
                <a:r>
                  <a:rPr lang="en-US" i="1" dirty="0" smtClean="0">
                    <a:sym typeface="Symbol"/>
                  </a:rPr>
                  <a:t> </a:t>
                </a:r>
                <a:r>
                  <a:rPr lang="en-US" dirty="0" smtClean="0">
                    <a:sym typeface="Symbol"/>
                  </a:rPr>
                  <a:t>Agar </a:t>
                </a:r>
                <a:r>
                  <a:rPr lang="en-US" i="1" dirty="0" smtClean="0">
                    <a:sym typeface="Symbol"/>
                  </a:rPr>
                  <a:t>f(x) </a:t>
                </a:r>
                <a:r>
                  <a:rPr lang="en-US" dirty="0" err="1" smtClean="0">
                    <a:sym typeface="Symbol"/>
                  </a:rPr>
                  <a:t>funksiyaning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uz-Cyrl-UZ" i="1" dirty="0" smtClean="0"/>
                  <a:t>x</a:t>
                </a:r>
                <a:r>
                  <a:rPr lang="uz-Cyrl-UZ" i="1" baseline="-25000" dirty="0" smtClean="0"/>
                  <a:t>0</a:t>
                </a:r>
                <a:r>
                  <a:rPr lang="en-US" i="1" baseline="-25000" dirty="0" smtClean="0"/>
                  <a:t> </a:t>
                </a:r>
                <a:r>
                  <a:rPr lang="en-US" baseline="-25000" dirty="0"/>
                  <a:t>  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nuqtadagi</a:t>
                </a:r>
                <a:r>
                  <a:rPr lang="en-US" dirty="0" smtClean="0"/>
                  <a:t> </a:t>
                </a:r>
                <a:r>
                  <a:rPr lang="en-US" dirty="0" smtClean="0">
                    <a:sym typeface="Symbol"/>
                  </a:rPr>
                  <a:t>y </a:t>
                </a:r>
                <a:r>
                  <a:rPr lang="en-US" dirty="0" err="1" smtClean="0">
                    <a:sym typeface="Symbol"/>
                  </a:rPr>
                  <a:t>orttirmasini</a:t>
                </a:r>
                <a:r>
                  <a:rPr lang="en-US" dirty="0" smtClean="0">
                    <a:sym typeface="Symbol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i="1" dirty="0" smtClean="0">
                    <a:sym typeface="Symbol"/>
                  </a:rPr>
                  <a:t>                             y= A x + (x)x</a:t>
                </a:r>
              </a:p>
              <a:p>
                <a:pPr marL="0" indent="0">
                  <a:buNone/>
                </a:pPr>
                <a:r>
                  <a:rPr lang="en-US" dirty="0" err="1" smtClean="0">
                    <a:sym typeface="Symbol"/>
                  </a:rPr>
                  <a:t>ko’rinishda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yozish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mumkin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bo’lsa</a:t>
                </a:r>
                <a:r>
                  <a:rPr lang="en-US" dirty="0" smtClean="0">
                    <a:sym typeface="Symbol"/>
                  </a:rPr>
                  <a:t>, </a:t>
                </a:r>
                <a:r>
                  <a:rPr lang="en-US" dirty="0" err="1" smtClean="0">
                    <a:sym typeface="Symbol"/>
                  </a:rPr>
                  <a:t>bu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funksiya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i="1" dirty="0" smtClean="0">
                    <a:sym typeface="Symbol"/>
                  </a:rPr>
                  <a:t>x=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/>
                  <a:t> nuqtada</a:t>
                </a:r>
              </a:p>
              <a:p>
                <a:pPr marL="0" indent="0">
                  <a:buNone/>
                </a:pPr>
                <a:r>
                  <a:rPr lang="en-US" i="1" dirty="0" err="1"/>
                  <a:t>d</a:t>
                </a:r>
                <a:r>
                  <a:rPr lang="en-US" i="1" dirty="0" err="1" smtClean="0"/>
                  <a:t>ifferensiallanuvchi</a:t>
                </a:r>
                <a:r>
                  <a:rPr lang="en-US" i="1" dirty="0" smtClean="0"/>
                  <a:t> </a:t>
                </a:r>
                <a:r>
                  <a:rPr lang="en-US" i="1" dirty="0" err="1" smtClean="0"/>
                  <a:t>funksiya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deyiladi</a:t>
                </a:r>
                <a:r>
                  <a:rPr lang="en-US" dirty="0" smtClean="0"/>
                  <a:t>. </a:t>
                </a:r>
                <a:r>
                  <a:rPr lang="en-US" dirty="0" err="1" smtClean="0"/>
                  <a:t>Bunda</a:t>
                </a:r>
                <a:r>
                  <a:rPr lang="en-US" dirty="0" smtClean="0"/>
                  <a:t> </a:t>
                </a:r>
                <a:r>
                  <a:rPr lang="en-US" i="1" dirty="0" smtClean="0"/>
                  <a:t>A-</a:t>
                </a:r>
                <a:r>
                  <a:rPr lang="en-US" i="1" dirty="0" smtClean="0">
                    <a:sym typeface="Symbol"/>
                  </a:rPr>
                  <a:t>x </a:t>
                </a:r>
                <a:r>
                  <a:rPr lang="en-US" dirty="0" err="1" smtClean="0">
                    <a:sym typeface="Symbol"/>
                  </a:rPr>
                  <a:t>ga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bog’liq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bo’lmagan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biror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o’zgarmas</a:t>
                </a:r>
                <a:r>
                  <a:rPr lang="en-US" dirty="0" smtClean="0">
                    <a:sym typeface="Symbol"/>
                  </a:rPr>
                  <a:t> son, (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sym typeface="Symbol"/>
                      </a:rPr>
                      <m:t></m:t>
                    </m:r>
                  </m:oMath>
                </a14:m>
                <a:r>
                  <a:rPr lang="en-US" i="1" dirty="0" smtClean="0"/>
                  <a:t>x) </a:t>
                </a:r>
                <a:r>
                  <a:rPr lang="en-US" dirty="0" err="1" smtClean="0"/>
                  <a:t>esa</a:t>
                </a:r>
                <a:r>
                  <a:rPr lang="en-US" dirty="0" smtClean="0"/>
                  <a:t> </a:t>
                </a:r>
                <a:r>
                  <a:rPr lang="en-US" i="1" dirty="0" smtClean="0">
                    <a:sym typeface="Symbol"/>
                  </a:rPr>
                  <a:t>x0</a:t>
                </a:r>
                <a:r>
                  <a:rPr lang="en-US" dirty="0" smtClean="0">
                    <a:sym typeface="Symbol"/>
                  </a:rPr>
                  <a:t>  da </a:t>
                </a:r>
                <a:r>
                  <a:rPr lang="en-US" dirty="0" err="1" smtClean="0">
                    <a:sym typeface="Symbol"/>
                  </a:rPr>
                  <a:t>cheksiz</a:t>
                </a:r>
                <a:r>
                  <a:rPr lang="en-US" dirty="0" smtClean="0">
                    <a:sym typeface="Symbol"/>
                  </a:rPr>
                  <a:t>  </a:t>
                </a:r>
                <a:r>
                  <a:rPr lang="en-US" dirty="0" err="1" smtClean="0">
                    <a:sym typeface="Symbol"/>
                  </a:rPr>
                  <a:t>kichik</a:t>
                </a:r>
                <a:r>
                  <a:rPr lang="en-US" dirty="0" smtClean="0">
                    <a:sym typeface="Symbol"/>
                  </a:rPr>
                  <a:t>  </a:t>
                </a:r>
                <a:r>
                  <a:rPr lang="en-US" dirty="0" err="1" smtClean="0">
                    <a:sym typeface="Symbol"/>
                  </a:rPr>
                  <a:t>funksiya</a:t>
                </a:r>
                <a:r>
                  <a:rPr lang="en-US" dirty="0" smtClean="0">
                    <a:sym typeface="Symbol"/>
                  </a:rPr>
                  <a:t>,   </a:t>
                </a:r>
                <a:r>
                  <a:rPr lang="en-US" dirty="0" err="1" smtClean="0">
                    <a:sym typeface="Symbol"/>
                  </a:rPr>
                  <a:t>ya’ni</a:t>
                </a:r>
                <a:endParaRPr lang="en-US" dirty="0" smtClean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dirty="0">
                    <a:sym typeface="Symbol"/>
                  </a:rPr>
                  <a:t> </a:t>
                </a:r>
                <a:r>
                  <a:rPr lang="en-US" dirty="0" smtClean="0">
                    <a:sym typeface="Symbol"/>
                  </a:rPr>
                  <a:t>       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1" i="1" smtClean="0">
                            <a:latin typeface="Cambria Math"/>
                            <a:sym typeface="Symbol"/>
                          </a:rPr>
                        </m:ctrlPr>
                      </m:funcPr>
                      <m:fNam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  <a:sym typeface="Symbol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  <a:sym typeface="Symbol"/>
                              </a:rPr>
                              <m:t>𝒍𝒊𝒎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b="1" i="1" dirty="0">
                                <a:sym typeface="Symbol"/>
                              </a:rPr>
                              <m:t></m:t>
                            </m:r>
                            <m:r>
                              <m:rPr>
                                <m:nor/>
                              </m:rPr>
                              <a:rPr lang="en-US" b="1" i="1" dirty="0">
                                <a:sym typeface="Symbol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b="1" i="1" dirty="0">
                                <a:sym typeface="Symbol"/>
                              </a:rPr>
                              <m:t>0</m:t>
                            </m:r>
                          </m:e>
                        </m:eqArr>
                      </m:fName>
                      <m:e>
                        <m:r>
                          <m:rPr>
                            <m:nor/>
                          </m:rPr>
                          <a:rPr lang="en-US" b="1" dirty="0">
                            <a:sym typeface="Symbol"/>
                          </a:rPr>
                          <m:t>(</m:t>
                        </m:r>
                        <m:r>
                          <a:rPr lang="en-US" b="1" i="1">
                            <a:latin typeface="Cambria Math"/>
                            <a:sym typeface="Symbol"/>
                          </a:rPr>
                          <m:t></m:t>
                        </m:r>
                        <m:r>
                          <m:rPr>
                            <m:nor/>
                          </m:rPr>
                          <a:rPr lang="en-US" b="1" i="1" dirty="0"/>
                          <m:t>x</m:t>
                        </m:r>
                        <m:r>
                          <m:rPr>
                            <m:nor/>
                          </m:rPr>
                          <a:rPr lang="en-US" b="1" i="1" dirty="0"/>
                          <m:t>)</m:t>
                        </m:r>
                      </m:e>
                    </m:func>
                  </m:oMath>
                </a14:m>
                <a:r>
                  <a:rPr lang="en-US" b="1" dirty="0" smtClean="0">
                    <a:sym typeface="Symbol"/>
                  </a:rPr>
                  <a:t>= 0 .</a:t>
                </a:r>
              </a:p>
              <a:p>
                <a:pPr marL="0" indent="0">
                  <a:buNone/>
                </a:pPr>
                <a:endParaRPr lang="en-US" sz="1800" dirty="0" smtClean="0">
                  <a:sym typeface="Symbol"/>
                </a:endParaRPr>
              </a:p>
              <a:p>
                <a:pPr marL="0" indent="0">
                  <a:buNone/>
                </a:pPr>
                <a:endParaRPr lang="en-US" sz="1200" i="1" dirty="0" smtClean="0">
                  <a:latin typeface="Cambria Math"/>
                  <a:sym typeface="Symbol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685800"/>
                <a:ext cx="7694240" cy="5695528"/>
              </a:xfrm>
              <a:blipFill rotWithShape="1">
                <a:blip r:embed="rId2"/>
                <a:stretch>
                  <a:fillRect l="-1188" r="-1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008078"/>
            <a:ext cx="1872208" cy="235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30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0" y="6126480"/>
            <a:ext cx="45719" cy="45719"/>
          </a:xfrm>
        </p:spPr>
        <p:txBody>
          <a:bodyPr>
            <a:normAutofit fontScale="90000"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685800"/>
                <a:ext cx="8198296" cy="7279704"/>
              </a:xfrm>
            </p:spPr>
            <p:txBody>
              <a:bodyPr>
                <a:normAutofit/>
              </a:bodyPr>
              <a:lstStyle/>
              <a:p>
                <a:endParaRPr lang="en-US" b="1" i="1" dirty="0" smtClean="0"/>
              </a:p>
              <a:p>
                <a:endParaRPr lang="en-US" b="1" i="1" dirty="0"/>
              </a:p>
              <a:p>
                <a:endParaRPr lang="en-US" b="1" i="1" dirty="0" smtClean="0"/>
              </a:p>
              <a:p>
                <a:endParaRPr lang="en-US" b="1" i="1" dirty="0" smtClean="0"/>
              </a:p>
              <a:p>
                <a:endParaRPr lang="en-US" b="1" i="1" dirty="0" smtClean="0"/>
              </a:p>
              <a:p>
                <a:r>
                  <a:rPr lang="en-US" b="1" i="1" dirty="0" err="1" smtClean="0"/>
                  <a:t>Differensial</a:t>
                </a:r>
                <a:r>
                  <a:rPr lang="en-US" b="1" i="1" dirty="0" smtClean="0"/>
                  <a:t> </a:t>
                </a:r>
                <a:r>
                  <a:rPr lang="en-US" b="1" i="1" dirty="0" err="1" smtClean="0"/>
                  <a:t>va</a:t>
                </a:r>
                <a:r>
                  <a:rPr lang="en-US" b="1" i="1" dirty="0" smtClean="0"/>
                  <a:t> </a:t>
                </a:r>
                <a:r>
                  <a:rPr lang="en-US" b="1" i="1" dirty="0" err="1" smtClean="0"/>
                  <a:t>hosilaning</a:t>
                </a:r>
                <a:r>
                  <a:rPr lang="en-US" b="1" i="1" dirty="0" smtClean="0"/>
                  <a:t> </a:t>
                </a:r>
                <a:r>
                  <a:rPr lang="en-US" b="1" i="1" dirty="0" err="1" smtClean="0"/>
                  <a:t>mavjudlik</a:t>
                </a:r>
                <a:r>
                  <a:rPr lang="en-US" b="1" i="1" dirty="0" smtClean="0"/>
                  <a:t> </a:t>
                </a:r>
                <a:r>
                  <a:rPr lang="en-US" b="1" i="1" dirty="0" err="1" smtClean="0"/>
                  <a:t>sharti</a:t>
                </a:r>
                <a:r>
                  <a:rPr lang="en-US" b="1" i="1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b="1" i="1" dirty="0" err="1" smtClean="0"/>
                  <a:t>Teorema</a:t>
                </a:r>
                <a:r>
                  <a:rPr lang="en-US" i="1" dirty="0" smtClean="0"/>
                  <a:t> : f(x) </a:t>
                </a:r>
                <a:r>
                  <a:rPr lang="en-US" dirty="0" err="1" smtClean="0"/>
                  <a:t>funksiya</a:t>
                </a:r>
                <a:r>
                  <a:rPr lang="en-US" dirty="0" smtClean="0"/>
                  <a:t> </a:t>
                </a:r>
                <a:r>
                  <a:rPr lang="en-US" i="1" dirty="0" smtClean="0"/>
                  <a:t>x=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i="1" dirty="0" smtClean="0"/>
                  <a:t> </a:t>
                </a:r>
                <a:r>
                  <a:rPr lang="en-US" dirty="0" err="1" smtClean="0"/>
                  <a:t>nuqtada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differensiallanuvchi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bo’lishi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shu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nuqtada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chekli</a:t>
                </a:r>
                <a:r>
                  <a:rPr lang="en-US" dirty="0" smtClean="0"/>
                  <a:t> </a:t>
                </a:r>
                <a:r>
                  <a:rPr lang="en-US" i="1" dirty="0" smtClean="0"/>
                  <a:t>f’(x) </a:t>
                </a:r>
                <a:r>
                  <a:rPr lang="en-US" dirty="0" err="1" smtClean="0"/>
                  <a:t>hosilasi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mavjud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bo’lishi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zarur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yetarlidir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b="1" i="1" dirty="0" err="1" smtClean="0"/>
                  <a:t>Isboti</a:t>
                </a:r>
                <a:r>
                  <a:rPr lang="en-US" b="1" i="1" dirty="0" smtClean="0"/>
                  <a:t>. </a:t>
                </a:r>
                <a:r>
                  <a:rPr lang="en-US" i="1" dirty="0" err="1" smtClean="0"/>
                  <a:t>Zaruriyligi</a:t>
                </a:r>
                <a:r>
                  <a:rPr lang="en-US" i="1" dirty="0" smtClean="0"/>
                  <a:t>. </a:t>
                </a:r>
                <a:r>
                  <a:rPr lang="en-US" dirty="0" err="1" smtClean="0"/>
                  <a:t>Funksiya</a:t>
                </a:r>
                <a:r>
                  <a:rPr lang="en-US" dirty="0" smtClean="0"/>
                  <a:t> </a:t>
                </a:r>
                <a:r>
                  <a:rPr lang="en-US" i="1" dirty="0"/>
                  <a:t>x=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b="1" i="1" dirty="0" smtClean="0"/>
                  <a:t> </a:t>
                </a:r>
                <a:r>
                  <a:rPr lang="en-US" dirty="0" err="1" smtClean="0"/>
                  <a:t>nuqtada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differensialla-nuvchi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bo’lsin</a:t>
                </a:r>
                <a:r>
                  <a:rPr lang="en-US" dirty="0" smtClean="0"/>
                  <a:t>. U </a:t>
                </a:r>
                <a:r>
                  <a:rPr lang="en-US" dirty="0" err="1" smtClean="0"/>
                  <a:t>holda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funksiyaning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orttirmasi</a:t>
                </a:r>
                <a:r>
                  <a:rPr lang="en-US" dirty="0" smtClean="0"/>
                  <a:t>  </a:t>
                </a:r>
                <a:endParaRPr lang="en-US" b="1" i="1" dirty="0" smtClean="0"/>
              </a:p>
              <a:p>
                <a:pPr marL="0" indent="0">
                  <a:buNone/>
                </a:pPr>
                <a:r>
                  <a:rPr lang="en-US" i="1" dirty="0" smtClean="0"/>
                  <a:t>               </a:t>
                </a:r>
                <a:r>
                  <a:rPr lang="en-US" i="1" dirty="0">
                    <a:sym typeface="Symbol"/>
                  </a:rPr>
                  <a:t>y= A x + (x)x</a:t>
                </a:r>
              </a:p>
              <a:p>
                <a:pPr marL="0" indent="0">
                  <a:buNone/>
                </a:pPr>
                <a:r>
                  <a:rPr lang="en-US" dirty="0" err="1"/>
                  <a:t>k</a:t>
                </a:r>
                <a:r>
                  <a:rPr lang="en-US" dirty="0" err="1" smtClean="0"/>
                  <a:t>o’rinishda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yozish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mumkin</a:t>
                </a:r>
                <a:r>
                  <a:rPr lang="en-US" dirty="0" smtClean="0"/>
                  <a:t>. </a:t>
                </a:r>
                <a:r>
                  <a:rPr lang="en-US" dirty="0" err="1" smtClean="0"/>
                  <a:t>Undan</a:t>
                </a:r>
                <a:r>
                  <a:rPr lang="en-US" dirty="0" smtClean="0"/>
                  <a:t> </a:t>
                </a:r>
                <a:r>
                  <a:rPr lang="en-US" i="1" dirty="0">
                    <a:sym typeface="Symbol"/>
                  </a:rPr>
                  <a:t></a:t>
                </a:r>
                <a:r>
                  <a:rPr lang="en-US" i="1" dirty="0" smtClean="0">
                    <a:sym typeface="Symbol"/>
                  </a:rPr>
                  <a:t>x 0 </a:t>
                </a:r>
                <a:r>
                  <a:rPr lang="en-US" dirty="0" smtClean="0">
                    <a:sym typeface="Symbol"/>
                  </a:rPr>
                  <a:t>da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0" smtClean="0">
                            <a:latin typeface="Cambria Math"/>
                            <a:sym typeface="Symbol"/>
                          </a:rPr>
                          <m:t>Δ</m:t>
                        </m:r>
                        <m:r>
                          <a:rPr lang="en-US" i="1" smtClean="0">
                            <a:latin typeface="Cambria Math"/>
                            <a:sym typeface="Symbol"/>
                          </a:rPr>
                          <m:t>𝑦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i="0" smtClean="0">
                            <a:latin typeface="Cambria Math"/>
                            <a:sym typeface="Symbol"/>
                          </a:rPr>
                          <m:t>Δ</m:t>
                        </m:r>
                        <m:r>
                          <a:rPr lang="en-US" i="1" smtClean="0">
                            <a:latin typeface="Cambria Math"/>
                            <a:sym typeface="Symbol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/>
                  <a:t>= A+</a:t>
                </a:r>
                <a:r>
                  <a:rPr lang="en-US" i="1" dirty="0">
                    <a:sym typeface="Symbol"/>
                  </a:rPr>
                  <a:t> (x</a:t>
                </a:r>
                <a:r>
                  <a:rPr lang="en-US" i="1" dirty="0" smtClean="0">
                    <a:sym typeface="Symbol"/>
                  </a:rPr>
                  <a:t>) </a:t>
                </a:r>
                <a:r>
                  <a:rPr lang="en-US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dirty="0" err="1" smtClean="0"/>
                  <a:t>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yozish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mumkin</a:t>
                </a:r>
                <a:r>
                  <a:rPr lang="en-US" dirty="0" smtClean="0"/>
                  <a:t>. </a:t>
                </a:r>
                <a:r>
                  <a:rPr lang="en-US" dirty="0" err="1" smtClean="0"/>
                  <a:t>Bundan</a:t>
                </a:r>
                <a:r>
                  <a:rPr lang="en-US" dirty="0" smtClean="0"/>
                  <a:t> </a:t>
                </a:r>
                <a:r>
                  <a:rPr lang="en-US" i="1" dirty="0">
                    <a:sym typeface="Symbol"/>
                  </a:rPr>
                  <a:t>x</a:t>
                </a:r>
                <a:r>
                  <a:rPr lang="en-US" i="1" dirty="0" smtClean="0">
                    <a:sym typeface="Symbol"/>
                  </a:rPr>
                  <a:t>0 da </a:t>
                </a:r>
                <a:r>
                  <a:rPr lang="en-US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/>
                            <a:sym typeface="Symbol"/>
                          </a:rPr>
                        </m:ctrlPr>
                      </m:funcPr>
                      <m:fName>
                        <m:eqArr>
                          <m:eqArrPr>
                            <m:ctrlPr>
                              <a:rPr lang="en-US" i="1">
                                <a:latin typeface="Cambria Math"/>
                                <a:sym typeface="Symbol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b="0" i="0">
                                <a:latin typeface="Cambria Math"/>
                                <a:sym typeface="Symbol"/>
                              </a:rPr>
                              <m:t>lim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dirty="0">
                                <a:sym typeface="Symbol"/>
                              </a:rPr>
                              <m:t></m:t>
                            </m:r>
                            <m:r>
                              <m:rPr>
                                <m:nor/>
                              </m:rPr>
                              <a:rPr lang="en-US" dirty="0">
                                <a:sym typeface="Symbol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dirty="0">
                                <a:sym typeface="Symbol"/>
                              </a:rPr>
                              <m:t>0</m:t>
                            </m:r>
                          </m:e>
                        </m:eqAr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/>
                                <a:sym typeface="Symbol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b="0" i="0">
                                <a:latin typeface="Cambria Math"/>
                                <a:sym typeface="Symbol"/>
                              </a:rPr>
                              <m:t>Δ</m:t>
                            </m:r>
                            <m:r>
                              <m:rPr>
                                <m:sty m:val="p"/>
                              </m:rPr>
                              <a:rPr lang="en-US" b="0" i="0">
                                <a:latin typeface="Cambria Math"/>
                                <a:sym typeface="Symbol"/>
                              </a:rPr>
                              <m:t>y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 b="0" i="0">
                                <a:latin typeface="Cambria Math"/>
                                <a:sym typeface="Symbol"/>
                              </a:rPr>
                              <m:t>Δ</m:t>
                            </m:r>
                            <m:r>
                              <m:rPr>
                                <m:sty m:val="p"/>
                              </m:rPr>
                              <a:rPr lang="en-US" b="0" i="0">
                                <a:latin typeface="Cambria Math"/>
                                <a:sym typeface="Symbol"/>
                              </a:rPr>
                              <m:t>x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dirty="0">
                    <a:sym typeface="Symbol"/>
                  </a:rPr>
                  <a:t>= </a:t>
                </a:r>
                <a:r>
                  <a:rPr lang="en-US" dirty="0" smtClean="0">
                    <a:sym typeface="Symbol"/>
                  </a:rPr>
                  <a:t>A, </a:t>
                </a:r>
                <a:r>
                  <a:rPr lang="en-US" dirty="0" err="1" smtClean="0">
                    <a:sym typeface="Symbol"/>
                  </a:rPr>
                  <a:t>demak</a:t>
                </a:r>
                <a:r>
                  <a:rPr lang="en-US" dirty="0" smtClean="0">
                    <a:sym typeface="Symbol"/>
                  </a:rPr>
                  <a:t>, x </a:t>
                </a:r>
              </a:p>
              <a:p>
                <a:pPr marL="0" indent="0">
                  <a:buNone/>
                </a:pPr>
                <a:r>
                  <a:rPr lang="en-US" dirty="0" err="1" smtClean="0">
                    <a:sym typeface="Symbol"/>
                  </a:rPr>
                  <a:t>nuqtada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hosila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mavjud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va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i="1" dirty="0" smtClean="0">
                    <a:sym typeface="Symbol"/>
                  </a:rPr>
                  <a:t>f’(x)=A </a:t>
                </a:r>
                <a:r>
                  <a:rPr lang="en-US" dirty="0" err="1" smtClean="0">
                    <a:sym typeface="Symbol"/>
                  </a:rPr>
                  <a:t>ekanligi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kelib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chiqadi</a:t>
                </a:r>
                <a:r>
                  <a:rPr lang="en-US" dirty="0" smtClean="0">
                    <a:sym typeface="Symbol"/>
                  </a:rPr>
                  <a:t>.</a:t>
                </a:r>
                <a:endParaRPr lang="en-US" i="1" dirty="0"/>
              </a:p>
              <a:p>
                <a:endParaRPr lang="en-US" b="1" i="1" dirty="0" smtClean="0"/>
              </a:p>
              <a:p>
                <a:pPr marL="0" indent="0">
                  <a:buNone/>
                </a:pPr>
                <a:endParaRPr lang="en-US" b="1" i="1" dirty="0"/>
              </a:p>
              <a:p>
                <a:endParaRPr lang="en-US" b="1" i="1" dirty="0" smtClean="0"/>
              </a:p>
              <a:p>
                <a:endParaRPr lang="en-US" b="1" i="1" dirty="0" smtClean="0"/>
              </a:p>
              <a:p>
                <a:endParaRPr lang="en-US" b="1" i="1" dirty="0" smtClean="0"/>
              </a:p>
              <a:p>
                <a:endParaRPr lang="en-US" b="1" i="1" dirty="0" smtClean="0"/>
              </a:p>
              <a:p>
                <a:endParaRPr lang="en-US" b="1" i="1" dirty="0" smtClean="0"/>
              </a:p>
              <a:p>
                <a:endParaRPr lang="en-US" b="1" i="1" dirty="0" smtClean="0"/>
              </a:p>
              <a:p>
                <a:endParaRPr lang="en-US" b="1" i="1" dirty="0" smtClean="0"/>
              </a:p>
              <a:p>
                <a:pPr marL="0" indent="0">
                  <a:buNone/>
                </a:pPr>
                <a:endParaRPr lang="ru-RU" b="1" i="1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685800"/>
                <a:ext cx="8198296" cy="7279704"/>
              </a:xfrm>
              <a:blipFill rotWithShape="1">
                <a:blip r:embed="rId2"/>
                <a:stretch>
                  <a:fillRect l="-1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93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543800" y="6126480"/>
            <a:ext cx="412576" cy="45719"/>
          </a:xfrm>
        </p:spPr>
        <p:txBody>
          <a:bodyPr>
            <a:normAutofit fontScale="90000"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685800"/>
                <a:ext cx="7694240" cy="6172200"/>
              </a:xfrm>
            </p:spPr>
            <p:txBody>
              <a:bodyPr>
                <a:normAutofit/>
              </a:bodyPr>
              <a:lstStyle/>
              <a:p>
                <a:endParaRPr lang="en-US" i="1" dirty="0" smtClean="0"/>
              </a:p>
              <a:p>
                <a:r>
                  <a:rPr lang="en-US" i="1" dirty="0" err="1" smtClean="0"/>
                  <a:t>Yetarliligi</a:t>
                </a:r>
                <a:r>
                  <a:rPr lang="en-US" i="1" dirty="0" smtClean="0"/>
                  <a:t>. </a:t>
                </a:r>
                <a:r>
                  <a:rPr lang="en-US" dirty="0" err="1" smtClean="0"/>
                  <a:t>Chekli</a:t>
                </a:r>
                <a:r>
                  <a:rPr lang="en-US" i="1" dirty="0" smtClean="0"/>
                  <a:t>  f’(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i="1" dirty="0" smtClean="0"/>
                  <a:t>) </a:t>
                </a:r>
                <a:r>
                  <a:rPr lang="en-US" dirty="0" err="1" smtClean="0"/>
                  <a:t>hosila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mavjud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bo’lsin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ya’ni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/>
                            <a:sym typeface="Symbol"/>
                          </a:rPr>
                        </m:ctrlPr>
                      </m:funcPr>
                      <m:fName>
                        <m:eqArr>
                          <m:eqArrPr>
                            <m:ctrlPr>
                              <a:rPr lang="en-US" i="1">
                                <a:latin typeface="Cambria Math"/>
                                <a:sym typeface="Symbol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sym typeface="Symbol"/>
                              </a:rPr>
                              <m:t>lim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dirty="0">
                                <a:sym typeface="Symbol"/>
                              </a:rPr>
                              <m:t></m:t>
                            </m:r>
                            <m:r>
                              <m:rPr>
                                <m:nor/>
                              </m:rPr>
                              <a:rPr lang="en-US" dirty="0">
                                <a:sym typeface="Symbol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dirty="0">
                                <a:sym typeface="Symbol"/>
                              </a:rPr>
                              <m:t>0</m:t>
                            </m:r>
                          </m:e>
                        </m:eqAr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/>
                                <a:sym typeface="Symbol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  <a:sym typeface="Symbol"/>
                              </a:rPr>
                              <m:t>Δ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sym typeface="Symbol"/>
                              </a:rPr>
                              <m:t>y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l-GR">
                                <a:latin typeface="Cambria Math"/>
                                <a:sym typeface="Symbol"/>
                              </a:rPr>
                              <m:t>Δ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  <a:sym typeface="Symbol"/>
                              </a:rPr>
                              <m:t>x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dirty="0">
                    <a:sym typeface="Symbol"/>
                  </a:rPr>
                  <a:t>= </a:t>
                </a:r>
                <a:r>
                  <a:rPr lang="en-US" i="1" dirty="0"/>
                  <a:t>f’(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i="1" dirty="0"/>
                  <a:t>) </a:t>
                </a:r>
                <a:r>
                  <a:rPr lang="en-US" i="1" dirty="0" smtClean="0"/>
                  <a:t>. </a:t>
                </a:r>
                <a:r>
                  <a:rPr lang="en-US" dirty="0" smtClean="0"/>
                  <a:t>U </a:t>
                </a:r>
                <a:r>
                  <a:rPr lang="en-US" dirty="0" err="1" smtClean="0"/>
                  <a:t>holda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sym typeface="Symbol"/>
                          </a:rPr>
                          <m:t>Δ</m:t>
                        </m:r>
                        <m:r>
                          <a:rPr lang="en-US" i="1">
                            <a:latin typeface="Cambria Math"/>
                            <a:sym typeface="Symbol"/>
                          </a:rPr>
                          <m:t>𝑦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  <a:sym typeface="Symbol"/>
                          </a:rPr>
                          <m:t>Δ</m:t>
                        </m:r>
                        <m:r>
                          <a:rPr lang="en-US" i="1">
                            <a:latin typeface="Cambria Math"/>
                            <a:sym typeface="Symbol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/>
                  <a:t>= </a:t>
                </a:r>
                <a:r>
                  <a:rPr lang="en-US" i="1" dirty="0"/>
                  <a:t>f’(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i="1" dirty="0"/>
                  <a:t>) </a:t>
                </a:r>
                <a:r>
                  <a:rPr lang="en-US" dirty="0" smtClean="0"/>
                  <a:t>+</a:t>
                </a:r>
                <a:r>
                  <a:rPr lang="en-US" i="1" dirty="0" smtClean="0">
                    <a:sym typeface="Symbol"/>
                  </a:rPr>
                  <a:t> </a:t>
                </a:r>
                <a:r>
                  <a:rPr lang="en-US" i="1" dirty="0">
                    <a:sym typeface="Symbol"/>
                  </a:rPr>
                  <a:t>(x</a:t>
                </a:r>
                <a:r>
                  <a:rPr lang="en-US" i="1" dirty="0" smtClean="0">
                    <a:sym typeface="Symbol"/>
                  </a:rPr>
                  <a:t>), </a:t>
                </a:r>
                <a:r>
                  <a:rPr lang="en-US" dirty="0" err="1" smtClean="0">
                    <a:sym typeface="Symbol"/>
                  </a:rPr>
                  <a:t>bu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yerda</a:t>
                </a:r>
                <a:endParaRPr lang="en-US" dirty="0" smtClean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i="1" dirty="0">
                    <a:sym typeface="Symbol"/>
                  </a:rPr>
                  <a:t>(x</a:t>
                </a:r>
                <a:r>
                  <a:rPr lang="en-US" i="1" dirty="0" smtClean="0">
                    <a:sym typeface="Symbol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>
                        <a:sym typeface="Symbol"/>
                      </a:rPr>
                      <m:t></m:t>
                    </m:r>
                    <m:r>
                      <m:rPr>
                        <m:nor/>
                      </m:rPr>
                      <a:rPr lang="en-US" dirty="0">
                        <a:sym typeface="Symbol"/>
                      </a:rPr>
                      <m:t>x</m:t>
                    </m:r>
                    <m:r>
                      <m:rPr>
                        <m:nor/>
                      </m:rPr>
                      <a:rPr lang="en-US" dirty="0">
                        <a:sym typeface="Symbol"/>
                      </a:rPr>
                      <m:t>0</m:t>
                    </m:r>
                  </m:oMath>
                </a14:m>
                <a:r>
                  <a:rPr lang="en-US" dirty="0" smtClean="0"/>
                  <a:t> da </a:t>
                </a:r>
                <a:r>
                  <a:rPr lang="en-US" dirty="0" err="1" smtClean="0"/>
                  <a:t>cheksiz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kichik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funksiya</a:t>
                </a:r>
                <a:r>
                  <a:rPr lang="en-US" dirty="0" smtClean="0"/>
                  <a:t>.  </a:t>
                </a:r>
                <a:r>
                  <a:rPr lang="en-US" dirty="0" err="1" smtClean="0"/>
                  <a:t>Demak</a:t>
                </a:r>
                <a:r>
                  <a:rPr lang="en-US" dirty="0" smtClean="0"/>
                  <a:t>, </a:t>
                </a:r>
                <a:r>
                  <a:rPr lang="en-US" i="1" dirty="0" smtClean="0">
                    <a:sym typeface="Symbol"/>
                  </a:rPr>
                  <a:t>                </a:t>
                </a:r>
                <a:r>
                  <a:rPr lang="en-US" i="1" dirty="0">
                    <a:sym typeface="Symbol"/>
                  </a:rPr>
                  <a:t>y=</a:t>
                </a:r>
                <a:r>
                  <a:rPr lang="en-US" i="1" dirty="0"/>
                  <a:t> f’(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i="1" dirty="0"/>
                  <a:t>)</a:t>
                </a:r>
                <a:r>
                  <a:rPr lang="en-US" i="1" dirty="0">
                    <a:sym typeface="Symbol"/>
                  </a:rPr>
                  <a:t> </a:t>
                </a:r>
                <a:r>
                  <a:rPr lang="en-US" i="1" dirty="0" smtClean="0">
                    <a:sym typeface="Symbol"/>
                  </a:rPr>
                  <a:t> </a:t>
                </a:r>
                <a:r>
                  <a:rPr lang="en-US" i="1" dirty="0">
                    <a:sym typeface="Symbol"/>
                  </a:rPr>
                  <a:t>x + (x)</a:t>
                </a:r>
                <a:r>
                  <a:rPr lang="en-US" i="1" dirty="0" smtClean="0">
                    <a:sym typeface="Symbol"/>
                  </a:rPr>
                  <a:t>x  </a:t>
                </a:r>
                <a:r>
                  <a:rPr lang="en-US" i="1" dirty="0" err="1" smtClean="0">
                    <a:sym typeface="Symbol"/>
                  </a:rPr>
                  <a:t>yoki</a:t>
                </a:r>
                <a:r>
                  <a:rPr lang="en-US" i="1" dirty="0" smtClean="0">
                    <a:sym typeface="Symbol"/>
                  </a:rPr>
                  <a:t>  </a:t>
                </a:r>
                <a:r>
                  <a:rPr lang="en-US" i="1" dirty="0">
                    <a:sym typeface="Symbol"/>
                  </a:rPr>
                  <a:t>y= A x + (x)</a:t>
                </a:r>
                <a:r>
                  <a:rPr lang="en-US" i="1" dirty="0" smtClean="0">
                    <a:sym typeface="Symbol"/>
                  </a:rPr>
                  <a:t>x,</a:t>
                </a:r>
              </a:p>
              <a:p>
                <a:pPr marL="0" indent="0">
                  <a:buNone/>
                </a:pPr>
                <a:r>
                  <a:rPr lang="en-US" dirty="0" smtClean="0">
                    <a:sym typeface="Symbol"/>
                  </a:rPr>
                  <a:t>Bu </a:t>
                </a:r>
                <a:r>
                  <a:rPr lang="en-US" dirty="0" err="1" smtClean="0">
                    <a:sym typeface="Symbol"/>
                  </a:rPr>
                  <a:t>yerda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i="1" dirty="0" smtClean="0">
                    <a:sym typeface="Symbol"/>
                  </a:rPr>
                  <a:t>A=</a:t>
                </a:r>
                <a:r>
                  <a:rPr lang="en-US" i="1" dirty="0"/>
                  <a:t> f’(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i="1" dirty="0"/>
                  <a:t>) </a:t>
                </a:r>
                <a:r>
                  <a:rPr lang="en-US" i="1" dirty="0" smtClean="0"/>
                  <a:t>. </a:t>
                </a:r>
                <a:r>
                  <a:rPr lang="en-US" dirty="0" err="1" smtClean="0"/>
                  <a:t>Shunday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qilib</a:t>
                </a:r>
                <a:r>
                  <a:rPr lang="en-US" dirty="0" smtClean="0"/>
                  <a:t> </a:t>
                </a:r>
                <a:r>
                  <a:rPr lang="en-US" i="1" dirty="0"/>
                  <a:t>x=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i="1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nuqtada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i="1" dirty="0">
                    <a:sym typeface="Symbol"/>
                  </a:rPr>
                  <a:t>f</a:t>
                </a:r>
                <a:r>
                  <a:rPr lang="en-US" i="1" dirty="0" smtClean="0">
                    <a:sym typeface="Symbol"/>
                  </a:rPr>
                  <a:t>(x) </a:t>
                </a:r>
                <a:r>
                  <a:rPr lang="en-US" dirty="0" err="1" smtClean="0">
                    <a:sym typeface="Symbol"/>
                  </a:rPr>
                  <a:t>funksiya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differensiallanuvchi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va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i="1" dirty="0">
                    <a:sym typeface="Symbol"/>
                  </a:rPr>
                  <a:t>A=</a:t>
                </a:r>
                <a:r>
                  <a:rPr lang="en-US" i="1" dirty="0"/>
                  <a:t> f’(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i="1" dirty="0"/>
                  <a:t>) </a:t>
                </a:r>
                <a:r>
                  <a:rPr lang="en-US" dirty="0" err="1" smtClean="0"/>
                  <a:t>ekan</a:t>
                </a:r>
                <a:r>
                  <a:rPr lang="en-US" dirty="0" smtClean="0"/>
                  <a:t>. </a:t>
                </a:r>
              </a:p>
              <a:p>
                <a:pPr marL="0" indent="0">
                  <a:buNone/>
                </a:pPr>
                <a:r>
                  <a:rPr lang="en-US" dirty="0" smtClean="0">
                    <a:sym typeface="Symbol"/>
                  </a:rPr>
                  <a:t>Bu </a:t>
                </a:r>
                <a:r>
                  <a:rPr lang="en-US" dirty="0" err="1" smtClean="0">
                    <a:sym typeface="Symbol"/>
                  </a:rPr>
                  <a:t>tearema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bir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o’zgaruvchili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funksiya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uchun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differensiallanuvchi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bo’lish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hosilaning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mavjud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bo’lishiga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teng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kuchli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ekanligini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anglatadi</a:t>
                </a:r>
                <a:r>
                  <a:rPr lang="en-US" dirty="0" smtClean="0">
                    <a:sym typeface="Symbol"/>
                  </a:rPr>
                  <a:t>. </a:t>
                </a:r>
              </a:p>
              <a:p>
                <a:pPr marL="0" indent="0">
                  <a:buNone/>
                </a:pPr>
                <a:r>
                  <a:rPr lang="en-US" b="1" i="1" dirty="0" err="1" smtClean="0">
                    <a:sym typeface="Symbol"/>
                  </a:rPr>
                  <a:t>Ta’rif</a:t>
                </a:r>
                <a:r>
                  <a:rPr lang="en-US" b="1" i="1" dirty="0" smtClean="0">
                    <a:sym typeface="Symbol"/>
                  </a:rPr>
                  <a:t>. </a:t>
                </a:r>
                <a:r>
                  <a:rPr lang="en-US" dirty="0" smtClean="0">
                    <a:sym typeface="Symbol"/>
                  </a:rPr>
                  <a:t>Agar </a:t>
                </a:r>
                <a:r>
                  <a:rPr lang="en-US" i="1" dirty="0" smtClean="0">
                    <a:sym typeface="Symbol"/>
                  </a:rPr>
                  <a:t>f(x)</a:t>
                </a:r>
                <a:r>
                  <a:rPr lang="en-US" b="1" i="1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funksiya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i="1" dirty="0"/>
                  <a:t>x=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nuqtada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chekli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i="1" dirty="0"/>
                  <a:t>f’(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i="1" dirty="0"/>
                  <a:t>) </a:t>
                </a:r>
                <a:r>
                  <a:rPr lang="en-US" dirty="0" err="1" smtClean="0"/>
                  <a:t>hosilaga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, u </a:t>
                </a:r>
                <a:r>
                  <a:rPr lang="en-US" dirty="0" err="1" smtClean="0"/>
                  <a:t>holda</a:t>
                </a:r>
                <a:r>
                  <a:rPr lang="en-US" dirty="0" smtClean="0"/>
                  <a:t>  </a:t>
                </a:r>
                <a:r>
                  <a:rPr lang="en-US" i="1" dirty="0" smtClean="0"/>
                  <a:t>f(x)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funksiya</a:t>
                </a:r>
                <a:r>
                  <a:rPr lang="en-US" dirty="0" smtClean="0"/>
                  <a:t> </a:t>
                </a:r>
                <a:r>
                  <a:rPr lang="en-US" i="1" dirty="0"/>
                  <a:t>x=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b="1" i="1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nuqtada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i="1" dirty="0" err="1" smtClean="0">
                    <a:sym typeface="Symbol"/>
                  </a:rPr>
                  <a:t>differensiallanuvchi</a:t>
                </a:r>
                <a:r>
                  <a:rPr lang="en-US" i="1" dirty="0" smtClean="0">
                    <a:sym typeface="Symbol"/>
                  </a:rPr>
                  <a:t> </a:t>
                </a:r>
                <a:r>
                  <a:rPr lang="en-US" dirty="0" err="1" smtClean="0">
                    <a:sym typeface="Symbol"/>
                  </a:rPr>
                  <a:t>deyiladi</a:t>
                </a:r>
                <a:r>
                  <a:rPr lang="en-US" dirty="0" smtClean="0">
                    <a:sym typeface="Symbol"/>
                  </a:rPr>
                  <a:t>.</a:t>
                </a:r>
                <a:endParaRPr lang="en-US" b="1" i="1" dirty="0">
                  <a:sym typeface="Symbol"/>
                </a:endParaRPr>
              </a:p>
              <a:p>
                <a:pPr marL="0" indent="0">
                  <a:buNone/>
                </a:pPr>
                <a:r>
                  <a:rPr lang="en-US" i="1" dirty="0" smtClean="0">
                    <a:sym typeface="Symbol"/>
                  </a:rPr>
                  <a:t> </a:t>
                </a:r>
                <a:endParaRPr lang="en-US" i="1" dirty="0">
                  <a:sym typeface="Symbol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685800"/>
                <a:ext cx="7694240" cy="6172200"/>
              </a:xfrm>
              <a:blipFill rotWithShape="1">
                <a:blip r:embed="rId2"/>
                <a:stretch>
                  <a:fillRect l="-1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431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7543800" y="6172200"/>
            <a:ext cx="52536" cy="65112"/>
          </a:xfrm>
        </p:spPr>
        <p:txBody>
          <a:bodyPr>
            <a:normAutofit fontScale="90000"/>
          </a:bodyPr>
          <a:lstStyle/>
          <a:p>
            <a:r>
              <a:rPr lang="en-US" sz="800" dirty="0" smtClean="0"/>
              <a:t>.</a:t>
            </a:r>
            <a:endParaRPr lang="ru-RU" sz="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332656"/>
                <a:ext cx="7550224" cy="619268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b="1" i="1" dirty="0" err="1" smtClean="0"/>
                  <a:t>Funksiya</a:t>
                </a:r>
                <a:r>
                  <a:rPr lang="en-US" b="1" i="1" dirty="0" smtClean="0"/>
                  <a:t> </a:t>
                </a:r>
                <a:r>
                  <a:rPr lang="en-US" b="1" i="1" dirty="0" err="1" smtClean="0"/>
                  <a:t>differensiali</a:t>
                </a:r>
                <a:r>
                  <a:rPr lang="en-US" b="1" i="1" dirty="0" smtClean="0"/>
                  <a:t>, </a:t>
                </a:r>
                <a:r>
                  <a:rPr lang="en-US" b="1" i="1" dirty="0" err="1" smtClean="0"/>
                  <a:t>uning</a:t>
                </a:r>
                <a:r>
                  <a:rPr lang="en-US" b="1" i="1" dirty="0" smtClean="0"/>
                  <a:t> </a:t>
                </a:r>
                <a:r>
                  <a:rPr lang="en-US" b="1" i="1" dirty="0" err="1" smtClean="0"/>
                  <a:t>geometrik</a:t>
                </a:r>
                <a:r>
                  <a:rPr lang="en-US" b="1" i="1" dirty="0" smtClean="0"/>
                  <a:t> </a:t>
                </a:r>
                <a:r>
                  <a:rPr lang="en-US" b="1" i="1" dirty="0" err="1" smtClean="0"/>
                  <a:t>ma’nosi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uz-Cyrl-UZ" b="1" dirty="0"/>
                  <a:t>Funksiya differensiali.</a:t>
                </a:r>
                <a:r>
                  <a:rPr lang="uz-Cyrl-UZ" i="1" dirty="0"/>
                  <a:t> f(x)</a:t>
                </a:r>
                <a:r>
                  <a:rPr lang="uz-Cyrl-UZ" dirty="0"/>
                  <a:t> funksiya </a:t>
                </a:r>
                <a:r>
                  <a:rPr lang="uz-Cyrl-UZ" i="1" dirty="0"/>
                  <a:t>(a;b)</a:t>
                </a:r>
                <a:r>
                  <a:rPr lang="uz-Cyrl-UZ" dirty="0"/>
                  <a:t> intervalda aniqlangan bo‘lib, </a:t>
                </a:r>
                <a:r>
                  <a:rPr lang="uz-Cyrl-UZ" i="1" dirty="0"/>
                  <a:t>x</a:t>
                </a:r>
                <a:r>
                  <a:rPr lang="en-US" i="1" dirty="0">
                    <a:sym typeface="Symbol"/>
                  </a:rPr>
                  <a:t></a:t>
                </a:r>
                <a:r>
                  <a:rPr lang="uz-Cyrl-UZ" i="1" dirty="0"/>
                  <a:t>(a;b)</a:t>
                </a:r>
                <a:r>
                  <a:rPr lang="uz-Cyrl-UZ" dirty="0"/>
                  <a:t> nuqtada differensiallanuvchi bo‘lsin. Ya’ni funksiyaning </a:t>
                </a:r>
                <a:r>
                  <a:rPr lang="uz-Cyrl-UZ" i="1" dirty="0"/>
                  <a:t>x </a:t>
                </a:r>
                <a:r>
                  <a:rPr lang="uz-Cyrl-UZ" dirty="0"/>
                  <a:t>nuqtadagi orttirmasini</a:t>
                </a:r>
                <a:endParaRPr lang="ru-RU" dirty="0"/>
              </a:p>
              <a:p>
                <a:pPr marL="0" indent="0">
                  <a:buNone/>
                </a:pPr>
                <a:r>
                  <a:rPr lang="uz-Cyrl-UZ" dirty="0"/>
                  <a:t> </a:t>
                </a:r>
                <a:r>
                  <a:rPr lang="en-US" dirty="0" smtClean="0"/>
                  <a:t>       </a:t>
                </a:r>
                <a:r>
                  <a:rPr lang="en-US" i="1" dirty="0" smtClean="0">
                    <a:sym typeface="Symbol"/>
                  </a:rPr>
                  <a:t></a:t>
                </a:r>
                <a:r>
                  <a:rPr lang="en-US" i="1" dirty="0">
                    <a:sym typeface="Symbol"/>
                  </a:rPr>
                  <a:t>y=</a:t>
                </a:r>
                <a:r>
                  <a:rPr lang="en-US" i="1" dirty="0"/>
                  <a:t> f’(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i="1" dirty="0"/>
                  <a:t>)</a:t>
                </a:r>
                <a:r>
                  <a:rPr lang="en-US" i="1" dirty="0">
                    <a:sym typeface="Symbol"/>
                  </a:rPr>
                  <a:t>  x + (x)x</a:t>
                </a:r>
                <a:r>
                  <a:rPr lang="uz-Cyrl-UZ" dirty="0"/>
                  <a:t>           </a:t>
                </a:r>
                <a:r>
                  <a:rPr lang="uz-Cyrl-UZ" dirty="0" smtClean="0"/>
                  <a:t>     </a:t>
                </a:r>
                <a:r>
                  <a:rPr lang="uz-Cyrl-UZ" dirty="0"/>
                  <a:t>(1)</a:t>
                </a:r>
                <a:endParaRPr lang="ru-RU" dirty="0"/>
              </a:p>
              <a:p>
                <a:pPr marL="0" indent="0">
                  <a:buNone/>
                </a:pPr>
                <a:r>
                  <a:rPr lang="uz-Cyrl-UZ" dirty="0"/>
                  <a:t>ko‘rinishda yozish mumkin bo‘lsin, bunda </a:t>
                </a:r>
                <a:r>
                  <a:rPr lang="ru-RU" i="1" dirty="0">
                    <a:sym typeface="Symbol"/>
                  </a:rPr>
                  <a:t></a:t>
                </a:r>
                <a:r>
                  <a:rPr lang="uz-Cyrl-UZ" i="1" dirty="0"/>
                  <a:t>x</a:t>
                </a:r>
                <a:r>
                  <a:rPr lang="en-US" i="1" dirty="0">
                    <a:sym typeface="Symbol"/>
                  </a:rPr>
                  <a:t></a:t>
                </a:r>
                <a:r>
                  <a:rPr lang="uz-Cyrl-UZ" i="1" dirty="0"/>
                  <a:t>0</a:t>
                </a:r>
                <a:r>
                  <a:rPr lang="uz-Cyrl-UZ" dirty="0"/>
                  <a:t> da </a:t>
                </a:r>
                <a:r>
                  <a:rPr lang="ru-RU" i="1" dirty="0">
                    <a:sym typeface="Symbol"/>
                  </a:rPr>
                  <a:t></a:t>
                </a:r>
                <a:r>
                  <a:rPr lang="uz-Cyrl-UZ" i="1" dirty="0"/>
                  <a:t>(</a:t>
                </a:r>
                <a:r>
                  <a:rPr lang="en-US" i="1" dirty="0">
                    <a:sym typeface="Symbol"/>
                  </a:rPr>
                  <a:t></a:t>
                </a:r>
                <a:r>
                  <a:rPr lang="uz-Cyrl-UZ" i="1" dirty="0"/>
                  <a:t>x)</a:t>
                </a:r>
                <a:r>
                  <a:rPr lang="en-US" i="1" dirty="0">
                    <a:sym typeface="Symbol"/>
                  </a:rPr>
                  <a:t></a:t>
                </a:r>
                <a:r>
                  <a:rPr lang="uz-Cyrl-UZ" dirty="0"/>
                  <a:t>0.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US" b="1" dirty="0" smtClean="0"/>
                  <a:t>T</a:t>
                </a:r>
                <a:r>
                  <a:rPr lang="uz-Cyrl-UZ" b="1" dirty="0" smtClean="0"/>
                  <a:t>a’rif</a:t>
                </a:r>
                <a:r>
                  <a:rPr lang="uz-Cyrl-UZ" b="1" dirty="0"/>
                  <a:t>.</a:t>
                </a:r>
                <a:r>
                  <a:rPr lang="uz-Cyrl-UZ" dirty="0"/>
                  <a:t> </a:t>
                </a:r>
                <a:r>
                  <a:rPr lang="uz-Cyrl-UZ" i="1" dirty="0"/>
                  <a:t>x </a:t>
                </a:r>
                <a:r>
                  <a:rPr lang="uz-Cyrl-UZ" dirty="0"/>
                  <a:t>nuqtada differensiallanuvchi </a:t>
                </a:r>
                <a:r>
                  <a:rPr lang="uz-Cyrl-UZ" i="1" dirty="0"/>
                  <a:t>f(x)</a:t>
                </a:r>
                <a:r>
                  <a:rPr lang="uz-Cyrl-UZ" dirty="0"/>
                  <a:t> funksiya orttirmasi (1) ning bosh qismi </a:t>
                </a:r>
                <a:r>
                  <a:rPr lang="uz-Cyrl-UZ" i="1" dirty="0"/>
                  <a:t>f’(x)</a:t>
                </a:r>
                <a:r>
                  <a:rPr lang="en-US" i="1" dirty="0">
                    <a:sym typeface="Symbol"/>
                  </a:rPr>
                  <a:t></a:t>
                </a:r>
                <a:r>
                  <a:rPr lang="uz-Cyrl-UZ" i="1" dirty="0"/>
                  <a:t>x</a:t>
                </a:r>
                <a:r>
                  <a:rPr lang="uz-Cyrl-UZ" dirty="0"/>
                  <a:t> berilgan </a:t>
                </a:r>
                <a:r>
                  <a:rPr lang="uz-Cyrl-UZ" i="1" dirty="0"/>
                  <a:t>f(x)</a:t>
                </a:r>
                <a:r>
                  <a:rPr lang="uz-Cyrl-UZ" dirty="0"/>
                  <a:t> funksiyaning shu nuqtadagi differensiali deyiladi va </a:t>
                </a:r>
                <a:r>
                  <a:rPr lang="uz-Cyrl-UZ" i="1" dirty="0"/>
                  <a:t>dy</a:t>
                </a:r>
                <a:r>
                  <a:rPr lang="uz-Cyrl-UZ" dirty="0"/>
                  <a:t> yoki </a:t>
                </a:r>
                <a:r>
                  <a:rPr lang="uz-Cyrl-UZ" i="1" dirty="0"/>
                  <a:t>df(x)</a:t>
                </a:r>
                <a:r>
                  <a:rPr lang="uz-Cyrl-UZ" dirty="0"/>
                  <a:t> orqali belgilanadi, ya’ni </a:t>
                </a:r>
                <a:r>
                  <a:rPr lang="uz-Cyrl-UZ" i="1" dirty="0"/>
                  <a:t>dy=f’(x)</a:t>
                </a:r>
                <a:r>
                  <a:rPr lang="en-US" i="1" dirty="0">
                    <a:sym typeface="Symbol"/>
                  </a:rPr>
                  <a:t></a:t>
                </a:r>
                <a:r>
                  <a:rPr lang="uz-Cyrl-UZ" i="1" dirty="0"/>
                  <a:t>x</a:t>
                </a:r>
                <a:r>
                  <a:rPr lang="uz-Cyrl-UZ" dirty="0"/>
                  <a:t>.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US" i="1" dirty="0" err="1" smtClean="0"/>
                  <a:t>Masalan</a:t>
                </a:r>
                <a:r>
                  <a:rPr lang="en-US" dirty="0"/>
                  <a:t>, </a:t>
                </a:r>
                <a:r>
                  <a:rPr lang="en-US" i="1" dirty="0"/>
                  <a:t>y=x</a:t>
                </a:r>
                <a:r>
                  <a:rPr lang="en-US" i="1" baseline="30000" dirty="0"/>
                  <a:t>2</a:t>
                </a:r>
                <a:r>
                  <a:rPr lang="en-US" dirty="0"/>
                  <a:t> </a:t>
                </a:r>
                <a:r>
                  <a:rPr lang="en-US" dirty="0" err="1"/>
                  <a:t>funksiya</a:t>
                </a:r>
                <a:r>
                  <a:rPr lang="en-US" dirty="0"/>
                  <a:t> </a:t>
                </a:r>
                <a:r>
                  <a:rPr lang="en-US" dirty="0" err="1"/>
                  <a:t>uchun</a:t>
                </a:r>
                <a:r>
                  <a:rPr lang="en-US" dirty="0"/>
                  <a:t> </a:t>
                </a:r>
                <a:r>
                  <a:rPr lang="en-US" i="1" dirty="0" err="1"/>
                  <a:t>dy</a:t>
                </a:r>
                <a:r>
                  <a:rPr lang="en-US" i="1" dirty="0"/>
                  <a:t>=2x</a:t>
                </a:r>
                <a:r>
                  <a:rPr lang="en-US" i="1" dirty="0">
                    <a:sym typeface="Symbol"/>
                  </a:rPr>
                  <a:t></a:t>
                </a:r>
                <a:r>
                  <a:rPr lang="en-US" i="1" dirty="0"/>
                  <a:t>x</a:t>
                </a:r>
                <a:r>
                  <a:rPr lang="en-US" dirty="0"/>
                  <a:t> </a:t>
                </a:r>
                <a:r>
                  <a:rPr lang="en-US" dirty="0" err="1"/>
                  <a:t>ga</a:t>
                </a:r>
                <a:r>
                  <a:rPr lang="en-US" dirty="0"/>
                  <a:t> </a:t>
                </a:r>
                <a:r>
                  <a:rPr lang="en-US" dirty="0" err="1"/>
                  <a:t>teng</a:t>
                </a:r>
                <a:r>
                  <a:rPr lang="en-US" dirty="0"/>
                  <a:t>.</a:t>
                </a:r>
                <a:r>
                  <a:rPr lang="uz-Cyrl-UZ" dirty="0"/>
                  <a:t>               </a:t>
                </a:r>
                <a:endParaRPr lang="ru-RU" dirty="0"/>
              </a:p>
              <a:p>
                <a:pPr marL="0" indent="0">
                  <a:buNone/>
                </a:pPr>
                <a:r>
                  <a:rPr lang="uz-Cyrl-UZ" dirty="0"/>
                  <a:t>Agar </a:t>
                </a:r>
                <a:r>
                  <a:rPr lang="uz-Cyrl-UZ" i="1" dirty="0"/>
                  <a:t>f(x)=x</a:t>
                </a:r>
                <a:r>
                  <a:rPr lang="uz-Cyrl-UZ" dirty="0"/>
                  <a:t>  bo‘lsa, u holda </a:t>
                </a:r>
                <a:r>
                  <a:rPr lang="uz-Cyrl-UZ" i="1" dirty="0"/>
                  <a:t>f’(x)=1</a:t>
                </a:r>
                <a:r>
                  <a:rPr lang="uz-Cyrl-UZ" dirty="0"/>
                  <a:t> va </a:t>
                </a:r>
                <a:r>
                  <a:rPr lang="uz-Cyrl-UZ" i="1" dirty="0"/>
                  <a:t>df(x)=1</a:t>
                </a:r>
                <a:r>
                  <a:rPr lang="ru-RU" i="1" dirty="0">
                    <a:sym typeface="Symbol"/>
                  </a:rPr>
                  <a:t></a:t>
                </a:r>
                <a:r>
                  <a:rPr lang="en-US" i="1" dirty="0">
                    <a:sym typeface="Symbol"/>
                  </a:rPr>
                  <a:t></a:t>
                </a:r>
                <a:r>
                  <a:rPr lang="uz-Cyrl-UZ" i="1" dirty="0"/>
                  <a:t>x</a:t>
                </a:r>
                <a:r>
                  <a:rPr lang="uz-Cyrl-UZ" dirty="0"/>
                  <a:t>, ya’ni </a:t>
                </a:r>
                <a:r>
                  <a:rPr lang="uz-Cyrl-UZ" i="1" dirty="0"/>
                  <a:t>dx=</a:t>
                </a:r>
                <a:r>
                  <a:rPr lang="en-US" i="1" dirty="0">
                    <a:sym typeface="Symbol"/>
                  </a:rPr>
                  <a:t></a:t>
                </a:r>
                <a:r>
                  <a:rPr lang="uz-Cyrl-UZ" i="1" dirty="0"/>
                  <a:t>x</a:t>
                </a:r>
                <a:r>
                  <a:rPr lang="uz-Cyrl-UZ" dirty="0"/>
                  <a:t> bo‘ladi. Shuni hisobga olgan holda argument orttirmasini, odatda, </a:t>
                </a:r>
                <a:r>
                  <a:rPr lang="uz-Cyrl-UZ" i="1" dirty="0"/>
                  <a:t>dx</a:t>
                </a:r>
                <a:r>
                  <a:rPr lang="uz-Cyrl-UZ" dirty="0"/>
                  <a:t> bilan belgilashadi. 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US" dirty="0" err="1"/>
                  <a:t>Buni</a:t>
                </a:r>
                <a:r>
                  <a:rPr lang="en-US" dirty="0"/>
                  <a:t> </a:t>
                </a:r>
                <a:r>
                  <a:rPr lang="en-US" dirty="0" err="1"/>
                  <a:t>nazarga</a:t>
                </a:r>
                <a:r>
                  <a:rPr lang="en-US" dirty="0"/>
                  <a:t> </a:t>
                </a:r>
                <a:r>
                  <a:rPr lang="en-US" dirty="0" err="1"/>
                  <a:t>olsak</a:t>
                </a:r>
                <a:r>
                  <a:rPr lang="en-US" dirty="0"/>
                  <a:t>,  </a:t>
                </a:r>
                <a:r>
                  <a:rPr lang="en-US" i="1" dirty="0"/>
                  <a:t>f(x)</a:t>
                </a:r>
                <a:r>
                  <a:rPr lang="en-US" dirty="0"/>
                  <a:t> </a:t>
                </a:r>
                <a:r>
                  <a:rPr lang="en-US" dirty="0" err="1"/>
                  <a:t>funksiya</a:t>
                </a:r>
                <a:r>
                  <a:rPr lang="en-US" dirty="0"/>
                  <a:t> </a:t>
                </a:r>
                <a:r>
                  <a:rPr lang="en-US" dirty="0" err="1"/>
                  <a:t>differensialining</a:t>
                </a:r>
                <a:r>
                  <a:rPr lang="en-US" dirty="0"/>
                  <a:t> </a:t>
                </a:r>
                <a:r>
                  <a:rPr lang="en-US" dirty="0" err="1"/>
                  <a:t>formulasi</a:t>
                </a:r>
                <a:r>
                  <a:rPr lang="en-US" dirty="0"/>
                  <a:t> 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US" i="1" dirty="0" smtClean="0"/>
                  <a:t>       </a:t>
                </a:r>
                <a:r>
                  <a:rPr lang="en-US" i="1" dirty="0" err="1" smtClean="0"/>
                  <a:t>dy</a:t>
                </a:r>
                <a:r>
                  <a:rPr lang="en-US" i="1" dirty="0" smtClean="0"/>
                  <a:t>=f</a:t>
                </a:r>
                <a:r>
                  <a:rPr lang="en-US" i="1" dirty="0"/>
                  <a:t>’(x)dx  </a:t>
                </a:r>
                <a:r>
                  <a:rPr lang="en-US" dirty="0"/>
                  <a:t>  </a:t>
                </a:r>
                <a:r>
                  <a:rPr lang="en-US" dirty="0" err="1"/>
                  <a:t>yoki</a:t>
                </a:r>
                <a:r>
                  <a:rPr lang="en-US" dirty="0"/>
                  <a:t>      </a:t>
                </a:r>
                <a:r>
                  <a:rPr lang="en-US" i="1" dirty="0" err="1"/>
                  <a:t>dy</a:t>
                </a:r>
                <a:r>
                  <a:rPr lang="en-US" i="1" dirty="0"/>
                  <a:t>=</a:t>
                </a:r>
                <a:r>
                  <a:rPr lang="en-US" i="1" dirty="0" err="1"/>
                  <a:t>y’dx</a:t>
                </a:r>
                <a:r>
                  <a:rPr lang="en-US" dirty="0"/>
                  <a:t>    </a:t>
                </a:r>
                <a:r>
                  <a:rPr lang="uz-Cyrl-UZ" dirty="0"/>
                  <a:t>     </a:t>
                </a:r>
                <a:r>
                  <a:rPr lang="uz-Cyrl-UZ" dirty="0" smtClean="0"/>
                  <a:t>            </a:t>
                </a:r>
                <a:r>
                  <a:rPr lang="en-US" dirty="0" smtClean="0"/>
                  <a:t>  </a:t>
                </a:r>
                <a:r>
                  <a:rPr lang="uz-Cyrl-UZ" dirty="0"/>
                  <a:t>(</a:t>
                </a:r>
                <a:r>
                  <a:rPr lang="en-US" dirty="0"/>
                  <a:t>2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r>
                  <a:rPr lang="en-US" dirty="0" err="1"/>
                  <a:t>b</a:t>
                </a:r>
                <a:r>
                  <a:rPr lang="en-US" dirty="0" err="1" smtClean="0"/>
                  <a:t>o’ladi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332656"/>
                <a:ext cx="7550224" cy="6192688"/>
              </a:xfrm>
              <a:blipFill rotWithShape="1">
                <a:blip r:embed="rId2"/>
                <a:stretch>
                  <a:fillRect l="-1049" t="-1084" r="-1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96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404</TotalTime>
  <Words>1534</Words>
  <Application>Microsoft Office PowerPoint</Application>
  <PresentationFormat>Экран (4:3)</PresentationFormat>
  <Paragraphs>169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NewsPrint</vt:lpstr>
      <vt:lpstr>Differensialanuvchanlik. Differensial. Differensialanuvchanlik va hosilaning mavjudligi orasidagi bog’lanish. Differensialning geometrik ma’nosi. Differensial formasining invariantligi. 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,</vt:lpstr>
      <vt:lpstr>.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Differensialanuvchanlik. Differensial. Differensialanuvchanlik va hosilaning mavjudligi orasidagi bog’lanish. Differensialning geometrik ma’nosi. Differensial normasining invariantligi.</dc:title>
  <dc:creator>ISTAM</dc:creator>
  <cp:lastModifiedBy>UMK</cp:lastModifiedBy>
  <cp:revision>36</cp:revision>
  <dcterms:created xsi:type="dcterms:W3CDTF">2016-04-09T21:08:34Z</dcterms:created>
  <dcterms:modified xsi:type="dcterms:W3CDTF">2016-05-18T10:33:20Z</dcterms:modified>
</cp:coreProperties>
</file>