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2" r:id="rId15"/>
    <p:sldId id="277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901B7-266B-481A-A25D-69C183B4829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531FA-7C3F-433E-A080-1F27AAE62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1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4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32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5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3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8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7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8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9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81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5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52A0C-D8AC-4C5F-9AC3-A0A1A5D6D0CA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A8B1F-0BAF-40F0-86C2-5246AC9DD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81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6" y="382012"/>
            <a:ext cx="91440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Mavzu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  <a:p>
            <a:pPr algn="ctr"/>
            <a:endParaRPr lang="en-US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Aniq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integral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tushunchasiga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olib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keladigan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masalalar.Integral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yig’indi,aniq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integralning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ta’rifi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45172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5"/>
            <a:ext cx="91440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9144000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149080"/>
            <a:ext cx="71551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100965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34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81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2448"/>
            <a:ext cx="9144000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31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915816" y="2671649"/>
            <a:ext cx="3528392" cy="15490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Aniq</a:t>
            </a:r>
            <a:r>
              <a:rPr lang="en-US" sz="3200" dirty="0" smtClean="0"/>
              <a:t> </a:t>
            </a:r>
            <a:r>
              <a:rPr lang="en-US" sz="3200" dirty="0" err="1" smtClean="0"/>
              <a:t>integralning</a:t>
            </a:r>
            <a:r>
              <a:rPr lang="en-US" sz="3200" dirty="0" smtClean="0"/>
              <a:t> </a:t>
            </a:r>
            <a:r>
              <a:rPr lang="en-US" sz="3200" dirty="0" err="1" smtClean="0"/>
              <a:t>tatbiqlari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9631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2456004"/>
            <a:ext cx="1763688" cy="143466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Egri</a:t>
            </a:r>
            <a:r>
              <a:rPr lang="en-US" sz="2000" dirty="0" smtClean="0"/>
              <a:t> </a:t>
            </a:r>
            <a:r>
              <a:rPr lang="en-US" sz="2000" dirty="0" err="1" smtClean="0"/>
              <a:t>chiziqli</a:t>
            </a:r>
            <a:r>
              <a:rPr lang="en-US" sz="2000" dirty="0" smtClean="0"/>
              <a:t> </a:t>
            </a:r>
            <a:r>
              <a:rPr lang="en-US" sz="2000" dirty="0" err="1" smtClean="0"/>
              <a:t>trapetsiya</a:t>
            </a:r>
            <a:r>
              <a:rPr lang="en-US" sz="2000" dirty="0" smtClean="0"/>
              <a:t> </a:t>
            </a:r>
            <a:r>
              <a:rPr lang="en-US" sz="2000" dirty="0" err="1" smtClean="0"/>
              <a:t>yuzini</a:t>
            </a:r>
            <a:r>
              <a:rPr lang="en-US" sz="2000" dirty="0" smtClean="0"/>
              <a:t> </a:t>
            </a:r>
            <a:r>
              <a:rPr lang="en-US" sz="2000" dirty="0" err="1" smtClean="0"/>
              <a:t>hisoblashda</a:t>
            </a:r>
            <a:endParaRPr lang="ru-RU" sz="20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555299" y="2967335"/>
            <a:ext cx="72008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051720" y="2984514"/>
            <a:ext cx="720080" cy="46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52320" y="2456004"/>
            <a:ext cx="1691680" cy="1333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4510620" y="2055188"/>
            <a:ext cx="360040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07904" y="332656"/>
            <a:ext cx="1800200" cy="10081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09638" y="5445224"/>
            <a:ext cx="1962004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99992" y="4365104"/>
            <a:ext cx="33968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3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6079" y="58845"/>
            <a:ext cx="9143999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Takrorlash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uchun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savollar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</a:p>
          <a:p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1)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Egri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chiziqli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trapetsiya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nima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</a:p>
          <a:p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2)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Aniq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aniq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	mas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integralning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farqi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nimada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</a:p>
          <a:p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3)Integral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yig’indisi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deganda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nimani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tushunasiz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</a:p>
          <a:p>
            <a:endParaRPr lang="en-US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4)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Darbuning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quyi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yuqori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yig’indilari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deb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nimaga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aytiladi</a:t>
            </a: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  <a:endParaRPr lang="en-US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686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3747" y="1961456"/>
            <a:ext cx="1872208" cy="4896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07904" y="1956692"/>
            <a:ext cx="1872208" cy="4896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48264" y="1956692"/>
            <a:ext cx="1944216" cy="4896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2781" y="332656"/>
            <a:ext cx="8712968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BBBX  </a:t>
            </a:r>
            <a:r>
              <a:rPr lang="en-US" sz="6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jadvali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>
            <a:off x="222781" y="2209627"/>
            <a:ext cx="1872208" cy="2160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03747" y="1772816"/>
            <a:ext cx="187220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BILAMAN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07904" y="1772816"/>
            <a:ext cx="187220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BILIB OLDIM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8264" y="1772816"/>
            <a:ext cx="194421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BILISHNI XOXLAYMAN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8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48"/>
            <a:ext cx="9148265" cy="6872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224" y="-27384"/>
            <a:ext cx="18473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4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905232"/>
            <a:ext cx="813690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50000"/>
              </a:lnSpc>
              <a:spcAft>
                <a:spcPts val="1000"/>
              </a:spcAft>
            </a:pPr>
            <a:r>
              <a:rPr lang="en-US" dirty="0" err="1">
                <a:latin typeface="Times New Roman"/>
                <a:ea typeface="Calibri"/>
              </a:rPr>
              <a:t>Foydalanilgan</a:t>
            </a:r>
            <a:r>
              <a:rPr lang="en-US" dirty="0">
                <a:latin typeface="Times New Roman"/>
                <a:ea typeface="Calibri"/>
              </a:rPr>
              <a:t> </a:t>
            </a:r>
            <a:r>
              <a:rPr lang="en-US" dirty="0" err="1">
                <a:latin typeface="Times New Roman"/>
                <a:ea typeface="Calibri"/>
              </a:rPr>
              <a:t>adabiyotlar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en-US" dirty="0" err="1">
                <a:latin typeface="Times New Roman"/>
                <a:ea typeface="Calibri"/>
              </a:rPr>
              <a:t>Toshmetov</a:t>
            </a:r>
            <a:r>
              <a:rPr lang="en-US" dirty="0">
                <a:latin typeface="Times New Roman"/>
                <a:ea typeface="Calibri"/>
              </a:rPr>
              <a:t> O’., </a:t>
            </a:r>
            <a:r>
              <a:rPr lang="en-US" dirty="0" err="1">
                <a:latin typeface="Times New Roman"/>
                <a:ea typeface="Calibri"/>
              </a:rPr>
              <a:t>Turgunbayev</a:t>
            </a:r>
            <a:r>
              <a:rPr lang="en-US" dirty="0">
                <a:latin typeface="Times New Roman"/>
                <a:ea typeface="Calibri"/>
              </a:rPr>
              <a:t> R., </a:t>
            </a:r>
            <a:r>
              <a:rPr lang="en-US" dirty="0" err="1">
                <a:latin typeface="Times New Roman"/>
                <a:ea typeface="Calibri"/>
              </a:rPr>
              <a:t>Saydamatov</a:t>
            </a:r>
            <a:r>
              <a:rPr lang="en-US" dirty="0">
                <a:latin typeface="Times New Roman"/>
                <a:ea typeface="Calibri"/>
              </a:rPr>
              <a:t> E., </a:t>
            </a:r>
            <a:r>
              <a:rPr lang="en-US" dirty="0" err="1">
                <a:latin typeface="Times New Roman"/>
                <a:ea typeface="Calibri"/>
              </a:rPr>
              <a:t>Madirimov</a:t>
            </a:r>
            <a:r>
              <a:rPr lang="en-US" dirty="0">
                <a:latin typeface="Times New Roman"/>
                <a:ea typeface="Calibri"/>
              </a:rPr>
              <a:t> M. </a:t>
            </a:r>
            <a:r>
              <a:rPr lang="uz-Cyrl-UZ" dirty="0">
                <a:latin typeface="Times New Roman"/>
                <a:ea typeface="Calibri"/>
              </a:rPr>
              <a:t>Matematik analiz I</a:t>
            </a:r>
            <a:r>
              <a:rPr lang="en-US" dirty="0">
                <a:latin typeface="Times New Roman"/>
                <a:ea typeface="Calibri"/>
              </a:rPr>
              <a:t>-</a:t>
            </a:r>
            <a:r>
              <a:rPr lang="en-US" dirty="0" err="1">
                <a:latin typeface="Times New Roman"/>
                <a:ea typeface="Calibri"/>
              </a:rPr>
              <a:t>qism</a:t>
            </a:r>
            <a:r>
              <a:rPr lang="en-US" dirty="0">
                <a:latin typeface="Times New Roman"/>
                <a:ea typeface="Calibri"/>
              </a:rPr>
              <a:t>.</a:t>
            </a:r>
            <a:r>
              <a:rPr lang="uz-Cyrl-UZ" dirty="0">
                <a:latin typeface="Times New Roman"/>
                <a:ea typeface="Calibri"/>
              </a:rPr>
              <a:t> T.: “</a:t>
            </a:r>
            <a:r>
              <a:rPr lang="en-US" dirty="0" err="1">
                <a:latin typeface="Times New Roman"/>
                <a:ea typeface="Calibri"/>
              </a:rPr>
              <a:t>Extremum</a:t>
            </a:r>
            <a:r>
              <a:rPr lang="en-US" dirty="0">
                <a:latin typeface="Times New Roman"/>
                <a:ea typeface="Calibri"/>
              </a:rPr>
              <a:t>-Press</a:t>
            </a:r>
            <a:r>
              <a:rPr lang="uz-Cyrl-UZ" dirty="0">
                <a:latin typeface="Times New Roman"/>
                <a:ea typeface="Calibri"/>
              </a:rPr>
              <a:t>”</a:t>
            </a:r>
            <a:r>
              <a:rPr lang="en-US" dirty="0">
                <a:latin typeface="Times New Roman"/>
                <a:ea typeface="Calibri"/>
              </a:rPr>
              <a:t>, 2015. -307-312 bb.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Claudia </a:t>
            </a:r>
            <a:r>
              <a:rPr lang="en-US" dirty="0" err="1">
                <a:latin typeface="Times New Roman"/>
                <a:ea typeface="Calibri"/>
              </a:rPr>
              <a:t>Canuto</a:t>
            </a:r>
            <a:r>
              <a:rPr lang="en-US" dirty="0">
                <a:latin typeface="Times New Roman"/>
                <a:ea typeface="Calibri"/>
              </a:rPr>
              <a:t>, Anita </a:t>
            </a:r>
            <a:r>
              <a:rPr lang="en-US" dirty="0" err="1">
                <a:latin typeface="Times New Roman"/>
                <a:ea typeface="Calibri"/>
              </a:rPr>
              <a:t>Tabacco</a:t>
            </a:r>
            <a:r>
              <a:rPr lang="en-US" dirty="0">
                <a:latin typeface="Times New Roman"/>
                <a:ea typeface="Calibri"/>
              </a:rPr>
              <a:t> Mathematical analysis. I. Springer-</a:t>
            </a:r>
            <a:r>
              <a:rPr lang="en-US" dirty="0" err="1">
                <a:latin typeface="Times New Roman"/>
                <a:ea typeface="Calibri"/>
              </a:rPr>
              <a:t>Verlag</a:t>
            </a:r>
            <a:r>
              <a:rPr lang="en-US" dirty="0">
                <a:latin typeface="Times New Roman"/>
                <a:ea typeface="Calibri"/>
              </a:rPr>
              <a:t>. Italia, Milan. 2008.-    320-325p.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uz-Cyrl-UZ" dirty="0">
                <a:latin typeface="Times New Roman"/>
                <a:ea typeface="Calibri"/>
              </a:rPr>
              <a:t>Xudayberganov G., Vorisov A., Mansurov X., Shoimqulov B. Matematik analizdan ma’ruzalar. I </a:t>
            </a:r>
            <a:r>
              <a:rPr lang="en-US" dirty="0">
                <a:latin typeface="Times New Roman"/>
                <a:ea typeface="Calibri"/>
              </a:rPr>
              <a:t>T.:</a:t>
            </a:r>
            <a:r>
              <a:rPr lang="uz-Cyrl-UZ" dirty="0">
                <a:latin typeface="Times New Roman"/>
                <a:ea typeface="Calibri"/>
              </a:rPr>
              <a:t>«Voris-nashriyot». 2010 y.</a:t>
            </a:r>
            <a:r>
              <a:rPr lang="en-US" dirty="0">
                <a:latin typeface="Times New Roman"/>
                <a:ea typeface="Calibri"/>
              </a:rPr>
              <a:t> b.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33774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2406"/>
            <a:ext cx="914400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REJA:</a:t>
            </a:r>
          </a:p>
          <a:p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Egri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chiziqli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trapetsiyaning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yuzini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topish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masalasi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Aniq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integralning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ta’rifi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3)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Darbu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yig’indilari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va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ularning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xossalari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4)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Xulosa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642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7384"/>
            <a:ext cx="10096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08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464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9144000" cy="285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83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3999" cy="494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10096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9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2488"/>
            <a:ext cx="9144000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365104"/>
            <a:ext cx="10096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7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496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9144000" cy="19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8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440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946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624"/>
            <a:ext cx="1009650" cy="52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47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135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UMK</cp:lastModifiedBy>
  <cp:revision>31</cp:revision>
  <dcterms:created xsi:type="dcterms:W3CDTF">2016-04-09T11:30:25Z</dcterms:created>
  <dcterms:modified xsi:type="dcterms:W3CDTF">2016-05-19T09:43:42Z</dcterms:modified>
</cp:coreProperties>
</file>