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Mukta Light" panose="020B0604020202020204" charset="0"/>
      <p:regular r:id="rId23"/>
    </p:embeddedFont>
    <p:embeddedFont>
      <p:font typeface="Prompt Medium" panose="00000600000000000000" pitchFamily="2" charset="-34"/>
      <p:regular r:id="rId2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1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21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67462" y="1487329"/>
            <a:ext cx="7381875" cy="1223963"/>
          </a:xfrm>
          <a:prstGeom prst="rect">
            <a:avLst/>
          </a:prstGeom>
          <a:noFill/>
          <a:ln/>
        </p:spPr>
        <p:txBody>
          <a:bodyPr wrap="square" lIns="0" tIns="0" rIns="0" bIns="0" rtlCol="0" anchor="t"/>
          <a:lstStyle/>
          <a:p>
            <a:pPr marL="0" indent="0" algn="l">
              <a:lnSpc>
                <a:spcPts val="4800"/>
              </a:lnSpc>
              <a:buNone/>
            </a:pPr>
            <a:r>
              <a:rPr lang="en-US" sz="3850" dirty="0">
                <a:solidFill>
                  <a:srgbClr val="C6BFEE"/>
                </a:solidFill>
                <a:latin typeface="Prompt Medium" pitchFamily="34" charset="0"/>
                <a:ea typeface="Prompt Medium" pitchFamily="34" charset="-122"/>
                <a:cs typeface="Prompt Medium" pitchFamily="34" charset="-120"/>
              </a:rPr>
              <a:t>Kelajak Informatika O'qituvchisi</a:t>
            </a:r>
            <a:endParaRPr lang="en-US" sz="3850" dirty="0"/>
          </a:p>
        </p:txBody>
      </p:sp>
      <p:sp>
        <p:nvSpPr>
          <p:cNvPr id="4" name="Text 1"/>
          <p:cNvSpPr/>
          <p:nvPr/>
        </p:nvSpPr>
        <p:spPr>
          <a:xfrm>
            <a:off x="6367462" y="3041690"/>
            <a:ext cx="7381875" cy="1057275"/>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Zamonaviy ta'lim tizimida informatika o'qituvchisi eng muhim va talab qilinadigan kasblardan biriga aylandi. Raqamli transformatsiya davrida, o'qituvchilar yangi avlodni texnologik bilimlar bilan qurollantirish orqali kelajakni yaratmoqdalar.</a:t>
            </a:r>
            <a:endParaRPr lang="en-US" sz="1700" dirty="0"/>
          </a:p>
        </p:txBody>
      </p:sp>
      <p:sp>
        <p:nvSpPr>
          <p:cNvPr id="5" name="Text 2"/>
          <p:cNvSpPr/>
          <p:nvPr/>
        </p:nvSpPr>
        <p:spPr>
          <a:xfrm>
            <a:off x="6367462" y="4346734"/>
            <a:ext cx="7381875" cy="1762125"/>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Bu taqdimot informatika o'qituvchilarining hozirgi va kelajakdagi rolini, ularga qo'yilayotgan talablarni, yuqori maosh imkoniyatlarini, va zamonaviy raqamli ta'limdagi innovatsiyalarni yoritib beradi. O'qituvchilarning kasbiy rivojlanishi va muvaffaqiyat tajribalari orqali kelajak informatika o'qituvchisining portretini yaratamiz.</a:t>
            </a:r>
            <a:endParaRPr lang="en-US" sz="1700" dirty="0"/>
          </a:p>
        </p:txBody>
      </p:sp>
      <p:sp>
        <p:nvSpPr>
          <p:cNvPr id="6" name="Shape 3"/>
          <p:cNvSpPr/>
          <p:nvPr/>
        </p:nvSpPr>
        <p:spPr>
          <a:xfrm>
            <a:off x="6367462" y="6373178"/>
            <a:ext cx="352425" cy="352425"/>
          </a:xfrm>
          <a:prstGeom prst="roundRect">
            <a:avLst>
              <a:gd name="adj" fmla="val 25943351"/>
            </a:avLst>
          </a:prstGeom>
          <a:solidFill>
            <a:srgbClr val="E2B23C"/>
          </a:solidFill>
          <a:ln w="7620">
            <a:solidFill>
              <a:srgbClr val="38383C"/>
            </a:solidFill>
            <a:prstDash val="solid"/>
          </a:ln>
        </p:spPr>
      </p:sp>
      <p:sp>
        <p:nvSpPr>
          <p:cNvPr id="7" name="Text 4"/>
          <p:cNvSpPr/>
          <p:nvPr/>
        </p:nvSpPr>
        <p:spPr>
          <a:xfrm>
            <a:off x="6482239" y="6500574"/>
            <a:ext cx="122873" cy="97512"/>
          </a:xfrm>
          <a:prstGeom prst="rect">
            <a:avLst/>
          </a:prstGeom>
          <a:noFill/>
          <a:ln/>
        </p:spPr>
        <p:txBody>
          <a:bodyPr wrap="none" lIns="0" tIns="0" rIns="0" bIns="0" rtlCol="0" anchor="t"/>
          <a:lstStyle/>
          <a:p>
            <a:pPr marL="0" indent="0" algn="ctr">
              <a:lnSpc>
                <a:spcPts val="750"/>
              </a:lnSpc>
              <a:buNone/>
            </a:pPr>
            <a:r>
              <a:rPr lang="en-US" sz="750" dirty="0">
                <a:solidFill>
                  <a:srgbClr val="38383C"/>
                </a:solidFill>
                <a:latin typeface="Mukta Medium" pitchFamily="34" charset="0"/>
                <a:ea typeface="Mukta Medium" pitchFamily="34" charset="-122"/>
                <a:cs typeface="Mukta Medium" pitchFamily="34" charset="-120"/>
              </a:rPr>
              <a:t>nk</a:t>
            </a:r>
            <a:endParaRPr lang="en-US" sz="750" dirty="0"/>
          </a:p>
        </p:txBody>
      </p:sp>
      <p:sp>
        <p:nvSpPr>
          <p:cNvPr id="8" name="Text 5"/>
          <p:cNvSpPr/>
          <p:nvPr/>
        </p:nvSpPr>
        <p:spPr>
          <a:xfrm>
            <a:off x="6830020" y="6356628"/>
            <a:ext cx="3148012" cy="385524"/>
          </a:xfrm>
          <a:prstGeom prst="rect">
            <a:avLst/>
          </a:prstGeom>
          <a:noFill/>
          <a:ln/>
        </p:spPr>
        <p:txBody>
          <a:bodyPr wrap="none" lIns="0" tIns="0" rIns="0" bIns="0" rtlCol="0" anchor="t"/>
          <a:lstStyle/>
          <a:p>
            <a:pPr marL="0" indent="0" algn="l">
              <a:lnSpc>
                <a:spcPts val="3000"/>
              </a:lnSpc>
              <a:buNone/>
            </a:pPr>
            <a:r>
              <a:rPr lang="en-US" sz="2150" b="1" dirty="0" err="1">
                <a:solidFill>
                  <a:srgbClr val="DAD8E9"/>
                </a:solidFill>
                <a:latin typeface="Mukta Bold" pitchFamily="34" charset="0"/>
                <a:ea typeface="Mukta Bold" pitchFamily="34" charset="-122"/>
                <a:cs typeface="Mukta Bold" pitchFamily="34" charset="-120"/>
              </a:rPr>
              <a:t>tomonidan</a:t>
            </a:r>
            <a:r>
              <a:rPr lang="en-US" sz="2150" b="1" dirty="0">
                <a:solidFill>
                  <a:srgbClr val="DAD8E9"/>
                </a:solidFill>
                <a:latin typeface="Mukta Bold" pitchFamily="34" charset="0"/>
                <a:ea typeface="Mukta Bold" pitchFamily="34" charset="-122"/>
                <a:cs typeface="Mukta Bold" pitchFamily="34" charset="-120"/>
              </a:rPr>
              <a:t> Nodir </a:t>
            </a:r>
            <a:r>
              <a:rPr lang="en-US" sz="2150" b="1" dirty="0" err="1">
                <a:solidFill>
                  <a:srgbClr val="DAD8E9"/>
                </a:solidFill>
                <a:latin typeface="Mukta Bold" pitchFamily="34" charset="0"/>
                <a:ea typeface="Mukta Bold" pitchFamily="34" charset="-122"/>
                <a:cs typeface="Mukta Bold" pitchFamily="34" charset="-120"/>
              </a:rPr>
              <a:t>Quljonov</a:t>
            </a:r>
            <a:endParaRPr lang="en-US" sz="21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44391" y="749737"/>
            <a:ext cx="8635960" cy="586383"/>
          </a:xfrm>
          <a:prstGeom prst="rect">
            <a:avLst/>
          </a:prstGeom>
          <a:noFill/>
          <a:ln/>
        </p:spPr>
        <p:txBody>
          <a:bodyPr wrap="none" lIns="0" tIns="0" rIns="0" bIns="0" rtlCol="0" anchor="t"/>
          <a:lstStyle/>
          <a:p>
            <a:pPr marL="0" indent="0" algn="l">
              <a:lnSpc>
                <a:spcPts val="4600"/>
              </a:lnSpc>
              <a:buNone/>
            </a:pPr>
            <a:r>
              <a:rPr lang="en-US" sz="3650" dirty="0">
                <a:solidFill>
                  <a:srgbClr val="C6BFEE"/>
                </a:solidFill>
                <a:latin typeface="Prompt Medium" pitchFamily="34" charset="0"/>
                <a:ea typeface="Prompt Medium" pitchFamily="34" charset="-122"/>
                <a:cs typeface="Prompt Medium" pitchFamily="34" charset="-120"/>
              </a:rPr>
              <a:t>O'quvchilarning Innovatsion Loyihalari</a:t>
            </a:r>
            <a:endParaRPr lang="en-US" sz="3650" dirty="0"/>
          </a:p>
        </p:txBody>
      </p:sp>
      <p:sp>
        <p:nvSpPr>
          <p:cNvPr id="3" name="Text 1"/>
          <p:cNvSpPr/>
          <p:nvPr/>
        </p:nvSpPr>
        <p:spPr>
          <a:xfrm>
            <a:off x="844391" y="1758315"/>
            <a:ext cx="12941618" cy="1350645"/>
          </a:xfrm>
          <a:prstGeom prst="rect">
            <a:avLst/>
          </a:prstGeom>
          <a:noFill/>
          <a:ln/>
        </p:spPr>
        <p:txBody>
          <a:bodyPr wrap="square" lIns="0" tIns="0" rIns="0" bIns="0" rtlCol="0" anchor="t"/>
          <a:lstStyle/>
          <a:p>
            <a:pPr marL="0" indent="0" algn="l">
              <a:lnSpc>
                <a:spcPts val="2650"/>
              </a:lnSpc>
              <a:buNone/>
            </a:pPr>
            <a:r>
              <a:rPr lang="en-US" sz="1650" dirty="0">
                <a:solidFill>
                  <a:srgbClr val="DAD8E9"/>
                </a:solidFill>
                <a:latin typeface="Mukta Light" pitchFamily="34" charset="0"/>
                <a:ea typeface="Mukta Light" pitchFamily="34" charset="-122"/>
                <a:cs typeface="Mukta Light" pitchFamily="34" charset="-120"/>
              </a:rPr>
              <a:t>Zamonaviy informatika o'qituvchilari o'quvchilarni maktab hackatonlari, startap va ijodiy loyihalarda ishtirok etishga faol jalb qilmoqdalar. Bunday tadbirlar o'quvchilarga o'z g'oyalarini amalga oshirish va innovatsion yechimlar yaratish imkonini beradi. Hackatonlar davomida o'quvchilar 24-48 soat ichida ma'lum bir muammoga texnologik yechim taklif qilishlari kerak bo'ladi, bu esa ularning tezkor qaror qabul qilish va jamoaviy ishlash ko'nikmalarini rivojlantiradi.</a:t>
            </a:r>
            <a:endParaRPr lang="en-US" sz="1650" dirty="0"/>
          </a:p>
        </p:txBody>
      </p:sp>
      <p:sp>
        <p:nvSpPr>
          <p:cNvPr id="4" name="Text 2"/>
          <p:cNvSpPr/>
          <p:nvPr/>
        </p:nvSpPr>
        <p:spPr>
          <a:xfrm>
            <a:off x="844391" y="3346371"/>
            <a:ext cx="12941618" cy="1012984"/>
          </a:xfrm>
          <a:prstGeom prst="rect">
            <a:avLst/>
          </a:prstGeom>
          <a:noFill/>
          <a:ln/>
        </p:spPr>
        <p:txBody>
          <a:bodyPr wrap="square" lIns="0" tIns="0" rIns="0" bIns="0" rtlCol="0" anchor="t"/>
          <a:lstStyle/>
          <a:p>
            <a:pPr marL="0" indent="0" algn="l">
              <a:lnSpc>
                <a:spcPts val="2650"/>
              </a:lnSpc>
              <a:buNone/>
            </a:pPr>
            <a:r>
              <a:rPr lang="en-US" sz="1650" dirty="0">
                <a:solidFill>
                  <a:srgbClr val="DAD8E9"/>
                </a:solidFill>
                <a:latin typeface="Mukta Light" pitchFamily="34" charset="0"/>
                <a:ea typeface="Mukta Light" pitchFamily="34" charset="-122"/>
                <a:cs typeface="Mukta Light" pitchFamily="34" charset="-120"/>
              </a:rPr>
              <a:t>O'qituvchilar rahbarligida olib borilgan loyihalar natijasida ko'plab o'quvchilar respublika va xalqaro tanlovlarda g'oliblikni qo'lga kiritmoqdalar va grant yutuvchilariga aylanmoqdalar. Masalan, Qashqadaryolik o'quvchilar tomonidan yaratilgan "Smart Ferma" loyihasi "Yosh ixtirosshilar" tanlovida g'olib bo'ldi va ishlab chiqarishga joriy etish uchun moliyaviy qo'llab-quvvatlandi.</a:t>
            </a:r>
            <a:endParaRPr lang="en-US" sz="1650" dirty="0"/>
          </a:p>
        </p:txBody>
      </p:sp>
      <p:sp>
        <p:nvSpPr>
          <p:cNvPr id="5" name="Shape 3"/>
          <p:cNvSpPr/>
          <p:nvPr/>
        </p:nvSpPr>
        <p:spPr>
          <a:xfrm>
            <a:off x="844391" y="4596765"/>
            <a:ext cx="4173141" cy="2883098"/>
          </a:xfrm>
          <a:prstGeom prst="roundRect">
            <a:avLst>
              <a:gd name="adj" fmla="val 3075"/>
            </a:avLst>
          </a:prstGeom>
          <a:solidFill>
            <a:srgbClr val="542C49"/>
          </a:solidFill>
          <a:ln w="7620">
            <a:solidFill>
              <a:srgbClr val="6D4562"/>
            </a:solidFill>
            <a:prstDash val="solid"/>
          </a:ln>
        </p:spPr>
      </p:sp>
      <p:sp>
        <p:nvSpPr>
          <p:cNvPr id="6" name="Text 4"/>
          <p:cNvSpPr/>
          <p:nvPr/>
        </p:nvSpPr>
        <p:spPr>
          <a:xfrm>
            <a:off x="1063109" y="4815483"/>
            <a:ext cx="2345531" cy="293132"/>
          </a:xfrm>
          <a:prstGeom prst="rect">
            <a:avLst/>
          </a:prstGeom>
          <a:noFill/>
          <a:ln/>
        </p:spPr>
        <p:txBody>
          <a:bodyPr wrap="none" lIns="0" tIns="0" rIns="0" bIns="0" rtlCol="0" anchor="t"/>
          <a:lstStyle/>
          <a:p>
            <a:pPr marL="0" indent="0" algn="l">
              <a:lnSpc>
                <a:spcPts val="2300"/>
              </a:lnSpc>
              <a:buNone/>
            </a:pPr>
            <a:r>
              <a:rPr lang="en-US" sz="1800" dirty="0">
                <a:solidFill>
                  <a:srgbClr val="DAD8E9"/>
                </a:solidFill>
                <a:latin typeface="Prompt Medium" pitchFamily="34" charset="0"/>
                <a:ea typeface="Prompt Medium" pitchFamily="34" charset="-122"/>
                <a:cs typeface="Prompt Medium" pitchFamily="34" charset="-120"/>
              </a:rPr>
              <a:t>Maktab Hackatonlari</a:t>
            </a:r>
            <a:endParaRPr lang="en-US" sz="1800" dirty="0"/>
          </a:p>
        </p:txBody>
      </p:sp>
      <p:sp>
        <p:nvSpPr>
          <p:cNvPr id="7" name="Text 5"/>
          <p:cNvSpPr/>
          <p:nvPr/>
        </p:nvSpPr>
        <p:spPr>
          <a:xfrm>
            <a:off x="1063109" y="5235178"/>
            <a:ext cx="3735705" cy="2025968"/>
          </a:xfrm>
          <a:prstGeom prst="rect">
            <a:avLst/>
          </a:prstGeom>
          <a:noFill/>
          <a:ln/>
        </p:spPr>
        <p:txBody>
          <a:bodyPr wrap="square" lIns="0" tIns="0" rIns="0" bIns="0" rtlCol="0" anchor="t"/>
          <a:lstStyle/>
          <a:p>
            <a:pPr marL="0" indent="0" algn="l">
              <a:lnSpc>
                <a:spcPts val="2650"/>
              </a:lnSpc>
              <a:buNone/>
            </a:pPr>
            <a:r>
              <a:rPr lang="en-US" sz="1650" dirty="0">
                <a:solidFill>
                  <a:srgbClr val="DAD8E9"/>
                </a:solidFill>
                <a:latin typeface="Mukta Light" pitchFamily="34" charset="0"/>
                <a:ea typeface="Mukta Light" pitchFamily="34" charset="-122"/>
                <a:cs typeface="Mukta Light" pitchFamily="34" charset="-120"/>
              </a:rPr>
              <a:t>Har chorakda o'tkaziladigan ichki hackatonlarda o'quvchilar muayyan muammolarga texnologik yechimlar taklif qilishadi. Bu tadbirlar o'quvchilarning kreativ fikrlash va dasturlash ko'nikmalarini amalda qo'llash imkonini beradi.</a:t>
            </a:r>
            <a:endParaRPr lang="en-US" sz="1650" dirty="0"/>
          </a:p>
        </p:txBody>
      </p:sp>
      <p:sp>
        <p:nvSpPr>
          <p:cNvPr id="8" name="Shape 6"/>
          <p:cNvSpPr/>
          <p:nvPr/>
        </p:nvSpPr>
        <p:spPr>
          <a:xfrm>
            <a:off x="5228630" y="4596765"/>
            <a:ext cx="4173141" cy="2883098"/>
          </a:xfrm>
          <a:prstGeom prst="roundRect">
            <a:avLst>
              <a:gd name="adj" fmla="val 3075"/>
            </a:avLst>
          </a:prstGeom>
          <a:solidFill>
            <a:srgbClr val="542C49"/>
          </a:solidFill>
          <a:ln w="7620">
            <a:solidFill>
              <a:srgbClr val="6D4562"/>
            </a:solidFill>
            <a:prstDash val="solid"/>
          </a:ln>
        </p:spPr>
      </p:sp>
      <p:sp>
        <p:nvSpPr>
          <p:cNvPr id="9" name="Text 7"/>
          <p:cNvSpPr/>
          <p:nvPr/>
        </p:nvSpPr>
        <p:spPr>
          <a:xfrm>
            <a:off x="5447348" y="4815483"/>
            <a:ext cx="2345531" cy="293132"/>
          </a:xfrm>
          <a:prstGeom prst="rect">
            <a:avLst/>
          </a:prstGeom>
          <a:noFill/>
          <a:ln/>
        </p:spPr>
        <p:txBody>
          <a:bodyPr wrap="none" lIns="0" tIns="0" rIns="0" bIns="0" rtlCol="0" anchor="t"/>
          <a:lstStyle/>
          <a:p>
            <a:pPr marL="0" indent="0" algn="l">
              <a:lnSpc>
                <a:spcPts val="2300"/>
              </a:lnSpc>
              <a:buNone/>
            </a:pPr>
            <a:r>
              <a:rPr lang="en-US" sz="1800" dirty="0">
                <a:solidFill>
                  <a:srgbClr val="DAD8E9"/>
                </a:solidFill>
                <a:latin typeface="Prompt Medium" pitchFamily="34" charset="0"/>
                <a:ea typeface="Prompt Medium" pitchFamily="34" charset="-122"/>
                <a:cs typeface="Prompt Medium" pitchFamily="34" charset="-120"/>
              </a:rPr>
              <a:t>Startap Loyihalar</a:t>
            </a:r>
            <a:endParaRPr lang="en-US" sz="1800" dirty="0"/>
          </a:p>
        </p:txBody>
      </p:sp>
      <p:sp>
        <p:nvSpPr>
          <p:cNvPr id="10" name="Text 8"/>
          <p:cNvSpPr/>
          <p:nvPr/>
        </p:nvSpPr>
        <p:spPr>
          <a:xfrm>
            <a:off x="5447348" y="5235178"/>
            <a:ext cx="3735705" cy="2025968"/>
          </a:xfrm>
          <a:prstGeom prst="rect">
            <a:avLst/>
          </a:prstGeom>
          <a:noFill/>
          <a:ln/>
        </p:spPr>
        <p:txBody>
          <a:bodyPr wrap="square" lIns="0" tIns="0" rIns="0" bIns="0" rtlCol="0" anchor="t"/>
          <a:lstStyle/>
          <a:p>
            <a:pPr marL="0" indent="0" algn="l">
              <a:lnSpc>
                <a:spcPts val="2650"/>
              </a:lnSpc>
              <a:buNone/>
            </a:pPr>
            <a:r>
              <a:rPr lang="en-US" sz="1650" dirty="0">
                <a:solidFill>
                  <a:srgbClr val="DAD8E9"/>
                </a:solidFill>
                <a:latin typeface="Mukta Light" pitchFamily="34" charset="0"/>
                <a:ea typeface="Mukta Light" pitchFamily="34" charset="-122"/>
                <a:cs typeface="Mukta Light" pitchFamily="34" charset="-120"/>
              </a:rPr>
              <a:t>Yuqori sinf o'quvchilari o'z startap loyihalarini yaratish va taqdim etishni o'rganishadi. Bu jarayonda ular biznes-model yaratish, moliyaviy rejalashtirish va investorlar bilan ishlash ko'nikmalarini ham egallaydilar.</a:t>
            </a:r>
            <a:endParaRPr lang="en-US" sz="1650" dirty="0"/>
          </a:p>
        </p:txBody>
      </p:sp>
      <p:sp>
        <p:nvSpPr>
          <p:cNvPr id="11" name="Shape 9"/>
          <p:cNvSpPr/>
          <p:nvPr/>
        </p:nvSpPr>
        <p:spPr>
          <a:xfrm>
            <a:off x="9612868" y="4596765"/>
            <a:ext cx="4173141" cy="2883098"/>
          </a:xfrm>
          <a:prstGeom prst="roundRect">
            <a:avLst>
              <a:gd name="adj" fmla="val 3075"/>
            </a:avLst>
          </a:prstGeom>
          <a:solidFill>
            <a:srgbClr val="542C49"/>
          </a:solidFill>
          <a:ln w="7620">
            <a:solidFill>
              <a:srgbClr val="6D4562"/>
            </a:solidFill>
            <a:prstDash val="solid"/>
          </a:ln>
        </p:spPr>
      </p:sp>
      <p:sp>
        <p:nvSpPr>
          <p:cNvPr id="12" name="Text 10"/>
          <p:cNvSpPr/>
          <p:nvPr/>
        </p:nvSpPr>
        <p:spPr>
          <a:xfrm>
            <a:off x="9831586" y="4815483"/>
            <a:ext cx="2383750" cy="293132"/>
          </a:xfrm>
          <a:prstGeom prst="rect">
            <a:avLst/>
          </a:prstGeom>
          <a:noFill/>
          <a:ln/>
        </p:spPr>
        <p:txBody>
          <a:bodyPr wrap="none" lIns="0" tIns="0" rIns="0" bIns="0" rtlCol="0" anchor="t"/>
          <a:lstStyle/>
          <a:p>
            <a:pPr marL="0" indent="0" algn="l">
              <a:lnSpc>
                <a:spcPts val="2300"/>
              </a:lnSpc>
              <a:buNone/>
            </a:pPr>
            <a:r>
              <a:rPr lang="en-US" sz="1800" dirty="0">
                <a:solidFill>
                  <a:srgbClr val="DAD8E9"/>
                </a:solidFill>
                <a:latin typeface="Prompt Medium" pitchFamily="34" charset="0"/>
                <a:ea typeface="Prompt Medium" pitchFamily="34" charset="-122"/>
                <a:cs typeface="Prompt Medium" pitchFamily="34" charset="-120"/>
              </a:rPr>
              <a:t>Respublika Tanlovlari</a:t>
            </a:r>
            <a:endParaRPr lang="en-US" sz="1800" dirty="0"/>
          </a:p>
        </p:txBody>
      </p:sp>
      <p:sp>
        <p:nvSpPr>
          <p:cNvPr id="13" name="Text 11"/>
          <p:cNvSpPr/>
          <p:nvPr/>
        </p:nvSpPr>
        <p:spPr>
          <a:xfrm>
            <a:off x="9831586" y="5235178"/>
            <a:ext cx="3735705" cy="1688306"/>
          </a:xfrm>
          <a:prstGeom prst="rect">
            <a:avLst/>
          </a:prstGeom>
          <a:noFill/>
          <a:ln/>
        </p:spPr>
        <p:txBody>
          <a:bodyPr wrap="square" lIns="0" tIns="0" rIns="0" bIns="0" rtlCol="0" anchor="t"/>
          <a:lstStyle/>
          <a:p>
            <a:pPr marL="0" indent="0" algn="l">
              <a:lnSpc>
                <a:spcPts val="2650"/>
              </a:lnSpc>
              <a:buNone/>
            </a:pPr>
            <a:r>
              <a:rPr lang="en-US" sz="1650" dirty="0">
                <a:solidFill>
                  <a:srgbClr val="DAD8E9"/>
                </a:solidFill>
                <a:latin typeface="Mukta Light" pitchFamily="34" charset="0"/>
                <a:ea typeface="Mukta Light" pitchFamily="34" charset="-122"/>
                <a:cs typeface="Mukta Light" pitchFamily="34" charset="-120"/>
              </a:rPr>
              <a:t>O'zbekiston bo'ylab o'tkaziladigan "Yosh dasturchilar", "Kelajak texnologiyalari" kabi tanlovlarda maktab o'quvchilari o'z loyihalari bilan qatnashib, grant va stipendiyalar yutib olmoqdalar.</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02362" y="709136"/>
            <a:ext cx="5685830" cy="557213"/>
          </a:xfrm>
          <a:prstGeom prst="rect">
            <a:avLst/>
          </a:prstGeom>
          <a:noFill/>
          <a:ln/>
        </p:spPr>
        <p:txBody>
          <a:bodyPr wrap="none" lIns="0" tIns="0" rIns="0" bIns="0" rtlCol="0" anchor="t"/>
          <a:lstStyle/>
          <a:p>
            <a:pPr marL="0" indent="0" algn="l">
              <a:lnSpc>
                <a:spcPts val="4350"/>
              </a:lnSpc>
              <a:buNone/>
            </a:pPr>
            <a:r>
              <a:rPr lang="en-US" sz="3500" dirty="0">
                <a:solidFill>
                  <a:srgbClr val="C6BFEE"/>
                </a:solidFill>
                <a:latin typeface="Prompt Medium" pitchFamily="34" charset="0"/>
                <a:ea typeface="Prompt Medium" pitchFamily="34" charset="-122"/>
                <a:cs typeface="Prompt Medium" pitchFamily="34" charset="-120"/>
              </a:rPr>
              <a:t>O'qituvchi Asosiy Hujjatlar</a:t>
            </a:r>
            <a:endParaRPr lang="en-US" sz="3500" dirty="0"/>
          </a:p>
        </p:txBody>
      </p:sp>
      <p:sp>
        <p:nvSpPr>
          <p:cNvPr id="3" name="Text 1"/>
          <p:cNvSpPr/>
          <p:nvPr/>
        </p:nvSpPr>
        <p:spPr>
          <a:xfrm>
            <a:off x="802362" y="1667470"/>
            <a:ext cx="13025676" cy="962978"/>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Informatika o'qituvchisi, boshqa fanlardagi hamkasblari singari, bir qator asosiy hujjatlar bilan ishlashi lozim. Sinf jurnali, ish reja, dars konspekti va tahlil daftari - bular o'qituvchi faoliyatining ajralmas qismidir. Zamonaviy o'qituvchi uchun bu hujjatlarni ham an'anaviy, ham elektron shaklda yuritish talab etiladi. Elektron jurnal tizimlari orqali o'quvchilarning davomat va baholari avtomatik tarzda tahlil qilinib, ota-onalarga ma'lumot berilishi mumkin.</a:t>
            </a:r>
            <a:endParaRPr lang="en-US" sz="1550" dirty="0"/>
          </a:p>
        </p:txBody>
      </p:sp>
      <p:sp>
        <p:nvSpPr>
          <p:cNvPr id="4" name="Text 2"/>
          <p:cNvSpPr/>
          <p:nvPr/>
        </p:nvSpPr>
        <p:spPr>
          <a:xfrm>
            <a:off x="802362" y="2856071"/>
            <a:ext cx="13025676" cy="962978"/>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Raqamli boshqaruv va hujjatlashtirish tizimlarining joriy etilishi o'qituvchilarning ma'muriy yukini kamaytirish va ularning asosiy vazifasi - o'qitishga ko'proq vaqt ajratish imkonini bermoqda. O'zbekistonda joriy etilgan "Kundalik.com" va boshqa elektron ta'lim platformalari o'quv jarayonini samarali boshqarish va nazorat qilish imkonini beradi.</a:t>
            </a:r>
            <a:endParaRPr lang="en-US" sz="1550" dirty="0"/>
          </a:p>
        </p:txBody>
      </p:sp>
      <p:sp>
        <p:nvSpPr>
          <p:cNvPr id="5" name="Shape 3"/>
          <p:cNvSpPr/>
          <p:nvPr/>
        </p:nvSpPr>
        <p:spPr>
          <a:xfrm>
            <a:off x="802362" y="4044672"/>
            <a:ext cx="13025676" cy="3475673"/>
          </a:xfrm>
          <a:prstGeom prst="roundRect">
            <a:avLst>
              <a:gd name="adj" fmla="val 2424"/>
            </a:avLst>
          </a:prstGeom>
          <a:noFill/>
          <a:ln w="7620">
            <a:solidFill>
              <a:srgbClr val="FFFFFF">
                <a:alpha val="24000"/>
              </a:srgbClr>
            </a:solidFill>
            <a:prstDash val="solid"/>
          </a:ln>
        </p:spPr>
      </p:sp>
      <p:sp>
        <p:nvSpPr>
          <p:cNvPr id="6" name="Shape 4"/>
          <p:cNvSpPr/>
          <p:nvPr/>
        </p:nvSpPr>
        <p:spPr>
          <a:xfrm>
            <a:off x="809982" y="4052292"/>
            <a:ext cx="13009126" cy="576739"/>
          </a:xfrm>
          <a:prstGeom prst="rect">
            <a:avLst/>
          </a:prstGeom>
          <a:solidFill>
            <a:srgbClr val="FFFFFF">
              <a:alpha val="4000"/>
            </a:srgbClr>
          </a:solidFill>
          <a:ln/>
        </p:spPr>
      </p:sp>
      <p:sp>
        <p:nvSpPr>
          <p:cNvPr id="7" name="Text 5"/>
          <p:cNvSpPr/>
          <p:nvPr/>
        </p:nvSpPr>
        <p:spPr>
          <a:xfrm>
            <a:off x="1011912" y="4180165"/>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Hujjat turi</a:t>
            </a:r>
            <a:endParaRPr lang="en-US" sz="1550" dirty="0"/>
          </a:p>
        </p:txBody>
      </p:sp>
      <p:sp>
        <p:nvSpPr>
          <p:cNvPr id="8" name="Text 6"/>
          <p:cNvSpPr/>
          <p:nvPr/>
        </p:nvSpPr>
        <p:spPr>
          <a:xfrm>
            <a:off x="5351621" y="4180165"/>
            <a:ext cx="392727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An'anaviy format</a:t>
            </a:r>
            <a:endParaRPr lang="en-US" sz="1550" dirty="0"/>
          </a:p>
        </p:txBody>
      </p:sp>
      <p:sp>
        <p:nvSpPr>
          <p:cNvPr id="9" name="Text 7"/>
          <p:cNvSpPr/>
          <p:nvPr/>
        </p:nvSpPr>
        <p:spPr>
          <a:xfrm>
            <a:off x="9687520" y="4180165"/>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Raqamli analogi</a:t>
            </a:r>
            <a:endParaRPr lang="en-US" sz="1550" dirty="0"/>
          </a:p>
        </p:txBody>
      </p:sp>
      <p:sp>
        <p:nvSpPr>
          <p:cNvPr id="10" name="Shape 8"/>
          <p:cNvSpPr/>
          <p:nvPr/>
        </p:nvSpPr>
        <p:spPr>
          <a:xfrm>
            <a:off x="809982" y="4629031"/>
            <a:ext cx="13009126" cy="576739"/>
          </a:xfrm>
          <a:prstGeom prst="rect">
            <a:avLst/>
          </a:prstGeom>
          <a:solidFill>
            <a:srgbClr val="000000">
              <a:alpha val="4000"/>
            </a:srgbClr>
          </a:solidFill>
          <a:ln/>
        </p:spPr>
      </p:sp>
      <p:sp>
        <p:nvSpPr>
          <p:cNvPr id="11" name="Text 9"/>
          <p:cNvSpPr/>
          <p:nvPr/>
        </p:nvSpPr>
        <p:spPr>
          <a:xfrm>
            <a:off x="1011912" y="4756904"/>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Sinf jurnali</a:t>
            </a:r>
            <a:endParaRPr lang="en-US" sz="1550" dirty="0"/>
          </a:p>
        </p:txBody>
      </p:sp>
      <p:sp>
        <p:nvSpPr>
          <p:cNvPr id="12" name="Text 10"/>
          <p:cNvSpPr/>
          <p:nvPr/>
        </p:nvSpPr>
        <p:spPr>
          <a:xfrm>
            <a:off x="5351621" y="4756904"/>
            <a:ext cx="392727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Qog'oz jurnal</a:t>
            </a:r>
            <a:endParaRPr lang="en-US" sz="1550" dirty="0"/>
          </a:p>
        </p:txBody>
      </p:sp>
      <p:sp>
        <p:nvSpPr>
          <p:cNvPr id="13" name="Text 11"/>
          <p:cNvSpPr/>
          <p:nvPr/>
        </p:nvSpPr>
        <p:spPr>
          <a:xfrm>
            <a:off x="9687520" y="4756904"/>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Kundalik.com, E-jurnal</a:t>
            </a:r>
            <a:endParaRPr lang="en-US" sz="1550" dirty="0"/>
          </a:p>
        </p:txBody>
      </p:sp>
      <p:sp>
        <p:nvSpPr>
          <p:cNvPr id="14" name="Shape 12"/>
          <p:cNvSpPr/>
          <p:nvPr/>
        </p:nvSpPr>
        <p:spPr>
          <a:xfrm>
            <a:off x="809982" y="5205770"/>
            <a:ext cx="13009126" cy="576739"/>
          </a:xfrm>
          <a:prstGeom prst="rect">
            <a:avLst/>
          </a:prstGeom>
          <a:solidFill>
            <a:srgbClr val="FFFFFF">
              <a:alpha val="4000"/>
            </a:srgbClr>
          </a:solidFill>
          <a:ln/>
        </p:spPr>
      </p:sp>
      <p:sp>
        <p:nvSpPr>
          <p:cNvPr id="15" name="Text 13"/>
          <p:cNvSpPr/>
          <p:nvPr/>
        </p:nvSpPr>
        <p:spPr>
          <a:xfrm>
            <a:off x="1011912" y="5333643"/>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Ish reja</a:t>
            </a:r>
            <a:endParaRPr lang="en-US" sz="1550" dirty="0"/>
          </a:p>
        </p:txBody>
      </p:sp>
      <p:sp>
        <p:nvSpPr>
          <p:cNvPr id="16" name="Text 14"/>
          <p:cNvSpPr/>
          <p:nvPr/>
        </p:nvSpPr>
        <p:spPr>
          <a:xfrm>
            <a:off x="5351621" y="5333643"/>
            <a:ext cx="392727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Qog'oz shaklidagi rejalar</a:t>
            </a:r>
            <a:endParaRPr lang="en-US" sz="1550" dirty="0"/>
          </a:p>
        </p:txBody>
      </p:sp>
      <p:sp>
        <p:nvSpPr>
          <p:cNvPr id="17" name="Text 15"/>
          <p:cNvSpPr/>
          <p:nvPr/>
        </p:nvSpPr>
        <p:spPr>
          <a:xfrm>
            <a:off x="9687520" y="5333643"/>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Google Calendar, Trello</a:t>
            </a:r>
            <a:endParaRPr lang="en-US" sz="1550" dirty="0"/>
          </a:p>
        </p:txBody>
      </p:sp>
      <p:sp>
        <p:nvSpPr>
          <p:cNvPr id="18" name="Shape 16"/>
          <p:cNvSpPr/>
          <p:nvPr/>
        </p:nvSpPr>
        <p:spPr>
          <a:xfrm>
            <a:off x="809982" y="5782508"/>
            <a:ext cx="13009126" cy="576739"/>
          </a:xfrm>
          <a:prstGeom prst="rect">
            <a:avLst/>
          </a:prstGeom>
          <a:solidFill>
            <a:srgbClr val="000000">
              <a:alpha val="4000"/>
            </a:srgbClr>
          </a:solidFill>
          <a:ln/>
        </p:spPr>
      </p:sp>
      <p:sp>
        <p:nvSpPr>
          <p:cNvPr id="19" name="Text 17"/>
          <p:cNvSpPr/>
          <p:nvPr/>
        </p:nvSpPr>
        <p:spPr>
          <a:xfrm>
            <a:off x="1011912" y="5910382"/>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Dars konspekti</a:t>
            </a:r>
            <a:endParaRPr lang="en-US" sz="1550" dirty="0"/>
          </a:p>
        </p:txBody>
      </p:sp>
      <p:sp>
        <p:nvSpPr>
          <p:cNvPr id="20" name="Text 18"/>
          <p:cNvSpPr/>
          <p:nvPr/>
        </p:nvSpPr>
        <p:spPr>
          <a:xfrm>
            <a:off x="5351621" y="5910382"/>
            <a:ext cx="392727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Daftar yoki qog'ozda</a:t>
            </a:r>
            <a:endParaRPr lang="en-US" sz="1550" dirty="0"/>
          </a:p>
        </p:txBody>
      </p:sp>
      <p:sp>
        <p:nvSpPr>
          <p:cNvPr id="21" name="Text 19"/>
          <p:cNvSpPr/>
          <p:nvPr/>
        </p:nvSpPr>
        <p:spPr>
          <a:xfrm>
            <a:off x="9687520" y="5910382"/>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Google Docs, Notion</a:t>
            </a:r>
            <a:endParaRPr lang="en-US" sz="1550" dirty="0"/>
          </a:p>
        </p:txBody>
      </p:sp>
      <p:sp>
        <p:nvSpPr>
          <p:cNvPr id="22" name="Shape 20"/>
          <p:cNvSpPr/>
          <p:nvPr/>
        </p:nvSpPr>
        <p:spPr>
          <a:xfrm>
            <a:off x="809982" y="6359247"/>
            <a:ext cx="13009126" cy="576739"/>
          </a:xfrm>
          <a:prstGeom prst="rect">
            <a:avLst/>
          </a:prstGeom>
          <a:solidFill>
            <a:srgbClr val="FFFFFF">
              <a:alpha val="4000"/>
            </a:srgbClr>
          </a:solidFill>
          <a:ln/>
        </p:spPr>
      </p:sp>
      <p:sp>
        <p:nvSpPr>
          <p:cNvPr id="23" name="Text 21"/>
          <p:cNvSpPr/>
          <p:nvPr/>
        </p:nvSpPr>
        <p:spPr>
          <a:xfrm>
            <a:off x="1011912" y="6487120"/>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Tahlil daftari</a:t>
            </a:r>
            <a:endParaRPr lang="en-US" sz="1550" dirty="0"/>
          </a:p>
        </p:txBody>
      </p:sp>
      <p:sp>
        <p:nvSpPr>
          <p:cNvPr id="24" name="Text 22"/>
          <p:cNvSpPr/>
          <p:nvPr/>
        </p:nvSpPr>
        <p:spPr>
          <a:xfrm>
            <a:off x="5351621" y="6487120"/>
            <a:ext cx="392727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Qog'oz daftar</a:t>
            </a:r>
            <a:endParaRPr lang="en-US" sz="1550" dirty="0"/>
          </a:p>
        </p:txBody>
      </p:sp>
      <p:sp>
        <p:nvSpPr>
          <p:cNvPr id="25" name="Text 23"/>
          <p:cNvSpPr/>
          <p:nvPr/>
        </p:nvSpPr>
        <p:spPr>
          <a:xfrm>
            <a:off x="9687520" y="6487120"/>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Excel jadvallar, Google Sheets</a:t>
            </a:r>
            <a:endParaRPr lang="en-US" sz="1550" dirty="0"/>
          </a:p>
        </p:txBody>
      </p:sp>
      <p:sp>
        <p:nvSpPr>
          <p:cNvPr id="26" name="Shape 24"/>
          <p:cNvSpPr/>
          <p:nvPr/>
        </p:nvSpPr>
        <p:spPr>
          <a:xfrm>
            <a:off x="809982" y="6935986"/>
            <a:ext cx="13009126" cy="576739"/>
          </a:xfrm>
          <a:prstGeom prst="rect">
            <a:avLst/>
          </a:prstGeom>
          <a:solidFill>
            <a:srgbClr val="000000">
              <a:alpha val="4000"/>
            </a:srgbClr>
          </a:solidFill>
          <a:ln/>
        </p:spPr>
      </p:sp>
      <p:sp>
        <p:nvSpPr>
          <p:cNvPr id="27" name="Text 25"/>
          <p:cNvSpPr/>
          <p:nvPr/>
        </p:nvSpPr>
        <p:spPr>
          <a:xfrm>
            <a:off x="1011912" y="7063859"/>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O'quvchilar portfoliosi</a:t>
            </a:r>
            <a:endParaRPr lang="en-US" sz="1550" dirty="0"/>
          </a:p>
        </p:txBody>
      </p:sp>
      <p:sp>
        <p:nvSpPr>
          <p:cNvPr id="28" name="Text 26"/>
          <p:cNvSpPr/>
          <p:nvPr/>
        </p:nvSpPr>
        <p:spPr>
          <a:xfrm>
            <a:off x="5351621" y="7063859"/>
            <a:ext cx="392727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Papka va hujjatlar to'plami</a:t>
            </a:r>
            <a:endParaRPr lang="en-US" sz="1550" dirty="0"/>
          </a:p>
        </p:txBody>
      </p:sp>
      <p:sp>
        <p:nvSpPr>
          <p:cNvPr id="29" name="Text 27"/>
          <p:cNvSpPr/>
          <p:nvPr/>
        </p:nvSpPr>
        <p:spPr>
          <a:xfrm>
            <a:off x="9687520" y="7063859"/>
            <a:ext cx="3931087" cy="320992"/>
          </a:xfrm>
          <a:prstGeom prst="rect">
            <a:avLst/>
          </a:prstGeom>
          <a:noFill/>
          <a:ln/>
        </p:spPr>
        <p:txBody>
          <a:bodyPr wrap="non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Google Drive, OneDrive</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78907" y="536377"/>
            <a:ext cx="7033617" cy="540901"/>
          </a:xfrm>
          <a:prstGeom prst="rect">
            <a:avLst/>
          </a:prstGeom>
          <a:noFill/>
          <a:ln/>
        </p:spPr>
        <p:txBody>
          <a:bodyPr wrap="none" lIns="0" tIns="0" rIns="0" bIns="0" rtlCol="0" anchor="t"/>
          <a:lstStyle/>
          <a:p>
            <a:pPr marL="0" indent="0" algn="l">
              <a:lnSpc>
                <a:spcPts val="4250"/>
              </a:lnSpc>
              <a:buNone/>
            </a:pPr>
            <a:r>
              <a:rPr lang="en-US" sz="3400" dirty="0">
                <a:solidFill>
                  <a:srgbClr val="C6BFEE"/>
                </a:solidFill>
                <a:latin typeface="Prompt Medium" pitchFamily="34" charset="0"/>
                <a:ea typeface="Prompt Medium" pitchFamily="34" charset="-122"/>
                <a:cs typeface="Prompt Medium" pitchFamily="34" charset="-120"/>
              </a:rPr>
              <a:t>Onlayn va Gibrid Ta'lim Tajribalari</a:t>
            </a:r>
            <a:endParaRPr lang="en-US" sz="3400" dirty="0"/>
          </a:p>
        </p:txBody>
      </p:sp>
      <p:sp>
        <p:nvSpPr>
          <p:cNvPr id="3" name="Text 1"/>
          <p:cNvSpPr/>
          <p:nvPr/>
        </p:nvSpPr>
        <p:spPr>
          <a:xfrm>
            <a:off x="778907" y="1466731"/>
            <a:ext cx="13072586" cy="934760"/>
          </a:xfrm>
          <a:prstGeom prst="rect">
            <a:avLst/>
          </a:prstGeom>
          <a:noFill/>
          <a:ln/>
        </p:spPr>
        <p:txBody>
          <a:bodyPr wrap="squar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COVID-19 pandemiyasi davrida butun dunyo maktablari, shu jumladan O'zbekiston maktablari ham, raqamli ta'limga tez sur'atda o'tishga majbur bo'ldilar. Bu davrda informatika o'qituvchilari eng oldingi qatorda turib, nafaqat o'z fanlarini, balki boshqa fan o'qituvchilariga ham onlayn ta'lim platformalaridan foydalanishni o'rgatdilar. Masofaviy ta'limga o'tish ko'plab qiyinchiliklarni keltirib chiqardi, ammo ayni paytda yangi imkoniyatlarni ham ochdi.</a:t>
            </a:r>
            <a:endParaRPr lang="en-US" sz="1500" dirty="0"/>
          </a:p>
        </p:txBody>
      </p:sp>
      <p:sp>
        <p:nvSpPr>
          <p:cNvPr id="4" name="Text 2"/>
          <p:cNvSpPr/>
          <p:nvPr/>
        </p:nvSpPr>
        <p:spPr>
          <a:xfrm>
            <a:off x="778907" y="2620566"/>
            <a:ext cx="13072586" cy="934760"/>
          </a:xfrm>
          <a:prstGeom prst="rect">
            <a:avLst/>
          </a:prstGeom>
          <a:noFill/>
          <a:ln/>
        </p:spPr>
        <p:txBody>
          <a:bodyPr wrap="squar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Google Classroom, Zoom, Microsoft Teams kabi platformalar ta'lim jarayonining ajralmas qismiga aylandi. Bu platformalar orqali o'qituvchilar nafaqat darslarni o'tkazish, balki o'quv materiallarini tarqatish, vazifalarni tekshirish va o'quvchilar bilan muloqot qilish imkoniyatiga ega bo'ldilar. Pandemiya tugaganidan so'ng ham bu platformalardan gibrid ta'limni tashkil etishda foydalanilmoqda.</a:t>
            </a:r>
            <a:endParaRPr lang="en-US" sz="1500" dirty="0"/>
          </a:p>
        </p:txBody>
      </p:sp>
      <p:sp>
        <p:nvSpPr>
          <p:cNvPr id="5" name="Shape 3"/>
          <p:cNvSpPr/>
          <p:nvPr/>
        </p:nvSpPr>
        <p:spPr>
          <a:xfrm>
            <a:off x="778907" y="4066461"/>
            <a:ext cx="6463308" cy="194667"/>
          </a:xfrm>
          <a:prstGeom prst="roundRect">
            <a:avLst>
              <a:gd name="adj" fmla="val 42014"/>
            </a:avLst>
          </a:prstGeom>
          <a:solidFill>
            <a:srgbClr val="542C49"/>
          </a:solidFill>
          <a:ln w="7620">
            <a:solidFill>
              <a:srgbClr val="6D4562"/>
            </a:solidFill>
            <a:prstDash val="solid"/>
          </a:ln>
        </p:spPr>
      </p:sp>
      <p:sp>
        <p:nvSpPr>
          <p:cNvPr id="6" name="Text 4"/>
          <p:cNvSpPr/>
          <p:nvPr/>
        </p:nvSpPr>
        <p:spPr>
          <a:xfrm>
            <a:off x="973574" y="4455795"/>
            <a:ext cx="2556153" cy="270391"/>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Masofaviy ta'limga o'tish</a:t>
            </a:r>
            <a:endParaRPr lang="en-US" sz="1700" dirty="0"/>
          </a:p>
        </p:txBody>
      </p:sp>
      <p:sp>
        <p:nvSpPr>
          <p:cNvPr id="7" name="Text 5"/>
          <p:cNvSpPr/>
          <p:nvPr/>
        </p:nvSpPr>
        <p:spPr>
          <a:xfrm>
            <a:off x="973574" y="4842986"/>
            <a:ext cx="6073973" cy="623173"/>
          </a:xfrm>
          <a:prstGeom prst="rect">
            <a:avLst/>
          </a:prstGeom>
          <a:noFill/>
          <a:ln/>
        </p:spPr>
        <p:txBody>
          <a:bodyPr wrap="squar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Pandemiya davrida butun ta'lim tizimi masofaviy formatga o'tdi. O'qituvchilar qisqa vaqt ichida yangi platformalarni o'zlashtirdilar.</a:t>
            </a:r>
            <a:endParaRPr lang="en-US" sz="1500" dirty="0"/>
          </a:p>
        </p:txBody>
      </p:sp>
      <p:sp>
        <p:nvSpPr>
          <p:cNvPr id="8" name="Shape 6"/>
          <p:cNvSpPr/>
          <p:nvPr/>
        </p:nvSpPr>
        <p:spPr>
          <a:xfrm>
            <a:off x="7388185" y="3774400"/>
            <a:ext cx="6463308" cy="194667"/>
          </a:xfrm>
          <a:prstGeom prst="roundRect">
            <a:avLst>
              <a:gd name="adj" fmla="val 42014"/>
            </a:avLst>
          </a:prstGeom>
          <a:solidFill>
            <a:srgbClr val="542C49"/>
          </a:solidFill>
          <a:ln w="7620">
            <a:solidFill>
              <a:srgbClr val="6D4562"/>
            </a:solidFill>
            <a:prstDash val="solid"/>
          </a:ln>
        </p:spPr>
      </p:sp>
      <p:sp>
        <p:nvSpPr>
          <p:cNvPr id="9" name="Text 7"/>
          <p:cNvSpPr/>
          <p:nvPr/>
        </p:nvSpPr>
        <p:spPr>
          <a:xfrm>
            <a:off x="7582853" y="4163735"/>
            <a:ext cx="4585097" cy="270391"/>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Onlayn darslarning samaradorligini oshirish</a:t>
            </a:r>
            <a:endParaRPr lang="en-US" sz="1700" dirty="0"/>
          </a:p>
        </p:txBody>
      </p:sp>
      <p:sp>
        <p:nvSpPr>
          <p:cNvPr id="10" name="Text 8"/>
          <p:cNvSpPr/>
          <p:nvPr/>
        </p:nvSpPr>
        <p:spPr>
          <a:xfrm>
            <a:off x="7582853" y="4550926"/>
            <a:ext cx="6073973" cy="623173"/>
          </a:xfrm>
          <a:prstGeom prst="rect">
            <a:avLst/>
          </a:prstGeom>
          <a:noFill/>
          <a:ln/>
        </p:spPr>
        <p:txBody>
          <a:bodyPr wrap="squar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Interaktiv materiallar, video darslar va onlayn testlar orqali o'quvchilarning qiziqishini saqlab qolish ustida ish olib borildi.</a:t>
            </a:r>
            <a:endParaRPr lang="en-US" sz="1500" dirty="0"/>
          </a:p>
        </p:txBody>
      </p:sp>
      <p:sp>
        <p:nvSpPr>
          <p:cNvPr id="11" name="Shape 9"/>
          <p:cNvSpPr/>
          <p:nvPr/>
        </p:nvSpPr>
        <p:spPr>
          <a:xfrm>
            <a:off x="778907" y="6098857"/>
            <a:ext cx="6463308" cy="194667"/>
          </a:xfrm>
          <a:prstGeom prst="roundRect">
            <a:avLst>
              <a:gd name="adj" fmla="val 42014"/>
            </a:avLst>
          </a:prstGeom>
          <a:solidFill>
            <a:srgbClr val="542C49"/>
          </a:solidFill>
          <a:ln w="7620">
            <a:solidFill>
              <a:srgbClr val="6D4562"/>
            </a:solidFill>
            <a:prstDash val="solid"/>
          </a:ln>
        </p:spPr>
      </p:sp>
      <p:sp>
        <p:nvSpPr>
          <p:cNvPr id="12" name="Text 10"/>
          <p:cNvSpPr/>
          <p:nvPr/>
        </p:nvSpPr>
        <p:spPr>
          <a:xfrm>
            <a:off x="973574" y="6488192"/>
            <a:ext cx="3373041" cy="270391"/>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Gibrid ta'lim modelini joriy etish</a:t>
            </a:r>
            <a:endParaRPr lang="en-US" sz="1700" dirty="0"/>
          </a:p>
        </p:txBody>
      </p:sp>
      <p:sp>
        <p:nvSpPr>
          <p:cNvPr id="13" name="Text 11"/>
          <p:cNvSpPr/>
          <p:nvPr/>
        </p:nvSpPr>
        <p:spPr>
          <a:xfrm>
            <a:off x="973574" y="6875383"/>
            <a:ext cx="6073973" cy="623173"/>
          </a:xfrm>
          <a:prstGeom prst="rect">
            <a:avLst/>
          </a:prstGeom>
          <a:noFill/>
          <a:ln/>
        </p:spPr>
        <p:txBody>
          <a:bodyPr wrap="squar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Pandemiya so'ngida an'anaviy va masofaviy ta'limning eng yaxshi jihatlarini birlashtirgan gibrid model rivojlandi.</a:t>
            </a:r>
            <a:endParaRPr lang="en-US" sz="1500" dirty="0"/>
          </a:p>
        </p:txBody>
      </p:sp>
      <p:sp>
        <p:nvSpPr>
          <p:cNvPr id="14" name="Shape 12"/>
          <p:cNvSpPr/>
          <p:nvPr/>
        </p:nvSpPr>
        <p:spPr>
          <a:xfrm>
            <a:off x="7388185" y="5806797"/>
            <a:ext cx="6463308" cy="194667"/>
          </a:xfrm>
          <a:prstGeom prst="roundRect">
            <a:avLst>
              <a:gd name="adj" fmla="val 42014"/>
            </a:avLst>
          </a:prstGeom>
          <a:solidFill>
            <a:srgbClr val="542C49"/>
          </a:solidFill>
          <a:ln w="7620">
            <a:solidFill>
              <a:srgbClr val="6D4562"/>
            </a:solidFill>
            <a:prstDash val="solid"/>
          </a:ln>
        </p:spPr>
      </p:sp>
      <p:sp>
        <p:nvSpPr>
          <p:cNvPr id="15" name="Text 13"/>
          <p:cNvSpPr/>
          <p:nvPr/>
        </p:nvSpPr>
        <p:spPr>
          <a:xfrm>
            <a:off x="7582853" y="6196132"/>
            <a:ext cx="3846314" cy="270391"/>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Zamonaviy ta'lim ekotizimini yaratish</a:t>
            </a:r>
            <a:endParaRPr lang="en-US" sz="1700" dirty="0"/>
          </a:p>
        </p:txBody>
      </p:sp>
      <p:sp>
        <p:nvSpPr>
          <p:cNvPr id="16" name="Text 14"/>
          <p:cNvSpPr/>
          <p:nvPr/>
        </p:nvSpPr>
        <p:spPr>
          <a:xfrm>
            <a:off x="7582853" y="6583323"/>
            <a:ext cx="6073973" cy="623173"/>
          </a:xfrm>
          <a:prstGeom prst="rect">
            <a:avLst/>
          </a:prstGeom>
          <a:noFill/>
          <a:ln/>
        </p:spPr>
        <p:txBody>
          <a:bodyPr wrap="squar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Bugungi kunda maktablarda onlayn va oflayn ta'limni uyg'unlashtirgan yaxlit ekotizim shakllanmoqda.</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43307" y="833795"/>
            <a:ext cx="5829062" cy="516255"/>
          </a:xfrm>
          <a:prstGeom prst="rect">
            <a:avLst/>
          </a:prstGeom>
          <a:noFill/>
          <a:ln/>
        </p:spPr>
        <p:txBody>
          <a:bodyPr wrap="none" lIns="0" tIns="0" rIns="0" bIns="0" rtlCol="0" anchor="t"/>
          <a:lstStyle/>
          <a:p>
            <a:pPr marL="0" indent="0" algn="l">
              <a:lnSpc>
                <a:spcPts val="4050"/>
              </a:lnSpc>
              <a:buNone/>
            </a:pPr>
            <a:r>
              <a:rPr lang="en-US" sz="3250" dirty="0">
                <a:solidFill>
                  <a:srgbClr val="C6BFEE"/>
                </a:solidFill>
                <a:latin typeface="Prompt Medium" pitchFamily="34" charset="0"/>
                <a:ea typeface="Prompt Medium" pitchFamily="34" charset="-122"/>
                <a:cs typeface="Prompt Medium" pitchFamily="34" charset="-120"/>
              </a:rPr>
              <a:t>Xalqaro Tajribalardan Darslar</a:t>
            </a:r>
            <a:endParaRPr lang="en-US" sz="3250" dirty="0"/>
          </a:p>
        </p:txBody>
      </p:sp>
      <p:sp>
        <p:nvSpPr>
          <p:cNvPr id="3" name="Text 1"/>
          <p:cNvSpPr/>
          <p:nvPr/>
        </p:nvSpPr>
        <p:spPr>
          <a:xfrm>
            <a:off x="743307" y="1721644"/>
            <a:ext cx="13143786" cy="891897"/>
          </a:xfrm>
          <a:prstGeom prst="rect">
            <a:avLst/>
          </a:prstGeom>
          <a:noFill/>
          <a:ln/>
        </p:spPr>
        <p:txBody>
          <a:bodyPr wrap="squar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Rivojlangan davlatlar tajribasi informatika ta'limini takomillashtirish uchun muhim manba hisoblanadi. Finlandiya, Singapur, AQSh kabi mamlakatlar maktablarida informatika ta'limi alohida o'rin tutadi. Masalan, Finlandiyada o'quvchilar dasturlashni boshlang'ich sinflardan boshlab o'rganadilar va butun o'quv jarayoni amaliy loyihalar asosida qurilgan. Singapurda esa informatika ta'limi milliy strategiyaning bir qismi bo'lib, barcha o'quvchilar uchun majburiy hisoblanadi.</a:t>
            </a:r>
            <a:endParaRPr lang="en-US" sz="1450" dirty="0"/>
          </a:p>
        </p:txBody>
      </p:sp>
      <p:sp>
        <p:nvSpPr>
          <p:cNvPr id="4" name="Text 2"/>
          <p:cNvSpPr/>
          <p:nvPr/>
        </p:nvSpPr>
        <p:spPr>
          <a:xfrm>
            <a:off x="743307" y="2822496"/>
            <a:ext cx="13143786" cy="891897"/>
          </a:xfrm>
          <a:prstGeom prst="rect">
            <a:avLst/>
          </a:prstGeom>
          <a:noFill/>
          <a:ln/>
        </p:spPr>
        <p:txBody>
          <a:bodyPr wrap="squar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Bu tajribalarni O'zbekiston ta'lim tizimiga moslashtirish muhim ahamiyatga ega. Albatta, har bir mamlakatning o'ziga xos xususiyatlari, madaniy va iqtisodiy sharoitlari mavjud. Shuning uchun xalqaro tajribani to'g'ridan-to'g'ri ko'chirib olish emas, balki uni milliy sharoitlarga moslashtirish zarur. Bu jarayonda informatika o'qituvchilari xalqaro hamkorlikda faol ishtirok etishlari va eng yaxshi amaliyotlarni o'z darslariga tatbiq etishlari muhim.</a:t>
            </a:r>
            <a:endParaRPr lang="en-US" sz="1450" dirty="0"/>
          </a:p>
        </p:txBody>
      </p:sp>
      <p:sp>
        <p:nvSpPr>
          <p:cNvPr id="5" name="Text 3"/>
          <p:cNvSpPr/>
          <p:nvPr/>
        </p:nvSpPr>
        <p:spPr>
          <a:xfrm>
            <a:off x="743307" y="4109085"/>
            <a:ext cx="2064901" cy="258008"/>
          </a:xfrm>
          <a:prstGeom prst="rect">
            <a:avLst/>
          </a:prstGeom>
          <a:noFill/>
          <a:ln/>
        </p:spPr>
        <p:txBody>
          <a:bodyPr wrap="none" lIns="0" tIns="0" rIns="0" bIns="0" rtlCol="0" anchor="t"/>
          <a:lstStyle/>
          <a:p>
            <a:pPr marL="0" indent="0" algn="l">
              <a:lnSpc>
                <a:spcPts val="2000"/>
              </a:lnSpc>
              <a:buNone/>
            </a:pPr>
            <a:r>
              <a:rPr lang="en-US" sz="1600" dirty="0">
                <a:solidFill>
                  <a:srgbClr val="C6BFEE"/>
                </a:solidFill>
                <a:latin typeface="Prompt Medium" pitchFamily="34" charset="0"/>
                <a:ea typeface="Prompt Medium" pitchFamily="34" charset="-122"/>
                <a:cs typeface="Prompt Medium" pitchFamily="34" charset="-120"/>
              </a:rPr>
              <a:t>Finlandiya tajribasi</a:t>
            </a:r>
            <a:endParaRPr lang="en-US" sz="1600" dirty="0"/>
          </a:p>
        </p:txBody>
      </p:sp>
      <p:sp>
        <p:nvSpPr>
          <p:cNvPr id="6" name="Text 4"/>
          <p:cNvSpPr/>
          <p:nvPr/>
        </p:nvSpPr>
        <p:spPr>
          <a:xfrm>
            <a:off x="743307" y="4552831"/>
            <a:ext cx="4078486" cy="2378393"/>
          </a:xfrm>
          <a:prstGeom prst="rect">
            <a:avLst/>
          </a:prstGeom>
          <a:noFill/>
          <a:ln/>
        </p:spPr>
        <p:txBody>
          <a:bodyPr wrap="squar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Finlandiyada informatika ta'limi o'yin va amaliy loyihalar asosida qurilgan. Boshlang'ich sinflardan boshlab o'quvchilar Scratch kabi vizual dasturlash tillarini o'rganadilar. O'quvchilar raqamli kontentni nafaqat iste'mol qilish, balki yaratish ko'nikmalarini ham egallaydilar. Ta'lim jarayoni qat'iy reja asosida emas, balki o'quvchilarning qiziqishlari va ehtiyojlariga moslashtirilgan holda olib boriladi.</a:t>
            </a:r>
            <a:endParaRPr lang="en-US" sz="1450" dirty="0"/>
          </a:p>
        </p:txBody>
      </p:sp>
      <p:sp>
        <p:nvSpPr>
          <p:cNvPr id="7" name="Text 5"/>
          <p:cNvSpPr/>
          <p:nvPr/>
        </p:nvSpPr>
        <p:spPr>
          <a:xfrm>
            <a:off x="5282803" y="4109085"/>
            <a:ext cx="2064901" cy="258008"/>
          </a:xfrm>
          <a:prstGeom prst="rect">
            <a:avLst/>
          </a:prstGeom>
          <a:noFill/>
          <a:ln/>
        </p:spPr>
        <p:txBody>
          <a:bodyPr wrap="none" lIns="0" tIns="0" rIns="0" bIns="0" rtlCol="0" anchor="t"/>
          <a:lstStyle/>
          <a:p>
            <a:pPr marL="0" indent="0" algn="l">
              <a:lnSpc>
                <a:spcPts val="2000"/>
              </a:lnSpc>
              <a:buNone/>
            </a:pPr>
            <a:r>
              <a:rPr lang="en-US" sz="1600" dirty="0">
                <a:solidFill>
                  <a:srgbClr val="C6BFEE"/>
                </a:solidFill>
                <a:latin typeface="Prompt Medium" pitchFamily="34" charset="0"/>
                <a:ea typeface="Prompt Medium" pitchFamily="34" charset="-122"/>
                <a:cs typeface="Prompt Medium" pitchFamily="34" charset="-120"/>
              </a:rPr>
              <a:t>Singapur modeli</a:t>
            </a:r>
            <a:endParaRPr lang="en-US" sz="1600" dirty="0"/>
          </a:p>
        </p:txBody>
      </p:sp>
      <p:sp>
        <p:nvSpPr>
          <p:cNvPr id="8" name="Text 6"/>
          <p:cNvSpPr/>
          <p:nvPr/>
        </p:nvSpPr>
        <p:spPr>
          <a:xfrm>
            <a:off x="5282803" y="4552831"/>
            <a:ext cx="4078486" cy="2675692"/>
          </a:xfrm>
          <a:prstGeom prst="rect">
            <a:avLst/>
          </a:prstGeom>
          <a:noFill/>
          <a:ln/>
        </p:spPr>
        <p:txBody>
          <a:bodyPr wrap="squar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Singapurda informatika ta'limi milliy raqamli strategiyaning bir qismi hisoblanadi. Barcha o'quvchilar uchun dasturlash asoslari majburiy fan sifatida o'qitiladi. Ta'lim jarayonida nafaqat texnik ko'nikmalar, balki muammolarni hal qilish, tanqidiy fikrlash va innovatsion g'oyalarni ishlab chiqish ko'nikmalari ham rivojlantiriladi. Davlat va xususiy sektor o'rtasidagi hamkorlik ta'lim sifatini oshirishga yordam beradi.</a:t>
            </a:r>
            <a:endParaRPr lang="en-US" sz="1450" dirty="0"/>
          </a:p>
        </p:txBody>
      </p:sp>
      <p:sp>
        <p:nvSpPr>
          <p:cNvPr id="9" name="Text 7"/>
          <p:cNvSpPr/>
          <p:nvPr/>
        </p:nvSpPr>
        <p:spPr>
          <a:xfrm>
            <a:off x="9822299" y="4109085"/>
            <a:ext cx="2064901" cy="258008"/>
          </a:xfrm>
          <a:prstGeom prst="rect">
            <a:avLst/>
          </a:prstGeom>
          <a:noFill/>
          <a:ln/>
        </p:spPr>
        <p:txBody>
          <a:bodyPr wrap="none" lIns="0" tIns="0" rIns="0" bIns="0" rtlCol="0" anchor="t"/>
          <a:lstStyle/>
          <a:p>
            <a:pPr marL="0" indent="0" algn="l">
              <a:lnSpc>
                <a:spcPts val="2000"/>
              </a:lnSpc>
              <a:buNone/>
            </a:pPr>
            <a:r>
              <a:rPr lang="en-US" sz="1600" dirty="0">
                <a:solidFill>
                  <a:srgbClr val="C6BFEE"/>
                </a:solidFill>
                <a:latin typeface="Prompt Medium" pitchFamily="34" charset="0"/>
                <a:ea typeface="Prompt Medium" pitchFamily="34" charset="-122"/>
                <a:cs typeface="Prompt Medium" pitchFamily="34" charset="-120"/>
              </a:rPr>
              <a:t>AQSh yondashuvi</a:t>
            </a:r>
            <a:endParaRPr lang="en-US" sz="1600" dirty="0"/>
          </a:p>
        </p:txBody>
      </p:sp>
      <p:sp>
        <p:nvSpPr>
          <p:cNvPr id="10" name="Text 8"/>
          <p:cNvSpPr/>
          <p:nvPr/>
        </p:nvSpPr>
        <p:spPr>
          <a:xfrm>
            <a:off x="9822299" y="4552831"/>
            <a:ext cx="4078486" cy="2675692"/>
          </a:xfrm>
          <a:prstGeom prst="rect">
            <a:avLst/>
          </a:prstGeom>
          <a:noFill/>
          <a:ln/>
        </p:spPr>
        <p:txBody>
          <a:bodyPr wrap="squar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AQShda STEM (Science, Technology, Engineering, Mathematics) ta'limi keng targ'ib qilinadi. Ko'plab maktablarda "Computer Science for All" (Barcha uchun informatika) dasturi joriy etilgan. Yirik texnologiya kompaniyalari maktablarda informatika ta'limini rivojlantirishga faol hissa qo'shmoqda. Masalan, Google va Microsoft maxsus o'quv dasturlari va materiallarini bepul taqdim etadi, hamda o'qituvchilar uchun trening dasturlarini tashkil qiladi.</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09149" y="1043583"/>
            <a:ext cx="7924800" cy="561975"/>
          </a:xfrm>
          <a:prstGeom prst="rect">
            <a:avLst/>
          </a:prstGeom>
          <a:noFill/>
          <a:ln/>
        </p:spPr>
        <p:txBody>
          <a:bodyPr wrap="none" lIns="0" tIns="0" rIns="0" bIns="0" rtlCol="0" anchor="t"/>
          <a:lstStyle/>
          <a:p>
            <a:pPr marL="0" indent="0" algn="l">
              <a:lnSpc>
                <a:spcPts val="4400"/>
              </a:lnSpc>
              <a:buNone/>
            </a:pPr>
            <a:r>
              <a:rPr lang="en-US" sz="3500" dirty="0">
                <a:solidFill>
                  <a:srgbClr val="C6BFEE"/>
                </a:solidFill>
                <a:latin typeface="Prompt Medium" pitchFamily="34" charset="0"/>
                <a:ea typeface="Prompt Medium" pitchFamily="34" charset="-122"/>
                <a:cs typeface="Prompt Medium" pitchFamily="34" charset="-120"/>
              </a:rPr>
              <a:t>O'qituvchi Ustuvor Kompetensiyalari</a:t>
            </a:r>
            <a:endParaRPr lang="en-US" sz="3500" dirty="0"/>
          </a:p>
        </p:txBody>
      </p:sp>
      <p:sp>
        <p:nvSpPr>
          <p:cNvPr id="3" name="Text 1"/>
          <p:cNvSpPr/>
          <p:nvPr/>
        </p:nvSpPr>
        <p:spPr>
          <a:xfrm>
            <a:off x="809149" y="2010132"/>
            <a:ext cx="13012102" cy="970836"/>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Zamonaviy informatika o'qituvchisi ko'plab kompetensiyalarga ega bo'lishi lozim. Metodika sohasidagi bilimlar o'qituvchiga o'quv materiallarini samarali yetkazib berish va turli o'qitish strategiyalaridan foydalanish imkonini beradi. Liderlik ko'nikmalari o'quvchilarni ilhomlantirish va ularning potensialini ochib berishda muhim rol o'ynaydi. Kommunikatsion ko'nikmalar esa o'quvchilar, ota-onalar va hamkasblar bilan samarali muloqot qilish uchun zarur.</a:t>
            </a:r>
            <a:endParaRPr lang="en-US" sz="1550" dirty="0"/>
          </a:p>
        </p:txBody>
      </p:sp>
      <p:sp>
        <p:nvSpPr>
          <p:cNvPr id="4" name="Text 2"/>
          <p:cNvSpPr/>
          <p:nvPr/>
        </p:nvSpPr>
        <p:spPr>
          <a:xfrm>
            <a:off x="809149" y="3208496"/>
            <a:ext cx="13012102" cy="970836"/>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Raqamli ko'nikmalar va doimiy o'z-o'zini rivojlantirish zamonaviy o'qituvchining ajralmas xususiyatlariga aylangan. Axborot texnologiyalari tez sur'atlar bilan rivojlanayotgan bir davrda, o'qituvchi ham doimiy ravishda o'z bilimlarini yangilab borishi, yangi texnologiyalarni o'zlashtirishi va ularni ta'lim jarayoniga tatbiq eta bilishi kerak. O'z-o'zini rivojlantirish turli onlayn kurslar, xalqaro konferensiyalar va professional hamjamiyatlarda ishtirok etish orqali amalga oshiriladi.</a:t>
            </a:r>
            <a:endParaRPr lang="en-US" sz="1550" dirty="0"/>
          </a:p>
        </p:txBody>
      </p:sp>
      <p:pic>
        <p:nvPicPr>
          <p:cNvPr id="5" name="Image 0" descr="preencoded.png"/>
          <p:cNvPicPr>
            <a:picLocks noChangeAspect="1"/>
          </p:cNvPicPr>
          <p:nvPr/>
        </p:nvPicPr>
        <p:blipFill>
          <a:blip r:embed="rId3"/>
          <a:stretch>
            <a:fillRect/>
          </a:stretch>
        </p:blipFill>
        <p:spPr>
          <a:xfrm>
            <a:off x="809149" y="4406860"/>
            <a:ext cx="505778" cy="505778"/>
          </a:xfrm>
          <a:prstGeom prst="rect">
            <a:avLst/>
          </a:prstGeom>
        </p:spPr>
      </p:pic>
      <p:sp>
        <p:nvSpPr>
          <p:cNvPr id="6" name="Text 3"/>
          <p:cNvSpPr/>
          <p:nvPr/>
        </p:nvSpPr>
        <p:spPr>
          <a:xfrm>
            <a:off x="809149" y="5165527"/>
            <a:ext cx="2266831" cy="280988"/>
          </a:xfrm>
          <a:prstGeom prst="rect">
            <a:avLst/>
          </a:prstGeom>
          <a:noFill/>
          <a:ln/>
        </p:spPr>
        <p:txBody>
          <a:bodyPr wrap="none" lIns="0" tIns="0" rIns="0" bIns="0" rtlCol="0" anchor="t"/>
          <a:lstStyle/>
          <a:p>
            <a:pPr marL="0" indent="0" algn="l">
              <a:lnSpc>
                <a:spcPts val="2200"/>
              </a:lnSpc>
              <a:buNone/>
            </a:pPr>
            <a:r>
              <a:rPr lang="en-US" sz="1750" dirty="0">
                <a:solidFill>
                  <a:srgbClr val="DAD8E9"/>
                </a:solidFill>
                <a:latin typeface="Prompt Medium" pitchFamily="34" charset="0"/>
                <a:ea typeface="Prompt Medium" pitchFamily="34" charset="-122"/>
                <a:cs typeface="Prompt Medium" pitchFamily="34" charset="-120"/>
              </a:rPr>
              <a:t>Pedagogik metodika</a:t>
            </a:r>
            <a:endParaRPr lang="en-US" sz="1750" dirty="0"/>
          </a:p>
        </p:txBody>
      </p:sp>
      <p:sp>
        <p:nvSpPr>
          <p:cNvPr id="7" name="Text 4"/>
          <p:cNvSpPr/>
          <p:nvPr/>
        </p:nvSpPr>
        <p:spPr>
          <a:xfrm>
            <a:off x="809149" y="5567839"/>
            <a:ext cx="3063359" cy="1618059"/>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Zamonaviy o'qitish usullari va strategiyalarini bilish, har bir o'quvchining individual xususiyatlarini hisobga olgan holda darslarni tashkil etish qobiliyati.</a:t>
            </a:r>
            <a:endParaRPr lang="en-US" sz="1550" dirty="0"/>
          </a:p>
        </p:txBody>
      </p:sp>
      <p:pic>
        <p:nvPicPr>
          <p:cNvPr id="8" name="Image 1" descr="preencoded.png"/>
          <p:cNvPicPr>
            <a:picLocks noChangeAspect="1"/>
          </p:cNvPicPr>
          <p:nvPr/>
        </p:nvPicPr>
        <p:blipFill>
          <a:blip r:embed="rId4"/>
          <a:stretch>
            <a:fillRect/>
          </a:stretch>
        </p:blipFill>
        <p:spPr>
          <a:xfrm>
            <a:off x="4125397" y="4406860"/>
            <a:ext cx="505778" cy="505778"/>
          </a:xfrm>
          <a:prstGeom prst="rect">
            <a:avLst/>
          </a:prstGeom>
        </p:spPr>
      </p:pic>
      <p:sp>
        <p:nvSpPr>
          <p:cNvPr id="9" name="Text 5"/>
          <p:cNvSpPr/>
          <p:nvPr/>
        </p:nvSpPr>
        <p:spPr>
          <a:xfrm>
            <a:off x="4125397" y="5165527"/>
            <a:ext cx="2452330" cy="280988"/>
          </a:xfrm>
          <a:prstGeom prst="rect">
            <a:avLst/>
          </a:prstGeom>
          <a:noFill/>
          <a:ln/>
        </p:spPr>
        <p:txBody>
          <a:bodyPr wrap="none" lIns="0" tIns="0" rIns="0" bIns="0" rtlCol="0" anchor="t"/>
          <a:lstStyle/>
          <a:p>
            <a:pPr marL="0" indent="0" algn="l">
              <a:lnSpc>
                <a:spcPts val="2200"/>
              </a:lnSpc>
              <a:buNone/>
            </a:pPr>
            <a:r>
              <a:rPr lang="en-US" sz="1750" dirty="0">
                <a:solidFill>
                  <a:srgbClr val="DAD8E9"/>
                </a:solidFill>
                <a:latin typeface="Prompt Medium" pitchFamily="34" charset="0"/>
                <a:ea typeface="Prompt Medium" pitchFamily="34" charset="-122"/>
                <a:cs typeface="Prompt Medium" pitchFamily="34" charset="-120"/>
              </a:rPr>
              <a:t>Liderlik va motivatsiya</a:t>
            </a:r>
            <a:endParaRPr lang="en-US" sz="1750" dirty="0"/>
          </a:p>
        </p:txBody>
      </p:sp>
      <p:sp>
        <p:nvSpPr>
          <p:cNvPr id="10" name="Text 6"/>
          <p:cNvSpPr/>
          <p:nvPr/>
        </p:nvSpPr>
        <p:spPr>
          <a:xfrm>
            <a:off x="4125397" y="5567839"/>
            <a:ext cx="3063359" cy="1294448"/>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O'quvchilarni ilhomlantirish, ularning qiziqishlarini uyg'otish va maqsadga yo'naltirilgan faoliyatga undash ko'nikmalari.</a:t>
            </a:r>
            <a:endParaRPr lang="en-US" sz="1550" dirty="0"/>
          </a:p>
        </p:txBody>
      </p:sp>
      <p:pic>
        <p:nvPicPr>
          <p:cNvPr id="11" name="Image 2" descr="preencoded.png"/>
          <p:cNvPicPr>
            <a:picLocks noChangeAspect="1"/>
          </p:cNvPicPr>
          <p:nvPr/>
        </p:nvPicPr>
        <p:blipFill>
          <a:blip r:embed="rId5"/>
          <a:stretch>
            <a:fillRect/>
          </a:stretch>
        </p:blipFill>
        <p:spPr>
          <a:xfrm>
            <a:off x="7441644" y="4406860"/>
            <a:ext cx="505778" cy="505778"/>
          </a:xfrm>
          <a:prstGeom prst="rect">
            <a:avLst/>
          </a:prstGeom>
        </p:spPr>
      </p:pic>
      <p:sp>
        <p:nvSpPr>
          <p:cNvPr id="12" name="Text 7"/>
          <p:cNvSpPr/>
          <p:nvPr/>
        </p:nvSpPr>
        <p:spPr>
          <a:xfrm>
            <a:off x="7441644" y="5165527"/>
            <a:ext cx="2247900" cy="280988"/>
          </a:xfrm>
          <a:prstGeom prst="rect">
            <a:avLst/>
          </a:prstGeom>
          <a:noFill/>
          <a:ln/>
        </p:spPr>
        <p:txBody>
          <a:bodyPr wrap="none" lIns="0" tIns="0" rIns="0" bIns="0" rtlCol="0" anchor="t"/>
          <a:lstStyle/>
          <a:p>
            <a:pPr marL="0" indent="0" algn="l">
              <a:lnSpc>
                <a:spcPts val="2200"/>
              </a:lnSpc>
              <a:buNone/>
            </a:pPr>
            <a:r>
              <a:rPr lang="en-US" sz="1750" dirty="0">
                <a:solidFill>
                  <a:srgbClr val="DAD8E9"/>
                </a:solidFill>
                <a:latin typeface="Prompt Medium" pitchFamily="34" charset="0"/>
                <a:ea typeface="Prompt Medium" pitchFamily="34" charset="-122"/>
                <a:cs typeface="Prompt Medium" pitchFamily="34" charset="-120"/>
              </a:rPr>
              <a:t>Kommunikatsiya</a:t>
            </a:r>
            <a:endParaRPr lang="en-US" sz="1750" dirty="0"/>
          </a:p>
        </p:txBody>
      </p:sp>
      <p:sp>
        <p:nvSpPr>
          <p:cNvPr id="13" name="Text 8"/>
          <p:cNvSpPr/>
          <p:nvPr/>
        </p:nvSpPr>
        <p:spPr>
          <a:xfrm>
            <a:off x="7441644" y="5567839"/>
            <a:ext cx="3063359" cy="1294448"/>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O'quvchilar, ota-onalar, hamkasblar va ma'muriyat bilan samarali muloqot qilish, murakkab g'oyalarni sodda tilda tushuntira olish.</a:t>
            </a:r>
            <a:endParaRPr lang="en-US" sz="1550" dirty="0"/>
          </a:p>
        </p:txBody>
      </p:sp>
      <p:pic>
        <p:nvPicPr>
          <p:cNvPr id="14" name="Image 3" descr="preencoded.png"/>
          <p:cNvPicPr>
            <a:picLocks noChangeAspect="1"/>
          </p:cNvPicPr>
          <p:nvPr/>
        </p:nvPicPr>
        <p:blipFill>
          <a:blip r:embed="rId6"/>
          <a:stretch>
            <a:fillRect/>
          </a:stretch>
        </p:blipFill>
        <p:spPr>
          <a:xfrm>
            <a:off x="10757892" y="4406860"/>
            <a:ext cx="505778" cy="505778"/>
          </a:xfrm>
          <a:prstGeom prst="rect">
            <a:avLst/>
          </a:prstGeom>
        </p:spPr>
      </p:pic>
      <p:sp>
        <p:nvSpPr>
          <p:cNvPr id="15" name="Text 9"/>
          <p:cNvSpPr/>
          <p:nvPr/>
        </p:nvSpPr>
        <p:spPr>
          <a:xfrm>
            <a:off x="10757892" y="5165527"/>
            <a:ext cx="2247900" cy="280988"/>
          </a:xfrm>
          <a:prstGeom prst="rect">
            <a:avLst/>
          </a:prstGeom>
          <a:noFill/>
          <a:ln/>
        </p:spPr>
        <p:txBody>
          <a:bodyPr wrap="none" lIns="0" tIns="0" rIns="0" bIns="0" rtlCol="0" anchor="t"/>
          <a:lstStyle/>
          <a:p>
            <a:pPr marL="0" indent="0" algn="l">
              <a:lnSpc>
                <a:spcPts val="2200"/>
              </a:lnSpc>
              <a:buNone/>
            </a:pPr>
            <a:r>
              <a:rPr lang="en-US" sz="1750" dirty="0">
                <a:solidFill>
                  <a:srgbClr val="DAD8E9"/>
                </a:solidFill>
                <a:latin typeface="Prompt Medium" pitchFamily="34" charset="0"/>
                <a:ea typeface="Prompt Medium" pitchFamily="34" charset="-122"/>
                <a:cs typeface="Prompt Medium" pitchFamily="34" charset="-120"/>
              </a:rPr>
              <a:t>Raqamli ko'nikmalar</a:t>
            </a:r>
            <a:endParaRPr lang="en-US" sz="1750" dirty="0"/>
          </a:p>
        </p:txBody>
      </p:sp>
      <p:sp>
        <p:nvSpPr>
          <p:cNvPr id="16" name="Text 10"/>
          <p:cNvSpPr/>
          <p:nvPr/>
        </p:nvSpPr>
        <p:spPr>
          <a:xfrm>
            <a:off x="10757892" y="5567839"/>
            <a:ext cx="3063359" cy="1294448"/>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Zamonaviy texnologiyalarni chuqur tushunish, turli dasturiy ta'minotlar va platformalardan samarali foydalana olish.</a:t>
            </a:r>
            <a:endParaRPr lang="en-US" sz="15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501372" y="344686"/>
            <a:ext cx="3591163" cy="348258"/>
          </a:xfrm>
          <a:prstGeom prst="rect">
            <a:avLst/>
          </a:prstGeom>
          <a:noFill/>
          <a:ln/>
        </p:spPr>
        <p:txBody>
          <a:bodyPr wrap="none" lIns="0" tIns="0" rIns="0" bIns="0" rtlCol="0" anchor="t"/>
          <a:lstStyle/>
          <a:p>
            <a:pPr marL="0" indent="0" algn="l">
              <a:lnSpc>
                <a:spcPts val="2700"/>
              </a:lnSpc>
              <a:buNone/>
            </a:pPr>
            <a:r>
              <a:rPr lang="en-US" sz="2150" dirty="0">
                <a:solidFill>
                  <a:srgbClr val="C6BFEE"/>
                </a:solidFill>
                <a:latin typeface="Prompt Medium" pitchFamily="34" charset="0"/>
                <a:ea typeface="Prompt Medium" pitchFamily="34" charset="-122"/>
                <a:cs typeface="Prompt Medium" pitchFamily="34" charset="-120"/>
              </a:rPr>
              <a:t>Ota-Onalar va Jamiyat Roli</a:t>
            </a:r>
            <a:endParaRPr lang="en-US" sz="2150" dirty="0"/>
          </a:p>
        </p:txBody>
      </p:sp>
      <p:sp>
        <p:nvSpPr>
          <p:cNvPr id="3" name="Text 1"/>
          <p:cNvSpPr/>
          <p:nvPr/>
        </p:nvSpPr>
        <p:spPr>
          <a:xfrm>
            <a:off x="501372" y="943570"/>
            <a:ext cx="13627656" cy="401003"/>
          </a:xfrm>
          <a:prstGeom prst="rect">
            <a:avLst/>
          </a:prstGeom>
          <a:noFill/>
          <a:ln/>
        </p:spPr>
        <p:txBody>
          <a:bodyPr wrap="square" lIns="0" tIns="0" rIns="0" bIns="0" rtlCol="0" anchor="t"/>
          <a:lstStyle/>
          <a:p>
            <a:pPr marL="0" indent="0" algn="l">
              <a:lnSpc>
                <a:spcPts val="1550"/>
              </a:lnSpc>
              <a:buNone/>
            </a:pPr>
            <a:r>
              <a:rPr lang="en-US" sz="950" dirty="0">
                <a:solidFill>
                  <a:srgbClr val="DAD8E9"/>
                </a:solidFill>
                <a:latin typeface="Mukta Light" pitchFamily="34" charset="0"/>
                <a:ea typeface="Mukta Light" pitchFamily="34" charset="-122"/>
                <a:cs typeface="Mukta Light" pitchFamily="34" charset="-120"/>
              </a:rPr>
              <a:t>Ta'lim sifatini oshirishda ota-onalar va jamiyatning roli beqiyosdir. Maktab, oila va jamiyat o'rtasidagi hamkorlik modeli o'quvchilarning muvaffaqiyatli ta'lim olishining muhim shartidir. Ota-onalar farzandlarining raqamli ko'nikmalarini rivojlantirishda faol ishtirok etishlari, ularni rag'batlantirish va qo'llab-quvvatlashlari lozim. Buning uchun ota-onalarning o'zlari ham zamonaviy texnologiyalardan xabardor bo'lishlari muhim.</a:t>
            </a:r>
            <a:endParaRPr lang="en-US" sz="950" dirty="0"/>
          </a:p>
        </p:txBody>
      </p:sp>
      <p:sp>
        <p:nvSpPr>
          <p:cNvPr id="4" name="Text 2"/>
          <p:cNvSpPr/>
          <p:nvPr/>
        </p:nvSpPr>
        <p:spPr>
          <a:xfrm>
            <a:off x="501372" y="1485543"/>
            <a:ext cx="13627656" cy="401003"/>
          </a:xfrm>
          <a:prstGeom prst="rect">
            <a:avLst/>
          </a:prstGeom>
          <a:noFill/>
          <a:ln/>
        </p:spPr>
        <p:txBody>
          <a:bodyPr wrap="square" lIns="0" tIns="0" rIns="0" bIns="0" rtlCol="0" anchor="t"/>
          <a:lstStyle/>
          <a:p>
            <a:pPr marL="0" indent="0" algn="l">
              <a:lnSpc>
                <a:spcPts val="1550"/>
              </a:lnSpc>
              <a:buNone/>
            </a:pPr>
            <a:r>
              <a:rPr lang="en-US" sz="950" dirty="0">
                <a:solidFill>
                  <a:srgbClr val="DAD8E9"/>
                </a:solidFill>
                <a:latin typeface="Mukta Light" pitchFamily="34" charset="0"/>
                <a:ea typeface="Mukta Light" pitchFamily="34" charset="-122"/>
                <a:cs typeface="Mukta Light" pitchFamily="34" charset="-120"/>
              </a:rPr>
              <a:t>Informatika o'qituvchilari ochiq darslar va master-klasslar orqali ota-onalar va jamiyat a'zolarini ham ta'lim jarayoniga jalb qilishlari mumkin. Bunday tadbirlar nafaqat o'quvchilarning yutuqlarini namoyish etish, balki ota-onalarga farzandlariga qanday yordam berish mumkinligini ko'rsatish imkonini beradi. Ba'zi maktablarda "Raqamli savodxonlik" kurslari ota-onalar uchun ham tashkil etilmoqda.</a:t>
            </a:r>
            <a:endParaRPr lang="en-US" sz="950" dirty="0"/>
          </a:p>
        </p:txBody>
      </p:sp>
      <p:pic>
        <p:nvPicPr>
          <p:cNvPr id="5" name="Image 0" descr="preencoded.png"/>
          <p:cNvPicPr>
            <a:picLocks noChangeAspect="1"/>
          </p:cNvPicPr>
          <p:nvPr/>
        </p:nvPicPr>
        <p:blipFill>
          <a:blip r:embed="rId3"/>
          <a:stretch>
            <a:fillRect/>
          </a:stretch>
        </p:blipFill>
        <p:spPr>
          <a:xfrm>
            <a:off x="2217062" y="1485543"/>
            <a:ext cx="10816549" cy="5800487"/>
          </a:xfrm>
          <a:prstGeom prst="rect">
            <a:avLst/>
          </a:prstGeom>
        </p:spPr>
      </p:pic>
      <p:sp>
        <p:nvSpPr>
          <p:cNvPr id="6" name="Shape 3"/>
          <p:cNvSpPr/>
          <p:nvPr/>
        </p:nvSpPr>
        <p:spPr>
          <a:xfrm>
            <a:off x="2217063" y="7541119"/>
            <a:ext cx="125254" cy="124292"/>
          </a:xfrm>
          <a:prstGeom prst="roundRect">
            <a:avLst>
              <a:gd name="adj" fmla="val 14601"/>
            </a:avLst>
          </a:prstGeom>
          <a:solidFill>
            <a:srgbClr val="3C2035"/>
          </a:solidFill>
          <a:ln/>
        </p:spPr>
      </p:sp>
      <p:sp>
        <p:nvSpPr>
          <p:cNvPr id="7" name="Text 4"/>
          <p:cNvSpPr/>
          <p:nvPr/>
        </p:nvSpPr>
        <p:spPr>
          <a:xfrm>
            <a:off x="2403276" y="7541119"/>
            <a:ext cx="515422" cy="124292"/>
          </a:xfrm>
          <a:prstGeom prst="rect">
            <a:avLst/>
          </a:prstGeom>
          <a:noFill/>
          <a:ln/>
        </p:spPr>
        <p:txBody>
          <a:bodyPr wrap="none" lIns="0" tIns="0" rIns="0" bIns="0" rtlCol="0" anchor="t"/>
          <a:lstStyle/>
          <a:p>
            <a:pPr marL="0" indent="0" algn="l">
              <a:lnSpc>
                <a:spcPts val="950"/>
              </a:lnSpc>
              <a:buNone/>
            </a:pPr>
            <a:r>
              <a:rPr lang="en-US" sz="950" dirty="0">
                <a:solidFill>
                  <a:srgbClr val="DAD8E9"/>
                </a:solidFill>
                <a:latin typeface="Mukta Light" pitchFamily="34" charset="0"/>
                <a:ea typeface="Mukta Light" pitchFamily="34" charset="-122"/>
                <a:cs typeface="Mukta Light" pitchFamily="34" charset="-120"/>
              </a:rPr>
              <a:t>O'qituvchi</a:t>
            </a:r>
            <a:endParaRPr lang="en-US" sz="950" dirty="0"/>
          </a:p>
        </p:txBody>
      </p:sp>
      <p:sp>
        <p:nvSpPr>
          <p:cNvPr id="8" name="Shape 5"/>
          <p:cNvSpPr/>
          <p:nvPr/>
        </p:nvSpPr>
        <p:spPr>
          <a:xfrm>
            <a:off x="4073247" y="7541119"/>
            <a:ext cx="125254" cy="124292"/>
          </a:xfrm>
          <a:prstGeom prst="roundRect">
            <a:avLst>
              <a:gd name="adj" fmla="val 14601"/>
            </a:avLst>
          </a:prstGeom>
          <a:solidFill>
            <a:srgbClr val="703B62"/>
          </a:solidFill>
          <a:ln/>
        </p:spPr>
      </p:sp>
      <p:sp>
        <p:nvSpPr>
          <p:cNvPr id="9" name="Text 6"/>
          <p:cNvSpPr/>
          <p:nvPr/>
        </p:nvSpPr>
        <p:spPr>
          <a:xfrm>
            <a:off x="4259461" y="7541119"/>
            <a:ext cx="413028" cy="124292"/>
          </a:xfrm>
          <a:prstGeom prst="rect">
            <a:avLst/>
          </a:prstGeom>
          <a:noFill/>
          <a:ln/>
        </p:spPr>
        <p:txBody>
          <a:bodyPr wrap="none" lIns="0" tIns="0" rIns="0" bIns="0" rtlCol="0" anchor="t"/>
          <a:lstStyle/>
          <a:p>
            <a:pPr marL="0" indent="0" algn="l">
              <a:lnSpc>
                <a:spcPts val="950"/>
              </a:lnSpc>
              <a:buNone/>
            </a:pPr>
            <a:r>
              <a:rPr lang="en-US" sz="950" dirty="0">
                <a:solidFill>
                  <a:srgbClr val="DAD8E9"/>
                </a:solidFill>
                <a:latin typeface="Mukta Light" pitchFamily="34" charset="0"/>
                <a:ea typeface="Mukta Light" pitchFamily="34" charset="-122"/>
                <a:cs typeface="Mukta Light" pitchFamily="34" charset="-120"/>
              </a:rPr>
              <a:t>Ota-ona</a:t>
            </a:r>
            <a:endParaRPr lang="en-US" sz="950" dirty="0"/>
          </a:p>
        </p:txBody>
      </p:sp>
      <p:sp>
        <p:nvSpPr>
          <p:cNvPr id="10" name="Shape 7"/>
          <p:cNvSpPr/>
          <p:nvPr/>
        </p:nvSpPr>
        <p:spPr>
          <a:xfrm>
            <a:off x="6722983" y="7541119"/>
            <a:ext cx="125254" cy="124292"/>
          </a:xfrm>
          <a:prstGeom prst="roundRect">
            <a:avLst>
              <a:gd name="adj" fmla="val 14601"/>
            </a:avLst>
          </a:prstGeom>
          <a:solidFill>
            <a:srgbClr val="A3568F"/>
          </a:solidFill>
          <a:ln/>
        </p:spPr>
      </p:sp>
      <p:sp>
        <p:nvSpPr>
          <p:cNvPr id="11" name="Text 8"/>
          <p:cNvSpPr/>
          <p:nvPr/>
        </p:nvSpPr>
        <p:spPr>
          <a:xfrm>
            <a:off x="6909197" y="7541119"/>
            <a:ext cx="625673" cy="124292"/>
          </a:xfrm>
          <a:prstGeom prst="rect">
            <a:avLst/>
          </a:prstGeom>
          <a:noFill/>
          <a:ln/>
        </p:spPr>
        <p:txBody>
          <a:bodyPr wrap="none" lIns="0" tIns="0" rIns="0" bIns="0" rtlCol="0" anchor="t"/>
          <a:lstStyle/>
          <a:p>
            <a:pPr marL="0" indent="0" algn="l">
              <a:lnSpc>
                <a:spcPts val="950"/>
              </a:lnSpc>
              <a:buNone/>
            </a:pPr>
            <a:r>
              <a:rPr lang="en-US" sz="950" dirty="0">
                <a:solidFill>
                  <a:srgbClr val="DAD8E9"/>
                </a:solidFill>
                <a:latin typeface="Mukta Light" pitchFamily="34" charset="0"/>
                <a:ea typeface="Mukta Light" pitchFamily="34" charset="-122"/>
                <a:cs typeface="Mukta Light" pitchFamily="34" charset="-120"/>
              </a:rPr>
              <a:t>Tengdoshlar</a:t>
            </a:r>
            <a:endParaRPr lang="en-US" sz="950" dirty="0"/>
          </a:p>
        </p:txBody>
      </p:sp>
      <p:sp>
        <p:nvSpPr>
          <p:cNvPr id="12" name="Shape 9"/>
          <p:cNvSpPr/>
          <p:nvPr/>
        </p:nvSpPr>
        <p:spPr>
          <a:xfrm>
            <a:off x="9600128" y="7541119"/>
            <a:ext cx="125254" cy="124292"/>
          </a:xfrm>
          <a:prstGeom prst="roundRect">
            <a:avLst>
              <a:gd name="adj" fmla="val 14601"/>
            </a:avLst>
          </a:prstGeom>
          <a:solidFill>
            <a:srgbClr val="C087B2"/>
          </a:solidFill>
          <a:ln/>
        </p:spPr>
      </p:sp>
      <p:sp>
        <p:nvSpPr>
          <p:cNvPr id="13" name="Text 10"/>
          <p:cNvSpPr/>
          <p:nvPr/>
        </p:nvSpPr>
        <p:spPr>
          <a:xfrm>
            <a:off x="9786342" y="7541119"/>
            <a:ext cx="383381" cy="124292"/>
          </a:xfrm>
          <a:prstGeom prst="rect">
            <a:avLst/>
          </a:prstGeom>
          <a:noFill/>
          <a:ln/>
        </p:spPr>
        <p:txBody>
          <a:bodyPr wrap="none" lIns="0" tIns="0" rIns="0" bIns="0" rtlCol="0" anchor="t"/>
          <a:lstStyle/>
          <a:p>
            <a:pPr marL="0" indent="0" algn="l">
              <a:lnSpc>
                <a:spcPts val="950"/>
              </a:lnSpc>
              <a:buNone/>
            </a:pPr>
            <a:r>
              <a:rPr lang="en-US" sz="950" dirty="0">
                <a:solidFill>
                  <a:srgbClr val="DAD8E9"/>
                </a:solidFill>
                <a:latin typeface="Mukta Light" pitchFamily="34" charset="0"/>
                <a:ea typeface="Mukta Light" pitchFamily="34" charset="-122"/>
                <a:cs typeface="Mukta Light" pitchFamily="34" charset="-120"/>
              </a:rPr>
              <a:t>Jamiyat</a:t>
            </a:r>
            <a:endParaRPr lang="en-US" sz="950" dirty="0"/>
          </a:p>
        </p:txBody>
      </p:sp>
      <p:sp>
        <p:nvSpPr>
          <p:cNvPr id="14" name="Shape 11"/>
          <p:cNvSpPr/>
          <p:nvPr/>
        </p:nvSpPr>
        <p:spPr>
          <a:xfrm>
            <a:off x="11339155" y="7541119"/>
            <a:ext cx="125254" cy="124292"/>
          </a:xfrm>
          <a:prstGeom prst="roundRect">
            <a:avLst>
              <a:gd name="adj" fmla="val 14601"/>
            </a:avLst>
          </a:prstGeom>
          <a:solidFill>
            <a:srgbClr val="DBBBD3"/>
          </a:solidFill>
          <a:ln/>
        </p:spPr>
      </p:sp>
      <p:sp>
        <p:nvSpPr>
          <p:cNvPr id="15" name="Text 12"/>
          <p:cNvSpPr/>
          <p:nvPr/>
        </p:nvSpPr>
        <p:spPr>
          <a:xfrm>
            <a:off x="11525369" y="7541119"/>
            <a:ext cx="852368" cy="45719"/>
          </a:xfrm>
          <a:prstGeom prst="rect">
            <a:avLst/>
          </a:prstGeom>
          <a:noFill/>
          <a:ln/>
        </p:spPr>
        <p:txBody>
          <a:bodyPr wrap="none" lIns="0" tIns="0" rIns="0" bIns="0" rtlCol="0" anchor="t"/>
          <a:lstStyle/>
          <a:p>
            <a:pPr marL="0" indent="0" algn="l">
              <a:lnSpc>
                <a:spcPts val="950"/>
              </a:lnSpc>
              <a:buNone/>
            </a:pPr>
            <a:r>
              <a:rPr lang="en-US" sz="950" dirty="0">
                <a:solidFill>
                  <a:srgbClr val="DAD8E9"/>
                </a:solidFill>
                <a:latin typeface="Mukta Light" pitchFamily="34" charset="0"/>
                <a:ea typeface="Mukta Light" pitchFamily="34" charset="-122"/>
                <a:cs typeface="Mukta Light" pitchFamily="34" charset="-120"/>
              </a:rPr>
              <a:t>O'z-o'zini o'qitish</a:t>
            </a:r>
            <a:endParaRPr lang="en-US" sz="9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37354" y="506968"/>
            <a:ext cx="7632502" cy="512088"/>
          </a:xfrm>
          <a:prstGeom prst="rect">
            <a:avLst/>
          </a:prstGeom>
          <a:noFill/>
          <a:ln/>
        </p:spPr>
        <p:txBody>
          <a:bodyPr wrap="none" lIns="0" tIns="0" rIns="0" bIns="0" rtlCol="0" anchor="t"/>
          <a:lstStyle/>
          <a:p>
            <a:pPr marL="0" indent="0" algn="l">
              <a:lnSpc>
                <a:spcPts val="4000"/>
              </a:lnSpc>
              <a:buNone/>
            </a:pPr>
            <a:r>
              <a:rPr lang="en-US" sz="3200" dirty="0">
                <a:solidFill>
                  <a:srgbClr val="C6BFEE"/>
                </a:solidFill>
                <a:latin typeface="Prompt Medium" pitchFamily="34" charset="0"/>
                <a:ea typeface="Prompt Medium" pitchFamily="34" charset="-122"/>
                <a:cs typeface="Prompt Medium" pitchFamily="34" charset="-120"/>
              </a:rPr>
              <a:t>O'qituvchilarni Doimiy Malaka Oshirish</a:t>
            </a:r>
            <a:endParaRPr lang="en-US" sz="3200" dirty="0"/>
          </a:p>
        </p:txBody>
      </p:sp>
      <p:sp>
        <p:nvSpPr>
          <p:cNvPr id="3" name="Text 1"/>
          <p:cNvSpPr/>
          <p:nvPr/>
        </p:nvSpPr>
        <p:spPr>
          <a:xfrm>
            <a:off x="737354" y="1387673"/>
            <a:ext cx="13155692" cy="884396"/>
          </a:xfrm>
          <a:prstGeom prst="rect">
            <a:avLst/>
          </a:prstGeom>
          <a:noFill/>
          <a:ln/>
        </p:spPr>
        <p:txBody>
          <a:bodyPr wrap="squar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Informatika o'qituvchilarining doimiy malaka oshirishi zamonaviy ta'lim tizimining ajralmas qismi hisoblanadi. Milliy va xalqaro treninglar orqali o'qituvchilar eng so'nggi texnologiyalar va o'qitish metodlari haqida bilim olishlari mumkin. O'zbekistonda Xalq ta'limi vazirligi va turli xalqaro tashkilotlar hamkorligida o'qituvchilar uchun muntazam ravishda malaka oshirish kurslari tashkil etilmoqda.</a:t>
            </a:r>
            <a:endParaRPr lang="en-US" sz="1450" dirty="0"/>
          </a:p>
        </p:txBody>
      </p:sp>
      <p:sp>
        <p:nvSpPr>
          <p:cNvPr id="4" name="Text 2"/>
          <p:cNvSpPr/>
          <p:nvPr/>
        </p:nvSpPr>
        <p:spPr>
          <a:xfrm>
            <a:off x="737354" y="2479358"/>
            <a:ext cx="13155692" cy="884396"/>
          </a:xfrm>
          <a:prstGeom prst="rect">
            <a:avLst/>
          </a:prstGeom>
          <a:noFill/>
          <a:ln/>
        </p:spPr>
        <p:txBody>
          <a:bodyPr wrap="squar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ICT sertifikatlar va grant dasturlari o'qituvchilarga xalqaro miqyosda tan olingan malakaga ega bo'lish imkonini beradi. Microsoft, Google, Oracle kabi kompaniyalar tomonidan beriladigan sertifikatlar o'qituvchilarning kasbiy o'sishiga yordam beradi. Bundan tashqari, Erasmus+, USAID, British Council kabi tashkilotlarning grant dasturlari o'qituvchilarga xorijiy mamlakatlar tajribasini o'rganish imkonini beradi.</a:t>
            </a:r>
            <a:endParaRPr lang="en-US" sz="1450" dirty="0"/>
          </a:p>
        </p:txBody>
      </p:sp>
      <p:sp>
        <p:nvSpPr>
          <p:cNvPr id="5" name="Text 3"/>
          <p:cNvSpPr/>
          <p:nvPr/>
        </p:nvSpPr>
        <p:spPr>
          <a:xfrm>
            <a:off x="2433399" y="4322326"/>
            <a:ext cx="2303145" cy="255984"/>
          </a:xfrm>
          <a:prstGeom prst="rect">
            <a:avLst/>
          </a:prstGeom>
          <a:noFill/>
          <a:ln/>
        </p:spPr>
        <p:txBody>
          <a:bodyPr wrap="none" lIns="0" tIns="0" rIns="0" bIns="0" rtlCol="0" anchor="t"/>
          <a:lstStyle/>
          <a:p>
            <a:pPr marL="0" indent="0" algn="r">
              <a:lnSpc>
                <a:spcPts val="2000"/>
              </a:lnSpc>
              <a:buNone/>
            </a:pPr>
            <a:r>
              <a:rPr lang="en-US" sz="1600" dirty="0">
                <a:solidFill>
                  <a:srgbClr val="DAD8E9"/>
                </a:solidFill>
                <a:latin typeface="Prompt Medium" pitchFamily="34" charset="0"/>
                <a:ea typeface="Prompt Medium" pitchFamily="34" charset="-122"/>
                <a:cs typeface="Prompt Medium" pitchFamily="34" charset="-120"/>
              </a:rPr>
              <a:t>Rasmiy malaka oshirish</a:t>
            </a:r>
            <a:endParaRPr lang="en-US" sz="1600" dirty="0"/>
          </a:p>
        </p:txBody>
      </p:sp>
      <p:sp>
        <p:nvSpPr>
          <p:cNvPr id="6" name="Text 4"/>
          <p:cNvSpPr/>
          <p:nvPr/>
        </p:nvSpPr>
        <p:spPr>
          <a:xfrm>
            <a:off x="737354" y="4688919"/>
            <a:ext cx="3999190" cy="294799"/>
          </a:xfrm>
          <a:prstGeom prst="rect">
            <a:avLst/>
          </a:prstGeom>
          <a:noFill/>
          <a:ln/>
        </p:spPr>
        <p:txBody>
          <a:bodyPr wrap="none" lIns="0" tIns="0" rIns="0" bIns="0" rtlCol="0" anchor="t"/>
          <a:lstStyle/>
          <a:p>
            <a:pPr marL="0" indent="0" algn="r">
              <a:lnSpc>
                <a:spcPts val="2300"/>
              </a:lnSpc>
              <a:buNone/>
            </a:pPr>
            <a:r>
              <a:rPr lang="en-US" sz="1450" dirty="0">
                <a:solidFill>
                  <a:srgbClr val="DAD8E9"/>
                </a:solidFill>
                <a:latin typeface="Mukta Light" pitchFamily="34" charset="0"/>
                <a:ea typeface="Mukta Light" pitchFamily="34" charset="-122"/>
                <a:cs typeface="Mukta Light" pitchFamily="34" charset="-120"/>
              </a:rPr>
              <a:t>Har 3 yilda majburiy kurslar</a:t>
            </a:r>
            <a:endParaRPr lang="en-US" sz="1450" dirty="0"/>
          </a:p>
        </p:txBody>
      </p:sp>
      <p:pic>
        <p:nvPicPr>
          <p:cNvPr id="7" name="Image 0" descr="preencoded.png"/>
          <p:cNvPicPr>
            <a:picLocks noChangeAspect="1"/>
          </p:cNvPicPr>
          <p:nvPr/>
        </p:nvPicPr>
        <p:blipFill>
          <a:blip r:embed="rId3"/>
          <a:stretch>
            <a:fillRect/>
          </a:stretch>
        </p:blipFill>
        <p:spPr>
          <a:xfrm>
            <a:off x="5013007" y="3571042"/>
            <a:ext cx="4604385" cy="4604385"/>
          </a:xfrm>
          <a:prstGeom prst="rect">
            <a:avLst/>
          </a:prstGeom>
        </p:spPr>
      </p:pic>
      <p:sp>
        <p:nvSpPr>
          <p:cNvPr id="8" name="Text 5"/>
          <p:cNvSpPr/>
          <p:nvPr/>
        </p:nvSpPr>
        <p:spPr>
          <a:xfrm>
            <a:off x="6250603" y="4382393"/>
            <a:ext cx="275749" cy="344686"/>
          </a:xfrm>
          <a:prstGeom prst="rect">
            <a:avLst/>
          </a:prstGeom>
          <a:noFill/>
          <a:ln/>
        </p:spPr>
        <p:txBody>
          <a:bodyPr wrap="none" lIns="0" tIns="0" rIns="0" bIns="0" rtlCol="0" anchor="t"/>
          <a:lstStyle/>
          <a:p>
            <a:pPr marL="0" indent="0" algn="l">
              <a:lnSpc>
                <a:spcPts val="3450"/>
              </a:lnSpc>
              <a:buNone/>
            </a:pPr>
            <a:r>
              <a:rPr lang="en-US" sz="2150" dirty="0">
                <a:solidFill>
                  <a:srgbClr val="DAD8E9"/>
                </a:solidFill>
                <a:latin typeface="Prompt Medium" pitchFamily="34" charset="0"/>
                <a:ea typeface="Prompt Medium" pitchFamily="34" charset="-122"/>
                <a:cs typeface="Prompt Medium" pitchFamily="34" charset="-120"/>
              </a:rPr>
              <a:t>1</a:t>
            </a:r>
            <a:endParaRPr lang="en-US" sz="2150" dirty="0"/>
          </a:p>
        </p:txBody>
      </p:sp>
      <p:sp>
        <p:nvSpPr>
          <p:cNvPr id="9" name="Text 6"/>
          <p:cNvSpPr/>
          <p:nvPr/>
        </p:nvSpPr>
        <p:spPr>
          <a:xfrm>
            <a:off x="9893856" y="4322326"/>
            <a:ext cx="2099548" cy="255984"/>
          </a:xfrm>
          <a:prstGeom prst="rect">
            <a:avLst/>
          </a:prstGeom>
          <a:noFill/>
          <a:ln/>
        </p:spPr>
        <p:txBody>
          <a:bodyPr wrap="none" lIns="0" tIns="0" rIns="0" bIns="0" rtlCol="0" anchor="t"/>
          <a:lstStyle/>
          <a:p>
            <a:pPr marL="0" indent="0" algn="l">
              <a:lnSpc>
                <a:spcPts val="2000"/>
              </a:lnSpc>
              <a:buNone/>
            </a:pPr>
            <a:r>
              <a:rPr lang="en-US" sz="1600" dirty="0">
                <a:solidFill>
                  <a:srgbClr val="DAD8E9"/>
                </a:solidFill>
                <a:latin typeface="Prompt Medium" pitchFamily="34" charset="0"/>
                <a:ea typeface="Prompt Medium" pitchFamily="34" charset="-122"/>
                <a:cs typeface="Prompt Medium" pitchFamily="34" charset="-120"/>
              </a:rPr>
              <a:t>Xalqaro sertifikatsiya</a:t>
            </a:r>
            <a:endParaRPr lang="en-US" sz="1600" dirty="0"/>
          </a:p>
        </p:txBody>
      </p:sp>
      <p:sp>
        <p:nvSpPr>
          <p:cNvPr id="10" name="Text 7"/>
          <p:cNvSpPr/>
          <p:nvPr/>
        </p:nvSpPr>
        <p:spPr>
          <a:xfrm>
            <a:off x="9893856" y="4688919"/>
            <a:ext cx="3999190" cy="294799"/>
          </a:xfrm>
          <a:prstGeom prst="rect">
            <a:avLst/>
          </a:prstGeom>
          <a:noFill/>
          <a:ln/>
        </p:spPr>
        <p:txBody>
          <a:bodyPr wrap="non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IT kompaniyalar sertifikatlari</a:t>
            </a:r>
            <a:endParaRPr lang="en-US" sz="1450" dirty="0"/>
          </a:p>
        </p:txBody>
      </p:sp>
      <p:pic>
        <p:nvPicPr>
          <p:cNvPr id="11" name="Image 1" descr="preencoded.png"/>
          <p:cNvPicPr>
            <a:picLocks noChangeAspect="1"/>
          </p:cNvPicPr>
          <p:nvPr/>
        </p:nvPicPr>
        <p:blipFill>
          <a:blip r:embed="rId4"/>
          <a:stretch>
            <a:fillRect/>
          </a:stretch>
        </p:blipFill>
        <p:spPr>
          <a:xfrm>
            <a:off x="5013007" y="3571042"/>
            <a:ext cx="4604385" cy="4604385"/>
          </a:xfrm>
          <a:prstGeom prst="rect">
            <a:avLst/>
          </a:prstGeom>
        </p:spPr>
      </p:pic>
      <p:pic>
        <p:nvPicPr>
          <p:cNvPr id="12" name="Image 2" descr="preencoded.png"/>
          <p:cNvPicPr>
            <a:picLocks noChangeAspect="1"/>
          </p:cNvPicPr>
          <p:nvPr/>
        </p:nvPicPr>
        <p:blipFill>
          <a:blip r:embed="rId5"/>
          <a:stretch>
            <a:fillRect/>
          </a:stretch>
        </p:blipFill>
        <p:spPr>
          <a:xfrm>
            <a:off x="8495645" y="4774228"/>
            <a:ext cx="275749" cy="344686"/>
          </a:xfrm>
          <a:prstGeom prst="rect">
            <a:avLst/>
          </a:prstGeom>
        </p:spPr>
      </p:pic>
      <p:sp>
        <p:nvSpPr>
          <p:cNvPr id="13" name="Text 8"/>
          <p:cNvSpPr/>
          <p:nvPr/>
        </p:nvSpPr>
        <p:spPr>
          <a:xfrm>
            <a:off x="9893856" y="6762750"/>
            <a:ext cx="3462218" cy="255984"/>
          </a:xfrm>
          <a:prstGeom prst="rect">
            <a:avLst/>
          </a:prstGeom>
          <a:noFill/>
          <a:ln/>
        </p:spPr>
        <p:txBody>
          <a:bodyPr wrap="none" lIns="0" tIns="0" rIns="0" bIns="0" rtlCol="0" anchor="t"/>
          <a:lstStyle/>
          <a:p>
            <a:pPr marL="0" indent="0" algn="l">
              <a:lnSpc>
                <a:spcPts val="2000"/>
              </a:lnSpc>
              <a:buNone/>
            </a:pPr>
            <a:r>
              <a:rPr lang="en-US" sz="1600" dirty="0">
                <a:solidFill>
                  <a:srgbClr val="DAD8E9"/>
                </a:solidFill>
                <a:latin typeface="Prompt Medium" pitchFamily="34" charset="0"/>
                <a:ea typeface="Prompt Medium" pitchFamily="34" charset="-122"/>
                <a:cs typeface="Prompt Medium" pitchFamily="34" charset="-120"/>
              </a:rPr>
              <a:t>Hamkasblar bilan tajriba almashish</a:t>
            </a:r>
            <a:endParaRPr lang="en-US" sz="1600" dirty="0"/>
          </a:p>
        </p:txBody>
      </p:sp>
      <p:sp>
        <p:nvSpPr>
          <p:cNvPr id="14" name="Text 9"/>
          <p:cNvSpPr/>
          <p:nvPr/>
        </p:nvSpPr>
        <p:spPr>
          <a:xfrm>
            <a:off x="9893856" y="7129343"/>
            <a:ext cx="3999190" cy="294799"/>
          </a:xfrm>
          <a:prstGeom prst="rect">
            <a:avLst/>
          </a:prstGeom>
          <a:noFill/>
          <a:ln/>
        </p:spPr>
        <p:txBody>
          <a:bodyPr wrap="non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Professional hamjamiyatlarda ishtirok</a:t>
            </a:r>
            <a:endParaRPr lang="en-US" sz="1450" dirty="0"/>
          </a:p>
        </p:txBody>
      </p:sp>
      <p:pic>
        <p:nvPicPr>
          <p:cNvPr id="15" name="Image 3" descr="preencoded.png"/>
          <p:cNvPicPr>
            <a:picLocks noChangeAspect="1"/>
          </p:cNvPicPr>
          <p:nvPr/>
        </p:nvPicPr>
        <p:blipFill>
          <a:blip r:embed="rId6"/>
          <a:stretch>
            <a:fillRect/>
          </a:stretch>
        </p:blipFill>
        <p:spPr>
          <a:xfrm>
            <a:off x="5013007" y="3571042"/>
            <a:ext cx="4604385" cy="4604385"/>
          </a:xfrm>
          <a:prstGeom prst="rect">
            <a:avLst/>
          </a:prstGeom>
        </p:spPr>
      </p:pic>
      <p:pic>
        <p:nvPicPr>
          <p:cNvPr id="16" name="Image 4" descr="preencoded.png"/>
          <p:cNvPicPr>
            <a:picLocks noChangeAspect="1"/>
          </p:cNvPicPr>
          <p:nvPr/>
        </p:nvPicPr>
        <p:blipFill>
          <a:blip r:embed="rId7"/>
          <a:stretch>
            <a:fillRect/>
          </a:stretch>
        </p:blipFill>
        <p:spPr>
          <a:xfrm>
            <a:off x="8103810" y="7019270"/>
            <a:ext cx="275749" cy="344686"/>
          </a:xfrm>
          <a:prstGeom prst="rect">
            <a:avLst/>
          </a:prstGeom>
        </p:spPr>
      </p:pic>
      <p:sp>
        <p:nvSpPr>
          <p:cNvPr id="17" name="Text 10"/>
          <p:cNvSpPr/>
          <p:nvPr/>
        </p:nvSpPr>
        <p:spPr>
          <a:xfrm>
            <a:off x="2551628" y="6762750"/>
            <a:ext cx="2184916" cy="255984"/>
          </a:xfrm>
          <a:prstGeom prst="rect">
            <a:avLst/>
          </a:prstGeom>
          <a:noFill/>
          <a:ln/>
        </p:spPr>
        <p:txBody>
          <a:bodyPr wrap="none" lIns="0" tIns="0" rIns="0" bIns="0" rtlCol="0" anchor="t"/>
          <a:lstStyle/>
          <a:p>
            <a:pPr marL="0" indent="0" algn="r">
              <a:lnSpc>
                <a:spcPts val="2000"/>
              </a:lnSpc>
              <a:buNone/>
            </a:pPr>
            <a:r>
              <a:rPr lang="en-US" sz="1600" dirty="0">
                <a:solidFill>
                  <a:srgbClr val="DAD8E9"/>
                </a:solidFill>
                <a:latin typeface="Prompt Medium" pitchFamily="34" charset="0"/>
                <a:ea typeface="Prompt Medium" pitchFamily="34" charset="-122"/>
                <a:cs typeface="Prompt Medium" pitchFamily="34" charset="-120"/>
              </a:rPr>
              <a:t>O'z-o'zini rivojlantirish</a:t>
            </a:r>
            <a:endParaRPr lang="en-US" sz="1600" dirty="0"/>
          </a:p>
        </p:txBody>
      </p:sp>
      <p:sp>
        <p:nvSpPr>
          <p:cNvPr id="18" name="Text 11"/>
          <p:cNvSpPr/>
          <p:nvPr/>
        </p:nvSpPr>
        <p:spPr>
          <a:xfrm>
            <a:off x="737354" y="7129343"/>
            <a:ext cx="3999190" cy="294799"/>
          </a:xfrm>
          <a:prstGeom prst="rect">
            <a:avLst/>
          </a:prstGeom>
          <a:noFill/>
          <a:ln/>
        </p:spPr>
        <p:txBody>
          <a:bodyPr wrap="none" lIns="0" tIns="0" rIns="0" bIns="0" rtlCol="0" anchor="t"/>
          <a:lstStyle/>
          <a:p>
            <a:pPr marL="0" indent="0" algn="r">
              <a:lnSpc>
                <a:spcPts val="2300"/>
              </a:lnSpc>
              <a:buNone/>
            </a:pPr>
            <a:r>
              <a:rPr lang="en-US" sz="1450" dirty="0">
                <a:solidFill>
                  <a:srgbClr val="DAD8E9"/>
                </a:solidFill>
                <a:latin typeface="Mukta Light" pitchFamily="34" charset="0"/>
                <a:ea typeface="Mukta Light" pitchFamily="34" charset="-122"/>
                <a:cs typeface="Mukta Light" pitchFamily="34" charset="-120"/>
              </a:rPr>
              <a:t>Onlayn kurslar va mustaqil o'rganish</a:t>
            </a:r>
            <a:endParaRPr lang="en-US" sz="1450" dirty="0"/>
          </a:p>
        </p:txBody>
      </p:sp>
      <p:pic>
        <p:nvPicPr>
          <p:cNvPr id="19" name="Image 5" descr="preencoded.png"/>
          <p:cNvPicPr>
            <a:picLocks noChangeAspect="1"/>
          </p:cNvPicPr>
          <p:nvPr/>
        </p:nvPicPr>
        <p:blipFill>
          <a:blip r:embed="rId8"/>
          <a:stretch>
            <a:fillRect/>
          </a:stretch>
        </p:blipFill>
        <p:spPr>
          <a:xfrm>
            <a:off x="5013007" y="3571042"/>
            <a:ext cx="4604385" cy="4604385"/>
          </a:xfrm>
          <a:prstGeom prst="rect">
            <a:avLst/>
          </a:prstGeom>
        </p:spPr>
      </p:pic>
      <p:pic>
        <p:nvPicPr>
          <p:cNvPr id="20" name="Image 6" descr="preencoded.png"/>
          <p:cNvPicPr>
            <a:picLocks noChangeAspect="1"/>
          </p:cNvPicPr>
          <p:nvPr/>
        </p:nvPicPr>
        <p:blipFill>
          <a:blip r:embed="rId9"/>
          <a:stretch>
            <a:fillRect/>
          </a:stretch>
        </p:blipFill>
        <p:spPr>
          <a:xfrm>
            <a:off x="5858768" y="6627435"/>
            <a:ext cx="275749" cy="3446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632936" y="563642"/>
            <a:ext cx="6725841" cy="439579"/>
          </a:xfrm>
          <a:prstGeom prst="rect">
            <a:avLst/>
          </a:prstGeom>
          <a:noFill/>
          <a:ln/>
        </p:spPr>
        <p:txBody>
          <a:bodyPr wrap="none" lIns="0" tIns="0" rIns="0" bIns="0" rtlCol="0" anchor="t"/>
          <a:lstStyle/>
          <a:p>
            <a:pPr marL="0" indent="0" algn="l">
              <a:lnSpc>
                <a:spcPts val="3450"/>
              </a:lnSpc>
              <a:buNone/>
            </a:pPr>
            <a:r>
              <a:rPr lang="en-US" sz="2750" dirty="0">
                <a:solidFill>
                  <a:srgbClr val="C6BFEE"/>
                </a:solidFill>
                <a:latin typeface="Prompt Medium" pitchFamily="34" charset="0"/>
                <a:ea typeface="Prompt Medium" pitchFamily="34" charset="-122"/>
                <a:cs typeface="Prompt Medium" pitchFamily="34" charset="-120"/>
              </a:rPr>
              <a:t>Mahalliy Yetakchi O'qituvchilar Misolida</a:t>
            </a:r>
            <a:endParaRPr lang="en-US" sz="2750" dirty="0"/>
          </a:p>
        </p:txBody>
      </p:sp>
      <p:sp>
        <p:nvSpPr>
          <p:cNvPr id="3" name="Text 1"/>
          <p:cNvSpPr/>
          <p:nvPr/>
        </p:nvSpPr>
        <p:spPr>
          <a:xfrm>
            <a:off x="632936" y="1319689"/>
            <a:ext cx="13364528" cy="759381"/>
          </a:xfrm>
          <a:prstGeom prst="rect">
            <a:avLst/>
          </a:prstGeom>
          <a:noFill/>
          <a:ln/>
        </p:spPr>
        <p:txBody>
          <a:bodyPr wrap="square" lIns="0" tIns="0" rIns="0" bIns="0" rtlCol="0" anchor="t"/>
          <a:lstStyle/>
          <a:p>
            <a:pPr marL="0" indent="0" algn="l">
              <a:lnSpc>
                <a:spcPts val="1950"/>
              </a:lnSpc>
              <a:buNone/>
            </a:pPr>
            <a:r>
              <a:rPr lang="en-US" sz="1200" dirty="0">
                <a:solidFill>
                  <a:srgbClr val="DAD8E9"/>
                </a:solidFill>
                <a:latin typeface="Mukta Light" pitchFamily="34" charset="0"/>
                <a:ea typeface="Mukta Light" pitchFamily="34" charset="-122"/>
                <a:cs typeface="Mukta Light" pitchFamily="34" charset="-120"/>
              </a:rPr>
              <a:t>Qashqadaryodagi informatika o'qituvchilari bugun butun respublika miqyosida o'z yutuqlari bilan tanilmoqda. Ular maktablarda zamonaviy ta'lim muhitini yaratish, innovatsion o'qitish usullarini joriy etish va o'quvchilarni xalqaro tanlovlarda yuqori natijalarga erishishga tayyorlash borasida ajoyib namuna bo'lib xizmat qilmoqdalar. Bu o'qituvchilar nafaqat yaxshi maosh, balki jamiyatda yuqori hurmatga ham sazovor bo'lmoqdalar.</a:t>
            </a:r>
            <a:endParaRPr lang="en-US" sz="1200" dirty="0"/>
          </a:p>
        </p:txBody>
      </p:sp>
      <p:sp>
        <p:nvSpPr>
          <p:cNvPr id="4" name="Text 2"/>
          <p:cNvSpPr/>
          <p:nvPr/>
        </p:nvSpPr>
        <p:spPr>
          <a:xfrm>
            <a:off x="632936" y="2257068"/>
            <a:ext cx="13364528" cy="506254"/>
          </a:xfrm>
          <a:prstGeom prst="rect">
            <a:avLst/>
          </a:prstGeom>
          <a:noFill/>
          <a:ln/>
        </p:spPr>
        <p:txBody>
          <a:bodyPr wrap="square" lIns="0" tIns="0" rIns="0" bIns="0" rtlCol="0" anchor="t"/>
          <a:lstStyle/>
          <a:p>
            <a:pPr marL="0" indent="0" algn="l">
              <a:lnSpc>
                <a:spcPts val="1950"/>
              </a:lnSpc>
              <a:buNone/>
            </a:pPr>
            <a:r>
              <a:rPr lang="en-US" sz="1200" dirty="0">
                <a:solidFill>
                  <a:srgbClr val="DAD8E9"/>
                </a:solidFill>
                <a:latin typeface="Mukta Light" pitchFamily="34" charset="0"/>
                <a:ea typeface="Mukta Light" pitchFamily="34" charset="-122"/>
                <a:cs typeface="Mukta Light" pitchFamily="34" charset="-120"/>
              </a:rPr>
              <a:t>Ustozlar sharafi va e'tirofi muhim ahamiyatga ega. O'zbekistonda so'nggi yillarda o'qituvchilik kasbining nufuzini oshirish bo'yicha qator islohotlar amalga oshirilmoqda. "Eng yaxshi informatika o'qituvchisi" kabi tanlovlar, davlat mukofotlari va unvonlari o'qituvchilarning mehnatini munosib baholash va ularni rag'batlantirishga qaratilgan. Bu esa yoshlarni o'qituvchilik kasbini tanlashga ilhomlantirmoqda.</a:t>
            </a:r>
            <a:endParaRPr lang="en-US" sz="1200" dirty="0"/>
          </a:p>
        </p:txBody>
      </p:sp>
      <p:sp>
        <p:nvSpPr>
          <p:cNvPr id="5" name="Shape 3"/>
          <p:cNvSpPr/>
          <p:nvPr/>
        </p:nvSpPr>
        <p:spPr>
          <a:xfrm>
            <a:off x="7303770" y="2941320"/>
            <a:ext cx="22860" cy="4724519"/>
          </a:xfrm>
          <a:prstGeom prst="roundRect">
            <a:avLst>
              <a:gd name="adj" fmla="val 290740"/>
            </a:avLst>
          </a:prstGeom>
          <a:solidFill>
            <a:srgbClr val="6D4562"/>
          </a:solidFill>
          <a:ln/>
        </p:spPr>
      </p:sp>
      <p:sp>
        <p:nvSpPr>
          <p:cNvPr id="6" name="Shape 4"/>
          <p:cNvSpPr/>
          <p:nvPr/>
        </p:nvSpPr>
        <p:spPr>
          <a:xfrm>
            <a:off x="6685359" y="3107888"/>
            <a:ext cx="474702" cy="22860"/>
          </a:xfrm>
          <a:prstGeom prst="roundRect">
            <a:avLst>
              <a:gd name="adj" fmla="val 290740"/>
            </a:avLst>
          </a:prstGeom>
          <a:solidFill>
            <a:srgbClr val="6D4562"/>
          </a:solidFill>
          <a:ln/>
        </p:spPr>
      </p:sp>
      <p:sp>
        <p:nvSpPr>
          <p:cNvPr id="7" name="Shape 5"/>
          <p:cNvSpPr/>
          <p:nvPr/>
        </p:nvSpPr>
        <p:spPr>
          <a:xfrm>
            <a:off x="7137202" y="2941320"/>
            <a:ext cx="355997" cy="355997"/>
          </a:xfrm>
          <a:prstGeom prst="roundRect">
            <a:avLst>
              <a:gd name="adj" fmla="val 18670"/>
            </a:avLst>
          </a:prstGeom>
          <a:solidFill>
            <a:srgbClr val="542C49"/>
          </a:solidFill>
          <a:ln w="7620">
            <a:solidFill>
              <a:srgbClr val="6D4562"/>
            </a:solidFill>
            <a:prstDash val="solid"/>
          </a:ln>
        </p:spPr>
      </p:sp>
      <p:pic>
        <p:nvPicPr>
          <p:cNvPr id="8" name="Image 0" descr="preencoded.png"/>
          <p:cNvPicPr>
            <a:picLocks noChangeAspect="1"/>
          </p:cNvPicPr>
          <p:nvPr/>
        </p:nvPicPr>
        <p:blipFill>
          <a:blip r:embed="rId3"/>
          <a:stretch>
            <a:fillRect/>
          </a:stretch>
        </p:blipFill>
        <p:spPr>
          <a:xfrm>
            <a:off x="7209711" y="2987457"/>
            <a:ext cx="210979" cy="263723"/>
          </a:xfrm>
          <a:prstGeom prst="rect">
            <a:avLst/>
          </a:prstGeom>
        </p:spPr>
      </p:pic>
      <p:sp>
        <p:nvSpPr>
          <p:cNvPr id="9" name="Text 6"/>
          <p:cNvSpPr/>
          <p:nvPr/>
        </p:nvSpPr>
        <p:spPr>
          <a:xfrm>
            <a:off x="4765834" y="2995612"/>
            <a:ext cx="1758196" cy="219789"/>
          </a:xfrm>
          <a:prstGeom prst="rect">
            <a:avLst/>
          </a:prstGeom>
          <a:noFill/>
          <a:ln/>
        </p:spPr>
        <p:txBody>
          <a:bodyPr wrap="none" lIns="0" tIns="0" rIns="0" bIns="0" rtlCol="0" anchor="t"/>
          <a:lstStyle/>
          <a:p>
            <a:pPr marL="0" indent="0" algn="r">
              <a:lnSpc>
                <a:spcPts val="1700"/>
              </a:lnSpc>
              <a:buNone/>
            </a:pPr>
            <a:r>
              <a:rPr lang="en-US" sz="1350" dirty="0">
                <a:solidFill>
                  <a:srgbClr val="DAD8E9"/>
                </a:solidFill>
                <a:latin typeface="Prompt Medium" pitchFamily="34" charset="0"/>
                <a:ea typeface="Prompt Medium" pitchFamily="34" charset="-122"/>
                <a:cs typeface="Prompt Medium" pitchFamily="34" charset="-120"/>
              </a:rPr>
              <a:t>Oliy ta'lim</a:t>
            </a:r>
            <a:endParaRPr lang="en-US" sz="1350" dirty="0"/>
          </a:p>
        </p:txBody>
      </p:sp>
      <p:sp>
        <p:nvSpPr>
          <p:cNvPr id="10" name="Text 7"/>
          <p:cNvSpPr/>
          <p:nvPr/>
        </p:nvSpPr>
        <p:spPr>
          <a:xfrm>
            <a:off x="632936" y="3310295"/>
            <a:ext cx="5891093" cy="253127"/>
          </a:xfrm>
          <a:prstGeom prst="rect">
            <a:avLst/>
          </a:prstGeom>
          <a:noFill/>
          <a:ln/>
        </p:spPr>
        <p:txBody>
          <a:bodyPr wrap="none" lIns="0" tIns="0" rIns="0" bIns="0" rtlCol="0" anchor="t"/>
          <a:lstStyle/>
          <a:p>
            <a:pPr marL="0" indent="0" algn="r">
              <a:lnSpc>
                <a:spcPts val="1950"/>
              </a:lnSpc>
              <a:buNone/>
            </a:pPr>
            <a:r>
              <a:rPr lang="en-US" sz="1200" dirty="0">
                <a:solidFill>
                  <a:srgbClr val="DAD8E9"/>
                </a:solidFill>
                <a:latin typeface="Mukta Light" pitchFamily="34" charset="0"/>
                <a:ea typeface="Mukta Light" pitchFamily="34" charset="-122"/>
                <a:cs typeface="Mukta Light" pitchFamily="34" charset="-120"/>
              </a:rPr>
              <a:t>Informatika o'qituvchisi boʻlish uchun oliy ma'lumot olish</a:t>
            </a:r>
            <a:endParaRPr lang="en-US" sz="1200" dirty="0"/>
          </a:p>
        </p:txBody>
      </p:sp>
      <p:sp>
        <p:nvSpPr>
          <p:cNvPr id="11" name="Shape 8"/>
          <p:cNvSpPr/>
          <p:nvPr/>
        </p:nvSpPr>
        <p:spPr>
          <a:xfrm>
            <a:off x="7470338" y="4057293"/>
            <a:ext cx="474702" cy="22860"/>
          </a:xfrm>
          <a:prstGeom prst="roundRect">
            <a:avLst>
              <a:gd name="adj" fmla="val 290740"/>
            </a:avLst>
          </a:prstGeom>
          <a:solidFill>
            <a:srgbClr val="6D4562"/>
          </a:solidFill>
          <a:ln/>
        </p:spPr>
      </p:sp>
      <p:sp>
        <p:nvSpPr>
          <p:cNvPr id="12" name="Shape 9"/>
          <p:cNvSpPr/>
          <p:nvPr/>
        </p:nvSpPr>
        <p:spPr>
          <a:xfrm>
            <a:off x="7137202" y="3890724"/>
            <a:ext cx="355997" cy="355997"/>
          </a:xfrm>
          <a:prstGeom prst="roundRect">
            <a:avLst>
              <a:gd name="adj" fmla="val 18670"/>
            </a:avLst>
          </a:prstGeom>
          <a:solidFill>
            <a:srgbClr val="542C49"/>
          </a:solidFill>
          <a:ln w="7620">
            <a:solidFill>
              <a:srgbClr val="6D4562"/>
            </a:solidFill>
            <a:prstDash val="solid"/>
          </a:ln>
        </p:spPr>
      </p:sp>
      <p:sp>
        <p:nvSpPr>
          <p:cNvPr id="13" name="Text 10"/>
          <p:cNvSpPr/>
          <p:nvPr/>
        </p:nvSpPr>
        <p:spPr>
          <a:xfrm>
            <a:off x="7209711" y="3936861"/>
            <a:ext cx="210979" cy="263723"/>
          </a:xfrm>
          <a:prstGeom prst="rect">
            <a:avLst/>
          </a:prstGeom>
          <a:noFill/>
          <a:ln/>
        </p:spPr>
        <p:txBody>
          <a:bodyPr wrap="none" lIns="0" tIns="0" rIns="0" bIns="0" rtlCol="0" anchor="t"/>
          <a:lstStyle/>
          <a:p>
            <a:pPr marL="0" indent="0" algn="ctr">
              <a:lnSpc>
                <a:spcPts val="1650"/>
              </a:lnSpc>
              <a:buNone/>
            </a:pPr>
            <a:r>
              <a:rPr lang="en-US" sz="1650" dirty="0">
                <a:solidFill>
                  <a:srgbClr val="DAD8E9"/>
                </a:solidFill>
                <a:latin typeface="Prompt Medium" pitchFamily="34" charset="0"/>
                <a:ea typeface="Prompt Medium" pitchFamily="34" charset="-122"/>
                <a:cs typeface="Prompt Medium" pitchFamily="34" charset="-120"/>
              </a:rPr>
              <a:t>2</a:t>
            </a:r>
            <a:endParaRPr lang="en-US" sz="1650" dirty="0"/>
          </a:p>
        </p:txBody>
      </p:sp>
      <p:sp>
        <p:nvSpPr>
          <p:cNvPr id="14" name="Text 11"/>
          <p:cNvSpPr/>
          <p:nvPr/>
        </p:nvSpPr>
        <p:spPr>
          <a:xfrm>
            <a:off x="8106370" y="3945017"/>
            <a:ext cx="1758196" cy="219789"/>
          </a:xfrm>
          <a:prstGeom prst="rect">
            <a:avLst/>
          </a:prstGeom>
          <a:noFill/>
          <a:ln/>
        </p:spPr>
        <p:txBody>
          <a:bodyPr wrap="none" lIns="0" tIns="0" rIns="0" bIns="0" rtlCol="0" anchor="t"/>
          <a:lstStyle/>
          <a:p>
            <a:pPr marL="0" indent="0" algn="l">
              <a:lnSpc>
                <a:spcPts val="1700"/>
              </a:lnSpc>
              <a:buNone/>
            </a:pPr>
            <a:r>
              <a:rPr lang="en-US" sz="1350" dirty="0">
                <a:solidFill>
                  <a:srgbClr val="DAD8E9"/>
                </a:solidFill>
                <a:latin typeface="Prompt Medium" pitchFamily="34" charset="0"/>
                <a:ea typeface="Prompt Medium" pitchFamily="34" charset="-122"/>
                <a:cs typeface="Prompt Medium" pitchFamily="34" charset="-120"/>
              </a:rPr>
              <a:t>Dastlabki tajriba</a:t>
            </a:r>
            <a:endParaRPr lang="en-US" sz="1350" dirty="0"/>
          </a:p>
        </p:txBody>
      </p:sp>
      <p:sp>
        <p:nvSpPr>
          <p:cNvPr id="15" name="Text 12"/>
          <p:cNvSpPr/>
          <p:nvPr/>
        </p:nvSpPr>
        <p:spPr>
          <a:xfrm>
            <a:off x="8106370" y="4259699"/>
            <a:ext cx="5891093" cy="253127"/>
          </a:xfrm>
          <a:prstGeom prst="rect">
            <a:avLst/>
          </a:prstGeom>
          <a:noFill/>
          <a:ln/>
        </p:spPr>
        <p:txBody>
          <a:bodyPr wrap="none" lIns="0" tIns="0" rIns="0" bIns="0" rtlCol="0" anchor="t"/>
          <a:lstStyle/>
          <a:p>
            <a:pPr marL="0" indent="0" algn="l">
              <a:lnSpc>
                <a:spcPts val="1950"/>
              </a:lnSpc>
              <a:buNone/>
            </a:pPr>
            <a:r>
              <a:rPr lang="en-US" sz="1200" dirty="0">
                <a:solidFill>
                  <a:srgbClr val="DAD8E9"/>
                </a:solidFill>
                <a:latin typeface="Mukta Light" pitchFamily="34" charset="0"/>
                <a:ea typeface="Mukta Light" pitchFamily="34" charset="-122"/>
                <a:cs typeface="Mukta Light" pitchFamily="34" charset="-120"/>
              </a:rPr>
              <a:t>Maktabda ishlash va asosiy ko'nikmalarni shakllantirish</a:t>
            </a:r>
            <a:endParaRPr lang="en-US" sz="1200" dirty="0"/>
          </a:p>
        </p:txBody>
      </p:sp>
      <p:sp>
        <p:nvSpPr>
          <p:cNvPr id="16" name="Shape 13"/>
          <p:cNvSpPr/>
          <p:nvPr/>
        </p:nvSpPr>
        <p:spPr>
          <a:xfrm>
            <a:off x="6685359" y="4875609"/>
            <a:ext cx="474702" cy="22860"/>
          </a:xfrm>
          <a:prstGeom prst="roundRect">
            <a:avLst>
              <a:gd name="adj" fmla="val 290740"/>
            </a:avLst>
          </a:prstGeom>
          <a:solidFill>
            <a:srgbClr val="6D4562"/>
          </a:solidFill>
          <a:ln/>
        </p:spPr>
      </p:sp>
      <p:sp>
        <p:nvSpPr>
          <p:cNvPr id="17" name="Shape 14"/>
          <p:cNvSpPr/>
          <p:nvPr/>
        </p:nvSpPr>
        <p:spPr>
          <a:xfrm>
            <a:off x="7137202" y="4709041"/>
            <a:ext cx="355997" cy="355997"/>
          </a:xfrm>
          <a:prstGeom prst="roundRect">
            <a:avLst>
              <a:gd name="adj" fmla="val 18670"/>
            </a:avLst>
          </a:prstGeom>
          <a:solidFill>
            <a:srgbClr val="542C49"/>
          </a:solidFill>
          <a:ln w="7620">
            <a:solidFill>
              <a:srgbClr val="6D4562"/>
            </a:solidFill>
            <a:prstDash val="solid"/>
          </a:ln>
        </p:spPr>
      </p:sp>
      <p:pic>
        <p:nvPicPr>
          <p:cNvPr id="18" name="Image 1" descr="preencoded.png"/>
          <p:cNvPicPr>
            <a:picLocks noChangeAspect="1"/>
          </p:cNvPicPr>
          <p:nvPr/>
        </p:nvPicPr>
        <p:blipFill>
          <a:blip r:embed="rId4"/>
          <a:stretch>
            <a:fillRect/>
          </a:stretch>
        </p:blipFill>
        <p:spPr>
          <a:xfrm>
            <a:off x="7209711" y="4755178"/>
            <a:ext cx="210979" cy="263723"/>
          </a:xfrm>
          <a:prstGeom prst="rect">
            <a:avLst/>
          </a:prstGeom>
        </p:spPr>
      </p:pic>
      <p:sp>
        <p:nvSpPr>
          <p:cNvPr id="19" name="Text 15"/>
          <p:cNvSpPr/>
          <p:nvPr/>
        </p:nvSpPr>
        <p:spPr>
          <a:xfrm>
            <a:off x="4765834" y="4763333"/>
            <a:ext cx="1758196" cy="219789"/>
          </a:xfrm>
          <a:prstGeom prst="rect">
            <a:avLst/>
          </a:prstGeom>
          <a:noFill/>
          <a:ln/>
        </p:spPr>
        <p:txBody>
          <a:bodyPr wrap="none" lIns="0" tIns="0" rIns="0" bIns="0" rtlCol="0" anchor="t"/>
          <a:lstStyle/>
          <a:p>
            <a:pPr marL="0" indent="0" algn="r">
              <a:lnSpc>
                <a:spcPts val="1700"/>
              </a:lnSpc>
              <a:buNone/>
            </a:pPr>
            <a:r>
              <a:rPr lang="en-US" sz="1350" dirty="0">
                <a:solidFill>
                  <a:srgbClr val="DAD8E9"/>
                </a:solidFill>
                <a:latin typeface="Prompt Medium" pitchFamily="34" charset="0"/>
                <a:ea typeface="Prompt Medium" pitchFamily="34" charset="-122"/>
                <a:cs typeface="Prompt Medium" pitchFamily="34" charset="-120"/>
              </a:rPr>
              <a:t>Malaka oshirish</a:t>
            </a:r>
            <a:endParaRPr lang="en-US" sz="1350" dirty="0"/>
          </a:p>
        </p:txBody>
      </p:sp>
      <p:sp>
        <p:nvSpPr>
          <p:cNvPr id="20" name="Text 16"/>
          <p:cNvSpPr/>
          <p:nvPr/>
        </p:nvSpPr>
        <p:spPr>
          <a:xfrm>
            <a:off x="632936" y="5078016"/>
            <a:ext cx="5891093" cy="253127"/>
          </a:xfrm>
          <a:prstGeom prst="rect">
            <a:avLst/>
          </a:prstGeom>
          <a:noFill/>
          <a:ln/>
        </p:spPr>
        <p:txBody>
          <a:bodyPr wrap="none" lIns="0" tIns="0" rIns="0" bIns="0" rtlCol="0" anchor="t"/>
          <a:lstStyle/>
          <a:p>
            <a:pPr marL="0" indent="0" algn="r">
              <a:lnSpc>
                <a:spcPts val="1950"/>
              </a:lnSpc>
              <a:buNone/>
            </a:pPr>
            <a:r>
              <a:rPr lang="en-US" sz="1200" dirty="0">
                <a:solidFill>
                  <a:srgbClr val="DAD8E9"/>
                </a:solidFill>
                <a:latin typeface="Mukta Light" pitchFamily="34" charset="0"/>
                <a:ea typeface="Mukta Light" pitchFamily="34" charset="-122"/>
                <a:cs typeface="Mukta Light" pitchFamily="34" charset="-120"/>
              </a:rPr>
              <a:t>Xalqaro sertifikatlar olish va maxsus kurslarni tamomtlash</a:t>
            </a:r>
            <a:endParaRPr lang="en-US" sz="1200" dirty="0"/>
          </a:p>
        </p:txBody>
      </p:sp>
      <p:sp>
        <p:nvSpPr>
          <p:cNvPr id="21" name="Shape 17"/>
          <p:cNvSpPr/>
          <p:nvPr/>
        </p:nvSpPr>
        <p:spPr>
          <a:xfrm>
            <a:off x="7470338" y="5693926"/>
            <a:ext cx="474702" cy="22860"/>
          </a:xfrm>
          <a:prstGeom prst="roundRect">
            <a:avLst>
              <a:gd name="adj" fmla="val 290740"/>
            </a:avLst>
          </a:prstGeom>
          <a:solidFill>
            <a:srgbClr val="6D4562"/>
          </a:solidFill>
          <a:ln/>
        </p:spPr>
      </p:sp>
      <p:sp>
        <p:nvSpPr>
          <p:cNvPr id="22" name="Shape 18"/>
          <p:cNvSpPr/>
          <p:nvPr/>
        </p:nvSpPr>
        <p:spPr>
          <a:xfrm>
            <a:off x="7137202" y="5527357"/>
            <a:ext cx="355997" cy="355997"/>
          </a:xfrm>
          <a:prstGeom prst="roundRect">
            <a:avLst>
              <a:gd name="adj" fmla="val 18670"/>
            </a:avLst>
          </a:prstGeom>
          <a:solidFill>
            <a:srgbClr val="542C49"/>
          </a:solidFill>
          <a:ln w="7620">
            <a:solidFill>
              <a:srgbClr val="6D4562"/>
            </a:solidFill>
            <a:prstDash val="solid"/>
          </a:ln>
        </p:spPr>
      </p:sp>
      <p:pic>
        <p:nvPicPr>
          <p:cNvPr id="23" name="Image 2" descr="preencoded.png"/>
          <p:cNvPicPr>
            <a:picLocks noChangeAspect="1"/>
          </p:cNvPicPr>
          <p:nvPr/>
        </p:nvPicPr>
        <p:blipFill>
          <a:blip r:embed="rId5"/>
          <a:stretch>
            <a:fillRect/>
          </a:stretch>
        </p:blipFill>
        <p:spPr>
          <a:xfrm>
            <a:off x="7209711" y="5573494"/>
            <a:ext cx="210979" cy="263723"/>
          </a:xfrm>
          <a:prstGeom prst="rect">
            <a:avLst/>
          </a:prstGeom>
        </p:spPr>
      </p:pic>
      <p:sp>
        <p:nvSpPr>
          <p:cNvPr id="24" name="Text 19"/>
          <p:cNvSpPr/>
          <p:nvPr/>
        </p:nvSpPr>
        <p:spPr>
          <a:xfrm>
            <a:off x="8106370" y="5581650"/>
            <a:ext cx="2298978" cy="219789"/>
          </a:xfrm>
          <a:prstGeom prst="rect">
            <a:avLst/>
          </a:prstGeom>
          <a:noFill/>
          <a:ln/>
        </p:spPr>
        <p:txBody>
          <a:bodyPr wrap="none" lIns="0" tIns="0" rIns="0" bIns="0" rtlCol="0" anchor="t"/>
          <a:lstStyle/>
          <a:p>
            <a:pPr marL="0" indent="0" algn="l">
              <a:lnSpc>
                <a:spcPts val="1700"/>
              </a:lnSpc>
              <a:buNone/>
            </a:pPr>
            <a:r>
              <a:rPr lang="en-US" sz="1350" dirty="0">
                <a:solidFill>
                  <a:srgbClr val="DAD8E9"/>
                </a:solidFill>
                <a:latin typeface="Prompt Medium" pitchFamily="34" charset="0"/>
                <a:ea typeface="Prompt Medium" pitchFamily="34" charset="-122"/>
                <a:cs typeface="Prompt Medium" pitchFamily="34" charset="-120"/>
              </a:rPr>
              <a:t>Yuqori malakali mutaxassis</a:t>
            </a:r>
            <a:endParaRPr lang="en-US" sz="1350" dirty="0"/>
          </a:p>
        </p:txBody>
      </p:sp>
      <p:sp>
        <p:nvSpPr>
          <p:cNvPr id="25" name="Text 20"/>
          <p:cNvSpPr/>
          <p:nvPr/>
        </p:nvSpPr>
        <p:spPr>
          <a:xfrm>
            <a:off x="8106370" y="5896332"/>
            <a:ext cx="5891093" cy="253127"/>
          </a:xfrm>
          <a:prstGeom prst="rect">
            <a:avLst/>
          </a:prstGeom>
          <a:noFill/>
          <a:ln/>
        </p:spPr>
        <p:txBody>
          <a:bodyPr wrap="none" lIns="0" tIns="0" rIns="0" bIns="0" rtlCol="0" anchor="t"/>
          <a:lstStyle/>
          <a:p>
            <a:pPr marL="0" indent="0" algn="l">
              <a:lnSpc>
                <a:spcPts val="1950"/>
              </a:lnSpc>
              <a:buNone/>
            </a:pPr>
            <a:r>
              <a:rPr lang="en-US" sz="1200" dirty="0">
                <a:solidFill>
                  <a:srgbClr val="DAD8E9"/>
                </a:solidFill>
                <a:latin typeface="Mukta Light" pitchFamily="34" charset="0"/>
                <a:ea typeface="Mukta Light" pitchFamily="34" charset="-122"/>
                <a:cs typeface="Mukta Light" pitchFamily="34" charset="-120"/>
              </a:rPr>
              <a:t>Yuqori maoshli mutaxassis darajasiga erishish</a:t>
            </a:r>
            <a:endParaRPr lang="en-US" sz="1200" dirty="0"/>
          </a:p>
        </p:txBody>
      </p:sp>
      <p:sp>
        <p:nvSpPr>
          <p:cNvPr id="26" name="Shape 21"/>
          <p:cNvSpPr/>
          <p:nvPr/>
        </p:nvSpPr>
        <p:spPr>
          <a:xfrm>
            <a:off x="6685359" y="6512243"/>
            <a:ext cx="474702" cy="22860"/>
          </a:xfrm>
          <a:prstGeom prst="roundRect">
            <a:avLst>
              <a:gd name="adj" fmla="val 290740"/>
            </a:avLst>
          </a:prstGeom>
          <a:solidFill>
            <a:srgbClr val="6D4562"/>
          </a:solidFill>
          <a:ln/>
        </p:spPr>
      </p:sp>
      <p:sp>
        <p:nvSpPr>
          <p:cNvPr id="27" name="Shape 22"/>
          <p:cNvSpPr/>
          <p:nvPr/>
        </p:nvSpPr>
        <p:spPr>
          <a:xfrm>
            <a:off x="7137202" y="6345674"/>
            <a:ext cx="355997" cy="355997"/>
          </a:xfrm>
          <a:prstGeom prst="roundRect">
            <a:avLst>
              <a:gd name="adj" fmla="val 18670"/>
            </a:avLst>
          </a:prstGeom>
          <a:solidFill>
            <a:srgbClr val="542C49"/>
          </a:solidFill>
          <a:ln w="7620">
            <a:solidFill>
              <a:srgbClr val="6D4562"/>
            </a:solidFill>
            <a:prstDash val="solid"/>
          </a:ln>
        </p:spPr>
      </p:sp>
      <p:pic>
        <p:nvPicPr>
          <p:cNvPr id="28" name="Image 3" descr="preencoded.png"/>
          <p:cNvPicPr>
            <a:picLocks noChangeAspect="1"/>
          </p:cNvPicPr>
          <p:nvPr/>
        </p:nvPicPr>
        <p:blipFill>
          <a:blip r:embed="rId6"/>
          <a:stretch>
            <a:fillRect/>
          </a:stretch>
        </p:blipFill>
        <p:spPr>
          <a:xfrm>
            <a:off x="7209711" y="6391811"/>
            <a:ext cx="210979" cy="263723"/>
          </a:xfrm>
          <a:prstGeom prst="rect">
            <a:avLst/>
          </a:prstGeom>
        </p:spPr>
      </p:pic>
      <p:sp>
        <p:nvSpPr>
          <p:cNvPr id="29" name="Text 23"/>
          <p:cNvSpPr/>
          <p:nvPr/>
        </p:nvSpPr>
        <p:spPr>
          <a:xfrm>
            <a:off x="4765834" y="6399967"/>
            <a:ext cx="1758196" cy="219789"/>
          </a:xfrm>
          <a:prstGeom prst="rect">
            <a:avLst/>
          </a:prstGeom>
          <a:noFill/>
          <a:ln/>
        </p:spPr>
        <p:txBody>
          <a:bodyPr wrap="none" lIns="0" tIns="0" rIns="0" bIns="0" rtlCol="0" anchor="t"/>
          <a:lstStyle/>
          <a:p>
            <a:pPr marL="0" indent="0" algn="r">
              <a:lnSpc>
                <a:spcPts val="1700"/>
              </a:lnSpc>
              <a:buNone/>
            </a:pPr>
            <a:r>
              <a:rPr lang="en-US" sz="1350" dirty="0">
                <a:solidFill>
                  <a:srgbClr val="DAD8E9"/>
                </a:solidFill>
                <a:latin typeface="Prompt Medium" pitchFamily="34" charset="0"/>
                <a:ea typeface="Prompt Medium" pitchFamily="34" charset="-122"/>
                <a:cs typeface="Prompt Medium" pitchFamily="34" charset="-120"/>
              </a:rPr>
              <a:t>Tajriba almashish</a:t>
            </a:r>
            <a:endParaRPr lang="en-US" sz="1350" dirty="0"/>
          </a:p>
        </p:txBody>
      </p:sp>
      <p:sp>
        <p:nvSpPr>
          <p:cNvPr id="30" name="Text 24"/>
          <p:cNvSpPr/>
          <p:nvPr/>
        </p:nvSpPr>
        <p:spPr>
          <a:xfrm>
            <a:off x="632936" y="6714649"/>
            <a:ext cx="5891093" cy="253127"/>
          </a:xfrm>
          <a:prstGeom prst="rect">
            <a:avLst/>
          </a:prstGeom>
          <a:noFill/>
          <a:ln/>
        </p:spPr>
        <p:txBody>
          <a:bodyPr wrap="none" lIns="0" tIns="0" rIns="0" bIns="0" rtlCol="0" anchor="t"/>
          <a:lstStyle/>
          <a:p>
            <a:pPr marL="0" indent="0" algn="r">
              <a:lnSpc>
                <a:spcPts val="1950"/>
              </a:lnSpc>
              <a:buNone/>
            </a:pPr>
            <a:r>
              <a:rPr lang="en-US" sz="1200" dirty="0">
                <a:solidFill>
                  <a:srgbClr val="DAD8E9"/>
                </a:solidFill>
                <a:latin typeface="Mukta Light" pitchFamily="34" charset="0"/>
                <a:ea typeface="Mukta Light" pitchFamily="34" charset="-122"/>
                <a:cs typeface="Mukta Light" pitchFamily="34" charset="-120"/>
              </a:rPr>
              <a:t>Yosh o'qituvchilarga ustozlik qilish va tajriba ulashish</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513993" y="353378"/>
            <a:ext cx="4273272" cy="356830"/>
          </a:xfrm>
          <a:prstGeom prst="rect">
            <a:avLst/>
          </a:prstGeom>
          <a:noFill/>
          <a:ln/>
        </p:spPr>
        <p:txBody>
          <a:bodyPr wrap="none" lIns="0" tIns="0" rIns="0" bIns="0" rtlCol="0" anchor="t"/>
          <a:lstStyle/>
          <a:p>
            <a:pPr marL="0" indent="0" algn="l">
              <a:lnSpc>
                <a:spcPts val="2800"/>
              </a:lnSpc>
              <a:buNone/>
            </a:pPr>
            <a:r>
              <a:rPr lang="en-US" sz="2200" dirty="0">
                <a:solidFill>
                  <a:srgbClr val="C6BFEE"/>
                </a:solidFill>
                <a:latin typeface="Prompt Medium" pitchFamily="34" charset="0"/>
                <a:ea typeface="Prompt Medium" pitchFamily="34" charset="-122"/>
                <a:cs typeface="Prompt Medium" pitchFamily="34" charset="-120"/>
              </a:rPr>
              <a:t>Kelajakdagi Kasbiy Yo'nalishlar</a:t>
            </a:r>
            <a:endParaRPr lang="en-US" sz="2200" dirty="0"/>
          </a:p>
        </p:txBody>
      </p:sp>
      <p:sp>
        <p:nvSpPr>
          <p:cNvPr id="3" name="Text 1"/>
          <p:cNvSpPr/>
          <p:nvPr/>
        </p:nvSpPr>
        <p:spPr>
          <a:xfrm>
            <a:off x="513993" y="967145"/>
            <a:ext cx="13602414" cy="411004"/>
          </a:xfrm>
          <a:prstGeom prst="rect">
            <a:avLst/>
          </a:prstGeom>
          <a:noFill/>
          <a:ln/>
        </p:spPr>
        <p:txBody>
          <a:bodyPr wrap="square" lIns="0" tIns="0" rIns="0" bIns="0" rtlCol="0" anchor="t"/>
          <a:lstStyle/>
          <a:p>
            <a:pPr marL="0" indent="0" algn="l">
              <a:lnSpc>
                <a:spcPts val="1600"/>
              </a:lnSpc>
              <a:buNone/>
            </a:pPr>
            <a:r>
              <a:rPr lang="en-US" sz="1000" dirty="0">
                <a:solidFill>
                  <a:srgbClr val="DAD8E9"/>
                </a:solidFill>
                <a:latin typeface="Mukta Light" pitchFamily="34" charset="0"/>
                <a:ea typeface="Mukta Light" pitchFamily="34" charset="-122"/>
                <a:cs typeface="Mukta Light" pitchFamily="34" charset="-120"/>
              </a:rPr>
              <a:t>Informatika o'qituvchilari o'z o'quvchilarini kelajakning eng talab qilinadigan kasblariga tayyorlaydilar. Dasturchi, IT loyiha menejeri, raqamli tadbirkor - bular zamonaviy iqtisodiyotda yuqori talabga ega bo'lgan kasblardir. O'qituvchilar o'quvchilarga nafaqat texnik bilimlarni, balki bu sohalarda muvaffaqiyatga erishish uchun zarur bo'lgan ko'nikmalarni ham singdirishlari lozim.</a:t>
            </a:r>
            <a:endParaRPr lang="en-US" sz="1000" dirty="0"/>
          </a:p>
        </p:txBody>
      </p:sp>
      <p:sp>
        <p:nvSpPr>
          <p:cNvPr id="4" name="Text 2"/>
          <p:cNvSpPr/>
          <p:nvPr/>
        </p:nvSpPr>
        <p:spPr>
          <a:xfrm>
            <a:off x="513993" y="1522690"/>
            <a:ext cx="13602414" cy="411004"/>
          </a:xfrm>
          <a:prstGeom prst="rect">
            <a:avLst/>
          </a:prstGeom>
          <a:noFill/>
          <a:ln/>
        </p:spPr>
        <p:txBody>
          <a:bodyPr wrap="square" lIns="0" tIns="0" rIns="0" bIns="0" rtlCol="0" anchor="t"/>
          <a:lstStyle/>
          <a:p>
            <a:pPr marL="0" indent="0" algn="l">
              <a:lnSpc>
                <a:spcPts val="1600"/>
              </a:lnSpc>
              <a:buNone/>
            </a:pPr>
            <a:r>
              <a:rPr lang="en-US" sz="1000" dirty="0">
                <a:solidFill>
                  <a:srgbClr val="DAD8E9"/>
                </a:solidFill>
                <a:latin typeface="Mukta Light" pitchFamily="34" charset="0"/>
                <a:ea typeface="Mukta Light" pitchFamily="34" charset="-122"/>
                <a:cs typeface="Mukta Light" pitchFamily="34" charset="-120"/>
              </a:rPr>
              <a:t>Maktabdan universitetgacha uzviy rivojlanish modeli o'quvchilarning kasbiy yo'nalishini bosqichma-bosqich shakllantirishga yordam beradi. Boshlang'ich sinflardan boshlab, o'quvchilar umumiy kompyuter savodxonligini egallaydilar. O'rta sinflarda ular dasturlash asoslari va algoritmik fikrlashni o'rganadilar. Yuqori sinflarda esa, o'quvchilar o'zlarining qiziqishlari va iqtidorlariga mos ravishda chuqurlashtirilgan yo'nalishlarda bilim olishlari mumkin.</a:t>
            </a:r>
            <a:endParaRPr lang="en-US" sz="1000" dirty="0"/>
          </a:p>
        </p:txBody>
      </p:sp>
      <p:pic>
        <p:nvPicPr>
          <p:cNvPr id="5" name="Image 0" descr="preencoded.png"/>
          <p:cNvPicPr>
            <a:picLocks noChangeAspect="1"/>
          </p:cNvPicPr>
          <p:nvPr/>
        </p:nvPicPr>
        <p:blipFill>
          <a:blip r:embed="rId3"/>
          <a:stretch>
            <a:fillRect/>
          </a:stretch>
        </p:blipFill>
        <p:spPr>
          <a:xfrm>
            <a:off x="513993" y="2078236"/>
            <a:ext cx="13602414" cy="7231737"/>
          </a:xfrm>
          <a:prstGeom prst="rect">
            <a:avLst/>
          </a:prstGeom>
        </p:spPr>
      </p:pic>
      <p:sp>
        <p:nvSpPr>
          <p:cNvPr id="6" name="Shape 3"/>
          <p:cNvSpPr/>
          <p:nvPr/>
        </p:nvSpPr>
        <p:spPr>
          <a:xfrm>
            <a:off x="5651302" y="9309973"/>
            <a:ext cx="128468" cy="128468"/>
          </a:xfrm>
          <a:prstGeom prst="roundRect">
            <a:avLst>
              <a:gd name="adj" fmla="val 14235"/>
            </a:avLst>
          </a:prstGeom>
          <a:solidFill>
            <a:srgbClr val="8D4A7B"/>
          </a:solidFill>
          <a:ln/>
        </p:spPr>
      </p:sp>
      <p:sp>
        <p:nvSpPr>
          <p:cNvPr id="7" name="Text 4"/>
          <p:cNvSpPr/>
          <p:nvPr/>
        </p:nvSpPr>
        <p:spPr>
          <a:xfrm>
            <a:off x="5840730" y="9309973"/>
            <a:ext cx="1398270" cy="128468"/>
          </a:xfrm>
          <a:prstGeom prst="rect">
            <a:avLst/>
          </a:prstGeom>
          <a:noFill/>
          <a:ln/>
        </p:spPr>
        <p:txBody>
          <a:bodyPr wrap="none" lIns="0" tIns="0" rIns="0" bIns="0" rtlCol="0" anchor="t"/>
          <a:lstStyle/>
          <a:p>
            <a:pPr marL="0" indent="0" algn="l">
              <a:lnSpc>
                <a:spcPts val="1000"/>
              </a:lnSpc>
              <a:buNone/>
            </a:pPr>
            <a:r>
              <a:rPr lang="en-US" sz="1000" dirty="0">
                <a:solidFill>
                  <a:srgbClr val="DAD8E9"/>
                </a:solidFill>
                <a:latin typeface="Mukta Light" pitchFamily="34" charset="0"/>
                <a:ea typeface="Mukta Light" pitchFamily="34" charset="-122"/>
                <a:cs typeface="Mukta Light" pitchFamily="34" charset="-120"/>
              </a:rPr>
              <a:t>O'rtacha maosh (mln so'm)</a:t>
            </a:r>
            <a:endParaRPr lang="en-US" sz="1000" dirty="0"/>
          </a:p>
        </p:txBody>
      </p:sp>
      <p:sp>
        <p:nvSpPr>
          <p:cNvPr id="8" name="Shape 5"/>
          <p:cNvSpPr/>
          <p:nvPr/>
        </p:nvSpPr>
        <p:spPr>
          <a:xfrm>
            <a:off x="7391400" y="9309973"/>
            <a:ext cx="128468" cy="128468"/>
          </a:xfrm>
          <a:prstGeom prst="roundRect">
            <a:avLst>
              <a:gd name="adj" fmla="val 14235"/>
            </a:avLst>
          </a:prstGeom>
          <a:solidFill>
            <a:srgbClr val="C896BB"/>
          </a:solidFill>
          <a:ln/>
        </p:spPr>
      </p:sp>
      <p:sp>
        <p:nvSpPr>
          <p:cNvPr id="9" name="Text 6"/>
          <p:cNvSpPr/>
          <p:nvPr/>
        </p:nvSpPr>
        <p:spPr>
          <a:xfrm>
            <a:off x="7580828" y="9309973"/>
            <a:ext cx="1185743" cy="128468"/>
          </a:xfrm>
          <a:prstGeom prst="rect">
            <a:avLst/>
          </a:prstGeom>
          <a:noFill/>
          <a:ln/>
        </p:spPr>
        <p:txBody>
          <a:bodyPr wrap="none" lIns="0" tIns="0" rIns="0" bIns="0" rtlCol="0" anchor="t"/>
          <a:lstStyle/>
          <a:p>
            <a:pPr marL="0" indent="0" algn="l">
              <a:lnSpc>
                <a:spcPts val="1000"/>
              </a:lnSpc>
              <a:buNone/>
            </a:pPr>
            <a:r>
              <a:rPr lang="en-US" sz="1000" dirty="0">
                <a:solidFill>
                  <a:srgbClr val="DAD8E9"/>
                </a:solidFill>
                <a:latin typeface="Mukta Light" pitchFamily="34" charset="0"/>
                <a:ea typeface="Mukta Light" pitchFamily="34" charset="-122"/>
                <a:cs typeface="Mukta Light" pitchFamily="34" charset="-120"/>
              </a:rPr>
              <a:t>Ish o'rinlari soni (ming)</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20579" y="898088"/>
            <a:ext cx="5546408" cy="569833"/>
          </a:xfrm>
          <a:prstGeom prst="rect">
            <a:avLst/>
          </a:prstGeom>
          <a:noFill/>
          <a:ln/>
        </p:spPr>
        <p:txBody>
          <a:bodyPr wrap="none" lIns="0" tIns="0" rIns="0" bIns="0" rtlCol="0" anchor="t"/>
          <a:lstStyle/>
          <a:p>
            <a:pPr marL="0" indent="0" algn="l">
              <a:lnSpc>
                <a:spcPts val="4450"/>
              </a:lnSpc>
              <a:buNone/>
            </a:pPr>
            <a:r>
              <a:rPr lang="en-US" sz="3550" dirty="0">
                <a:solidFill>
                  <a:srgbClr val="C6BFEE"/>
                </a:solidFill>
                <a:latin typeface="Prompt Medium" pitchFamily="34" charset="0"/>
                <a:ea typeface="Prompt Medium" pitchFamily="34" charset="-122"/>
                <a:cs typeface="Prompt Medium" pitchFamily="34" charset="-120"/>
              </a:rPr>
              <a:t>Muammolar va Yechimlar</a:t>
            </a:r>
            <a:endParaRPr lang="en-US" sz="3550" dirty="0"/>
          </a:p>
        </p:txBody>
      </p:sp>
      <p:sp>
        <p:nvSpPr>
          <p:cNvPr id="3" name="Text 1"/>
          <p:cNvSpPr/>
          <p:nvPr/>
        </p:nvSpPr>
        <p:spPr>
          <a:xfrm>
            <a:off x="820579" y="1878211"/>
            <a:ext cx="12989243" cy="984409"/>
          </a:xfrm>
          <a:prstGeom prst="rect">
            <a:avLst/>
          </a:prstGeom>
          <a:noFill/>
          <a:ln/>
        </p:spPr>
        <p:txBody>
          <a:bodyPr wrap="square" lIns="0" tIns="0" rIns="0" bIns="0" rtlCol="0" anchor="t"/>
          <a:lstStyle/>
          <a:p>
            <a:pPr marL="0" indent="0" algn="l">
              <a:lnSpc>
                <a:spcPts val="2550"/>
              </a:lnSpc>
              <a:buNone/>
            </a:pPr>
            <a:r>
              <a:rPr lang="en-US" sz="1600" dirty="0">
                <a:solidFill>
                  <a:srgbClr val="DAD8E9"/>
                </a:solidFill>
                <a:latin typeface="Mukta Light" pitchFamily="34" charset="0"/>
                <a:ea typeface="Mukta Light" pitchFamily="34" charset="-122"/>
                <a:cs typeface="Mukta Light" pitchFamily="34" charset="-120"/>
              </a:rPr>
              <a:t>Informatika ta'limida bir qator muammolar mavjud bo'lib, ularni hal qilish kelajak o'qituvchilari oldida turgan dolzarb vazifalardan biridir. Texnik baza yetishmasligi, zamonaviy metodikalar kamchiligi va o'qituvchilar uchun yetarli motivatsiya bo'lmasligi asosiy muammolar sifatida qayd etiladi. Ko'pgina maktablarda kompyuterlar soni yetarli emas yoki eskirgan, internet tezligi past, o'qituvchilar uchun zamonaviy o'quv materiallari yetishmaydi.</a:t>
            </a:r>
            <a:endParaRPr lang="en-US" sz="1600" dirty="0"/>
          </a:p>
        </p:txBody>
      </p:sp>
      <p:sp>
        <p:nvSpPr>
          <p:cNvPr id="4" name="Text 2"/>
          <p:cNvSpPr/>
          <p:nvPr/>
        </p:nvSpPr>
        <p:spPr>
          <a:xfrm>
            <a:off x="820579" y="3093363"/>
            <a:ext cx="12989243" cy="1312545"/>
          </a:xfrm>
          <a:prstGeom prst="rect">
            <a:avLst/>
          </a:prstGeom>
          <a:noFill/>
          <a:ln/>
        </p:spPr>
        <p:txBody>
          <a:bodyPr wrap="square" lIns="0" tIns="0" rIns="0" bIns="0" rtlCol="0" anchor="t"/>
          <a:lstStyle/>
          <a:p>
            <a:pPr marL="0" indent="0" algn="l">
              <a:lnSpc>
                <a:spcPts val="2550"/>
              </a:lnSpc>
              <a:buNone/>
            </a:pPr>
            <a:r>
              <a:rPr lang="en-US" sz="1600" dirty="0">
                <a:solidFill>
                  <a:srgbClr val="DAD8E9"/>
                </a:solidFill>
                <a:latin typeface="Mukta Light" pitchFamily="34" charset="0"/>
                <a:ea typeface="Mukta Light" pitchFamily="34" charset="-122"/>
                <a:cs typeface="Mukta Light" pitchFamily="34" charset="-120"/>
              </a:rPr>
              <a:t>Bu muammolarni hal qilish uchun davlat, xususiy sektor va xalqaro donorlar o'rtasidagi hamkorlik muhim ahamiyatga ega. Davlat tomonidan maktablarni zamonaviy kompyuter sinflari bilan jihozlash, internet tezligini oshirish va o'qituvchilar maoshini ko'tarish bo'yicha dasturlar amalga oshirilmoqda. Xususiy kompaniyalar ham maktablarga texnik yordam ko'rsatish, o'quv materiallari taqdim etish va o'qituvchilar uchun treninglar o'tkazish orqali o'z hissalarini qo'shmoqdalar.</a:t>
            </a:r>
            <a:endParaRPr lang="en-US" sz="1600" dirty="0"/>
          </a:p>
        </p:txBody>
      </p:sp>
      <p:sp>
        <p:nvSpPr>
          <p:cNvPr id="5" name="Text 3"/>
          <p:cNvSpPr/>
          <p:nvPr/>
        </p:nvSpPr>
        <p:spPr>
          <a:xfrm>
            <a:off x="820579" y="4841796"/>
            <a:ext cx="2279571" cy="284917"/>
          </a:xfrm>
          <a:prstGeom prst="rect">
            <a:avLst/>
          </a:prstGeom>
          <a:noFill/>
          <a:ln/>
        </p:spPr>
        <p:txBody>
          <a:bodyPr wrap="none" lIns="0" tIns="0" rIns="0" bIns="0" rtlCol="0" anchor="t"/>
          <a:lstStyle/>
          <a:p>
            <a:pPr marL="0" indent="0" algn="l">
              <a:lnSpc>
                <a:spcPts val="2200"/>
              </a:lnSpc>
              <a:buNone/>
            </a:pPr>
            <a:r>
              <a:rPr lang="en-US" sz="1750" dirty="0">
                <a:solidFill>
                  <a:srgbClr val="C6BFEE"/>
                </a:solidFill>
                <a:latin typeface="Prompt Medium" pitchFamily="34" charset="0"/>
                <a:ea typeface="Prompt Medium" pitchFamily="34" charset="-122"/>
                <a:cs typeface="Prompt Medium" pitchFamily="34" charset="-120"/>
              </a:rPr>
              <a:t>Asosiy muammolar</a:t>
            </a:r>
            <a:endParaRPr lang="en-US" sz="1750" dirty="0"/>
          </a:p>
        </p:txBody>
      </p:sp>
      <p:sp>
        <p:nvSpPr>
          <p:cNvPr id="6" name="Text 4"/>
          <p:cNvSpPr/>
          <p:nvPr/>
        </p:nvSpPr>
        <p:spPr>
          <a:xfrm>
            <a:off x="820579" y="5331857"/>
            <a:ext cx="6244352" cy="328136"/>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AD8E9"/>
                </a:solidFill>
                <a:latin typeface="Mukta Light" pitchFamily="34" charset="0"/>
                <a:ea typeface="Mukta Light" pitchFamily="34" charset="-122"/>
                <a:cs typeface="Mukta Light" pitchFamily="34" charset="-120"/>
              </a:rPr>
              <a:t>Zamonaviy kompyuter texnikasi yetishmasligi</a:t>
            </a:r>
            <a:endParaRPr lang="en-US" sz="1600" dirty="0"/>
          </a:p>
        </p:txBody>
      </p:sp>
      <p:sp>
        <p:nvSpPr>
          <p:cNvPr id="7" name="Text 5"/>
          <p:cNvSpPr/>
          <p:nvPr/>
        </p:nvSpPr>
        <p:spPr>
          <a:xfrm>
            <a:off x="820579" y="5731788"/>
            <a:ext cx="6244352" cy="328136"/>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AD8E9"/>
                </a:solidFill>
                <a:latin typeface="Mukta Light" pitchFamily="34" charset="0"/>
                <a:ea typeface="Mukta Light" pitchFamily="34" charset="-122"/>
                <a:cs typeface="Mukta Light" pitchFamily="34" charset="-120"/>
              </a:rPr>
              <a:t>Internet tezligi va sifati pastligi</a:t>
            </a:r>
            <a:endParaRPr lang="en-US" sz="1600" dirty="0"/>
          </a:p>
        </p:txBody>
      </p:sp>
      <p:sp>
        <p:nvSpPr>
          <p:cNvPr id="8" name="Text 6"/>
          <p:cNvSpPr/>
          <p:nvPr/>
        </p:nvSpPr>
        <p:spPr>
          <a:xfrm>
            <a:off x="820579" y="6131719"/>
            <a:ext cx="6244352" cy="328136"/>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AD8E9"/>
                </a:solidFill>
                <a:latin typeface="Mukta Light" pitchFamily="34" charset="0"/>
                <a:ea typeface="Mukta Light" pitchFamily="34" charset="-122"/>
                <a:cs typeface="Mukta Light" pitchFamily="34" charset="-120"/>
              </a:rPr>
              <a:t>O'quv dasturlari va metodikalar eskirganligi</a:t>
            </a:r>
            <a:endParaRPr lang="en-US" sz="1600" dirty="0"/>
          </a:p>
        </p:txBody>
      </p:sp>
      <p:sp>
        <p:nvSpPr>
          <p:cNvPr id="9" name="Text 7"/>
          <p:cNvSpPr/>
          <p:nvPr/>
        </p:nvSpPr>
        <p:spPr>
          <a:xfrm>
            <a:off x="820579" y="6531650"/>
            <a:ext cx="6244352" cy="328136"/>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AD8E9"/>
                </a:solidFill>
                <a:latin typeface="Mukta Light" pitchFamily="34" charset="0"/>
                <a:ea typeface="Mukta Light" pitchFamily="34" charset="-122"/>
                <a:cs typeface="Mukta Light" pitchFamily="34" charset="-120"/>
              </a:rPr>
              <a:t>Malakali kadrlar yetishmasligi</a:t>
            </a:r>
            <a:endParaRPr lang="en-US" sz="1600" dirty="0"/>
          </a:p>
        </p:txBody>
      </p:sp>
      <p:sp>
        <p:nvSpPr>
          <p:cNvPr id="10" name="Text 8"/>
          <p:cNvSpPr/>
          <p:nvPr/>
        </p:nvSpPr>
        <p:spPr>
          <a:xfrm>
            <a:off x="820579" y="6931581"/>
            <a:ext cx="6244352" cy="328136"/>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AD8E9"/>
                </a:solidFill>
                <a:latin typeface="Mukta Light" pitchFamily="34" charset="0"/>
                <a:ea typeface="Mukta Light" pitchFamily="34" charset="-122"/>
                <a:cs typeface="Mukta Light" pitchFamily="34" charset="-120"/>
              </a:rPr>
              <a:t>O'qituvchilar uchun motivatsiya va rag'batlantirishning yetarli emasligi</a:t>
            </a:r>
            <a:endParaRPr lang="en-US" sz="1600" dirty="0"/>
          </a:p>
        </p:txBody>
      </p:sp>
      <p:sp>
        <p:nvSpPr>
          <p:cNvPr id="11" name="Text 9"/>
          <p:cNvSpPr/>
          <p:nvPr/>
        </p:nvSpPr>
        <p:spPr>
          <a:xfrm>
            <a:off x="7573089" y="4841796"/>
            <a:ext cx="2916555" cy="284917"/>
          </a:xfrm>
          <a:prstGeom prst="rect">
            <a:avLst/>
          </a:prstGeom>
          <a:noFill/>
          <a:ln/>
        </p:spPr>
        <p:txBody>
          <a:bodyPr wrap="none" lIns="0" tIns="0" rIns="0" bIns="0" rtlCol="0" anchor="t"/>
          <a:lstStyle/>
          <a:p>
            <a:pPr marL="0" indent="0" algn="l">
              <a:lnSpc>
                <a:spcPts val="2200"/>
              </a:lnSpc>
              <a:buNone/>
            </a:pPr>
            <a:r>
              <a:rPr lang="en-US" sz="1750" dirty="0">
                <a:solidFill>
                  <a:srgbClr val="C6BFEE"/>
                </a:solidFill>
                <a:latin typeface="Prompt Medium" pitchFamily="34" charset="0"/>
                <a:ea typeface="Prompt Medium" pitchFamily="34" charset="-122"/>
                <a:cs typeface="Prompt Medium" pitchFamily="34" charset="-120"/>
              </a:rPr>
              <a:t>Taklif etiladigan yechimlar</a:t>
            </a:r>
            <a:endParaRPr lang="en-US" sz="1750" dirty="0"/>
          </a:p>
        </p:txBody>
      </p:sp>
      <p:sp>
        <p:nvSpPr>
          <p:cNvPr id="12" name="Text 10"/>
          <p:cNvSpPr/>
          <p:nvPr/>
        </p:nvSpPr>
        <p:spPr>
          <a:xfrm>
            <a:off x="7573089" y="5331857"/>
            <a:ext cx="6244352" cy="328136"/>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AD8E9"/>
                </a:solidFill>
                <a:latin typeface="Mukta Light" pitchFamily="34" charset="0"/>
                <a:ea typeface="Mukta Light" pitchFamily="34" charset="-122"/>
                <a:cs typeface="Mukta Light" pitchFamily="34" charset="-120"/>
              </a:rPr>
              <a:t>Davlat dasturlari orqali maktablarni zamonaviy texnika bilan jihozlash</a:t>
            </a:r>
            <a:endParaRPr lang="en-US" sz="1600" dirty="0"/>
          </a:p>
        </p:txBody>
      </p:sp>
      <p:sp>
        <p:nvSpPr>
          <p:cNvPr id="13" name="Text 11"/>
          <p:cNvSpPr/>
          <p:nvPr/>
        </p:nvSpPr>
        <p:spPr>
          <a:xfrm>
            <a:off x="7573089" y="5731788"/>
            <a:ext cx="6244352" cy="328136"/>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AD8E9"/>
                </a:solidFill>
                <a:latin typeface="Mukta Light" pitchFamily="34" charset="0"/>
                <a:ea typeface="Mukta Light" pitchFamily="34" charset="-122"/>
                <a:cs typeface="Mukta Light" pitchFamily="34" charset="-120"/>
              </a:rPr>
              <a:t>O'qituvchilar maoshini oshirish va rag'batlantirish tizimini yaratish</a:t>
            </a:r>
            <a:endParaRPr lang="en-US" sz="1600" dirty="0"/>
          </a:p>
        </p:txBody>
      </p:sp>
      <p:sp>
        <p:nvSpPr>
          <p:cNvPr id="14" name="Text 12"/>
          <p:cNvSpPr/>
          <p:nvPr/>
        </p:nvSpPr>
        <p:spPr>
          <a:xfrm>
            <a:off x="7573089" y="6131719"/>
            <a:ext cx="6244352" cy="328136"/>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AD8E9"/>
                </a:solidFill>
                <a:latin typeface="Mukta Light" pitchFamily="34" charset="0"/>
                <a:ea typeface="Mukta Light" pitchFamily="34" charset="-122"/>
                <a:cs typeface="Mukta Light" pitchFamily="34" charset="-120"/>
              </a:rPr>
              <a:t>Xususiy IT kompaniyalar bilan hamkorlikni kuchaytirish</a:t>
            </a:r>
            <a:endParaRPr lang="en-US" sz="1600" dirty="0"/>
          </a:p>
        </p:txBody>
      </p:sp>
      <p:sp>
        <p:nvSpPr>
          <p:cNvPr id="15" name="Text 13"/>
          <p:cNvSpPr/>
          <p:nvPr/>
        </p:nvSpPr>
        <p:spPr>
          <a:xfrm>
            <a:off x="7573089" y="6531650"/>
            <a:ext cx="6244352" cy="328136"/>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AD8E9"/>
                </a:solidFill>
                <a:latin typeface="Mukta Light" pitchFamily="34" charset="0"/>
                <a:ea typeface="Mukta Light" pitchFamily="34" charset="-122"/>
                <a:cs typeface="Mukta Light" pitchFamily="34" charset="-120"/>
              </a:rPr>
              <a:t>Xalqaro tajribalarni o'rganish va joriy etish</a:t>
            </a:r>
            <a:endParaRPr lang="en-US" sz="1600" dirty="0"/>
          </a:p>
        </p:txBody>
      </p:sp>
      <p:sp>
        <p:nvSpPr>
          <p:cNvPr id="16" name="Text 14"/>
          <p:cNvSpPr/>
          <p:nvPr/>
        </p:nvSpPr>
        <p:spPr>
          <a:xfrm>
            <a:off x="7573089" y="6931581"/>
            <a:ext cx="6244352" cy="328136"/>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DAD8E9"/>
                </a:solidFill>
                <a:latin typeface="Mukta Light" pitchFamily="34" charset="0"/>
                <a:ea typeface="Mukta Light" pitchFamily="34" charset="-122"/>
                <a:cs typeface="Mukta Light" pitchFamily="34" charset="-120"/>
              </a:rPr>
              <a:t>O'qituvchilar uchun uzluksiz malaka oshirish tizimini yaratish</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91039" y="475059"/>
            <a:ext cx="7243405" cy="479941"/>
          </a:xfrm>
          <a:prstGeom prst="rect">
            <a:avLst/>
          </a:prstGeom>
          <a:noFill/>
          <a:ln/>
        </p:spPr>
        <p:txBody>
          <a:bodyPr wrap="none" lIns="0" tIns="0" rIns="0" bIns="0" rtlCol="0" anchor="t"/>
          <a:lstStyle/>
          <a:p>
            <a:pPr marL="0" indent="0" algn="l">
              <a:lnSpc>
                <a:spcPts val="3750"/>
              </a:lnSpc>
              <a:buNone/>
            </a:pPr>
            <a:r>
              <a:rPr lang="en-US" sz="3000" dirty="0">
                <a:solidFill>
                  <a:srgbClr val="C6BFEE"/>
                </a:solidFill>
                <a:latin typeface="Prompt Medium" pitchFamily="34" charset="0"/>
                <a:ea typeface="Prompt Medium" pitchFamily="34" charset="-122"/>
                <a:cs typeface="Prompt Medium" pitchFamily="34" charset="-120"/>
              </a:rPr>
              <a:t>Kirish: Zamonaviy Dunyoda Informatika</a:t>
            </a:r>
            <a:endParaRPr lang="en-US" sz="3000" dirty="0"/>
          </a:p>
        </p:txBody>
      </p:sp>
      <p:sp>
        <p:nvSpPr>
          <p:cNvPr id="3" name="Text 1"/>
          <p:cNvSpPr/>
          <p:nvPr/>
        </p:nvSpPr>
        <p:spPr>
          <a:xfrm>
            <a:off x="691039" y="1300520"/>
            <a:ext cx="13248323" cy="552688"/>
          </a:xfrm>
          <a:prstGeom prst="rect">
            <a:avLst/>
          </a:prstGeom>
          <a:noFill/>
          <a:ln/>
        </p:spPr>
        <p:txBody>
          <a:bodyPr wrap="square" lIns="0" tIns="0" rIns="0" bIns="0" rtlCol="0" anchor="t"/>
          <a:lstStyle/>
          <a:p>
            <a:pPr marL="0" indent="0" algn="l">
              <a:lnSpc>
                <a:spcPts val="2150"/>
              </a:lnSpc>
              <a:buNone/>
            </a:pPr>
            <a:r>
              <a:rPr lang="en-US" sz="1350" dirty="0">
                <a:solidFill>
                  <a:srgbClr val="DAD8E9"/>
                </a:solidFill>
                <a:latin typeface="Mukta Light" pitchFamily="34" charset="0"/>
                <a:ea typeface="Mukta Light" pitchFamily="34" charset="-122"/>
                <a:cs typeface="Mukta Light" pitchFamily="34" charset="-120"/>
              </a:rPr>
              <a:t>Bugungi kunda raqamli revolyutsiya hayotimizning barcha jabhalarini qamrab olmoqda. Ta'lim tizimi bu o'zgarishlarning markazida turibdi, chunki aynan maktablar kelajak avlodni raqamli dunyoga tayyorlaydi. Axborot texnologiyalari barchaga zarur ko'nikmaga aylanib, maktablarda informatika fani asosiy o'rinni egallamoqda.</a:t>
            </a:r>
            <a:endParaRPr lang="en-US" sz="1350" dirty="0"/>
          </a:p>
        </p:txBody>
      </p:sp>
      <p:sp>
        <p:nvSpPr>
          <p:cNvPr id="4" name="Text 2"/>
          <p:cNvSpPr/>
          <p:nvPr/>
        </p:nvSpPr>
        <p:spPr>
          <a:xfrm>
            <a:off x="691039" y="2047518"/>
            <a:ext cx="13248323" cy="552688"/>
          </a:xfrm>
          <a:prstGeom prst="rect">
            <a:avLst/>
          </a:prstGeom>
          <a:noFill/>
          <a:ln/>
        </p:spPr>
        <p:txBody>
          <a:bodyPr wrap="square" lIns="0" tIns="0" rIns="0" bIns="0" rtlCol="0" anchor="t"/>
          <a:lstStyle/>
          <a:p>
            <a:pPr marL="0" indent="0" algn="l">
              <a:lnSpc>
                <a:spcPts val="2150"/>
              </a:lnSpc>
              <a:buNone/>
            </a:pPr>
            <a:r>
              <a:rPr lang="en-US" sz="1350" dirty="0">
                <a:solidFill>
                  <a:srgbClr val="DAD8E9"/>
                </a:solidFill>
                <a:latin typeface="Mukta Light" pitchFamily="34" charset="0"/>
                <a:ea typeface="Mukta Light" pitchFamily="34" charset="-122"/>
                <a:cs typeface="Mukta Light" pitchFamily="34" charset="-120"/>
              </a:rPr>
              <a:t>Zamonaviy maktablarda informatika faniga bo'lgan talab keskin oshdi. Endi bu fan shunchaki kompyuter savodxonligini emas, balki algoritmik fikrlash, dasturlash, ma'lumotlar tahlili va raqamli dunyoda xavfsiz harakatlanish ko'nikmalarini shakllantirishni o'z ichiga oladi.</a:t>
            </a:r>
            <a:endParaRPr lang="en-US" sz="1350" dirty="0"/>
          </a:p>
        </p:txBody>
      </p:sp>
      <p:pic>
        <p:nvPicPr>
          <p:cNvPr id="5" name="Image 0" descr="preencoded.png"/>
          <p:cNvPicPr>
            <a:picLocks noChangeAspect="1"/>
          </p:cNvPicPr>
          <p:nvPr/>
        </p:nvPicPr>
        <p:blipFill>
          <a:blip r:embed="rId3"/>
          <a:stretch>
            <a:fillRect/>
          </a:stretch>
        </p:blipFill>
        <p:spPr>
          <a:xfrm>
            <a:off x="3340656" y="4131112"/>
            <a:ext cx="7948970" cy="7948970"/>
          </a:xfrm>
          <a:prstGeom prst="rect">
            <a:avLst/>
          </a:prstGeom>
        </p:spPr>
      </p:pic>
      <p:pic>
        <p:nvPicPr>
          <p:cNvPr id="6" name="Image 1" descr="preencoded.png"/>
          <p:cNvPicPr>
            <a:picLocks noChangeAspect="1"/>
          </p:cNvPicPr>
          <p:nvPr/>
        </p:nvPicPr>
        <p:blipFill>
          <a:blip r:embed="rId4"/>
          <a:stretch>
            <a:fillRect/>
          </a:stretch>
        </p:blipFill>
        <p:spPr>
          <a:xfrm>
            <a:off x="4415254" y="6782574"/>
            <a:ext cx="291465" cy="364450"/>
          </a:xfrm>
          <a:prstGeom prst="rect">
            <a:avLst/>
          </a:prstGeom>
        </p:spPr>
      </p:pic>
      <p:pic>
        <p:nvPicPr>
          <p:cNvPr id="7" name="Image 2" descr="preencoded.png"/>
          <p:cNvPicPr>
            <a:picLocks noChangeAspect="1"/>
          </p:cNvPicPr>
          <p:nvPr/>
        </p:nvPicPr>
        <p:blipFill>
          <a:blip r:embed="rId5"/>
          <a:stretch>
            <a:fillRect/>
          </a:stretch>
        </p:blipFill>
        <p:spPr>
          <a:xfrm>
            <a:off x="3340656" y="4131112"/>
            <a:ext cx="7948970" cy="7948970"/>
          </a:xfrm>
          <a:prstGeom prst="rect">
            <a:avLst/>
          </a:prstGeom>
        </p:spPr>
      </p:pic>
      <p:pic>
        <p:nvPicPr>
          <p:cNvPr id="8" name="Image 3" descr="preencoded.png"/>
          <p:cNvPicPr>
            <a:picLocks noChangeAspect="1"/>
          </p:cNvPicPr>
          <p:nvPr/>
        </p:nvPicPr>
        <p:blipFill>
          <a:blip r:embed="rId6"/>
          <a:stretch>
            <a:fillRect/>
          </a:stretch>
        </p:blipFill>
        <p:spPr>
          <a:xfrm>
            <a:off x="6028551" y="5169277"/>
            <a:ext cx="291465" cy="364450"/>
          </a:xfrm>
          <a:prstGeom prst="rect">
            <a:avLst/>
          </a:prstGeom>
        </p:spPr>
      </p:pic>
      <p:pic>
        <p:nvPicPr>
          <p:cNvPr id="9" name="Image 4" descr="preencoded.png"/>
          <p:cNvPicPr>
            <a:picLocks noChangeAspect="1"/>
          </p:cNvPicPr>
          <p:nvPr/>
        </p:nvPicPr>
        <p:blipFill>
          <a:blip r:embed="rId7"/>
          <a:stretch>
            <a:fillRect/>
          </a:stretch>
        </p:blipFill>
        <p:spPr>
          <a:xfrm>
            <a:off x="3340656" y="4131112"/>
            <a:ext cx="7948970" cy="7948970"/>
          </a:xfrm>
          <a:prstGeom prst="rect">
            <a:avLst/>
          </a:prstGeom>
        </p:spPr>
      </p:pic>
      <p:pic>
        <p:nvPicPr>
          <p:cNvPr id="10" name="Image 5" descr="preencoded.png"/>
          <p:cNvPicPr>
            <a:picLocks noChangeAspect="1"/>
          </p:cNvPicPr>
          <p:nvPr/>
        </p:nvPicPr>
        <p:blipFill>
          <a:blip r:embed="rId8"/>
          <a:stretch>
            <a:fillRect/>
          </a:stretch>
        </p:blipFill>
        <p:spPr>
          <a:xfrm>
            <a:off x="8309908" y="5169277"/>
            <a:ext cx="291465" cy="364450"/>
          </a:xfrm>
          <a:prstGeom prst="rect">
            <a:avLst/>
          </a:prstGeom>
        </p:spPr>
      </p:pic>
      <p:pic>
        <p:nvPicPr>
          <p:cNvPr id="11" name="Image 6" descr="preencoded.png"/>
          <p:cNvPicPr>
            <a:picLocks noChangeAspect="1"/>
          </p:cNvPicPr>
          <p:nvPr/>
        </p:nvPicPr>
        <p:blipFill>
          <a:blip r:embed="rId9"/>
          <a:stretch>
            <a:fillRect/>
          </a:stretch>
        </p:blipFill>
        <p:spPr>
          <a:xfrm>
            <a:off x="3340656" y="4131112"/>
            <a:ext cx="7948970" cy="7948970"/>
          </a:xfrm>
          <a:prstGeom prst="rect">
            <a:avLst/>
          </a:prstGeom>
        </p:spPr>
      </p:pic>
      <p:pic>
        <p:nvPicPr>
          <p:cNvPr id="12" name="Image 7" descr="preencoded.png"/>
          <p:cNvPicPr>
            <a:picLocks noChangeAspect="1"/>
          </p:cNvPicPr>
          <p:nvPr/>
        </p:nvPicPr>
        <p:blipFill>
          <a:blip r:embed="rId10"/>
          <a:stretch>
            <a:fillRect/>
          </a:stretch>
        </p:blipFill>
        <p:spPr>
          <a:xfrm>
            <a:off x="9923205" y="6782574"/>
            <a:ext cx="291465" cy="364450"/>
          </a:xfrm>
          <a:prstGeom prst="rect">
            <a:avLst/>
          </a:prstGeom>
        </p:spPr>
      </p:pic>
      <p:sp>
        <p:nvSpPr>
          <p:cNvPr id="13" name="Text 3"/>
          <p:cNvSpPr/>
          <p:nvPr/>
        </p:nvSpPr>
        <p:spPr>
          <a:xfrm>
            <a:off x="1290042" y="4085034"/>
            <a:ext cx="1919764" cy="239911"/>
          </a:xfrm>
          <a:prstGeom prst="rect">
            <a:avLst/>
          </a:prstGeom>
          <a:noFill/>
          <a:ln/>
        </p:spPr>
        <p:txBody>
          <a:bodyPr wrap="none" lIns="0" tIns="0" rIns="0" bIns="0" rtlCol="0" anchor="t"/>
          <a:lstStyle/>
          <a:p>
            <a:pPr marL="0" indent="0" algn="ctr">
              <a:lnSpc>
                <a:spcPts val="1850"/>
              </a:lnSpc>
              <a:buNone/>
            </a:pPr>
            <a:r>
              <a:rPr lang="en-US" sz="1500" dirty="0">
                <a:solidFill>
                  <a:srgbClr val="C6BFEE"/>
                </a:solidFill>
                <a:latin typeface="Prompt Medium" pitchFamily="34" charset="0"/>
                <a:ea typeface="Prompt Medium" pitchFamily="34" charset="-122"/>
                <a:cs typeface="Prompt Medium" pitchFamily="34" charset="-120"/>
              </a:rPr>
              <a:t>Dasturlash asoslari</a:t>
            </a:r>
            <a:endParaRPr lang="en-US" sz="1500" dirty="0"/>
          </a:p>
        </p:txBody>
      </p:sp>
      <p:sp>
        <p:nvSpPr>
          <p:cNvPr id="14" name="Text 4"/>
          <p:cNvSpPr/>
          <p:nvPr/>
        </p:nvSpPr>
        <p:spPr>
          <a:xfrm>
            <a:off x="691039" y="4428530"/>
            <a:ext cx="3117771" cy="829032"/>
          </a:xfrm>
          <a:prstGeom prst="rect">
            <a:avLst/>
          </a:prstGeom>
          <a:noFill/>
          <a:ln/>
        </p:spPr>
        <p:txBody>
          <a:bodyPr wrap="square" lIns="0" tIns="0" rIns="0" bIns="0" rtlCol="0" anchor="t"/>
          <a:lstStyle/>
          <a:p>
            <a:pPr marL="0" indent="0" algn="ctr">
              <a:lnSpc>
                <a:spcPts val="2150"/>
              </a:lnSpc>
              <a:buNone/>
            </a:pPr>
            <a:r>
              <a:rPr lang="en-US" sz="1350" dirty="0">
                <a:solidFill>
                  <a:srgbClr val="DAD8E9"/>
                </a:solidFill>
                <a:latin typeface="Mukta Light" pitchFamily="34" charset="0"/>
                <a:ea typeface="Mukta Light" pitchFamily="34" charset="-122"/>
                <a:cs typeface="Mukta Light" pitchFamily="34" charset="-120"/>
              </a:rPr>
              <a:t>O'quvchilarni Python, Scratch kabi zamonaviy dasturlash tillari bilan tanishtirish</a:t>
            </a:r>
            <a:endParaRPr lang="en-US" sz="1350" dirty="0"/>
          </a:p>
        </p:txBody>
      </p:sp>
      <p:sp>
        <p:nvSpPr>
          <p:cNvPr id="15" name="Text 5"/>
          <p:cNvSpPr/>
          <p:nvPr/>
        </p:nvSpPr>
        <p:spPr>
          <a:xfrm>
            <a:off x="4483179" y="3070860"/>
            <a:ext cx="2287072" cy="239911"/>
          </a:xfrm>
          <a:prstGeom prst="rect">
            <a:avLst/>
          </a:prstGeom>
          <a:noFill/>
          <a:ln/>
        </p:spPr>
        <p:txBody>
          <a:bodyPr wrap="none" lIns="0" tIns="0" rIns="0" bIns="0" rtlCol="0" anchor="t"/>
          <a:lstStyle/>
          <a:p>
            <a:pPr marL="0" indent="0" algn="ctr">
              <a:lnSpc>
                <a:spcPts val="1850"/>
              </a:lnSpc>
              <a:buNone/>
            </a:pPr>
            <a:r>
              <a:rPr lang="en-US" sz="1500" dirty="0">
                <a:solidFill>
                  <a:srgbClr val="C6BFEE"/>
                </a:solidFill>
                <a:latin typeface="Prompt Medium" pitchFamily="34" charset="0"/>
                <a:ea typeface="Prompt Medium" pitchFamily="34" charset="-122"/>
                <a:cs typeface="Prompt Medium" pitchFamily="34" charset="-120"/>
              </a:rPr>
              <a:t>Ma'lumotlar bilan ishlash</a:t>
            </a:r>
            <a:endParaRPr lang="en-US" sz="1500" dirty="0"/>
          </a:p>
        </p:txBody>
      </p:sp>
      <p:sp>
        <p:nvSpPr>
          <p:cNvPr id="16" name="Text 6"/>
          <p:cNvSpPr/>
          <p:nvPr/>
        </p:nvSpPr>
        <p:spPr>
          <a:xfrm>
            <a:off x="4067889" y="3414355"/>
            <a:ext cx="3117771" cy="552688"/>
          </a:xfrm>
          <a:prstGeom prst="rect">
            <a:avLst/>
          </a:prstGeom>
          <a:noFill/>
          <a:ln/>
        </p:spPr>
        <p:txBody>
          <a:bodyPr wrap="square" lIns="0" tIns="0" rIns="0" bIns="0" rtlCol="0" anchor="t"/>
          <a:lstStyle/>
          <a:p>
            <a:pPr marL="0" indent="0" algn="ctr">
              <a:lnSpc>
                <a:spcPts val="2150"/>
              </a:lnSpc>
              <a:buNone/>
            </a:pPr>
            <a:r>
              <a:rPr lang="en-US" sz="1350" dirty="0">
                <a:solidFill>
                  <a:srgbClr val="DAD8E9"/>
                </a:solidFill>
                <a:latin typeface="Mukta Light" pitchFamily="34" charset="0"/>
                <a:ea typeface="Mukta Light" pitchFamily="34" charset="-122"/>
                <a:cs typeface="Mukta Light" pitchFamily="34" charset="-120"/>
              </a:rPr>
              <a:t>Ma'lumotlarni to'plash, tahlil qilish va vizuallashtirishni o'rgatish</a:t>
            </a:r>
            <a:endParaRPr lang="en-US" sz="1350" dirty="0"/>
          </a:p>
        </p:txBody>
      </p:sp>
      <p:sp>
        <p:nvSpPr>
          <p:cNvPr id="17" name="Text 7"/>
          <p:cNvSpPr/>
          <p:nvPr/>
        </p:nvSpPr>
        <p:spPr>
          <a:xfrm>
            <a:off x="8043743" y="2794516"/>
            <a:ext cx="1919764" cy="239911"/>
          </a:xfrm>
          <a:prstGeom prst="rect">
            <a:avLst/>
          </a:prstGeom>
          <a:noFill/>
          <a:ln/>
        </p:spPr>
        <p:txBody>
          <a:bodyPr wrap="none" lIns="0" tIns="0" rIns="0" bIns="0" rtlCol="0" anchor="t"/>
          <a:lstStyle/>
          <a:p>
            <a:pPr marL="0" indent="0" algn="ctr">
              <a:lnSpc>
                <a:spcPts val="1850"/>
              </a:lnSpc>
              <a:buNone/>
            </a:pPr>
            <a:r>
              <a:rPr lang="en-US" sz="1500" dirty="0">
                <a:solidFill>
                  <a:srgbClr val="C6BFEE"/>
                </a:solidFill>
                <a:latin typeface="Prompt Medium" pitchFamily="34" charset="0"/>
                <a:ea typeface="Prompt Medium" pitchFamily="34" charset="-122"/>
                <a:cs typeface="Prompt Medium" pitchFamily="34" charset="-120"/>
              </a:rPr>
              <a:t>Kiberhavfsizlik</a:t>
            </a:r>
            <a:endParaRPr lang="en-US" sz="1500" dirty="0"/>
          </a:p>
        </p:txBody>
      </p:sp>
      <p:sp>
        <p:nvSpPr>
          <p:cNvPr id="18" name="Text 8"/>
          <p:cNvSpPr/>
          <p:nvPr/>
        </p:nvSpPr>
        <p:spPr>
          <a:xfrm>
            <a:off x="7444740" y="3138011"/>
            <a:ext cx="3117771" cy="829032"/>
          </a:xfrm>
          <a:prstGeom prst="rect">
            <a:avLst/>
          </a:prstGeom>
          <a:noFill/>
          <a:ln/>
        </p:spPr>
        <p:txBody>
          <a:bodyPr wrap="square" lIns="0" tIns="0" rIns="0" bIns="0" rtlCol="0" anchor="t"/>
          <a:lstStyle/>
          <a:p>
            <a:pPr marL="0" indent="0" algn="ctr">
              <a:lnSpc>
                <a:spcPts val="2150"/>
              </a:lnSpc>
              <a:buNone/>
            </a:pPr>
            <a:r>
              <a:rPr lang="en-US" sz="1350" dirty="0">
                <a:solidFill>
                  <a:srgbClr val="DAD8E9"/>
                </a:solidFill>
                <a:latin typeface="Mukta Light" pitchFamily="34" charset="0"/>
                <a:ea typeface="Mukta Light" pitchFamily="34" charset="-122"/>
                <a:cs typeface="Mukta Light" pitchFamily="34" charset="-120"/>
              </a:rPr>
              <a:t>Internetda xavfsiz harakat qilish va shaxsiy ma'lumotlarni himoya qilish ko'nikmalarini shakllantirish</a:t>
            </a:r>
            <a:endParaRPr lang="en-US" sz="1350" dirty="0"/>
          </a:p>
        </p:txBody>
      </p:sp>
      <p:sp>
        <p:nvSpPr>
          <p:cNvPr id="19" name="Text 9"/>
          <p:cNvSpPr/>
          <p:nvPr/>
        </p:nvSpPr>
        <p:spPr>
          <a:xfrm>
            <a:off x="11420594" y="4361378"/>
            <a:ext cx="1919764" cy="239911"/>
          </a:xfrm>
          <a:prstGeom prst="rect">
            <a:avLst/>
          </a:prstGeom>
          <a:noFill/>
          <a:ln/>
        </p:spPr>
        <p:txBody>
          <a:bodyPr wrap="none" lIns="0" tIns="0" rIns="0" bIns="0" rtlCol="0" anchor="t"/>
          <a:lstStyle/>
          <a:p>
            <a:pPr marL="0" indent="0" algn="ctr">
              <a:lnSpc>
                <a:spcPts val="1850"/>
              </a:lnSpc>
              <a:buNone/>
            </a:pPr>
            <a:r>
              <a:rPr lang="en-US" sz="1500" dirty="0">
                <a:solidFill>
                  <a:srgbClr val="C6BFEE"/>
                </a:solidFill>
                <a:latin typeface="Prompt Medium" pitchFamily="34" charset="0"/>
                <a:ea typeface="Prompt Medium" pitchFamily="34" charset="-122"/>
                <a:cs typeface="Prompt Medium" pitchFamily="34" charset="-120"/>
              </a:rPr>
              <a:t>Robototexnika</a:t>
            </a:r>
            <a:endParaRPr lang="en-US" sz="1500" dirty="0"/>
          </a:p>
        </p:txBody>
      </p:sp>
      <p:sp>
        <p:nvSpPr>
          <p:cNvPr id="20" name="Text 10"/>
          <p:cNvSpPr/>
          <p:nvPr/>
        </p:nvSpPr>
        <p:spPr>
          <a:xfrm>
            <a:off x="10821591" y="4704874"/>
            <a:ext cx="3117771" cy="552688"/>
          </a:xfrm>
          <a:prstGeom prst="rect">
            <a:avLst/>
          </a:prstGeom>
          <a:noFill/>
          <a:ln/>
        </p:spPr>
        <p:txBody>
          <a:bodyPr wrap="square" lIns="0" tIns="0" rIns="0" bIns="0" rtlCol="0" anchor="t"/>
          <a:lstStyle/>
          <a:p>
            <a:pPr marL="0" indent="0" algn="ctr">
              <a:lnSpc>
                <a:spcPts val="2150"/>
              </a:lnSpc>
              <a:buNone/>
            </a:pPr>
            <a:r>
              <a:rPr lang="en-US" sz="1350" dirty="0">
                <a:solidFill>
                  <a:srgbClr val="DAD8E9"/>
                </a:solidFill>
                <a:latin typeface="Mukta Light" pitchFamily="34" charset="0"/>
                <a:ea typeface="Mukta Light" pitchFamily="34" charset="-122"/>
                <a:cs typeface="Mukta Light" pitchFamily="34" charset="-120"/>
              </a:rPr>
              <a:t>Amaliy ko'nikmalarni robototexnika orqali rivojlantirish</a:t>
            </a:r>
            <a:endParaRPr lang="en-US" sz="13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81063" y="1155859"/>
            <a:ext cx="8692515" cy="611981"/>
          </a:xfrm>
          <a:prstGeom prst="rect">
            <a:avLst/>
          </a:prstGeom>
          <a:noFill/>
          <a:ln/>
        </p:spPr>
        <p:txBody>
          <a:bodyPr wrap="none" lIns="0" tIns="0" rIns="0" bIns="0" rtlCol="0" anchor="t"/>
          <a:lstStyle/>
          <a:p>
            <a:pPr marL="0" indent="0" algn="l">
              <a:lnSpc>
                <a:spcPts val="4800"/>
              </a:lnSpc>
              <a:buNone/>
            </a:pPr>
            <a:r>
              <a:rPr lang="en-US" sz="3850" dirty="0">
                <a:solidFill>
                  <a:srgbClr val="C6BFEE"/>
                </a:solidFill>
                <a:latin typeface="Prompt Medium" pitchFamily="34" charset="0"/>
                <a:ea typeface="Prompt Medium" pitchFamily="34" charset="-122"/>
                <a:cs typeface="Prompt Medium" pitchFamily="34" charset="-120"/>
              </a:rPr>
              <a:t>Xulosa va Ilhomlantiruvchi Chaqaruv</a:t>
            </a:r>
            <a:endParaRPr lang="en-US" sz="3850" dirty="0"/>
          </a:p>
        </p:txBody>
      </p:sp>
      <p:sp>
        <p:nvSpPr>
          <p:cNvPr id="3" name="Text 1"/>
          <p:cNvSpPr/>
          <p:nvPr/>
        </p:nvSpPr>
        <p:spPr>
          <a:xfrm>
            <a:off x="881063" y="2208371"/>
            <a:ext cx="12868275" cy="1057275"/>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Informatika o'qituvchisi bugungi kunda kelajakning asosiy driveri sifatida tan olinmoqda. U nafaqat bilim beruvchi, balki yangi avlodni raqamli dunyoga tayyorlovchi, innovatsion fikrlash va muammolarni hal qilish ko'nikmalarini shakllantirishga yordam beruvchi shaxs hamdir. Zamonaviy o'qituvchi doimiy o'zgarishlar va yangilanishlarga tayyor bo'lishi, o'z bilimlarini muntazam ravishda boyitib borishi lozim.</a:t>
            </a:r>
            <a:endParaRPr lang="en-US" sz="1700" dirty="0"/>
          </a:p>
        </p:txBody>
      </p:sp>
      <p:sp>
        <p:nvSpPr>
          <p:cNvPr id="4" name="Text 2"/>
          <p:cNvSpPr/>
          <p:nvPr/>
        </p:nvSpPr>
        <p:spPr>
          <a:xfrm>
            <a:off x="881063" y="3513415"/>
            <a:ext cx="12868275" cy="1057275"/>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Raqamli taraqqiyot sari intilish va uzluksiz rivojlanish har bir informatika o'qituvchisining hayot tarziga aylanishi kerak. Faqat shundagina u o'quvchilariga zamonaviy bilimlarni bera oladi va ularni kelajak kasblariga tayyorlay oladi. O'zbekiston ta'lim tizimidagi islohotlar, o'qituvchilar maoshining oshirilishi va ularning jamiyatdagi maqomining ko'tarilishi yangidan-yangi iqtidorli yoshlarni bu sohaga jalb qilishga yordam beradi.</a:t>
            </a:r>
            <a:endParaRPr lang="en-US" sz="1700" dirty="0"/>
          </a:p>
        </p:txBody>
      </p:sp>
      <p:sp>
        <p:nvSpPr>
          <p:cNvPr id="5" name="Text 3"/>
          <p:cNvSpPr/>
          <p:nvPr/>
        </p:nvSpPr>
        <p:spPr>
          <a:xfrm>
            <a:off x="881063" y="4928592"/>
            <a:ext cx="4105870" cy="726877"/>
          </a:xfrm>
          <a:prstGeom prst="rect">
            <a:avLst/>
          </a:prstGeom>
          <a:noFill/>
          <a:ln/>
        </p:spPr>
        <p:txBody>
          <a:bodyPr wrap="none" lIns="0" tIns="0" rIns="0" bIns="0" rtlCol="0" anchor="t"/>
          <a:lstStyle/>
          <a:p>
            <a:pPr marL="0" indent="0" algn="ctr">
              <a:lnSpc>
                <a:spcPts val="5700"/>
              </a:lnSpc>
              <a:buNone/>
            </a:pPr>
            <a:r>
              <a:rPr lang="en-US" sz="5700" dirty="0">
                <a:solidFill>
                  <a:srgbClr val="DAD8E9"/>
                </a:solidFill>
                <a:latin typeface="Prompt Medium" pitchFamily="34" charset="0"/>
                <a:ea typeface="Prompt Medium" pitchFamily="34" charset="-122"/>
                <a:cs typeface="Prompt Medium" pitchFamily="34" charset="-120"/>
              </a:rPr>
              <a:t>1000+</a:t>
            </a:r>
            <a:endParaRPr lang="en-US" sz="5700" dirty="0"/>
          </a:p>
        </p:txBody>
      </p:sp>
      <p:sp>
        <p:nvSpPr>
          <p:cNvPr id="6" name="Text 4"/>
          <p:cNvSpPr/>
          <p:nvPr/>
        </p:nvSpPr>
        <p:spPr>
          <a:xfrm>
            <a:off x="1259681" y="5930741"/>
            <a:ext cx="3348633" cy="305991"/>
          </a:xfrm>
          <a:prstGeom prst="rect">
            <a:avLst/>
          </a:prstGeom>
          <a:noFill/>
          <a:ln/>
        </p:spPr>
        <p:txBody>
          <a:bodyPr wrap="none" lIns="0" tIns="0" rIns="0" bIns="0" rtlCol="0" anchor="t"/>
          <a:lstStyle/>
          <a:p>
            <a:pPr marL="0" indent="0" algn="ctr">
              <a:lnSpc>
                <a:spcPts val="2400"/>
              </a:lnSpc>
              <a:buNone/>
            </a:pPr>
            <a:r>
              <a:rPr lang="en-US" sz="1900" dirty="0">
                <a:solidFill>
                  <a:srgbClr val="DAD8E9"/>
                </a:solidFill>
                <a:latin typeface="Prompt Medium" pitchFamily="34" charset="0"/>
                <a:ea typeface="Prompt Medium" pitchFamily="34" charset="-122"/>
                <a:cs typeface="Prompt Medium" pitchFamily="34" charset="-120"/>
              </a:rPr>
              <a:t>Yuqori malakali o'qituvchilar</a:t>
            </a:r>
            <a:endParaRPr lang="en-US" sz="1900" dirty="0"/>
          </a:p>
        </p:txBody>
      </p:sp>
      <p:sp>
        <p:nvSpPr>
          <p:cNvPr id="7" name="Text 5"/>
          <p:cNvSpPr/>
          <p:nvPr/>
        </p:nvSpPr>
        <p:spPr>
          <a:xfrm>
            <a:off x="881063" y="6368891"/>
            <a:ext cx="4105870" cy="704850"/>
          </a:xfrm>
          <a:prstGeom prst="rect">
            <a:avLst/>
          </a:prstGeom>
          <a:noFill/>
          <a:ln/>
        </p:spPr>
        <p:txBody>
          <a:bodyPr wrap="square" lIns="0" tIns="0" rIns="0" bIns="0" rtlCol="0" anchor="t"/>
          <a:lstStyle/>
          <a:p>
            <a:pPr marL="0" indent="0" algn="ctr">
              <a:lnSpc>
                <a:spcPts val="2750"/>
              </a:lnSpc>
              <a:buNone/>
            </a:pPr>
            <a:r>
              <a:rPr lang="en-US" sz="1700" dirty="0">
                <a:solidFill>
                  <a:srgbClr val="DAD8E9"/>
                </a:solidFill>
                <a:latin typeface="Mukta Light" pitchFamily="34" charset="0"/>
                <a:ea typeface="Mukta Light" pitchFamily="34" charset="-122"/>
                <a:cs typeface="Mukta Light" pitchFamily="34" charset="-120"/>
              </a:rPr>
              <a:t>O'zbekiston bo'ylab xalqaro sertifikatlarga ega bo'lgan informatika o'qituvchilari</a:t>
            </a:r>
            <a:endParaRPr lang="en-US" sz="1700" dirty="0"/>
          </a:p>
        </p:txBody>
      </p:sp>
      <p:sp>
        <p:nvSpPr>
          <p:cNvPr id="8" name="Text 6"/>
          <p:cNvSpPr/>
          <p:nvPr/>
        </p:nvSpPr>
        <p:spPr>
          <a:xfrm>
            <a:off x="5262205" y="4928592"/>
            <a:ext cx="4105870" cy="726877"/>
          </a:xfrm>
          <a:prstGeom prst="rect">
            <a:avLst/>
          </a:prstGeom>
          <a:noFill/>
          <a:ln/>
        </p:spPr>
        <p:txBody>
          <a:bodyPr wrap="none" lIns="0" tIns="0" rIns="0" bIns="0" rtlCol="0" anchor="t"/>
          <a:lstStyle/>
          <a:p>
            <a:pPr marL="0" indent="0" algn="ctr">
              <a:lnSpc>
                <a:spcPts val="5700"/>
              </a:lnSpc>
              <a:buNone/>
            </a:pPr>
            <a:r>
              <a:rPr lang="en-US" sz="5700" dirty="0">
                <a:solidFill>
                  <a:srgbClr val="DAD8E9"/>
                </a:solidFill>
                <a:latin typeface="Prompt Medium" pitchFamily="34" charset="0"/>
                <a:ea typeface="Prompt Medium" pitchFamily="34" charset="-122"/>
                <a:cs typeface="Prompt Medium" pitchFamily="34" charset="-120"/>
              </a:rPr>
              <a:t>14 mln</a:t>
            </a:r>
            <a:endParaRPr lang="en-US" sz="5700" dirty="0"/>
          </a:p>
        </p:txBody>
      </p:sp>
      <p:sp>
        <p:nvSpPr>
          <p:cNvPr id="9" name="Text 7"/>
          <p:cNvSpPr/>
          <p:nvPr/>
        </p:nvSpPr>
        <p:spPr>
          <a:xfrm>
            <a:off x="6091238" y="5930741"/>
            <a:ext cx="2447687" cy="305991"/>
          </a:xfrm>
          <a:prstGeom prst="rect">
            <a:avLst/>
          </a:prstGeom>
          <a:noFill/>
          <a:ln/>
        </p:spPr>
        <p:txBody>
          <a:bodyPr wrap="none" lIns="0" tIns="0" rIns="0" bIns="0" rtlCol="0" anchor="t"/>
          <a:lstStyle/>
          <a:p>
            <a:pPr marL="0" indent="0" algn="ctr">
              <a:lnSpc>
                <a:spcPts val="2400"/>
              </a:lnSpc>
              <a:buNone/>
            </a:pPr>
            <a:r>
              <a:rPr lang="en-US" sz="1900" dirty="0">
                <a:solidFill>
                  <a:srgbClr val="DAD8E9"/>
                </a:solidFill>
                <a:latin typeface="Prompt Medium" pitchFamily="34" charset="0"/>
                <a:ea typeface="Prompt Medium" pitchFamily="34" charset="-122"/>
                <a:cs typeface="Prompt Medium" pitchFamily="34" charset="-120"/>
              </a:rPr>
              <a:t>Yuqori maosh</a:t>
            </a:r>
            <a:endParaRPr lang="en-US" sz="1900" dirty="0"/>
          </a:p>
        </p:txBody>
      </p:sp>
      <p:sp>
        <p:nvSpPr>
          <p:cNvPr id="10" name="Text 8"/>
          <p:cNvSpPr/>
          <p:nvPr/>
        </p:nvSpPr>
        <p:spPr>
          <a:xfrm>
            <a:off x="5262205" y="6368891"/>
            <a:ext cx="4105870" cy="704850"/>
          </a:xfrm>
          <a:prstGeom prst="rect">
            <a:avLst/>
          </a:prstGeom>
          <a:noFill/>
          <a:ln/>
        </p:spPr>
        <p:txBody>
          <a:bodyPr wrap="square" lIns="0" tIns="0" rIns="0" bIns="0" rtlCol="0" anchor="t"/>
          <a:lstStyle/>
          <a:p>
            <a:pPr marL="0" indent="0" algn="ctr">
              <a:lnSpc>
                <a:spcPts val="2750"/>
              </a:lnSpc>
              <a:buNone/>
            </a:pPr>
            <a:r>
              <a:rPr lang="en-US" sz="1700" dirty="0">
                <a:solidFill>
                  <a:srgbClr val="DAD8E9"/>
                </a:solidFill>
                <a:latin typeface="Mukta Light" pitchFamily="34" charset="0"/>
                <a:ea typeface="Mukta Light" pitchFamily="34" charset="-122"/>
                <a:cs typeface="Mukta Light" pitchFamily="34" charset="-120"/>
              </a:rPr>
              <a:t>Eng yuqori malakali informatika o'qituvchilarining oylik maoshi</a:t>
            </a:r>
            <a:endParaRPr lang="en-US" sz="1700" dirty="0"/>
          </a:p>
        </p:txBody>
      </p:sp>
      <p:sp>
        <p:nvSpPr>
          <p:cNvPr id="11" name="Text 9"/>
          <p:cNvSpPr/>
          <p:nvPr/>
        </p:nvSpPr>
        <p:spPr>
          <a:xfrm>
            <a:off x="9643348" y="4928592"/>
            <a:ext cx="4105989" cy="726877"/>
          </a:xfrm>
          <a:prstGeom prst="rect">
            <a:avLst/>
          </a:prstGeom>
          <a:noFill/>
          <a:ln/>
        </p:spPr>
        <p:txBody>
          <a:bodyPr wrap="none" lIns="0" tIns="0" rIns="0" bIns="0" rtlCol="0" anchor="t"/>
          <a:lstStyle/>
          <a:p>
            <a:pPr marL="0" indent="0" algn="ctr">
              <a:lnSpc>
                <a:spcPts val="5700"/>
              </a:lnSpc>
              <a:buNone/>
            </a:pPr>
            <a:r>
              <a:rPr lang="en-US" sz="5700" dirty="0">
                <a:solidFill>
                  <a:srgbClr val="DAD8E9"/>
                </a:solidFill>
                <a:latin typeface="Prompt Medium" pitchFamily="34" charset="0"/>
                <a:ea typeface="Prompt Medium" pitchFamily="34" charset="-122"/>
                <a:cs typeface="Prompt Medium" pitchFamily="34" charset="-120"/>
              </a:rPr>
              <a:t>100%</a:t>
            </a:r>
            <a:endParaRPr lang="en-US" sz="5700" dirty="0"/>
          </a:p>
        </p:txBody>
      </p:sp>
      <p:sp>
        <p:nvSpPr>
          <p:cNvPr id="12" name="Text 10"/>
          <p:cNvSpPr/>
          <p:nvPr/>
        </p:nvSpPr>
        <p:spPr>
          <a:xfrm>
            <a:off x="10472499" y="5930741"/>
            <a:ext cx="2447687" cy="305991"/>
          </a:xfrm>
          <a:prstGeom prst="rect">
            <a:avLst/>
          </a:prstGeom>
          <a:noFill/>
          <a:ln/>
        </p:spPr>
        <p:txBody>
          <a:bodyPr wrap="none" lIns="0" tIns="0" rIns="0" bIns="0" rtlCol="0" anchor="t"/>
          <a:lstStyle/>
          <a:p>
            <a:pPr marL="0" indent="0" algn="ctr">
              <a:lnSpc>
                <a:spcPts val="2400"/>
              </a:lnSpc>
              <a:buNone/>
            </a:pPr>
            <a:r>
              <a:rPr lang="en-US" sz="1900" dirty="0">
                <a:solidFill>
                  <a:srgbClr val="DAD8E9"/>
                </a:solidFill>
                <a:latin typeface="Prompt Medium" pitchFamily="34" charset="0"/>
                <a:ea typeface="Prompt Medium" pitchFamily="34" charset="-122"/>
                <a:cs typeface="Prompt Medium" pitchFamily="34" charset="-120"/>
              </a:rPr>
              <a:t>Raqamli kelajak</a:t>
            </a:r>
            <a:endParaRPr lang="en-US" sz="1900" dirty="0"/>
          </a:p>
        </p:txBody>
      </p:sp>
      <p:sp>
        <p:nvSpPr>
          <p:cNvPr id="13" name="Text 11"/>
          <p:cNvSpPr/>
          <p:nvPr/>
        </p:nvSpPr>
        <p:spPr>
          <a:xfrm>
            <a:off x="9643348" y="6368891"/>
            <a:ext cx="4105989" cy="704850"/>
          </a:xfrm>
          <a:prstGeom prst="rect">
            <a:avLst/>
          </a:prstGeom>
          <a:noFill/>
          <a:ln/>
        </p:spPr>
        <p:txBody>
          <a:bodyPr wrap="square" lIns="0" tIns="0" rIns="0" bIns="0" rtlCol="0" anchor="t"/>
          <a:lstStyle/>
          <a:p>
            <a:pPr marL="0" indent="0" algn="ctr">
              <a:lnSpc>
                <a:spcPts val="2750"/>
              </a:lnSpc>
              <a:buNone/>
            </a:pPr>
            <a:r>
              <a:rPr lang="en-US" sz="1700" dirty="0">
                <a:solidFill>
                  <a:srgbClr val="DAD8E9"/>
                </a:solidFill>
                <a:latin typeface="Mukta Light" pitchFamily="34" charset="0"/>
                <a:ea typeface="Mukta Light" pitchFamily="34" charset="-122"/>
                <a:cs typeface="Mukta Light" pitchFamily="34" charset="-120"/>
              </a:rPr>
              <a:t>Barcha kasblar uchun zarur bo'lgan raqamli ko'nikmalar</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81063" y="1155859"/>
            <a:ext cx="10308193" cy="611981"/>
          </a:xfrm>
          <a:prstGeom prst="rect">
            <a:avLst/>
          </a:prstGeom>
          <a:noFill/>
          <a:ln/>
        </p:spPr>
        <p:txBody>
          <a:bodyPr wrap="none" lIns="0" tIns="0" rIns="0" bIns="0" rtlCol="0" anchor="t"/>
          <a:lstStyle/>
          <a:p>
            <a:pPr marL="0" indent="0" algn="l">
              <a:lnSpc>
                <a:spcPts val="4800"/>
              </a:lnSpc>
              <a:buNone/>
            </a:pPr>
            <a:r>
              <a:rPr lang="en-US" sz="3850" dirty="0">
                <a:solidFill>
                  <a:srgbClr val="C6BFEE"/>
                </a:solidFill>
                <a:latin typeface="Prompt Medium" pitchFamily="34" charset="0"/>
                <a:ea typeface="Prompt Medium" pitchFamily="34" charset="-122"/>
                <a:cs typeface="Prompt Medium" pitchFamily="34" charset="-120"/>
              </a:rPr>
              <a:t>Hozirgi Informatika O'qituvchisining Obro'si</a:t>
            </a:r>
            <a:endParaRPr lang="en-US" sz="3850" dirty="0"/>
          </a:p>
        </p:txBody>
      </p:sp>
      <p:sp>
        <p:nvSpPr>
          <p:cNvPr id="3" name="Text 1"/>
          <p:cNvSpPr/>
          <p:nvPr/>
        </p:nvSpPr>
        <p:spPr>
          <a:xfrm>
            <a:off x="881063" y="2208371"/>
            <a:ext cx="12868275" cy="1057275"/>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Yangi avlod informatika o'qituvchilariga jamiyatda yuqori talab shakllangan. Bugun ular nafaqat o'qituvchi, balki raqamli transformatsiya davri yo'lboshchilari sifatida qadrlanmoqda. O'qituvchilar zamonaviy texnologiyalarni chuqur tushunish bilan birga, ularni o'quvchilarga sodda va qiziqarli tarzda yetkazib berish san'atini egallagan bo'lishlari kerak.</a:t>
            </a:r>
            <a:endParaRPr lang="en-US" sz="1700" dirty="0"/>
          </a:p>
        </p:txBody>
      </p:sp>
      <p:sp>
        <p:nvSpPr>
          <p:cNvPr id="4" name="Text 2"/>
          <p:cNvSpPr/>
          <p:nvPr/>
        </p:nvSpPr>
        <p:spPr>
          <a:xfrm>
            <a:off x="881063" y="3513415"/>
            <a:ext cx="12868275" cy="1057275"/>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So'nggi ma'lumotlarga ko'ra, Qashqadaryo viloyatidagi informatika o'qituvchilari oyiga 14 million so'mdan yuqori maosh olmoqdalar. Bu esa o'qituvchilarning mehnatini davlat tomonidan yuqori baholanishining yaqqol isbotidir. Bunday moliyaviy rag'bat iqtidorli yoshlarni informatika o'qituvchisi kasbini tanlashga undamoqda.</a:t>
            </a:r>
            <a:endParaRPr lang="en-US" sz="1700" dirty="0"/>
          </a:p>
        </p:txBody>
      </p:sp>
      <p:sp>
        <p:nvSpPr>
          <p:cNvPr id="5" name="Text 3"/>
          <p:cNvSpPr/>
          <p:nvPr/>
        </p:nvSpPr>
        <p:spPr>
          <a:xfrm>
            <a:off x="881063" y="4928592"/>
            <a:ext cx="4105870" cy="726877"/>
          </a:xfrm>
          <a:prstGeom prst="rect">
            <a:avLst/>
          </a:prstGeom>
          <a:noFill/>
          <a:ln/>
        </p:spPr>
        <p:txBody>
          <a:bodyPr wrap="none" lIns="0" tIns="0" rIns="0" bIns="0" rtlCol="0" anchor="t"/>
          <a:lstStyle/>
          <a:p>
            <a:pPr marL="0" indent="0" algn="ctr">
              <a:lnSpc>
                <a:spcPts val="5700"/>
              </a:lnSpc>
              <a:buNone/>
            </a:pPr>
            <a:r>
              <a:rPr lang="en-US" sz="5700" dirty="0">
                <a:solidFill>
                  <a:srgbClr val="DAD8E9"/>
                </a:solidFill>
                <a:latin typeface="Prompt Medium" pitchFamily="34" charset="0"/>
                <a:ea typeface="Prompt Medium" pitchFamily="34" charset="-122"/>
                <a:cs typeface="Prompt Medium" pitchFamily="34" charset="-120"/>
              </a:rPr>
              <a:t>14 mln</a:t>
            </a:r>
            <a:endParaRPr lang="en-US" sz="5700" dirty="0"/>
          </a:p>
        </p:txBody>
      </p:sp>
      <p:sp>
        <p:nvSpPr>
          <p:cNvPr id="6" name="Text 4"/>
          <p:cNvSpPr/>
          <p:nvPr/>
        </p:nvSpPr>
        <p:spPr>
          <a:xfrm>
            <a:off x="1710095" y="5930741"/>
            <a:ext cx="2447687" cy="305991"/>
          </a:xfrm>
          <a:prstGeom prst="rect">
            <a:avLst/>
          </a:prstGeom>
          <a:noFill/>
          <a:ln/>
        </p:spPr>
        <p:txBody>
          <a:bodyPr wrap="none" lIns="0" tIns="0" rIns="0" bIns="0" rtlCol="0" anchor="t"/>
          <a:lstStyle/>
          <a:p>
            <a:pPr marL="0" indent="0" algn="ctr">
              <a:lnSpc>
                <a:spcPts val="2400"/>
              </a:lnSpc>
              <a:buNone/>
            </a:pPr>
            <a:r>
              <a:rPr lang="en-US" sz="1900" dirty="0">
                <a:solidFill>
                  <a:srgbClr val="DAD8E9"/>
                </a:solidFill>
                <a:latin typeface="Prompt Medium" pitchFamily="34" charset="0"/>
                <a:ea typeface="Prompt Medium" pitchFamily="34" charset="-122"/>
                <a:cs typeface="Prompt Medium" pitchFamily="34" charset="-120"/>
              </a:rPr>
              <a:t>Oylik maosh</a:t>
            </a:r>
            <a:endParaRPr lang="en-US" sz="1900" dirty="0"/>
          </a:p>
        </p:txBody>
      </p:sp>
      <p:sp>
        <p:nvSpPr>
          <p:cNvPr id="7" name="Text 5"/>
          <p:cNvSpPr/>
          <p:nvPr/>
        </p:nvSpPr>
        <p:spPr>
          <a:xfrm>
            <a:off x="881063" y="6368891"/>
            <a:ext cx="4105870" cy="704850"/>
          </a:xfrm>
          <a:prstGeom prst="rect">
            <a:avLst/>
          </a:prstGeom>
          <a:noFill/>
          <a:ln/>
        </p:spPr>
        <p:txBody>
          <a:bodyPr wrap="square" lIns="0" tIns="0" rIns="0" bIns="0" rtlCol="0" anchor="t"/>
          <a:lstStyle/>
          <a:p>
            <a:pPr marL="0" indent="0" algn="ctr">
              <a:lnSpc>
                <a:spcPts val="2750"/>
              </a:lnSpc>
              <a:buNone/>
            </a:pPr>
            <a:r>
              <a:rPr lang="en-US" sz="1700" dirty="0">
                <a:solidFill>
                  <a:srgbClr val="DAD8E9"/>
                </a:solidFill>
                <a:latin typeface="Mukta Light" pitchFamily="34" charset="0"/>
                <a:ea typeface="Mukta Light" pitchFamily="34" charset="-122"/>
                <a:cs typeface="Mukta Light" pitchFamily="34" charset="-120"/>
              </a:rPr>
              <a:t>Yuqori malakali informatika o'qituvchilari uchun</a:t>
            </a:r>
            <a:endParaRPr lang="en-US" sz="1700" dirty="0"/>
          </a:p>
        </p:txBody>
      </p:sp>
      <p:sp>
        <p:nvSpPr>
          <p:cNvPr id="8" name="Text 6"/>
          <p:cNvSpPr/>
          <p:nvPr/>
        </p:nvSpPr>
        <p:spPr>
          <a:xfrm>
            <a:off x="5262205" y="4928592"/>
            <a:ext cx="4105870" cy="726877"/>
          </a:xfrm>
          <a:prstGeom prst="rect">
            <a:avLst/>
          </a:prstGeom>
          <a:noFill/>
          <a:ln/>
        </p:spPr>
        <p:txBody>
          <a:bodyPr wrap="none" lIns="0" tIns="0" rIns="0" bIns="0" rtlCol="0" anchor="t"/>
          <a:lstStyle/>
          <a:p>
            <a:pPr marL="0" indent="0" algn="ctr">
              <a:lnSpc>
                <a:spcPts val="5700"/>
              </a:lnSpc>
              <a:buNone/>
            </a:pPr>
            <a:r>
              <a:rPr lang="en-US" sz="5700" dirty="0">
                <a:solidFill>
                  <a:srgbClr val="DAD8E9"/>
                </a:solidFill>
                <a:latin typeface="Prompt Medium" pitchFamily="34" charset="0"/>
                <a:ea typeface="Prompt Medium" pitchFamily="34" charset="-122"/>
                <a:cs typeface="Prompt Medium" pitchFamily="34" charset="-120"/>
              </a:rPr>
              <a:t>25%</a:t>
            </a:r>
            <a:endParaRPr lang="en-US" sz="5700" dirty="0"/>
          </a:p>
        </p:txBody>
      </p:sp>
      <p:sp>
        <p:nvSpPr>
          <p:cNvPr id="9" name="Text 7"/>
          <p:cNvSpPr/>
          <p:nvPr/>
        </p:nvSpPr>
        <p:spPr>
          <a:xfrm>
            <a:off x="6091238" y="5930741"/>
            <a:ext cx="2447687" cy="305991"/>
          </a:xfrm>
          <a:prstGeom prst="rect">
            <a:avLst/>
          </a:prstGeom>
          <a:noFill/>
          <a:ln/>
        </p:spPr>
        <p:txBody>
          <a:bodyPr wrap="none" lIns="0" tIns="0" rIns="0" bIns="0" rtlCol="0" anchor="t"/>
          <a:lstStyle/>
          <a:p>
            <a:pPr marL="0" indent="0" algn="ctr">
              <a:lnSpc>
                <a:spcPts val="2400"/>
              </a:lnSpc>
              <a:buNone/>
            </a:pPr>
            <a:r>
              <a:rPr lang="en-US" sz="1900" dirty="0">
                <a:solidFill>
                  <a:srgbClr val="DAD8E9"/>
                </a:solidFill>
                <a:latin typeface="Prompt Medium" pitchFamily="34" charset="0"/>
                <a:ea typeface="Prompt Medium" pitchFamily="34" charset="-122"/>
                <a:cs typeface="Prompt Medium" pitchFamily="34" charset="-120"/>
              </a:rPr>
              <a:t>O'sish</a:t>
            </a:r>
            <a:endParaRPr lang="en-US" sz="1900" dirty="0"/>
          </a:p>
        </p:txBody>
      </p:sp>
      <p:sp>
        <p:nvSpPr>
          <p:cNvPr id="10" name="Text 8"/>
          <p:cNvSpPr/>
          <p:nvPr/>
        </p:nvSpPr>
        <p:spPr>
          <a:xfrm>
            <a:off x="5262205" y="6368891"/>
            <a:ext cx="4105870" cy="704850"/>
          </a:xfrm>
          <a:prstGeom prst="rect">
            <a:avLst/>
          </a:prstGeom>
          <a:noFill/>
          <a:ln/>
        </p:spPr>
        <p:txBody>
          <a:bodyPr wrap="square" lIns="0" tIns="0" rIns="0" bIns="0" rtlCol="0" anchor="t"/>
          <a:lstStyle/>
          <a:p>
            <a:pPr marL="0" indent="0" algn="ctr">
              <a:lnSpc>
                <a:spcPts val="2750"/>
              </a:lnSpc>
              <a:buNone/>
            </a:pPr>
            <a:r>
              <a:rPr lang="en-US" sz="1700" dirty="0">
                <a:solidFill>
                  <a:srgbClr val="DAD8E9"/>
                </a:solidFill>
                <a:latin typeface="Mukta Light" pitchFamily="34" charset="0"/>
                <a:ea typeface="Mukta Light" pitchFamily="34" charset="-122"/>
                <a:cs typeface="Mukta Light" pitchFamily="34" charset="-120"/>
              </a:rPr>
              <a:t>So'nggi ikki yilda o'qituvchilar maoshidagi o'sish</a:t>
            </a:r>
            <a:endParaRPr lang="en-US" sz="1700" dirty="0"/>
          </a:p>
        </p:txBody>
      </p:sp>
      <p:sp>
        <p:nvSpPr>
          <p:cNvPr id="11" name="Text 9"/>
          <p:cNvSpPr/>
          <p:nvPr/>
        </p:nvSpPr>
        <p:spPr>
          <a:xfrm>
            <a:off x="9643348" y="4928592"/>
            <a:ext cx="4105989" cy="726877"/>
          </a:xfrm>
          <a:prstGeom prst="rect">
            <a:avLst/>
          </a:prstGeom>
          <a:noFill/>
          <a:ln/>
        </p:spPr>
        <p:txBody>
          <a:bodyPr wrap="none" lIns="0" tIns="0" rIns="0" bIns="0" rtlCol="0" anchor="t"/>
          <a:lstStyle/>
          <a:p>
            <a:pPr marL="0" indent="0" algn="ctr">
              <a:lnSpc>
                <a:spcPts val="5700"/>
              </a:lnSpc>
              <a:buNone/>
            </a:pPr>
            <a:r>
              <a:rPr lang="en-US" sz="5700" dirty="0">
                <a:solidFill>
                  <a:srgbClr val="DAD8E9"/>
                </a:solidFill>
                <a:latin typeface="Prompt Medium" pitchFamily="34" charset="0"/>
                <a:ea typeface="Prompt Medium" pitchFamily="34" charset="-122"/>
                <a:cs typeface="Prompt Medium" pitchFamily="34" charset="-120"/>
              </a:rPr>
              <a:t>200+</a:t>
            </a:r>
            <a:endParaRPr lang="en-US" sz="5700" dirty="0"/>
          </a:p>
        </p:txBody>
      </p:sp>
      <p:sp>
        <p:nvSpPr>
          <p:cNvPr id="12" name="Text 10"/>
          <p:cNvSpPr/>
          <p:nvPr/>
        </p:nvSpPr>
        <p:spPr>
          <a:xfrm>
            <a:off x="10472499" y="5930741"/>
            <a:ext cx="2447687" cy="305991"/>
          </a:xfrm>
          <a:prstGeom prst="rect">
            <a:avLst/>
          </a:prstGeom>
          <a:noFill/>
          <a:ln/>
        </p:spPr>
        <p:txBody>
          <a:bodyPr wrap="none" lIns="0" tIns="0" rIns="0" bIns="0" rtlCol="0" anchor="t"/>
          <a:lstStyle/>
          <a:p>
            <a:pPr marL="0" indent="0" algn="ctr">
              <a:lnSpc>
                <a:spcPts val="2400"/>
              </a:lnSpc>
              <a:buNone/>
            </a:pPr>
            <a:r>
              <a:rPr lang="en-US" sz="1900" dirty="0">
                <a:solidFill>
                  <a:srgbClr val="DAD8E9"/>
                </a:solidFill>
                <a:latin typeface="Prompt Medium" pitchFamily="34" charset="0"/>
                <a:ea typeface="Prompt Medium" pitchFamily="34" charset="-122"/>
                <a:cs typeface="Prompt Medium" pitchFamily="34" charset="-120"/>
              </a:rPr>
              <a:t>Yangi ish o'rinlari</a:t>
            </a:r>
            <a:endParaRPr lang="en-US" sz="1900" dirty="0"/>
          </a:p>
        </p:txBody>
      </p:sp>
      <p:sp>
        <p:nvSpPr>
          <p:cNvPr id="13" name="Text 11"/>
          <p:cNvSpPr/>
          <p:nvPr/>
        </p:nvSpPr>
        <p:spPr>
          <a:xfrm>
            <a:off x="9643348" y="6368891"/>
            <a:ext cx="4105989" cy="704850"/>
          </a:xfrm>
          <a:prstGeom prst="rect">
            <a:avLst/>
          </a:prstGeom>
          <a:noFill/>
          <a:ln/>
        </p:spPr>
        <p:txBody>
          <a:bodyPr wrap="square" lIns="0" tIns="0" rIns="0" bIns="0" rtlCol="0" anchor="t"/>
          <a:lstStyle/>
          <a:p>
            <a:pPr marL="0" indent="0" algn="ctr">
              <a:lnSpc>
                <a:spcPts val="2750"/>
              </a:lnSpc>
              <a:buNone/>
            </a:pPr>
            <a:r>
              <a:rPr lang="en-US" sz="1700" dirty="0">
                <a:solidFill>
                  <a:srgbClr val="DAD8E9"/>
                </a:solidFill>
                <a:latin typeface="Mukta Light" pitchFamily="34" charset="0"/>
                <a:ea typeface="Mukta Light" pitchFamily="34" charset="-122"/>
                <a:cs typeface="Mukta Light" pitchFamily="34" charset="-120"/>
              </a:rPr>
              <a:t>Har yili informatika o'qituvchilari uchun yaratiladigan ish o'rinlari</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83074" y="539710"/>
            <a:ext cx="6705005" cy="543758"/>
          </a:xfrm>
          <a:prstGeom prst="rect">
            <a:avLst/>
          </a:prstGeom>
          <a:noFill/>
          <a:ln/>
        </p:spPr>
        <p:txBody>
          <a:bodyPr wrap="none" lIns="0" tIns="0" rIns="0" bIns="0" rtlCol="0" anchor="t"/>
          <a:lstStyle/>
          <a:p>
            <a:pPr marL="0" indent="0" algn="l">
              <a:lnSpc>
                <a:spcPts val="4250"/>
              </a:lnSpc>
              <a:buNone/>
            </a:pPr>
            <a:r>
              <a:rPr lang="en-US" sz="3400" dirty="0">
                <a:solidFill>
                  <a:srgbClr val="C6BFEE"/>
                </a:solidFill>
                <a:latin typeface="Prompt Medium" pitchFamily="34" charset="0"/>
                <a:ea typeface="Prompt Medium" pitchFamily="34" charset="-122"/>
                <a:cs typeface="Prompt Medium" pitchFamily="34" charset="-120"/>
              </a:rPr>
              <a:t>Raqamli Kompetensiyalar Talabi</a:t>
            </a:r>
            <a:endParaRPr lang="en-US" sz="3400" dirty="0"/>
          </a:p>
        </p:txBody>
      </p:sp>
      <p:sp>
        <p:nvSpPr>
          <p:cNvPr id="3" name="Text 1"/>
          <p:cNvSpPr/>
          <p:nvPr/>
        </p:nvSpPr>
        <p:spPr>
          <a:xfrm>
            <a:off x="783074" y="1474946"/>
            <a:ext cx="13064252" cy="626269"/>
          </a:xfrm>
          <a:prstGeom prst="rect">
            <a:avLst/>
          </a:prstGeom>
          <a:noFill/>
          <a:ln/>
        </p:spPr>
        <p:txBody>
          <a:bodyPr wrap="squar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Zamonaviy informatika o'qituvchisi uchun dasturlash, algoritmika va eng so'nggi texnologiyalar bo'yicha chuqur bilimga ega bo'lish asosiy talab hisoblanadi. Bu sohadagi o'qituvchilar nafaqat o'zlashtirgan bilimlarini o'quvchilarga yetkazishi, balki doimiy ravishda yangi texnologiyalarni o'rganib borishi ham talab etiladi.</a:t>
            </a:r>
            <a:endParaRPr lang="en-US" sz="1500" dirty="0"/>
          </a:p>
        </p:txBody>
      </p:sp>
      <p:sp>
        <p:nvSpPr>
          <p:cNvPr id="4" name="Text 2"/>
          <p:cNvSpPr/>
          <p:nvPr/>
        </p:nvSpPr>
        <p:spPr>
          <a:xfrm>
            <a:off x="783074" y="2321362"/>
            <a:ext cx="13064252" cy="626269"/>
          </a:xfrm>
          <a:prstGeom prst="rect">
            <a:avLst/>
          </a:prstGeom>
          <a:noFill/>
          <a:ln/>
        </p:spPr>
        <p:txBody>
          <a:bodyPr wrap="squar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O'quvchilarni zamonga mos tayyorlash uchun o'qituvchi eng so'nggi tendensiyalardan xabardor bo'lishi lozim. Bu nafaqat texnik bilimlarni, balki kreativ fikrlash, muammolarni hal qilish va jamoaviy ishlash ko'nikmalarini ham rivojlantirishni o'z ichiga oladi.</a:t>
            </a:r>
            <a:endParaRPr lang="en-US" sz="1500" dirty="0"/>
          </a:p>
        </p:txBody>
      </p:sp>
      <p:pic>
        <p:nvPicPr>
          <p:cNvPr id="5" name="Image 0" descr="preencoded.png"/>
          <p:cNvPicPr>
            <a:picLocks noChangeAspect="1"/>
          </p:cNvPicPr>
          <p:nvPr/>
        </p:nvPicPr>
        <p:blipFill>
          <a:blip r:embed="rId3"/>
          <a:stretch>
            <a:fillRect/>
          </a:stretch>
        </p:blipFill>
        <p:spPr>
          <a:xfrm>
            <a:off x="3240762" y="3167777"/>
            <a:ext cx="1616631" cy="1093827"/>
          </a:xfrm>
          <a:prstGeom prst="rect">
            <a:avLst/>
          </a:prstGeom>
        </p:spPr>
      </p:pic>
      <p:pic>
        <p:nvPicPr>
          <p:cNvPr id="6" name="Image 1" descr="preencoded.png"/>
          <p:cNvPicPr>
            <a:picLocks noChangeAspect="1"/>
          </p:cNvPicPr>
          <p:nvPr/>
        </p:nvPicPr>
        <p:blipFill>
          <a:blip r:embed="rId4"/>
          <a:stretch>
            <a:fillRect/>
          </a:stretch>
        </p:blipFill>
        <p:spPr>
          <a:xfrm>
            <a:off x="3911322" y="3677245"/>
            <a:ext cx="275273" cy="344091"/>
          </a:xfrm>
          <a:prstGeom prst="rect">
            <a:avLst/>
          </a:prstGeom>
        </p:spPr>
      </p:pic>
      <p:sp>
        <p:nvSpPr>
          <p:cNvPr id="7" name="Text 3"/>
          <p:cNvSpPr/>
          <p:nvPr/>
        </p:nvSpPr>
        <p:spPr>
          <a:xfrm>
            <a:off x="5053132" y="3363516"/>
            <a:ext cx="2175153" cy="271820"/>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Innovatsion fikrlash</a:t>
            </a:r>
            <a:endParaRPr lang="en-US" sz="1700" dirty="0"/>
          </a:p>
        </p:txBody>
      </p:sp>
      <p:sp>
        <p:nvSpPr>
          <p:cNvPr id="8" name="Text 4"/>
          <p:cNvSpPr/>
          <p:nvPr/>
        </p:nvSpPr>
        <p:spPr>
          <a:xfrm>
            <a:off x="5053132" y="3752731"/>
            <a:ext cx="3151108" cy="313134"/>
          </a:xfrm>
          <a:prstGeom prst="rect">
            <a:avLst/>
          </a:prstGeom>
          <a:noFill/>
          <a:ln/>
        </p:spPr>
        <p:txBody>
          <a:bodyPr wrap="non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Muammolarga ijodiy yechimlarni topish</a:t>
            </a:r>
            <a:endParaRPr lang="en-US" sz="1500" dirty="0"/>
          </a:p>
        </p:txBody>
      </p:sp>
      <p:sp>
        <p:nvSpPr>
          <p:cNvPr id="9" name="Shape 5"/>
          <p:cNvSpPr/>
          <p:nvPr/>
        </p:nvSpPr>
        <p:spPr>
          <a:xfrm>
            <a:off x="4906328" y="4276487"/>
            <a:ext cx="8892064" cy="11430"/>
          </a:xfrm>
          <a:prstGeom prst="roundRect">
            <a:avLst>
              <a:gd name="adj" fmla="val 719368"/>
            </a:avLst>
          </a:prstGeom>
          <a:solidFill>
            <a:srgbClr val="6D4562"/>
          </a:solidFill>
          <a:ln/>
        </p:spPr>
      </p:sp>
      <p:pic>
        <p:nvPicPr>
          <p:cNvPr id="10" name="Image 2" descr="preencoded.png"/>
          <p:cNvPicPr>
            <a:picLocks noChangeAspect="1"/>
          </p:cNvPicPr>
          <p:nvPr/>
        </p:nvPicPr>
        <p:blipFill>
          <a:blip r:embed="rId5"/>
          <a:stretch>
            <a:fillRect/>
          </a:stretch>
        </p:blipFill>
        <p:spPr>
          <a:xfrm>
            <a:off x="2432328" y="4310539"/>
            <a:ext cx="3233380" cy="1093827"/>
          </a:xfrm>
          <a:prstGeom prst="rect">
            <a:avLst/>
          </a:prstGeom>
        </p:spPr>
      </p:pic>
      <p:pic>
        <p:nvPicPr>
          <p:cNvPr id="11" name="Image 3" descr="preencoded.png"/>
          <p:cNvPicPr>
            <a:picLocks noChangeAspect="1"/>
          </p:cNvPicPr>
          <p:nvPr/>
        </p:nvPicPr>
        <p:blipFill>
          <a:blip r:embed="rId6"/>
          <a:stretch>
            <a:fillRect/>
          </a:stretch>
        </p:blipFill>
        <p:spPr>
          <a:xfrm>
            <a:off x="3911322" y="4685348"/>
            <a:ext cx="275273" cy="344091"/>
          </a:xfrm>
          <a:prstGeom prst="rect">
            <a:avLst/>
          </a:prstGeom>
        </p:spPr>
      </p:pic>
      <p:sp>
        <p:nvSpPr>
          <p:cNvPr id="12" name="Text 6"/>
          <p:cNvSpPr/>
          <p:nvPr/>
        </p:nvSpPr>
        <p:spPr>
          <a:xfrm>
            <a:off x="5861447" y="4506278"/>
            <a:ext cx="2175153" cy="271820"/>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Texnik ko'nikmalar</a:t>
            </a:r>
            <a:endParaRPr lang="en-US" sz="1700" dirty="0"/>
          </a:p>
        </p:txBody>
      </p:sp>
      <p:sp>
        <p:nvSpPr>
          <p:cNvPr id="13" name="Text 7"/>
          <p:cNvSpPr/>
          <p:nvPr/>
        </p:nvSpPr>
        <p:spPr>
          <a:xfrm>
            <a:off x="5861447" y="4895493"/>
            <a:ext cx="3371493" cy="313134"/>
          </a:xfrm>
          <a:prstGeom prst="rect">
            <a:avLst/>
          </a:prstGeom>
          <a:noFill/>
          <a:ln/>
        </p:spPr>
        <p:txBody>
          <a:bodyPr wrap="non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Dasturlash tillari va zamonaviy IT vositalari</a:t>
            </a:r>
            <a:endParaRPr lang="en-US" sz="1500" dirty="0"/>
          </a:p>
        </p:txBody>
      </p:sp>
      <p:sp>
        <p:nvSpPr>
          <p:cNvPr id="14" name="Shape 8"/>
          <p:cNvSpPr/>
          <p:nvPr/>
        </p:nvSpPr>
        <p:spPr>
          <a:xfrm>
            <a:off x="5714643" y="5419249"/>
            <a:ext cx="8083748" cy="11430"/>
          </a:xfrm>
          <a:prstGeom prst="roundRect">
            <a:avLst>
              <a:gd name="adj" fmla="val 719368"/>
            </a:avLst>
          </a:prstGeom>
          <a:solidFill>
            <a:srgbClr val="6D4562"/>
          </a:solidFill>
          <a:ln/>
        </p:spPr>
      </p:sp>
      <p:pic>
        <p:nvPicPr>
          <p:cNvPr id="15" name="Image 4" descr="preencoded.png"/>
          <p:cNvPicPr>
            <a:picLocks noChangeAspect="1"/>
          </p:cNvPicPr>
          <p:nvPr/>
        </p:nvPicPr>
        <p:blipFill>
          <a:blip r:embed="rId7"/>
          <a:stretch>
            <a:fillRect/>
          </a:stretch>
        </p:blipFill>
        <p:spPr>
          <a:xfrm>
            <a:off x="1624012" y="5453301"/>
            <a:ext cx="4850011" cy="1093827"/>
          </a:xfrm>
          <a:prstGeom prst="rect">
            <a:avLst/>
          </a:prstGeom>
        </p:spPr>
      </p:pic>
      <p:pic>
        <p:nvPicPr>
          <p:cNvPr id="16" name="Image 5" descr="preencoded.png"/>
          <p:cNvPicPr>
            <a:picLocks noChangeAspect="1"/>
          </p:cNvPicPr>
          <p:nvPr/>
        </p:nvPicPr>
        <p:blipFill>
          <a:blip r:embed="rId8"/>
          <a:stretch>
            <a:fillRect/>
          </a:stretch>
        </p:blipFill>
        <p:spPr>
          <a:xfrm>
            <a:off x="3911322" y="5828109"/>
            <a:ext cx="275273" cy="344091"/>
          </a:xfrm>
          <a:prstGeom prst="rect">
            <a:avLst/>
          </a:prstGeom>
        </p:spPr>
      </p:pic>
      <p:sp>
        <p:nvSpPr>
          <p:cNvPr id="17" name="Text 9"/>
          <p:cNvSpPr/>
          <p:nvPr/>
        </p:nvSpPr>
        <p:spPr>
          <a:xfrm>
            <a:off x="6669762" y="5649039"/>
            <a:ext cx="2175153" cy="271820"/>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Pedagogik mahorat</a:t>
            </a:r>
            <a:endParaRPr lang="en-US" sz="1700" dirty="0"/>
          </a:p>
        </p:txBody>
      </p:sp>
      <p:sp>
        <p:nvSpPr>
          <p:cNvPr id="18" name="Text 10"/>
          <p:cNvSpPr/>
          <p:nvPr/>
        </p:nvSpPr>
        <p:spPr>
          <a:xfrm>
            <a:off x="6669762" y="6038255"/>
            <a:ext cx="3981569" cy="313134"/>
          </a:xfrm>
          <a:prstGeom prst="rect">
            <a:avLst/>
          </a:prstGeom>
          <a:noFill/>
          <a:ln/>
        </p:spPr>
        <p:txBody>
          <a:bodyPr wrap="non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Bilimlarni samarali yetkazish va motivatsiya berish</a:t>
            </a:r>
            <a:endParaRPr lang="en-US" sz="1500" dirty="0"/>
          </a:p>
        </p:txBody>
      </p:sp>
      <p:sp>
        <p:nvSpPr>
          <p:cNvPr id="19" name="Shape 11"/>
          <p:cNvSpPr/>
          <p:nvPr/>
        </p:nvSpPr>
        <p:spPr>
          <a:xfrm>
            <a:off x="6522958" y="6562011"/>
            <a:ext cx="7275433" cy="11430"/>
          </a:xfrm>
          <a:prstGeom prst="roundRect">
            <a:avLst>
              <a:gd name="adj" fmla="val 719368"/>
            </a:avLst>
          </a:prstGeom>
          <a:solidFill>
            <a:srgbClr val="6D4562"/>
          </a:solidFill>
          <a:ln/>
        </p:spPr>
      </p:sp>
      <p:pic>
        <p:nvPicPr>
          <p:cNvPr id="20" name="Image 6" descr="preencoded.png"/>
          <p:cNvPicPr>
            <a:picLocks noChangeAspect="1"/>
          </p:cNvPicPr>
          <p:nvPr/>
        </p:nvPicPr>
        <p:blipFill>
          <a:blip r:embed="rId9"/>
          <a:stretch>
            <a:fillRect/>
          </a:stretch>
        </p:blipFill>
        <p:spPr>
          <a:xfrm>
            <a:off x="815697" y="6596063"/>
            <a:ext cx="6466761" cy="1093827"/>
          </a:xfrm>
          <a:prstGeom prst="rect">
            <a:avLst/>
          </a:prstGeom>
        </p:spPr>
      </p:pic>
      <p:pic>
        <p:nvPicPr>
          <p:cNvPr id="21" name="Image 7" descr="preencoded.png"/>
          <p:cNvPicPr>
            <a:picLocks noChangeAspect="1"/>
          </p:cNvPicPr>
          <p:nvPr/>
        </p:nvPicPr>
        <p:blipFill>
          <a:blip r:embed="rId10"/>
          <a:stretch>
            <a:fillRect/>
          </a:stretch>
        </p:blipFill>
        <p:spPr>
          <a:xfrm>
            <a:off x="3911441" y="6970871"/>
            <a:ext cx="275273" cy="344091"/>
          </a:xfrm>
          <a:prstGeom prst="rect">
            <a:avLst/>
          </a:prstGeom>
        </p:spPr>
      </p:pic>
      <p:sp>
        <p:nvSpPr>
          <p:cNvPr id="22" name="Text 12"/>
          <p:cNvSpPr/>
          <p:nvPr/>
        </p:nvSpPr>
        <p:spPr>
          <a:xfrm>
            <a:off x="7478197" y="6791801"/>
            <a:ext cx="2196108" cy="271820"/>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Fundamental bilimlar</a:t>
            </a:r>
            <a:endParaRPr lang="en-US" sz="1700" dirty="0"/>
          </a:p>
        </p:txBody>
      </p:sp>
      <p:sp>
        <p:nvSpPr>
          <p:cNvPr id="23" name="Text 13"/>
          <p:cNvSpPr/>
          <p:nvPr/>
        </p:nvSpPr>
        <p:spPr>
          <a:xfrm>
            <a:off x="7478197" y="7181017"/>
            <a:ext cx="3102293" cy="313134"/>
          </a:xfrm>
          <a:prstGeom prst="rect">
            <a:avLst/>
          </a:prstGeom>
          <a:noFill/>
          <a:ln/>
        </p:spPr>
        <p:txBody>
          <a:bodyPr wrap="non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Informatika fani asoslari va nazariyalari</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4385" y="557451"/>
            <a:ext cx="8750856" cy="551617"/>
          </a:xfrm>
          <a:prstGeom prst="rect">
            <a:avLst/>
          </a:prstGeom>
          <a:noFill/>
          <a:ln/>
        </p:spPr>
        <p:txBody>
          <a:bodyPr wrap="none" lIns="0" tIns="0" rIns="0" bIns="0" rtlCol="0" anchor="t"/>
          <a:lstStyle/>
          <a:p>
            <a:pPr marL="0" indent="0" algn="l">
              <a:lnSpc>
                <a:spcPts val="4300"/>
              </a:lnSpc>
              <a:buNone/>
            </a:pPr>
            <a:r>
              <a:rPr lang="en-US" sz="3450" dirty="0">
                <a:solidFill>
                  <a:srgbClr val="C6BFEE"/>
                </a:solidFill>
                <a:latin typeface="Prompt Medium" pitchFamily="34" charset="0"/>
                <a:ea typeface="Prompt Medium" pitchFamily="34" charset="-122"/>
                <a:cs typeface="Prompt Medium" pitchFamily="34" charset="-120"/>
              </a:rPr>
              <a:t>Zamonaviy O'qituvchilarning Ish Tajribasi</a:t>
            </a:r>
            <a:endParaRPr lang="en-US" sz="3450" dirty="0"/>
          </a:p>
        </p:txBody>
      </p:sp>
      <p:sp>
        <p:nvSpPr>
          <p:cNvPr id="3" name="Text 1"/>
          <p:cNvSpPr/>
          <p:nvPr/>
        </p:nvSpPr>
        <p:spPr>
          <a:xfrm>
            <a:off x="794385" y="1506260"/>
            <a:ext cx="13041630" cy="952976"/>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Qashqadaryolik tajribali informatika o'qituvchisi Ulug'bek Mamatqulov 25 yillik pedagogik tajribasi davomida ko'plab yutuqlarga erishdi. Hozirgi kunda u oylik 14 million so'm maosh olmoqda, bu esa uning kasbiy mahorati va bilimlarining yuqori baholanishidan dalolat beradi. Ulug'bek muallim dasturlash tillari, robototexnika va sun'iy intellekt sohasidagi zamonaviy bilimlarni doimiy ravishda o'zlashtirib boradi.</a:t>
            </a:r>
            <a:endParaRPr lang="en-US" sz="1550" dirty="0"/>
          </a:p>
        </p:txBody>
      </p:sp>
      <p:sp>
        <p:nvSpPr>
          <p:cNvPr id="4" name="Text 2"/>
          <p:cNvSpPr/>
          <p:nvPr/>
        </p:nvSpPr>
        <p:spPr>
          <a:xfrm>
            <a:off x="794385" y="2682597"/>
            <a:ext cx="13041630" cy="952976"/>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Yuqori malakali o'qituvchilar maxsus sertifikatlar va diplomlarga ega bo'lishadi. Ular Microsoft sertifikatlangan o'qituvchi (MIE), Google sertifikatlangan pedagog va boshqa xalqaro darajadagi malaka oshirish dasturlarini tamomlaganlar. Bu sertifikatlar o'qituvchilarning oylik maoshiga sezilarli ustama belgilanishiga asos bo'ladi.</a:t>
            </a:r>
            <a:endParaRPr lang="en-US" sz="1550" dirty="0"/>
          </a:p>
        </p:txBody>
      </p:sp>
      <p:pic>
        <p:nvPicPr>
          <p:cNvPr id="5" name="Image 0" descr="preencoded.png"/>
          <p:cNvPicPr>
            <a:picLocks noChangeAspect="1"/>
          </p:cNvPicPr>
          <p:nvPr/>
        </p:nvPicPr>
        <p:blipFill>
          <a:blip r:embed="rId3"/>
          <a:stretch>
            <a:fillRect/>
          </a:stretch>
        </p:blipFill>
        <p:spPr>
          <a:xfrm>
            <a:off x="794385" y="3858935"/>
            <a:ext cx="4181713" cy="2584490"/>
          </a:xfrm>
          <a:prstGeom prst="rect">
            <a:avLst/>
          </a:prstGeom>
        </p:spPr>
      </p:pic>
      <p:sp>
        <p:nvSpPr>
          <p:cNvPr id="6" name="Text 3"/>
          <p:cNvSpPr/>
          <p:nvPr/>
        </p:nvSpPr>
        <p:spPr>
          <a:xfrm>
            <a:off x="794385" y="6642021"/>
            <a:ext cx="2206585" cy="275749"/>
          </a:xfrm>
          <a:prstGeom prst="rect">
            <a:avLst/>
          </a:prstGeom>
          <a:noFill/>
          <a:ln/>
        </p:spPr>
        <p:txBody>
          <a:bodyPr wrap="none" lIns="0" tIns="0" rIns="0" bIns="0" rtlCol="0" anchor="t"/>
          <a:lstStyle/>
          <a:p>
            <a:pPr marL="0" indent="0" algn="l">
              <a:lnSpc>
                <a:spcPts val="2150"/>
              </a:lnSpc>
              <a:buNone/>
            </a:pPr>
            <a:r>
              <a:rPr lang="en-US" sz="1700" dirty="0">
                <a:solidFill>
                  <a:srgbClr val="DAD8E9"/>
                </a:solidFill>
                <a:latin typeface="Prompt Medium" pitchFamily="34" charset="0"/>
                <a:ea typeface="Prompt Medium" pitchFamily="34" charset="-122"/>
                <a:cs typeface="Prompt Medium" pitchFamily="34" charset="-120"/>
              </a:rPr>
              <a:t>Amaliy ko'rsatmalar</a:t>
            </a:r>
            <a:endParaRPr lang="en-US" sz="1700" dirty="0"/>
          </a:p>
        </p:txBody>
      </p:sp>
      <p:sp>
        <p:nvSpPr>
          <p:cNvPr id="7" name="Text 4"/>
          <p:cNvSpPr/>
          <p:nvPr/>
        </p:nvSpPr>
        <p:spPr>
          <a:xfrm>
            <a:off x="794385" y="7036832"/>
            <a:ext cx="4181713" cy="635318"/>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O'qituvchilar o'quvchilarga amaliy ko'nikmalarni rivojlantirishda yordam berishadi</a:t>
            </a:r>
            <a:endParaRPr lang="en-US" sz="1550" dirty="0"/>
          </a:p>
        </p:txBody>
      </p:sp>
      <p:pic>
        <p:nvPicPr>
          <p:cNvPr id="8" name="Image 1" descr="preencoded.png"/>
          <p:cNvPicPr>
            <a:picLocks noChangeAspect="1"/>
          </p:cNvPicPr>
          <p:nvPr/>
        </p:nvPicPr>
        <p:blipFill>
          <a:blip r:embed="rId4"/>
          <a:stretch>
            <a:fillRect/>
          </a:stretch>
        </p:blipFill>
        <p:spPr>
          <a:xfrm>
            <a:off x="5224343" y="3858935"/>
            <a:ext cx="4181713" cy="2584490"/>
          </a:xfrm>
          <a:prstGeom prst="rect">
            <a:avLst/>
          </a:prstGeom>
        </p:spPr>
      </p:pic>
      <p:sp>
        <p:nvSpPr>
          <p:cNvPr id="9" name="Text 5"/>
          <p:cNvSpPr/>
          <p:nvPr/>
        </p:nvSpPr>
        <p:spPr>
          <a:xfrm>
            <a:off x="5224343" y="6642021"/>
            <a:ext cx="2715101" cy="275749"/>
          </a:xfrm>
          <a:prstGeom prst="rect">
            <a:avLst/>
          </a:prstGeom>
          <a:noFill/>
          <a:ln/>
        </p:spPr>
        <p:txBody>
          <a:bodyPr wrap="none" lIns="0" tIns="0" rIns="0" bIns="0" rtlCol="0" anchor="t"/>
          <a:lstStyle/>
          <a:p>
            <a:pPr marL="0" indent="0" algn="l">
              <a:lnSpc>
                <a:spcPts val="2150"/>
              </a:lnSpc>
              <a:buNone/>
            </a:pPr>
            <a:r>
              <a:rPr lang="en-US" sz="1700" dirty="0">
                <a:solidFill>
                  <a:srgbClr val="DAD8E9"/>
                </a:solidFill>
                <a:latin typeface="Prompt Medium" pitchFamily="34" charset="0"/>
                <a:ea typeface="Prompt Medium" pitchFamily="34" charset="-122"/>
                <a:cs typeface="Prompt Medium" pitchFamily="34" charset="-120"/>
              </a:rPr>
              <a:t>Xalqaro tajriba almashish</a:t>
            </a:r>
            <a:endParaRPr lang="en-US" sz="1700" dirty="0"/>
          </a:p>
        </p:txBody>
      </p:sp>
      <p:sp>
        <p:nvSpPr>
          <p:cNvPr id="10" name="Text 6"/>
          <p:cNvSpPr/>
          <p:nvPr/>
        </p:nvSpPr>
        <p:spPr>
          <a:xfrm>
            <a:off x="5224343" y="7036832"/>
            <a:ext cx="4181713" cy="635318"/>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Ilg'or o'qituvchilar xalqaro konferensiyalarda tajriba almashadi</a:t>
            </a:r>
            <a:endParaRPr lang="en-US" sz="1550" dirty="0"/>
          </a:p>
        </p:txBody>
      </p:sp>
      <p:pic>
        <p:nvPicPr>
          <p:cNvPr id="11" name="Image 2" descr="preencoded.png"/>
          <p:cNvPicPr>
            <a:picLocks noChangeAspect="1"/>
          </p:cNvPicPr>
          <p:nvPr/>
        </p:nvPicPr>
        <p:blipFill>
          <a:blip r:embed="rId5"/>
          <a:stretch>
            <a:fillRect/>
          </a:stretch>
        </p:blipFill>
        <p:spPr>
          <a:xfrm>
            <a:off x="9654302" y="3858935"/>
            <a:ext cx="4181713" cy="2584490"/>
          </a:xfrm>
          <a:prstGeom prst="rect">
            <a:avLst/>
          </a:prstGeom>
        </p:spPr>
      </p:pic>
      <p:sp>
        <p:nvSpPr>
          <p:cNvPr id="12" name="Text 7"/>
          <p:cNvSpPr/>
          <p:nvPr/>
        </p:nvSpPr>
        <p:spPr>
          <a:xfrm>
            <a:off x="9654302" y="6642021"/>
            <a:ext cx="2206585" cy="275749"/>
          </a:xfrm>
          <a:prstGeom prst="rect">
            <a:avLst/>
          </a:prstGeom>
          <a:noFill/>
          <a:ln/>
        </p:spPr>
        <p:txBody>
          <a:bodyPr wrap="none" lIns="0" tIns="0" rIns="0" bIns="0" rtlCol="0" anchor="t"/>
          <a:lstStyle/>
          <a:p>
            <a:pPr marL="0" indent="0" algn="l">
              <a:lnSpc>
                <a:spcPts val="2150"/>
              </a:lnSpc>
              <a:buNone/>
            </a:pPr>
            <a:r>
              <a:rPr lang="en-US" sz="1700" dirty="0">
                <a:solidFill>
                  <a:srgbClr val="DAD8E9"/>
                </a:solidFill>
                <a:latin typeface="Prompt Medium" pitchFamily="34" charset="0"/>
                <a:ea typeface="Prompt Medium" pitchFamily="34" charset="-122"/>
                <a:cs typeface="Prompt Medium" pitchFamily="34" charset="-120"/>
              </a:rPr>
              <a:t>Kasbiy sertifikatsiya</a:t>
            </a:r>
            <a:endParaRPr lang="en-US" sz="1700" dirty="0"/>
          </a:p>
        </p:txBody>
      </p:sp>
      <p:sp>
        <p:nvSpPr>
          <p:cNvPr id="13" name="Text 8"/>
          <p:cNvSpPr/>
          <p:nvPr/>
        </p:nvSpPr>
        <p:spPr>
          <a:xfrm>
            <a:off x="9654302" y="7036832"/>
            <a:ext cx="4181713" cy="635318"/>
          </a:xfrm>
          <a:prstGeom prst="rect">
            <a:avLst/>
          </a:prstGeom>
          <a:noFill/>
          <a:ln/>
        </p:spPr>
        <p:txBody>
          <a:bodyPr wrap="square" lIns="0" tIns="0" rIns="0" bIns="0" rtlCol="0" anchor="t"/>
          <a:lstStyle/>
          <a:p>
            <a:pPr marL="0" indent="0" algn="l">
              <a:lnSpc>
                <a:spcPts val="2500"/>
              </a:lnSpc>
              <a:buNone/>
            </a:pPr>
            <a:r>
              <a:rPr lang="en-US" sz="1550" dirty="0">
                <a:solidFill>
                  <a:srgbClr val="DAD8E9"/>
                </a:solidFill>
                <a:latin typeface="Mukta Light" pitchFamily="34" charset="0"/>
                <a:ea typeface="Mukta Light" pitchFamily="34" charset="-122"/>
                <a:cs typeface="Mukta Light" pitchFamily="34" charset="-120"/>
              </a:rPr>
              <a:t>Malaka oshirish va xalqaro sertifikatlar olish muhim ahamiyatga ega</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11637" y="1230392"/>
            <a:ext cx="3988951" cy="494228"/>
          </a:xfrm>
          <a:prstGeom prst="rect">
            <a:avLst/>
          </a:prstGeom>
          <a:noFill/>
          <a:ln/>
        </p:spPr>
        <p:txBody>
          <a:bodyPr wrap="none" lIns="0" tIns="0" rIns="0" bIns="0" rtlCol="0" anchor="t"/>
          <a:lstStyle/>
          <a:p>
            <a:pPr marL="0" indent="0" algn="l">
              <a:lnSpc>
                <a:spcPts val="3850"/>
              </a:lnSpc>
              <a:buNone/>
            </a:pPr>
            <a:r>
              <a:rPr lang="en-US" sz="3100" dirty="0">
                <a:solidFill>
                  <a:srgbClr val="C6BFEE"/>
                </a:solidFill>
                <a:latin typeface="Prompt Medium" pitchFamily="34" charset="0"/>
                <a:ea typeface="Prompt Medium" pitchFamily="34" charset="-122"/>
                <a:cs typeface="Prompt Medium" pitchFamily="34" charset="-120"/>
              </a:rPr>
              <a:t>Raqamli Ta'lim Muhiti</a:t>
            </a:r>
            <a:endParaRPr lang="en-US" sz="3100" dirty="0"/>
          </a:p>
        </p:txBody>
      </p:sp>
      <p:sp>
        <p:nvSpPr>
          <p:cNvPr id="3" name="Text 1"/>
          <p:cNvSpPr/>
          <p:nvPr/>
        </p:nvSpPr>
        <p:spPr>
          <a:xfrm>
            <a:off x="711637" y="2080379"/>
            <a:ext cx="13207127" cy="853678"/>
          </a:xfrm>
          <a:prstGeom prst="rect">
            <a:avLst/>
          </a:prstGeom>
          <a:noFill/>
          <a:ln/>
        </p:spPr>
        <p:txBody>
          <a:bodyPr wrap="square" lIns="0" tIns="0" rIns="0" bIns="0" rtlCol="0" anchor="t"/>
          <a:lstStyle/>
          <a:p>
            <a:pPr marL="0" indent="0" algn="l">
              <a:lnSpc>
                <a:spcPts val="2200"/>
              </a:lnSpc>
              <a:buNone/>
            </a:pPr>
            <a:r>
              <a:rPr lang="en-US" sz="1400" dirty="0">
                <a:solidFill>
                  <a:srgbClr val="DAD8E9"/>
                </a:solidFill>
                <a:latin typeface="Mukta Light" pitchFamily="34" charset="0"/>
                <a:ea typeface="Mukta Light" pitchFamily="34" charset="-122"/>
                <a:cs typeface="Mukta Light" pitchFamily="34" charset="-120"/>
              </a:rPr>
              <a:t>Zamonaviy informatika o'qituvchisi interaktiv doskalar, virtual sinflar va onlayn platformalar kabi raqamli vositalardan samarali foydalanishni bilishi lozim. Bu vositalar ta'lim jarayonini yanada samarali va qiziqarli qilish imkonini beradi. Interaktiv doskalar o'quvchilarning darsga jalb qilinishini oshirsa, virtual sinflar masofadan turib ta'lim olish imkoniyatlarini kengaytiradi.</a:t>
            </a:r>
            <a:endParaRPr lang="en-US" sz="1400" dirty="0"/>
          </a:p>
        </p:txBody>
      </p:sp>
      <p:sp>
        <p:nvSpPr>
          <p:cNvPr id="4" name="Text 2"/>
          <p:cNvSpPr/>
          <p:nvPr/>
        </p:nvSpPr>
        <p:spPr>
          <a:xfrm>
            <a:off x="711637" y="3134201"/>
            <a:ext cx="13207127" cy="853678"/>
          </a:xfrm>
          <a:prstGeom prst="rect">
            <a:avLst/>
          </a:prstGeom>
          <a:noFill/>
          <a:ln/>
        </p:spPr>
        <p:txBody>
          <a:bodyPr wrap="square" lIns="0" tIns="0" rIns="0" bIns="0" rtlCol="0" anchor="t"/>
          <a:lstStyle/>
          <a:p>
            <a:pPr marL="0" indent="0" algn="l">
              <a:lnSpc>
                <a:spcPts val="2200"/>
              </a:lnSpc>
              <a:buNone/>
            </a:pPr>
            <a:r>
              <a:rPr lang="en-US" sz="1400" dirty="0">
                <a:solidFill>
                  <a:srgbClr val="DAD8E9"/>
                </a:solidFill>
                <a:latin typeface="Mukta Light" pitchFamily="34" charset="0"/>
                <a:ea typeface="Mukta Light" pitchFamily="34" charset="-122"/>
                <a:cs typeface="Mukta Light" pitchFamily="34" charset="-120"/>
              </a:rPr>
              <a:t>O'qituvchi va o'quvchi o'rtasidagi aloqa vositalari ham tubdan o'zgarmoqda. Endi ular nafaqat sinf xonasida, balki onlayn muhitda ham muloqot qilish, vazifalarni topshirish va bajarish, hamda loyihalarni birgalikda amalga oshirish imkoniyatlariga ega. Zamonaviy platformalar orqali o'quvchilarning bilimlarini baholash va ularning rivojlanishini kuzatib borish ham ancha osonlashdi.</a:t>
            </a:r>
            <a:endParaRPr lang="en-US" sz="1400" dirty="0"/>
          </a:p>
        </p:txBody>
      </p:sp>
      <p:pic>
        <p:nvPicPr>
          <p:cNvPr id="5" name="Image 0" descr="preencoded.png"/>
          <p:cNvPicPr>
            <a:picLocks noChangeAspect="1"/>
          </p:cNvPicPr>
          <p:nvPr/>
        </p:nvPicPr>
        <p:blipFill>
          <a:blip r:embed="rId3"/>
          <a:stretch>
            <a:fillRect/>
          </a:stretch>
        </p:blipFill>
        <p:spPr>
          <a:xfrm>
            <a:off x="719257" y="4304228"/>
            <a:ext cx="2524482" cy="2524482"/>
          </a:xfrm>
          <a:prstGeom prst="rect">
            <a:avLst/>
          </a:prstGeom>
        </p:spPr>
      </p:pic>
      <p:pic>
        <p:nvPicPr>
          <p:cNvPr id="6" name="Image 1" descr="preencoded.png"/>
          <p:cNvPicPr>
            <a:picLocks noChangeAspect="1"/>
          </p:cNvPicPr>
          <p:nvPr/>
        </p:nvPicPr>
        <p:blipFill>
          <a:blip r:embed="rId4"/>
          <a:stretch>
            <a:fillRect/>
          </a:stretch>
        </p:blipFill>
        <p:spPr>
          <a:xfrm>
            <a:off x="3386018" y="4304228"/>
            <a:ext cx="2524601" cy="2524601"/>
          </a:xfrm>
          <a:prstGeom prst="rect">
            <a:avLst/>
          </a:prstGeom>
        </p:spPr>
      </p:pic>
      <p:pic>
        <p:nvPicPr>
          <p:cNvPr id="7" name="Image 2" descr="preencoded.png"/>
          <p:cNvPicPr>
            <a:picLocks noChangeAspect="1"/>
          </p:cNvPicPr>
          <p:nvPr/>
        </p:nvPicPr>
        <p:blipFill>
          <a:blip r:embed="rId5"/>
          <a:stretch>
            <a:fillRect/>
          </a:stretch>
        </p:blipFill>
        <p:spPr>
          <a:xfrm>
            <a:off x="6052899" y="4304228"/>
            <a:ext cx="2524482" cy="2524482"/>
          </a:xfrm>
          <a:prstGeom prst="rect">
            <a:avLst/>
          </a:prstGeom>
        </p:spPr>
      </p:pic>
      <p:pic>
        <p:nvPicPr>
          <p:cNvPr id="8" name="Image 3" descr="preencoded.png"/>
          <p:cNvPicPr>
            <a:picLocks noChangeAspect="1"/>
          </p:cNvPicPr>
          <p:nvPr/>
        </p:nvPicPr>
        <p:blipFill>
          <a:blip r:embed="rId6"/>
          <a:stretch>
            <a:fillRect/>
          </a:stretch>
        </p:blipFill>
        <p:spPr>
          <a:xfrm>
            <a:off x="8719661" y="4304228"/>
            <a:ext cx="2524601" cy="2524601"/>
          </a:xfrm>
          <a:prstGeom prst="rect">
            <a:avLst/>
          </a:prstGeom>
        </p:spPr>
      </p:pic>
      <p:pic>
        <p:nvPicPr>
          <p:cNvPr id="9" name="Image 4" descr="preencoded.png"/>
          <p:cNvPicPr>
            <a:picLocks noChangeAspect="1"/>
          </p:cNvPicPr>
          <p:nvPr/>
        </p:nvPicPr>
        <p:blipFill>
          <a:blip r:embed="rId7"/>
          <a:stretch>
            <a:fillRect/>
          </a:stretch>
        </p:blipFill>
        <p:spPr>
          <a:xfrm>
            <a:off x="11386542" y="4304228"/>
            <a:ext cx="2524482" cy="25244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6042" y="634841"/>
            <a:ext cx="7915989" cy="497205"/>
          </a:xfrm>
          <a:prstGeom prst="rect">
            <a:avLst/>
          </a:prstGeom>
          <a:noFill/>
          <a:ln/>
        </p:spPr>
        <p:txBody>
          <a:bodyPr wrap="none" lIns="0" tIns="0" rIns="0" bIns="0" rtlCol="0" anchor="t"/>
          <a:lstStyle/>
          <a:p>
            <a:pPr marL="0" indent="0" algn="l">
              <a:lnSpc>
                <a:spcPts val="3900"/>
              </a:lnSpc>
              <a:buNone/>
            </a:pPr>
            <a:r>
              <a:rPr lang="en-US" sz="3100" dirty="0">
                <a:solidFill>
                  <a:srgbClr val="C6BFEE"/>
                </a:solidFill>
                <a:latin typeface="Prompt Medium" pitchFamily="34" charset="0"/>
                <a:ea typeface="Prompt Medium" pitchFamily="34" charset="-122"/>
                <a:cs typeface="Prompt Medium" pitchFamily="34" charset="-120"/>
              </a:rPr>
              <a:t>O'qituvchi Maoshidagi Yangi O'zgarishlar</a:t>
            </a:r>
            <a:endParaRPr lang="en-US" sz="3100" dirty="0"/>
          </a:p>
        </p:txBody>
      </p:sp>
      <p:sp>
        <p:nvSpPr>
          <p:cNvPr id="3" name="Text 1"/>
          <p:cNvSpPr/>
          <p:nvPr/>
        </p:nvSpPr>
        <p:spPr>
          <a:xfrm>
            <a:off x="716042" y="1490067"/>
            <a:ext cx="13198316" cy="572929"/>
          </a:xfrm>
          <a:prstGeom prst="rect">
            <a:avLst/>
          </a:prstGeom>
          <a:noFill/>
          <a:ln/>
        </p:spPr>
        <p:txBody>
          <a:bodyPr wrap="square" lIns="0" tIns="0" rIns="0" bIns="0" rtlCol="0" anchor="t"/>
          <a:lstStyle/>
          <a:p>
            <a:pPr marL="0" indent="0" algn="l">
              <a:lnSpc>
                <a:spcPts val="2250"/>
              </a:lnSpc>
              <a:buNone/>
            </a:pPr>
            <a:r>
              <a:rPr lang="en-US" sz="1400" dirty="0">
                <a:solidFill>
                  <a:srgbClr val="DAD8E9"/>
                </a:solidFill>
                <a:latin typeface="Mukta Light" pitchFamily="34" charset="0"/>
                <a:ea typeface="Mukta Light" pitchFamily="34" charset="-122"/>
                <a:cs typeface="Mukta Light" pitchFamily="34" charset="-120"/>
              </a:rPr>
              <a:t>O'zbekistonda informatika o'qituvchilariga bo'lgan e'tibor ularning maoshida ham o'z aksini topmoqda. Hozirda yuqori malakali o'qituvchilar oyiga 1000 dollardan oshiq (taxminan 14 million so'm) maosh olmoqdalar. Bu esa yoshlarni ushbu sohaga jalb qilish va mavjud o'qituvchilarni rag'batlantirish uchun muhim omil bo'lib xizmat qilmoqda.</a:t>
            </a:r>
            <a:endParaRPr lang="en-US" sz="1400" dirty="0"/>
          </a:p>
        </p:txBody>
      </p:sp>
      <p:sp>
        <p:nvSpPr>
          <p:cNvPr id="4" name="Text 2"/>
          <p:cNvSpPr/>
          <p:nvPr/>
        </p:nvSpPr>
        <p:spPr>
          <a:xfrm>
            <a:off x="716042" y="2264331"/>
            <a:ext cx="13198316" cy="859393"/>
          </a:xfrm>
          <a:prstGeom prst="rect">
            <a:avLst/>
          </a:prstGeom>
          <a:noFill/>
          <a:ln/>
        </p:spPr>
        <p:txBody>
          <a:bodyPr wrap="square" lIns="0" tIns="0" rIns="0" bIns="0" rtlCol="0" anchor="t"/>
          <a:lstStyle/>
          <a:p>
            <a:pPr marL="0" indent="0" algn="l">
              <a:lnSpc>
                <a:spcPts val="2250"/>
              </a:lnSpc>
              <a:buNone/>
            </a:pPr>
            <a:r>
              <a:rPr lang="en-US" sz="1400" dirty="0">
                <a:solidFill>
                  <a:srgbClr val="DAD8E9"/>
                </a:solidFill>
                <a:latin typeface="Mukta Light" pitchFamily="34" charset="0"/>
                <a:ea typeface="Mukta Light" pitchFamily="34" charset="-122"/>
                <a:cs typeface="Mukta Light" pitchFamily="34" charset="-120"/>
              </a:rPr>
              <a:t>Tizimli rag'batlantirish va ustamalar ham joriy etilmoqda. Malaka oshirgan, xalqaro sertifikatlarga ega bo'lgan, innovatsion dars usullarini joriy qilgan, hamda o'quvchilarini olimpiada va tanlovlarda yuqori natijalarga erishishiga yordam bergan o'qituvchilar qo'shimcha rag'batlantirilmoqda. Bu esa o'qituvchilarning o'z ustida ishlashiga va yuqori natijalarga intilishiga turtki bo'lmoqda.</a:t>
            </a:r>
            <a:endParaRPr lang="en-US" sz="1400" dirty="0"/>
          </a:p>
        </p:txBody>
      </p:sp>
      <p:sp>
        <p:nvSpPr>
          <p:cNvPr id="5" name="Shape 3"/>
          <p:cNvSpPr/>
          <p:nvPr/>
        </p:nvSpPr>
        <p:spPr>
          <a:xfrm>
            <a:off x="716042" y="3325058"/>
            <a:ext cx="1649730" cy="1000363"/>
          </a:xfrm>
          <a:prstGeom prst="roundRect">
            <a:avLst>
              <a:gd name="adj" fmla="val 7516"/>
            </a:avLst>
          </a:prstGeom>
          <a:solidFill>
            <a:srgbClr val="542C49"/>
          </a:solidFill>
          <a:ln w="7620">
            <a:solidFill>
              <a:srgbClr val="6D4562"/>
            </a:solidFill>
            <a:prstDash val="solid"/>
          </a:ln>
        </p:spPr>
      </p:sp>
      <p:pic>
        <p:nvPicPr>
          <p:cNvPr id="6" name="Image 0" descr="preencoded.png"/>
          <p:cNvPicPr>
            <a:picLocks noChangeAspect="1"/>
          </p:cNvPicPr>
          <p:nvPr/>
        </p:nvPicPr>
        <p:blipFill>
          <a:blip r:embed="rId3"/>
          <a:stretch>
            <a:fillRect/>
          </a:stretch>
        </p:blipFill>
        <p:spPr>
          <a:xfrm>
            <a:off x="1415058" y="3667839"/>
            <a:ext cx="251698" cy="314682"/>
          </a:xfrm>
          <a:prstGeom prst="rect">
            <a:avLst/>
          </a:prstGeom>
        </p:spPr>
      </p:pic>
      <p:sp>
        <p:nvSpPr>
          <p:cNvPr id="7" name="Text 4"/>
          <p:cNvSpPr/>
          <p:nvPr/>
        </p:nvSpPr>
        <p:spPr>
          <a:xfrm>
            <a:off x="2544723" y="3504009"/>
            <a:ext cx="2601158" cy="248603"/>
          </a:xfrm>
          <a:prstGeom prst="rect">
            <a:avLst/>
          </a:prstGeom>
          <a:noFill/>
          <a:ln/>
        </p:spPr>
        <p:txBody>
          <a:bodyPr wrap="none" lIns="0" tIns="0" rIns="0" bIns="0" rtlCol="0" anchor="t"/>
          <a:lstStyle/>
          <a:p>
            <a:pPr marL="0" indent="0" algn="l">
              <a:lnSpc>
                <a:spcPts val="1950"/>
              </a:lnSpc>
              <a:buNone/>
            </a:pPr>
            <a:r>
              <a:rPr lang="en-US" sz="1550" dirty="0">
                <a:solidFill>
                  <a:srgbClr val="DAD8E9"/>
                </a:solidFill>
                <a:latin typeface="Prompt Medium" pitchFamily="34" charset="0"/>
                <a:ea typeface="Prompt Medium" pitchFamily="34" charset="-122"/>
                <a:cs typeface="Prompt Medium" pitchFamily="34" charset="-120"/>
              </a:rPr>
              <a:t>Yuqori malakali mutaxassis</a:t>
            </a:r>
            <a:endParaRPr lang="en-US" sz="1550" dirty="0"/>
          </a:p>
        </p:txBody>
      </p:sp>
      <p:sp>
        <p:nvSpPr>
          <p:cNvPr id="8" name="Text 5"/>
          <p:cNvSpPr/>
          <p:nvPr/>
        </p:nvSpPr>
        <p:spPr>
          <a:xfrm>
            <a:off x="2544723" y="3860006"/>
            <a:ext cx="2601158" cy="286464"/>
          </a:xfrm>
          <a:prstGeom prst="rect">
            <a:avLst/>
          </a:prstGeom>
          <a:noFill/>
          <a:ln/>
        </p:spPr>
        <p:txBody>
          <a:bodyPr wrap="none" lIns="0" tIns="0" rIns="0" bIns="0" rtlCol="0" anchor="t"/>
          <a:lstStyle/>
          <a:p>
            <a:pPr marL="0" indent="0" algn="l">
              <a:lnSpc>
                <a:spcPts val="2250"/>
              </a:lnSpc>
              <a:buNone/>
            </a:pPr>
            <a:r>
              <a:rPr lang="en-US" sz="1400" dirty="0">
                <a:solidFill>
                  <a:srgbClr val="DAD8E9"/>
                </a:solidFill>
                <a:latin typeface="Mukta Light" pitchFamily="34" charset="0"/>
                <a:ea typeface="Mukta Light" pitchFamily="34" charset="-122"/>
                <a:cs typeface="Mukta Light" pitchFamily="34" charset="-120"/>
              </a:rPr>
              <a:t>14 mln so'm va undan yuqori</a:t>
            </a:r>
            <a:endParaRPr lang="en-US" sz="1400" dirty="0"/>
          </a:p>
        </p:txBody>
      </p:sp>
      <p:sp>
        <p:nvSpPr>
          <p:cNvPr id="9" name="Shape 6"/>
          <p:cNvSpPr/>
          <p:nvPr/>
        </p:nvSpPr>
        <p:spPr>
          <a:xfrm>
            <a:off x="2455188" y="4315897"/>
            <a:ext cx="11369754" cy="11430"/>
          </a:xfrm>
          <a:prstGeom prst="roundRect">
            <a:avLst>
              <a:gd name="adj" fmla="val 657820"/>
            </a:avLst>
          </a:prstGeom>
          <a:solidFill>
            <a:srgbClr val="6D4562"/>
          </a:solidFill>
          <a:ln/>
        </p:spPr>
      </p:sp>
      <p:sp>
        <p:nvSpPr>
          <p:cNvPr id="10" name="Shape 7"/>
          <p:cNvSpPr/>
          <p:nvPr/>
        </p:nvSpPr>
        <p:spPr>
          <a:xfrm>
            <a:off x="716042" y="4414838"/>
            <a:ext cx="3299579" cy="1000363"/>
          </a:xfrm>
          <a:prstGeom prst="roundRect">
            <a:avLst>
              <a:gd name="adj" fmla="val 7516"/>
            </a:avLst>
          </a:prstGeom>
          <a:solidFill>
            <a:srgbClr val="542C49"/>
          </a:solidFill>
          <a:ln w="7620">
            <a:solidFill>
              <a:srgbClr val="6D4562"/>
            </a:solidFill>
            <a:prstDash val="solid"/>
          </a:ln>
        </p:spPr>
      </p:sp>
      <p:pic>
        <p:nvPicPr>
          <p:cNvPr id="11" name="Image 1" descr="preencoded.png"/>
          <p:cNvPicPr>
            <a:picLocks noChangeAspect="1"/>
          </p:cNvPicPr>
          <p:nvPr/>
        </p:nvPicPr>
        <p:blipFill>
          <a:blip r:embed="rId4"/>
          <a:stretch>
            <a:fillRect/>
          </a:stretch>
        </p:blipFill>
        <p:spPr>
          <a:xfrm>
            <a:off x="2239923" y="4757618"/>
            <a:ext cx="251698" cy="314682"/>
          </a:xfrm>
          <a:prstGeom prst="rect">
            <a:avLst/>
          </a:prstGeom>
        </p:spPr>
      </p:pic>
      <p:sp>
        <p:nvSpPr>
          <p:cNvPr id="12" name="Text 8"/>
          <p:cNvSpPr/>
          <p:nvPr/>
        </p:nvSpPr>
        <p:spPr>
          <a:xfrm>
            <a:off x="4194572" y="4593788"/>
            <a:ext cx="2350413" cy="248603"/>
          </a:xfrm>
          <a:prstGeom prst="rect">
            <a:avLst/>
          </a:prstGeom>
          <a:noFill/>
          <a:ln/>
        </p:spPr>
        <p:txBody>
          <a:bodyPr wrap="none" lIns="0" tIns="0" rIns="0" bIns="0" rtlCol="0" anchor="t"/>
          <a:lstStyle/>
          <a:p>
            <a:pPr marL="0" indent="0" algn="l">
              <a:lnSpc>
                <a:spcPts val="1950"/>
              </a:lnSpc>
              <a:buNone/>
            </a:pPr>
            <a:r>
              <a:rPr lang="en-US" sz="1550" dirty="0">
                <a:solidFill>
                  <a:srgbClr val="DAD8E9"/>
                </a:solidFill>
                <a:latin typeface="Prompt Medium" pitchFamily="34" charset="0"/>
                <a:ea typeface="Prompt Medium" pitchFamily="34" charset="-122"/>
                <a:cs typeface="Prompt Medium" pitchFamily="34" charset="-120"/>
              </a:rPr>
              <a:t>Xalqaro sertifikatga ega</a:t>
            </a:r>
            <a:endParaRPr lang="en-US" sz="1550" dirty="0"/>
          </a:p>
        </p:txBody>
      </p:sp>
      <p:sp>
        <p:nvSpPr>
          <p:cNvPr id="13" name="Text 9"/>
          <p:cNvSpPr/>
          <p:nvPr/>
        </p:nvSpPr>
        <p:spPr>
          <a:xfrm>
            <a:off x="4194572" y="4949785"/>
            <a:ext cx="2350413" cy="286464"/>
          </a:xfrm>
          <a:prstGeom prst="rect">
            <a:avLst/>
          </a:prstGeom>
          <a:noFill/>
          <a:ln/>
        </p:spPr>
        <p:txBody>
          <a:bodyPr wrap="none" lIns="0" tIns="0" rIns="0" bIns="0" rtlCol="0" anchor="t"/>
          <a:lstStyle/>
          <a:p>
            <a:pPr marL="0" indent="0" algn="l">
              <a:lnSpc>
                <a:spcPts val="2250"/>
              </a:lnSpc>
              <a:buNone/>
            </a:pPr>
            <a:r>
              <a:rPr lang="en-US" sz="1400" dirty="0">
                <a:solidFill>
                  <a:srgbClr val="DAD8E9"/>
                </a:solidFill>
                <a:latin typeface="Mukta Light" pitchFamily="34" charset="0"/>
                <a:ea typeface="Mukta Light" pitchFamily="34" charset="-122"/>
                <a:cs typeface="Mukta Light" pitchFamily="34" charset="-120"/>
              </a:rPr>
              <a:t>10-12 mln so'm</a:t>
            </a:r>
            <a:endParaRPr lang="en-US" sz="1400" dirty="0"/>
          </a:p>
        </p:txBody>
      </p:sp>
      <p:sp>
        <p:nvSpPr>
          <p:cNvPr id="14" name="Shape 10"/>
          <p:cNvSpPr/>
          <p:nvPr/>
        </p:nvSpPr>
        <p:spPr>
          <a:xfrm>
            <a:off x="4105037" y="5405676"/>
            <a:ext cx="9719905" cy="11430"/>
          </a:xfrm>
          <a:prstGeom prst="roundRect">
            <a:avLst>
              <a:gd name="adj" fmla="val 657820"/>
            </a:avLst>
          </a:prstGeom>
          <a:solidFill>
            <a:srgbClr val="6D4562"/>
          </a:solidFill>
          <a:ln/>
        </p:spPr>
      </p:sp>
      <p:sp>
        <p:nvSpPr>
          <p:cNvPr id="15" name="Shape 11"/>
          <p:cNvSpPr/>
          <p:nvPr/>
        </p:nvSpPr>
        <p:spPr>
          <a:xfrm>
            <a:off x="716042" y="5504617"/>
            <a:ext cx="4949309" cy="1000363"/>
          </a:xfrm>
          <a:prstGeom prst="roundRect">
            <a:avLst>
              <a:gd name="adj" fmla="val 7516"/>
            </a:avLst>
          </a:prstGeom>
          <a:solidFill>
            <a:srgbClr val="542C49"/>
          </a:solidFill>
          <a:ln w="7620">
            <a:solidFill>
              <a:srgbClr val="6D4562"/>
            </a:solidFill>
            <a:prstDash val="solid"/>
          </a:ln>
        </p:spPr>
      </p:sp>
      <p:pic>
        <p:nvPicPr>
          <p:cNvPr id="16" name="Image 2" descr="preencoded.png"/>
          <p:cNvPicPr>
            <a:picLocks noChangeAspect="1"/>
          </p:cNvPicPr>
          <p:nvPr/>
        </p:nvPicPr>
        <p:blipFill>
          <a:blip r:embed="rId5"/>
          <a:stretch>
            <a:fillRect/>
          </a:stretch>
        </p:blipFill>
        <p:spPr>
          <a:xfrm>
            <a:off x="3064788" y="5847398"/>
            <a:ext cx="251698" cy="314682"/>
          </a:xfrm>
          <a:prstGeom prst="rect">
            <a:avLst/>
          </a:prstGeom>
        </p:spPr>
      </p:pic>
      <p:sp>
        <p:nvSpPr>
          <p:cNvPr id="17" name="Text 12"/>
          <p:cNvSpPr/>
          <p:nvPr/>
        </p:nvSpPr>
        <p:spPr>
          <a:xfrm>
            <a:off x="5844302" y="5683568"/>
            <a:ext cx="1985605" cy="248603"/>
          </a:xfrm>
          <a:prstGeom prst="rect">
            <a:avLst/>
          </a:prstGeom>
          <a:noFill/>
          <a:ln/>
        </p:spPr>
        <p:txBody>
          <a:bodyPr wrap="none" lIns="0" tIns="0" rIns="0" bIns="0" rtlCol="0" anchor="t"/>
          <a:lstStyle/>
          <a:p>
            <a:pPr marL="0" indent="0" algn="l">
              <a:lnSpc>
                <a:spcPts val="1950"/>
              </a:lnSpc>
              <a:buNone/>
            </a:pPr>
            <a:r>
              <a:rPr lang="en-US" sz="1550" dirty="0">
                <a:solidFill>
                  <a:srgbClr val="DAD8E9"/>
                </a:solidFill>
                <a:latin typeface="Prompt Medium" pitchFamily="34" charset="0"/>
                <a:ea typeface="Prompt Medium" pitchFamily="34" charset="-122"/>
                <a:cs typeface="Prompt Medium" pitchFamily="34" charset="-120"/>
              </a:rPr>
              <a:t>Oliy toifali o'qituvchi</a:t>
            </a:r>
            <a:endParaRPr lang="en-US" sz="1550" dirty="0"/>
          </a:p>
        </p:txBody>
      </p:sp>
      <p:sp>
        <p:nvSpPr>
          <p:cNvPr id="18" name="Text 13"/>
          <p:cNvSpPr/>
          <p:nvPr/>
        </p:nvSpPr>
        <p:spPr>
          <a:xfrm>
            <a:off x="5844302" y="6039564"/>
            <a:ext cx="1985605" cy="286464"/>
          </a:xfrm>
          <a:prstGeom prst="rect">
            <a:avLst/>
          </a:prstGeom>
          <a:noFill/>
          <a:ln/>
        </p:spPr>
        <p:txBody>
          <a:bodyPr wrap="none" lIns="0" tIns="0" rIns="0" bIns="0" rtlCol="0" anchor="t"/>
          <a:lstStyle/>
          <a:p>
            <a:pPr marL="0" indent="0" algn="l">
              <a:lnSpc>
                <a:spcPts val="2250"/>
              </a:lnSpc>
              <a:buNone/>
            </a:pPr>
            <a:r>
              <a:rPr lang="en-US" sz="1400" dirty="0">
                <a:solidFill>
                  <a:srgbClr val="DAD8E9"/>
                </a:solidFill>
                <a:latin typeface="Mukta Light" pitchFamily="34" charset="0"/>
                <a:ea typeface="Mukta Light" pitchFamily="34" charset="-122"/>
                <a:cs typeface="Mukta Light" pitchFamily="34" charset="-120"/>
              </a:rPr>
              <a:t>8-10 mln so'm</a:t>
            </a:r>
            <a:endParaRPr lang="en-US" sz="1400" dirty="0"/>
          </a:p>
        </p:txBody>
      </p:sp>
      <p:sp>
        <p:nvSpPr>
          <p:cNvPr id="19" name="Shape 14"/>
          <p:cNvSpPr/>
          <p:nvPr/>
        </p:nvSpPr>
        <p:spPr>
          <a:xfrm>
            <a:off x="5754767" y="6495455"/>
            <a:ext cx="8070175" cy="11430"/>
          </a:xfrm>
          <a:prstGeom prst="roundRect">
            <a:avLst>
              <a:gd name="adj" fmla="val 657820"/>
            </a:avLst>
          </a:prstGeom>
          <a:solidFill>
            <a:srgbClr val="6D4562"/>
          </a:solidFill>
          <a:ln/>
        </p:spPr>
      </p:sp>
      <p:sp>
        <p:nvSpPr>
          <p:cNvPr id="20" name="Shape 15"/>
          <p:cNvSpPr/>
          <p:nvPr/>
        </p:nvSpPr>
        <p:spPr>
          <a:xfrm>
            <a:off x="716042" y="6594396"/>
            <a:ext cx="6599158" cy="1000363"/>
          </a:xfrm>
          <a:prstGeom prst="roundRect">
            <a:avLst>
              <a:gd name="adj" fmla="val 7516"/>
            </a:avLst>
          </a:prstGeom>
          <a:solidFill>
            <a:srgbClr val="542C49"/>
          </a:solidFill>
          <a:ln w="7620">
            <a:solidFill>
              <a:srgbClr val="6D4562"/>
            </a:solidFill>
            <a:prstDash val="solid"/>
          </a:ln>
        </p:spPr>
      </p:sp>
      <p:pic>
        <p:nvPicPr>
          <p:cNvPr id="21" name="Image 3" descr="preencoded.png"/>
          <p:cNvPicPr>
            <a:picLocks noChangeAspect="1"/>
          </p:cNvPicPr>
          <p:nvPr/>
        </p:nvPicPr>
        <p:blipFill>
          <a:blip r:embed="rId6"/>
          <a:stretch>
            <a:fillRect/>
          </a:stretch>
        </p:blipFill>
        <p:spPr>
          <a:xfrm>
            <a:off x="3889772" y="6937177"/>
            <a:ext cx="251698" cy="314682"/>
          </a:xfrm>
          <a:prstGeom prst="rect">
            <a:avLst/>
          </a:prstGeom>
        </p:spPr>
      </p:pic>
      <p:sp>
        <p:nvSpPr>
          <p:cNvPr id="22" name="Text 16"/>
          <p:cNvSpPr/>
          <p:nvPr/>
        </p:nvSpPr>
        <p:spPr>
          <a:xfrm>
            <a:off x="7494151" y="6773347"/>
            <a:ext cx="2305169" cy="248603"/>
          </a:xfrm>
          <a:prstGeom prst="rect">
            <a:avLst/>
          </a:prstGeom>
          <a:noFill/>
          <a:ln/>
        </p:spPr>
        <p:txBody>
          <a:bodyPr wrap="none" lIns="0" tIns="0" rIns="0" bIns="0" rtlCol="0" anchor="t"/>
          <a:lstStyle/>
          <a:p>
            <a:pPr marL="0" indent="0" algn="l">
              <a:lnSpc>
                <a:spcPts val="1950"/>
              </a:lnSpc>
              <a:buNone/>
            </a:pPr>
            <a:r>
              <a:rPr lang="en-US" sz="1550" dirty="0">
                <a:solidFill>
                  <a:srgbClr val="DAD8E9"/>
                </a:solidFill>
                <a:latin typeface="Prompt Medium" pitchFamily="34" charset="0"/>
                <a:ea typeface="Prompt Medium" pitchFamily="34" charset="-122"/>
                <a:cs typeface="Prompt Medium" pitchFamily="34" charset="-120"/>
              </a:rPr>
              <a:t>Boshlang'ich darajadagi</a:t>
            </a:r>
            <a:endParaRPr lang="en-US" sz="1550" dirty="0"/>
          </a:p>
        </p:txBody>
      </p:sp>
      <p:sp>
        <p:nvSpPr>
          <p:cNvPr id="23" name="Text 17"/>
          <p:cNvSpPr/>
          <p:nvPr/>
        </p:nvSpPr>
        <p:spPr>
          <a:xfrm>
            <a:off x="7494151" y="7129343"/>
            <a:ext cx="2305169" cy="286464"/>
          </a:xfrm>
          <a:prstGeom prst="rect">
            <a:avLst/>
          </a:prstGeom>
          <a:noFill/>
          <a:ln/>
        </p:spPr>
        <p:txBody>
          <a:bodyPr wrap="none" lIns="0" tIns="0" rIns="0" bIns="0" rtlCol="0" anchor="t"/>
          <a:lstStyle/>
          <a:p>
            <a:pPr marL="0" indent="0" algn="l">
              <a:lnSpc>
                <a:spcPts val="2250"/>
              </a:lnSpc>
              <a:buNone/>
            </a:pPr>
            <a:r>
              <a:rPr lang="en-US" sz="1400" dirty="0">
                <a:solidFill>
                  <a:srgbClr val="DAD8E9"/>
                </a:solidFill>
                <a:latin typeface="Mukta Light" pitchFamily="34" charset="0"/>
                <a:ea typeface="Mukta Light" pitchFamily="34" charset="-122"/>
                <a:cs typeface="Mukta Light" pitchFamily="34" charset="-120"/>
              </a:rPr>
              <a:t>5-7 mln so'm</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81063" y="844510"/>
            <a:ext cx="6625947" cy="611981"/>
          </a:xfrm>
          <a:prstGeom prst="rect">
            <a:avLst/>
          </a:prstGeom>
          <a:noFill/>
          <a:ln/>
        </p:spPr>
        <p:txBody>
          <a:bodyPr wrap="none" lIns="0" tIns="0" rIns="0" bIns="0" rtlCol="0" anchor="t"/>
          <a:lstStyle/>
          <a:p>
            <a:pPr marL="0" indent="0" algn="l">
              <a:lnSpc>
                <a:spcPts val="4800"/>
              </a:lnSpc>
              <a:buNone/>
            </a:pPr>
            <a:r>
              <a:rPr lang="en-US" sz="3850" dirty="0">
                <a:solidFill>
                  <a:srgbClr val="C6BFEE"/>
                </a:solidFill>
                <a:latin typeface="Prompt Medium" pitchFamily="34" charset="0"/>
                <a:ea typeface="Prompt Medium" pitchFamily="34" charset="-122"/>
                <a:cs typeface="Prompt Medium" pitchFamily="34" charset="-120"/>
              </a:rPr>
              <a:t>Kelajakda Zarur Ko'nikmalar</a:t>
            </a:r>
            <a:endParaRPr lang="en-US" sz="3850" dirty="0"/>
          </a:p>
        </p:txBody>
      </p:sp>
      <p:sp>
        <p:nvSpPr>
          <p:cNvPr id="3" name="Text 1"/>
          <p:cNvSpPr/>
          <p:nvPr/>
        </p:nvSpPr>
        <p:spPr>
          <a:xfrm>
            <a:off x="881063" y="1897023"/>
            <a:ext cx="12868275" cy="1057275"/>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Kelajak informatika o'qituvchisi sun'iy intellekt, Data Science va kibersohada chuqur bilimlarga ega bo'lishi talab etiladi. Bu sohalar jadal sur'atlar bilan rivojlanmoqda va kelajak kasblarining asosini tashkil qiladi. O'qituvchilar o'quvchilarni ana shu yo'nalishlarga tayyorlashlari uchun o'zlari ham doimiy ravishda bilimlarini yangilab borishlari lozim.</a:t>
            </a:r>
            <a:endParaRPr lang="en-US" sz="1700" dirty="0"/>
          </a:p>
        </p:txBody>
      </p:sp>
      <p:sp>
        <p:nvSpPr>
          <p:cNvPr id="4" name="Text 2"/>
          <p:cNvSpPr/>
          <p:nvPr/>
        </p:nvSpPr>
        <p:spPr>
          <a:xfrm>
            <a:off x="881063" y="3202067"/>
            <a:ext cx="12868275" cy="1057275"/>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Xalqaro IT sertifikatlar ega bo'lish ham muhim ahamiyat kasb etadi. Microsoft, Google, Oracle, Cisco kabi yirik texnologiya kompaniyalari tomonidan beriladigan sertifikatlar o'qituvchilarning malakasini tasdiqlovchi muhim hujjatlar hisoblanadi. Bu sertifikatlar nafaqat maosh oshishiga, balki o'qituvchining xalqaro mehnat bozorida raqobatbardosh bo'lishiga ham yordam beradi.</a:t>
            </a:r>
            <a:endParaRPr lang="en-US" sz="1700" dirty="0"/>
          </a:p>
        </p:txBody>
      </p:sp>
      <p:sp>
        <p:nvSpPr>
          <p:cNvPr id="5" name="Shape 3"/>
          <p:cNvSpPr/>
          <p:nvPr/>
        </p:nvSpPr>
        <p:spPr>
          <a:xfrm>
            <a:off x="881063" y="4507111"/>
            <a:ext cx="495657" cy="495657"/>
          </a:xfrm>
          <a:prstGeom prst="roundRect">
            <a:avLst>
              <a:gd name="adj" fmla="val 18667"/>
            </a:avLst>
          </a:prstGeom>
          <a:solidFill>
            <a:srgbClr val="542C49"/>
          </a:solidFill>
          <a:ln w="7620">
            <a:solidFill>
              <a:srgbClr val="6D4562"/>
            </a:solidFill>
            <a:prstDash val="solid"/>
          </a:ln>
        </p:spPr>
      </p:sp>
      <p:pic>
        <p:nvPicPr>
          <p:cNvPr id="6" name="Image 0" descr="preencoded.png"/>
          <p:cNvPicPr>
            <a:picLocks noChangeAspect="1"/>
          </p:cNvPicPr>
          <p:nvPr/>
        </p:nvPicPr>
        <p:blipFill>
          <a:blip r:embed="rId3"/>
          <a:stretch>
            <a:fillRect/>
          </a:stretch>
        </p:blipFill>
        <p:spPr>
          <a:xfrm>
            <a:off x="982028" y="4571345"/>
            <a:ext cx="293608" cy="367070"/>
          </a:xfrm>
          <a:prstGeom prst="rect">
            <a:avLst/>
          </a:prstGeom>
        </p:spPr>
      </p:pic>
      <p:sp>
        <p:nvSpPr>
          <p:cNvPr id="7" name="Text 4"/>
          <p:cNvSpPr/>
          <p:nvPr/>
        </p:nvSpPr>
        <p:spPr>
          <a:xfrm>
            <a:off x="1596985" y="4582835"/>
            <a:ext cx="4242673" cy="305991"/>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Sun'iy intellekt va machine learning</a:t>
            </a:r>
            <a:endParaRPr lang="en-US" sz="1900" dirty="0"/>
          </a:p>
        </p:txBody>
      </p:sp>
      <p:sp>
        <p:nvSpPr>
          <p:cNvPr id="8" name="Text 5"/>
          <p:cNvSpPr/>
          <p:nvPr/>
        </p:nvSpPr>
        <p:spPr>
          <a:xfrm>
            <a:off x="1596985" y="5020985"/>
            <a:ext cx="5580578" cy="704850"/>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Neural tarmoqlar, algoritmlashtirilgan o'rganish va AI modellarini qo'llash bo'yicha bilimlar</a:t>
            </a:r>
            <a:endParaRPr lang="en-US" sz="1700" dirty="0"/>
          </a:p>
        </p:txBody>
      </p:sp>
      <p:sp>
        <p:nvSpPr>
          <p:cNvPr id="9" name="Shape 6"/>
          <p:cNvSpPr/>
          <p:nvPr/>
        </p:nvSpPr>
        <p:spPr>
          <a:xfrm>
            <a:off x="7452836" y="4507111"/>
            <a:ext cx="495657" cy="495657"/>
          </a:xfrm>
          <a:prstGeom prst="roundRect">
            <a:avLst>
              <a:gd name="adj" fmla="val 18667"/>
            </a:avLst>
          </a:prstGeom>
          <a:solidFill>
            <a:srgbClr val="542C49"/>
          </a:solidFill>
          <a:ln w="7620">
            <a:solidFill>
              <a:srgbClr val="6D4562"/>
            </a:solidFill>
            <a:prstDash val="solid"/>
          </a:ln>
        </p:spPr>
      </p:sp>
      <p:pic>
        <p:nvPicPr>
          <p:cNvPr id="10" name="Image 1" descr="preencoded.png"/>
          <p:cNvPicPr>
            <a:picLocks noChangeAspect="1"/>
          </p:cNvPicPr>
          <p:nvPr/>
        </p:nvPicPr>
        <p:blipFill>
          <a:blip r:embed="rId4"/>
          <a:stretch>
            <a:fillRect/>
          </a:stretch>
        </p:blipFill>
        <p:spPr>
          <a:xfrm>
            <a:off x="7553801" y="4571345"/>
            <a:ext cx="293608" cy="367070"/>
          </a:xfrm>
          <a:prstGeom prst="rect">
            <a:avLst/>
          </a:prstGeom>
        </p:spPr>
      </p:pic>
      <p:sp>
        <p:nvSpPr>
          <p:cNvPr id="11" name="Text 7"/>
          <p:cNvSpPr/>
          <p:nvPr/>
        </p:nvSpPr>
        <p:spPr>
          <a:xfrm>
            <a:off x="8168759" y="4582835"/>
            <a:ext cx="4190762" cy="305991"/>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Data Science va tahliliy ko'nikmalar</a:t>
            </a:r>
            <a:endParaRPr lang="en-US" sz="1900" dirty="0"/>
          </a:p>
        </p:txBody>
      </p:sp>
      <p:sp>
        <p:nvSpPr>
          <p:cNvPr id="12" name="Text 8"/>
          <p:cNvSpPr/>
          <p:nvPr/>
        </p:nvSpPr>
        <p:spPr>
          <a:xfrm>
            <a:off x="8168759" y="5020985"/>
            <a:ext cx="5580578" cy="704850"/>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Katta hajmdagi ma'lumotlarni qayta ishlash, tahlil qilish va vizuallashtirish ko'nikmalari</a:t>
            </a:r>
            <a:endParaRPr lang="en-US" sz="1700" dirty="0"/>
          </a:p>
        </p:txBody>
      </p:sp>
      <p:sp>
        <p:nvSpPr>
          <p:cNvPr id="13" name="Shape 9"/>
          <p:cNvSpPr/>
          <p:nvPr/>
        </p:nvSpPr>
        <p:spPr>
          <a:xfrm>
            <a:off x="881063" y="6166366"/>
            <a:ext cx="495657" cy="495657"/>
          </a:xfrm>
          <a:prstGeom prst="roundRect">
            <a:avLst>
              <a:gd name="adj" fmla="val 18667"/>
            </a:avLst>
          </a:prstGeom>
          <a:solidFill>
            <a:srgbClr val="542C49"/>
          </a:solidFill>
          <a:ln w="7620">
            <a:solidFill>
              <a:srgbClr val="6D4562"/>
            </a:solidFill>
            <a:prstDash val="solid"/>
          </a:ln>
        </p:spPr>
      </p:sp>
      <p:pic>
        <p:nvPicPr>
          <p:cNvPr id="14" name="Image 2" descr="preencoded.png"/>
          <p:cNvPicPr>
            <a:picLocks noChangeAspect="1"/>
          </p:cNvPicPr>
          <p:nvPr/>
        </p:nvPicPr>
        <p:blipFill>
          <a:blip r:embed="rId5"/>
          <a:stretch>
            <a:fillRect/>
          </a:stretch>
        </p:blipFill>
        <p:spPr>
          <a:xfrm>
            <a:off x="982028" y="6230600"/>
            <a:ext cx="293608" cy="367070"/>
          </a:xfrm>
          <a:prstGeom prst="rect">
            <a:avLst/>
          </a:prstGeom>
        </p:spPr>
      </p:pic>
      <p:sp>
        <p:nvSpPr>
          <p:cNvPr id="15" name="Text 10"/>
          <p:cNvSpPr/>
          <p:nvPr/>
        </p:nvSpPr>
        <p:spPr>
          <a:xfrm>
            <a:off x="1596985" y="6242090"/>
            <a:ext cx="2690455" cy="305991"/>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Kiberhavfsizlik asoslari</a:t>
            </a:r>
            <a:endParaRPr lang="en-US" sz="1900" dirty="0"/>
          </a:p>
        </p:txBody>
      </p:sp>
      <p:sp>
        <p:nvSpPr>
          <p:cNvPr id="16" name="Text 11"/>
          <p:cNvSpPr/>
          <p:nvPr/>
        </p:nvSpPr>
        <p:spPr>
          <a:xfrm>
            <a:off x="1596985" y="6680240"/>
            <a:ext cx="5580578" cy="704850"/>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Kriptografiya, xavfsiz dasturlash va himoya mexanizmlari bo'yicha bilimlar</a:t>
            </a:r>
            <a:endParaRPr lang="en-US" sz="1700" dirty="0"/>
          </a:p>
        </p:txBody>
      </p:sp>
      <p:sp>
        <p:nvSpPr>
          <p:cNvPr id="17" name="Shape 12"/>
          <p:cNvSpPr/>
          <p:nvPr/>
        </p:nvSpPr>
        <p:spPr>
          <a:xfrm>
            <a:off x="7452836" y="6166366"/>
            <a:ext cx="495657" cy="495657"/>
          </a:xfrm>
          <a:prstGeom prst="roundRect">
            <a:avLst>
              <a:gd name="adj" fmla="val 18667"/>
            </a:avLst>
          </a:prstGeom>
          <a:solidFill>
            <a:srgbClr val="542C49"/>
          </a:solidFill>
          <a:ln w="7620">
            <a:solidFill>
              <a:srgbClr val="6D4562"/>
            </a:solidFill>
            <a:prstDash val="solid"/>
          </a:ln>
        </p:spPr>
      </p:sp>
      <p:pic>
        <p:nvPicPr>
          <p:cNvPr id="18" name="Image 3" descr="preencoded.png"/>
          <p:cNvPicPr>
            <a:picLocks noChangeAspect="1"/>
          </p:cNvPicPr>
          <p:nvPr/>
        </p:nvPicPr>
        <p:blipFill>
          <a:blip r:embed="rId6"/>
          <a:stretch>
            <a:fillRect/>
          </a:stretch>
        </p:blipFill>
        <p:spPr>
          <a:xfrm>
            <a:off x="7553801" y="6230600"/>
            <a:ext cx="293608" cy="367070"/>
          </a:xfrm>
          <a:prstGeom prst="rect">
            <a:avLst/>
          </a:prstGeom>
        </p:spPr>
      </p:pic>
      <p:sp>
        <p:nvSpPr>
          <p:cNvPr id="19" name="Text 13"/>
          <p:cNvSpPr/>
          <p:nvPr/>
        </p:nvSpPr>
        <p:spPr>
          <a:xfrm>
            <a:off x="8168759" y="6242090"/>
            <a:ext cx="2540437" cy="305991"/>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Bulutli texnologiyalar</a:t>
            </a:r>
            <a:endParaRPr lang="en-US" sz="1900" dirty="0"/>
          </a:p>
        </p:txBody>
      </p:sp>
      <p:sp>
        <p:nvSpPr>
          <p:cNvPr id="20" name="Text 14"/>
          <p:cNvSpPr/>
          <p:nvPr/>
        </p:nvSpPr>
        <p:spPr>
          <a:xfrm>
            <a:off x="8168759" y="6680240"/>
            <a:ext cx="5580578" cy="704850"/>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Bulutli hisoblash, ma'lumotlarni saqlash va SaaS platformalaridan foydalanish ko'nikmalari</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3780" y="490657"/>
            <a:ext cx="7719893" cy="495657"/>
          </a:xfrm>
          <a:prstGeom prst="rect">
            <a:avLst/>
          </a:prstGeom>
          <a:noFill/>
          <a:ln/>
        </p:spPr>
        <p:txBody>
          <a:bodyPr wrap="none" lIns="0" tIns="0" rIns="0" bIns="0" rtlCol="0" anchor="t"/>
          <a:lstStyle/>
          <a:p>
            <a:pPr marL="0" indent="0" algn="l">
              <a:lnSpc>
                <a:spcPts val="3900"/>
              </a:lnSpc>
              <a:buNone/>
            </a:pPr>
            <a:r>
              <a:rPr lang="en-US" sz="3100" dirty="0">
                <a:solidFill>
                  <a:srgbClr val="C6BFEE"/>
                </a:solidFill>
                <a:latin typeface="Prompt Medium" pitchFamily="34" charset="0"/>
                <a:ea typeface="Prompt Medium" pitchFamily="34" charset="-122"/>
                <a:cs typeface="Prompt Medium" pitchFamily="34" charset="-120"/>
              </a:rPr>
              <a:t>Dasturlash Ta'limida Yangi Yondashuvlar</a:t>
            </a:r>
            <a:endParaRPr lang="en-US" sz="3100" dirty="0"/>
          </a:p>
        </p:txBody>
      </p:sp>
      <p:sp>
        <p:nvSpPr>
          <p:cNvPr id="3" name="Text 1"/>
          <p:cNvSpPr/>
          <p:nvPr/>
        </p:nvSpPr>
        <p:spPr>
          <a:xfrm>
            <a:off x="713780" y="1343144"/>
            <a:ext cx="13202841" cy="856536"/>
          </a:xfrm>
          <a:prstGeom prst="rect">
            <a:avLst/>
          </a:prstGeom>
          <a:noFill/>
          <a:ln/>
        </p:spPr>
        <p:txBody>
          <a:bodyPr wrap="square" lIns="0" tIns="0" rIns="0" bIns="0" rtlCol="0" anchor="t"/>
          <a:lstStyle/>
          <a:p>
            <a:pPr marL="0" indent="0" algn="l">
              <a:lnSpc>
                <a:spcPts val="2200"/>
              </a:lnSpc>
              <a:buNone/>
            </a:pPr>
            <a:r>
              <a:rPr lang="en-US" sz="1400" dirty="0">
                <a:solidFill>
                  <a:srgbClr val="DAD8E9"/>
                </a:solidFill>
                <a:latin typeface="Mukta Light" pitchFamily="34" charset="0"/>
                <a:ea typeface="Mukta Light" pitchFamily="34" charset="-122"/>
                <a:cs typeface="Mukta Light" pitchFamily="34" charset="-120"/>
              </a:rPr>
              <a:t>Zamonaviy informatika o'qituvchilari dasturlashni o'rgatish uchun yoshga mos texnologiyalardan foydalanishmoqda. Kichik yoshdagi o'quvchilar uchun Scratch kabi vizual dasturlash muhitlari, o'rta va yuqori sinf o'quvchilari uchun Python kabi universal dasturlash tillari, hamda robototexnika asoslari o'qitilmoqda. Bu yondashuvlar o'quvchilarda algoritmlashtirilgan fikrlashni rivojlantirishga yordam beradi.</a:t>
            </a:r>
            <a:endParaRPr lang="en-US" sz="1400" dirty="0"/>
          </a:p>
        </p:txBody>
      </p:sp>
      <p:sp>
        <p:nvSpPr>
          <p:cNvPr id="4" name="Text 2"/>
          <p:cNvSpPr/>
          <p:nvPr/>
        </p:nvSpPr>
        <p:spPr>
          <a:xfrm>
            <a:off x="713780" y="2400419"/>
            <a:ext cx="13202841" cy="856536"/>
          </a:xfrm>
          <a:prstGeom prst="rect">
            <a:avLst/>
          </a:prstGeom>
          <a:noFill/>
          <a:ln/>
        </p:spPr>
        <p:txBody>
          <a:bodyPr wrap="square" lIns="0" tIns="0" rIns="0" bIns="0" rtlCol="0" anchor="t"/>
          <a:lstStyle/>
          <a:p>
            <a:pPr marL="0" indent="0" algn="l">
              <a:lnSpc>
                <a:spcPts val="2200"/>
              </a:lnSpc>
              <a:buNone/>
            </a:pPr>
            <a:r>
              <a:rPr lang="en-US" sz="1400" dirty="0">
                <a:solidFill>
                  <a:srgbClr val="DAD8E9"/>
                </a:solidFill>
                <a:latin typeface="Mukta Light" pitchFamily="34" charset="0"/>
                <a:ea typeface="Mukta Light" pitchFamily="34" charset="-122"/>
                <a:cs typeface="Mukta Light" pitchFamily="34" charset="-120"/>
              </a:rPr>
              <a:t>STEAM (Science, Technology, Engineering, Arts, Mathematics) dasturlari va loyiha asosida o'qitish metodlari ham faol joriy etilmoqda. Bunday metodlar o'quvchilarga nazariy bilimlarni amalda qo'llash imkonini beradi va ularni real hayotdagi muammolarni hal qilishga o'rgatadi. O'quvchilar jamoaviy loyihalarda ishtirok etib, nafaqat texnik ko'nikmalarni, balki kommunikatsiya va hamkorlik qilish ko'nikmalarini ham rivojlantiradi.</a:t>
            </a:r>
            <a:endParaRPr lang="en-US" sz="1400" dirty="0"/>
          </a:p>
        </p:txBody>
      </p:sp>
      <p:pic>
        <p:nvPicPr>
          <p:cNvPr id="5" name="Image 0" descr="preencoded.png"/>
          <p:cNvPicPr>
            <a:picLocks noChangeAspect="1"/>
          </p:cNvPicPr>
          <p:nvPr/>
        </p:nvPicPr>
        <p:blipFill>
          <a:blip r:embed="rId3"/>
          <a:stretch>
            <a:fillRect/>
          </a:stretch>
        </p:blipFill>
        <p:spPr>
          <a:xfrm>
            <a:off x="713780" y="3457694"/>
            <a:ext cx="892254" cy="1070610"/>
          </a:xfrm>
          <a:prstGeom prst="rect">
            <a:avLst/>
          </a:prstGeom>
        </p:spPr>
      </p:pic>
      <p:sp>
        <p:nvSpPr>
          <p:cNvPr id="6" name="Text 3"/>
          <p:cNvSpPr/>
          <p:nvPr/>
        </p:nvSpPr>
        <p:spPr>
          <a:xfrm>
            <a:off x="1784390" y="3636050"/>
            <a:ext cx="2035016" cy="247769"/>
          </a:xfrm>
          <a:prstGeom prst="rect">
            <a:avLst/>
          </a:prstGeom>
          <a:noFill/>
          <a:ln/>
        </p:spPr>
        <p:txBody>
          <a:bodyPr wrap="none" lIns="0" tIns="0" rIns="0" bIns="0" rtlCol="0" anchor="t"/>
          <a:lstStyle/>
          <a:p>
            <a:pPr marL="0" indent="0" algn="l">
              <a:lnSpc>
                <a:spcPts val="1950"/>
              </a:lnSpc>
              <a:buNone/>
            </a:pPr>
            <a:r>
              <a:rPr lang="en-US" sz="1550" dirty="0">
                <a:solidFill>
                  <a:srgbClr val="DAD8E9"/>
                </a:solidFill>
                <a:latin typeface="Prompt Medium" pitchFamily="34" charset="0"/>
                <a:ea typeface="Prompt Medium" pitchFamily="34" charset="-122"/>
                <a:cs typeface="Prompt Medium" pitchFamily="34" charset="-120"/>
              </a:rPr>
              <a:t>Boshlang'ich bosqich</a:t>
            </a:r>
            <a:endParaRPr lang="en-US" sz="1550" dirty="0"/>
          </a:p>
        </p:txBody>
      </p:sp>
      <p:sp>
        <p:nvSpPr>
          <p:cNvPr id="7" name="Text 4"/>
          <p:cNvSpPr/>
          <p:nvPr/>
        </p:nvSpPr>
        <p:spPr>
          <a:xfrm>
            <a:off x="1784390" y="3990856"/>
            <a:ext cx="12132231" cy="285512"/>
          </a:xfrm>
          <a:prstGeom prst="rect">
            <a:avLst/>
          </a:prstGeom>
          <a:noFill/>
          <a:ln/>
        </p:spPr>
        <p:txBody>
          <a:bodyPr wrap="none" lIns="0" tIns="0" rIns="0" bIns="0" rtlCol="0" anchor="t"/>
          <a:lstStyle/>
          <a:p>
            <a:pPr marL="0" indent="0" algn="l">
              <a:lnSpc>
                <a:spcPts val="2200"/>
              </a:lnSpc>
              <a:buNone/>
            </a:pPr>
            <a:r>
              <a:rPr lang="en-US" sz="1400" dirty="0">
                <a:solidFill>
                  <a:srgbClr val="DAD8E9"/>
                </a:solidFill>
                <a:latin typeface="Mukta Light" pitchFamily="34" charset="0"/>
                <a:ea typeface="Mukta Light" pitchFamily="34" charset="-122"/>
                <a:cs typeface="Mukta Light" pitchFamily="34" charset="-120"/>
              </a:rPr>
              <a:t>Scratch va Code.org platformalari orqali dasturlash asoslari</a:t>
            </a:r>
            <a:endParaRPr lang="en-US" sz="1400" dirty="0"/>
          </a:p>
        </p:txBody>
      </p:sp>
      <p:pic>
        <p:nvPicPr>
          <p:cNvPr id="8" name="Image 1" descr="preencoded.png"/>
          <p:cNvPicPr>
            <a:picLocks noChangeAspect="1"/>
          </p:cNvPicPr>
          <p:nvPr/>
        </p:nvPicPr>
        <p:blipFill>
          <a:blip r:embed="rId4"/>
          <a:stretch>
            <a:fillRect/>
          </a:stretch>
        </p:blipFill>
        <p:spPr>
          <a:xfrm>
            <a:off x="713780" y="4528304"/>
            <a:ext cx="892254" cy="1070610"/>
          </a:xfrm>
          <a:prstGeom prst="rect">
            <a:avLst/>
          </a:prstGeom>
        </p:spPr>
      </p:pic>
      <p:sp>
        <p:nvSpPr>
          <p:cNvPr id="9" name="Text 5"/>
          <p:cNvSpPr/>
          <p:nvPr/>
        </p:nvSpPr>
        <p:spPr>
          <a:xfrm>
            <a:off x="1784390" y="4706660"/>
            <a:ext cx="1982748" cy="247769"/>
          </a:xfrm>
          <a:prstGeom prst="rect">
            <a:avLst/>
          </a:prstGeom>
          <a:noFill/>
          <a:ln/>
        </p:spPr>
        <p:txBody>
          <a:bodyPr wrap="none" lIns="0" tIns="0" rIns="0" bIns="0" rtlCol="0" anchor="t"/>
          <a:lstStyle/>
          <a:p>
            <a:pPr marL="0" indent="0" algn="l">
              <a:lnSpc>
                <a:spcPts val="1950"/>
              </a:lnSpc>
              <a:buNone/>
            </a:pPr>
            <a:r>
              <a:rPr lang="en-US" sz="1550" dirty="0">
                <a:solidFill>
                  <a:srgbClr val="DAD8E9"/>
                </a:solidFill>
                <a:latin typeface="Prompt Medium" pitchFamily="34" charset="0"/>
                <a:ea typeface="Prompt Medium" pitchFamily="34" charset="-122"/>
                <a:cs typeface="Prompt Medium" pitchFamily="34" charset="-120"/>
              </a:rPr>
              <a:t>O'rta bosqich</a:t>
            </a:r>
            <a:endParaRPr lang="en-US" sz="1550" dirty="0"/>
          </a:p>
        </p:txBody>
      </p:sp>
      <p:sp>
        <p:nvSpPr>
          <p:cNvPr id="10" name="Text 6"/>
          <p:cNvSpPr/>
          <p:nvPr/>
        </p:nvSpPr>
        <p:spPr>
          <a:xfrm>
            <a:off x="1784390" y="5061466"/>
            <a:ext cx="12132231" cy="285512"/>
          </a:xfrm>
          <a:prstGeom prst="rect">
            <a:avLst/>
          </a:prstGeom>
          <a:noFill/>
          <a:ln/>
        </p:spPr>
        <p:txBody>
          <a:bodyPr wrap="none" lIns="0" tIns="0" rIns="0" bIns="0" rtlCol="0" anchor="t"/>
          <a:lstStyle/>
          <a:p>
            <a:pPr marL="0" indent="0" algn="l">
              <a:lnSpc>
                <a:spcPts val="2200"/>
              </a:lnSpc>
              <a:buNone/>
            </a:pPr>
            <a:r>
              <a:rPr lang="en-US" sz="1400" dirty="0">
                <a:solidFill>
                  <a:srgbClr val="DAD8E9"/>
                </a:solidFill>
                <a:latin typeface="Mukta Light" pitchFamily="34" charset="0"/>
                <a:ea typeface="Mukta Light" pitchFamily="34" charset="-122"/>
                <a:cs typeface="Mukta Light" pitchFamily="34" charset="-120"/>
              </a:rPr>
              <a:t>Python dasturlash tili va algoritmlar</a:t>
            </a:r>
            <a:endParaRPr lang="en-US" sz="1400" dirty="0"/>
          </a:p>
        </p:txBody>
      </p:sp>
      <p:pic>
        <p:nvPicPr>
          <p:cNvPr id="11" name="Image 2" descr="preencoded.png"/>
          <p:cNvPicPr>
            <a:picLocks noChangeAspect="1"/>
          </p:cNvPicPr>
          <p:nvPr/>
        </p:nvPicPr>
        <p:blipFill>
          <a:blip r:embed="rId5"/>
          <a:stretch>
            <a:fillRect/>
          </a:stretch>
        </p:blipFill>
        <p:spPr>
          <a:xfrm>
            <a:off x="713780" y="5598914"/>
            <a:ext cx="892254" cy="1070610"/>
          </a:xfrm>
          <a:prstGeom prst="rect">
            <a:avLst/>
          </a:prstGeom>
        </p:spPr>
      </p:pic>
      <p:sp>
        <p:nvSpPr>
          <p:cNvPr id="12" name="Text 7"/>
          <p:cNvSpPr/>
          <p:nvPr/>
        </p:nvSpPr>
        <p:spPr>
          <a:xfrm>
            <a:off x="1784390" y="5777270"/>
            <a:ext cx="1982748" cy="247769"/>
          </a:xfrm>
          <a:prstGeom prst="rect">
            <a:avLst/>
          </a:prstGeom>
          <a:noFill/>
          <a:ln/>
        </p:spPr>
        <p:txBody>
          <a:bodyPr wrap="none" lIns="0" tIns="0" rIns="0" bIns="0" rtlCol="0" anchor="t"/>
          <a:lstStyle/>
          <a:p>
            <a:pPr marL="0" indent="0" algn="l">
              <a:lnSpc>
                <a:spcPts val="1950"/>
              </a:lnSpc>
              <a:buNone/>
            </a:pPr>
            <a:r>
              <a:rPr lang="en-US" sz="1550" dirty="0">
                <a:solidFill>
                  <a:srgbClr val="DAD8E9"/>
                </a:solidFill>
                <a:latin typeface="Prompt Medium" pitchFamily="34" charset="0"/>
                <a:ea typeface="Prompt Medium" pitchFamily="34" charset="-122"/>
                <a:cs typeface="Prompt Medium" pitchFamily="34" charset="-120"/>
              </a:rPr>
              <a:t>Amaliy loyihalar</a:t>
            </a:r>
            <a:endParaRPr lang="en-US" sz="1550" dirty="0"/>
          </a:p>
        </p:txBody>
      </p:sp>
      <p:sp>
        <p:nvSpPr>
          <p:cNvPr id="13" name="Text 8"/>
          <p:cNvSpPr/>
          <p:nvPr/>
        </p:nvSpPr>
        <p:spPr>
          <a:xfrm>
            <a:off x="1784390" y="6132076"/>
            <a:ext cx="12132231" cy="285512"/>
          </a:xfrm>
          <a:prstGeom prst="rect">
            <a:avLst/>
          </a:prstGeom>
          <a:noFill/>
          <a:ln/>
        </p:spPr>
        <p:txBody>
          <a:bodyPr wrap="none" lIns="0" tIns="0" rIns="0" bIns="0" rtlCol="0" anchor="t"/>
          <a:lstStyle/>
          <a:p>
            <a:pPr marL="0" indent="0" algn="l">
              <a:lnSpc>
                <a:spcPts val="2200"/>
              </a:lnSpc>
              <a:buNone/>
            </a:pPr>
            <a:r>
              <a:rPr lang="en-US" sz="1400" dirty="0">
                <a:solidFill>
                  <a:srgbClr val="DAD8E9"/>
                </a:solidFill>
                <a:latin typeface="Mukta Light" pitchFamily="34" charset="0"/>
                <a:ea typeface="Mukta Light" pitchFamily="34" charset="-122"/>
                <a:cs typeface="Mukta Light" pitchFamily="34" charset="-120"/>
              </a:rPr>
              <a:t>Robototexnika va Arduino platformalari bilan ishlash</a:t>
            </a:r>
            <a:endParaRPr lang="en-US" sz="1400" dirty="0"/>
          </a:p>
        </p:txBody>
      </p:sp>
      <p:pic>
        <p:nvPicPr>
          <p:cNvPr id="14" name="Image 3" descr="preencoded.png"/>
          <p:cNvPicPr>
            <a:picLocks noChangeAspect="1"/>
          </p:cNvPicPr>
          <p:nvPr/>
        </p:nvPicPr>
        <p:blipFill>
          <a:blip r:embed="rId6"/>
          <a:stretch>
            <a:fillRect/>
          </a:stretch>
        </p:blipFill>
        <p:spPr>
          <a:xfrm>
            <a:off x="713780" y="6669524"/>
            <a:ext cx="892254" cy="1070610"/>
          </a:xfrm>
          <a:prstGeom prst="rect">
            <a:avLst/>
          </a:prstGeom>
        </p:spPr>
      </p:pic>
      <p:sp>
        <p:nvSpPr>
          <p:cNvPr id="15" name="Text 9"/>
          <p:cNvSpPr/>
          <p:nvPr/>
        </p:nvSpPr>
        <p:spPr>
          <a:xfrm>
            <a:off x="1784390" y="6847880"/>
            <a:ext cx="1982748" cy="247769"/>
          </a:xfrm>
          <a:prstGeom prst="rect">
            <a:avLst/>
          </a:prstGeom>
          <a:noFill/>
          <a:ln/>
        </p:spPr>
        <p:txBody>
          <a:bodyPr wrap="none" lIns="0" tIns="0" rIns="0" bIns="0" rtlCol="0" anchor="t"/>
          <a:lstStyle/>
          <a:p>
            <a:pPr marL="0" indent="0" algn="l">
              <a:lnSpc>
                <a:spcPts val="1950"/>
              </a:lnSpc>
              <a:buNone/>
            </a:pPr>
            <a:r>
              <a:rPr lang="en-US" sz="1550" dirty="0">
                <a:solidFill>
                  <a:srgbClr val="DAD8E9"/>
                </a:solidFill>
                <a:latin typeface="Prompt Medium" pitchFamily="34" charset="0"/>
                <a:ea typeface="Prompt Medium" pitchFamily="34" charset="-122"/>
                <a:cs typeface="Prompt Medium" pitchFamily="34" charset="-120"/>
              </a:rPr>
              <a:t>Yuqori bosqich</a:t>
            </a:r>
            <a:endParaRPr lang="en-US" sz="1550" dirty="0"/>
          </a:p>
        </p:txBody>
      </p:sp>
      <p:sp>
        <p:nvSpPr>
          <p:cNvPr id="16" name="Text 10"/>
          <p:cNvSpPr/>
          <p:nvPr/>
        </p:nvSpPr>
        <p:spPr>
          <a:xfrm>
            <a:off x="1784390" y="7202686"/>
            <a:ext cx="12132231" cy="285512"/>
          </a:xfrm>
          <a:prstGeom prst="rect">
            <a:avLst/>
          </a:prstGeom>
          <a:noFill/>
          <a:ln/>
        </p:spPr>
        <p:txBody>
          <a:bodyPr wrap="none" lIns="0" tIns="0" rIns="0" bIns="0" rtlCol="0" anchor="t"/>
          <a:lstStyle/>
          <a:p>
            <a:pPr marL="0" indent="0" algn="l">
              <a:lnSpc>
                <a:spcPts val="2200"/>
              </a:lnSpc>
              <a:buNone/>
            </a:pPr>
            <a:r>
              <a:rPr lang="en-US" sz="1400" dirty="0">
                <a:solidFill>
                  <a:srgbClr val="DAD8E9"/>
                </a:solidFill>
                <a:latin typeface="Mukta Light" pitchFamily="34" charset="0"/>
                <a:ea typeface="Mukta Light" pitchFamily="34" charset="-122"/>
                <a:cs typeface="Mukta Light" pitchFamily="34" charset="-120"/>
              </a:rPr>
              <a:t>Web dasturlash va mobil ilovalar yaratish</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2978</Words>
  <Application>Microsoft Office PowerPoint</Application>
  <PresentationFormat>Произвольный</PresentationFormat>
  <Paragraphs>231</Paragraphs>
  <Slides>20</Slides>
  <Notes>20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Mukta Bold</vt:lpstr>
      <vt:lpstr>Arial</vt:lpstr>
      <vt:lpstr>Prompt Medium</vt:lpstr>
      <vt:lpstr>Mukta Light</vt:lpstr>
      <vt:lpstr>Mukta Medium</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Пользователь</cp:lastModifiedBy>
  <cp:revision>2</cp:revision>
  <dcterms:created xsi:type="dcterms:W3CDTF">2025-06-16T05:05:25Z</dcterms:created>
  <dcterms:modified xsi:type="dcterms:W3CDTF">2025-06-17T08:14:04Z</dcterms:modified>
</cp:coreProperties>
</file>