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0" r:id="rId3"/>
    <p:sldId id="265" r:id="rId4"/>
    <p:sldId id="259" r:id="rId5"/>
    <p:sldId id="257" r:id="rId6"/>
    <p:sldId id="260" r:id="rId7"/>
    <p:sldId id="268" r:id="rId8"/>
    <p:sldId id="269" r:id="rId9"/>
    <p:sldId id="258" r:id="rId10"/>
    <p:sldId id="261" r:id="rId11"/>
    <p:sldId id="262" r:id="rId12"/>
    <p:sldId id="263" r:id="rId13"/>
    <p:sldId id="264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60"/>
  </p:normalViewPr>
  <p:slideViewPr>
    <p:cSldViewPr>
      <p:cViewPr varScale="1">
        <p:scale>
          <a:sx n="70" d="100"/>
          <a:sy n="70" d="100"/>
        </p:scale>
        <p:origin x="138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6" d="100"/>
          <a:sy n="36" d="100"/>
        </p:scale>
        <p:origin x="-157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05DB44E-AF58-4BDA-A7A3-8A78CDCE2A3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52244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91C8DED-5924-49F0-994F-A0CEEA68E84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972915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6B90571-1671-4116-A815-D9E86C594194}" type="slidenum">
              <a:rPr lang="en-US" altLang="ru-RU" sz="1200"/>
              <a:pPr/>
              <a:t>1</a:t>
            </a:fld>
            <a:endParaRPr lang="en-US" altLang="ru-RU" sz="1200"/>
          </a:p>
        </p:txBody>
      </p:sp>
      <p:sp>
        <p:nvSpPr>
          <p:cNvPr id="17411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3888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66D65D6-A338-48C7-9C28-F4D27F3D8745}" type="slidenum">
              <a:rPr lang="en-US" altLang="ru-RU" sz="1200"/>
              <a:pPr/>
              <a:t>13</a:t>
            </a:fld>
            <a:endParaRPr lang="en-US" altLang="ru-RU" sz="1200"/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858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8F244E7-BE3D-42AF-9C1E-D050EB5E385E}" type="slidenum">
              <a:rPr lang="en-US" altLang="ru-RU" sz="1200"/>
              <a:pPr/>
              <a:t>3</a:t>
            </a:fld>
            <a:endParaRPr lang="en-US" altLang="ru-RU" sz="1200"/>
          </a:p>
        </p:txBody>
      </p:sp>
      <p:sp>
        <p:nvSpPr>
          <p:cNvPr id="184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019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C96641B-8C03-4F9A-9029-8F7FA2BA54BA}" type="slidenum">
              <a:rPr lang="en-US" altLang="ru-RU" sz="1200"/>
              <a:pPr/>
              <a:t>4</a:t>
            </a:fld>
            <a:endParaRPr lang="en-US" altLang="ru-RU" sz="1200"/>
          </a:p>
        </p:txBody>
      </p:sp>
      <p:sp>
        <p:nvSpPr>
          <p:cNvPr id="194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0584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12B9E8C-9A48-4505-BCC1-91A802FDD7AC}" type="slidenum">
              <a:rPr lang="en-US" altLang="ru-RU" sz="1200"/>
              <a:pPr/>
              <a:t>5</a:t>
            </a:fld>
            <a:endParaRPr lang="en-US" altLang="ru-RU" sz="1200"/>
          </a:p>
        </p:txBody>
      </p:sp>
      <p:sp>
        <p:nvSpPr>
          <p:cNvPr id="204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323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058543-9764-464B-A306-D8E729BEBDA0}" type="slidenum">
              <a:rPr lang="en-US" altLang="ru-RU" sz="1200"/>
              <a:pPr/>
              <a:t>6</a:t>
            </a:fld>
            <a:endParaRPr lang="en-US" altLang="ru-RU" sz="1200"/>
          </a:p>
        </p:txBody>
      </p:sp>
      <p:sp>
        <p:nvSpPr>
          <p:cNvPr id="215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7792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5473B83-86B0-490F-8157-715954E36C8C}" type="slidenum">
              <a:rPr lang="en-US" altLang="ru-RU" sz="1200"/>
              <a:pPr/>
              <a:t>9</a:t>
            </a:fld>
            <a:endParaRPr lang="en-US" altLang="ru-RU" sz="1200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531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A30924A-DA11-40FB-B902-08427F637CF2}" type="slidenum">
              <a:rPr lang="en-US" altLang="ru-RU" sz="1200"/>
              <a:pPr/>
              <a:t>10</a:t>
            </a:fld>
            <a:endParaRPr lang="en-US" altLang="ru-RU" sz="1200"/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8708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0C96E72-24F4-4AAC-BA70-A6783065F880}" type="slidenum">
              <a:rPr lang="en-US" altLang="ru-RU" sz="1200"/>
              <a:pPr/>
              <a:t>11</a:t>
            </a:fld>
            <a:endParaRPr lang="en-US" altLang="ru-RU" sz="1200"/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0890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EEBE2AF-CF19-4977-98BD-264697D0B1CE}" type="slidenum">
              <a:rPr lang="en-US" altLang="ru-RU" sz="1200"/>
              <a:pPr/>
              <a:t>12</a:t>
            </a:fld>
            <a:endParaRPr lang="en-US" altLang="ru-RU" sz="1200"/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701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 flipH="1">
              <a:off x="-2" y="1562"/>
              <a:ext cx="5763" cy="641"/>
              <a:chOff x="-3" y="1562"/>
              <a:chExt cx="5763" cy="641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ltGray">
              <a:xfrm rot="-5400000">
                <a:off x="2558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5745 h 720"/>
                  <a:gd name="T4" fmla="*/ 624 w 1000"/>
                  <a:gd name="T5" fmla="*/ 5745 h 720"/>
                  <a:gd name="T6" fmla="*/ 624 w 1000"/>
                  <a:gd name="T7" fmla="*/ 0 h 720"/>
                  <a:gd name="T8" fmla="*/ 0 w 1000"/>
                  <a:gd name="T9" fmla="*/ 0 h 7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ltGray">
              <a:xfrm rot="-5400000">
                <a:off x="1322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1 h 317"/>
                  <a:gd name="T4" fmla="*/ 624 w 624"/>
                  <a:gd name="T5" fmla="*/ 361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2 h 317"/>
                  <a:gd name="T4" fmla="*/ 624 w 624"/>
                  <a:gd name="T5" fmla="*/ 36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ltGray">
              <a:xfrm rot="-5400000">
                <a:off x="-58" y="1756"/>
                <a:ext cx="624" cy="255"/>
              </a:xfrm>
              <a:custGeom>
                <a:avLst/>
                <a:gdLst>
                  <a:gd name="T0" fmla="*/ 0 w 624"/>
                  <a:gd name="T1" fmla="*/ 37 h 370"/>
                  <a:gd name="T2" fmla="*/ 0 w 624"/>
                  <a:gd name="T3" fmla="*/ 224 h 370"/>
                  <a:gd name="T4" fmla="*/ 624 w 624"/>
                  <a:gd name="T5" fmla="*/ 224 h 370"/>
                  <a:gd name="T6" fmla="*/ 624 w 624"/>
                  <a:gd name="T7" fmla="*/ 37 h 370"/>
                  <a:gd name="T8" fmla="*/ 384 w 624"/>
                  <a:gd name="T9" fmla="*/ 6 h 370"/>
                  <a:gd name="T10" fmla="*/ 0 w 624"/>
                  <a:gd name="T11" fmla="*/ 37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52 h 317"/>
                  <a:gd name="T4" fmla="*/ 624 w 624"/>
                  <a:gd name="T5" fmla="*/ 25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362 h 272"/>
                  <a:gd name="T4" fmla="*/ 240 w 624"/>
                  <a:gd name="T5" fmla="*/ 319 h 272"/>
                  <a:gd name="T6" fmla="*/ 624 w 624"/>
                  <a:gd name="T7" fmla="*/ 362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" name="Freeform 10"/>
              <p:cNvSpPr>
                <a:spLocks/>
              </p:cNvSpPr>
              <p:nvPr/>
            </p:nvSpPr>
            <p:spPr bwMode="ltGray">
              <a:xfrm rot="-5400000">
                <a:off x="154" y="1730"/>
                <a:ext cx="632" cy="315"/>
              </a:xfrm>
              <a:custGeom>
                <a:avLst/>
                <a:gdLst>
                  <a:gd name="T0" fmla="*/ 8 w 632"/>
                  <a:gd name="T1" fmla="*/ 39 h 362"/>
                  <a:gd name="T2" fmla="*/ 8 w 632"/>
                  <a:gd name="T3" fmla="*/ 276 h 362"/>
                  <a:gd name="T4" fmla="*/ 248 w 632"/>
                  <a:gd name="T5" fmla="*/ 276 h 362"/>
                  <a:gd name="T6" fmla="*/ 632 w 632"/>
                  <a:gd name="T7" fmla="*/ 276 h 362"/>
                  <a:gd name="T8" fmla="*/ 632 w 632"/>
                  <a:gd name="T9" fmla="*/ 39 h 362"/>
                  <a:gd name="T10" fmla="*/ 104 w 632"/>
                  <a:gd name="T11" fmla="*/ 39 h 362"/>
                  <a:gd name="T12" fmla="*/ 8 w 632"/>
                  <a:gd name="T13" fmla="*/ 39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5" name="Freeform 11"/>
              <p:cNvSpPr>
                <a:spLocks/>
              </p:cNvSpPr>
              <p:nvPr/>
            </p:nvSpPr>
            <p:spPr bwMode="ltGray">
              <a:xfrm rot="-5400000">
                <a:off x="3208" y="1665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1 h 317"/>
                  <a:gd name="T4" fmla="*/ 624 w 624"/>
                  <a:gd name="T5" fmla="*/ 361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2 h 317"/>
                  <a:gd name="T4" fmla="*/ 624 w 624"/>
                  <a:gd name="T5" fmla="*/ 36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" name="Freeform 13"/>
              <p:cNvSpPr>
                <a:spLocks/>
              </p:cNvSpPr>
              <p:nvPr/>
            </p:nvSpPr>
            <p:spPr bwMode="ltGray">
              <a:xfrm rot="-5400000">
                <a:off x="1828" y="1751"/>
                <a:ext cx="624" cy="255"/>
              </a:xfrm>
              <a:custGeom>
                <a:avLst/>
                <a:gdLst>
                  <a:gd name="T0" fmla="*/ 0 w 624"/>
                  <a:gd name="T1" fmla="*/ 37 h 370"/>
                  <a:gd name="T2" fmla="*/ 0 w 624"/>
                  <a:gd name="T3" fmla="*/ 224 h 370"/>
                  <a:gd name="T4" fmla="*/ 624 w 624"/>
                  <a:gd name="T5" fmla="*/ 224 h 370"/>
                  <a:gd name="T6" fmla="*/ 624 w 624"/>
                  <a:gd name="T7" fmla="*/ 37 h 370"/>
                  <a:gd name="T8" fmla="*/ 384 w 624"/>
                  <a:gd name="T9" fmla="*/ 6 h 370"/>
                  <a:gd name="T10" fmla="*/ 0 w 624"/>
                  <a:gd name="T11" fmla="*/ 37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52 h 317"/>
                  <a:gd name="T4" fmla="*/ 624 w 624"/>
                  <a:gd name="T5" fmla="*/ 25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" name="Freeform 15"/>
              <p:cNvSpPr>
                <a:spLocks/>
              </p:cNvSpPr>
              <p:nvPr/>
            </p:nvSpPr>
            <p:spPr bwMode="ltGray">
              <a:xfrm rot="-5400000">
                <a:off x="2328" y="1695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361 h 272"/>
                  <a:gd name="T4" fmla="*/ 240 w 624"/>
                  <a:gd name="T5" fmla="*/ 319 h 272"/>
                  <a:gd name="T6" fmla="*/ 624 w 624"/>
                  <a:gd name="T7" fmla="*/ 361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39 h 362"/>
                  <a:gd name="T2" fmla="*/ 8 w 632"/>
                  <a:gd name="T3" fmla="*/ 277 h 362"/>
                  <a:gd name="T4" fmla="*/ 248 w 632"/>
                  <a:gd name="T5" fmla="*/ 277 h 362"/>
                  <a:gd name="T6" fmla="*/ 632 w 632"/>
                  <a:gd name="T7" fmla="*/ 277 h 362"/>
                  <a:gd name="T8" fmla="*/ 632 w 632"/>
                  <a:gd name="T9" fmla="*/ 39 h 362"/>
                  <a:gd name="T10" fmla="*/ 104 w 632"/>
                  <a:gd name="T11" fmla="*/ 39 h 362"/>
                  <a:gd name="T12" fmla="*/ 8 w 632"/>
                  <a:gd name="T13" fmla="*/ 39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" name="Freeform 17"/>
              <p:cNvSpPr>
                <a:spLocks/>
              </p:cNvSpPr>
              <p:nvPr/>
            </p:nvSpPr>
            <p:spPr bwMode="ltGray">
              <a:xfrm rot="-5400000">
                <a:off x="4074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1 h 317"/>
                  <a:gd name="T4" fmla="*/ 624 w 624"/>
                  <a:gd name="T5" fmla="*/ 361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2 h 317"/>
                  <a:gd name="T4" fmla="*/ 624 w 624"/>
                  <a:gd name="T5" fmla="*/ 36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" name="Freeform 19"/>
              <p:cNvSpPr>
                <a:spLocks/>
              </p:cNvSpPr>
              <p:nvPr/>
            </p:nvSpPr>
            <p:spPr bwMode="ltGray">
              <a:xfrm rot="-5400000">
                <a:off x="4580" y="1750"/>
                <a:ext cx="624" cy="255"/>
              </a:xfrm>
              <a:custGeom>
                <a:avLst/>
                <a:gdLst>
                  <a:gd name="T0" fmla="*/ 0 w 624"/>
                  <a:gd name="T1" fmla="*/ 37 h 370"/>
                  <a:gd name="T2" fmla="*/ 0 w 624"/>
                  <a:gd name="T3" fmla="*/ 224 h 370"/>
                  <a:gd name="T4" fmla="*/ 624 w 624"/>
                  <a:gd name="T5" fmla="*/ 224 h 370"/>
                  <a:gd name="T6" fmla="*/ 624 w 624"/>
                  <a:gd name="T7" fmla="*/ 37 h 370"/>
                  <a:gd name="T8" fmla="*/ 384 w 624"/>
                  <a:gd name="T9" fmla="*/ 6 h 370"/>
                  <a:gd name="T10" fmla="*/ 0 w 624"/>
                  <a:gd name="T11" fmla="*/ 37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" name="Freeform 21"/>
              <p:cNvSpPr>
                <a:spLocks/>
              </p:cNvSpPr>
              <p:nvPr/>
            </p:nvSpPr>
            <p:spPr bwMode="ltGray">
              <a:xfrm rot="-5400000">
                <a:off x="5080" y="1695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361 h 272"/>
                  <a:gd name="T4" fmla="*/ 240 w 624"/>
                  <a:gd name="T5" fmla="*/ 319 h 272"/>
                  <a:gd name="T6" fmla="*/ 624 w 624"/>
                  <a:gd name="T7" fmla="*/ 361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39 h 362"/>
                  <a:gd name="T2" fmla="*/ 8 w 632"/>
                  <a:gd name="T3" fmla="*/ 277 h 362"/>
                  <a:gd name="T4" fmla="*/ 248 w 632"/>
                  <a:gd name="T5" fmla="*/ 277 h 362"/>
                  <a:gd name="T6" fmla="*/ 632 w 632"/>
                  <a:gd name="T7" fmla="*/ 277 h 362"/>
                  <a:gd name="T8" fmla="*/ 632 w 632"/>
                  <a:gd name="T9" fmla="*/ 39 h 362"/>
                  <a:gd name="T10" fmla="*/ 104 w 632"/>
                  <a:gd name="T11" fmla="*/ 39 h 362"/>
                  <a:gd name="T12" fmla="*/ 8 w 632"/>
                  <a:gd name="T13" fmla="*/ 39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6" name="Freeform 23"/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>
                <a:gd name="T0" fmla="*/ 0 w 5762"/>
                <a:gd name="T1" fmla="*/ 210 h 385"/>
                <a:gd name="T2" fmla="*/ 5762 w 5762"/>
                <a:gd name="T3" fmla="*/ 201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210 h 3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" name="Freeform 24"/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121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173163" y="134143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dt" sz="half" idx="10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571B8C3F-012C-45BC-A2D1-79FED634B30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16193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26C788-E1AA-4C5C-8B41-3F1B59DB2E6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012937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8785F5-FDB6-4ED8-BAC9-2F88CFC37FE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128380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074085-E043-45E4-B56E-2193B18F132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606206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620151-BF22-45E8-9D7C-02FA8B8ABF9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61616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5E8D00-1E55-43E8-B73A-07A7F9AA93A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097122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394ECD-7434-41DC-85B1-E0CDD33032C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95085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FE65F7-B98A-4F3C-8C03-E08A76D105E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30275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E763AF-39A9-4758-B0DC-9000BC5BDE4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42793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21AA7E-6327-4C5B-B3B8-E6C0C6F7783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397665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DCCEEF-9385-4E48-BB32-B8C99DB0C9F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064188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1035" name="Freeform 4"/>
              <p:cNvSpPr>
                <a:spLocks/>
              </p:cNvSpPr>
              <p:nvPr/>
            </p:nvSpPr>
            <p:spPr bwMode="ltGray">
              <a:xfrm rot="-5400000">
                <a:off x="2554" y="-990"/>
                <a:ext cx="624" cy="5746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5746 h 720"/>
                  <a:gd name="T4" fmla="*/ 624 w 1000"/>
                  <a:gd name="T5" fmla="*/ 5746 h 720"/>
                  <a:gd name="T6" fmla="*/ 624 w 1000"/>
                  <a:gd name="T7" fmla="*/ 0 h 720"/>
                  <a:gd name="T8" fmla="*/ 0 w 1000"/>
                  <a:gd name="T9" fmla="*/ 0 h 7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6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1 h 317"/>
                  <a:gd name="T4" fmla="*/ 624 w 624"/>
                  <a:gd name="T5" fmla="*/ 361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7" name="Freeform 6"/>
              <p:cNvSpPr>
                <a:spLocks/>
              </p:cNvSpPr>
              <p:nvPr/>
            </p:nvSpPr>
            <p:spPr bwMode="ltGray">
              <a:xfrm rot="-5400000">
                <a:off x="972" y="1673"/>
                <a:ext cx="624" cy="423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3 h 317"/>
                  <a:gd name="T4" fmla="*/ 624 w 624"/>
                  <a:gd name="T5" fmla="*/ 363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8" name="Freeform 7"/>
              <p:cNvSpPr>
                <a:spLocks/>
              </p:cNvSpPr>
              <p:nvPr/>
            </p:nvSpPr>
            <p:spPr bwMode="ltGray">
              <a:xfrm rot="-5400000">
                <a:off x="-67" y="1757"/>
                <a:ext cx="624" cy="255"/>
              </a:xfrm>
              <a:custGeom>
                <a:avLst/>
                <a:gdLst>
                  <a:gd name="T0" fmla="*/ 0 w 624"/>
                  <a:gd name="T1" fmla="*/ 37 h 370"/>
                  <a:gd name="T2" fmla="*/ 0 w 624"/>
                  <a:gd name="T3" fmla="*/ 224 h 370"/>
                  <a:gd name="T4" fmla="*/ 624 w 624"/>
                  <a:gd name="T5" fmla="*/ 224 h 370"/>
                  <a:gd name="T6" fmla="*/ 624 w 624"/>
                  <a:gd name="T7" fmla="*/ 37 h 370"/>
                  <a:gd name="T8" fmla="*/ 384 w 624"/>
                  <a:gd name="T9" fmla="*/ 6 h 370"/>
                  <a:gd name="T10" fmla="*/ 0 w 624"/>
                  <a:gd name="T11" fmla="*/ 37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9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3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51 h 317"/>
                  <a:gd name="T4" fmla="*/ 624 w 624"/>
                  <a:gd name="T5" fmla="*/ 251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0" name="Freeform 9"/>
              <p:cNvSpPr>
                <a:spLocks/>
              </p:cNvSpPr>
              <p:nvPr/>
            </p:nvSpPr>
            <p:spPr bwMode="ltGray">
              <a:xfrm rot="-5400000">
                <a:off x="436" y="1699"/>
                <a:ext cx="624" cy="364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364 h 272"/>
                  <a:gd name="T4" fmla="*/ 240 w 624"/>
                  <a:gd name="T5" fmla="*/ 321 h 272"/>
                  <a:gd name="T6" fmla="*/ 624 w 624"/>
                  <a:gd name="T7" fmla="*/ 364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1" name="Freeform 10"/>
              <p:cNvSpPr>
                <a:spLocks/>
              </p:cNvSpPr>
              <p:nvPr/>
            </p:nvSpPr>
            <p:spPr bwMode="ltGray">
              <a:xfrm rot="-5400000">
                <a:off x="149" y="1728"/>
                <a:ext cx="632" cy="316"/>
              </a:xfrm>
              <a:custGeom>
                <a:avLst/>
                <a:gdLst>
                  <a:gd name="T0" fmla="*/ 8 w 632"/>
                  <a:gd name="T1" fmla="*/ 39 h 362"/>
                  <a:gd name="T2" fmla="*/ 8 w 632"/>
                  <a:gd name="T3" fmla="*/ 277 h 362"/>
                  <a:gd name="T4" fmla="*/ 248 w 632"/>
                  <a:gd name="T5" fmla="*/ 277 h 362"/>
                  <a:gd name="T6" fmla="*/ 632 w 632"/>
                  <a:gd name="T7" fmla="*/ 277 h 362"/>
                  <a:gd name="T8" fmla="*/ 632 w 632"/>
                  <a:gd name="T9" fmla="*/ 39 h 362"/>
                  <a:gd name="T10" fmla="*/ 104 w 632"/>
                  <a:gd name="T11" fmla="*/ 39 h 362"/>
                  <a:gd name="T12" fmla="*/ 8 w 632"/>
                  <a:gd name="T13" fmla="*/ 39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2" name="Freeform 11"/>
              <p:cNvSpPr>
                <a:spLocks/>
              </p:cNvSpPr>
              <p:nvPr/>
            </p:nvSpPr>
            <p:spPr bwMode="ltGray">
              <a:xfrm rot="-5400000">
                <a:off x="3197" y="1660"/>
                <a:ext cx="624" cy="420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0 h 317"/>
                  <a:gd name="T4" fmla="*/ 624 w 624"/>
                  <a:gd name="T5" fmla="*/ 360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3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1 h 317"/>
                  <a:gd name="T4" fmla="*/ 624 w 624"/>
                  <a:gd name="T5" fmla="*/ 361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4" name="Freeform 13"/>
              <p:cNvSpPr>
                <a:spLocks/>
              </p:cNvSpPr>
              <p:nvPr/>
            </p:nvSpPr>
            <p:spPr bwMode="ltGray">
              <a:xfrm rot="-5400000">
                <a:off x="1829" y="1747"/>
                <a:ext cx="624" cy="256"/>
              </a:xfrm>
              <a:custGeom>
                <a:avLst/>
                <a:gdLst>
                  <a:gd name="T0" fmla="*/ 0 w 624"/>
                  <a:gd name="T1" fmla="*/ 37 h 370"/>
                  <a:gd name="T2" fmla="*/ 0 w 624"/>
                  <a:gd name="T3" fmla="*/ 225 h 370"/>
                  <a:gd name="T4" fmla="*/ 624 w 624"/>
                  <a:gd name="T5" fmla="*/ 225 h 370"/>
                  <a:gd name="T6" fmla="*/ 624 w 624"/>
                  <a:gd name="T7" fmla="*/ 37 h 370"/>
                  <a:gd name="T8" fmla="*/ 384 w 624"/>
                  <a:gd name="T9" fmla="*/ 6 h 370"/>
                  <a:gd name="T10" fmla="*/ 0 w 624"/>
                  <a:gd name="T11" fmla="*/ 37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5" name="Freeform 14"/>
              <p:cNvSpPr>
                <a:spLocks/>
              </p:cNvSpPr>
              <p:nvPr/>
            </p:nvSpPr>
            <p:spPr bwMode="ltGray">
              <a:xfrm rot="-5400000">
                <a:off x="2545" y="1729"/>
                <a:ext cx="624" cy="29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51 h 317"/>
                  <a:gd name="T4" fmla="*/ 624 w 624"/>
                  <a:gd name="T5" fmla="*/ 251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6" name="Freeform 15"/>
              <p:cNvSpPr>
                <a:spLocks/>
              </p:cNvSpPr>
              <p:nvPr/>
            </p:nvSpPr>
            <p:spPr bwMode="ltGray">
              <a:xfrm rot="-5400000">
                <a:off x="2330" y="1695"/>
                <a:ext cx="624" cy="360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360 h 272"/>
                  <a:gd name="T4" fmla="*/ 240 w 624"/>
                  <a:gd name="T5" fmla="*/ 318 h 272"/>
                  <a:gd name="T6" fmla="*/ 624 w 624"/>
                  <a:gd name="T7" fmla="*/ 360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7" name="Freeform 16"/>
              <p:cNvSpPr>
                <a:spLocks/>
              </p:cNvSpPr>
              <p:nvPr/>
            </p:nvSpPr>
            <p:spPr bwMode="ltGray">
              <a:xfrm rot="-5400000">
                <a:off x="2037" y="1721"/>
                <a:ext cx="632" cy="316"/>
              </a:xfrm>
              <a:custGeom>
                <a:avLst/>
                <a:gdLst>
                  <a:gd name="T0" fmla="*/ 8 w 632"/>
                  <a:gd name="T1" fmla="*/ 39 h 362"/>
                  <a:gd name="T2" fmla="*/ 8 w 632"/>
                  <a:gd name="T3" fmla="*/ 277 h 362"/>
                  <a:gd name="T4" fmla="*/ 248 w 632"/>
                  <a:gd name="T5" fmla="*/ 277 h 362"/>
                  <a:gd name="T6" fmla="*/ 632 w 632"/>
                  <a:gd name="T7" fmla="*/ 277 h 362"/>
                  <a:gd name="T8" fmla="*/ 632 w 632"/>
                  <a:gd name="T9" fmla="*/ 39 h 362"/>
                  <a:gd name="T10" fmla="*/ 104 w 632"/>
                  <a:gd name="T11" fmla="*/ 39 h 362"/>
                  <a:gd name="T12" fmla="*/ 8 w 632"/>
                  <a:gd name="T13" fmla="*/ 39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8" name="Freeform 17"/>
              <p:cNvSpPr>
                <a:spLocks/>
              </p:cNvSpPr>
              <p:nvPr/>
            </p:nvSpPr>
            <p:spPr bwMode="ltGray">
              <a:xfrm rot="-5400000">
                <a:off x="4066" y="1660"/>
                <a:ext cx="624" cy="420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0 h 317"/>
                  <a:gd name="T4" fmla="*/ 624 w 624"/>
                  <a:gd name="T5" fmla="*/ 360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9" name="Freeform 18"/>
              <p:cNvSpPr>
                <a:spLocks/>
              </p:cNvSpPr>
              <p:nvPr/>
            </p:nvSpPr>
            <p:spPr bwMode="ltGray">
              <a:xfrm rot="-5400000">
                <a:off x="3717" y="1663"/>
                <a:ext cx="624" cy="423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3 h 317"/>
                  <a:gd name="T4" fmla="*/ 624 w 624"/>
                  <a:gd name="T5" fmla="*/ 363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0" name="Freeform 19"/>
              <p:cNvSpPr>
                <a:spLocks/>
              </p:cNvSpPr>
              <p:nvPr/>
            </p:nvSpPr>
            <p:spPr bwMode="ltGray">
              <a:xfrm rot="-5400000">
                <a:off x="4564" y="1742"/>
                <a:ext cx="624" cy="255"/>
              </a:xfrm>
              <a:custGeom>
                <a:avLst/>
                <a:gdLst>
                  <a:gd name="T0" fmla="*/ 0 w 624"/>
                  <a:gd name="T1" fmla="*/ 37 h 370"/>
                  <a:gd name="T2" fmla="*/ 0 w 624"/>
                  <a:gd name="T3" fmla="*/ 224 h 370"/>
                  <a:gd name="T4" fmla="*/ 624 w 624"/>
                  <a:gd name="T5" fmla="*/ 224 h 370"/>
                  <a:gd name="T6" fmla="*/ 624 w 624"/>
                  <a:gd name="T7" fmla="*/ 37 h 370"/>
                  <a:gd name="T8" fmla="*/ 384 w 624"/>
                  <a:gd name="T9" fmla="*/ 6 h 370"/>
                  <a:gd name="T10" fmla="*/ 0 w 624"/>
                  <a:gd name="T11" fmla="*/ 37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1" name="Freeform 20"/>
              <p:cNvSpPr>
                <a:spLocks/>
              </p:cNvSpPr>
              <p:nvPr/>
            </p:nvSpPr>
            <p:spPr bwMode="ltGray">
              <a:xfrm>
                <a:off x="5469" y="1557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2" name="Freeform 21"/>
              <p:cNvSpPr>
                <a:spLocks/>
              </p:cNvSpPr>
              <p:nvPr/>
            </p:nvSpPr>
            <p:spPr bwMode="ltGray">
              <a:xfrm rot="-5400000">
                <a:off x="5072" y="1685"/>
                <a:ext cx="624" cy="360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360 h 272"/>
                  <a:gd name="T4" fmla="*/ 240 w 624"/>
                  <a:gd name="T5" fmla="*/ 318 h 272"/>
                  <a:gd name="T6" fmla="*/ 624 w 624"/>
                  <a:gd name="T7" fmla="*/ 360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3" name="Freeform 22"/>
              <p:cNvSpPr>
                <a:spLocks/>
              </p:cNvSpPr>
              <p:nvPr/>
            </p:nvSpPr>
            <p:spPr bwMode="ltGray">
              <a:xfrm rot="-5400000">
                <a:off x="4783" y="1711"/>
                <a:ext cx="632" cy="316"/>
              </a:xfrm>
              <a:custGeom>
                <a:avLst/>
                <a:gdLst>
                  <a:gd name="T0" fmla="*/ 8 w 632"/>
                  <a:gd name="T1" fmla="*/ 39 h 362"/>
                  <a:gd name="T2" fmla="*/ 8 w 632"/>
                  <a:gd name="T3" fmla="*/ 277 h 362"/>
                  <a:gd name="T4" fmla="*/ 248 w 632"/>
                  <a:gd name="T5" fmla="*/ 277 h 362"/>
                  <a:gd name="T6" fmla="*/ 632 w 632"/>
                  <a:gd name="T7" fmla="*/ 277 h 362"/>
                  <a:gd name="T8" fmla="*/ 632 w 632"/>
                  <a:gd name="T9" fmla="*/ 39 h 362"/>
                  <a:gd name="T10" fmla="*/ 104 w 632"/>
                  <a:gd name="T11" fmla="*/ 39 h 362"/>
                  <a:gd name="T12" fmla="*/ 8 w 632"/>
                  <a:gd name="T13" fmla="*/ 39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033" name="Freeform 23"/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>
                <a:gd name="T0" fmla="*/ 0 w 5762"/>
                <a:gd name="T1" fmla="*/ 210 h 385"/>
                <a:gd name="T2" fmla="*/ 4320 w 5762"/>
                <a:gd name="T3" fmla="*/ 201 h 385"/>
                <a:gd name="T4" fmla="*/ 4320 w 5762"/>
                <a:gd name="T5" fmla="*/ 4 h 385"/>
                <a:gd name="T6" fmla="*/ 0 w 5762"/>
                <a:gd name="T7" fmla="*/ 0 h 385"/>
                <a:gd name="T8" fmla="*/ 0 w 5762"/>
                <a:gd name="T9" fmla="*/ 210 h 3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4" name="Freeform 24"/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>
                <a:gd name="T0" fmla="*/ 0 w 5761"/>
                <a:gd name="T1" fmla="*/ 28 h 189"/>
                <a:gd name="T2" fmla="*/ 4319 w 5761"/>
                <a:gd name="T3" fmla="*/ 0 h 189"/>
                <a:gd name="T4" fmla="*/ 4319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2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title style</a:t>
            </a:r>
          </a:p>
        </p:txBody>
      </p:sp>
      <p:sp>
        <p:nvSpPr>
          <p:cNvPr id="1028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3099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Arial" panose="020B0604020202020204" pitchFamily="34" charset="0"/>
              </a:defRPr>
            </a:lvl1pPr>
          </a:lstStyle>
          <a:p>
            <a:fld id="{3902DADB-D5F3-470E-ADF6-B8543669D2DC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Monotype Sort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6"/>
          <p:cNvSpPr txBox="1">
            <a:spLocks noChangeArrowheads="1"/>
          </p:cNvSpPr>
          <p:nvPr/>
        </p:nvSpPr>
        <p:spPr bwMode="auto">
          <a:xfrm>
            <a:off x="2438400" y="1828800"/>
            <a:ext cx="5029200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5400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Conjunctions</a:t>
            </a:r>
            <a:endParaRPr kumimoji="0" lang="en-US" altLang="ru-RU" sz="6000" dirty="0">
              <a:solidFill>
                <a:schemeClr val="accent2"/>
              </a:solidFill>
              <a:latin typeface="Antique-Olive" pitchFamily="2" charset="0"/>
            </a:endParaRP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ru-RU" sz="2000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ru-RU" sz="2000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ru-RU" sz="2000" dirty="0">
              <a:latin typeface="Antique-Olive" pitchFamily="2" charset="0"/>
            </a:endParaRP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ru-RU" sz="2000" dirty="0">
              <a:latin typeface="Antique-Olive" pitchFamily="2" charset="0"/>
            </a:endParaRP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ru-RU" sz="2000" dirty="0">
              <a:latin typeface="Antique-Olive" pitchFamily="2" charset="0"/>
            </a:endParaRP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ru-RU" sz="2000" dirty="0">
              <a:latin typeface="Antique-Olive" pitchFamily="2" charset="0"/>
            </a:endParaRP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ru-RU" sz="2000" dirty="0">
              <a:latin typeface="Antique-Olive" pitchFamily="2" charset="0"/>
            </a:endParaRP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ru-RU" sz="2000" dirty="0">
              <a:solidFill>
                <a:schemeClr val="accent2"/>
              </a:solidFill>
              <a:latin typeface="Antique-Oliv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1295400"/>
            <a:ext cx="8229600" cy="1143000"/>
          </a:xfrm>
        </p:spPr>
        <p:txBody>
          <a:bodyPr/>
          <a:lstStyle/>
          <a:p>
            <a:pPr algn="ctr"/>
            <a:r>
              <a:rPr lang="en-US" altLang="ru-RU" sz="3600" b="1" smtClean="0">
                <a:solidFill>
                  <a:schemeClr val="accent2"/>
                </a:solidFill>
                <a:latin typeface="Comic Sans MS" panose="030F0702030302020204" pitchFamily="66" charset="0"/>
              </a:rPr>
              <a:t>Subordinate Conjunctions cont….</a:t>
            </a:r>
            <a:r>
              <a:rPr lang="en-US" altLang="ru-RU" sz="3600" b="1" smtClean="0">
                <a:solidFill>
                  <a:schemeClr val="accent2"/>
                </a:solidFill>
                <a:latin typeface="Antique-Olive" pitchFamily="2" charset="0"/>
              </a:rPr>
              <a:t/>
            </a:r>
            <a:br>
              <a:rPr lang="en-US" altLang="ru-RU" sz="3600" b="1" smtClean="0">
                <a:solidFill>
                  <a:schemeClr val="accent2"/>
                </a:solidFill>
                <a:latin typeface="Antique-Olive" pitchFamily="2" charset="0"/>
              </a:rPr>
            </a:br>
            <a:r>
              <a:rPr lang="en-US" altLang="ru-RU" sz="2000" b="1" smtClean="0">
                <a:solidFill>
                  <a:schemeClr val="accent2"/>
                </a:solidFill>
                <a:latin typeface="Antique-Olive" pitchFamily="2" charset="0"/>
              </a:rPr>
              <a:t/>
            </a:r>
            <a:br>
              <a:rPr lang="en-US" altLang="ru-RU" sz="2000" b="1" smtClean="0">
                <a:solidFill>
                  <a:schemeClr val="accent2"/>
                </a:solidFill>
                <a:latin typeface="Antique-Olive" pitchFamily="2" charset="0"/>
              </a:rPr>
            </a:br>
            <a:r>
              <a:rPr lang="en-US" altLang="ru-RU" sz="2400" smtClean="0">
                <a:solidFill>
                  <a:schemeClr val="accent1"/>
                </a:solidFill>
                <a:latin typeface="Comic Sans MS" panose="030F0702030302020204" pitchFamily="66" charset="0"/>
              </a:rPr>
              <a:t>Subordinate conjunctions often begin a dependent clause. If the dependent clause begins or interrupts the sentence, then it is separated from the independent clause by a comma.</a:t>
            </a:r>
            <a:endParaRPr lang="en-US" altLang="ru-RU" sz="2400" b="1" smtClean="0">
              <a:solidFill>
                <a:schemeClr val="accent1"/>
              </a:solidFill>
              <a:latin typeface="Antique-Olive" pitchFamily="2" charset="0"/>
            </a:endParaRPr>
          </a:p>
        </p:txBody>
      </p:sp>
      <p:sp>
        <p:nvSpPr>
          <p:cNvPr id="12291" name="Text Box 6"/>
          <p:cNvSpPr txBox="1">
            <a:spLocks noChangeArrowheads="1"/>
          </p:cNvSpPr>
          <p:nvPr/>
        </p:nvSpPr>
        <p:spPr bwMode="auto">
          <a:xfrm>
            <a:off x="1066800" y="3429000"/>
            <a:ext cx="8077200" cy="313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/>
              <a:t>Examples of subordinate conjunctions in sentences: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000" b="1" u="sng"/>
              <a:t>Ex.</a:t>
            </a:r>
            <a:r>
              <a:rPr kumimoji="0" lang="en-US" altLang="ru-RU" sz="2400" b="1"/>
              <a:t> Once</a:t>
            </a:r>
            <a:r>
              <a:rPr kumimoji="0" lang="en-US" altLang="ru-RU" sz="2400"/>
              <a:t> she found the perfect broach, she purchased three outfits to match it. </a:t>
            </a:r>
            <a:r>
              <a:rPr kumimoji="0" lang="en-US" altLang="ru-RU" sz="2000"/>
              <a:t>(</a:t>
            </a:r>
            <a:r>
              <a:rPr kumimoji="0" lang="en-US" altLang="ru-RU" sz="2000" i="1"/>
              <a:t>Once </a:t>
            </a:r>
            <a:r>
              <a:rPr kumimoji="0" lang="en-US" altLang="ru-RU" sz="2000"/>
              <a:t>demonstrates a time context. A comma is used because the conjunction begins the sentence.)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000" b="1" u="sng"/>
              <a:t>Ex.</a:t>
            </a:r>
            <a:r>
              <a:rPr kumimoji="0" lang="en-US" altLang="ru-RU" sz="2000"/>
              <a:t> </a:t>
            </a:r>
            <a:r>
              <a:rPr kumimoji="0" lang="en-US" altLang="ru-RU" sz="2400"/>
              <a:t>He wore the top hat </a:t>
            </a:r>
            <a:r>
              <a:rPr kumimoji="0" lang="en-US" altLang="ru-RU" sz="2400" b="1"/>
              <a:t>wherever</a:t>
            </a:r>
            <a:r>
              <a:rPr kumimoji="0" lang="en-US" altLang="ru-RU" sz="2400"/>
              <a:t> he went.</a:t>
            </a:r>
            <a:r>
              <a:rPr kumimoji="0" lang="en-US" altLang="ru-RU" sz="2000"/>
              <a:t> (</a:t>
            </a:r>
            <a:r>
              <a:rPr kumimoji="0" lang="en-US" altLang="ru-RU" sz="2000" i="1"/>
              <a:t>Wherever </a:t>
            </a:r>
            <a:r>
              <a:rPr kumimoji="0" lang="en-US" altLang="ru-RU" sz="2000"/>
              <a:t>demonstrates a location context. Though </a:t>
            </a:r>
            <a:r>
              <a:rPr kumimoji="0" lang="en-US" altLang="ru-RU" sz="2000" i="1"/>
              <a:t>wherever</a:t>
            </a:r>
            <a:r>
              <a:rPr kumimoji="0" lang="en-US" altLang="ru-RU" sz="2000"/>
              <a:t> begins the dependent clause, no comma is used because it does not begin the sentence or interrupt the sentence.)</a:t>
            </a:r>
            <a:endParaRPr kumimoji="0" lang="en-US" alt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772400" cy="1143000"/>
          </a:xfrm>
        </p:spPr>
        <p:txBody>
          <a:bodyPr/>
          <a:lstStyle/>
          <a:p>
            <a:pPr algn="ctr"/>
            <a:r>
              <a:rPr lang="en-US" altLang="ru-RU" smtClean="0">
                <a:solidFill>
                  <a:schemeClr val="accent2"/>
                </a:solidFill>
                <a:latin typeface="Comic Sans MS" panose="030F0702030302020204" pitchFamily="66" charset="0"/>
              </a:rPr>
              <a:t>Correlative Conjunctions</a:t>
            </a:r>
            <a:endParaRPr lang="en-US" altLang="ru-RU" smtClean="0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066800" y="1219200"/>
            <a:ext cx="7848600" cy="560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>
                <a:solidFill>
                  <a:schemeClr val="accent1"/>
                </a:solidFill>
                <a:latin typeface="Comic Sans MS" panose="030F0702030302020204" pitchFamily="66" charset="0"/>
              </a:rPr>
              <a:t>Correlative conjunctions are two separate conjunctions that are often in sentences together.</a:t>
            </a:r>
            <a:r>
              <a:rPr kumimoji="0" lang="en-US" altLang="ru-RU" sz="2400">
                <a:solidFill>
                  <a:schemeClr val="accent1"/>
                </a:solidFill>
                <a:latin typeface="Antique-Olive" pitchFamily="2" charset="0"/>
              </a:rPr>
              <a:t> 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ru-RU" sz="1200" b="1"/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/>
              <a:t>Common Correlative Conjunctions and Examples: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000"/>
              <a:t>both, and		</a:t>
            </a:r>
            <a:r>
              <a:rPr kumimoji="0" lang="en-US" altLang="ru-RU" sz="2000" b="1" u="sng"/>
              <a:t>Ex</a:t>
            </a:r>
            <a:r>
              <a:rPr kumimoji="0" lang="en-US" altLang="ru-RU" sz="2000"/>
              <a:t>. </a:t>
            </a:r>
            <a:r>
              <a:rPr kumimoji="0" lang="en-US" altLang="ru-RU" sz="2000" b="1"/>
              <a:t>Both</a:t>
            </a:r>
            <a:r>
              <a:rPr kumimoji="0" lang="en-US" altLang="ru-RU" sz="2000"/>
              <a:t> maroon </a:t>
            </a:r>
            <a:r>
              <a:rPr kumimoji="0" lang="en-US" altLang="ru-RU" sz="2000" b="1"/>
              <a:t>and</a:t>
            </a:r>
            <a:r>
              <a:rPr kumimoji="0" lang="en-US" altLang="ru-RU" sz="2000"/>
              <a:t> gray accent nicely.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000"/>
              <a:t>either, or		</a:t>
            </a:r>
            <a:r>
              <a:rPr kumimoji="0" lang="en-US" altLang="ru-RU" sz="2000" b="1" u="sng"/>
              <a:t>Ex</a:t>
            </a:r>
            <a:r>
              <a:rPr kumimoji="0" lang="en-US" altLang="ru-RU" sz="2000"/>
              <a:t>. I like to wear </a:t>
            </a:r>
            <a:r>
              <a:rPr kumimoji="0" lang="en-US" altLang="ru-RU" sz="2000" b="1"/>
              <a:t>either</a:t>
            </a:r>
            <a:r>
              <a:rPr kumimoji="0" lang="en-US" altLang="ru-RU" sz="2000"/>
              <a:t> pants </a:t>
            </a:r>
            <a:r>
              <a:rPr kumimoji="0" lang="en-US" altLang="ru-RU" sz="2000" b="1"/>
              <a:t>or</a:t>
            </a:r>
            <a:r>
              <a:rPr kumimoji="0" lang="en-US" altLang="ru-RU" sz="2000"/>
              <a:t> capris.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000"/>
              <a:t>neither, nor		</a:t>
            </a:r>
            <a:r>
              <a:rPr kumimoji="0" lang="en-US" altLang="ru-RU" sz="2000" b="1" u="sng"/>
              <a:t>Ex</a:t>
            </a:r>
            <a:r>
              <a:rPr kumimoji="0" lang="en-US" altLang="ru-RU" sz="2000"/>
              <a:t>. </a:t>
            </a:r>
            <a:r>
              <a:rPr kumimoji="0" lang="en-US" altLang="ru-RU" sz="2000" b="1"/>
              <a:t>Neither</a:t>
            </a:r>
            <a:r>
              <a:rPr kumimoji="0" lang="en-US" altLang="ru-RU" sz="2000"/>
              <a:t> the shirt </a:t>
            </a:r>
            <a:r>
              <a:rPr kumimoji="0" lang="en-US" altLang="ru-RU" sz="2000" b="1"/>
              <a:t>nor</a:t>
            </a:r>
            <a:r>
              <a:rPr kumimoji="0" lang="en-US" altLang="ru-RU" sz="2000"/>
              <a:t> the jacket fit.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000"/>
              <a:t>not only, but (also)	</a:t>
            </a:r>
            <a:r>
              <a:rPr kumimoji="0" lang="en-US" altLang="ru-RU" sz="2000" b="1" u="sng"/>
              <a:t>Ex</a:t>
            </a:r>
            <a:r>
              <a:rPr kumimoji="0" lang="en-US" altLang="ru-RU" sz="2000"/>
              <a:t>. </a:t>
            </a:r>
            <a:r>
              <a:rPr kumimoji="0" lang="en-US" altLang="ru-RU" sz="2000" b="1"/>
              <a:t>Not only</a:t>
            </a:r>
            <a:r>
              <a:rPr kumimoji="0" lang="en-US" altLang="ru-RU" sz="2000"/>
              <a:t> one button fell off, </a:t>
            </a:r>
            <a:r>
              <a:rPr kumimoji="0" lang="en-US" altLang="ru-RU" sz="2000" b="1"/>
              <a:t>but</a:t>
            </a:r>
            <a:r>
              <a:rPr kumimoji="0" lang="en-US" altLang="ru-RU" sz="2000"/>
              <a:t> all of 			       them.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000"/>
              <a:t>whether, or		</a:t>
            </a:r>
            <a:r>
              <a:rPr kumimoji="0" lang="en-US" altLang="ru-RU" sz="2000" b="1" u="sng"/>
              <a:t>Ex</a:t>
            </a:r>
            <a:r>
              <a:rPr kumimoji="0" lang="en-US" altLang="ru-RU" sz="2000"/>
              <a:t>. </a:t>
            </a:r>
            <a:r>
              <a:rPr kumimoji="0" lang="en-US" altLang="ru-RU" sz="2000" b="1"/>
              <a:t>Whether</a:t>
            </a:r>
            <a:r>
              <a:rPr kumimoji="0" lang="en-US" altLang="ru-RU" sz="2000"/>
              <a:t> </a:t>
            </a:r>
            <a:r>
              <a:rPr kumimoji="0" lang="en-US" altLang="ru-RU" sz="2000" b="1"/>
              <a:t>or </a:t>
            </a:r>
            <a:r>
              <a:rPr kumimoji="0" lang="en-US" altLang="ru-RU" sz="2000"/>
              <a:t>not you wear nice clothes, 			       you have to wear clothes.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000"/>
              <a:t>not, so much as		</a:t>
            </a:r>
            <a:r>
              <a:rPr kumimoji="0" lang="en-US" altLang="ru-RU" sz="2000" b="1" u="sng"/>
              <a:t>Ex</a:t>
            </a:r>
            <a:r>
              <a:rPr kumimoji="0" lang="en-US" altLang="ru-RU" sz="2000"/>
              <a:t>. It was </a:t>
            </a:r>
            <a:r>
              <a:rPr kumimoji="0" lang="en-US" altLang="ru-RU" sz="2000" b="1"/>
              <a:t>not</a:t>
            </a:r>
            <a:r>
              <a:rPr kumimoji="0" lang="en-US" altLang="ru-RU" sz="2000"/>
              <a:t> that his clothes were 				       flamboyant </a:t>
            </a:r>
            <a:r>
              <a:rPr kumimoji="0" lang="en-US" altLang="ru-RU" sz="2000" b="1"/>
              <a:t>so much</a:t>
            </a:r>
            <a:r>
              <a:rPr kumimoji="0" lang="en-US" altLang="ru-RU" sz="2000"/>
              <a:t> </a:t>
            </a:r>
            <a:r>
              <a:rPr kumimoji="0" lang="en-US" altLang="ru-RU" sz="2000" b="1"/>
              <a:t>as </a:t>
            </a:r>
            <a:r>
              <a:rPr kumimoji="0" lang="en-US" altLang="ru-RU" sz="2000"/>
              <a:t>they were     			       florid.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2000"/>
            <a:ext cx="7954963" cy="1143000"/>
          </a:xfrm>
        </p:spPr>
        <p:txBody>
          <a:bodyPr/>
          <a:lstStyle/>
          <a:p>
            <a:pPr algn="ctr"/>
            <a:r>
              <a:rPr lang="en-US" altLang="ru-RU" smtClean="0">
                <a:solidFill>
                  <a:schemeClr val="accent2"/>
                </a:solidFill>
                <a:latin typeface="Comic Sans MS" panose="030F0702030302020204" pitchFamily="66" charset="0"/>
              </a:rPr>
              <a:t>Conjunctive Adverbs</a:t>
            </a:r>
            <a:r>
              <a:rPr lang="en-US" altLang="ru-RU" smtClean="0">
                <a:solidFill>
                  <a:schemeClr val="accent2"/>
                </a:solidFill>
                <a:latin typeface="Antique-Olive" pitchFamily="2" charset="0"/>
              </a:rPr>
              <a:t/>
            </a:r>
            <a:br>
              <a:rPr lang="en-US" altLang="ru-RU" smtClean="0">
                <a:solidFill>
                  <a:schemeClr val="accent2"/>
                </a:solidFill>
                <a:latin typeface="Antique-Olive" pitchFamily="2" charset="0"/>
              </a:rPr>
            </a:br>
            <a:r>
              <a:rPr lang="en-US" altLang="ru-RU" sz="800" smtClean="0">
                <a:solidFill>
                  <a:schemeClr val="accent2"/>
                </a:solidFill>
                <a:latin typeface="Antique-Olive" pitchFamily="2" charset="0"/>
              </a:rPr>
              <a:t/>
            </a:r>
            <a:br>
              <a:rPr lang="en-US" altLang="ru-RU" sz="800" smtClean="0">
                <a:solidFill>
                  <a:schemeClr val="accent2"/>
                </a:solidFill>
                <a:latin typeface="Antique-Olive" pitchFamily="2" charset="0"/>
              </a:rPr>
            </a:br>
            <a:r>
              <a:rPr lang="en-US" altLang="ru-RU" sz="800" smtClean="0">
                <a:solidFill>
                  <a:schemeClr val="accent2"/>
                </a:solidFill>
                <a:latin typeface="Antique-Olive" pitchFamily="2" charset="0"/>
              </a:rPr>
              <a:t/>
            </a:r>
            <a:br>
              <a:rPr lang="en-US" altLang="ru-RU" sz="800" smtClean="0">
                <a:solidFill>
                  <a:schemeClr val="accent2"/>
                </a:solidFill>
                <a:latin typeface="Antique-Olive" pitchFamily="2" charset="0"/>
              </a:rPr>
            </a:br>
            <a:r>
              <a:rPr lang="en-US" altLang="ru-RU" sz="2400" smtClean="0">
                <a:solidFill>
                  <a:schemeClr val="accent1"/>
                </a:solidFill>
                <a:latin typeface="Comic Sans MS" panose="030F0702030302020204" pitchFamily="66" charset="0"/>
              </a:rPr>
              <a:t>Conjunctive adverbs provide connections and transitions that clarify or limit the meaning of words.</a:t>
            </a:r>
            <a:r>
              <a:rPr lang="en-US" altLang="ru-RU" sz="2400" b="1" smtClean="0">
                <a:solidFill>
                  <a:schemeClr val="accent1"/>
                </a:solidFill>
                <a:latin typeface="Antique-Olive" pitchFamily="2" charset="0"/>
              </a:rPr>
              <a:t>  </a:t>
            </a:r>
            <a:endParaRPr lang="en-US" altLang="ru-RU" smtClean="0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295400" y="2514600"/>
            <a:ext cx="7620000" cy="387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kumimoji="0" lang="en-US" altLang="ru-RU" sz="800" b="1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kumimoji="0" lang="en-US" altLang="ru-RU" sz="800" b="1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400" b="1"/>
              <a:t>When to Use Common Conjunctive Adverbs: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kumimoji="0" lang="en-US" altLang="ru-RU" sz="2000" b="1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 b="1"/>
              <a:t>Reason			Conjunctive Adverb</a:t>
            </a:r>
            <a:r>
              <a:rPr kumimoji="0" lang="en-US" altLang="ru-RU" sz="2400" b="1">
                <a:latin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ru-RU" sz="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To communicate addition	also, furthermore, besides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To communicate contrast	however, still, nevertheless, 					instead, otherwise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To communicate comparison	similarly, likewise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To introduce a result/summary	therefore, thus, consequently, 					accordingly, hence, then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To indicate time			next, then, meanwhile, finally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To communicate emphasis	indeed, certainly</a:t>
            </a:r>
            <a:endParaRPr kumimoji="0" lang="en-US" alt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7345363" cy="1066800"/>
          </a:xfrm>
        </p:spPr>
        <p:txBody>
          <a:bodyPr/>
          <a:lstStyle/>
          <a:p>
            <a:pPr algn="ctr"/>
            <a:r>
              <a:rPr lang="en-US" altLang="ru-RU" sz="3600" b="1" smtClean="0">
                <a:solidFill>
                  <a:schemeClr val="accent2"/>
                </a:solidFill>
                <a:latin typeface="Antique-Olive" pitchFamily="2" charset="0"/>
              </a:rPr>
              <a:t/>
            </a:r>
            <a:br>
              <a:rPr lang="en-US" altLang="ru-RU" sz="3600" b="1" smtClean="0">
                <a:solidFill>
                  <a:schemeClr val="accent2"/>
                </a:solidFill>
                <a:latin typeface="Antique-Olive" pitchFamily="2" charset="0"/>
              </a:rPr>
            </a:br>
            <a:r>
              <a:rPr lang="en-US" altLang="ru-RU" sz="3600" b="1" smtClean="0">
                <a:solidFill>
                  <a:schemeClr val="accent2"/>
                </a:solidFill>
                <a:latin typeface="Antique-Olive" pitchFamily="2" charset="0"/>
              </a:rPr>
              <a:t/>
            </a:r>
            <a:br>
              <a:rPr lang="en-US" altLang="ru-RU" sz="3600" b="1" smtClean="0">
                <a:solidFill>
                  <a:schemeClr val="accent2"/>
                </a:solidFill>
                <a:latin typeface="Antique-Olive" pitchFamily="2" charset="0"/>
              </a:rPr>
            </a:br>
            <a:r>
              <a:rPr lang="en-US" altLang="ru-RU" sz="3600" b="1" smtClean="0">
                <a:solidFill>
                  <a:schemeClr val="accent2"/>
                </a:solidFill>
                <a:latin typeface="Comic Sans MS" panose="030F0702030302020204" pitchFamily="66" charset="0"/>
              </a:rPr>
              <a:t>Conjunctive Adverbs</a:t>
            </a:r>
            <a:r>
              <a:rPr lang="en-US" altLang="ru-RU" sz="3600" b="1" smtClean="0">
                <a:solidFill>
                  <a:schemeClr val="accent2"/>
                </a:solidFill>
                <a:latin typeface="Antique-Olive" pitchFamily="2" charset="0"/>
              </a:rPr>
              <a:t> </a:t>
            </a:r>
            <a:r>
              <a:rPr lang="en-US" altLang="ru-RU" sz="3600" b="1" smtClean="0">
                <a:solidFill>
                  <a:schemeClr val="accent2"/>
                </a:solidFill>
                <a:latin typeface="Comic Sans MS" panose="030F0702030302020204" pitchFamily="66" charset="0"/>
              </a:rPr>
              <a:t>cont….</a:t>
            </a:r>
            <a:r>
              <a:rPr lang="en-US" altLang="ru-RU" b="1" smtClean="0">
                <a:solidFill>
                  <a:schemeClr val="accent2"/>
                </a:solidFill>
                <a:latin typeface="Antique-Olive" pitchFamily="2" charset="0"/>
              </a:rPr>
              <a:t/>
            </a:r>
            <a:br>
              <a:rPr lang="en-US" altLang="ru-RU" b="1" smtClean="0">
                <a:solidFill>
                  <a:schemeClr val="accent2"/>
                </a:solidFill>
                <a:latin typeface="Antique-Olive" pitchFamily="2" charset="0"/>
              </a:rPr>
            </a:br>
            <a:r>
              <a:rPr lang="en-US" altLang="ru-RU" sz="800" b="1" smtClean="0">
                <a:solidFill>
                  <a:schemeClr val="accent2"/>
                </a:solidFill>
                <a:latin typeface="Antique-Olive" pitchFamily="2" charset="0"/>
              </a:rPr>
              <a:t/>
            </a:r>
            <a:br>
              <a:rPr lang="en-US" altLang="ru-RU" sz="800" b="1" smtClean="0">
                <a:solidFill>
                  <a:schemeClr val="accent2"/>
                </a:solidFill>
                <a:latin typeface="Antique-Olive" pitchFamily="2" charset="0"/>
              </a:rPr>
            </a:br>
            <a:r>
              <a:rPr lang="en-US" altLang="ru-RU" sz="800" b="1" smtClean="0">
                <a:solidFill>
                  <a:schemeClr val="accent2"/>
                </a:solidFill>
                <a:latin typeface="Antique-Olive" pitchFamily="2" charset="0"/>
              </a:rPr>
              <a:t/>
            </a:r>
            <a:br>
              <a:rPr lang="en-US" altLang="ru-RU" sz="800" b="1" smtClean="0">
                <a:solidFill>
                  <a:schemeClr val="accent2"/>
                </a:solidFill>
                <a:latin typeface="Antique-Olive" pitchFamily="2" charset="0"/>
              </a:rPr>
            </a:br>
            <a:r>
              <a:rPr lang="en-US" altLang="ru-RU" sz="800" b="1" smtClean="0">
                <a:solidFill>
                  <a:schemeClr val="accent2"/>
                </a:solidFill>
                <a:latin typeface="Antique-Olive" pitchFamily="2" charset="0"/>
              </a:rPr>
              <a:t/>
            </a:r>
            <a:br>
              <a:rPr lang="en-US" altLang="ru-RU" sz="800" b="1" smtClean="0">
                <a:solidFill>
                  <a:schemeClr val="accent2"/>
                </a:solidFill>
                <a:latin typeface="Antique-Olive" pitchFamily="2" charset="0"/>
              </a:rPr>
            </a:br>
            <a:r>
              <a:rPr lang="en-US" altLang="ru-RU" sz="800" b="1" smtClean="0">
                <a:solidFill>
                  <a:schemeClr val="accent2"/>
                </a:solidFill>
                <a:latin typeface="Antique-Olive" pitchFamily="2" charset="0"/>
              </a:rPr>
              <a:t/>
            </a:r>
            <a:br>
              <a:rPr lang="en-US" altLang="ru-RU" sz="800" b="1" smtClean="0">
                <a:solidFill>
                  <a:schemeClr val="accent2"/>
                </a:solidFill>
                <a:latin typeface="Antique-Olive" pitchFamily="2" charset="0"/>
              </a:rPr>
            </a:br>
            <a:r>
              <a:rPr lang="en-US" altLang="ru-RU" sz="800" b="1" smtClean="0">
                <a:solidFill>
                  <a:schemeClr val="accent2"/>
                </a:solidFill>
                <a:latin typeface="Antique-Olive" pitchFamily="2" charset="0"/>
              </a:rPr>
              <a:t/>
            </a:r>
            <a:br>
              <a:rPr lang="en-US" altLang="ru-RU" sz="800" b="1" smtClean="0">
                <a:solidFill>
                  <a:schemeClr val="accent2"/>
                </a:solidFill>
                <a:latin typeface="Antique-Olive" pitchFamily="2" charset="0"/>
              </a:rPr>
            </a:br>
            <a:r>
              <a:rPr lang="en-US" altLang="ru-RU" sz="800" b="1" smtClean="0">
                <a:solidFill>
                  <a:schemeClr val="accent2"/>
                </a:solidFill>
                <a:latin typeface="Antique-Olive" pitchFamily="2" charset="0"/>
              </a:rPr>
              <a:t/>
            </a:r>
            <a:br>
              <a:rPr lang="en-US" altLang="ru-RU" sz="800" b="1" smtClean="0">
                <a:solidFill>
                  <a:schemeClr val="accent2"/>
                </a:solidFill>
                <a:latin typeface="Antique-Olive" pitchFamily="2" charset="0"/>
              </a:rPr>
            </a:br>
            <a:r>
              <a:rPr lang="en-US" altLang="ru-RU" sz="800" b="1" smtClean="0">
                <a:solidFill>
                  <a:schemeClr val="accent2"/>
                </a:solidFill>
                <a:latin typeface="Antique-Olive" pitchFamily="2" charset="0"/>
              </a:rPr>
              <a:t/>
            </a:r>
            <a:br>
              <a:rPr lang="en-US" altLang="ru-RU" sz="800" b="1" smtClean="0">
                <a:solidFill>
                  <a:schemeClr val="accent2"/>
                </a:solidFill>
                <a:latin typeface="Antique-Olive" pitchFamily="2" charset="0"/>
              </a:rPr>
            </a:br>
            <a:r>
              <a:rPr lang="en-US" altLang="ru-RU" sz="800" b="1" smtClean="0">
                <a:solidFill>
                  <a:schemeClr val="accent2"/>
                </a:solidFill>
                <a:latin typeface="Antique-Olive" pitchFamily="2" charset="0"/>
              </a:rPr>
              <a:t/>
            </a:r>
            <a:br>
              <a:rPr lang="en-US" altLang="ru-RU" sz="800" b="1" smtClean="0">
                <a:solidFill>
                  <a:schemeClr val="accent2"/>
                </a:solidFill>
                <a:latin typeface="Antique-Olive" pitchFamily="2" charset="0"/>
              </a:rPr>
            </a:br>
            <a:endParaRPr lang="en-US" altLang="ru-RU" smtClean="0">
              <a:solidFill>
                <a:schemeClr val="accent2"/>
              </a:solidFill>
              <a:latin typeface="Antique-Olive" pitchFamily="2" charset="0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219200" y="3276600"/>
            <a:ext cx="746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/>
              <a:t>Examples of conjunctive adverbs in sentences:</a:t>
            </a:r>
            <a:r>
              <a:rPr kumimoji="0" lang="en-US" altLang="ru-RU" sz="2400" b="1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600200" y="3886200"/>
            <a:ext cx="63246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000" b="1" u="sng"/>
              <a:t>Ex</a:t>
            </a:r>
            <a:r>
              <a:rPr kumimoji="0" lang="en-US" altLang="ru-RU" sz="2000"/>
              <a:t>. </a:t>
            </a:r>
            <a:r>
              <a:rPr kumimoji="0" lang="en-US" altLang="ru-RU" sz="2000" b="1"/>
              <a:t>Furthermore</a:t>
            </a:r>
            <a:r>
              <a:rPr kumimoji="0" lang="en-US" altLang="ru-RU" sz="2000"/>
              <a:t>, stiletto heels are not a fad; they are classic! (</a:t>
            </a:r>
            <a:r>
              <a:rPr kumimoji="0" lang="en-US" altLang="ru-RU" sz="2000" i="1"/>
              <a:t>Furthermore</a:t>
            </a:r>
            <a:r>
              <a:rPr kumimoji="0" lang="en-US" altLang="ru-RU" sz="2000"/>
              <a:t> communicates an additional statement and is followed by a comma.)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000" b="1" u="sng"/>
              <a:t>Ex</a:t>
            </a:r>
            <a:r>
              <a:rPr kumimoji="0" lang="en-US" altLang="ru-RU" sz="2000"/>
              <a:t>. His crimson cape caught on the skyscraper; </a:t>
            </a:r>
            <a:r>
              <a:rPr kumimoji="0" lang="en-US" altLang="ru-RU" sz="2000" b="1"/>
              <a:t>therefore</a:t>
            </a:r>
            <a:r>
              <a:rPr kumimoji="0" lang="en-US" altLang="ru-RU" sz="2000"/>
              <a:t>, his flying ended abruptly. (</a:t>
            </a:r>
            <a:r>
              <a:rPr kumimoji="0" lang="en-US" altLang="ru-RU" sz="2000" i="1"/>
              <a:t>Therefore</a:t>
            </a:r>
            <a:r>
              <a:rPr kumimoji="0" lang="en-US" altLang="ru-RU" sz="2000"/>
              <a:t> communicates a result and is preceded by a semicolon because it is in the middle of the sentence.)</a:t>
            </a:r>
          </a:p>
        </p:txBody>
      </p:sp>
      <p:sp>
        <p:nvSpPr>
          <p:cNvPr id="15365" name="Text Box 6"/>
          <p:cNvSpPr txBox="1">
            <a:spLocks noChangeArrowheads="1"/>
          </p:cNvSpPr>
          <p:nvPr/>
        </p:nvSpPr>
        <p:spPr bwMode="auto">
          <a:xfrm>
            <a:off x="1066800" y="1295400"/>
            <a:ext cx="7848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>
                <a:solidFill>
                  <a:schemeClr val="accent1"/>
                </a:solidFill>
                <a:latin typeface="Comic Sans MS" panose="030F0702030302020204" pitchFamily="66" charset="0"/>
              </a:rPr>
              <a:t>Conjunctive adverbs can appear anywhere in a sentence. They should be followed by a comma and, when in the middle of a sentence, preceded by a semicolon.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143000" y="457200"/>
            <a:ext cx="7772400" cy="1143000"/>
          </a:xfrm>
        </p:spPr>
        <p:txBody>
          <a:bodyPr/>
          <a:lstStyle/>
          <a:p>
            <a:pPr algn="ctr"/>
            <a:r>
              <a:rPr lang="en-US" altLang="ru-RU" b="1" smtClean="0">
                <a:solidFill>
                  <a:schemeClr val="accent2"/>
                </a:solidFill>
                <a:latin typeface="Comic Sans MS" panose="030F0702030302020204" pitchFamily="66" charset="0"/>
              </a:rPr>
              <a:t>Table of Contents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ru-RU" sz="2800" smtClean="0"/>
              <a:t>List of Conjunctions………………….........slide 3</a:t>
            </a:r>
          </a:p>
          <a:p>
            <a:pPr>
              <a:buFont typeface="Monotype Sorts" pitchFamily="2" charset="2"/>
              <a:buNone/>
            </a:pPr>
            <a:endParaRPr lang="en-US" altLang="ru-RU" sz="1100" smtClean="0"/>
          </a:p>
          <a:p>
            <a:pPr>
              <a:buFont typeface="Monotype Sorts" pitchFamily="2" charset="2"/>
              <a:buNone/>
            </a:pPr>
            <a:r>
              <a:rPr lang="en-US" altLang="ru-RU" sz="2800" smtClean="0"/>
              <a:t>What is a conjunction?..............................slide 4</a:t>
            </a:r>
          </a:p>
          <a:p>
            <a:pPr>
              <a:buFont typeface="Monotype Sorts" pitchFamily="2" charset="2"/>
              <a:buNone/>
            </a:pPr>
            <a:endParaRPr lang="en-US" altLang="ru-RU" sz="1100" smtClean="0"/>
          </a:p>
          <a:p>
            <a:pPr>
              <a:buFont typeface="Monotype Sorts" pitchFamily="2" charset="2"/>
              <a:buNone/>
            </a:pPr>
            <a:r>
              <a:rPr lang="en-US" altLang="ru-RU" sz="2800" smtClean="0"/>
              <a:t>Types of Conjunctions…………….....slides 5-13</a:t>
            </a:r>
          </a:p>
          <a:p>
            <a:pPr>
              <a:buFont typeface="Monotype Sorts" pitchFamily="2" charset="2"/>
              <a:buNone/>
            </a:pPr>
            <a:r>
              <a:rPr lang="en-US" altLang="ru-RU" sz="2800" smtClean="0"/>
              <a:t>	</a:t>
            </a:r>
            <a:r>
              <a:rPr lang="en-US" altLang="ru-RU" sz="2000" smtClean="0"/>
              <a:t>Coordinating Conjunctions</a:t>
            </a:r>
          </a:p>
          <a:p>
            <a:pPr>
              <a:buFont typeface="Monotype Sorts" pitchFamily="2" charset="2"/>
              <a:buNone/>
            </a:pPr>
            <a:r>
              <a:rPr lang="en-US" altLang="ru-RU" sz="2000" smtClean="0"/>
              <a:t>	Subordinate Conjunctions</a:t>
            </a:r>
          </a:p>
          <a:p>
            <a:pPr>
              <a:buFont typeface="Monotype Sorts" pitchFamily="2" charset="2"/>
              <a:buNone/>
            </a:pPr>
            <a:r>
              <a:rPr lang="en-US" altLang="ru-RU" sz="2000" smtClean="0"/>
              <a:t>	Correlative Conjunctions</a:t>
            </a:r>
          </a:p>
          <a:p>
            <a:pPr>
              <a:buFont typeface="Monotype Sorts" pitchFamily="2" charset="2"/>
              <a:buNone/>
            </a:pPr>
            <a:r>
              <a:rPr lang="en-US" altLang="ru-RU" sz="2000" smtClean="0"/>
              <a:t>	Conjunctive Adverbs</a:t>
            </a:r>
          </a:p>
          <a:p>
            <a:pPr>
              <a:buFont typeface="Monotype Sorts" pitchFamily="2" charset="2"/>
              <a:buNone/>
            </a:pPr>
            <a:endParaRPr lang="en-US" altLang="ru-RU" sz="1100" smtClean="0"/>
          </a:p>
          <a:p>
            <a:pPr>
              <a:buFont typeface="Monotype Sorts" pitchFamily="2" charset="2"/>
              <a:buNone/>
            </a:pPr>
            <a:r>
              <a:rPr lang="en-US" altLang="ru-RU" sz="2800" smtClean="0"/>
              <a:t>Quiz and Answers…………………....slide 14-15</a:t>
            </a:r>
          </a:p>
          <a:p>
            <a:pPr>
              <a:buFont typeface="Monotype Sorts" pitchFamily="2" charset="2"/>
              <a:buNone/>
            </a:pPr>
            <a:endParaRPr lang="en-US" altLang="ru-RU" sz="2800" smtClean="0"/>
          </a:p>
          <a:p>
            <a:pPr>
              <a:buFont typeface="Monotype Sorts" pitchFamily="2" charset="2"/>
              <a:buNone/>
            </a:pPr>
            <a:endParaRPr lang="en-US" altLang="ru-RU" smtClean="0"/>
          </a:p>
          <a:p>
            <a:pPr>
              <a:buFont typeface="Monotype Sorts" pitchFamily="2" charset="2"/>
              <a:buNone/>
            </a:pPr>
            <a:endParaRPr lang="en-US" altLang="ru-RU" smtClean="0"/>
          </a:p>
          <a:p>
            <a:pPr>
              <a:buFont typeface="Monotype Sorts" pitchFamily="2" charset="2"/>
              <a:buNone/>
            </a:pPr>
            <a:endParaRPr lang="en-US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209800" y="19812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>
                <a:solidFill>
                  <a:schemeClr val="bg2"/>
                </a:solidFill>
                <a:latin typeface="Batang" panose="02030600000101010101" pitchFamily="18" charset="-127"/>
              </a:rPr>
              <a:t>than</a:t>
            </a:r>
            <a:endParaRPr kumimoji="0" lang="en-US" altLang="ru-RU" sz="2400" b="1">
              <a:latin typeface="Times New Roman" panose="02020603050405020304" pitchFamily="18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257800" y="43434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>
                <a:solidFill>
                  <a:schemeClr val="accent2"/>
                </a:solidFill>
                <a:latin typeface="Times New Roman" panose="02020603050405020304" pitchFamily="18" charset="0"/>
              </a:rPr>
              <a:t>although</a:t>
            </a:r>
            <a:endParaRPr kumimoji="0" lang="en-US" altLang="ru-RU" sz="240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495800" y="3514725"/>
            <a:ext cx="70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400" b="1">
                <a:solidFill>
                  <a:schemeClr val="bg2"/>
                </a:solidFill>
                <a:latin typeface="Book Antiqua" panose="02040602050305030304" pitchFamily="18" charset="0"/>
              </a:rPr>
              <a:t>and</a:t>
            </a:r>
            <a:endParaRPr kumimoji="0" lang="en-US" altLang="ru-RU" sz="2400">
              <a:latin typeface="Times New Roman" panose="02020603050405020304" pitchFamily="18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447800" y="1452563"/>
            <a:ext cx="646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400" b="1">
                <a:solidFill>
                  <a:schemeClr val="hlink"/>
                </a:solidFill>
                <a:latin typeface="Comic Sans MS" panose="030F0702030302020204" pitchFamily="66" charset="0"/>
              </a:rPr>
              <a:t>for</a:t>
            </a:r>
            <a:endParaRPr kumimoji="0" lang="en-US" altLang="ru-RU" sz="2400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124200" y="41910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>
                <a:solidFill>
                  <a:schemeClr val="accent1"/>
                </a:solidFill>
                <a:latin typeface="Courier New" panose="02070309020205020404" pitchFamily="49" charset="0"/>
              </a:rPr>
              <a:t>then</a:t>
            </a:r>
            <a:endParaRPr kumimoji="0" lang="en-US" altLang="ru-RU" sz="2400">
              <a:solidFill>
                <a:schemeClr val="accent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447800" y="38862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>
                <a:solidFill>
                  <a:schemeClr val="tx2"/>
                </a:solidFill>
                <a:latin typeface="Times New Roman" panose="02020603050405020304" pitchFamily="18" charset="0"/>
              </a:rPr>
              <a:t>since</a:t>
            </a:r>
            <a:endParaRPr kumimoji="0" lang="en-US" altLang="ru-RU" sz="24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8" name="Text Box 9"/>
          <p:cNvSpPr txBox="1">
            <a:spLocks noChangeArrowheads="1"/>
          </p:cNvSpPr>
          <p:nvPr/>
        </p:nvSpPr>
        <p:spPr bwMode="auto">
          <a:xfrm>
            <a:off x="2514600" y="29718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>
                <a:solidFill>
                  <a:schemeClr val="tx2"/>
                </a:solidFill>
                <a:latin typeface="Bookman Old Style" panose="02050604050505020204" pitchFamily="18" charset="0"/>
              </a:rPr>
              <a:t>wherever</a:t>
            </a:r>
            <a:endParaRPr kumimoji="0" lang="en-US" altLang="ru-RU" sz="2400">
              <a:solidFill>
                <a:schemeClr val="tx2"/>
              </a:solidFill>
            </a:endParaRPr>
          </a:p>
        </p:txBody>
      </p:sp>
      <p:sp>
        <p:nvSpPr>
          <p:cNvPr id="5129" name="Text Box 10"/>
          <p:cNvSpPr txBox="1">
            <a:spLocks noChangeArrowheads="1"/>
          </p:cNvSpPr>
          <p:nvPr/>
        </p:nvSpPr>
        <p:spPr bwMode="auto">
          <a:xfrm>
            <a:off x="6400800" y="35052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>
                <a:solidFill>
                  <a:schemeClr val="tx2"/>
                </a:solidFill>
                <a:latin typeface="Franklin Gothic Medium" panose="020B0603020102020204" pitchFamily="34" charset="0"/>
              </a:rPr>
              <a:t>nor</a:t>
            </a:r>
            <a:endParaRPr kumimoji="0" lang="en-US" altLang="ru-RU" sz="2400" b="1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30" name="Text Box 11"/>
          <p:cNvSpPr txBox="1">
            <a:spLocks noChangeArrowheads="1"/>
          </p:cNvSpPr>
          <p:nvPr/>
        </p:nvSpPr>
        <p:spPr bwMode="auto">
          <a:xfrm>
            <a:off x="7239000" y="28194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>
                <a:solidFill>
                  <a:schemeClr val="bg2"/>
                </a:solidFill>
                <a:latin typeface="Comic Sans MS" panose="030F0702030302020204" pitchFamily="66" charset="0"/>
              </a:rPr>
              <a:t>whether</a:t>
            </a:r>
          </a:p>
        </p:txBody>
      </p:sp>
      <p:sp>
        <p:nvSpPr>
          <p:cNvPr id="5131" name="Text Box 12"/>
          <p:cNvSpPr txBox="1">
            <a:spLocks noChangeArrowheads="1"/>
          </p:cNvSpPr>
          <p:nvPr/>
        </p:nvSpPr>
        <p:spPr bwMode="auto">
          <a:xfrm>
            <a:off x="1219200" y="28194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>
                <a:solidFill>
                  <a:schemeClr val="accent1"/>
                </a:solidFill>
              </a:rPr>
              <a:t>while</a:t>
            </a:r>
            <a:endParaRPr kumimoji="0" lang="en-US" altLang="ru-RU" sz="2400">
              <a:solidFill>
                <a:schemeClr val="accent1"/>
              </a:solidFill>
            </a:endParaRPr>
          </a:p>
        </p:txBody>
      </p:sp>
      <p:sp>
        <p:nvSpPr>
          <p:cNvPr id="5132" name="Text Box 13"/>
          <p:cNvSpPr txBox="1">
            <a:spLocks noChangeArrowheads="1"/>
          </p:cNvSpPr>
          <p:nvPr/>
        </p:nvSpPr>
        <p:spPr bwMode="auto">
          <a:xfrm>
            <a:off x="3657600" y="18288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>
                <a:solidFill>
                  <a:schemeClr val="accent2"/>
                </a:solidFill>
                <a:latin typeface="Times New Roman" panose="02020603050405020304" pitchFamily="18" charset="0"/>
              </a:rPr>
              <a:t>before</a:t>
            </a:r>
          </a:p>
        </p:txBody>
      </p:sp>
      <p:sp>
        <p:nvSpPr>
          <p:cNvPr id="5133" name="Text Box 14"/>
          <p:cNvSpPr txBox="1">
            <a:spLocks noChangeArrowheads="1"/>
          </p:cNvSpPr>
          <p:nvPr/>
        </p:nvSpPr>
        <p:spPr bwMode="auto">
          <a:xfrm>
            <a:off x="3429000" y="50292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>
                <a:solidFill>
                  <a:schemeClr val="hlink"/>
                </a:solidFill>
                <a:latin typeface="Tahoma" panose="020B0604030504040204" pitchFamily="34" charset="0"/>
              </a:rPr>
              <a:t>because</a:t>
            </a:r>
            <a:endParaRPr kumimoji="0" lang="en-US" altLang="ru-RU" sz="24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34" name="Text Box 15"/>
          <p:cNvSpPr txBox="1">
            <a:spLocks noChangeArrowheads="1"/>
          </p:cNvSpPr>
          <p:nvPr/>
        </p:nvSpPr>
        <p:spPr bwMode="auto">
          <a:xfrm>
            <a:off x="5105400" y="251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>
                <a:solidFill>
                  <a:schemeClr val="hlink"/>
                </a:solidFill>
                <a:latin typeface="Times New Roman" panose="02020603050405020304" pitchFamily="18" charset="0"/>
              </a:rPr>
              <a:t>even though</a:t>
            </a:r>
          </a:p>
        </p:txBody>
      </p:sp>
      <p:sp>
        <p:nvSpPr>
          <p:cNvPr id="5135" name="Text Box 16"/>
          <p:cNvSpPr txBox="1">
            <a:spLocks noChangeArrowheads="1"/>
          </p:cNvSpPr>
          <p:nvPr/>
        </p:nvSpPr>
        <p:spPr bwMode="auto">
          <a:xfrm>
            <a:off x="838200" y="304800"/>
            <a:ext cx="83058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3600">
                <a:latin typeface="Comic Sans MS" panose="030F0702030302020204" pitchFamily="66" charset="0"/>
              </a:rPr>
              <a:t>All of these words, and many more,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3600">
                <a:latin typeface="Comic Sans MS" panose="030F0702030302020204" pitchFamily="66" charset="0"/>
              </a:rPr>
              <a:t>are </a:t>
            </a:r>
            <a:r>
              <a:rPr kumimoji="0" lang="en-US" altLang="ru-RU" sz="3600" b="1">
                <a:latin typeface="Comic Sans MS" panose="030F0702030302020204" pitchFamily="66" charset="0"/>
              </a:rPr>
              <a:t>conjunctions</a:t>
            </a:r>
            <a:r>
              <a:rPr kumimoji="0" lang="en-US" altLang="ru-RU" sz="1200" b="1">
                <a:latin typeface="Comic Sans MS" panose="030F0702030302020204" pitchFamily="66" charset="0"/>
              </a:rPr>
              <a:t> </a:t>
            </a:r>
            <a:r>
              <a:rPr kumimoji="0" lang="en-US" altLang="ru-RU" sz="3600">
                <a:latin typeface="Comic Sans MS" panose="030F0702030302020204" pitchFamily="66" charset="0"/>
              </a:rPr>
              <a:t>!</a:t>
            </a:r>
            <a:r>
              <a:rPr kumimoji="0" lang="en-US" altLang="ru-RU" sz="1600">
                <a:latin typeface="Comic Sans MS" panose="030F0702030302020204" pitchFamily="66" charset="0"/>
              </a:rPr>
              <a:t> </a:t>
            </a:r>
            <a:r>
              <a:rPr kumimoji="0" lang="en-US" altLang="ru-RU" sz="3600">
                <a:latin typeface="Comic Sans MS" panose="030F0702030302020204" pitchFamily="66" charset="0"/>
              </a:rPr>
              <a:t>!</a:t>
            </a:r>
            <a:r>
              <a:rPr kumimoji="0" lang="en-US" altLang="ru-RU" sz="1600">
                <a:latin typeface="Comic Sans MS" panose="030F0702030302020204" pitchFamily="66" charset="0"/>
              </a:rPr>
              <a:t> </a:t>
            </a:r>
            <a:r>
              <a:rPr kumimoji="0" lang="en-US" altLang="ru-RU" sz="3600">
                <a:latin typeface="Comic Sans MS" panose="030F0702030302020204" pitchFamily="66" charset="0"/>
              </a:rPr>
              <a:t>!</a:t>
            </a:r>
            <a:endParaRPr kumimoji="0" lang="en-US" altLang="ru-RU" sz="3600">
              <a:latin typeface="Times New Roman" panose="02020603050405020304" pitchFamily="18" charset="0"/>
            </a:endParaRPr>
          </a:p>
        </p:txBody>
      </p:sp>
      <p:sp>
        <p:nvSpPr>
          <p:cNvPr id="5136" name="Text Box 17"/>
          <p:cNvSpPr txBox="1">
            <a:spLocks noChangeArrowheads="1"/>
          </p:cNvSpPr>
          <p:nvPr/>
        </p:nvSpPr>
        <p:spPr bwMode="auto">
          <a:xfrm>
            <a:off x="7848600" y="54864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>
                <a:solidFill>
                  <a:schemeClr val="accent1"/>
                </a:solidFill>
                <a:latin typeface="SimSun" panose="02010600030101010101" pitchFamily="2" charset="-122"/>
              </a:rPr>
              <a:t>but</a:t>
            </a:r>
            <a:endParaRPr kumimoji="0" lang="en-US" altLang="ru-RU" sz="2400">
              <a:solidFill>
                <a:schemeClr val="accent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37" name="Text Box 18"/>
          <p:cNvSpPr txBox="1">
            <a:spLocks noChangeArrowheads="1"/>
          </p:cNvSpPr>
          <p:nvPr/>
        </p:nvSpPr>
        <p:spPr bwMode="auto">
          <a:xfrm>
            <a:off x="7696200" y="13716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>
                <a:solidFill>
                  <a:schemeClr val="accent2"/>
                </a:solidFill>
                <a:latin typeface="Arial Black" panose="020B0A04020102020204" pitchFamily="34" charset="0"/>
              </a:rPr>
              <a:t>or</a:t>
            </a:r>
            <a:endParaRPr kumimoji="0" lang="en-US" altLang="ru-RU" sz="240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38" name="Text Box 19"/>
          <p:cNvSpPr txBox="1">
            <a:spLocks noChangeArrowheads="1"/>
          </p:cNvSpPr>
          <p:nvPr/>
        </p:nvSpPr>
        <p:spPr bwMode="auto">
          <a:xfrm>
            <a:off x="1905000" y="48006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>
                <a:solidFill>
                  <a:schemeClr val="bg2"/>
                </a:solidFill>
                <a:latin typeface="Century Gothic" panose="020B0502020202020204" pitchFamily="34" charset="0"/>
              </a:rPr>
              <a:t>yet</a:t>
            </a:r>
            <a:endParaRPr kumimoji="0" lang="en-US" altLang="ru-RU" sz="2400">
              <a:solidFill>
                <a:schemeClr val="bg2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39" name="Text Box 20"/>
          <p:cNvSpPr txBox="1">
            <a:spLocks noChangeArrowheads="1"/>
          </p:cNvSpPr>
          <p:nvPr/>
        </p:nvSpPr>
        <p:spPr bwMode="auto">
          <a:xfrm>
            <a:off x="8001000" y="38862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>
                <a:solidFill>
                  <a:schemeClr val="hlink"/>
                </a:solidFill>
                <a:latin typeface="Times New Roman" panose="02020603050405020304" pitchFamily="18" charset="0"/>
              </a:rPr>
              <a:t>so</a:t>
            </a:r>
            <a:endParaRPr kumimoji="0" lang="en-US" altLang="ru-RU" sz="24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40" name="Text Box 21"/>
          <p:cNvSpPr txBox="1">
            <a:spLocks noChangeArrowheads="1"/>
          </p:cNvSpPr>
          <p:nvPr/>
        </p:nvSpPr>
        <p:spPr bwMode="auto">
          <a:xfrm>
            <a:off x="5638800" y="53340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>
                <a:solidFill>
                  <a:schemeClr val="tx2"/>
                </a:solidFill>
                <a:latin typeface="Times New Roman" panose="02020603050405020304" pitchFamily="18" charset="0"/>
              </a:rPr>
              <a:t>until</a:t>
            </a:r>
            <a:endParaRPr kumimoji="0" lang="en-US" altLang="ru-RU" sz="24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41" name="Text Box 22"/>
          <p:cNvSpPr txBox="1">
            <a:spLocks noChangeArrowheads="1"/>
          </p:cNvSpPr>
          <p:nvPr/>
        </p:nvSpPr>
        <p:spPr bwMode="auto">
          <a:xfrm>
            <a:off x="1219200" y="56388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>
                <a:solidFill>
                  <a:schemeClr val="accent2"/>
                </a:solidFill>
                <a:latin typeface="Franklin Gothic Medium" panose="020B0603020102020204" pitchFamily="34" charset="0"/>
              </a:rPr>
              <a:t>where</a:t>
            </a:r>
            <a:endParaRPr kumimoji="0" lang="en-US" altLang="ru-RU" sz="240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42" name="Text Box 23"/>
          <p:cNvSpPr txBox="1">
            <a:spLocks noChangeArrowheads="1"/>
          </p:cNvSpPr>
          <p:nvPr/>
        </p:nvSpPr>
        <p:spPr bwMode="auto">
          <a:xfrm>
            <a:off x="5943600" y="17526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>
                <a:solidFill>
                  <a:schemeClr val="tx2"/>
                </a:solidFill>
                <a:latin typeface="Monotype Corsiva" panose="03010101010201010101" pitchFamily="66" charset="0"/>
              </a:rPr>
              <a:t>if</a:t>
            </a:r>
            <a:endParaRPr kumimoji="0" lang="en-US" altLang="ru-RU" sz="2400" b="1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43" name="Text Box 24"/>
          <p:cNvSpPr txBox="1">
            <a:spLocks noChangeArrowheads="1"/>
          </p:cNvSpPr>
          <p:nvPr/>
        </p:nvSpPr>
        <p:spPr bwMode="auto">
          <a:xfrm>
            <a:off x="2133600" y="6019800"/>
            <a:ext cx="7010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3600" i="1">
                <a:latin typeface="Comic Sans MS" panose="030F0702030302020204" pitchFamily="66" charset="0"/>
              </a:rPr>
              <a:t>	Let us take a closer look . . .</a:t>
            </a:r>
            <a:endParaRPr kumimoji="0" lang="en-US" altLang="ru-RU" sz="2400">
              <a:latin typeface="Comic Sans MS" panose="030F0702030302020204" pitchFamily="66" charset="0"/>
            </a:endParaRPr>
          </a:p>
        </p:txBody>
      </p:sp>
      <p:sp>
        <p:nvSpPr>
          <p:cNvPr id="5144" name="Text Box 26"/>
          <p:cNvSpPr txBox="1">
            <a:spLocks noChangeArrowheads="1"/>
          </p:cNvSpPr>
          <p:nvPr/>
        </p:nvSpPr>
        <p:spPr bwMode="auto">
          <a:xfrm>
            <a:off x="6934200" y="47244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>
                <a:solidFill>
                  <a:schemeClr val="bg2"/>
                </a:solidFill>
                <a:latin typeface="Tahoma" panose="020B0604030504040204" pitchFamily="34" charset="0"/>
              </a:rPr>
              <a:t>unless</a:t>
            </a:r>
            <a:endParaRPr kumimoji="0" lang="en-US" altLang="ru-RU" sz="2400">
              <a:solidFill>
                <a:schemeClr val="bg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762000"/>
            <a:ext cx="7772400" cy="1143000"/>
          </a:xfrm>
        </p:spPr>
        <p:txBody>
          <a:bodyPr/>
          <a:lstStyle/>
          <a:p>
            <a:pPr algn="ctr"/>
            <a:r>
              <a:rPr lang="en-US" altLang="ru-RU" b="1" smtClean="0">
                <a:solidFill>
                  <a:srgbClr val="3366CC"/>
                </a:solidFill>
                <a:latin typeface="Comic Sans MS" panose="030F0702030302020204" pitchFamily="66" charset="0"/>
              </a:rPr>
              <a:t>What is a conjunction</a:t>
            </a:r>
            <a:r>
              <a:rPr lang="en-US" altLang="ru-RU" b="1" smtClean="0">
                <a:solidFill>
                  <a:schemeClr val="accent2"/>
                </a:solidFill>
                <a:latin typeface="Comic Sans MS" panose="030F0702030302020204" pitchFamily="66" charset="0"/>
              </a:rPr>
              <a:t>?</a:t>
            </a:r>
            <a:r>
              <a:rPr lang="en-US" altLang="ru-RU" b="1" smtClean="0">
                <a:solidFill>
                  <a:schemeClr val="accent2"/>
                </a:solidFill>
                <a:latin typeface="Antique-Olive" pitchFamily="2" charset="0"/>
              </a:rPr>
              <a:t/>
            </a:r>
            <a:br>
              <a:rPr lang="en-US" altLang="ru-RU" b="1" smtClean="0">
                <a:solidFill>
                  <a:schemeClr val="accent2"/>
                </a:solidFill>
                <a:latin typeface="Antique-Olive" pitchFamily="2" charset="0"/>
              </a:rPr>
            </a:br>
            <a:endParaRPr lang="en-US" altLang="ru-RU" smtClean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143000" y="1833563"/>
            <a:ext cx="7772400" cy="507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en-US" altLang="ru-RU" sz="2400">
                <a:latin typeface="Times New Roman" panose="02020603050405020304" pitchFamily="18" charset="0"/>
              </a:rPr>
              <a:t> </a:t>
            </a:r>
            <a:r>
              <a:rPr kumimoji="0" lang="en-US" altLang="ru-RU" sz="2400" b="1"/>
              <a:t>Conjunction </a:t>
            </a:r>
            <a:r>
              <a:rPr kumimoji="0" lang="en-US" altLang="ru-RU" sz="2400"/>
              <a:t>is the name for those common words that are used to join (</a:t>
            </a:r>
            <a:r>
              <a:rPr kumimoji="0" lang="en-US" altLang="ru-RU" sz="2400" i="1"/>
              <a:t>conjoin</a:t>
            </a:r>
            <a:r>
              <a:rPr kumimoji="0" lang="en-US" altLang="ru-RU" sz="2400"/>
              <a:t>) parts of sentences.  Also, conjunctions may be used to begin certain sentences.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ru-RU" sz="2400"/>
          </a:p>
          <a:p>
            <a:pPr>
              <a:spcBef>
                <a:spcPct val="0"/>
              </a:spcBef>
            </a:pPr>
            <a:r>
              <a:rPr kumimoji="0" lang="en-US" altLang="ru-RU" sz="2400"/>
              <a:t> There are two different types of conjunctions: </a:t>
            </a:r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r>
              <a:rPr kumimoji="0" lang="en-US" altLang="ru-RU" sz="2400" b="1">
                <a:solidFill>
                  <a:schemeClr val="accent1"/>
                </a:solidFill>
              </a:rPr>
              <a:t>coordinating conjunctions</a:t>
            </a:r>
            <a:r>
              <a:rPr kumimoji="0" lang="en-US" altLang="ru-RU" sz="2400"/>
              <a:t> and </a:t>
            </a:r>
            <a:r>
              <a:rPr kumimoji="0" lang="en-US" altLang="ru-RU" sz="2400" b="1">
                <a:solidFill>
                  <a:schemeClr val="accent1"/>
                </a:solidFill>
              </a:rPr>
              <a:t>subordinating conjunctions</a:t>
            </a:r>
            <a:r>
              <a:rPr kumimoji="0" lang="en-US" altLang="ru-RU" sz="2400">
                <a:solidFill>
                  <a:schemeClr val="accent1"/>
                </a:solidFill>
              </a:rPr>
              <a:t>.</a:t>
            </a:r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endParaRPr kumimoji="0" lang="en-US" altLang="ru-RU" sz="2400" b="1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</a:pPr>
            <a:r>
              <a:rPr kumimoji="0" lang="en-US" altLang="ru-RU" sz="2400" b="1">
                <a:solidFill>
                  <a:schemeClr val="accent1"/>
                </a:solidFill>
              </a:rPr>
              <a:t> </a:t>
            </a:r>
            <a:r>
              <a:rPr kumimoji="0" lang="en-US" altLang="ru-RU" sz="2400"/>
              <a:t>Conjunctions sometimes work in pairs and are called</a:t>
            </a:r>
            <a:r>
              <a:rPr kumimoji="0" lang="en-US" altLang="ru-RU" sz="2400">
                <a:solidFill>
                  <a:schemeClr val="accent1"/>
                </a:solidFill>
              </a:rPr>
              <a:t> </a:t>
            </a:r>
            <a:r>
              <a:rPr kumimoji="0" lang="en-US" altLang="ru-RU" sz="2400" b="1">
                <a:solidFill>
                  <a:schemeClr val="accent1"/>
                </a:solidFill>
              </a:rPr>
              <a:t>correlative conjunctions</a:t>
            </a:r>
            <a:r>
              <a:rPr kumimoji="0" lang="en-US" altLang="ru-RU" sz="2400"/>
              <a:t>.</a:t>
            </a:r>
            <a:r>
              <a:rPr kumimoji="0" lang="en-US" altLang="ru-RU" sz="2800"/>
              <a:t> </a:t>
            </a:r>
          </a:p>
          <a:p>
            <a:pPr>
              <a:spcBef>
                <a:spcPct val="0"/>
              </a:spcBef>
            </a:pPr>
            <a:endParaRPr kumimoji="0" lang="en-US" altLang="ru-RU" sz="2800"/>
          </a:p>
          <a:p>
            <a:pPr>
              <a:spcBef>
                <a:spcPct val="0"/>
              </a:spcBef>
            </a:pPr>
            <a:r>
              <a:rPr kumimoji="0" lang="en-US" altLang="ru-RU" sz="2800"/>
              <a:t> </a:t>
            </a:r>
            <a:r>
              <a:rPr kumimoji="0" lang="en-US" altLang="ru-RU" sz="2400" b="1">
                <a:solidFill>
                  <a:schemeClr val="accent1"/>
                </a:solidFill>
              </a:rPr>
              <a:t>Conjunctive adverbs </a:t>
            </a:r>
            <a:r>
              <a:rPr kumimoji="0" lang="en-US" altLang="ru-RU" sz="2400"/>
              <a:t>are also frequently used to provide logical connections in sentences.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28600"/>
            <a:ext cx="7772400" cy="1371600"/>
          </a:xfrm>
        </p:spPr>
        <p:txBody>
          <a:bodyPr/>
          <a:lstStyle/>
          <a:p>
            <a:pPr algn="ctr"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ru-RU" smtClean="0"/>
              <a:t/>
            </a:r>
            <a:br>
              <a:rPr lang="en-US" altLang="ru-RU" smtClean="0"/>
            </a:br>
            <a:r>
              <a:rPr lang="en-US" altLang="ru-RU" smtClean="0"/>
              <a:t/>
            </a:r>
            <a:br>
              <a:rPr lang="en-US" altLang="ru-RU" smtClean="0"/>
            </a:br>
            <a:r>
              <a:rPr lang="en-US" altLang="ru-RU" smtClean="0">
                <a:solidFill>
                  <a:schemeClr val="accent2"/>
                </a:solidFill>
                <a:latin typeface="Comic Sans MS" panose="030F0702030302020204" pitchFamily="66" charset="0"/>
              </a:rPr>
              <a:t>Coordinating Conjunctions</a:t>
            </a:r>
            <a:r>
              <a:rPr lang="en-US" altLang="ru-RU" b="1" smtClean="0">
                <a:solidFill>
                  <a:schemeClr val="accent2"/>
                </a:solidFill>
                <a:latin typeface="Comic Sans MS" panose="030F0702030302020204" pitchFamily="66" charset="0"/>
              </a:rPr>
              <a:t/>
            </a:r>
            <a:br>
              <a:rPr lang="en-US" altLang="ru-RU" b="1" smtClean="0">
                <a:solidFill>
                  <a:schemeClr val="accent2"/>
                </a:solidFill>
                <a:latin typeface="Comic Sans MS" panose="030F0702030302020204" pitchFamily="66" charset="0"/>
              </a:rPr>
            </a:br>
            <a:r>
              <a:rPr lang="en-US" altLang="ru-RU" sz="2000" b="1" smtClean="0">
                <a:solidFill>
                  <a:schemeClr val="accent2"/>
                </a:solidFill>
                <a:latin typeface="Antique-Olive" pitchFamily="2" charset="0"/>
              </a:rPr>
              <a:t/>
            </a:r>
            <a:br>
              <a:rPr lang="en-US" altLang="ru-RU" sz="2000" b="1" smtClean="0">
                <a:solidFill>
                  <a:schemeClr val="accent2"/>
                </a:solidFill>
                <a:latin typeface="Antique-Olive" pitchFamily="2" charset="0"/>
              </a:rPr>
            </a:br>
            <a:r>
              <a:rPr lang="en-US" altLang="ru-RU" sz="2400" smtClean="0">
                <a:solidFill>
                  <a:schemeClr val="accent1"/>
                </a:solidFill>
                <a:latin typeface="Comic Sans MS" panose="030F0702030302020204" pitchFamily="66" charset="0"/>
              </a:rPr>
              <a:t>These conjunctions are seven very common words. They are very small, made up of three or fewer letters.</a:t>
            </a:r>
            <a:r>
              <a:rPr lang="en-US" altLang="ru-RU" sz="2400" b="1" smtClean="0">
                <a:solidFill>
                  <a:schemeClr val="accent1"/>
                </a:solidFill>
                <a:latin typeface="Antique-Olive" pitchFamily="2" charset="0"/>
              </a:rPr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19200" y="2819400"/>
            <a:ext cx="7543800" cy="1143000"/>
          </a:xfrm>
        </p:spPr>
        <p:txBody>
          <a:bodyPr/>
          <a:lstStyle/>
          <a:p>
            <a:endParaRPr lang="en-US" altLang="ru-RU" sz="1600" smtClean="0"/>
          </a:p>
          <a:p>
            <a:pPr algn="ctr">
              <a:buFont typeface="Monotype Sorts" pitchFamily="2" charset="2"/>
              <a:buNone/>
            </a:pPr>
            <a:r>
              <a:rPr lang="en-US" altLang="ru-RU" sz="2400" b="1" smtClean="0"/>
              <a:t>When to Use Each Coordinating Conjunction:</a:t>
            </a:r>
            <a:endParaRPr lang="en-US" altLang="ru-RU" sz="2000" smtClean="0"/>
          </a:p>
          <a:p>
            <a:pPr>
              <a:buFont typeface="Monotype Sorts" pitchFamily="2" charset="2"/>
              <a:buNone/>
            </a:pPr>
            <a:endParaRPr lang="en-US" altLang="ru-RU" sz="2000" b="1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2514600"/>
            <a:ext cx="4191000" cy="2819400"/>
          </a:xfrm>
        </p:spPr>
        <p:txBody>
          <a:bodyPr/>
          <a:lstStyle/>
          <a:p>
            <a:endParaRPr lang="en-US" altLang="ru-RU" sz="1600" smtClean="0"/>
          </a:p>
          <a:p>
            <a:endParaRPr lang="en-US" altLang="ru-RU" sz="1600" smtClean="0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524000" y="3657600"/>
            <a:ext cx="83058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 b="1"/>
              <a:t>Reason</a:t>
            </a:r>
            <a:r>
              <a:rPr kumimoji="0" lang="en-US" altLang="ru-RU" sz="2000"/>
              <a:t> 			  </a:t>
            </a:r>
            <a:r>
              <a:rPr kumimoji="0" lang="en-US" altLang="ru-RU" sz="2000" b="1"/>
              <a:t>Coordinating Conjunction</a:t>
            </a:r>
            <a:endParaRPr kumimoji="0" lang="en-US" altLang="ru-RU" sz="800" b="1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ru-RU" sz="800" b="1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To communicate addition		and </a:t>
            </a:r>
            <a:endParaRPr kumimoji="0" lang="en-US" altLang="ru-RU" sz="2000" b="1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To communicate contrast 		but, yet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To communicate a result/effect		so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To communicate a reason/cause	             for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To communicate a choice		or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To communicate a negative choice 	nor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ru-RU" sz="20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Use them between two independent clauses.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ru-RU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371600" y="3276600"/>
            <a:ext cx="7772400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 b="1" u="sng"/>
              <a:t>Ex</a:t>
            </a:r>
            <a:r>
              <a:rPr kumimoji="0" lang="en-US" altLang="ru-RU" sz="2400"/>
              <a:t>. He only wears striped ties </a:t>
            </a:r>
            <a:r>
              <a:rPr kumimoji="0" lang="en-US" altLang="ru-RU" sz="2400" b="1"/>
              <a:t>and</a:t>
            </a:r>
            <a:r>
              <a:rPr kumimoji="0" lang="en-US" altLang="ru-RU" sz="2400"/>
              <a:t> polka dotted bow ties. </a:t>
            </a:r>
            <a:r>
              <a:rPr kumimoji="0" lang="en-US" altLang="ru-RU" sz="2000"/>
              <a:t>( </a:t>
            </a:r>
            <a:r>
              <a:rPr kumimoji="0" lang="en-US" altLang="ru-RU" sz="2000" i="1"/>
              <a:t>And</a:t>
            </a:r>
            <a:r>
              <a:rPr kumimoji="0" lang="en-US" altLang="ru-RU" sz="2000"/>
              <a:t> joins two words.)</a:t>
            </a:r>
            <a:r>
              <a:rPr kumimoji="0" lang="en-US" altLang="ru-RU" sz="2400"/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ru-RU" sz="2400" u="sng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 b="1" u="sng"/>
              <a:t>Ex</a:t>
            </a:r>
            <a:r>
              <a:rPr kumimoji="0" lang="en-US" altLang="ru-RU" sz="2400"/>
              <a:t>. The shoes were not blue suede </a:t>
            </a:r>
            <a:r>
              <a:rPr kumimoji="0" lang="en-US" altLang="ru-RU" sz="2400" b="1"/>
              <a:t>nor</a:t>
            </a:r>
            <a:r>
              <a:rPr kumimoji="0" lang="en-US" altLang="ru-RU" sz="2400"/>
              <a:t> black leather. </a:t>
            </a:r>
            <a:r>
              <a:rPr kumimoji="0" lang="en-US" altLang="ru-RU" sz="2000"/>
              <a:t>(</a:t>
            </a:r>
            <a:r>
              <a:rPr kumimoji="0" lang="en-US" altLang="ru-RU" sz="2000" i="1"/>
              <a:t>Nor</a:t>
            </a:r>
            <a:r>
              <a:rPr kumimoji="0" lang="en-US" altLang="ru-RU" sz="2000"/>
              <a:t> joins two phrases.)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ru-RU" sz="2000" u="sng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 b="1" u="sng"/>
              <a:t>Ex</a:t>
            </a:r>
            <a:r>
              <a:rPr kumimoji="0" lang="en-US" altLang="ru-RU" sz="2400"/>
              <a:t>. It wasn’t a costume party, </a:t>
            </a:r>
            <a:r>
              <a:rPr kumimoji="0" lang="en-US" altLang="ru-RU" sz="2400" b="1"/>
              <a:t>yet </a:t>
            </a:r>
            <a:r>
              <a:rPr kumimoji="0" lang="en-US" altLang="ru-RU" sz="2400"/>
              <a:t>many came dressed as literary villains. </a:t>
            </a:r>
            <a:r>
              <a:rPr kumimoji="0" lang="en-US" altLang="ru-RU" sz="2000"/>
              <a:t>(</a:t>
            </a:r>
            <a:r>
              <a:rPr kumimoji="0" lang="en-US" altLang="ru-RU" sz="2000" i="1"/>
              <a:t>Yet</a:t>
            </a:r>
            <a:r>
              <a:rPr kumimoji="0" lang="en-US" altLang="ru-RU" sz="2000"/>
              <a:t> joins two independent clauses.)</a:t>
            </a:r>
            <a:endParaRPr kumimoji="0" lang="en-US" altLang="ru-RU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ru-RU" sz="2400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914400" y="533400"/>
            <a:ext cx="8001000" cy="2652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3600" b="1">
                <a:solidFill>
                  <a:schemeClr val="accent2"/>
                </a:solidFill>
                <a:latin typeface="Comic Sans MS" panose="030F0702030302020204" pitchFamily="66" charset="0"/>
              </a:rPr>
              <a:t>Coordinating Conjunctions cont….</a:t>
            </a:r>
            <a:endParaRPr kumimoji="0" lang="en-US" altLang="ru-RU" sz="4000" b="1">
              <a:solidFill>
                <a:schemeClr val="accent2"/>
              </a:solidFill>
              <a:latin typeface="Antique-Olive" pitchFamily="2" charset="0"/>
            </a:endParaRP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>
                <a:solidFill>
                  <a:schemeClr val="accent1"/>
                </a:solidFill>
                <a:latin typeface="Comic Sans MS" panose="030F0702030302020204" pitchFamily="66" charset="0"/>
              </a:rPr>
              <a:t>Coordinating conjunctions are used to join words, phrases, and independent clauses.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ru-RU" sz="800" b="1">
              <a:latin typeface="Comic Sans MS" panose="030F0702030302020204" pitchFamily="66" charset="0"/>
            </a:endParaRP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ru-RU" sz="1600" b="1">
              <a:latin typeface="Comic Sans MS" panose="030F0702030302020204" pitchFamily="66" charset="0"/>
            </a:endParaRP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/>
              <a:t>Examples of coordinating conjunctions in sentences:</a:t>
            </a:r>
            <a:endParaRPr kumimoji="0" lang="en-US" altLang="ru-RU" sz="2400" b="1">
              <a:latin typeface="Antique-Oliv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990600" y="0"/>
            <a:ext cx="727233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ru-RU" sz="4400">
                <a:solidFill>
                  <a:schemeClr val="tx2"/>
                </a:solidFill>
                <a:latin typeface="Times New Roman" panose="02020603050405020304" pitchFamily="18" charset="0"/>
              </a:rPr>
              <a:t/>
            </a:r>
            <a:br>
              <a:rPr lang="en-US" altLang="ru-RU" sz="4400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en-US" altLang="ru-RU" sz="4400">
                <a:solidFill>
                  <a:schemeClr val="tx2"/>
                </a:solidFill>
                <a:latin typeface="Times New Roman" panose="02020603050405020304" pitchFamily="18" charset="0"/>
              </a:rPr>
              <a:t/>
            </a:r>
            <a:br>
              <a:rPr lang="en-US" altLang="ru-RU" sz="4400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en-US" altLang="ru-RU" sz="440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ru-RU" sz="4400">
                <a:solidFill>
                  <a:schemeClr val="accent2"/>
                </a:solidFill>
                <a:latin typeface="Comic Sans MS" panose="030F0702030302020204" pitchFamily="66" charset="0"/>
              </a:rPr>
              <a:t>More Coordinating Conjunctions</a:t>
            </a:r>
            <a:r>
              <a:rPr lang="en-US" altLang="ru-RU" sz="4400" b="1">
                <a:solidFill>
                  <a:schemeClr val="accent2"/>
                </a:solidFill>
                <a:latin typeface="Comic Sans MS" panose="030F0702030302020204" pitchFamily="66" charset="0"/>
              </a:rPr>
              <a:t>...</a:t>
            </a:r>
            <a:r>
              <a:rPr lang="en-US" altLang="ru-RU" sz="2000" b="1">
                <a:solidFill>
                  <a:schemeClr val="accent2"/>
                </a:solidFill>
                <a:latin typeface="Antique-Olive" pitchFamily="2" charset="0"/>
              </a:rPr>
              <a:t/>
            </a:r>
            <a:br>
              <a:rPr lang="en-US" altLang="ru-RU" sz="2000" b="1">
                <a:solidFill>
                  <a:schemeClr val="accent2"/>
                </a:solidFill>
                <a:latin typeface="Antique-Olive" pitchFamily="2" charset="0"/>
              </a:rPr>
            </a:br>
            <a:r>
              <a:rPr lang="en-US" altLang="ru-RU" sz="2400">
                <a:solidFill>
                  <a:schemeClr val="accent1"/>
                </a:solidFill>
                <a:latin typeface="Comic Sans MS" panose="030F0702030302020204" pitchFamily="66" charset="0"/>
              </a:rPr>
              <a:t>These are likely used less often; however, they serve an important function.</a:t>
            </a:r>
            <a:r>
              <a:rPr lang="en-US" altLang="ru-RU" sz="2400" b="1">
                <a:solidFill>
                  <a:schemeClr val="accent1"/>
                </a:solidFill>
                <a:latin typeface="Antique-Olive" pitchFamily="2" charset="0"/>
              </a:rPr>
              <a:t> </a:t>
            </a: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536575" y="259080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ru-RU" sz="1600"/>
          </a:p>
          <a:p>
            <a:pPr algn="ctr">
              <a:buFont typeface="Monotype Sorts" pitchFamily="2" charset="2"/>
              <a:buNone/>
            </a:pPr>
            <a:r>
              <a:rPr lang="en-US" altLang="ru-RU" sz="2400" b="1"/>
              <a:t>When to Use Each Coordinating Conjunction:</a:t>
            </a:r>
            <a:endParaRPr lang="en-US" altLang="ru-RU" sz="2000"/>
          </a:p>
          <a:p>
            <a:pPr>
              <a:buFont typeface="Monotype Sorts" pitchFamily="2" charset="2"/>
              <a:buNone/>
            </a:pPr>
            <a:endParaRPr lang="en-US" altLang="ru-RU" sz="2000" b="1"/>
          </a:p>
        </p:txBody>
      </p:sp>
      <p:sp>
        <p:nvSpPr>
          <p:cNvPr id="9220" name="Rectangle 6"/>
          <p:cNvSpPr>
            <a:spLocks noChangeArrowheads="1"/>
          </p:cNvSpPr>
          <p:nvPr/>
        </p:nvSpPr>
        <p:spPr bwMode="auto">
          <a:xfrm>
            <a:off x="4270375" y="2286000"/>
            <a:ext cx="41910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ru-RU" sz="1600"/>
          </a:p>
          <a:p>
            <a:endParaRPr lang="en-US" altLang="ru-RU" sz="1600"/>
          </a:p>
        </p:txBody>
      </p:sp>
      <p:sp>
        <p:nvSpPr>
          <p:cNvPr id="9221" name="Text Box 7"/>
          <p:cNvSpPr txBox="1">
            <a:spLocks noChangeArrowheads="1"/>
          </p:cNvSpPr>
          <p:nvPr/>
        </p:nvSpPr>
        <p:spPr bwMode="auto">
          <a:xfrm>
            <a:off x="841375" y="3429000"/>
            <a:ext cx="83058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 b="1"/>
              <a:t>Reason</a:t>
            </a:r>
            <a:r>
              <a:rPr kumimoji="0" lang="en-US" altLang="ru-RU" sz="2000"/>
              <a:t> 			  </a:t>
            </a:r>
            <a:r>
              <a:rPr kumimoji="0" lang="en-US" altLang="ru-RU" sz="2000" b="1"/>
              <a:t>Coordinating Conjunction</a:t>
            </a:r>
            <a:endParaRPr kumimoji="0" lang="en-US" altLang="ru-RU" sz="800" b="1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ru-RU" sz="800" b="1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To communicate additional 		consequently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	information			furthermore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					however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					indeed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					moreover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					nevertheless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					then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					therefore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Use them between two independent clauses.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ru-RU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371600" y="2895600"/>
            <a:ext cx="7772400" cy="410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 b="1" u="sng"/>
              <a:t>Ex</a:t>
            </a:r>
            <a:r>
              <a:rPr kumimoji="0" lang="en-US" altLang="ru-RU" sz="2400"/>
              <a:t>. He only wears brown wingtips; </a:t>
            </a:r>
            <a:r>
              <a:rPr kumimoji="0" lang="en-US" altLang="ru-RU" sz="2400" b="1"/>
              <a:t>consequently</a:t>
            </a:r>
            <a:r>
              <a:rPr kumimoji="0" lang="en-US" altLang="ru-RU" sz="2400"/>
              <a:t>, he does not wear white socks. </a:t>
            </a:r>
            <a:r>
              <a:rPr kumimoji="0" lang="en-US" altLang="ru-RU" sz="2000"/>
              <a:t>( </a:t>
            </a:r>
            <a:r>
              <a:rPr kumimoji="0" lang="en-US" altLang="ru-RU" sz="2000" i="1"/>
              <a:t>Consequently </a:t>
            </a:r>
            <a:r>
              <a:rPr kumimoji="0" lang="en-US" altLang="ru-RU" sz="2000"/>
              <a:t>joins two independent clauses.)</a:t>
            </a:r>
            <a:r>
              <a:rPr kumimoji="0" lang="en-US" altLang="ru-RU" sz="2400"/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ru-RU" sz="2400" u="sng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 b="1" u="sng"/>
              <a:t>Ex</a:t>
            </a:r>
            <a:r>
              <a:rPr kumimoji="0" lang="en-US" altLang="ru-RU" sz="2400"/>
              <a:t>. The shoes were not suede; </a:t>
            </a:r>
            <a:r>
              <a:rPr kumimoji="0" lang="en-US" altLang="ru-RU" sz="2400" b="1"/>
              <a:t>however</a:t>
            </a:r>
            <a:r>
              <a:rPr kumimoji="0" lang="en-US" altLang="ru-RU" sz="2400"/>
              <a:t>, they were leather.  </a:t>
            </a:r>
            <a:r>
              <a:rPr kumimoji="0" lang="en-US" altLang="ru-RU" sz="2000"/>
              <a:t>(</a:t>
            </a:r>
            <a:r>
              <a:rPr kumimoji="0" lang="en-US" altLang="ru-RU" sz="2000" i="1"/>
              <a:t>However</a:t>
            </a:r>
            <a:r>
              <a:rPr kumimoji="0" lang="en-US" altLang="ru-RU" sz="2000"/>
              <a:t> joins two independent clauses.)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ru-RU" sz="2000" u="sng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 b="1" u="sng"/>
              <a:t>Ex</a:t>
            </a:r>
            <a:r>
              <a:rPr kumimoji="0" lang="en-US" altLang="ru-RU" sz="2400"/>
              <a:t>. It was not a Halloween party; </a:t>
            </a:r>
            <a:r>
              <a:rPr kumimoji="0" lang="en-US" altLang="ru-RU" sz="2400" b="1"/>
              <a:t>nevertheless</a:t>
            </a:r>
            <a:r>
              <a:rPr kumimoji="0" lang="en-US" altLang="ru-RU" sz="2400"/>
              <a:t>, many came dressed in costumes. </a:t>
            </a:r>
            <a:r>
              <a:rPr kumimoji="0" lang="en-US" altLang="ru-RU" sz="2000"/>
              <a:t>(</a:t>
            </a:r>
            <a:r>
              <a:rPr kumimoji="0" lang="en-US" altLang="ru-RU" sz="2000" i="1"/>
              <a:t>nevertheless</a:t>
            </a:r>
            <a:r>
              <a:rPr kumimoji="0" lang="en-US" altLang="ru-RU" sz="2000"/>
              <a:t> joins two independent clauses.)</a:t>
            </a:r>
            <a:endParaRPr kumimoji="0" lang="en-US" altLang="ru-RU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ru-RU" sz="2400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914400" y="533400"/>
            <a:ext cx="80010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3600" b="1">
                <a:solidFill>
                  <a:schemeClr val="accent2"/>
                </a:solidFill>
                <a:latin typeface="Comic Sans MS" panose="030F0702030302020204" pitchFamily="66" charset="0"/>
              </a:rPr>
              <a:t>Coordinating Conjunctions cont….</a:t>
            </a:r>
            <a:endParaRPr kumimoji="0" lang="en-US" altLang="ru-RU" sz="4000" b="1">
              <a:solidFill>
                <a:schemeClr val="accent2"/>
              </a:solidFill>
              <a:latin typeface="Antique-Olive" pitchFamily="2" charset="0"/>
            </a:endParaRP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>
                <a:solidFill>
                  <a:schemeClr val="accent1"/>
                </a:solidFill>
                <a:latin typeface="Comic Sans MS" panose="030F0702030302020204" pitchFamily="66" charset="0"/>
              </a:rPr>
              <a:t>These coordinating conjunctions are used to join independent clauses.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ru-RU" sz="2400" b="1"/>
              <a:t>Examples of coordinating conjunctions in sentences:</a:t>
            </a:r>
            <a:endParaRPr kumimoji="0" lang="en-US" altLang="ru-RU" sz="2400" b="1">
              <a:latin typeface="Antique-Oliv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1066800" y="457200"/>
            <a:ext cx="807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4400">
                <a:solidFill>
                  <a:schemeClr val="accent2"/>
                </a:solidFill>
                <a:latin typeface="Comic Sans MS" panose="030F0702030302020204" pitchFamily="66" charset="0"/>
              </a:rPr>
              <a:t>Subordinate Conjunctions</a:t>
            </a:r>
            <a:endParaRPr kumimoji="0" lang="en-US" altLang="ru-RU" sz="4400" b="1">
              <a:latin typeface="Antique-Olive" pitchFamily="2" charset="0"/>
            </a:endParaRPr>
          </a:p>
        </p:txBody>
      </p:sp>
      <p:sp>
        <p:nvSpPr>
          <p:cNvPr id="11267" name="Text Box 6"/>
          <p:cNvSpPr txBox="1">
            <a:spLocks noChangeArrowheads="1"/>
          </p:cNvSpPr>
          <p:nvPr/>
        </p:nvSpPr>
        <p:spPr bwMode="auto">
          <a:xfrm>
            <a:off x="1295400" y="1524000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ru-RU" altLang="ru-RU" sz="2400" b="1">
              <a:solidFill>
                <a:schemeClr val="accent1"/>
              </a:solidFill>
              <a:latin typeface="Antique-Olive" pitchFamily="2" charset="0"/>
            </a:endParaRPr>
          </a:p>
        </p:txBody>
      </p:sp>
      <p:sp>
        <p:nvSpPr>
          <p:cNvPr id="11268" name="Text Box 7"/>
          <p:cNvSpPr txBox="1">
            <a:spLocks noChangeArrowheads="1"/>
          </p:cNvSpPr>
          <p:nvPr/>
        </p:nvSpPr>
        <p:spPr bwMode="auto">
          <a:xfrm>
            <a:off x="762000" y="2209800"/>
            <a:ext cx="8382000" cy="502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kumimoji="0" lang="en-US" altLang="ru-RU" sz="2400" b="1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400" b="1"/>
              <a:t>When to Use Common Subordinate Conjunctions:</a:t>
            </a:r>
            <a:endParaRPr kumimoji="0" lang="en-US" altLang="ru-RU" sz="2400" b="1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400" b="1"/>
              <a:t>	</a:t>
            </a:r>
            <a:endParaRPr kumimoji="0" lang="en-US" altLang="ru-RU" sz="2000" b="1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400" b="1"/>
              <a:t>	</a:t>
            </a:r>
            <a:r>
              <a:rPr kumimoji="0" lang="en-US" altLang="ru-RU" sz="2000" b="1"/>
              <a:t>Reason</a:t>
            </a:r>
            <a:r>
              <a:rPr kumimoji="0" lang="en-US" altLang="ru-RU" sz="2400" b="1"/>
              <a:t>			</a:t>
            </a:r>
            <a:r>
              <a:rPr kumimoji="0" lang="en-US" altLang="ru-RU" sz="2000" b="1"/>
              <a:t>Subordinate Conjunction</a:t>
            </a:r>
            <a:endParaRPr kumimoji="0" lang="en-US" altLang="ru-RU" sz="800" b="1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ru-RU" sz="800" b="1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       Regarding time  			after, before, once, since, 					until, when, whenever, while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       To communicate a reason/cause	as, because, since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       To communicate a result/effect	in order that, so, so that, that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       To communicate a condition	if, even if, unless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       To communicate contrast		although, even though, 						though, whereas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       Regarding location			where, wherever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000"/>
              <a:t>       Regarding a choice			than, whether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ru-RU" sz="2000" b="1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ru-RU" sz="2000" b="1">
              <a:latin typeface="Times New Roman" panose="02020603050405020304" pitchFamily="18" charset="0"/>
            </a:endParaRPr>
          </a:p>
        </p:txBody>
      </p:sp>
      <p:sp>
        <p:nvSpPr>
          <p:cNvPr id="11269" name="Text Box 8"/>
          <p:cNvSpPr txBox="1">
            <a:spLocks noChangeArrowheads="1"/>
          </p:cNvSpPr>
          <p:nvPr/>
        </p:nvSpPr>
        <p:spPr bwMode="auto">
          <a:xfrm>
            <a:off x="838200" y="1371600"/>
            <a:ext cx="830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ru-RU" sz="2400">
                <a:solidFill>
                  <a:schemeClr val="accent1"/>
                </a:solidFill>
                <a:latin typeface="Comic Sans MS" panose="030F0702030302020204" pitchFamily="66" charset="0"/>
              </a:rPr>
              <a:t>These conjunctions are used to express relationships between a dependent and an independent clause.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ds Tie">
  <a:themeElements>
    <a:clrScheme name="Dads Tie.pot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Dads Tie.pot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ads Tie.pot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ds Tie.pot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s Tie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s Tie.pot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s Tie.pot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s Tie.pot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Designs\Dads Tie.pot</Template>
  <TotalTime>953</TotalTime>
  <Words>587</Words>
  <Application>Microsoft Office PowerPoint</Application>
  <PresentationFormat>Экран (4:3)</PresentationFormat>
  <Paragraphs>155</Paragraphs>
  <Slides>13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9" baseType="lpstr">
      <vt:lpstr>Times New Roman</vt:lpstr>
      <vt:lpstr>Arial</vt:lpstr>
      <vt:lpstr>Monotype Sorts</vt:lpstr>
      <vt:lpstr>Comic Sans MS</vt:lpstr>
      <vt:lpstr>Antique-Olive</vt:lpstr>
      <vt:lpstr>Batang</vt:lpstr>
      <vt:lpstr>Book Antiqua</vt:lpstr>
      <vt:lpstr>Courier New</vt:lpstr>
      <vt:lpstr>Bookman Old Style</vt:lpstr>
      <vt:lpstr>Franklin Gothic Medium</vt:lpstr>
      <vt:lpstr>Tahoma</vt:lpstr>
      <vt:lpstr>SimSun</vt:lpstr>
      <vt:lpstr>Arial Black</vt:lpstr>
      <vt:lpstr>Century Gothic</vt:lpstr>
      <vt:lpstr>Monotype Corsiva</vt:lpstr>
      <vt:lpstr>Dads Tie</vt:lpstr>
      <vt:lpstr>Презентация PowerPoint</vt:lpstr>
      <vt:lpstr>Table of Contents</vt:lpstr>
      <vt:lpstr>Презентация PowerPoint</vt:lpstr>
      <vt:lpstr>What is a conjunction? </vt:lpstr>
      <vt:lpstr>  Coordinating Conjunctions  These conjunctions are seven very common words. They are very small, made up of three or fewer letters. </vt:lpstr>
      <vt:lpstr>Презентация PowerPoint</vt:lpstr>
      <vt:lpstr>Презентация PowerPoint</vt:lpstr>
      <vt:lpstr>Презентация PowerPoint</vt:lpstr>
      <vt:lpstr>Презентация PowerPoint</vt:lpstr>
      <vt:lpstr>Subordinate Conjunctions cont….  Subordinate conjunctions often begin a dependent clause. If the dependent clause begins or interrupts the sentence, then it is separated from the independent clause by a comma.</vt:lpstr>
      <vt:lpstr>Correlative Conjunctions</vt:lpstr>
      <vt:lpstr>Conjunctive Adverbs   Conjunctive adverbs provide connections and transitions that clarify or limit the meaning of words.  </vt:lpstr>
      <vt:lpstr>  Conjunctive Adverbs cont….         </vt:lpstr>
    </vt:vector>
  </TitlesOfParts>
  <Company>Dallas Baptist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Computer &amp; Technology</dc:creator>
  <cp:lastModifiedBy>user</cp:lastModifiedBy>
  <cp:revision>46</cp:revision>
  <cp:lastPrinted>2005-06-10T16:41:19Z</cp:lastPrinted>
  <dcterms:created xsi:type="dcterms:W3CDTF">2005-02-10T17:24:48Z</dcterms:created>
  <dcterms:modified xsi:type="dcterms:W3CDTF">2019-12-26T07:15:59Z</dcterms:modified>
</cp:coreProperties>
</file>