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0" r:id="rId2"/>
    <p:sldId id="446" r:id="rId3"/>
    <p:sldId id="484" r:id="rId4"/>
    <p:sldId id="485" r:id="rId5"/>
    <p:sldId id="508" r:id="rId6"/>
    <p:sldId id="486" r:id="rId7"/>
    <p:sldId id="509" r:id="rId8"/>
    <p:sldId id="487" r:id="rId9"/>
    <p:sldId id="510" r:id="rId10"/>
    <p:sldId id="488" r:id="rId11"/>
    <p:sldId id="489" r:id="rId12"/>
    <p:sldId id="511" r:id="rId13"/>
    <p:sldId id="492" r:id="rId14"/>
    <p:sldId id="490" r:id="rId15"/>
    <p:sldId id="512" r:id="rId16"/>
    <p:sldId id="513" r:id="rId17"/>
    <p:sldId id="514" r:id="rId18"/>
    <p:sldId id="515" r:id="rId19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66"/>
    <a:srgbClr val="FF9900"/>
    <a:srgbClr val="CCFF33"/>
    <a:srgbClr val="A4F4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55" autoAdjust="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BCA0E8A-32CF-45CC-A1AE-069CD60D1D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613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7D229-498C-451A-B6E3-2E607DD084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34A5C-B19E-4A71-B0C6-472F75DB6A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41BFE-FFAF-4878-BC76-1B9A6C3ABD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92381-0323-4E2A-8F43-5932418B96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5B28A-AB53-4CA4-9E3E-E69DE4AD6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1E4C7-2F10-4983-A360-E8FB901C9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FED01-6A2E-43A1-A11C-5B2D2BA6EA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4C39F-23B0-4EF4-859B-178735498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F69E7-0526-45A7-86FE-DF789123C9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B8969-D679-4D02-982D-036EC4E01F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43CC2-F336-4C16-8B3C-5D523E6FB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E7E366BD-8BC7-4C2A-ACC4-FEB2A79FC7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68313" y="812800"/>
            <a:ext cx="8434387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4800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Lecture </a:t>
            </a:r>
            <a:r>
              <a:rPr lang="ru-RU" sz="4800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23</a:t>
            </a:r>
            <a:r>
              <a:rPr lang="ru-RU" sz="4000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/>
            </a:r>
            <a:br>
              <a:rPr lang="ru-RU" sz="4000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</a:br>
            <a:r>
              <a:rPr lang="en-US" sz="9600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COMPLEX</a:t>
            </a:r>
            <a:br>
              <a:rPr lang="en-US" sz="9600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</a:br>
            <a:r>
              <a:rPr lang="en-US" sz="9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SENTENCE </a:t>
            </a:r>
            <a:r>
              <a:rPr lang="en-US" sz="8000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/>
            </a:r>
            <a:br>
              <a:rPr lang="en-US" sz="8000" b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</a:br>
            <a:endParaRPr lang="en-GB" sz="8000" b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33375"/>
            <a:ext cx="8280400" cy="5111750"/>
          </a:xfrm>
          <a:noFill/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4400" smtClean="0"/>
              <a:t>Subordinate clauses may have </a:t>
            </a:r>
          </a:p>
          <a:p>
            <a:pPr marL="533400" indent="-533400" eaLnBrk="1" hangingPunct="1">
              <a:buFontTx/>
              <a:buNone/>
            </a:pPr>
            <a:endParaRPr lang="en-US" sz="1600" smtClean="0"/>
          </a:p>
          <a:p>
            <a:pPr marL="533400" indent="-533400" eaLnBrk="1" hangingPunct="1">
              <a:buFontTx/>
              <a:buNone/>
            </a:pPr>
            <a:r>
              <a:rPr lang="en-US" sz="4400" b="1" smtClean="0"/>
              <a:t>1)</a:t>
            </a:r>
            <a:r>
              <a:rPr lang="en-US" sz="4400" smtClean="0"/>
              <a:t> </a:t>
            </a:r>
            <a:r>
              <a:rPr lang="en-US" sz="4400" b="1" smtClean="0"/>
              <a:t>parallel subordination -</a:t>
            </a:r>
            <a:r>
              <a:rPr lang="en-US" sz="4400" smtClean="0"/>
              <a:t>subordinate clauses immediately referring to one principal clause are subordinated </a:t>
            </a:r>
            <a:r>
              <a:rPr lang="en-US" sz="4400" b="1" smtClean="0"/>
              <a:t>“in parallel’ or “co-subordinated</a:t>
            </a:r>
            <a:r>
              <a:rPr lang="en-US" sz="4400" smtClean="0"/>
              <a:t>”.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33375"/>
            <a:ext cx="8280400" cy="5111750"/>
          </a:xfrm>
          <a:noFill/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5400" smtClean="0"/>
              <a:t>Parallel subordination may be: </a:t>
            </a:r>
          </a:p>
          <a:p>
            <a:pPr marL="533400" indent="-533400" eaLnBrk="1" hangingPunct="1">
              <a:buFontTx/>
              <a:buAutoNum type="alphaLcParenR"/>
            </a:pPr>
            <a:r>
              <a:rPr lang="en-US" sz="5400" b="1" i="1" smtClean="0"/>
              <a:t> homogeneous</a:t>
            </a:r>
            <a:r>
              <a:rPr lang="en-US" sz="5400" b="1" smtClean="0"/>
              <a:t> </a:t>
            </a:r>
          </a:p>
          <a:p>
            <a:pPr marL="533400" indent="-533400" eaLnBrk="1" hangingPunct="1">
              <a:buFontTx/>
              <a:buChar char="-"/>
            </a:pPr>
            <a:r>
              <a:rPr lang="en-US" sz="5400" smtClean="0"/>
              <a:t>the subordinate clauses perform </a:t>
            </a:r>
            <a:r>
              <a:rPr lang="en-US" sz="5400" u="sng" smtClean="0"/>
              <a:t>similar functions</a:t>
            </a:r>
            <a:r>
              <a:rPr lang="en-US" sz="5400" smtClean="0"/>
              <a:t>,</a:t>
            </a:r>
          </a:p>
          <a:p>
            <a:pPr marL="533400" indent="-533400" eaLnBrk="1" hangingPunct="1">
              <a:buFontTx/>
              <a:buNone/>
            </a:pPr>
            <a:endParaRPr lang="en-US" sz="5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33375"/>
            <a:ext cx="8280400" cy="5111750"/>
          </a:xfrm>
          <a:noFill/>
        </p:spPr>
        <p:txBody>
          <a:bodyPr/>
          <a:lstStyle/>
          <a:p>
            <a:pPr marL="533400" indent="-533400" eaLnBrk="1" hangingPunct="1">
              <a:buFontTx/>
              <a:buChar char="-"/>
            </a:pPr>
            <a:r>
              <a:rPr lang="en-US" sz="4400" smtClean="0"/>
              <a:t>connected with each other coordinatively, </a:t>
            </a:r>
          </a:p>
          <a:p>
            <a:pPr marL="533400" indent="-533400" eaLnBrk="1" hangingPunct="1">
              <a:buFontTx/>
              <a:buChar char="-"/>
            </a:pPr>
            <a:r>
              <a:rPr lang="en-US" sz="4400" smtClean="0"/>
              <a:t>depend on the same element in the principal clause (or, the principal clause in general), </a:t>
            </a:r>
          </a:p>
          <a:p>
            <a:pPr marL="533400" indent="-533400" eaLnBrk="1" hangingPunct="1">
              <a:buFontTx/>
              <a:buNone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e.g.: 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4400" i="1" u="sng" smtClean="0">
                <a:latin typeface="Times New Roman" pitchFamily="18" charset="0"/>
                <a:cs typeface="Times New Roman" pitchFamily="18" charset="0"/>
              </a:rPr>
              <a:t>said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that it was his business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44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that I’d better stay off it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33400" indent="-533400" eaLnBrk="1" hangingPunct="1">
              <a:buFontTx/>
              <a:buNone/>
            </a:pPr>
            <a:endParaRPr lang="en-US" sz="4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60350"/>
            <a:ext cx="8569325" cy="5111750"/>
          </a:xfrm>
        </p:spPr>
        <p:txBody>
          <a:bodyPr/>
          <a:lstStyle/>
          <a:p>
            <a:pPr marL="533400" indent="-533400" eaLnBrk="1" hangingPunct="1">
              <a:buFontTx/>
              <a:buNone/>
              <a:defRPr/>
            </a:pPr>
            <a:r>
              <a:rPr lang="en-US" sz="4400" dirty="0" smtClean="0"/>
              <a:t>b) </a:t>
            </a:r>
            <a:r>
              <a:rPr lang="en-US" sz="4400" b="1" i="1" dirty="0" smtClean="0"/>
              <a:t>heterogeneous</a:t>
            </a:r>
            <a:r>
              <a:rPr lang="en-US" sz="4400" dirty="0" smtClean="0"/>
              <a:t>: </a:t>
            </a:r>
          </a:p>
          <a:p>
            <a:pPr marL="533400" indent="-533400" eaLnBrk="1" hangingPunct="1">
              <a:buFontTx/>
              <a:buChar char="-"/>
              <a:defRPr/>
            </a:pPr>
            <a:r>
              <a:rPr lang="en-US" sz="4400" dirty="0" smtClean="0"/>
              <a:t>the subordinate clauses mostly refer to </a:t>
            </a:r>
            <a:r>
              <a:rPr lang="en-US" sz="4400" u="sng" dirty="0" smtClean="0"/>
              <a:t>different elements</a:t>
            </a:r>
            <a:r>
              <a:rPr lang="en-US" sz="4400" dirty="0" smtClean="0"/>
              <a:t> in the principal clause, </a:t>
            </a:r>
          </a:p>
          <a:p>
            <a:pPr marL="533400" indent="-533400" eaLnBrk="1" hangingPunct="1">
              <a:buFontTx/>
              <a:buChar char="-"/>
              <a:defRPr/>
            </a:pPr>
            <a:endParaRPr lang="en-US" sz="4400" dirty="0" smtClean="0"/>
          </a:p>
          <a:p>
            <a:pPr marL="533400" indent="-533400" eaLnBrk="1" hangingPunct="1">
              <a:buFontTx/>
              <a:buNone/>
              <a:defRPr/>
            </a:pPr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e.g.: The </a:t>
            </a:r>
            <a:r>
              <a:rPr lang="en-US" sz="4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</a:t>
            </a:r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whom I saw yesterday </a:t>
            </a:r>
            <a:r>
              <a:rPr lang="en-US" sz="4400" i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said</a:t>
            </a:r>
            <a:r>
              <a:rPr lang="en-US" sz="4400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that it was his business</a:t>
            </a:r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549275"/>
            <a:ext cx="8280400" cy="5111750"/>
          </a:xfrm>
        </p:spPr>
        <p:txBody>
          <a:bodyPr/>
          <a:lstStyle/>
          <a:p>
            <a:pPr marL="533400" indent="-533400" algn="justLow" eaLnBrk="1" hangingPunct="1">
              <a:spcBef>
                <a:spcPct val="40000"/>
              </a:spcBef>
              <a:buFontTx/>
              <a:buNone/>
              <a:defRPr/>
            </a:pPr>
            <a:r>
              <a:rPr lang="en-US" sz="4400" dirty="0" smtClean="0"/>
              <a:t>2) </a:t>
            </a:r>
            <a:r>
              <a:rPr lang="en-US" sz="4400" b="1" dirty="0" smtClean="0"/>
              <a:t>consecutive subordination </a:t>
            </a:r>
            <a:r>
              <a:rPr lang="en-US" sz="4400" dirty="0" smtClean="0"/>
              <a:t> - one clause is </a:t>
            </a:r>
            <a:r>
              <a:rPr lang="en-US" sz="4400" u="sng" dirty="0" smtClean="0"/>
              <a:t>subordinated</a:t>
            </a:r>
            <a:r>
              <a:rPr lang="en-US" sz="4400" dirty="0" smtClean="0"/>
              <a:t> to another in a string of clauses, </a:t>
            </a:r>
          </a:p>
          <a:p>
            <a:pPr marL="533400" indent="-533400" algn="justLow" eaLnBrk="1" hangingPunct="1">
              <a:spcBef>
                <a:spcPct val="40000"/>
              </a:spcBef>
              <a:buFontTx/>
              <a:buNone/>
              <a:defRPr/>
            </a:pPr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e.g.: I </a:t>
            </a:r>
            <a:r>
              <a:rPr lang="en-US" sz="4400" i="1" u="sng" dirty="0" smtClean="0">
                <a:latin typeface="Times New Roman" pitchFamily="18" charset="0"/>
                <a:cs typeface="Times New Roman" pitchFamily="18" charset="0"/>
              </a:rPr>
              <a:t>don’t know </a:t>
            </a:r>
            <a:r>
              <a:rPr lang="en-US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why she </a:t>
            </a:r>
            <a:r>
              <a:rPr lang="en-US" sz="4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said</a:t>
            </a:r>
            <a:r>
              <a:rPr lang="en-US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that she couldn’t come at the </a:t>
            </a:r>
            <a:r>
              <a:rPr lang="en-US" sz="4400" i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en-US" sz="4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that I suggested</a:t>
            </a:r>
            <a:endParaRPr lang="en-US" sz="4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16013" y="836613"/>
            <a:ext cx="7488237" cy="2374900"/>
          </a:xfrm>
        </p:spPr>
        <p:txBody>
          <a:bodyPr/>
          <a:lstStyle/>
          <a:p>
            <a:pPr marL="609600" indent="-609600" defTabSz="449263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ru-RU" sz="6000" b="1" i="1" smtClean="0"/>
              <a:t>3</a:t>
            </a:r>
            <a:r>
              <a:rPr lang="en-US" sz="6000" b="1" i="1" smtClean="0"/>
              <a:t>. The correlation between compound and complex sentences</a:t>
            </a:r>
            <a:endParaRPr lang="ru-RU" sz="6000" b="1" i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333375"/>
            <a:ext cx="8678863" cy="5111750"/>
          </a:xfrm>
          <a:noFill/>
        </p:spPr>
        <p:txBody>
          <a:bodyPr/>
          <a:lstStyle/>
          <a:p>
            <a:pPr marL="533400" indent="-533400" eaLnBrk="1" hangingPunct="1">
              <a:spcBef>
                <a:spcPct val="50000"/>
              </a:spcBef>
              <a:buFontTx/>
              <a:buNone/>
            </a:pPr>
            <a:r>
              <a:rPr lang="en-US" sz="4000" smtClean="0"/>
              <a:t>    Some compound sentences can be easily transformed into complex sentences, </a:t>
            </a:r>
          </a:p>
          <a:p>
            <a:pPr marL="533400" indent="-533400" eaLnBrk="1" hangingPunct="1">
              <a:spcBef>
                <a:spcPct val="50000"/>
              </a:spcBef>
              <a:buFontTx/>
              <a:buNone/>
            </a:pPr>
            <a:r>
              <a:rPr lang="en-US" sz="4000" smtClean="0">
                <a:sym typeface="Wingdings" pitchFamily="2" charset="2"/>
              </a:rPr>
              <a:t></a:t>
            </a:r>
            <a:r>
              <a:rPr lang="en-US" sz="4000" smtClean="0"/>
              <a:t> </a:t>
            </a:r>
            <a:r>
              <a:rPr lang="en-US" sz="4000" i="1" u="sng" smtClean="0"/>
              <a:t>diagnostic models</a:t>
            </a:r>
            <a:r>
              <a:rPr lang="en-US" sz="4000" smtClean="0"/>
              <a:t> to expose the semantic relations between the coordinate clauses, especially in unmarked coordinative constructions.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333375"/>
            <a:ext cx="8569325" cy="5111750"/>
          </a:xfrm>
          <a:noFill/>
        </p:spPr>
        <p:txBody>
          <a:bodyPr/>
          <a:lstStyle/>
          <a:p>
            <a:pPr marL="801688" lvl="1" indent="-457200" eaLnBrk="1" hangingPunct="1">
              <a:buFontTx/>
              <a:buNone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E.g.: 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Water the seeds and they will grow.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 If you water the seeds, they will grow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4400" i="1" smtClean="0"/>
              <a:t> </a:t>
            </a:r>
          </a:p>
          <a:p>
            <a:pPr marL="801688" lvl="1" indent="-457200" eaLnBrk="1" hangingPunct="1">
              <a:buFontTx/>
              <a:buNone/>
            </a:pPr>
            <a:endParaRPr lang="en-US" sz="4400" i="1" smtClean="0"/>
          </a:p>
          <a:p>
            <a:pPr marL="801688" lvl="1" indent="-457200" eaLnBrk="1" hangingPunct="1">
              <a:buFontTx/>
              <a:buNone/>
            </a:pP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 She took some medicine and she became sick.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 She became sick because she took some medicine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4400" smtClean="0"/>
              <a:t> </a:t>
            </a:r>
          </a:p>
          <a:p>
            <a:pPr marL="801688" lvl="1" indent="-457200" eaLnBrk="1" hangingPunct="1">
              <a:buFontTx/>
              <a:buNone/>
            </a:pPr>
            <a:r>
              <a:rPr lang="en-US" sz="44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285750"/>
            <a:ext cx="8247063" cy="4778375"/>
          </a:xfrm>
          <a:noFill/>
        </p:spPr>
        <p:txBody>
          <a:bodyPr/>
          <a:lstStyle/>
          <a:p>
            <a:pPr marL="801688" lvl="1" indent="-457200" algn="ctr" eaLnBrk="1" hangingPunct="1">
              <a:buFontTx/>
              <a:buNone/>
            </a:pPr>
            <a:r>
              <a:rPr lang="en-US" sz="4800" b="1" smtClean="0"/>
              <a:t>Coordinative connections </a:t>
            </a:r>
            <a:r>
              <a:rPr lang="en-US" sz="4800" smtClean="0"/>
              <a:t>are </a:t>
            </a:r>
            <a:r>
              <a:rPr lang="en-US" sz="4800" u="sng" smtClean="0"/>
              <a:t>semantically more general</a:t>
            </a:r>
            <a:r>
              <a:rPr lang="en-US" sz="4800" smtClean="0"/>
              <a:t> than the </a:t>
            </a:r>
            <a:r>
              <a:rPr lang="en-US" sz="4800" b="1" smtClean="0"/>
              <a:t>connections in complex sentences</a:t>
            </a:r>
            <a:r>
              <a:rPr lang="en-US" sz="4800" smtClean="0"/>
              <a:t>, which are </a:t>
            </a:r>
            <a:r>
              <a:rPr lang="en-US" sz="4800" u="sng" smtClean="0"/>
              <a:t>semantically more discriminatory</a:t>
            </a:r>
            <a:r>
              <a:rPr lang="en-US" sz="4800" smtClean="0"/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550" y="785813"/>
            <a:ext cx="7561263" cy="2374900"/>
          </a:xfrm>
        </p:spPr>
        <p:txBody>
          <a:bodyPr/>
          <a:lstStyle/>
          <a:p>
            <a:pPr marL="609600" indent="-609600" defTabSz="449263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sz="5400" b="1" i="1" smtClean="0"/>
              <a:t>b) The classifications of complex sentences on the basis of mutual dependence of clauses</a:t>
            </a:r>
            <a:r>
              <a:rPr lang="en-US" sz="5400" smtClean="0"/>
              <a:t> </a:t>
            </a:r>
            <a:endParaRPr lang="ru-RU" sz="5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33375"/>
            <a:ext cx="8280400" cy="5111750"/>
          </a:xfrm>
          <a:noFill/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4000" b="1" smtClean="0"/>
              <a:t>Russian linguist N. S. Pospelov:</a:t>
            </a:r>
            <a:r>
              <a:rPr lang="en-US" sz="4000" smtClean="0"/>
              <a:t>  </a:t>
            </a:r>
          </a:p>
          <a:p>
            <a:pPr marL="533400" indent="-533400" eaLnBrk="1" hangingPunct="1">
              <a:buFontTx/>
              <a:buNone/>
            </a:pPr>
            <a:r>
              <a:rPr lang="en-US" sz="4000" smtClean="0"/>
              <a:t>1) </a:t>
            </a:r>
            <a:r>
              <a:rPr lang="en-US" sz="4000" b="1" u="sng" smtClean="0"/>
              <a:t>“one-member sentences”</a:t>
            </a:r>
            <a:r>
              <a:rPr lang="en-US" sz="4000" smtClean="0"/>
              <a:t> - complex sentences with </a:t>
            </a:r>
            <a:r>
              <a:rPr lang="en-US" sz="4000" u="sng" smtClean="0"/>
              <a:t>obligatory</a:t>
            </a:r>
            <a:r>
              <a:rPr lang="en-US" sz="4000" smtClean="0"/>
              <a:t> subordinate clauses: </a:t>
            </a:r>
          </a:p>
          <a:p>
            <a:pPr marL="533400" indent="-533400" eaLnBrk="1" hangingPunct="1">
              <a:buFontTx/>
              <a:buAutoNum type="alphaLcParenR"/>
            </a:pPr>
            <a:r>
              <a:rPr lang="en-US" sz="4000" smtClean="0"/>
              <a:t>complex sentences with </a:t>
            </a:r>
            <a:r>
              <a:rPr lang="en-US" sz="4000" b="1" i="1" u="sng" smtClean="0"/>
              <a:t>subject and predicative clauses:</a:t>
            </a:r>
            <a:r>
              <a:rPr lang="en-US" sz="4000" smtClean="0"/>
              <a:t> </a:t>
            </a:r>
          </a:p>
          <a:p>
            <a:pPr marL="533400" indent="-533400" eaLnBrk="1" hangingPunct="1">
              <a:buFontTx/>
              <a:buNone/>
            </a:pPr>
            <a:r>
              <a:rPr lang="en-US" sz="4000" i="1" smtClean="0">
                <a:latin typeface="Times New Roman" pitchFamily="18" charset="0"/>
                <a:cs typeface="Times New Roman" pitchFamily="18" charset="0"/>
              </a:rPr>
              <a:t>e.g.: </a:t>
            </a:r>
            <a:r>
              <a:rPr lang="en-US" sz="4000" i="1" u="sng" smtClean="0">
                <a:latin typeface="Times New Roman" pitchFamily="18" charset="0"/>
                <a:cs typeface="Times New Roman" pitchFamily="18" charset="0"/>
              </a:rPr>
              <a:t>What the telegram </a:t>
            </a:r>
            <a:r>
              <a:rPr lang="en-US" sz="4000" i="1" smtClean="0">
                <a:latin typeface="Times New Roman" pitchFamily="18" charset="0"/>
                <a:cs typeface="Times New Roman" pitchFamily="18" charset="0"/>
              </a:rPr>
              <a:t>said was clear.</a:t>
            </a:r>
            <a:r>
              <a:rPr lang="en-US" sz="4000" smtClean="0"/>
              <a:t>             </a:t>
            </a:r>
            <a:r>
              <a:rPr lang="en-US" sz="4000" i="1" smtClean="0">
                <a:latin typeface="Times New Roman" pitchFamily="18" charset="0"/>
                <a:cs typeface="Times New Roman" pitchFamily="18" charset="0"/>
              </a:rPr>
              <a:t>The telegram was </a:t>
            </a:r>
            <a:r>
              <a:rPr lang="en-US" sz="4000" i="1" u="sng" smtClean="0">
                <a:latin typeface="Times New Roman" pitchFamily="18" charset="0"/>
                <a:cs typeface="Times New Roman" pitchFamily="18" charset="0"/>
              </a:rPr>
              <a:t>what I expected from you</a:t>
            </a:r>
            <a:r>
              <a:rPr lang="en-US" sz="4000" i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14313"/>
            <a:ext cx="8605837" cy="5111750"/>
          </a:xfrm>
          <a:noFill/>
        </p:spPr>
        <p:txBody>
          <a:bodyPr/>
          <a:lstStyle/>
          <a:p>
            <a:pPr marL="533400" indent="-533400" eaLnBrk="1" hangingPunct="1">
              <a:spcBef>
                <a:spcPct val="40000"/>
              </a:spcBef>
              <a:buFontTx/>
              <a:buNone/>
            </a:pPr>
            <a:r>
              <a:rPr lang="en-US" sz="4400" smtClean="0"/>
              <a:t>b) complex sentences with subordinate clauses performing the functions of </a:t>
            </a:r>
            <a:r>
              <a:rPr lang="en-US" sz="4400" b="1" i="1" u="sng" smtClean="0"/>
              <a:t>complements</a:t>
            </a:r>
            <a:r>
              <a:rPr lang="en-US" sz="4400" smtClean="0"/>
              <a:t>, (</a:t>
            </a:r>
            <a:r>
              <a:rPr lang="en-US" sz="4400" b="1" smtClean="0"/>
              <a:t>object clauses and adverbial clauses</a:t>
            </a:r>
            <a:r>
              <a:rPr lang="en-US" sz="4400" smtClean="0"/>
              <a:t>),                </a:t>
            </a:r>
          </a:p>
          <a:p>
            <a:pPr marL="533400" indent="-533400" eaLnBrk="1" hangingPunct="1">
              <a:spcBef>
                <a:spcPct val="40000"/>
              </a:spcBef>
              <a:buFontTx/>
              <a:buNone/>
            </a:pP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e.g.: Tell me </a:t>
            </a:r>
            <a:r>
              <a:rPr lang="en-US" sz="4400" i="1" u="sng" smtClean="0">
                <a:latin typeface="Times New Roman" pitchFamily="18" charset="0"/>
                <a:cs typeface="Times New Roman" pitchFamily="18" charset="0"/>
              </a:rPr>
              <a:t>what you know about it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400" smtClean="0"/>
              <a:t> </a:t>
            </a:r>
            <a:r>
              <a:rPr lang="en-US" sz="4400" i="1" smtClean="0">
                <a:latin typeface="Times New Roman" pitchFamily="18" charset="0"/>
                <a:cs typeface="Times New Roman" pitchFamily="18" charset="0"/>
              </a:rPr>
              <a:t>Put the pen </a:t>
            </a:r>
            <a:r>
              <a:rPr lang="en-US" sz="4400" i="1" u="sng" smtClean="0">
                <a:latin typeface="Times New Roman" pitchFamily="18" charset="0"/>
                <a:cs typeface="Times New Roman" pitchFamily="18" charset="0"/>
              </a:rPr>
              <a:t>where you’ve taken it from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04813"/>
            <a:ext cx="8280400" cy="5111750"/>
          </a:xfrm>
          <a:noFill/>
        </p:spPr>
        <p:txBody>
          <a:bodyPr/>
          <a:lstStyle/>
          <a:p>
            <a:pPr marL="533400" indent="-533400" eaLnBrk="1" hangingPunct="1">
              <a:spcBef>
                <a:spcPct val="40000"/>
              </a:spcBef>
              <a:buFontTx/>
              <a:buNone/>
            </a:pPr>
            <a:r>
              <a:rPr lang="en-US" sz="5000" smtClean="0"/>
              <a:t>c) complex sentences with </a:t>
            </a:r>
            <a:r>
              <a:rPr lang="en-US" sz="5000" b="1" i="1" u="sng" smtClean="0"/>
              <a:t>correlative connections</a:t>
            </a:r>
            <a:r>
              <a:rPr lang="en-US" sz="5000" smtClean="0"/>
              <a:t>, for example, with </a:t>
            </a:r>
            <a:r>
              <a:rPr lang="en-US" sz="5000" b="1" i="1" u="sng" smtClean="0"/>
              <a:t>double connectors</a:t>
            </a:r>
            <a:r>
              <a:rPr lang="en-US" sz="5000" smtClean="0"/>
              <a:t>,                                              </a:t>
            </a:r>
          </a:p>
          <a:p>
            <a:pPr marL="533400" indent="-533400" eaLnBrk="1" hangingPunct="1">
              <a:spcBef>
                <a:spcPct val="40000"/>
              </a:spcBef>
              <a:buFontTx/>
              <a:buNone/>
            </a:pPr>
            <a:r>
              <a:rPr lang="en-US" sz="5000" i="1" smtClean="0">
                <a:latin typeface="Times New Roman" pitchFamily="18" charset="0"/>
                <a:cs typeface="Times New Roman" pitchFamily="18" charset="0"/>
              </a:rPr>
              <a:t>e.g.: </a:t>
            </a:r>
            <a:r>
              <a:rPr lang="en-US" sz="5000" i="1" u="sng" smtClean="0">
                <a:latin typeface="Times New Roman" pitchFamily="18" charset="0"/>
                <a:cs typeface="Times New Roman" pitchFamily="18" charset="0"/>
              </a:rPr>
              <a:t>The more </a:t>
            </a:r>
            <a:r>
              <a:rPr lang="en-US" sz="5000" i="1" smtClean="0">
                <a:latin typeface="Times New Roman" pitchFamily="18" charset="0"/>
                <a:cs typeface="Times New Roman" pitchFamily="18" charset="0"/>
              </a:rPr>
              <a:t>he thought about it, </a:t>
            </a:r>
            <a:r>
              <a:rPr lang="en-US" sz="5000" i="1" u="sng" smtClean="0">
                <a:latin typeface="Times New Roman" pitchFamily="18" charset="0"/>
                <a:cs typeface="Times New Roman" pitchFamily="18" charset="0"/>
              </a:rPr>
              <a:t>the more </a:t>
            </a:r>
            <a:r>
              <a:rPr lang="en-US" sz="5000" i="1" smtClean="0">
                <a:latin typeface="Times New Roman" pitchFamily="18" charset="0"/>
                <a:cs typeface="Times New Roman" pitchFamily="18" charset="0"/>
              </a:rPr>
              <a:t>he worried</a:t>
            </a:r>
            <a:r>
              <a:rPr lang="en-US" sz="500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50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428625"/>
            <a:ext cx="8280400" cy="5111750"/>
          </a:xfrm>
          <a:noFill/>
        </p:spPr>
        <p:txBody>
          <a:bodyPr/>
          <a:lstStyle/>
          <a:p>
            <a:pPr marL="533400" indent="-533400" eaLnBrk="1" hangingPunct="1">
              <a:spcBef>
                <a:spcPct val="45000"/>
              </a:spcBef>
              <a:buFontTx/>
              <a:buNone/>
            </a:pPr>
            <a:r>
              <a:rPr lang="en-US" sz="5400" smtClean="0"/>
              <a:t>d) complex sentences with </a:t>
            </a:r>
            <a:r>
              <a:rPr lang="en-US" sz="5400" b="1" i="1" u="sng" smtClean="0"/>
              <a:t>restrictive attributive clauses</a:t>
            </a:r>
            <a:r>
              <a:rPr lang="en-US" sz="5400" smtClean="0"/>
              <a:t> - based on a correlation scheme too,                             </a:t>
            </a:r>
          </a:p>
          <a:p>
            <a:pPr marL="533400" indent="-533400" eaLnBrk="1" hangingPunct="1">
              <a:spcBef>
                <a:spcPct val="45000"/>
              </a:spcBef>
              <a:buFontTx/>
              <a:buNone/>
            </a:pPr>
            <a:r>
              <a:rPr lang="en-US" sz="5400" i="1" smtClean="0">
                <a:latin typeface="Times New Roman" pitchFamily="18" charset="0"/>
                <a:cs typeface="Times New Roman" pitchFamily="18" charset="0"/>
              </a:rPr>
              <a:t>e.g.: It was the kind of book </a:t>
            </a:r>
            <a:r>
              <a:rPr lang="en-US" sz="5400" i="1" u="sng" smtClean="0">
                <a:latin typeface="Times New Roman" pitchFamily="18" charset="0"/>
                <a:cs typeface="Times New Roman" pitchFamily="18" charset="0"/>
              </a:rPr>
              <a:t>that all children admire</a:t>
            </a:r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5400" smtClean="0"/>
              <a:t> </a:t>
            </a:r>
          </a:p>
          <a:p>
            <a:pPr marL="533400" indent="-533400" eaLnBrk="1" hangingPunct="1">
              <a:spcBef>
                <a:spcPct val="45000"/>
              </a:spcBef>
              <a:buFontTx/>
              <a:buNone/>
            </a:pPr>
            <a:endParaRPr lang="en-US" sz="5400" i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142875"/>
            <a:ext cx="8497887" cy="5111750"/>
          </a:xfrm>
          <a:noFill/>
        </p:spPr>
        <p:txBody>
          <a:bodyPr/>
          <a:lstStyle/>
          <a:p>
            <a:pPr marL="533400" indent="-533400" eaLnBrk="1" hangingPunct="1">
              <a:spcBef>
                <a:spcPct val="45000"/>
              </a:spcBef>
              <a:buFontTx/>
              <a:buNone/>
            </a:pPr>
            <a:r>
              <a:rPr lang="en-US" sz="4400" smtClean="0"/>
              <a:t>e) complex sentences with </a:t>
            </a:r>
            <a:r>
              <a:rPr lang="en-US" sz="4400" i="1" smtClean="0"/>
              <a:t>the subordinate clause </a:t>
            </a:r>
            <a:r>
              <a:rPr lang="en-US" sz="4400" b="1" i="1" u="sng" smtClean="0"/>
              <a:t>in preposition </a:t>
            </a:r>
            <a:r>
              <a:rPr lang="en-US" sz="4400" i="1" smtClean="0"/>
              <a:t>to the principal clause</a:t>
            </a:r>
            <a:r>
              <a:rPr lang="en-US" sz="4400" smtClean="0"/>
              <a:t>, </a:t>
            </a:r>
          </a:p>
          <a:p>
            <a:pPr marL="533400" indent="-533400" eaLnBrk="1" hangingPunct="1">
              <a:spcBef>
                <a:spcPct val="45000"/>
              </a:spcBef>
              <a:buFontTx/>
              <a:buNone/>
            </a:pPr>
            <a:r>
              <a:rPr lang="en-US" sz="4000" i="1" smtClean="0">
                <a:latin typeface="Times New Roman" pitchFamily="18" charset="0"/>
                <a:cs typeface="Times New Roman" pitchFamily="18" charset="0"/>
              </a:rPr>
              <a:t>e.g.: </a:t>
            </a:r>
            <a:r>
              <a:rPr lang="en-US" sz="4000" i="1" u="sng" smtClean="0">
                <a:latin typeface="Times New Roman" pitchFamily="18" charset="0"/>
                <a:cs typeface="Times New Roman" pitchFamily="18" charset="0"/>
              </a:rPr>
              <a:t>As far as I remember</a:t>
            </a:r>
            <a:r>
              <a:rPr lang="en-US" sz="4000" i="1" smtClean="0">
                <a:latin typeface="Times New Roman" pitchFamily="18" charset="0"/>
                <a:cs typeface="Times New Roman" pitchFamily="18" charset="0"/>
              </a:rPr>
              <a:t>, the man was very much surprised to see me there.</a:t>
            </a:r>
            <a:r>
              <a:rPr lang="en-US" sz="4000" smtClean="0"/>
              <a:t> </a:t>
            </a:r>
          </a:p>
          <a:p>
            <a:pPr marL="533400" indent="-533400" eaLnBrk="1" hangingPunct="1">
              <a:spcBef>
                <a:spcPct val="45000"/>
              </a:spcBef>
              <a:buFontTx/>
              <a:buNone/>
            </a:pPr>
            <a:r>
              <a:rPr lang="en-US" sz="4000" i="1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i="1" u="sng" smtClean="0">
                <a:latin typeface="Times New Roman" pitchFamily="18" charset="0"/>
                <a:cs typeface="Times New Roman" pitchFamily="18" charset="0"/>
              </a:rPr>
              <a:t>Even if the fault is all his</a:t>
            </a:r>
            <a:r>
              <a:rPr lang="en-US" sz="4000" i="1" smtClean="0">
                <a:latin typeface="Times New Roman" pitchFamily="18" charset="0"/>
                <a:cs typeface="Times New Roman" pitchFamily="18" charset="0"/>
              </a:rPr>
              <a:t>, I must find a way to help him.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33375"/>
            <a:ext cx="8280400" cy="5111750"/>
          </a:xfrm>
          <a:noFill/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4000" smtClean="0"/>
              <a:t>2) </a:t>
            </a:r>
            <a:r>
              <a:rPr lang="en-US" sz="4000" b="1" u="sng" smtClean="0"/>
              <a:t>“two-member sentences”</a:t>
            </a:r>
            <a:r>
              <a:rPr lang="en-US" sz="4000" smtClean="0"/>
              <a:t> complex sentences with </a:t>
            </a:r>
            <a:r>
              <a:rPr lang="en-US" sz="4000" u="sng" smtClean="0"/>
              <a:t>optional</a:t>
            </a:r>
            <a:r>
              <a:rPr lang="en-US" sz="4000" smtClean="0"/>
              <a:t> subordinate clauses. </a:t>
            </a:r>
            <a:endParaRPr lang="en-US" sz="4000" smtClean="0">
              <a:sym typeface="Wingdings" pitchFamily="2" charset="2"/>
            </a:endParaRPr>
          </a:p>
          <a:p>
            <a:pPr marL="533400" indent="-533400" eaLnBrk="1" hangingPunct="1">
              <a:buFont typeface="Wingdings" pitchFamily="2" charset="2"/>
              <a:buChar char="à"/>
            </a:pPr>
            <a:r>
              <a:rPr lang="en-US" sz="4000" smtClean="0"/>
              <a:t>with the </a:t>
            </a:r>
            <a:r>
              <a:rPr lang="en-US" sz="4000" u="sng" smtClean="0"/>
              <a:t>adverbial clauses</a:t>
            </a:r>
            <a:r>
              <a:rPr lang="en-US" sz="4000" smtClean="0"/>
              <a:t>,</a:t>
            </a:r>
          </a:p>
          <a:p>
            <a:pPr marL="533400" indent="-533400" eaLnBrk="1" hangingPunct="1">
              <a:buFont typeface="Wingdings" pitchFamily="2" charset="2"/>
              <a:buChar char="à"/>
            </a:pPr>
            <a:r>
              <a:rPr lang="en-US" sz="4000" smtClean="0"/>
              <a:t> </a:t>
            </a:r>
            <a:r>
              <a:rPr lang="en-US" sz="4000" u="sng" smtClean="0"/>
              <a:t>parenthetical clauses</a:t>
            </a:r>
            <a:r>
              <a:rPr lang="en-US" sz="4000" smtClean="0"/>
              <a:t> </a:t>
            </a:r>
          </a:p>
          <a:p>
            <a:pPr marL="533400" indent="-533400" eaLnBrk="1" hangingPunct="1">
              <a:buFont typeface="Wingdings" pitchFamily="2" charset="2"/>
              <a:buChar char="à"/>
            </a:pPr>
            <a:r>
              <a:rPr lang="en-US" sz="4000" smtClean="0"/>
              <a:t> </a:t>
            </a:r>
            <a:r>
              <a:rPr lang="en-US" sz="4000" u="sng" smtClean="0"/>
              <a:t>descriptive attributive clauses</a:t>
            </a:r>
            <a:r>
              <a:rPr lang="en-US" sz="4000" smtClean="0"/>
              <a:t> in </a:t>
            </a:r>
            <a:r>
              <a:rPr lang="en-US" sz="4000" b="1" smtClean="0"/>
              <a:t>postposition</a:t>
            </a:r>
            <a:r>
              <a:rPr lang="en-US" sz="4000" smtClean="0"/>
              <a:t> to the principal clause,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333375"/>
            <a:ext cx="8280400" cy="5111750"/>
          </a:xfrm>
          <a:noFill/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en-US" sz="5400" i="1" smtClean="0">
                <a:latin typeface="Times New Roman" pitchFamily="18" charset="0"/>
                <a:cs typeface="Times New Roman" pitchFamily="18" charset="0"/>
              </a:rPr>
              <a:t>e.g.: The man was very much surprised to see me there, </a:t>
            </a:r>
            <a:r>
              <a:rPr lang="en-US" sz="5400" b="1" i="1" smtClean="0">
                <a:latin typeface="Times New Roman" pitchFamily="18" charset="0"/>
                <a:cs typeface="Times New Roman" pitchFamily="18" charset="0"/>
              </a:rPr>
              <a:t>as far as I remember</a:t>
            </a:r>
            <a:r>
              <a:rPr lang="en-US" sz="5400" i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5400" smtClean="0"/>
              <a:t> 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en-US" sz="6000" i="1" smtClean="0">
              <a:latin typeface="Times New Roman" pitchFamily="18" charset="0"/>
              <a:cs typeface="Times New Roman" pitchFamily="18" charset="0"/>
            </a:endParaRP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en-US" sz="5400" i="1" smtClean="0">
                <a:latin typeface="Times New Roman" pitchFamily="18" charset="0"/>
                <a:cs typeface="Times New Roman" pitchFamily="18" charset="0"/>
              </a:rPr>
              <a:t>She wore a hat </a:t>
            </a:r>
            <a:r>
              <a:rPr lang="en-US" sz="5400" b="1" i="1" smtClean="0">
                <a:latin typeface="Times New Roman" pitchFamily="18" charset="0"/>
                <a:cs typeface="Times New Roman" pitchFamily="18" charset="0"/>
              </a:rPr>
              <a:t>which was decorated with flowers</a:t>
            </a:r>
            <a:r>
              <a:rPr lang="en-US" sz="54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4097</TotalTime>
  <Words>525</Words>
  <Application>Microsoft Office PowerPoint</Application>
  <PresentationFormat>Экран (4:3)</PresentationFormat>
  <Paragraphs>45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Arial Black</vt:lpstr>
      <vt:lpstr>Times New Roman</vt:lpstr>
      <vt:lpstr>Wingdings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 MORPHEMIC STRUCTURE OF THE WORD</dc:title>
  <dc:creator>User</dc:creator>
  <cp:lastModifiedBy>user</cp:lastModifiedBy>
  <cp:revision>95</cp:revision>
  <dcterms:created xsi:type="dcterms:W3CDTF">2013-08-22T18:10:57Z</dcterms:created>
  <dcterms:modified xsi:type="dcterms:W3CDTF">2019-12-26T08:56:18Z</dcterms:modified>
</cp:coreProperties>
</file>