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17"/>
  </p:notesMasterIdLst>
  <p:sldIdLst>
    <p:sldId id="275" r:id="rId2"/>
    <p:sldId id="266" r:id="rId3"/>
    <p:sldId id="278" r:id="rId4"/>
    <p:sldId id="280" r:id="rId5"/>
    <p:sldId id="286" r:id="rId6"/>
    <p:sldId id="287" r:id="rId7"/>
    <p:sldId id="281" r:id="rId8"/>
    <p:sldId id="282" r:id="rId9"/>
    <p:sldId id="276" r:id="rId10"/>
    <p:sldId id="273" r:id="rId11"/>
    <p:sldId id="272" r:id="rId12"/>
    <p:sldId id="260" r:id="rId13"/>
    <p:sldId id="269" r:id="rId14"/>
    <p:sldId id="270" r:id="rId15"/>
    <p:sldId id="27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a:srgbClr val="FF00FF"/>
    <a:srgbClr val="003399"/>
    <a:srgbClr val="CC66FF"/>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2762" autoAdjust="0"/>
    <p:restoredTop sz="94660" autoAdjust="0"/>
  </p:normalViewPr>
  <p:slideViewPr>
    <p:cSldViewPr>
      <p:cViewPr varScale="1">
        <p:scale>
          <a:sx n="74" d="100"/>
          <a:sy n="74" d="100"/>
        </p:scale>
        <p:origin x="62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7C8ED6-E01F-4039-ADC0-CC3C0D68438B}" type="datetimeFigureOut">
              <a:rPr lang="en-US" smtClean="0"/>
              <a:pPr/>
              <a:t>12/26/2019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5FA289-175A-4713-A339-87D4A1F5C9D6}" type="slidenum">
              <a:rPr lang="en-US" smtClean="0"/>
              <a:pPr/>
              <a:t>‹#›</a:t>
            </a:fld>
            <a:endParaRPr lang="en-US"/>
          </a:p>
        </p:txBody>
      </p:sp>
    </p:spTree>
    <p:extLst>
      <p:ext uri="{BB962C8B-B14F-4D97-AF65-F5344CB8AC3E}">
        <p14:creationId xmlns:p14="http://schemas.microsoft.com/office/powerpoint/2010/main" val="3052625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02A4AF4-BF95-4EE3-90E0-D8BF4D7F91B8}" type="datetimeFigureOut">
              <a:rPr lang="en-US" smtClean="0"/>
              <a:pPr/>
              <a:t>12/26/2019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89A5947-3A45-45B3-A495-14ADAF1184A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02A4AF4-BF95-4EE3-90E0-D8BF4D7F91B8}" type="datetimeFigureOut">
              <a:rPr lang="en-US" smtClean="0"/>
              <a:pPr/>
              <a:t>12/26/2019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9A5947-3A45-45B3-A495-14ADAF1184A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02A4AF4-BF95-4EE3-90E0-D8BF4D7F91B8}" type="datetimeFigureOut">
              <a:rPr lang="en-US" smtClean="0"/>
              <a:pPr/>
              <a:t>12/26/2019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9A5947-3A45-45B3-A495-14ADAF1184A2}"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6063124A-EEA8-4940-A01F-8D6D3116998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02A4AF4-BF95-4EE3-90E0-D8BF4D7F91B8}" type="datetimeFigureOut">
              <a:rPr lang="en-US" smtClean="0"/>
              <a:pPr/>
              <a:t>12/26/2019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9A5947-3A45-45B3-A495-14ADAF1184A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02A4AF4-BF95-4EE3-90E0-D8BF4D7F91B8}" type="datetimeFigureOut">
              <a:rPr lang="en-US" smtClean="0"/>
              <a:pPr/>
              <a:t>12/26/2019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9A5947-3A45-45B3-A495-14ADAF1184A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02A4AF4-BF95-4EE3-90E0-D8BF4D7F91B8}" type="datetimeFigureOut">
              <a:rPr lang="en-US" smtClean="0"/>
              <a:pPr/>
              <a:t>12/26/2019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9A5947-3A45-45B3-A495-14ADAF1184A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02A4AF4-BF95-4EE3-90E0-D8BF4D7F91B8}" type="datetimeFigureOut">
              <a:rPr lang="en-US" smtClean="0"/>
              <a:pPr/>
              <a:t>12/26/2019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9A5947-3A45-45B3-A495-14ADAF1184A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F02A4AF4-BF95-4EE3-90E0-D8BF4D7F91B8}" type="datetimeFigureOut">
              <a:rPr lang="en-US" smtClean="0"/>
              <a:pPr/>
              <a:t>12/26/2019</a:t>
            </a:fld>
            <a:endParaRPr lang="en-US"/>
          </a:p>
        </p:txBody>
      </p:sp>
      <p:sp>
        <p:nvSpPr>
          <p:cNvPr id="8" name="Slide Number Placeholder 7"/>
          <p:cNvSpPr>
            <a:spLocks noGrp="1"/>
          </p:cNvSpPr>
          <p:nvPr>
            <p:ph type="sldNum" sz="quarter" idx="11"/>
          </p:nvPr>
        </p:nvSpPr>
        <p:spPr/>
        <p:txBody>
          <a:bodyPr/>
          <a:lstStyle/>
          <a:p>
            <a:fld id="{B89A5947-3A45-45B3-A495-14ADAF1184A2}"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2A4AF4-BF95-4EE3-90E0-D8BF4D7F91B8}" type="datetimeFigureOut">
              <a:rPr lang="en-US" smtClean="0"/>
              <a:pPr/>
              <a:t>12/26/2019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9A5947-3A45-45B3-A495-14ADAF1184A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02A4AF4-BF95-4EE3-90E0-D8BF4D7F91B8}" type="datetimeFigureOut">
              <a:rPr lang="en-US" smtClean="0"/>
              <a:pPr/>
              <a:t>12/26/2019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B89A5947-3A45-45B3-A495-14ADAF1184A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F02A4AF4-BF95-4EE3-90E0-D8BF4D7F91B8}" type="datetimeFigureOut">
              <a:rPr lang="en-US" smtClean="0"/>
              <a:pPr/>
              <a:t>12/26/2019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9A5947-3A45-45B3-A495-14ADAF1184A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F02A4AF4-BF95-4EE3-90E0-D8BF4D7F91B8}" type="datetimeFigureOut">
              <a:rPr lang="en-US" smtClean="0"/>
              <a:pPr/>
              <a:t>12/26/2019</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B89A5947-3A45-45B3-A495-14ADAF1184A2}"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 id="2147483864" r:id="rId12"/>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6.xml"/><Relationship Id="rId5" Type="http://schemas.openxmlformats.org/officeDocument/2006/relationships/image" Target="../media/image7.jpeg"/><Relationship Id="rId4" Type="http://schemas.openxmlformats.org/officeDocument/2006/relationships/image" Target="../media/image6.jpeg"/></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6.xml"/><Relationship Id="rId5" Type="http://schemas.openxmlformats.org/officeDocument/2006/relationships/image" Target="../media/image11.jpeg"/><Relationship Id="rId4" Type="http://schemas.openxmlformats.org/officeDocument/2006/relationships/image" Target="../media/image10.jpeg"/></Relationships>
</file>

<file path=ppt/slides/_rels/slide1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png"/><Relationship Id="rId1" Type="http://schemas.openxmlformats.org/officeDocument/2006/relationships/slideLayout" Target="../slideLayouts/slideLayout6.xml"/><Relationship Id="rId5" Type="http://schemas.openxmlformats.org/officeDocument/2006/relationships/image" Target="../media/image15.jpeg"/><Relationship Id="rId4" Type="http://schemas.openxmlformats.org/officeDocument/2006/relationships/image" Target="../media/image14.jpeg"/></Relationships>
</file>

<file path=ppt/slides/_rels/slide1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6781800" cy="5638800"/>
          </a:xfrm>
          <a:solidFill>
            <a:srgbClr val="FFFF00"/>
          </a:solidFill>
        </p:spPr>
        <p:txBody>
          <a:bodyPr>
            <a:noAutofit/>
          </a:bodyPr>
          <a:lstStyle/>
          <a:p>
            <a:r>
              <a:rPr lang="en-US" sz="12000" b="1" dirty="0" smtClean="0">
                <a:solidFill>
                  <a:srgbClr val="800080"/>
                </a:solidFill>
                <a:effectLst>
                  <a:outerShdw blurRad="38100" dist="38100" dir="2700000" algn="tl">
                    <a:srgbClr val="000000">
                      <a:alpha val="43137"/>
                    </a:srgbClr>
                  </a:outerShdw>
                </a:effectLst>
                <a:latin typeface="Curlz MT" pitchFamily="82" charset="0"/>
              </a:rPr>
              <a:t>PREFIXES </a:t>
            </a:r>
            <a:br>
              <a:rPr lang="en-US" sz="12000" b="1" dirty="0" smtClean="0">
                <a:solidFill>
                  <a:srgbClr val="800080"/>
                </a:solidFill>
                <a:effectLst>
                  <a:outerShdw blurRad="38100" dist="38100" dir="2700000" algn="tl">
                    <a:srgbClr val="000000">
                      <a:alpha val="43137"/>
                    </a:srgbClr>
                  </a:outerShdw>
                </a:effectLst>
                <a:latin typeface="Curlz MT" pitchFamily="82" charset="0"/>
              </a:rPr>
            </a:br>
            <a:r>
              <a:rPr lang="en-US" sz="12000" b="1" dirty="0" smtClean="0">
                <a:solidFill>
                  <a:srgbClr val="800080"/>
                </a:solidFill>
                <a:effectLst>
                  <a:outerShdw blurRad="38100" dist="38100" dir="2700000" algn="tl">
                    <a:srgbClr val="000000">
                      <a:alpha val="43137"/>
                    </a:srgbClr>
                  </a:outerShdw>
                </a:effectLst>
                <a:latin typeface="Curlz MT" pitchFamily="82" charset="0"/>
              </a:rPr>
              <a:t>AND </a:t>
            </a:r>
            <a:br>
              <a:rPr lang="en-US" sz="12000" b="1" dirty="0" smtClean="0">
                <a:solidFill>
                  <a:srgbClr val="800080"/>
                </a:solidFill>
                <a:effectLst>
                  <a:outerShdw blurRad="38100" dist="38100" dir="2700000" algn="tl">
                    <a:srgbClr val="000000">
                      <a:alpha val="43137"/>
                    </a:srgbClr>
                  </a:outerShdw>
                </a:effectLst>
                <a:latin typeface="Curlz MT" pitchFamily="82" charset="0"/>
              </a:rPr>
            </a:br>
            <a:r>
              <a:rPr lang="en-US" sz="12000" b="1" dirty="0" smtClean="0">
                <a:solidFill>
                  <a:srgbClr val="800080"/>
                </a:solidFill>
                <a:effectLst>
                  <a:outerShdw blurRad="38100" dist="38100" dir="2700000" algn="tl">
                    <a:srgbClr val="000000">
                      <a:alpha val="43137"/>
                    </a:srgbClr>
                  </a:outerShdw>
                </a:effectLst>
                <a:latin typeface="Curlz MT" pitchFamily="82" charset="0"/>
              </a:rPr>
              <a:t>SUFFIXES</a:t>
            </a:r>
            <a:endParaRPr lang="en-US" sz="12000" b="1" dirty="0">
              <a:solidFill>
                <a:srgbClr val="800080"/>
              </a:solidFill>
              <a:effectLst>
                <a:outerShdw blurRad="38100" dist="38100" dir="2700000" algn="tl">
                  <a:srgbClr val="000000">
                    <a:alpha val="43137"/>
                  </a:srgbClr>
                </a:outerShdw>
              </a:effectLst>
              <a:latin typeface="Curlz MT" pitchFamily="82" charset="0"/>
            </a:endParaRPr>
          </a:p>
        </p:txBody>
      </p:sp>
      <p:pic>
        <p:nvPicPr>
          <p:cNvPr id="1026" name="Picture 2" descr="C:\Users\User\Downloads\images (14).jpg"/>
          <p:cNvPicPr>
            <a:picLocks noChangeAspect="1" noChangeArrowheads="1"/>
          </p:cNvPicPr>
          <p:nvPr/>
        </p:nvPicPr>
        <p:blipFill>
          <a:blip r:embed="rId2"/>
          <a:srcRect/>
          <a:stretch>
            <a:fillRect/>
          </a:stretch>
        </p:blipFill>
        <p:spPr bwMode="auto">
          <a:xfrm>
            <a:off x="6477000" y="2286000"/>
            <a:ext cx="2667000" cy="2133600"/>
          </a:xfrm>
          <a:prstGeom prst="rect">
            <a:avLst/>
          </a:prstGeom>
          <a:ln>
            <a:noFill/>
          </a:ln>
          <a:effectLst>
            <a:softEdge rad="112500"/>
          </a:effectLst>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500" autoRev="1" fill="hold">
                                          <p:stCondLst>
                                            <p:cond delay="0"/>
                                          </p:stCondLst>
                                        </p:cTn>
                                        <p:tgtEl>
                                          <p:spTgt spid="2"/>
                                        </p:tgtEl>
                                        <p:attrNameLst>
                                          <p:attrName>ppt_w</p:attrName>
                                        </p:attrNameLst>
                                      </p:cBhvr>
                                    </p:anim>
                                    <p:anim by="(#ppt_w*0.50)" calcmode="lin" valueType="num">
                                      <p:cBhvr>
                                        <p:cTn id="8" dur="500" decel="50000" autoRev="1" fill="hold">
                                          <p:stCondLst>
                                            <p:cond delay="0"/>
                                          </p:stCondLst>
                                        </p:cTn>
                                        <p:tgtEl>
                                          <p:spTgt spid="2"/>
                                        </p:tgtEl>
                                        <p:attrNameLst>
                                          <p:attrName>ppt_x</p:attrName>
                                        </p:attrNameLst>
                                      </p:cBhvr>
                                    </p:anim>
                                    <p:anim from="(-#ppt_h/2)" to="(#ppt_y)" calcmode="lin" valueType="num">
                                      <p:cBhvr>
                                        <p:cTn id="9" dur="1000" fill="hold">
                                          <p:stCondLst>
                                            <p:cond delay="0"/>
                                          </p:stCondLst>
                                        </p:cTn>
                                        <p:tgtEl>
                                          <p:spTgt spid="2"/>
                                        </p:tgtEl>
                                        <p:attrNameLst>
                                          <p:attrName>ppt_y</p:attrName>
                                        </p:attrNameLst>
                                      </p:cBhvr>
                                    </p:anim>
                                    <p:animRot by="21600000">
                                      <p:cBhvr>
                                        <p:cTn id="10" dur="1000" fill="hold">
                                          <p:stCondLst>
                                            <p:cond delay="0"/>
                                          </p:stCondLst>
                                        </p:cTn>
                                        <p:tgtEl>
                                          <p:spTgt spid="2"/>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nodeType="clickEffect">
                                  <p:stCondLst>
                                    <p:cond delay="0"/>
                                  </p:stCondLst>
                                  <p:childTnLst>
                                    <p:set>
                                      <p:cBhvr>
                                        <p:cTn id="14" dur="1" fill="hold">
                                          <p:stCondLst>
                                            <p:cond delay="0"/>
                                          </p:stCondLst>
                                        </p:cTn>
                                        <p:tgtEl>
                                          <p:spTgt spid="1026"/>
                                        </p:tgtEl>
                                        <p:attrNameLst>
                                          <p:attrName>style.visibility</p:attrName>
                                        </p:attrNameLst>
                                      </p:cBhvr>
                                      <p:to>
                                        <p:strVal val="visible"/>
                                      </p:to>
                                    </p:set>
                                    <p:animEffect transition="in" filter="fade">
                                      <p:cBhvr>
                                        <p:cTn id="15" dur="1000"/>
                                        <p:tgtEl>
                                          <p:spTgt spid="1026"/>
                                        </p:tgtEl>
                                      </p:cBhvr>
                                    </p:animEffect>
                                    <p:anim calcmode="lin" valueType="num">
                                      <p:cBhvr>
                                        <p:cTn id="16" dur="1000" fill="hold"/>
                                        <p:tgtEl>
                                          <p:spTgt spid="1026"/>
                                        </p:tgtEl>
                                        <p:attrNameLst>
                                          <p:attrName>ppt_x</p:attrName>
                                        </p:attrNameLst>
                                      </p:cBhvr>
                                      <p:tavLst>
                                        <p:tav tm="0">
                                          <p:val>
                                            <p:strVal val="#ppt_x"/>
                                          </p:val>
                                        </p:tav>
                                        <p:tav tm="100000">
                                          <p:val>
                                            <p:strVal val="#ppt_x"/>
                                          </p:val>
                                        </p:tav>
                                      </p:tavLst>
                                    </p:anim>
                                    <p:anim calcmode="lin" valueType="num">
                                      <p:cBhvr>
                                        <p:cTn id="17" dur="900" decel="100000" fill="hold"/>
                                        <p:tgtEl>
                                          <p:spTgt spid="1026"/>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102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a:solidFill>
            <a:srgbClr val="CC66FF"/>
          </a:solidFill>
        </p:spPr>
        <p:txBody>
          <a:bodyPr>
            <a:noAutofit/>
          </a:bodyPr>
          <a:lstStyle/>
          <a:p>
            <a:pPr algn="l"/>
            <a:r>
              <a:rPr lang="en-US" sz="2800" b="1" dirty="0">
                <a:solidFill>
                  <a:schemeClr val="tx1"/>
                </a:solidFill>
                <a:effectLst/>
              </a:rPr>
              <a:t>Put the words in brackets in the appropriate form (use a prefixes or a suffixes</a:t>
            </a:r>
            <a:r>
              <a:rPr lang="en-US" sz="2800" b="1" dirty="0" smtClean="0">
                <a:solidFill>
                  <a:schemeClr val="tx1"/>
                </a:solidFill>
                <a:effectLst/>
              </a:rPr>
              <a:t>):</a:t>
            </a:r>
            <a:br>
              <a:rPr lang="en-US" sz="2800" b="1" dirty="0" smtClean="0">
                <a:solidFill>
                  <a:schemeClr val="tx1"/>
                </a:solidFill>
                <a:effectLst/>
              </a:rPr>
            </a:br>
            <a:r>
              <a:rPr lang="en-US" sz="2800" b="1" dirty="0">
                <a:solidFill>
                  <a:schemeClr val="tx1"/>
                </a:solidFill>
                <a:effectLst/>
              </a:rPr>
              <a:t/>
            </a:r>
            <a:br>
              <a:rPr lang="en-US" sz="2800" b="1" dirty="0">
                <a:solidFill>
                  <a:schemeClr val="tx1"/>
                </a:solidFill>
                <a:effectLst/>
              </a:rPr>
            </a:br>
            <a:r>
              <a:rPr lang="en-US" sz="2800" dirty="0">
                <a:solidFill>
                  <a:schemeClr val="tx1"/>
                </a:solidFill>
                <a:effectLst/>
              </a:rPr>
              <a:t>He was acting in a </a:t>
            </a:r>
            <a:r>
              <a:rPr lang="en-US" sz="2800" dirty="0" smtClean="0">
                <a:solidFill>
                  <a:schemeClr val="tx1"/>
                </a:solidFill>
                <a:effectLst/>
              </a:rPr>
              <a:t>very       ..…………..    way</a:t>
            </a:r>
            <a:r>
              <a:rPr lang="en-US" sz="2800" dirty="0">
                <a:solidFill>
                  <a:schemeClr val="tx1"/>
                </a:solidFill>
                <a:effectLst/>
              </a:rPr>
              <a:t>. (child</a:t>
            </a:r>
            <a:r>
              <a:rPr lang="en-US" sz="2800" dirty="0" smtClean="0">
                <a:solidFill>
                  <a:schemeClr val="tx1"/>
                </a:solidFill>
                <a:effectLst/>
              </a:rPr>
              <a:t>)</a:t>
            </a:r>
            <a:br>
              <a:rPr lang="en-US" sz="2800" dirty="0" smtClean="0">
                <a:solidFill>
                  <a:schemeClr val="tx1"/>
                </a:solidFill>
                <a:effectLst/>
              </a:rPr>
            </a:br>
            <a:r>
              <a:rPr lang="en-US" sz="2800" dirty="0">
                <a:solidFill>
                  <a:schemeClr val="tx1"/>
                </a:solidFill>
                <a:effectLst/>
              </a:rPr>
              <a:t/>
            </a:r>
            <a:br>
              <a:rPr lang="en-US" sz="2800" dirty="0">
                <a:solidFill>
                  <a:schemeClr val="tx1"/>
                </a:solidFill>
                <a:effectLst/>
              </a:rPr>
            </a:br>
            <a:r>
              <a:rPr lang="en-US" sz="2800" dirty="0">
                <a:solidFill>
                  <a:schemeClr val="tx1"/>
                </a:solidFill>
                <a:effectLst/>
              </a:rPr>
              <a:t>She </a:t>
            </a:r>
            <a:r>
              <a:rPr lang="en-US" sz="2800" dirty="0" smtClean="0">
                <a:solidFill>
                  <a:schemeClr val="tx1"/>
                </a:solidFill>
                <a:effectLst/>
              </a:rPr>
              <a:t>looked      ……………     She </a:t>
            </a:r>
            <a:r>
              <a:rPr lang="en-US" sz="2800" dirty="0">
                <a:solidFill>
                  <a:schemeClr val="tx1"/>
                </a:solidFill>
                <a:effectLst/>
              </a:rPr>
              <a:t>started to cry. (happy</a:t>
            </a:r>
            <a:r>
              <a:rPr lang="en-US" sz="2800" dirty="0" smtClean="0">
                <a:solidFill>
                  <a:schemeClr val="tx1"/>
                </a:solidFill>
                <a:effectLst/>
              </a:rPr>
              <a:t>)</a:t>
            </a:r>
            <a:br>
              <a:rPr lang="en-US" sz="2800" dirty="0" smtClean="0">
                <a:solidFill>
                  <a:schemeClr val="tx1"/>
                </a:solidFill>
                <a:effectLst/>
              </a:rPr>
            </a:br>
            <a:r>
              <a:rPr lang="en-US" sz="2800" dirty="0">
                <a:solidFill>
                  <a:schemeClr val="tx1"/>
                </a:solidFill>
                <a:effectLst/>
              </a:rPr>
              <a:t/>
            </a:r>
            <a:br>
              <a:rPr lang="en-US" sz="2800" dirty="0">
                <a:solidFill>
                  <a:schemeClr val="tx1"/>
                </a:solidFill>
                <a:effectLst/>
              </a:rPr>
            </a:br>
            <a:r>
              <a:rPr lang="en-US" sz="2800" dirty="0">
                <a:solidFill>
                  <a:schemeClr val="tx1"/>
                </a:solidFill>
                <a:effectLst/>
              </a:rPr>
              <a:t>He passed his exam. He </a:t>
            </a:r>
            <a:r>
              <a:rPr lang="en-US" sz="2800" dirty="0" smtClean="0">
                <a:solidFill>
                  <a:schemeClr val="tx1"/>
                </a:solidFill>
                <a:effectLst/>
              </a:rPr>
              <a:t>was    </a:t>
            </a:r>
            <a:r>
              <a:rPr lang="en-US" sz="2800" dirty="0">
                <a:solidFill>
                  <a:schemeClr val="tx1"/>
                </a:solidFill>
                <a:effectLst/>
              </a:rPr>
              <a:t> </a:t>
            </a:r>
            <a:r>
              <a:rPr lang="en-US" sz="2800" dirty="0" smtClean="0">
                <a:solidFill>
                  <a:schemeClr val="tx1"/>
                </a:solidFill>
                <a:effectLst/>
              </a:rPr>
              <a:t>……………</a:t>
            </a:r>
            <a:r>
              <a:rPr lang="en-US" sz="2800" b="1" dirty="0" smtClean="0">
                <a:solidFill>
                  <a:schemeClr val="tx1"/>
                </a:solidFill>
                <a:effectLst/>
              </a:rPr>
              <a:t> </a:t>
            </a:r>
            <a:r>
              <a:rPr lang="en-US" sz="2800" dirty="0" smtClean="0">
                <a:solidFill>
                  <a:schemeClr val="tx1"/>
                </a:solidFill>
                <a:effectLst/>
              </a:rPr>
              <a:t>    for </a:t>
            </a:r>
            <a:r>
              <a:rPr lang="en-US" sz="2800" dirty="0">
                <a:solidFill>
                  <a:schemeClr val="tx1"/>
                </a:solidFill>
                <a:effectLst/>
              </a:rPr>
              <a:t>the second time. (succeed</a:t>
            </a:r>
            <a:r>
              <a:rPr lang="en-US" sz="2800" dirty="0" smtClean="0">
                <a:solidFill>
                  <a:schemeClr val="tx1"/>
                </a:solidFill>
                <a:effectLst/>
              </a:rPr>
              <a:t>)</a:t>
            </a:r>
            <a:br>
              <a:rPr lang="en-US" sz="2800" dirty="0" smtClean="0">
                <a:solidFill>
                  <a:schemeClr val="tx1"/>
                </a:solidFill>
                <a:effectLst/>
              </a:rPr>
            </a:br>
            <a:r>
              <a:rPr lang="en-US" sz="2800" dirty="0">
                <a:solidFill>
                  <a:schemeClr val="tx1"/>
                </a:solidFill>
                <a:effectLst/>
              </a:rPr>
              <a:t/>
            </a:r>
            <a:br>
              <a:rPr lang="en-US" sz="2800" dirty="0">
                <a:solidFill>
                  <a:schemeClr val="tx1"/>
                </a:solidFill>
                <a:effectLst/>
              </a:rPr>
            </a:br>
            <a:r>
              <a:rPr lang="en-US" sz="2800" dirty="0">
                <a:solidFill>
                  <a:schemeClr val="tx1"/>
                </a:solidFill>
                <a:effectLst/>
              </a:rPr>
              <a:t>The team that he supported were able to </a:t>
            </a:r>
            <a:r>
              <a:rPr lang="en-US" sz="2800" dirty="0" smtClean="0">
                <a:solidFill>
                  <a:schemeClr val="tx1"/>
                </a:solidFill>
                <a:effectLst/>
              </a:rPr>
              <a:t>win </a:t>
            </a:r>
            <a:br>
              <a:rPr lang="en-US" sz="2800" dirty="0" smtClean="0">
                <a:solidFill>
                  <a:schemeClr val="tx1"/>
                </a:solidFill>
                <a:effectLst/>
              </a:rPr>
            </a:br>
            <a:r>
              <a:rPr lang="en-US" sz="2800" dirty="0" smtClean="0">
                <a:solidFill>
                  <a:schemeClr val="tx1"/>
                </a:solidFill>
                <a:effectLst/>
              </a:rPr>
              <a:t/>
            </a:r>
            <a:br>
              <a:rPr lang="en-US" sz="2800" dirty="0" smtClean="0">
                <a:solidFill>
                  <a:schemeClr val="tx1"/>
                </a:solidFill>
                <a:effectLst/>
              </a:rPr>
            </a:br>
            <a:r>
              <a:rPr lang="en-US" sz="2800" dirty="0" smtClean="0">
                <a:solidFill>
                  <a:schemeClr val="tx1"/>
                </a:solidFill>
                <a:effectLst/>
              </a:rPr>
              <a:t>the</a:t>
            </a:r>
            <a:r>
              <a:rPr lang="en-US" sz="2800" dirty="0">
                <a:solidFill>
                  <a:schemeClr val="tx1"/>
                </a:solidFill>
                <a:effectLst/>
              </a:rPr>
              <a:t> </a:t>
            </a:r>
            <a:r>
              <a:rPr lang="en-US" sz="2800" dirty="0" smtClean="0">
                <a:solidFill>
                  <a:schemeClr val="tx1"/>
                </a:solidFill>
                <a:effectLst/>
              </a:rPr>
              <a:t>      ………………..   (</a:t>
            </a:r>
            <a:r>
              <a:rPr lang="en-US" sz="2800" dirty="0">
                <a:solidFill>
                  <a:schemeClr val="tx1"/>
                </a:solidFill>
                <a:effectLst/>
              </a:rPr>
              <a:t>champion</a:t>
            </a:r>
            <a:r>
              <a:rPr lang="en-US" sz="2800" dirty="0" smtClean="0">
                <a:solidFill>
                  <a:schemeClr val="tx1"/>
                </a:solidFill>
                <a:effectLst/>
              </a:rPr>
              <a:t>) </a:t>
            </a:r>
            <a:br>
              <a:rPr lang="en-US" sz="2800" dirty="0" smtClean="0">
                <a:solidFill>
                  <a:schemeClr val="tx1"/>
                </a:solidFill>
                <a:effectLst/>
              </a:rPr>
            </a:br>
            <a:r>
              <a:rPr lang="en-US" sz="2800" dirty="0">
                <a:solidFill>
                  <a:schemeClr val="tx1"/>
                </a:solidFill>
                <a:effectLst/>
              </a:rPr>
              <a:t/>
            </a:r>
            <a:br>
              <a:rPr lang="en-US" sz="2800" dirty="0">
                <a:solidFill>
                  <a:schemeClr val="tx1"/>
                </a:solidFill>
                <a:effectLst/>
              </a:rPr>
            </a:br>
            <a:r>
              <a:rPr lang="en-US" sz="2800" dirty="0">
                <a:solidFill>
                  <a:schemeClr val="tx1"/>
                </a:solidFill>
                <a:effectLst/>
              </a:rPr>
              <a:t>I couldn't find </a:t>
            </a:r>
            <a:r>
              <a:rPr lang="en-US" sz="2800" dirty="0" smtClean="0">
                <a:solidFill>
                  <a:schemeClr val="tx1"/>
                </a:solidFill>
                <a:effectLst/>
              </a:rPr>
              <a:t>any      ..…………    in </a:t>
            </a:r>
            <a:r>
              <a:rPr lang="en-US" sz="2800" dirty="0">
                <a:solidFill>
                  <a:schemeClr val="tx1"/>
                </a:solidFill>
                <a:effectLst/>
              </a:rPr>
              <a:t>his theory. (weak)</a:t>
            </a:r>
            <a:r>
              <a:rPr lang="en-US" sz="2800" dirty="0"/>
              <a:t/>
            </a:r>
            <a:br>
              <a:rPr lang="en-US" sz="2800" dirty="0"/>
            </a:br>
            <a:endParaRPr lang="en-US" sz="2800" dirty="0"/>
          </a:p>
        </p:txBody>
      </p:sp>
      <p:sp>
        <p:nvSpPr>
          <p:cNvPr id="4" name="Rectangle 3"/>
          <p:cNvSpPr/>
          <p:nvPr/>
        </p:nvSpPr>
        <p:spPr>
          <a:xfrm>
            <a:off x="3581400" y="1066800"/>
            <a:ext cx="2133600" cy="4572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effectLst>
                  <a:outerShdw blurRad="38100" dist="38100" dir="2700000" algn="tl">
                    <a:srgbClr val="000000">
                      <a:alpha val="43137"/>
                    </a:srgbClr>
                  </a:outerShdw>
                </a:effectLst>
              </a:rPr>
              <a:t>CHILDISH </a:t>
            </a:r>
            <a:endParaRPr lang="en-US" sz="2000" b="1" dirty="0">
              <a:effectLst>
                <a:outerShdw blurRad="38100" dist="38100" dir="2700000" algn="tl">
                  <a:srgbClr val="000000">
                    <a:alpha val="43137"/>
                  </a:srgbClr>
                </a:outerShdw>
              </a:effectLst>
            </a:endParaRPr>
          </a:p>
        </p:txBody>
      </p:sp>
      <p:sp>
        <p:nvSpPr>
          <p:cNvPr id="6" name="Rectangle 5"/>
          <p:cNvSpPr/>
          <p:nvPr/>
        </p:nvSpPr>
        <p:spPr>
          <a:xfrm>
            <a:off x="1828800" y="1981200"/>
            <a:ext cx="1981200" cy="4572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effectLst>
                  <a:outerShdw blurRad="38100" dist="38100" dir="2700000" algn="tl">
                    <a:srgbClr val="000000">
                      <a:alpha val="43137"/>
                    </a:srgbClr>
                  </a:outerShdw>
                </a:effectLst>
              </a:rPr>
              <a:t>UNHAPPY</a:t>
            </a:r>
            <a:r>
              <a:rPr lang="en-US" dirty="0" smtClean="0"/>
              <a:t> </a:t>
            </a:r>
            <a:endParaRPr lang="en-US" dirty="0"/>
          </a:p>
        </p:txBody>
      </p:sp>
      <p:sp>
        <p:nvSpPr>
          <p:cNvPr id="7" name="Rectangle 6"/>
          <p:cNvSpPr/>
          <p:nvPr/>
        </p:nvSpPr>
        <p:spPr>
          <a:xfrm>
            <a:off x="4343400" y="2819400"/>
            <a:ext cx="1981200" cy="4572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effectLst>
                  <a:outerShdw blurRad="38100" dist="38100" dir="2700000" algn="tl">
                    <a:srgbClr val="000000">
                      <a:alpha val="43137"/>
                    </a:srgbClr>
                  </a:outerShdw>
                </a:effectLst>
              </a:rPr>
              <a:t>SUCCESSFUL</a:t>
            </a:r>
            <a:endParaRPr lang="en-US" sz="2000" dirty="0">
              <a:effectLst>
                <a:outerShdw blurRad="38100" dist="38100" dir="2700000" algn="tl">
                  <a:srgbClr val="000000">
                    <a:alpha val="43137"/>
                  </a:srgbClr>
                </a:outerShdw>
              </a:effectLst>
            </a:endParaRPr>
          </a:p>
        </p:txBody>
      </p:sp>
      <p:sp>
        <p:nvSpPr>
          <p:cNvPr id="8" name="Rectangle 7"/>
          <p:cNvSpPr/>
          <p:nvPr/>
        </p:nvSpPr>
        <p:spPr>
          <a:xfrm>
            <a:off x="685800" y="4953000"/>
            <a:ext cx="2438400" cy="4572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effectLst>
                  <a:outerShdw blurRad="38100" dist="38100" dir="2700000" algn="tl">
                    <a:srgbClr val="000000">
                      <a:alpha val="43137"/>
                    </a:srgbClr>
                  </a:outerShdw>
                </a:effectLst>
              </a:rPr>
              <a:t>CHAMPIONSHIP</a:t>
            </a:r>
            <a:endParaRPr lang="en-US" sz="2000" dirty="0">
              <a:effectLst>
                <a:outerShdw blurRad="38100" dist="38100" dir="2700000" algn="tl">
                  <a:srgbClr val="000000">
                    <a:alpha val="43137"/>
                  </a:srgbClr>
                </a:outerShdw>
              </a:effectLst>
            </a:endParaRPr>
          </a:p>
        </p:txBody>
      </p:sp>
      <p:sp>
        <p:nvSpPr>
          <p:cNvPr id="9" name="Rectangle 8"/>
          <p:cNvSpPr/>
          <p:nvPr/>
        </p:nvSpPr>
        <p:spPr>
          <a:xfrm>
            <a:off x="2743200" y="5791200"/>
            <a:ext cx="1981200" cy="4572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r>
              <a:rPr lang="en-US" sz="2000" b="1" dirty="0" smtClean="0">
                <a:effectLst>
                  <a:outerShdw blurRad="38100" dist="38100" dir="2700000" algn="tl">
                    <a:srgbClr val="000000">
                      <a:alpha val="43137"/>
                    </a:srgbClr>
                  </a:outerShdw>
                </a:effectLst>
              </a:rPr>
              <a:t>WEAKNESS</a:t>
            </a:r>
            <a:endParaRPr lang="en-US" dirty="0">
              <a:effectLst>
                <a:outerShdw blurRad="38100" dist="38100" dir="2700000" algn="tl">
                  <a:srgbClr val="000000">
                    <a:alpha val="43137"/>
                  </a:srgbClr>
                </a:outerShdw>
              </a:effectLst>
            </a:endParaRPr>
          </a:p>
        </p:txBody>
      </p: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2" presetClass="entr" presetSubtype="0" fill="hold" grpId="1" nodeType="clickEffect">
                                  <p:stCondLst>
                                    <p:cond delay="0"/>
                                  </p:stCondLst>
                                  <p:childTnLst>
                                    <p:set>
                                      <p:cBhvr>
                                        <p:cTn id="11" dur="1" fill="hold">
                                          <p:stCondLst>
                                            <p:cond delay="0"/>
                                          </p:stCondLst>
                                        </p:cTn>
                                        <p:tgtEl>
                                          <p:spTgt spid="6"/>
                                        </p:tgtEl>
                                        <p:attrNameLst>
                                          <p:attrName>style.visibility</p:attrName>
                                        </p:attrNameLst>
                                      </p:cBhvr>
                                      <p:to>
                                        <p:strVal val="visible"/>
                                      </p:to>
                                    </p:set>
                                    <p:animScale>
                                      <p:cBhvr>
                                        <p:cTn id="12" dur="1000" decel="50000" fill="hold">
                                          <p:stCondLst>
                                            <p:cond delay="0"/>
                                          </p:stCondLst>
                                        </p:cTn>
                                        <p:tgtEl>
                                          <p:spTgt spid="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6"/>
                                        </p:tgtEl>
                                        <p:attrNameLst>
                                          <p:attrName>ppt_x</p:attrName>
                                          <p:attrName>ppt_y</p:attrName>
                                        </p:attrNameLst>
                                      </p:cBhvr>
                                    </p:animMotion>
                                    <p:animEffect transition="in" filter="fade">
                                      <p:cBhvr>
                                        <p:cTn id="14" dur="10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49" presetClass="entr" presetSubtype="0" decel="10000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500" fill="hold"/>
                                        <p:tgtEl>
                                          <p:spTgt spid="7"/>
                                        </p:tgtEl>
                                        <p:attrNameLst>
                                          <p:attrName>ppt_w</p:attrName>
                                        </p:attrNameLst>
                                      </p:cBhvr>
                                      <p:tavLst>
                                        <p:tav tm="0">
                                          <p:val>
                                            <p:fltVal val="0"/>
                                          </p:val>
                                        </p:tav>
                                        <p:tav tm="100000">
                                          <p:val>
                                            <p:strVal val="#ppt_w"/>
                                          </p:val>
                                        </p:tav>
                                      </p:tavLst>
                                    </p:anim>
                                    <p:anim calcmode="lin" valueType="num">
                                      <p:cBhvr>
                                        <p:cTn id="20" dur="500" fill="hold"/>
                                        <p:tgtEl>
                                          <p:spTgt spid="7"/>
                                        </p:tgtEl>
                                        <p:attrNameLst>
                                          <p:attrName>ppt_h</p:attrName>
                                        </p:attrNameLst>
                                      </p:cBhvr>
                                      <p:tavLst>
                                        <p:tav tm="0">
                                          <p:val>
                                            <p:fltVal val="0"/>
                                          </p:val>
                                        </p:tav>
                                        <p:tav tm="100000">
                                          <p:val>
                                            <p:strVal val="#ppt_h"/>
                                          </p:val>
                                        </p:tav>
                                      </p:tavLst>
                                    </p:anim>
                                    <p:anim calcmode="lin" valueType="num">
                                      <p:cBhvr>
                                        <p:cTn id="21" dur="500" fill="hold"/>
                                        <p:tgtEl>
                                          <p:spTgt spid="7"/>
                                        </p:tgtEl>
                                        <p:attrNameLst>
                                          <p:attrName>style.rotation</p:attrName>
                                        </p:attrNameLst>
                                      </p:cBhvr>
                                      <p:tavLst>
                                        <p:tav tm="0">
                                          <p:val>
                                            <p:fltVal val="360"/>
                                          </p:val>
                                        </p:tav>
                                        <p:tav tm="100000">
                                          <p:val>
                                            <p:fltVal val="0"/>
                                          </p:val>
                                        </p:tav>
                                      </p:tavLst>
                                    </p:anim>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55"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p:cTn id="27" dur="1000" fill="hold"/>
                                        <p:tgtEl>
                                          <p:spTgt spid="8"/>
                                        </p:tgtEl>
                                        <p:attrNameLst>
                                          <p:attrName>ppt_w</p:attrName>
                                        </p:attrNameLst>
                                      </p:cBhvr>
                                      <p:tavLst>
                                        <p:tav tm="0">
                                          <p:val>
                                            <p:strVal val="#ppt_w*0.70"/>
                                          </p:val>
                                        </p:tav>
                                        <p:tav tm="100000">
                                          <p:val>
                                            <p:strVal val="#ppt_w"/>
                                          </p:val>
                                        </p:tav>
                                      </p:tavLst>
                                    </p:anim>
                                    <p:anim calcmode="lin" valueType="num">
                                      <p:cBhvr>
                                        <p:cTn id="28" dur="1000" fill="hold"/>
                                        <p:tgtEl>
                                          <p:spTgt spid="8"/>
                                        </p:tgtEl>
                                        <p:attrNameLst>
                                          <p:attrName>ppt_h</p:attrName>
                                        </p:attrNameLst>
                                      </p:cBhvr>
                                      <p:tavLst>
                                        <p:tav tm="0">
                                          <p:val>
                                            <p:strVal val="#ppt_h"/>
                                          </p:val>
                                        </p:tav>
                                        <p:tav tm="100000">
                                          <p:val>
                                            <p:strVal val="#ppt_h"/>
                                          </p:val>
                                        </p:tav>
                                      </p:tavLst>
                                    </p:anim>
                                    <p:animEffect transition="in" filter="fade">
                                      <p:cBhvr>
                                        <p:cTn id="29" dur="10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24" presetClass="entr" presetSubtype="0"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 to="" calcmode="lin" valueType="num">
                                      <p:cBhvr>
                                        <p:cTn id="34" dur="1" fill="hold"/>
                                        <p:tgtEl>
                                          <p:spTgt spid="9"/>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1" animBg="1"/>
      <p:bldP spid="7" grpId="0" animBg="1"/>
      <p:bldP spid="8"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a:solidFill>
            <a:srgbClr val="00B0F0"/>
          </a:solidFill>
        </p:spPr>
        <p:txBody>
          <a:bodyPr>
            <a:normAutofit/>
          </a:bodyPr>
          <a:lstStyle/>
          <a:p>
            <a:pPr algn="l"/>
            <a:r>
              <a:rPr lang="en-US" sz="2800" dirty="0" smtClean="0">
                <a:solidFill>
                  <a:schemeClr val="tx1"/>
                </a:solidFill>
                <a:effectLst/>
              </a:rPr>
              <a:t>He wants to be a      ………………        when he grows up. (mathematics)</a:t>
            </a:r>
            <a:br>
              <a:rPr lang="en-US" sz="2800" dirty="0" smtClean="0">
                <a:solidFill>
                  <a:schemeClr val="tx1"/>
                </a:solidFill>
                <a:effectLst/>
              </a:rPr>
            </a:br>
            <a:r>
              <a:rPr lang="en-US" sz="2800" dirty="0" smtClean="0">
                <a:solidFill>
                  <a:schemeClr val="tx1"/>
                </a:solidFill>
                <a:effectLst/>
              </a:rPr>
              <a:t/>
            </a:r>
            <a:br>
              <a:rPr lang="en-US" sz="2800" dirty="0" smtClean="0">
                <a:solidFill>
                  <a:schemeClr val="tx1"/>
                </a:solidFill>
                <a:effectLst/>
              </a:rPr>
            </a:br>
            <a:r>
              <a:rPr lang="en-US" sz="2800" dirty="0" smtClean="0">
                <a:solidFill>
                  <a:schemeClr val="tx1"/>
                </a:solidFill>
                <a:effectLst/>
              </a:rPr>
              <a:t>There were only a     ..………….    of people at the match. (hand)</a:t>
            </a:r>
            <a:br>
              <a:rPr lang="en-US" sz="2800" dirty="0" smtClean="0">
                <a:solidFill>
                  <a:schemeClr val="tx1"/>
                </a:solidFill>
                <a:effectLst/>
              </a:rPr>
            </a:br>
            <a:r>
              <a:rPr lang="en-US" sz="2800" dirty="0" smtClean="0">
                <a:solidFill>
                  <a:schemeClr val="tx1"/>
                </a:solidFill>
                <a:effectLst/>
              </a:rPr>
              <a:t/>
            </a:r>
            <a:br>
              <a:rPr lang="en-US" sz="2800" dirty="0" smtClean="0">
                <a:solidFill>
                  <a:schemeClr val="tx1"/>
                </a:solidFill>
                <a:effectLst/>
              </a:rPr>
            </a:br>
            <a:r>
              <a:rPr lang="en-US" sz="2800" dirty="0" smtClean="0">
                <a:solidFill>
                  <a:schemeClr val="tx1"/>
                </a:solidFill>
                <a:effectLst/>
              </a:rPr>
              <a:t>The road was too narrow, so they had to     ……….   it. (wide)</a:t>
            </a:r>
            <a:br>
              <a:rPr lang="en-US" sz="2800" dirty="0" smtClean="0">
                <a:solidFill>
                  <a:schemeClr val="tx1"/>
                </a:solidFill>
                <a:effectLst/>
              </a:rPr>
            </a:br>
            <a:r>
              <a:rPr lang="en-US" sz="2800" dirty="0" smtClean="0">
                <a:solidFill>
                  <a:schemeClr val="tx1"/>
                </a:solidFill>
                <a:effectLst/>
              </a:rPr>
              <a:t/>
            </a:r>
            <a:br>
              <a:rPr lang="en-US" sz="2800" dirty="0" smtClean="0">
                <a:solidFill>
                  <a:schemeClr val="tx1"/>
                </a:solidFill>
                <a:effectLst/>
              </a:rPr>
            </a:br>
            <a:r>
              <a:rPr lang="en-US" sz="2800" dirty="0" smtClean="0">
                <a:solidFill>
                  <a:schemeClr val="tx1"/>
                </a:solidFill>
                <a:effectLst/>
              </a:rPr>
              <a:t>I think that you should      ……………..       your decision. It may not be the best thing to do. (consider)</a:t>
            </a:r>
            <a:br>
              <a:rPr lang="en-US" sz="2800" dirty="0" smtClean="0">
                <a:solidFill>
                  <a:schemeClr val="tx1"/>
                </a:solidFill>
                <a:effectLst/>
              </a:rPr>
            </a:br>
            <a:r>
              <a:rPr lang="en-US" sz="2800" dirty="0" smtClean="0">
                <a:solidFill>
                  <a:schemeClr val="tx1"/>
                </a:solidFill>
                <a:effectLst/>
              </a:rPr>
              <a:t/>
            </a:r>
            <a:br>
              <a:rPr lang="en-US" sz="2800" dirty="0" smtClean="0">
                <a:solidFill>
                  <a:schemeClr val="tx1"/>
                </a:solidFill>
                <a:effectLst/>
              </a:rPr>
            </a:br>
            <a:r>
              <a:rPr lang="en-US" sz="2800" dirty="0" smtClean="0">
                <a:solidFill>
                  <a:schemeClr val="tx1"/>
                </a:solidFill>
                <a:effectLst/>
              </a:rPr>
              <a:t>You need a      …………..…      of motivation, organization and hard work to realize your dreams.(combine)</a:t>
            </a:r>
            <a:br>
              <a:rPr lang="en-US" sz="2800" dirty="0" smtClean="0">
                <a:solidFill>
                  <a:schemeClr val="tx1"/>
                </a:solidFill>
                <a:effectLst/>
              </a:rPr>
            </a:br>
            <a:endParaRPr lang="en-US" sz="2800" dirty="0">
              <a:solidFill>
                <a:schemeClr val="tx1"/>
              </a:solidFill>
              <a:effectLst/>
            </a:endParaRPr>
          </a:p>
        </p:txBody>
      </p:sp>
      <p:sp>
        <p:nvSpPr>
          <p:cNvPr id="3" name="Rectangle 2"/>
          <p:cNvSpPr/>
          <p:nvPr/>
        </p:nvSpPr>
        <p:spPr>
          <a:xfrm>
            <a:off x="1828800" y="4953000"/>
            <a:ext cx="2286000" cy="4572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smtClean="0">
                <a:effectLst>
                  <a:outerShdw blurRad="38100" dist="38100" dir="2700000" algn="tl">
                    <a:srgbClr val="000000">
                      <a:alpha val="43137"/>
                    </a:srgbClr>
                  </a:outerShdw>
                </a:effectLst>
              </a:rPr>
              <a:t>COMBINATION</a:t>
            </a:r>
            <a:endParaRPr lang="en-US" sz="2200" dirty="0">
              <a:effectLst>
                <a:outerShdw blurRad="38100" dist="38100" dir="2700000" algn="tl">
                  <a:srgbClr val="000000">
                    <a:alpha val="43137"/>
                  </a:srgbClr>
                </a:outerShdw>
              </a:effectLst>
            </a:endParaRPr>
          </a:p>
        </p:txBody>
      </p:sp>
      <p:sp>
        <p:nvSpPr>
          <p:cNvPr id="4" name="Rectangle 3"/>
          <p:cNvSpPr/>
          <p:nvPr/>
        </p:nvSpPr>
        <p:spPr>
          <a:xfrm>
            <a:off x="3429000" y="3657600"/>
            <a:ext cx="2514600" cy="4572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effectLst>
                  <a:outerShdw blurRad="38100" dist="38100" dir="2700000" algn="tl">
                    <a:srgbClr val="000000">
                      <a:alpha val="43137"/>
                    </a:srgbClr>
                  </a:outerShdw>
                </a:effectLst>
              </a:rPr>
              <a:t>RECONSIDER</a:t>
            </a:r>
            <a:endParaRPr lang="en-US" sz="2400" dirty="0">
              <a:effectLst>
                <a:outerShdw blurRad="38100" dist="38100" dir="2700000" algn="tl">
                  <a:srgbClr val="000000">
                    <a:alpha val="43137"/>
                  </a:srgbClr>
                </a:outerShdw>
              </a:effectLst>
            </a:endParaRPr>
          </a:p>
        </p:txBody>
      </p:sp>
      <p:sp>
        <p:nvSpPr>
          <p:cNvPr id="5" name="Rectangle 4"/>
          <p:cNvSpPr/>
          <p:nvPr/>
        </p:nvSpPr>
        <p:spPr>
          <a:xfrm>
            <a:off x="6096000" y="2819400"/>
            <a:ext cx="1371600" cy="4572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effectLst>
                  <a:outerShdw blurRad="38100" dist="38100" dir="2700000" algn="tl">
                    <a:srgbClr val="000000">
                      <a:alpha val="43137"/>
                    </a:srgbClr>
                  </a:outerShdw>
                </a:effectLst>
              </a:rPr>
              <a:t>WIDEN</a:t>
            </a:r>
            <a:endParaRPr lang="en-US" sz="2400" dirty="0">
              <a:effectLst>
                <a:outerShdw blurRad="38100" dist="38100" dir="2700000" algn="tl">
                  <a:srgbClr val="000000">
                    <a:alpha val="43137"/>
                  </a:srgbClr>
                </a:outerShdw>
              </a:effectLst>
            </a:endParaRPr>
          </a:p>
        </p:txBody>
      </p:sp>
      <p:sp>
        <p:nvSpPr>
          <p:cNvPr id="6" name="Rectangle 5"/>
          <p:cNvSpPr/>
          <p:nvPr/>
        </p:nvSpPr>
        <p:spPr>
          <a:xfrm>
            <a:off x="2667000" y="228600"/>
            <a:ext cx="2590800" cy="4572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smtClean="0">
                <a:effectLst>
                  <a:outerShdw blurRad="38100" dist="38100" dir="2700000" algn="tl">
                    <a:srgbClr val="000000">
                      <a:alpha val="43137"/>
                    </a:srgbClr>
                  </a:outerShdw>
                </a:effectLst>
              </a:rPr>
              <a:t> MATHEMATICIAN</a:t>
            </a:r>
            <a:endParaRPr lang="en-US" sz="2000" dirty="0"/>
          </a:p>
        </p:txBody>
      </p:sp>
      <p:sp>
        <p:nvSpPr>
          <p:cNvPr id="7" name="Rectangle 6"/>
          <p:cNvSpPr/>
          <p:nvPr/>
        </p:nvSpPr>
        <p:spPr>
          <a:xfrm>
            <a:off x="2819400" y="1524000"/>
            <a:ext cx="1905000" cy="4572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effectLst>
                  <a:outerShdw blurRad="38100" dist="38100" dir="2700000" algn="tl">
                    <a:srgbClr val="000000">
                      <a:alpha val="43137"/>
                    </a:srgbClr>
                  </a:outerShdw>
                </a:effectLst>
              </a:rPr>
              <a:t>HANDFUL</a:t>
            </a:r>
            <a:r>
              <a:rPr lang="en-US" sz="2000" dirty="0" smtClean="0">
                <a:effectLst>
                  <a:outerShdw blurRad="38100" dist="38100" dir="2700000" algn="tl">
                    <a:srgbClr val="000000">
                      <a:alpha val="43137"/>
                    </a:srgbClr>
                  </a:outerShdw>
                </a:effectLst>
              </a:rPr>
              <a:t> </a:t>
            </a:r>
            <a:endParaRPr lang="en-US" sz="2000" dirty="0">
              <a:effectLst>
                <a:outerShdw blurRad="38100" dist="38100" dir="2700000" algn="tl">
                  <a:srgbClr val="000000">
                    <a:alpha val="43137"/>
                  </a:srgbClr>
                </a:outerShdw>
              </a:effectLst>
            </a:endParaRPr>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Scale>
                                      <p:cBhvr>
                                        <p:cTn id="7" dur="1000" decel="50000" fill="hold">
                                          <p:stCondLst>
                                            <p:cond delay="0"/>
                                          </p:stCondLst>
                                        </p:cTn>
                                        <p:tgtEl>
                                          <p:spTgt spid="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6"/>
                                        </p:tgtEl>
                                        <p:attrNameLst>
                                          <p:attrName>ppt_x</p:attrName>
                                          <p:attrName>ppt_y</p:attrName>
                                        </p:attrNameLst>
                                      </p:cBhvr>
                                    </p:animMotion>
                                    <p:animEffect transition="in" filter="fade">
                                      <p:cBhvr>
                                        <p:cTn id="9" dur="10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iterate type="lt">
                                    <p:tmPct val="5000"/>
                                  </p:iterate>
                                  <p:childTnLst>
                                    <p:set>
                                      <p:cBhvr>
                                        <p:cTn id="13" dur="1" fill="hold">
                                          <p:stCondLst>
                                            <p:cond delay="0"/>
                                          </p:stCondLst>
                                        </p:cTn>
                                        <p:tgtEl>
                                          <p:spTgt spid="7"/>
                                        </p:tgtEl>
                                        <p:attrNameLst>
                                          <p:attrName>style.visibility</p:attrName>
                                        </p:attrNameLst>
                                      </p:cBhvr>
                                      <p:to>
                                        <p:strVal val="visible"/>
                                      </p:to>
                                    </p:set>
                                    <p:anim calcmode="lin" valueType="num">
                                      <p:cBhvr>
                                        <p:cTn id="14" dur="1000" fill="hold"/>
                                        <p:tgtEl>
                                          <p:spTgt spid="7"/>
                                        </p:tgtEl>
                                        <p:attrNameLst>
                                          <p:attrName>ppt_w</p:attrName>
                                        </p:attrNameLst>
                                      </p:cBhvr>
                                      <p:tavLst>
                                        <p:tav tm="0">
                                          <p:val>
                                            <p:fltVal val="0"/>
                                          </p:val>
                                        </p:tav>
                                        <p:tav tm="100000">
                                          <p:val>
                                            <p:strVal val="#ppt_w"/>
                                          </p:val>
                                        </p:tav>
                                      </p:tavLst>
                                    </p:anim>
                                    <p:anim calcmode="lin" valueType="num">
                                      <p:cBhvr>
                                        <p:cTn id="15" dur="1000" fill="hold"/>
                                        <p:tgtEl>
                                          <p:spTgt spid="7"/>
                                        </p:tgtEl>
                                        <p:attrNameLst>
                                          <p:attrName>ppt_h</p:attrName>
                                        </p:attrNameLst>
                                      </p:cBhvr>
                                      <p:tavLst>
                                        <p:tav tm="0">
                                          <p:val>
                                            <p:fltVal val="0"/>
                                          </p:val>
                                        </p:tav>
                                        <p:tav tm="100000">
                                          <p:val>
                                            <p:strVal val="#ppt_h"/>
                                          </p:val>
                                        </p:tav>
                                      </p:tavLst>
                                    </p:anim>
                                    <p:anim calcmode="lin" valueType="num">
                                      <p:cBhvr>
                                        <p:cTn id="16" dur="1000" fill="hold"/>
                                        <p:tgtEl>
                                          <p:spTgt spid="7"/>
                                        </p:tgtEl>
                                        <p:attrNameLst>
                                          <p:attrName>style.rotation</p:attrName>
                                        </p:attrNameLst>
                                      </p:cBhvr>
                                      <p:tavLst>
                                        <p:tav tm="0">
                                          <p:val>
                                            <p:fltVal val="90"/>
                                          </p:val>
                                        </p:tav>
                                        <p:tav tm="100000">
                                          <p:val>
                                            <p:fltVal val="0"/>
                                          </p:val>
                                        </p:tav>
                                      </p:tavLst>
                                    </p:anim>
                                    <p:animEffect transition="in" filter="fade">
                                      <p:cBhvr>
                                        <p:cTn id="17" dur="1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9" presetClass="entr" presetSubtype="0" decel="10000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p:cTn id="22" dur="500" fill="hold"/>
                                        <p:tgtEl>
                                          <p:spTgt spid="5"/>
                                        </p:tgtEl>
                                        <p:attrNameLst>
                                          <p:attrName>ppt_w</p:attrName>
                                        </p:attrNameLst>
                                      </p:cBhvr>
                                      <p:tavLst>
                                        <p:tav tm="0">
                                          <p:val>
                                            <p:fltVal val="0"/>
                                          </p:val>
                                        </p:tav>
                                        <p:tav tm="100000">
                                          <p:val>
                                            <p:strVal val="#ppt_w"/>
                                          </p:val>
                                        </p:tav>
                                      </p:tavLst>
                                    </p:anim>
                                    <p:anim calcmode="lin" valueType="num">
                                      <p:cBhvr>
                                        <p:cTn id="23" dur="500" fill="hold"/>
                                        <p:tgtEl>
                                          <p:spTgt spid="5"/>
                                        </p:tgtEl>
                                        <p:attrNameLst>
                                          <p:attrName>ppt_h</p:attrName>
                                        </p:attrNameLst>
                                      </p:cBhvr>
                                      <p:tavLst>
                                        <p:tav tm="0">
                                          <p:val>
                                            <p:fltVal val="0"/>
                                          </p:val>
                                        </p:tav>
                                        <p:tav tm="100000">
                                          <p:val>
                                            <p:strVal val="#ppt_h"/>
                                          </p:val>
                                        </p:tav>
                                      </p:tavLst>
                                    </p:anim>
                                    <p:anim calcmode="lin" valueType="num">
                                      <p:cBhvr>
                                        <p:cTn id="24" dur="500" fill="hold"/>
                                        <p:tgtEl>
                                          <p:spTgt spid="5"/>
                                        </p:tgtEl>
                                        <p:attrNameLst>
                                          <p:attrName>style.rotation</p:attrName>
                                        </p:attrNameLst>
                                      </p:cBhvr>
                                      <p:tavLst>
                                        <p:tav tm="0">
                                          <p:val>
                                            <p:fltVal val="360"/>
                                          </p:val>
                                        </p:tav>
                                        <p:tav tm="100000">
                                          <p:val>
                                            <p:fltVal val="0"/>
                                          </p:val>
                                        </p:tav>
                                      </p:tavLst>
                                    </p:anim>
                                    <p:animEffect transition="in" filter="fade">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20" presetClass="entr" presetSubtype="0" fill="hold" grpId="0" nodeType="click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wedge">
                                      <p:cBhvr>
                                        <p:cTn id="30" dur="2000"/>
                                        <p:tgtEl>
                                          <p:spTgt spid="4"/>
                                        </p:tgtEl>
                                      </p:cBhvr>
                                    </p:animEffect>
                                  </p:childTnLst>
                                </p:cTn>
                              </p:par>
                            </p:childTnLst>
                          </p:cTn>
                        </p:par>
                      </p:childTnLst>
                    </p:cTn>
                  </p:par>
                  <p:par>
                    <p:cTn id="31" fill="hold">
                      <p:stCondLst>
                        <p:cond delay="indefinite"/>
                      </p:stCondLst>
                      <p:childTnLst>
                        <p:par>
                          <p:cTn id="32" fill="hold">
                            <p:stCondLst>
                              <p:cond delay="0"/>
                            </p:stCondLst>
                            <p:childTnLst>
                              <p:par>
                                <p:cTn id="33" presetID="35" presetClass="entr" presetSubtype="0" fill="hold" grpId="0" nodeType="clickEffect">
                                  <p:stCondLst>
                                    <p:cond delay="0"/>
                                  </p:stCondLst>
                                  <p:childTnLst>
                                    <p:set>
                                      <p:cBhvr>
                                        <p:cTn id="34" dur="1" fill="hold">
                                          <p:stCondLst>
                                            <p:cond delay="0"/>
                                          </p:stCondLst>
                                        </p:cTn>
                                        <p:tgtEl>
                                          <p:spTgt spid="3"/>
                                        </p:tgtEl>
                                        <p:attrNameLst>
                                          <p:attrName>style.visibility</p:attrName>
                                        </p:attrNameLst>
                                      </p:cBhvr>
                                      <p:to>
                                        <p:strVal val="visible"/>
                                      </p:to>
                                    </p:set>
                                    <p:animEffect transition="in" filter="fade">
                                      <p:cBhvr>
                                        <p:cTn id="35" dur="2000"/>
                                        <p:tgtEl>
                                          <p:spTgt spid="3"/>
                                        </p:tgtEl>
                                      </p:cBhvr>
                                    </p:animEffect>
                                    <p:anim calcmode="lin" valueType="num">
                                      <p:cBhvr>
                                        <p:cTn id="36" dur="2000" fill="hold"/>
                                        <p:tgtEl>
                                          <p:spTgt spid="3"/>
                                        </p:tgtEl>
                                        <p:attrNameLst>
                                          <p:attrName>style.rotation</p:attrName>
                                        </p:attrNameLst>
                                      </p:cBhvr>
                                      <p:tavLst>
                                        <p:tav tm="0">
                                          <p:val>
                                            <p:fltVal val="720"/>
                                          </p:val>
                                        </p:tav>
                                        <p:tav tm="100000">
                                          <p:val>
                                            <p:fltVal val="0"/>
                                          </p:val>
                                        </p:tav>
                                      </p:tavLst>
                                    </p:anim>
                                    <p:anim calcmode="lin" valueType="num">
                                      <p:cBhvr>
                                        <p:cTn id="37" dur="2000" fill="hold"/>
                                        <p:tgtEl>
                                          <p:spTgt spid="3"/>
                                        </p:tgtEl>
                                        <p:attrNameLst>
                                          <p:attrName>ppt_h</p:attrName>
                                        </p:attrNameLst>
                                      </p:cBhvr>
                                      <p:tavLst>
                                        <p:tav tm="0">
                                          <p:val>
                                            <p:fltVal val="0"/>
                                          </p:val>
                                        </p:tav>
                                        <p:tav tm="100000">
                                          <p:val>
                                            <p:strVal val="#ppt_h"/>
                                          </p:val>
                                        </p:tav>
                                      </p:tavLst>
                                    </p:anim>
                                    <p:anim calcmode="lin" valueType="num">
                                      <p:cBhvr>
                                        <p:cTn id="38" dur="2000" fill="hold"/>
                                        <p:tgtEl>
                                          <p:spTgt spid="3"/>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a:solidFill>
            <a:srgbClr val="7030A0"/>
          </a:solidFill>
        </p:spPr>
        <p:txBody>
          <a:bodyPr>
            <a:noAutofit/>
          </a:bodyPr>
          <a:lstStyle/>
          <a:p>
            <a:pPr algn="l"/>
            <a:r>
              <a:rPr lang="en-US" sz="2000" b="1" dirty="0" smtClean="0"/>
              <a:t/>
            </a:r>
            <a:br>
              <a:rPr lang="en-US" sz="2000" b="1" dirty="0" smtClean="0"/>
            </a:br>
            <a:r>
              <a:rPr lang="en-US" sz="2000" b="1" dirty="0" smtClean="0"/>
              <a:t/>
            </a:r>
            <a:br>
              <a:rPr lang="en-US" sz="2000" b="1" dirty="0" smtClean="0"/>
            </a:br>
            <a:r>
              <a:rPr lang="en-US" sz="2000" b="1" dirty="0"/>
              <a:t/>
            </a:r>
            <a:br>
              <a:rPr lang="en-US" sz="2000" b="1" dirty="0"/>
            </a:br>
            <a:r>
              <a:rPr lang="en-US" sz="2000" b="1" dirty="0" smtClean="0">
                <a:solidFill>
                  <a:schemeClr val="tx1"/>
                </a:solidFill>
              </a:rPr>
              <a:t/>
            </a:r>
            <a:br>
              <a:rPr lang="en-US" sz="2000" b="1" dirty="0" smtClean="0">
                <a:solidFill>
                  <a:schemeClr val="tx1"/>
                </a:solidFill>
              </a:rPr>
            </a:br>
            <a:r>
              <a:rPr lang="en-US" sz="1800" b="1" dirty="0" smtClean="0">
                <a:solidFill>
                  <a:schemeClr val="tx1"/>
                </a:solidFill>
                <a:effectLst/>
                <a:latin typeface="Andalus" pitchFamily="18" charset="-78"/>
                <a:cs typeface="Andalus" pitchFamily="18" charset="-78"/>
              </a:rPr>
              <a:t>Add </a:t>
            </a:r>
            <a:r>
              <a:rPr lang="en-US" sz="1800" b="1" dirty="0">
                <a:solidFill>
                  <a:schemeClr val="tx1"/>
                </a:solidFill>
                <a:effectLst/>
                <a:latin typeface="Andalus" pitchFamily="18" charset="-78"/>
                <a:cs typeface="Andalus" pitchFamily="18" charset="-78"/>
              </a:rPr>
              <a:t>a PREFIX and/or SUFFIX to the words below and put them in the correct sentence. In brackets you'll find some information on the parts of speech to use.</a:t>
            </a:r>
            <a:br>
              <a:rPr lang="en-US" sz="1800" b="1" dirty="0">
                <a:solidFill>
                  <a:schemeClr val="tx1"/>
                </a:solidFill>
                <a:effectLst/>
                <a:latin typeface="Andalus" pitchFamily="18" charset="-78"/>
                <a:cs typeface="Andalus" pitchFamily="18" charset="-78"/>
              </a:rPr>
            </a:br>
            <a:r>
              <a:rPr lang="en-US" sz="1800" b="1" dirty="0">
                <a:solidFill>
                  <a:schemeClr val="tx1"/>
                </a:solidFill>
                <a:effectLst/>
                <a:latin typeface="Andalus" pitchFamily="18" charset="-78"/>
                <a:cs typeface="Andalus" pitchFamily="18" charset="-78"/>
              </a:rPr>
              <a:t> </a:t>
            </a:r>
            <a:br>
              <a:rPr lang="en-US" sz="1800" b="1" dirty="0">
                <a:solidFill>
                  <a:schemeClr val="tx1"/>
                </a:solidFill>
                <a:effectLst/>
                <a:latin typeface="Andalus" pitchFamily="18" charset="-78"/>
                <a:cs typeface="Andalus" pitchFamily="18" charset="-78"/>
              </a:rPr>
            </a:br>
            <a:r>
              <a:rPr lang="en-US" sz="1800" b="1" dirty="0">
                <a:solidFill>
                  <a:schemeClr val="tx1"/>
                </a:solidFill>
                <a:effectLst/>
                <a:latin typeface="Andalus" pitchFamily="18" charset="-78"/>
                <a:cs typeface="Andalus" pitchFamily="18" charset="-78"/>
              </a:rPr>
              <a:t>PROBABLE     COMMUNICATE     AGREE     CURIOUS     ANGER     HEALTH</a:t>
            </a:r>
            <a:br>
              <a:rPr lang="en-US" sz="1800" b="1" dirty="0">
                <a:solidFill>
                  <a:schemeClr val="tx1"/>
                </a:solidFill>
                <a:effectLst/>
                <a:latin typeface="Andalus" pitchFamily="18" charset="-78"/>
                <a:cs typeface="Andalus" pitchFamily="18" charset="-78"/>
              </a:rPr>
            </a:br>
            <a:r>
              <a:rPr lang="en-US" sz="1800" b="1" dirty="0">
                <a:solidFill>
                  <a:schemeClr val="tx1"/>
                </a:solidFill>
                <a:effectLst/>
                <a:latin typeface="Andalus" pitchFamily="18" charset="-78"/>
                <a:cs typeface="Andalus" pitchFamily="18" charset="-78"/>
              </a:rPr>
              <a:t>     RESPONSIBLE     FAME     HELP     LIKE     CAREFUL     CONCLUDE</a:t>
            </a:r>
            <a:br>
              <a:rPr lang="en-US" sz="1800" b="1" dirty="0">
                <a:solidFill>
                  <a:schemeClr val="tx1"/>
                </a:solidFill>
                <a:effectLst/>
                <a:latin typeface="Andalus" pitchFamily="18" charset="-78"/>
                <a:cs typeface="Andalus" pitchFamily="18" charset="-78"/>
              </a:rPr>
            </a:br>
            <a:r>
              <a:rPr lang="en-US" sz="1800" b="1" dirty="0">
                <a:solidFill>
                  <a:schemeClr val="tx1"/>
                </a:solidFill>
                <a:effectLst/>
                <a:latin typeface="Andalus" pitchFamily="18" charset="-78"/>
                <a:cs typeface="Andalus" pitchFamily="18" charset="-78"/>
              </a:rPr>
              <a:t> </a:t>
            </a:r>
            <a:br>
              <a:rPr lang="en-US" sz="1800" b="1" dirty="0">
                <a:solidFill>
                  <a:schemeClr val="tx1"/>
                </a:solidFill>
                <a:effectLst/>
                <a:latin typeface="Andalus" pitchFamily="18" charset="-78"/>
                <a:cs typeface="Andalus" pitchFamily="18" charset="-78"/>
              </a:rPr>
            </a:br>
            <a:r>
              <a:rPr lang="en-US" sz="1800" b="1" dirty="0">
                <a:solidFill>
                  <a:schemeClr val="tx1"/>
                </a:solidFill>
                <a:effectLst/>
                <a:latin typeface="Andalus" pitchFamily="18" charset="-78"/>
                <a:cs typeface="Andalus" pitchFamily="18" charset="-78"/>
              </a:rPr>
              <a:t>a) The lights are green, but nobody is moving. He is </a:t>
            </a:r>
            <a:r>
              <a:rPr lang="en-US" sz="1800" b="1" dirty="0" smtClean="0">
                <a:solidFill>
                  <a:schemeClr val="tx1"/>
                </a:solidFill>
                <a:effectLst/>
                <a:latin typeface="Andalus" pitchFamily="18" charset="-78"/>
                <a:cs typeface="Andalus" pitchFamily="18" charset="-78"/>
              </a:rPr>
              <a:t>so…….</a:t>
            </a:r>
            <a:r>
              <a:rPr lang="en-US" sz="1800" b="1" dirty="0">
                <a:solidFill>
                  <a:schemeClr val="tx1"/>
                </a:solidFill>
                <a:effectLst/>
                <a:latin typeface="Andalus" pitchFamily="18" charset="-78"/>
                <a:cs typeface="Andalus" pitchFamily="18" charset="-78"/>
              </a:rPr>
              <a:t> (adjective</a:t>
            </a:r>
            <a:r>
              <a:rPr lang="en-US" sz="1800" b="1" dirty="0" smtClean="0">
                <a:solidFill>
                  <a:schemeClr val="tx1"/>
                </a:solidFill>
                <a:effectLst/>
                <a:latin typeface="Andalus" pitchFamily="18" charset="-78"/>
                <a:cs typeface="Andalus" pitchFamily="18" charset="-78"/>
              </a:rPr>
              <a:t>)</a:t>
            </a:r>
            <a:br>
              <a:rPr lang="en-US" sz="1800" b="1" dirty="0" smtClean="0">
                <a:solidFill>
                  <a:schemeClr val="tx1"/>
                </a:solidFill>
                <a:effectLst/>
                <a:latin typeface="Andalus" pitchFamily="18" charset="-78"/>
                <a:cs typeface="Andalus" pitchFamily="18" charset="-78"/>
              </a:rPr>
            </a:br>
            <a:r>
              <a:rPr lang="en-US" sz="1800" b="1" dirty="0">
                <a:solidFill>
                  <a:schemeClr val="tx1"/>
                </a:solidFill>
                <a:effectLst/>
                <a:latin typeface="Andalus" pitchFamily="18" charset="-78"/>
                <a:cs typeface="Andalus" pitchFamily="18" charset="-78"/>
              </a:rPr>
              <a:t/>
            </a:r>
            <a:br>
              <a:rPr lang="en-US" sz="1800" b="1" dirty="0">
                <a:solidFill>
                  <a:schemeClr val="tx1"/>
                </a:solidFill>
                <a:effectLst/>
                <a:latin typeface="Andalus" pitchFamily="18" charset="-78"/>
                <a:cs typeface="Andalus" pitchFamily="18" charset="-78"/>
              </a:rPr>
            </a:br>
            <a:r>
              <a:rPr lang="en-US" sz="1800" b="1" dirty="0" smtClean="0">
                <a:solidFill>
                  <a:schemeClr val="tx1"/>
                </a:solidFill>
                <a:effectLst/>
                <a:latin typeface="Andalus" pitchFamily="18" charset="-78"/>
                <a:cs typeface="Andalus" pitchFamily="18" charset="-78"/>
              </a:rPr>
              <a:t/>
            </a:r>
            <a:br>
              <a:rPr lang="en-US" sz="1800" b="1" dirty="0" smtClean="0">
                <a:solidFill>
                  <a:schemeClr val="tx1"/>
                </a:solidFill>
                <a:effectLst/>
                <a:latin typeface="Andalus" pitchFamily="18" charset="-78"/>
                <a:cs typeface="Andalus" pitchFamily="18" charset="-78"/>
              </a:rPr>
            </a:br>
            <a:r>
              <a:rPr lang="en-US" sz="1800" b="1" dirty="0">
                <a:solidFill>
                  <a:schemeClr val="tx1"/>
                </a:solidFill>
                <a:effectLst/>
                <a:latin typeface="Andalus" pitchFamily="18" charset="-78"/>
                <a:cs typeface="Andalus" pitchFamily="18" charset="-78"/>
              </a:rPr>
              <a:t/>
            </a:r>
            <a:br>
              <a:rPr lang="en-US" sz="1800" b="1" dirty="0">
                <a:solidFill>
                  <a:schemeClr val="tx1"/>
                </a:solidFill>
                <a:effectLst/>
                <a:latin typeface="Andalus" pitchFamily="18" charset="-78"/>
                <a:cs typeface="Andalus" pitchFamily="18" charset="-78"/>
              </a:rPr>
            </a:br>
            <a:r>
              <a:rPr lang="en-US" sz="1800" b="1" dirty="0">
                <a:solidFill>
                  <a:schemeClr val="tx1"/>
                </a:solidFill>
                <a:effectLst/>
                <a:latin typeface="Andalus" pitchFamily="18" charset="-78"/>
                <a:cs typeface="Andalus" pitchFamily="18" charset="-78"/>
              </a:rPr>
              <a:t> </a:t>
            </a:r>
            <a:r>
              <a:rPr lang="en-US" sz="1800" b="1" dirty="0" smtClean="0">
                <a:solidFill>
                  <a:schemeClr val="tx1"/>
                </a:solidFill>
                <a:effectLst/>
                <a:latin typeface="Andalus" pitchFamily="18" charset="-78"/>
                <a:cs typeface="Andalus" pitchFamily="18" charset="-78"/>
              </a:rPr>
              <a:t>b</a:t>
            </a:r>
            <a:r>
              <a:rPr lang="en-US" sz="1800" b="1" dirty="0">
                <a:solidFill>
                  <a:schemeClr val="tx1"/>
                </a:solidFill>
                <a:effectLst/>
                <a:latin typeface="Andalus" pitchFamily="18" charset="-78"/>
                <a:cs typeface="Andalus" pitchFamily="18" charset="-78"/>
              </a:rPr>
              <a:t>) Don't you know that saying " killed the cat?"  </a:t>
            </a:r>
            <a:r>
              <a:rPr lang="en-US" sz="1800" b="1" dirty="0" smtClean="0">
                <a:solidFill>
                  <a:schemeClr val="tx1"/>
                </a:solidFill>
                <a:effectLst/>
                <a:latin typeface="Andalus" pitchFamily="18" charset="-78"/>
                <a:cs typeface="Andalus" pitchFamily="18" charset="-78"/>
              </a:rPr>
              <a:t>(</a:t>
            </a:r>
            <a:r>
              <a:rPr lang="en-US" sz="1800" b="1" dirty="0">
                <a:solidFill>
                  <a:schemeClr val="tx1"/>
                </a:solidFill>
                <a:effectLst/>
                <a:latin typeface="Andalus" pitchFamily="18" charset="-78"/>
                <a:cs typeface="Andalus" pitchFamily="18" charset="-78"/>
              </a:rPr>
              <a:t>noun</a:t>
            </a:r>
            <a:r>
              <a:rPr lang="en-US" sz="1800" b="1" dirty="0" smtClean="0">
                <a:solidFill>
                  <a:schemeClr val="tx1"/>
                </a:solidFill>
                <a:effectLst/>
                <a:latin typeface="Andalus" pitchFamily="18" charset="-78"/>
                <a:cs typeface="Andalus" pitchFamily="18" charset="-78"/>
              </a:rPr>
              <a:t>)</a:t>
            </a:r>
            <a:br>
              <a:rPr lang="en-US" sz="1800" b="1" dirty="0" smtClean="0">
                <a:solidFill>
                  <a:schemeClr val="tx1"/>
                </a:solidFill>
                <a:effectLst/>
                <a:latin typeface="Andalus" pitchFamily="18" charset="-78"/>
                <a:cs typeface="Andalus" pitchFamily="18" charset="-78"/>
              </a:rPr>
            </a:br>
            <a:r>
              <a:rPr lang="en-US" sz="1800" b="1" dirty="0">
                <a:solidFill>
                  <a:schemeClr val="tx1"/>
                </a:solidFill>
                <a:effectLst/>
                <a:latin typeface="Andalus" pitchFamily="18" charset="-78"/>
                <a:cs typeface="Andalus" pitchFamily="18" charset="-78"/>
              </a:rPr>
              <a:t/>
            </a:r>
            <a:br>
              <a:rPr lang="en-US" sz="1800" b="1" dirty="0">
                <a:solidFill>
                  <a:schemeClr val="tx1"/>
                </a:solidFill>
                <a:effectLst/>
                <a:latin typeface="Andalus" pitchFamily="18" charset="-78"/>
                <a:cs typeface="Andalus" pitchFamily="18" charset="-78"/>
              </a:rPr>
            </a:br>
            <a:r>
              <a:rPr lang="en-US" sz="1800" b="1" dirty="0" smtClean="0">
                <a:solidFill>
                  <a:schemeClr val="tx1"/>
                </a:solidFill>
                <a:effectLst/>
                <a:latin typeface="Andalus" pitchFamily="18" charset="-78"/>
                <a:cs typeface="Andalus" pitchFamily="18" charset="-78"/>
              </a:rPr>
              <a:t/>
            </a:r>
            <a:br>
              <a:rPr lang="en-US" sz="1800" b="1" dirty="0" smtClean="0">
                <a:solidFill>
                  <a:schemeClr val="tx1"/>
                </a:solidFill>
                <a:effectLst/>
                <a:latin typeface="Andalus" pitchFamily="18" charset="-78"/>
                <a:cs typeface="Andalus" pitchFamily="18" charset="-78"/>
              </a:rPr>
            </a:br>
            <a:r>
              <a:rPr lang="en-US" sz="1800" b="1" dirty="0">
                <a:solidFill>
                  <a:schemeClr val="tx1"/>
                </a:solidFill>
                <a:effectLst/>
                <a:latin typeface="Andalus" pitchFamily="18" charset="-78"/>
                <a:cs typeface="Andalus" pitchFamily="18" charset="-78"/>
              </a:rPr>
              <a:t/>
            </a:r>
            <a:br>
              <a:rPr lang="en-US" sz="1800" b="1" dirty="0">
                <a:solidFill>
                  <a:schemeClr val="tx1"/>
                </a:solidFill>
                <a:effectLst/>
                <a:latin typeface="Andalus" pitchFamily="18" charset="-78"/>
                <a:cs typeface="Andalus" pitchFamily="18" charset="-78"/>
              </a:rPr>
            </a:br>
            <a:r>
              <a:rPr lang="en-US" sz="1800" b="1" dirty="0">
                <a:solidFill>
                  <a:schemeClr val="tx1"/>
                </a:solidFill>
                <a:effectLst/>
                <a:latin typeface="Andalus" pitchFamily="18" charset="-78"/>
                <a:cs typeface="Andalus" pitchFamily="18" charset="-78"/>
              </a:rPr>
              <a:t> </a:t>
            </a:r>
            <a:br>
              <a:rPr lang="en-US" sz="1800" b="1" dirty="0">
                <a:solidFill>
                  <a:schemeClr val="tx1"/>
                </a:solidFill>
                <a:effectLst/>
                <a:latin typeface="Andalus" pitchFamily="18" charset="-78"/>
                <a:cs typeface="Andalus" pitchFamily="18" charset="-78"/>
              </a:rPr>
            </a:br>
            <a:r>
              <a:rPr lang="en-US" sz="1800" b="1" dirty="0">
                <a:solidFill>
                  <a:schemeClr val="tx1"/>
                </a:solidFill>
                <a:effectLst/>
                <a:latin typeface="Andalus" pitchFamily="18" charset="-78"/>
                <a:cs typeface="Andalus" pitchFamily="18" charset="-78"/>
              </a:rPr>
              <a:t>c) I think you should drive more . You're scaring me. </a:t>
            </a:r>
            <a:r>
              <a:rPr lang="en-US" sz="1800" b="1" dirty="0" smtClean="0">
                <a:solidFill>
                  <a:schemeClr val="tx1"/>
                </a:solidFill>
                <a:effectLst/>
                <a:latin typeface="Andalus" pitchFamily="18" charset="-78"/>
                <a:cs typeface="Andalus" pitchFamily="18" charset="-78"/>
              </a:rPr>
              <a:t>…….(</a:t>
            </a:r>
            <a:r>
              <a:rPr lang="en-US" sz="1800" b="1" dirty="0">
                <a:solidFill>
                  <a:schemeClr val="tx1"/>
                </a:solidFill>
                <a:effectLst/>
                <a:latin typeface="Andalus" pitchFamily="18" charset="-78"/>
                <a:cs typeface="Andalus" pitchFamily="18" charset="-78"/>
              </a:rPr>
              <a:t>adverb</a:t>
            </a:r>
            <a:r>
              <a:rPr lang="en-US" sz="1800" b="1" dirty="0" smtClean="0">
                <a:solidFill>
                  <a:schemeClr val="tx1"/>
                </a:solidFill>
                <a:effectLst/>
                <a:latin typeface="Andalus" pitchFamily="18" charset="-78"/>
                <a:cs typeface="Andalus" pitchFamily="18" charset="-78"/>
              </a:rPr>
              <a:t>)</a:t>
            </a:r>
            <a:br>
              <a:rPr lang="en-US" sz="1800" b="1" dirty="0" smtClean="0">
                <a:solidFill>
                  <a:schemeClr val="tx1"/>
                </a:solidFill>
                <a:effectLst/>
                <a:latin typeface="Andalus" pitchFamily="18" charset="-78"/>
                <a:cs typeface="Andalus" pitchFamily="18" charset="-78"/>
              </a:rPr>
            </a:br>
            <a:r>
              <a:rPr lang="en-US" sz="1800" b="1" dirty="0" smtClean="0">
                <a:solidFill>
                  <a:schemeClr val="tx1"/>
                </a:solidFill>
                <a:effectLst/>
                <a:latin typeface="Andalus" pitchFamily="18" charset="-78"/>
                <a:cs typeface="Andalus" pitchFamily="18" charset="-78"/>
              </a:rPr>
              <a:t/>
            </a:r>
            <a:br>
              <a:rPr lang="en-US" sz="1800" b="1" dirty="0" smtClean="0">
                <a:solidFill>
                  <a:schemeClr val="tx1"/>
                </a:solidFill>
                <a:effectLst/>
                <a:latin typeface="Andalus" pitchFamily="18" charset="-78"/>
                <a:cs typeface="Andalus" pitchFamily="18" charset="-78"/>
              </a:rPr>
            </a:br>
            <a:r>
              <a:rPr lang="en-US" sz="1800" b="1" dirty="0">
                <a:solidFill>
                  <a:schemeClr val="tx1"/>
                </a:solidFill>
                <a:effectLst/>
                <a:latin typeface="Andalus" pitchFamily="18" charset="-78"/>
                <a:cs typeface="Andalus" pitchFamily="18" charset="-78"/>
              </a:rPr>
              <a:t/>
            </a:r>
            <a:br>
              <a:rPr lang="en-US" sz="1800" b="1" dirty="0">
                <a:solidFill>
                  <a:schemeClr val="tx1"/>
                </a:solidFill>
                <a:effectLst/>
                <a:latin typeface="Andalus" pitchFamily="18" charset="-78"/>
                <a:cs typeface="Andalus" pitchFamily="18" charset="-78"/>
              </a:rPr>
            </a:br>
            <a:r>
              <a:rPr lang="en-US" sz="1800" b="1" dirty="0">
                <a:solidFill>
                  <a:schemeClr val="tx1"/>
                </a:solidFill>
                <a:effectLst/>
                <a:latin typeface="Andalus" pitchFamily="18" charset="-78"/>
                <a:cs typeface="Andalus" pitchFamily="18" charset="-78"/>
              </a:rPr>
              <a:t/>
            </a:r>
            <a:br>
              <a:rPr lang="en-US" sz="1800" b="1" dirty="0">
                <a:solidFill>
                  <a:schemeClr val="tx1"/>
                </a:solidFill>
                <a:effectLst/>
                <a:latin typeface="Andalus" pitchFamily="18" charset="-78"/>
                <a:cs typeface="Andalus" pitchFamily="18" charset="-78"/>
              </a:rPr>
            </a:br>
            <a:r>
              <a:rPr lang="en-US" sz="1800" b="1" dirty="0">
                <a:solidFill>
                  <a:schemeClr val="tx1"/>
                </a:solidFill>
                <a:effectLst/>
                <a:latin typeface="Andalus" pitchFamily="18" charset="-78"/>
                <a:cs typeface="Andalus" pitchFamily="18" charset="-78"/>
              </a:rPr>
              <a:t>d) She is a very  TV star. (adjective</a:t>
            </a:r>
            <a:r>
              <a:rPr lang="en-US" sz="1800" b="1" dirty="0" smtClean="0">
                <a:solidFill>
                  <a:schemeClr val="tx1"/>
                </a:solidFill>
                <a:effectLst/>
                <a:latin typeface="Andalus" pitchFamily="18" charset="-78"/>
                <a:cs typeface="Andalus" pitchFamily="18" charset="-78"/>
              </a:rPr>
              <a:t>)</a:t>
            </a:r>
            <a:br>
              <a:rPr lang="en-US" sz="1800" b="1" dirty="0" smtClean="0">
                <a:solidFill>
                  <a:schemeClr val="tx1"/>
                </a:solidFill>
                <a:effectLst/>
                <a:latin typeface="Andalus" pitchFamily="18" charset="-78"/>
                <a:cs typeface="Andalus" pitchFamily="18" charset="-78"/>
              </a:rPr>
            </a:br>
            <a:r>
              <a:rPr lang="en-US" sz="1800" b="1" dirty="0">
                <a:latin typeface="Andalus" pitchFamily="18" charset="-78"/>
                <a:cs typeface="Andalus" pitchFamily="18" charset="-78"/>
              </a:rPr>
              <a:t/>
            </a:r>
            <a:br>
              <a:rPr lang="en-US" sz="1800" b="1" dirty="0">
                <a:latin typeface="Andalus" pitchFamily="18" charset="-78"/>
                <a:cs typeface="Andalus" pitchFamily="18" charset="-78"/>
              </a:rPr>
            </a:br>
            <a:r>
              <a:rPr lang="en-US" sz="1800" b="1" dirty="0" smtClean="0">
                <a:latin typeface="Andalus" pitchFamily="18" charset="-78"/>
                <a:cs typeface="Andalus" pitchFamily="18" charset="-78"/>
              </a:rPr>
              <a:t/>
            </a:r>
            <a:br>
              <a:rPr lang="en-US" sz="1800" b="1" dirty="0" smtClean="0">
                <a:latin typeface="Andalus" pitchFamily="18" charset="-78"/>
                <a:cs typeface="Andalus" pitchFamily="18" charset="-78"/>
              </a:rPr>
            </a:br>
            <a:r>
              <a:rPr lang="en-US" sz="1800" dirty="0" smtClean="0">
                <a:latin typeface="Aharoni" pitchFamily="2" charset="-79"/>
                <a:cs typeface="Aharoni" pitchFamily="2" charset="-79"/>
              </a:rPr>
              <a:t/>
            </a:r>
            <a:br>
              <a:rPr lang="en-US" sz="1800" dirty="0" smtClean="0">
                <a:latin typeface="Aharoni" pitchFamily="2" charset="-79"/>
                <a:cs typeface="Aharoni" pitchFamily="2" charset="-79"/>
              </a:rPr>
            </a:br>
            <a:r>
              <a:rPr lang="en-US" sz="2000" dirty="0" smtClean="0">
                <a:latin typeface="Aharoni" pitchFamily="2" charset="-79"/>
                <a:cs typeface="Aharoni" pitchFamily="2" charset="-79"/>
              </a:rPr>
              <a:t/>
            </a:r>
            <a:br>
              <a:rPr lang="en-US" sz="2000" dirty="0" smtClean="0">
                <a:latin typeface="Aharoni" pitchFamily="2" charset="-79"/>
                <a:cs typeface="Aharoni" pitchFamily="2" charset="-79"/>
              </a:rPr>
            </a:br>
            <a:r>
              <a:rPr lang="en-US" sz="2000" dirty="0" smtClean="0"/>
              <a:t/>
            </a:r>
            <a:br>
              <a:rPr lang="en-US" sz="2000" dirty="0" smtClean="0"/>
            </a:br>
            <a:endParaRPr lang="en-US" sz="2000" dirty="0"/>
          </a:p>
        </p:txBody>
      </p:sp>
      <p:sp>
        <p:nvSpPr>
          <p:cNvPr id="5" name="Rectangle 4"/>
          <p:cNvSpPr/>
          <p:nvPr/>
        </p:nvSpPr>
        <p:spPr>
          <a:xfrm>
            <a:off x="5181600" y="2438400"/>
            <a:ext cx="1143000" cy="3810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ANGRY</a:t>
            </a:r>
            <a:endParaRPr lang="en-US" b="1" dirty="0"/>
          </a:p>
        </p:txBody>
      </p:sp>
      <p:sp>
        <p:nvSpPr>
          <p:cNvPr id="6" name="Rectangle 5"/>
          <p:cNvSpPr/>
          <p:nvPr/>
        </p:nvSpPr>
        <p:spPr>
          <a:xfrm>
            <a:off x="4419600" y="3505200"/>
            <a:ext cx="1676400" cy="3810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CURIOSITY</a:t>
            </a:r>
            <a:endParaRPr lang="en-US" b="1" dirty="0"/>
          </a:p>
        </p:txBody>
      </p:sp>
      <p:sp>
        <p:nvSpPr>
          <p:cNvPr id="7" name="Rectangle 6"/>
          <p:cNvSpPr/>
          <p:nvPr/>
        </p:nvSpPr>
        <p:spPr>
          <a:xfrm>
            <a:off x="4800600" y="4953000"/>
            <a:ext cx="1600200" cy="3048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CAREFULLY</a:t>
            </a:r>
            <a:endParaRPr lang="en-US" b="1" dirty="0"/>
          </a:p>
        </p:txBody>
      </p:sp>
      <p:sp>
        <p:nvSpPr>
          <p:cNvPr id="8" name="Rectangle 7"/>
          <p:cNvSpPr/>
          <p:nvPr/>
        </p:nvSpPr>
        <p:spPr>
          <a:xfrm>
            <a:off x="2514600" y="5943600"/>
            <a:ext cx="1600200" cy="3810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FAMOUS</a:t>
            </a:r>
            <a:endParaRPr lang="en-US" b="1" dirty="0">
              <a:solidFill>
                <a:schemeClr val="tx1"/>
              </a:solidFill>
            </a:endParaRPr>
          </a:p>
        </p:txBody>
      </p:sp>
      <p:pic>
        <p:nvPicPr>
          <p:cNvPr id="9" name="Picture 12" descr="C:\Users\User\Downloads\E98_000803_1063_2044_v__v_thm.jpg"/>
          <p:cNvPicPr>
            <a:picLocks noChangeAspect="1" noChangeArrowheads="1"/>
          </p:cNvPicPr>
          <p:nvPr/>
        </p:nvPicPr>
        <p:blipFill>
          <a:blip r:embed="rId2"/>
          <a:srcRect/>
          <a:stretch>
            <a:fillRect/>
          </a:stretch>
        </p:blipFill>
        <p:spPr bwMode="auto">
          <a:xfrm>
            <a:off x="7086600" y="1828800"/>
            <a:ext cx="1219200" cy="1028700"/>
          </a:xfrm>
          <a:prstGeom prst="rect">
            <a:avLst/>
          </a:prstGeom>
          <a:noFill/>
        </p:spPr>
      </p:pic>
      <p:pic>
        <p:nvPicPr>
          <p:cNvPr id="10" name="Picture 9" descr="C:\Users\User\Downloads\DD6_000803_1055_3832_v__v_thm.jpg"/>
          <p:cNvPicPr>
            <a:picLocks noChangeAspect="1" noChangeArrowheads="1"/>
          </p:cNvPicPr>
          <p:nvPr/>
        </p:nvPicPr>
        <p:blipFill>
          <a:blip r:embed="rId3"/>
          <a:srcRect/>
          <a:stretch>
            <a:fillRect/>
          </a:stretch>
        </p:blipFill>
        <p:spPr bwMode="auto">
          <a:xfrm>
            <a:off x="6096000" y="3048000"/>
            <a:ext cx="1219200" cy="990600"/>
          </a:xfrm>
          <a:prstGeom prst="rect">
            <a:avLst/>
          </a:prstGeom>
          <a:noFill/>
        </p:spPr>
      </p:pic>
      <p:pic>
        <p:nvPicPr>
          <p:cNvPr id="11" name="Picture 5" descr="C:\Users\User\Downloads\321_000803_1074_0401_v__v_thm.jpg"/>
          <p:cNvPicPr>
            <a:picLocks noChangeAspect="1" noChangeArrowheads="1"/>
          </p:cNvPicPr>
          <p:nvPr/>
        </p:nvPicPr>
        <p:blipFill>
          <a:blip r:embed="rId4"/>
          <a:srcRect/>
          <a:stretch>
            <a:fillRect/>
          </a:stretch>
        </p:blipFill>
        <p:spPr bwMode="auto">
          <a:xfrm>
            <a:off x="6553200" y="4572000"/>
            <a:ext cx="1219200" cy="838200"/>
          </a:xfrm>
          <a:prstGeom prst="rect">
            <a:avLst/>
          </a:prstGeom>
          <a:noFill/>
        </p:spPr>
      </p:pic>
      <p:pic>
        <p:nvPicPr>
          <p:cNvPr id="12" name="Picture 4" descr="C:\Users\User\Downloads\5A4_famous.jpg"/>
          <p:cNvPicPr>
            <a:picLocks noChangeAspect="1" noChangeArrowheads="1"/>
          </p:cNvPicPr>
          <p:nvPr/>
        </p:nvPicPr>
        <p:blipFill>
          <a:blip r:embed="rId5"/>
          <a:srcRect/>
          <a:stretch>
            <a:fillRect/>
          </a:stretch>
        </p:blipFill>
        <p:spPr bwMode="auto">
          <a:xfrm>
            <a:off x="4114800" y="5715000"/>
            <a:ext cx="1295400" cy="990600"/>
          </a:xfrm>
          <a:prstGeom prst="rect">
            <a:avLst/>
          </a:prstGeom>
          <a:noFill/>
        </p:spPr>
      </p:pic>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9" presetClass="entr" presetSubtype="0" decel="10000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500" fill="hold"/>
                                        <p:tgtEl>
                                          <p:spTgt spid="6"/>
                                        </p:tgtEl>
                                        <p:attrNameLst>
                                          <p:attrName>ppt_w</p:attrName>
                                        </p:attrNameLst>
                                      </p:cBhvr>
                                      <p:tavLst>
                                        <p:tav tm="0">
                                          <p:val>
                                            <p:fltVal val="0"/>
                                          </p:val>
                                        </p:tav>
                                        <p:tav tm="100000">
                                          <p:val>
                                            <p:strVal val="#ppt_w"/>
                                          </p:val>
                                        </p:tav>
                                      </p:tavLst>
                                    </p:anim>
                                    <p:anim calcmode="lin" valueType="num">
                                      <p:cBhvr>
                                        <p:cTn id="13" dur="500" fill="hold"/>
                                        <p:tgtEl>
                                          <p:spTgt spid="6"/>
                                        </p:tgtEl>
                                        <p:attrNameLst>
                                          <p:attrName>ppt_h</p:attrName>
                                        </p:attrNameLst>
                                      </p:cBhvr>
                                      <p:tavLst>
                                        <p:tav tm="0">
                                          <p:val>
                                            <p:fltVal val="0"/>
                                          </p:val>
                                        </p:tav>
                                        <p:tav tm="100000">
                                          <p:val>
                                            <p:strVal val="#ppt_h"/>
                                          </p:val>
                                        </p:tav>
                                      </p:tavLst>
                                    </p:anim>
                                    <p:anim calcmode="lin" valueType="num">
                                      <p:cBhvr>
                                        <p:cTn id="14" dur="500" fill="hold"/>
                                        <p:tgtEl>
                                          <p:spTgt spid="6"/>
                                        </p:tgtEl>
                                        <p:attrNameLst>
                                          <p:attrName>style.rotation</p:attrName>
                                        </p:attrNameLst>
                                      </p:cBhvr>
                                      <p:tavLst>
                                        <p:tav tm="0">
                                          <p:val>
                                            <p:fltVal val="360"/>
                                          </p:val>
                                        </p:tav>
                                        <p:tav tm="100000">
                                          <p:val>
                                            <p:fltVal val="0"/>
                                          </p:val>
                                        </p:tav>
                                      </p:tavLst>
                                    </p:anim>
                                    <p:animEffect transition="in" filter="fade">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55"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p:cTn id="20" dur="1000" fill="hold"/>
                                        <p:tgtEl>
                                          <p:spTgt spid="7"/>
                                        </p:tgtEl>
                                        <p:attrNameLst>
                                          <p:attrName>ppt_w</p:attrName>
                                        </p:attrNameLst>
                                      </p:cBhvr>
                                      <p:tavLst>
                                        <p:tav tm="0">
                                          <p:val>
                                            <p:strVal val="#ppt_w*0.70"/>
                                          </p:val>
                                        </p:tav>
                                        <p:tav tm="100000">
                                          <p:val>
                                            <p:strVal val="#ppt_w"/>
                                          </p:val>
                                        </p:tav>
                                      </p:tavLst>
                                    </p:anim>
                                    <p:anim calcmode="lin" valueType="num">
                                      <p:cBhvr>
                                        <p:cTn id="21" dur="1000" fill="hold"/>
                                        <p:tgtEl>
                                          <p:spTgt spid="7"/>
                                        </p:tgtEl>
                                        <p:attrNameLst>
                                          <p:attrName>ppt_h</p:attrName>
                                        </p:attrNameLst>
                                      </p:cBhvr>
                                      <p:tavLst>
                                        <p:tav tm="0">
                                          <p:val>
                                            <p:strVal val="#ppt_h"/>
                                          </p:val>
                                        </p:tav>
                                        <p:tav tm="100000">
                                          <p:val>
                                            <p:strVal val="#ppt_h"/>
                                          </p:val>
                                        </p:tav>
                                      </p:tavLst>
                                    </p:anim>
                                    <p:animEffect transition="in" filter="fade">
                                      <p:cBhvr>
                                        <p:cTn id="22" dur="10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35"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2000"/>
                                        <p:tgtEl>
                                          <p:spTgt spid="8"/>
                                        </p:tgtEl>
                                      </p:cBhvr>
                                    </p:animEffect>
                                    <p:anim calcmode="lin" valueType="num">
                                      <p:cBhvr>
                                        <p:cTn id="28" dur="2000" fill="hold"/>
                                        <p:tgtEl>
                                          <p:spTgt spid="8"/>
                                        </p:tgtEl>
                                        <p:attrNameLst>
                                          <p:attrName>style.rotation</p:attrName>
                                        </p:attrNameLst>
                                      </p:cBhvr>
                                      <p:tavLst>
                                        <p:tav tm="0">
                                          <p:val>
                                            <p:fltVal val="720"/>
                                          </p:val>
                                        </p:tav>
                                        <p:tav tm="100000">
                                          <p:val>
                                            <p:fltVal val="0"/>
                                          </p:val>
                                        </p:tav>
                                      </p:tavLst>
                                    </p:anim>
                                    <p:anim calcmode="lin" valueType="num">
                                      <p:cBhvr>
                                        <p:cTn id="29" dur="2000" fill="hold"/>
                                        <p:tgtEl>
                                          <p:spTgt spid="8"/>
                                        </p:tgtEl>
                                        <p:attrNameLst>
                                          <p:attrName>ppt_h</p:attrName>
                                        </p:attrNameLst>
                                      </p:cBhvr>
                                      <p:tavLst>
                                        <p:tav tm="0">
                                          <p:val>
                                            <p:fltVal val="0"/>
                                          </p:val>
                                        </p:tav>
                                        <p:tav tm="100000">
                                          <p:val>
                                            <p:strVal val="#ppt_h"/>
                                          </p:val>
                                        </p:tav>
                                      </p:tavLst>
                                    </p:anim>
                                    <p:anim calcmode="lin" valueType="num">
                                      <p:cBhvr>
                                        <p:cTn id="30" dur="2000" fill="hold"/>
                                        <p:tgtEl>
                                          <p:spTgt spid="8"/>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a:solidFill>
            <a:srgbClr val="0070C0"/>
          </a:solidFill>
        </p:spPr>
        <p:txBody>
          <a:bodyPr>
            <a:noAutofit/>
          </a:bodyPr>
          <a:lstStyle/>
          <a:p>
            <a:pPr algn="l"/>
            <a:r>
              <a:rPr lang="en-US" sz="2000" dirty="0" smtClean="0">
                <a:solidFill>
                  <a:schemeClr val="tx1"/>
                </a:solidFill>
                <a:effectLst/>
              </a:rPr>
              <a:t/>
            </a:r>
            <a:br>
              <a:rPr lang="en-US" sz="2000" dirty="0" smtClean="0">
                <a:solidFill>
                  <a:schemeClr val="tx1"/>
                </a:solidFill>
                <a:effectLst/>
              </a:rPr>
            </a:br>
            <a:r>
              <a:rPr lang="en-US" sz="2000" dirty="0">
                <a:solidFill>
                  <a:schemeClr val="tx1"/>
                </a:solidFill>
                <a:effectLst/>
              </a:rPr>
              <a:t/>
            </a:r>
            <a:br>
              <a:rPr lang="en-US" sz="2000" dirty="0">
                <a:solidFill>
                  <a:schemeClr val="tx1"/>
                </a:solidFill>
                <a:effectLst/>
              </a:rPr>
            </a:br>
            <a:r>
              <a:rPr lang="en-US" sz="1800" b="1" dirty="0" smtClean="0">
                <a:solidFill>
                  <a:schemeClr val="tx1"/>
                </a:solidFill>
                <a:effectLst/>
                <a:latin typeface="Andalus" pitchFamily="18" charset="-78"/>
                <a:cs typeface="Andalus" pitchFamily="18" charset="-78"/>
              </a:rPr>
              <a:t>e) They have different opinions on the subject. Their  will last forever. …….(noun with a negative meaning)</a:t>
            </a:r>
            <a:br>
              <a:rPr lang="en-US" sz="1800" b="1" dirty="0" smtClean="0">
                <a:solidFill>
                  <a:schemeClr val="tx1"/>
                </a:solidFill>
                <a:effectLst/>
                <a:latin typeface="Andalus" pitchFamily="18" charset="-78"/>
                <a:cs typeface="Andalus" pitchFamily="18" charset="-78"/>
              </a:rPr>
            </a:br>
            <a:r>
              <a:rPr lang="en-US" sz="1800" b="1" dirty="0">
                <a:solidFill>
                  <a:schemeClr val="tx1"/>
                </a:solidFill>
                <a:effectLst/>
                <a:latin typeface="Andalus" pitchFamily="18" charset="-78"/>
                <a:cs typeface="Andalus" pitchFamily="18" charset="-78"/>
              </a:rPr>
              <a:t/>
            </a:r>
            <a:br>
              <a:rPr lang="en-US" sz="1800" b="1" dirty="0">
                <a:solidFill>
                  <a:schemeClr val="tx1"/>
                </a:solidFill>
                <a:effectLst/>
                <a:latin typeface="Andalus" pitchFamily="18" charset="-78"/>
                <a:cs typeface="Andalus" pitchFamily="18" charset="-78"/>
              </a:rPr>
            </a:br>
            <a:r>
              <a:rPr lang="en-US" sz="1800" b="1" dirty="0" smtClean="0">
                <a:solidFill>
                  <a:schemeClr val="tx1"/>
                </a:solidFill>
                <a:effectLst/>
                <a:latin typeface="Andalus" pitchFamily="18" charset="-78"/>
                <a:cs typeface="Andalus" pitchFamily="18" charset="-78"/>
              </a:rPr>
              <a:t/>
            </a:r>
            <a:br>
              <a:rPr lang="en-US" sz="1800" b="1" dirty="0" smtClean="0">
                <a:solidFill>
                  <a:schemeClr val="tx1"/>
                </a:solidFill>
                <a:effectLst/>
                <a:latin typeface="Andalus" pitchFamily="18" charset="-78"/>
                <a:cs typeface="Andalus" pitchFamily="18" charset="-78"/>
              </a:rPr>
            </a:br>
            <a:r>
              <a:rPr lang="en-US" sz="1800" b="1" dirty="0" smtClean="0">
                <a:solidFill>
                  <a:schemeClr val="tx1"/>
                </a:solidFill>
                <a:effectLst/>
                <a:latin typeface="Andalus" pitchFamily="18" charset="-78"/>
                <a:cs typeface="Andalus" pitchFamily="18" charset="-78"/>
              </a:rPr>
              <a:t/>
            </a:r>
            <a:br>
              <a:rPr lang="en-US" sz="1800" b="1" dirty="0" smtClean="0">
                <a:solidFill>
                  <a:schemeClr val="tx1"/>
                </a:solidFill>
                <a:effectLst/>
                <a:latin typeface="Andalus" pitchFamily="18" charset="-78"/>
                <a:cs typeface="Andalus" pitchFamily="18" charset="-78"/>
              </a:rPr>
            </a:br>
            <a:r>
              <a:rPr lang="en-US" sz="1800" b="1" dirty="0" smtClean="0">
                <a:solidFill>
                  <a:schemeClr val="tx1"/>
                </a:solidFill>
                <a:effectLst/>
                <a:latin typeface="Andalus" pitchFamily="18" charset="-78"/>
                <a:cs typeface="Andalus" pitchFamily="18" charset="-78"/>
              </a:rPr>
              <a:t/>
            </a:r>
            <a:br>
              <a:rPr lang="en-US" sz="1800" b="1" dirty="0" smtClean="0">
                <a:solidFill>
                  <a:schemeClr val="tx1"/>
                </a:solidFill>
                <a:effectLst/>
                <a:latin typeface="Andalus" pitchFamily="18" charset="-78"/>
                <a:cs typeface="Andalus" pitchFamily="18" charset="-78"/>
              </a:rPr>
            </a:br>
            <a:r>
              <a:rPr lang="en-US" sz="1800" b="1" dirty="0" smtClean="0">
                <a:solidFill>
                  <a:schemeClr val="tx1"/>
                </a:solidFill>
                <a:effectLst/>
                <a:latin typeface="Andalus" pitchFamily="18" charset="-78"/>
                <a:cs typeface="Andalus" pitchFamily="18" charset="-78"/>
              </a:rPr>
              <a:t>f) Brian is always late for work. He is so . ………(adjective with a negative meaning)</a:t>
            </a:r>
            <a:br>
              <a:rPr lang="en-US" sz="1800" b="1" dirty="0" smtClean="0">
                <a:solidFill>
                  <a:schemeClr val="tx1"/>
                </a:solidFill>
                <a:effectLst/>
                <a:latin typeface="Andalus" pitchFamily="18" charset="-78"/>
                <a:cs typeface="Andalus" pitchFamily="18" charset="-78"/>
              </a:rPr>
            </a:br>
            <a:r>
              <a:rPr lang="en-US" sz="1800" b="1" dirty="0">
                <a:solidFill>
                  <a:schemeClr val="tx1"/>
                </a:solidFill>
                <a:effectLst/>
                <a:latin typeface="Andalus" pitchFamily="18" charset="-78"/>
                <a:cs typeface="Andalus" pitchFamily="18" charset="-78"/>
              </a:rPr>
              <a:t/>
            </a:r>
            <a:br>
              <a:rPr lang="en-US" sz="1800" b="1" dirty="0">
                <a:solidFill>
                  <a:schemeClr val="tx1"/>
                </a:solidFill>
                <a:effectLst/>
                <a:latin typeface="Andalus" pitchFamily="18" charset="-78"/>
                <a:cs typeface="Andalus" pitchFamily="18" charset="-78"/>
              </a:rPr>
            </a:br>
            <a:r>
              <a:rPr lang="en-US" sz="1800" b="1" dirty="0" smtClean="0">
                <a:solidFill>
                  <a:schemeClr val="tx1"/>
                </a:solidFill>
                <a:effectLst/>
                <a:latin typeface="Andalus" pitchFamily="18" charset="-78"/>
                <a:cs typeface="Andalus" pitchFamily="18" charset="-78"/>
              </a:rPr>
              <a:t/>
            </a:r>
            <a:br>
              <a:rPr lang="en-US" sz="1800" b="1" dirty="0" smtClean="0">
                <a:solidFill>
                  <a:schemeClr val="tx1"/>
                </a:solidFill>
                <a:effectLst/>
                <a:latin typeface="Andalus" pitchFamily="18" charset="-78"/>
                <a:cs typeface="Andalus" pitchFamily="18" charset="-78"/>
              </a:rPr>
            </a:br>
            <a:r>
              <a:rPr lang="en-US" sz="1800" b="1" dirty="0" smtClean="0">
                <a:solidFill>
                  <a:schemeClr val="tx1"/>
                </a:solidFill>
                <a:effectLst/>
                <a:latin typeface="Andalus" pitchFamily="18" charset="-78"/>
                <a:cs typeface="Andalus" pitchFamily="18" charset="-78"/>
              </a:rPr>
              <a:t/>
            </a:r>
            <a:br>
              <a:rPr lang="en-US" sz="1800" b="1" dirty="0" smtClean="0">
                <a:solidFill>
                  <a:schemeClr val="tx1"/>
                </a:solidFill>
                <a:effectLst/>
                <a:latin typeface="Andalus" pitchFamily="18" charset="-78"/>
                <a:cs typeface="Andalus" pitchFamily="18" charset="-78"/>
              </a:rPr>
            </a:br>
            <a:r>
              <a:rPr lang="en-US" sz="1800" b="1" dirty="0" smtClean="0">
                <a:solidFill>
                  <a:schemeClr val="tx1"/>
                </a:solidFill>
                <a:effectLst/>
                <a:latin typeface="Andalus" pitchFamily="18" charset="-78"/>
                <a:cs typeface="Andalus" pitchFamily="18" charset="-78"/>
              </a:rPr>
              <a:t/>
            </a:r>
            <a:br>
              <a:rPr lang="en-US" sz="1800" b="1" dirty="0" smtClean="0">
                <a:solidFill>
                  <a:schemeClr val="tx1"/>
                </a:solidFill>
                <a:effectLst/>
                <a:latin typeface="Andalus" pitchFamily="18" charset="-78"/>
                <a:cs typeface="Andalus" pitchFamily="18" charset="-78"/>
              </a:rPr>
            </a:br>
            <a:r>
              <a:rPr lang="en-US" sz="1800" b="1" dirty="0" smtClean="0">
                <a:solidFill>
                  <a:schemeClr val="tx1"/>
                </a:solidFill>
                <a:effectLst/>
                <a:latin typeface="Andalus" pitchFamily="18" charset="-78"/>
                <a:cs typeface="Andalus" pitchFamily="18" charset="-78"/>
              </a:rPr>
              <a:t/>
            </a:r>
            <a:br>
              <a:rPr lang="en-US" sz="1800" b="1" dirty="0" smtClean="0">
                <a:solidFill>
                  <a:schemeClr val="tx1"/>
                </a:solidFill>
                <a:effectLst/>
                <a:latin typeface="Andalus" pitchFamily="18" charset="-78"/>
                <a:cs typeface="Andalus" pitchFamily="18" charset="-78"/>
              </a:rPr>
            </a:br>
            <a:r>
              <a:rPr lang="en-US" sz="1800" b="1" dirty="0" smtClean="0">
                <a:solidFill>
                  <a:schemeClr val="tx1"/>
                </a:solidFill>
                <a:effectLst/>
                <a:latin typeface="Andalus" pitchFamily="18" charset="-78"/>
                <a:cs typeface="Andalus" pitchFamily="18" charset="-78"/>
              </a:rPr>
              <a:t>g) This Math problem is very difficult. Mary didn't come to any. …….. (noun)</a:t>
            </a:r>
            <a:br>
              <a:rPr lang="en-US" sz="1800" b="1" dirty="0" smtClean="0">
                <a:solidFill>
                  <a:schemeClr val="tx1"/>
                </a:solidFill>
                <a:effectLst/>
                <a:latin typeface="Andalus" pitchFamily="18" charset="-78"/>
                <a:cs typeface="Andalus" pitchFamily="18" charset="-78"/>
              </a:rPr>
            </a:br>
            <a:r>
              <a:rPr lang="en-US" sz="1800" b="1" dirty="0">
                <a:solidFill>
                  <a:schemeClr val="tx1"/>
                </a:solidFill>
                <a:effectLst/>
                <a:latin typeface="Andalus" pitchFamily="18" charset="-78"/>
                <a:cs typeface="Andalus" pitchFamily="18" charset="-78"/>
              </a:rPr>
              <a:t/>
            </a:r>
            <a:br>
              <a:rPr lang="en-US" sz="1800" b="1" dirty="0">
                <a:solidFill>
                  <a:schemeClr val="tx1"/>
                </a:solidFill>
                <a:effectLst/>
                <a:latin typeface="Andalus" pitchFamily="18" charset="-78"/>
                <a:cs typeface="Andalus" pitchFamily="18" charset="-78"/>
              </a:rPr>
            </a:br>
            <a:r>
              <a:rPr lang="en-US" sz="1800" b="1" dirty="0" smtClean="0">
                <a:solidFill>
                  <a:schemeClr val="tx1"/>
                </a:solidFill>
                <a:effectLst/>
                <a:latin typeface="Andalus" pitchFamily="18" charset="-78"/>
                <a:cs typeface="Andalus" pitchFamily="18" charset="-78"/>
              </a:rPr>
              <a:t/>
            </a:r>
            <a:br>
              <a:rPr lang="en-US" sz="1800" b="1" dirty="0" smtClean="0">
                <a:solidFill>
                  <a:schemeClr val="tx1"/>
                </a:solidFill>
                <a:effectLst/>
                <a:latin typeface="Andalus" pitchFamily="18" charset="-78"/>
                <a:cs typeface="Andalus" pitchFamily="18" charset="-78"/>
              </a:rPr>
            </a:br>
            <a:r>
              <a:rPr lang="en-US" sz="1800" b="1" dirty="0" smtClean="0">
                <a:solidFill>
                  <a:schemeClr val="tx1"/>
                </a:solidFill>
                <a:effectLst/>
                <a:latin typeface="Andalus" pitchFamily="18" charset="-78"/>
                <a:cs typeface="Andalus" pitchFamily="18" charset="-78"/>
              </a:rPr>
              <a:t/>
            </a:r>
            <a:br>
              <a:rPr lang="en-US" sz="1800" b="1" dirty="0" smtClean="0">
                <a:solidFill>
                  <a:schemeClr val="tx1"/>
                </a:solidFill>
                <a:effectLst/>
                <a:latin typeface="Andalus" pitchFamily="18" charset="-78"/>
                <a:cs typeface="Andalus" pitchFamily="18" charset="-78"/>
              </a:rPr>
            </a:br>
            <a:r>
              <a:rPr lang="en-US" sz="1800" b="1" dirty="0" smtClean="0">
                <a:solidFill>
                  <a:schemeClr val="tx1"/>
                </a:solidFill>
                <a:effectLst/>
                <a:latin typeface="Andalus" pitchFamily="18" charset="-78"/>
                <a:cs typeface="Andalus" pitchFamily="18" charset="-78"/>
              </a:rPr>
              <a:t/>
            </a:r>
            <a:br>
              <a:rPr lang="en-US" sz="1800" b="1" dirty="0" smtClean="0">
                <a:solidFill>
                  <a:schemeClr val="tx1"/>
                </a:solidFill>
                <a:effectLst/>
                <a:latin typeface="Andalus" pitchFamily="18" charset="-78"/>
                <a:cs typeface="Andalus" pitchFamily="18" charset="-78"/>
              </a:rPr>
            </a:br>
            <a:r>
              <a:rPr lang="en-US" sz="1800" b="1" dirty="0" smtClean="0">
                <a:solidFill>
                  <a:schemeClr val="tx1"/>
                </a:solidFill>
                <a:effectLst/>
                <a:latin typeface="Andalus" pitchFamily="18" charset="-78"/>
                <a:cs typeface="Andalus" pitchFamily="18" charset="-78"/>
              </a:rPr>
              <a:t/>
            </a:r>
            <a:br>
              <a:rPr lang="en-US" sz="1800" b="1" dirty="0" smtClean="0">
                <a:solidFill>
                  <a:schemeClr val="tx1"/>
                </a:solidFill>
                <a:effectLst/>
                <a:latin typeface="Andalus" pitchFamily="18" charset="-78"/>
                <a:cs typeface="Andalus" pitchFamily="18" charset="-78"/>
              </a:rPr>
            </a:br>
            <a:r>
              <a:rPr lang="en-US" sz="1800" b="1" dirty="0" smtClean="0">
                <a:solidFill>
                  <a:schemeClr val="tx1"/>
                </a:solidFill>
                <a:effectLst/>
                <a:latin typeface="Andalus" pitchFamily="18" charset="-78"/>
                <a:cs typeface="Andalus" pitchFamily="18" charset="-78"/>
              </a:rPr>
              <a:t>h) He can't see the banana peel. He will  slip and fall. ………(adverb)</a:t>
            </a:r>
            <a:r>
              <a:rPr lang="en-US" sz="1800" b="1" dirty="0" smtClean="0">
                <a:solidFill>
                  <a:schemeClr val="tx1"/>
                </a:solidFill>
                <a:effectLst/>
              </a:rPr>
              <a:t/>
            </a:r>
            <a:br>
              <a:rPr lang="en-US" sz="1800" b="1" dirty="0" smtClean="0">
                <a:solidFill>
                  <a:schemeClr val="tx1"/>
                </a:solidFill>
                <a:effectLst/>
              </a:rPr>
            </a:br>
            <a:r>
              <a:rPr lang="en-US" sz="2000" b="1" dirty="0"/>
              <a:t/>
            </a:r>
            <a:br>
              <a:rPr lang="en-US" sz="2000" b="1" dirty="0"/>
            </a:br>
            <a:r>
              <a:rPr lang="en-US" sz="2000" b="1" dirty="0" smtClean="0"/>
              <a:t/>
            </a:r>
            <a:br>
              <a:rPr lang="en-US" sz="2000" b="1" dirty="0" smtClean="0"/>
            </a:br>
            <a:r>
              <a:rPr lang="en-US" sz="2000" b="1" dirty="0" smtClean="0"/>
              <a:t> </a:t>
            </a:r>
            <a:br>
              <a:rPr lang="en-US" sz="2000" b="1" dirty="0" smtClean="0"/>
            </a:br>
            <a:r>
              <a:rPr lang="en-US" sz="2000" b="1" dirty="0" smtClean="0"/>
              <a:t/>
            </a:r>
            <a:br>
              <a:rPr lang="en-US" sz="2000" b="1" dirty="0" smtClean="0"/>
            </a:br>
            <a:r>
              <a:rPr lang="en-US" sz="2000" b="1" dirty="0" smtClean="0"/>
              <a:t>        </a:t>
            </a:r>
            <a:endParaRPr lang="en-US" sz="2000" b="1" dirty="0"/>
          </a:p>
        </p:txBody>
      </p:sp>
      <p:sp>
        <p:nvSpPr>
          <p:cNvPr id="3" name="Rectangle 2"/>
          <p:cNvSpPr/>
          <p:nvPr/>
        </p:nvSpPr>
        <p:spPr>
          <a:xfrm>
            <a:off x="2209800" y="685800"/>
            <a:ext cx="2133600" cy="3048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DISAGREEMENT</a:t>
            </a:r>
            <a:endParaRPr lang="en-US" b="1" dirty="0">
              <a:solidFill>
                <a:schemeClr val="tx1"/>
              </a:solidFill>
            </a:endParaRPr>
          </a:p>
        </p:txBody>
      </p:sp>
      <p:sp>
        <p:nvSpPr>
          <p:cNvPr id="4" name="Rectangle 3"/>
          <p:cNvSpPr/>
          <p:nvPr/>
        </p:nvSpPr>
        <p:spPr>
          <a:xfrm>
            <a:off x="4724400" y="5562600"/>
            <a:ext cx="1600200" cy="3048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PROBABLY</a:t>
            </a:r>
            <a:endParaRPr lang="en-US" b="1" dirty="0"/>
          </a:p>
        </p:txBody>
      </p:sp>
      <p:sp>
        <p:nvSpPr>
          <p:cNvPr id="6" name="Rectangle 5"/>
          <p:cNvSpPr/>
          <p:nvPr/>
        </p:nvSpPr>
        <p:spPr>
          <a:xfrm>
            <a:off x="4648200" y="3962400"/>
            <a:ext cx="2133600" cy="3048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CONCLUSION</a:t>
            </a:r>
            <a:endParaRPr lang="en-US" b="1" dirty="0"/>
          </a:p>
        </p:txBody>
      </p:sp>
      <p:sp>
        <p:nvSpPr>
          <p:cNvPr id="7" name="Rectangle 6"/>
          <p:cNvSpPr/>
          <p:nvPr/>
        </p:nvSpPr>
        <p:spPr>
          <a:xfrm>
            <a:off x="3657600" y="2286000"/>
            <a:ext cx="2133600" cy="3048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IRRESPONSIBLE</a:t>
            </a:r>
            <a:endParaRPr lang="en-US" b="1" dirty="0">
              <a:solidFill>
                <a:schemeClr val="tx1"/>
              </a:solidFill>
            </a:endParaRPr>
          </a:p>
        </p:txBody>
      </p:sp>
      <p:pic>
        <p:nvPicPr>
          <p:cNvPr id="8" name="Picture 11" descr="C:\Users\User\Downloads\disagree.jpg"/>
          <p:cNvPicPr>
            <a:picLocks noChangeAspect="1" noChangeArrowheads="1"/>
          </p:cNvPicPr>
          <p:nvPr/>
        </p:nvPicPr>
        <p:blipFill>
          <a:blip r:embed="rId2"/>
          <a:srcRect/>
          <a:stretch>
            <a:fillRect/>
          </a:stretch>
        </p:blipFill>
        <p:spPr bwMode="auto">
          <a:xfrm>
            <a:off x="4800600" y="762000"/>
            <a:ext cx="1524000" cy="762000"/>
          </a:xfrm>
          <a:prstGeom prst="rect">
            <a:avLst/>
          </a:prstGeom>
          <a:noFill/>
        </p:spPr>
      </p:pic>
      <p:pic>
        <p:nvPicPr>
          <p:cNvPr id="9" name="Picture 8" descr="C:\Users\User\Downloads\DC2_irresponsible.png"/>
          <p:cNvPicPr>
            <a:picLocks noChangeAspect="1" noChangeArrowheads="1"/>
          </p:cNvPicPr>
          <p:nvPr/>
        </p:nvPicPr>
        <p:blipFill>
          <a:blip r:embed="rId3"/>
          <a:srcRect/>
          <a:stretch>
            <a:fillRect/>
          </a:stretch>
        </p:blipFill>
        <p:spPr bwMode="auto">
          <a:xfrm>
            <a:off x="6400800" y="2286000"/>
            <a:ext cx="1143000" cy="876300"/>
          </a:xfrm>
          <a:prstGeom prst="rect">
            <a:avLst/>
          </a:prstGeom>
          <a:noFill/>
        </p:spPr>
      </p:pic>
      <p:pic>
        <p:nvPicPr>
          <p:cNvPr id="10" name="Picture 13" descr="C:\Users\User\Downloads\F6F_000803_1056_1925_v__v_thm.jpg"/>
          <p:cNvPicPr>
            <a:picLocks noChangeAspect="1" noChangeArrowheads="1"/>
          </p:cNvPicPr>
          <p:nvPr/>
        </p:nvPicPr>
        <p:blipFill>
          <a:blip r:embed="rId4"/>
          <a:srcRect/>
          <a:stretch>
            <a:fillRect/>
          </a:stretch>
        </p:blipFill>
        <p:spPr bwMode="auto">
          <a:xfrm>
            <a:off x="7543800" y="3505200"/>
            <a:ext cx="990600" cy="914400"/>
          </a:xfrm>
          <a:prstGeom prst="rect">
            <a:avLst/>
          </a:prstGeom>
          <a:noFill/>
        </p:spPr>
      </p:pic>
      <p:pic>
        <p:nvPicPr>
          <p:cNvPr id="27649" name="Picture 1" descr="C:\Users\User\Downloads\D75_probably.jpg"/>
          <p:cNvPicPr>
            <a:picLocks noChangeAspect="1" noChangeArrowheads="1"/>
          </p:cNvPicPr>
          <p:nvPr/>
        </p:nvPicPr>
        <p:blipFill>
          <a:blip r:embed="rId5"/>
          <a:srcRect/>
          <a:stretch>
            <a:fillRect/>
          </a:stretch>
        </p:blipFill>
        <p:spPr bwMode="auto">
          <a:xfrm>
            <a:off x="6553200" y="5486400"/>
            <a:ext cx="942975" cy="990600"/>
          </a:xfrm>
          <a:prstGeom prst="rect">
            <a:avLst/>
          </a:prstGeom>
          <a:noFill/>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to="" calcmode="lin" valueType="num">
                                      <p:cBhvr>
                                        <p:cTn id="7" dur="1" fill="hold"/>
                                        <p:tgtEl>
                                          <p:spTgt spid="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19"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0" fill="hold"/>
                                        <p:tgtEl>
                                          <p:spTgt spid="7"/>
                                        </p:tgtEl>
                                        <p:attrNameLst>
                                          <p:attrName>ppt_w</p:attrName>
                                        </p:attrNameLst>
                                      </p:cBhvr>
                                      <p:tavLst>
                                        <p:tav tm="0" fmla="#ppt_w*sin(2.5*pi*$)">
                                          <p:val>
                                            <p:fltVal val="0"/>
                                          </p:val>
                                        </p:tav>
                                        <p:tav tm="100000">
                                          <p:val>
                                            <p:fltVal val="1"/>
                                          </p:val>
                                        </p:tav>
                                      </p:tavLst>
                                    </p:anim>
                                    <p:anim calcmode="lin" valueType="num">
                                      <p:cBhvr>
                                        <p:cTn id="13" dur="50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1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slide(fromBottom)">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55"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p:cTn id="23" dur="1000" fill="hold"/>
                                        <p:tgtEl>
                                          <p:spTgt spid="4"/>
                                        </p:tgtEl>
                                        <p:attrNameLst>
                                          <p:attrName>ppt_w</p:attrName>
                                        </p:attrNameLst>
                                      </p:cBhvr>
                                      <p:tavLst>
                                        <p:tav tm="0">
                                          <p:val>
                                            <p:strVal val="#ppt_w*0.70"/>
                                          </p:val>
                                        </p:tav>
                                        <p:tav tm="100000">
                                          <p:val>
                                            <p:strVal val="#ppt_w"/>
                                          </p:val>
                                        </p:tav>
                                      </p:tavLst>
                                    </p:anim>
                                    <p:anim calcmode="lin" valueType="num">
                                      <p:cBhvr>
                                        <p:cTn id="24" dur="1000" fill="hold"/>
                                        <p:tgtEl>
                                          <p:spTgt spid="4"/>
                                        </p:tgtEl>
                                        <p:attrNameLst>
                                          <p:attrName>ppt_h</p:attrName>
                                        </p:attrNameLst>
                                      </p:cBhvr>
                                      <p:tavLst>
                                        <p:tav tm="0">
                                          <p:val>
                                            <p:strVal val="#ppt_h"/>
                                          </p:val>
                                        </p:tav>
                                        <p:tav tm="100000">
                                          <p:val>
                                            <p:strVal val="#ppt_h"/>
                                          </p:val>
                                        </p:tav>
                                      </p:tavLst>
                                    </p:anim>
                                    <p:animEffect transition="in" filter="fade">
                                      <p:cBhvr>
                                        <p:cTn id="2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6" grpId="0" animBg="1"/>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a:solidFill>
            <a:schemeClr val="accent2">
              <a:lumMod val="60000"/>
              <a:lumOff val="40000"/>
            </a:schemeClr>
          </a:solidFill>
        </p:spPr>
        <p:txBody>
          <a:bodyPr>
            <a:normAutofit/>
          </a:bodyPr>
          <a:lstStyle/>
          <a:p>
            <a:pPr algn="l"/>
            <a:r>
              <a:rPr lang="en-US" sz="1800" b="1" dirty="0" err="1" smtClean="0">
                <a:effectLst/>
                <a:latin typeface="Andalus" pitchFamily="18" charset="-78"/>
                <a:cs typeface="Andalus" pitchFamily="18" charset="-78"/>
              </a:rPr>
              <a:t>i</a:t>
            </a:r>
            <a:r>
              <a:rPr lang="en-US" sz="1800" b="1" dirty="0" smtClean="0">
                <a:effectLst/>
                <a:latin typeface="Andalus" pitchFamily="18" charset="-78"/>
                <a:cs typeface="Andalus" pitchFamily="18" charset="-78"/>
              </a:rPr>
              <a:t>) </a:t>
            </a:r>
            <a:r>
              <a:rPr lang="en-US" sz="1800" b="1" dirty="0" smtClean="0">
                <a:solidFill>
                  <a:schemeClr val="bg2"/>
                </a:solidFill>
                <a:effectLst/>
                <a:latin typeface="Andalus" pitchFamily="18" charset="-78"/>
                <a:cs typeface="Andalus" pitchFamily="18" charset="-78"/>
              </a:rPr>
              <a:t>You shouldn't eat so much junk food. It's very . ………  (adjective with a negative meaning)</a:t>
            </a:r>
            <a:r>
              <a:rPr lang="en-US" sz="1800" b="1" dirty="0" smtClean="0">
                <a:effectLst/>
                <a:latin typeface="Andalus" pitchFamily="18" charset="-78"/>
                <a:cs typeface="Andalus" pitchFamily="18" charset="-78"/>
              </a:rPr>
              <a:t/>
            </a:r>
            <a:br>
              <a:rPr lang="en-US" sz="1800" b="1" dirty="0" smtClean="0">
                <a:effectLst/>
                <a:latin typeface="Andalus" pitchFamily="18" charset="-78"/>
                <a:cs typeface="Andalus" pitchFamily="18" charset="-78"/>
              </a:rPr>
            </a:br>
            <a:r>
              <a:rPr lang="en-US" sz="1800" b="1" dirty="0" smtClean="0">
                <a:effectLst/>
                <a:latin typeface="Andalus" pitchFamily="18" charset="-78"/>
                <a:cs typeface="Andalus" pitchFamily="18" charset="-78"/>
              </a:rPr>
              <a:t/>
            </a:r>
            <a:br>
              <a:rPr lang="en-US" sz="1800" b="1" dirty="0" smtClean="0">
                <a:effectLst/>
                <a:latin typeface="Andalus" pitchFamily="18" charset="-78"/>
                <a:cs typeface="Andalus" pitchFamily="18" charset="-78"/>
              </a:rPr>
            </a:br>
            <a:r>
              <a:rPr lang="en-US" sz="1800" b="1" dirty="0" smtClean="0">
                <a:effectLst/>
                <a:latin typeface="Andalus" pitchFamily="18" charset="-78"/>
                <a:cs typeface="Andalus" pitchFamily="18" charset="-78"/>
              </a:rPr>
              <a:t/>
            </a:r>
            <a:br>
              <a:rPr lang="en-US" sz="1800" b="1" dirty="0" smtClean="0">
                <a:effectLst/>
                <a:latin typeface="Andalus" pitchFamily="18" charset="-78"/>
                <a:cs typeface="Andalus" pitchFamily="18" charset="-78"/>
              </a:rPr>
            </a:br>
            <a:r>
              <a:rPr lang="en-US" sz="1800" b="1" dirty="0" smtClean="0">
                <a:effectLst/>
                <a:latin typeface="Andalus" pitchFamily="18" charset="-78"/>
                <a:cs typeface="Andalus" pitchFamily="18" charset="-78"/>
              </a:rPr>
              <a:t/>
            </a:r>
            <a:br>
              <a:rPr lang="en-US" sz="1800" b="1" dirty="0" smtClean="0">
                <a:effectLst/>
                <a:latin typeface="Andalus" pitchFamily="18" charset="-78"/>
                <a:cs typeface="Andalus" pitchFamily="18" charset="-78"/>
              </a:rPr>
            </a:br>
            <a:r>
              <a:rPr lang="en-US" sz="1800" b="1" dirty="0" smtClean="0">
                <a:solidFill>
                  <a:schemeClr val="bg1"/>
                </a:solidFill>
                <a:effectLst/>
                <a:latin typeface="Andalus" pitchFamily="18" charset="-78"/>
                <a:cs typeface="Andalus" pitchFamily="18" charset="-78"/>
              </a:rPr>
              <a:t/>
            </a:r>
            <a:br>
              <a:rPr lang="en-US" sz="1800" b="1" dirty="0" smtClean="0">
                <a:solidFill>
                  <a:schemeClr val="bg1"/>
                </a:solidFill>
                <a:effectLst/>
                <a:latin typeface="Andalus" pitchFamily="18" charset="-78"/>
                <a:cs typeface="Andalus" pitchFamily="18" charset="-78"/>
              </a:rPr>
            </a:br>
            <a:r>
              <a:rPr lang="en-US" sz="1800" b="1" dirty="0" smtClean="0">
                <a:solidFill>
                  <a:schemeClr val="bg1"/>
                </a:solidFill>
                <a:effectLst/>
                <a:latin typeface="Andalus" pitchFamily="18" charset="-78"/>
                <a:cs typeface="Andalus" pitchFamily="18" charset="-78"/>
              </a:rPr>
              <a:t>j) Thanks for finding my cat. You're a very  ……….. young man.  (adjective)</a:t>
            </a:r>
            <a:r>
              <a:rPr lang="en-US" sz="1800" b="1" dirty="0" smtClean="0">
                <a:effectLst/>
                <a:latin typeface="Andalus" pitchFamily="18" charset="-78"/>
                <a:cs typeface="Andalus" pitchFamily="18" charset="-78"/>
              </a:rPr>
              <a:t/>
            </a:r>
            <a:br>
              <a:rPr lang="en-US" sz="1800" b="1" dirty="0" smtClean="0">
                <a:effectLst/>
                <a:latin typeface="Andalus" pitchFamily="18" charset="-78"/>
                <a:cs typeface="Andalus" pitchFamily="18" charset="-78"/>
              </a:rPr>
            </a:br>
            <a:r>
              <a:rPr lang="en-US" sz="1800" b="1" dirty="0" smtClean="0">
                <a:effectLst/>
                <a:latin typeface="Andalus" pitchFamily="18" charset="-78"/>
                <a:cs typeface="Andalus" pitchFamily="18" charset="-78"/>
              </a:rPr>
              <a:t/>
            </a:r>
            <a:br>
              <a:rPr lang="en-US" sz="1800" b="1" dirty="0" smtClean="0">
                <a:effectLst/>
                <a:latin typeface="Andalus" pitchFamily="18" charset="-78"/>
                <a:cs typeface="Andalus" pitchFamily="18" charset="-78"/>
              </a:rPr>
            </a:br>
            <a:r>
              <a:rPr lang="en-US" sz="1800" b="1" dirty="0" smtClean="0">
                <a:effectLst/>
                <a:latin typeface="Andalus" pitchFamily="18" charset="-78"/>
                <a:cs typeface="Andalus" pitchFamily="18" charset="-78"/>
              </a:rPr>
              <a:t/>
            </a:r>
            <a:br>
              <a:rPr lang="en-US" sz="1800" b="1" dirty="0" smtClean="0">
                <a:effectLst/>
                <a:latin typeface="Andalus" pitchFamily="18" charset="-78"/>
                <a:cs typeface="Andalus" pitchFamily="18" charset="-78"/>
              </a:rPr>
            </a:br>
            <a:r>
              <a:rPr lang="en-US" sz="1800" b="1" dirty="0" smtClean="0">
                <a:effectLst/>
                <a:latin typeface="Andalus" pitchFamily="18" charset="-78"/>
                <a:cs typeface="Andalus" pitchFamily="18" charset="-78"/>
              </a:rPr>
              <a:t/>
            </a:r>
            <a:br>
              <a:rPr lang="en-US" sz="1800" b="1" dirty="0" smtClean="0">
                <a:effectLst/>
                <a:latin typeface="Andalus" pitchFamily="18" charset="-78"/>
                <a:cs typeface="Andalus" pitchFamily="18" charset="-78"/>
              </a:rPr>
            </a:br>
            <a:r>
              <a:rPr lang="en-US" sz="1800" b="1" dirty="0" smtClean="0">
                <a:effectLst/>
                <a:latin typeface="Andalus" pitchFamily="18" charset="-78"/>
                <a:cs typeface="Andalus" pitchFamily="18" charset="-78"/>
              </a:rPr>
              <a:t/>
            </a:r>
            <a:br>
              <a:rPr lang="en-US" sz="1800" b="1" dirty="0" smtClean="0">
                <a:effectLst/>
                <a:latin typeface="Andalus" pitchFamily="18" charset="-78"/>
                <a:cs typeface="Andalus" pitchFamily="18" charset="-78"/>
              </a:rPr>
            </a:br>
            <a:r>
              <a:rPr lang="en-US" sz="1800" b="1" dirty="0" smtClean="0">
                <a:solidFill>
                  <a:schemeClr val="bg1"/>
                </a:solidFill>
                <a:effectLst/>
                <a:latin typeface="Andalus" pitchFamily="18" charset="-78"/>
                <a:cs typeface="Andalus" pitchFamily="18" charset="-78"/>
              </a:rPr>
              <a:t/>
            </a:r>
            <a:br>
              <a:rPr lang="en-US" sz="1800" b="1" dirty="0" smtClean="0">
                <a:solidFill>
                  <a:schemeClr val="bg1"/>
                </a:solidFill>
                <a:effectLst/>
                <a:latin typeface="Andalus" pitchFamily="18" charset="-78"/>
                <a:cs typeface="Andalus" pitchFamily="18" charset="-78"/>
              </a:rPr>
            </a:br>
            <a:r>
              <a:rPr lang="en-US" sz="1800" b="1" dirty="0" smtClean="0">
                <a:solidFill>
                  <a:schemeClr val="bg1"/>
                </a:solidFill>
                <a:effectLst/>
                <a:latin typeface="Andalus" pitchFamily="18" charset="-78"/>
                <a:cs typeface="Andalus" pitchFamily="18" charset="-78"/>
              </a:rPr>
              <a:t>k) My parents are always fighting. There is no  ……….. between them anymore.  (noun)</a:t>
            </a:r>
            <a:r>
              <a:rPr lang="en-US" sz="1800" b="1" dirty="0" smtClean="0">
                <a:effectLst/>
                <a:latin typeface="Andalus" pitchFamily="18" charset="-78"/>
                <a:cs typeface="Andalus" pitchFamily="18" charset="-78"/>
              </a:rPr>
              <a:t/>
            </a:r>
            <a:br>
              <a:rPr lang="en-US" sz="1800" b="1" dirty="0" smtClean="0">
                <a:effectLst/>
                <a:latin typeface="Andalus" pitchFamily="18" charset="-78"/>
                <a:cs typeface="Andalus" pitchFamily="18" charset="-78"/>
              </a:rPr>
            </a:br>
            <a:r>
              <a:rPr lang="en-US" sz="1800" b="1" dirty="0" smtClean="0">
                <a:effectLst/>
                <a:latin typeface="Andalus" pitchFamily="18" charset="-78"/>
                <a:cs typeface="Andalus" pitchFamily="18" charset="-78"/>
              </a:rPr>
              <a:t/>
            </a:r>
            <a:br>
              <a:rPr lang="en-US" sz="1800" b="1" dirty="0" smtClean="0">
                <a:effectLst/>
                <a:latin typeface="Andalus" pitchFamily="18" charset="-78"/>
                <a:cs typeface="Andalus" pitchFamily="18" charset="-78"/>
              </a:rPr>
            </a:br>
            <a:r>
              <a:rPr lang="en-US" sz="1800" b="1" dirty="0" smtClean="0">
                <a:effectLst/>
                <a:latin typeface="Andalus" pitchFamily="18" charset="-78"/>
                <a:cs typeface="Andalus" pitchFamily="18" charset="-78"/>
              </a:rPr>
              <a:t/>
            </a:r>
            <a:br>
              <a:rPr lang="en-US" sz="1800" b="1" dirty="0" smtClean="0">
                <a:effectLst/>
                <a:latin typeface="Andalus" pitchFamily="18" charset="-78"/>
                <a:cs typeface="Andalus" pitchFamily="18" charset="-78"/>
              </a:rPr>
            </a:br>
            <a:r>
              <a:rPr lang="en-US" sz="1800" b="1" dirty="0" smtClean="0">
                <a:solidFill>
                  <a:schemeClr val="bg1"/>
                </a:solidFill>
                <a:effectLst/>
                <a:latin typeface="Andalus" pitchFamily="18" charset="-78"/>
                <a:cs typeface="Andalus" pitchFamily="18" charset="-78"/>
              </a:rPr>
              <a:t/>
            </a:r>
            <a:br>
              <a:rPr lang="en-US" sz="1800" b="1" dirty="0" smtClean="0">
                <a:solidFill>
                  <a:schemeClr val="bg1"/>
                </a:solidFill>
                <a:effectLst/>
                <a:latin typeface="Andalus" pitchFamily="18" charset="-78"/>
                <a:cs typeface="Andalus" pitchFamily="18" charset="-78"/>
              </a:rPr>
            </a:br>
            <a:r>
              <a:rPr lang="en-US" sz="1800" b="1" dirty="0" smtClean="0">
                <a:solidFill>
                  <a:schemeClr val="bg1"/>
                </a:solidFill>
                <a:effectLst/>
                <a:latin typeface="Andalus" pitchFamily="18" charset="-78"/>
                <a:cs typeface="Andalus" pitchFamily="18" charset="-78"/>
              </a:rPr>
              <a:t/>
            </a:r>
            <a:br>
              <a:rPr lang="en-US" sz="1800" b="1" dirty="0" smtClean="0">
                <a:solidFill>
                  <a:schemeClr val="bg1"/>
                </a:solidFill>
                <a:effectLst/>
                <a:latin typeface="Andalus" pitchFamily="18" charset="-78"/>
                <a:cs typeface="Andalus" pitchFamily="18" charset="-78"/>
              </a:rPr>
            </a:br>
            <a:r>
              <a:rPr lang="en-US" sz="1800" b="1" dirty="0" smtClean="0">
                <a:solidFill>
                  <a:schemeClr val="bg1"/>
                </a:solidFill>
                <a:effectLst/>
                <a:latin typeface="Andalus" pitchFamily="18" charset="-78"/>
                <a:cs typeface="Andalus" pitchFamily="18" charset="-78"/>
              </a:rPr>
              <a:t>l) I really  my packed lunch. It doesn't smell so nice. (verb with a negative meaning)</a:t>
            </a:r>
            <a:r>
              <a:rPr lang="en-US" sz="1800" b="1" dirty="0" smtClean="0">
                <a:effectLst/>
                <a:latin typeface="Andalus" pitchFamily="18" charset="-78"/>
                <a:cs typeface="Andalus" pitchFamily="18" charset="-78"/>
              </a:rPr>
              <a:t/>
            </a:r>
            <a:br>
              <a:rPr lang="en-US" sz="1800" b="1" dirty="0" smtClean="0">
                <a:effectLst/>
                <a:latin typeface="Andalus" pitchFamily="18" charset="-78"/>
                <a:cs typeface="Andalus" pitchFamily="18" charset="-78"/>
              </a:rPr>
            </a:br>
            <a:r>
              <a:rPr lang="en-US" sz="1800" b="1" dirty="0" smtClean="0">
                <a:solidFill>
                  <a:schemeClr val="tx1"/>
                </a:solidFill>
                <a:effectLst/>
              </a:rPr>
              <a:t/>
            </a:r>
            <a:br>
              <a:rPr lang="en-US" sz="1800" b="1" dirty="0" smtClean="0">
                <a:solidFill>
                  <a:schemeClr val="tx1"/>
                </a:solidFill>
                <a:effectLst/>
              </a:rPr>
            </a:br>
            <a:r>
              <a:rPr lang="en-US" sz="1800" b="1" dirty="0" smtClean="0">
                <a:solidFill>
                  <a:schemeClr val="tx1"/>
                </a:solidFill>
                <a:effectLst/>
              </a:rPr>
              <a:t> </a:t>
            </a:r>
            <a:endParaRPr lang="en-US" sz="1800" dirty="0">
              <a:solidFill>
                <a:schemeClr val="tx1"/>
              </a:solidFill>
              <a:effectLst/>
            </a:endParaRPr>
          </a:p>
        </p:txBody>
      </p:sp>
      <p:sp>
        <p:nvSpPr>
          <p:cNvPr id="4" name="Rectangle 3"/>
          <p:cNvSpPr/>
          <p:nvPr/>
        </p:nvSpPr>
        <p:spPr>
          <a:xfrm>
            <a:off x="4800600" y="2514600"/>
            <a:ext cx="1371600" cy="3048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HELPFUL</a:t>
            </a:r>
            <a:endParaRPr lang="en-US" b="1" dirty="0"/>
          </a:p>
        </p:txBody>
      </p:sp>
      <p:sp>
        <p:nvSpPr>
          <p:cNvPr id="5" name="Rectangle 4"/>
          <p:cNvSpPr/>
          <p:nvPr/>
        </p:nvSpPr>
        <p:spPr>
          <a:xfrm>
            <a:off x="3886200" y="4114800"/>
            <a:ext cx="2667000" cy="3048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COMMUNICATION</a:t>
            </a:r>
            <a:endParaRPr lang="en-US" b="1" dirty="0">
              <a:solidFill>
                <a:schemeClr val="tx1"/>
              </a:solidFill>
            </a:endParaRPr>
          </a:p>
        </p:txBody>
      </p:sp>
      <p:sp>
        <p:nvSpPr>
          <p:cNvPr id="6" name="Rectangle 5"/>
          <p:cNvSpPr/>
          <p:nvPr/>
        </p:nvSpPr>
        <p:spPr>
          <a:xfrm>
            <a:off x="4953000" y="5486400"/>
            <a:ext cx="1219200" cy="3048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DISLIKE</a:t>
            </a:r>
            <a:endParaRPr lang="en-US" b="1" dirty="0"/>
          </a:p>
        </p:txBody>
      </p:sp>
      <p:sp>
        <p:nvSpPr>
          <p:cNvPr id="7" name="Rectangle 6"/>
          <p:cNvSpPr/>
          <p:nvPr/>
        </p:nvSpPr>
        <p:spPr>
          <a:xfrm>
            <a:off x="990600" y="1066800"/>
            <a:ext cx="1905000" cy="3048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UNHEALTHY</a:t>
            </a:r>
            <a:endParaRPr lang="en-US" b="1" dirty="0"/>
          </a:p>
        </p:txBody>
      </p:sp>
      <p:pic>
        <p:nvPicPr>
          <p:cNvPr id="8" name="Picture 6" descr="C:\Users\User\Downloads\bhnj.png"/>
          <p:cNvPicPr>
            <a:picLocks noChangeAspect="1" noChangeArrowheads="1"/>
          </p:cNvPicPr>
          <p:nvPr/>
        </p:nvPicPr>
        <p:blipFill>
          <a:blip r:embed="rId2"/>
          <a:srcRect/>
          <a:stretch>
            <a:fillRect/>
          </a:stretch>
        </p:blipFill>
        <p:spPr bwMode="auto">
          <a:xfrm>
            <a:off x="3276600" y="1143000"/>
            <a:ext cx="1295400" cy="838200"/>
          </a:xfrm>
          <a:prstGeom prst="rect">
            <a:avLst/>
          </a:prstGeom>
          <a:noFill/>
        </p:spPr>
      </p:pic>
      <p:pic>
        <p:nvPicPr>
          <p:cNvPr id="9" name="Picture 7" descr="C:\Users\User\Downloads\D32_dislike.jpg"/>
          <p:cNvPicPr>
            <a:picLocks noChangeAspect="1" noChangeArrowheads="1"/>
          </p:cNvPicPr>
          <p:nvPr/>
        </p:nvPicPr>
        <p:blipFill>
          <a:blip r:embed="rId3"/>
          <a:srcRect/>
          <a:stretch>
            <a:fillRect/>
          </a:stretch>
        </p:blipFill>
        <p:spPr bwMode="auto">
          <a:xfrm>
            <a:off x="6553200" y="5486400"/>
            <a:ext cx="1295400" cy="1066800"/>
          </a:xfrm>
          <a:prstGeom prst="rect">
            <a:avLst/>
          </a:prstGeom>
          <a:noFill/>
        </p:spPr>
      </p:pic>
      <p:pic>
        <p:nvPicPr>
          <p:cNvPr id="10" name="Picture 2" descr="C:\Users\User\Downloads\tghy.jpg"/>
          <p:cNvPicPr>
            <a:picLocks noChangeAspect="1" noChangeArrowheads="1"/>
          </p:cNvPicPr>
          <p:nvPr/>
        </p:nvPicPr>
        <p:blipFill>
          <a:blip r:embed="rId4"/>
          <a:srcRect/>
          <a:stretch>
            <a:fillRect/>
          </a:stretch>
        </p:blipFill>
        <p:spPr bwMode="auto">
          <a:xfrm>
            <a:off x="6858000" y="4114800"/>
            <a:ext cx="1295400" cy="914400"/>
          </a:xfrm>
          <a:prstGeom prst="rect">
            <a:avLst/>
          </a:prstGeom>
          <a:noFill/>
        </p:spPr>
      </p:pic>
      <p:pic>
        <p:nvPicPr>
          <p:cNvPr id="11" name="Picture 3" descr="C:\Users\User\Downloads\ZZE_helpful.jpg"/>
          <p:cNvPicPr>
            <a:picLocks noChangeAspect="1" noChangeArrowheads="1"/>
          </p:cNvPicPr>
          <p:nvPr/>
        </p:nvPicPr>
        <p:blipFill>
          <a:blip r:embed="rId5"/>
          <a:srcRect/>
          <a:stretch>
            <a:fillRect/>
          </a:stretch>
        </p:blipFill>
        <p:spPr bwMode="auto">
          <a:xfrm>
            <a:off x="6477000" y="2590800"/>
            <a:ext cx="1200150" cy="990600"/>
          </a:xfrm>
          <a:prstGeom prst="rect">
            <a:avLst/>
          </a:prstGeom>
          <a:noFill/>
        </p:spPr>
      </p:pic>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to="" calcmode="lin" valueType="num">
                                      <p:cBhvr>
                                        <p:cTn id="17" dur="1" fill="hold"/>
                                        <p:tgtEl>
                                          <p:spTgt spid="5"/>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heel(4)">
                                      <p:cBhvr>
                                        <p:cTn id="2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2895600"/>
          </a:xfrm>
          <a:solidFill>
            <a:schemeClr val="accent1"/>
          </a:solidFill>
        </p:spPr>
        <p:txBody>
          <a:bodyPr>
            <a:noAutofit/>
          </a:bodyPr>
          <a:lstStyle/>
          <a:p>
            <a:pPr algn="l"/>
            <a:endParaRPr lang="en-US" sz="8000" b="1" dirty="0">
              <a:solidFill>
                <a:srgbClr val="FF00FF"/>
              </a:solidFill>
              <a:effectLst>
                <a:outerShdw blurRad="38100" dist="38100" dir="2700000" algn="tl">
                  <a:srgbClr val="000000">
                    <a:alpha val="43137"/>
                  </a:srgbClr>
                </a:outerShdw>
              </a:effectLst>
              <a:latin typeface="Andalus" pitchFamily="18" charset="-78"/>
              <a:cs typeface="Andalus" pitchFamily="18" charset="-78"/>
            </a:endParaRPr>
          </a:p>
        </p:txBody>
      </p:sp>
      <p:pic>
        <p:nvPicPr>
          <p:cNvPr id="3" name="Picture 4" descr="C:\Users\User\Downloads\images (16).jpg"/>
          <p:cNvPicPr>
            <a:picLocks noChangeAspect="1" noChangeArrowheads="1"/>
          </p:cNvPicPr>
          <p:nvPr/>
        </p:nvPicPr>
        <p:blipFill>
          <a:blip r:embed="rId2"/>
          <a:srcRect/>
          <a:stretch>
            <a:fillRect/>
          </a:stretch>
        </p:blipFill>
        <p:spPr bwMode="auto">
          <a:xfrm>
            <a:off x="1447800" y="1653988"/>
            <a:ext cx="6019800" cy="3200400"/>
          </a:xfrm>
          <a:prstGeom prst="rect">
            <a:avLst/>
          </a:prstGeom>
          <a:ln>
            <a:solidFill>
              <a:schemeClr val="tx2">
                <a:lumMod val="10000"/>
              </a:schemeClr>
            </a:solidFill>
          </a:ln>
        </p:spPr>
        <p:style>
          <a:lnRef idx="2">
            <a:schemeClr val="dk1">
              <a:shade val="50000"/>
            </a:schemeClr>
          </a:lnRef>
          <a:fillRef idx="1">
            <a:schemeClr val="dk1"/>
          </a:fillRef>
          <a:effectRef idx="0">
            <a:schemeClr val="dk1"/>
          </a:effectRef>
          <a:fontRef idx="minor">
            <a:schemeClr val="lt1"/>
          </a:fontRef>
        </p:style>
      </p:pic>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iterate type="lt">
                                    <p:tmPct val="5000"/>
                                  </p:iterate>
                                  <p:childTnLst>
                                    <p:set>
                                      <p:cBhvr>
                                        <p:cTn id="13" dur="1" fill="hold">
                                          <p:stCondLst>
                                            <p:cond delay="0"/>
                                          </p:stCondLst>
                                        </p:cTn>
                                        <p:tgtEl>
                                          <p:spTgt spid="3"/>
                                        </p:tgtEl>
                                        <p:attrNameLst>
                                          <p:attrName>style.visibility</p:attrName>
                                        </p:attrNameLst>
                                      </p:cBhvr>
                                      <p:to>
                                        <p:strVal val="visible"/>
                                      </p:to>
                                    </p:set>
                                    <p:anim calcmode="lin" valueType="num">
                                      <p:cBhvr>
                                        <p:cTn id="14" dur="1000" fill="hold"/>
                                        <p:tgtEl>
                                          <p:spTgt spid="3"/>
                                        </p:tgtEl>
                                        <p:attrNameLst>
                                          <p:attrName>ppt_w</p:attrName>
                                        </p:attrNameLst>
                                      </p:cBhvr>
                                      <p:tavLst>
                                        <p:tav tm="0">
                                          <p:val>
                                            <p:fltVal val="0"/>
                                          </p:val>
                                        </p:tav>
                                        <p:tav tm="100000">
                                          <p:val>
                                            <p:strVal val="#ppt_w"/>
                                          </p:val>
                                        </p:tav>
                                      </p:tavLst>
                                    </p:anim>
                                    <p:anim calcmode="lin" valueType="num">
                                      <p:cBhvr>
                                        <p:cTn id="15" dur="1000" fill="hold"/>
                                        <p:tgtEl>
                                          <p:spTgt spid="3"/>
                                        </p:tgtEl>
                                        <p:attrNameLst>
                                          <p:attrName>ppt_h</p:attrName>
                                        </p:attrNameLst>
                                      </p:cBhvr>
                                      <p:tavLst>
                                        <p:tav tm="0">
                                          <p:val>
                                            <p:fltVal val="0"/>
                                          </p:val>
                                        </p:tav>
                                        <p:tav tm="100000">
                                          <p:val>
                                            <p:strVal val="#ppt_h"/>
                                          </p:val>
                                        </p:tav>
                                      </p:tavLst>
                                    </p:anim>
                                    <p:anim calcmode="lin" valueType="num">
                                      <p:cBhvr>
                                        <p:cTn id="16" dur="1000" fill="hold"/>
                                        <p:tgtEl>
                                          <p:spTgt spid="3"/>
                                        </p:tgtEl>
                                        <p:attrNameLst>
                                          <p:attrName>style.rotation</p:attrName>
                                        </p:attrNameLst>
                                      </p:cBhvr>
                                      <p:tavLst>
                                        <p:tav tm="0">
                                          <p:val>
                                            <p:fltVal val="90"/>
                                          </p:val>
                                        </p:tav>
                                        <p:tav tm="100000">
                                          <p:val>
                                            <p:fltVal val="0"/>
                                          </p:val>
                                        </p:tav>
                                      </p:tavLst>
                                    </p:anim>
                                    <p:animEffect transition="in" filter="fade">
                                      <p:cBhvr>
                                        <p:cTn id="1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981200"/>
            <a:ext cx="8839200" cy="4876800"/>
          </a:xfrm>
          <a:solidFill>
            <a:srgbClr val="92D050"/>
          </a:solidFill>
        </p:spPr>
        <p:txBody>
          <a:bodyPr>
            <a:noAutofit/>
          </a:bodyPr>
          <a:lstStyle/>
          <a:p>
            <a:pPr algn="l"/>
            <a:r>
              <a:rPr lang="en-US" sz="2800" b="1" dirty="0">
                <a:solidFill>
                  <a:schemeClr val="tx1"/>
                </a:solidFill>
                <a:effectLst/>
                <a:latin typeface="Andalus" pitchFamily="18" charset="-78"/>
                <a:cs typeface="Andalus" pitchFamily="18" charset="-78"/>
              </a:rPr>
              <a:t>PREFIXES</a:t>
            </a:r>
            <a:r>
              <a:rPr lang="en-US" sz="2800" dirty="0">
                <a:solidFill>
                  <a:schemeClr val="tx1"/>
                </a:solidFill>
                <a:effectLst/>
                <a:latin typeface="Andalus" pitchFamily="18" charset="-78"/>
                <a:cs typeface="Andalus" pitchFamily="18" charset="-78"/>
              </a:rPr>
              <a:t> and </a:t>
            </a:r>
            <a:r>
              <a:rPr lang="en-US" sz="2800" b="1" dirty="0">
                <a:solidFill>
                  <a:schemeClr val="tx1"/>
                </a:solidFill>
                <a:effectLst/>
                <a:latin typeface="Andalus" pitchFamily="18" charset="-78"/>
                <a:cs typeface="Andalus" pitchFamily="18" charset="-78"/>
              </a:rPr>
              <a:t>SUFFIXES</a:t>
            </a:r>
            <a:r>
              <a:rPr lang="en-US" sz="2800" dirty="0">
                <a:solidFill>
                  <a:schemeClr val="tx1"/>
                </a:solidFill>
                <a:effectLst/>
                <a:latin typeface="Andalus" pitchFamily="18" charset="-78"/>
                <a:cs typeface="Andalus" pitchFamily="18" charset="-78"/>
              </a:rPr>
              <a:t> create new words, usually by modifying or changing the meaning of </a:t>
            </a:r>
            <a:r>
              <a:rPr lang="en-US" sz="2800" dirty="0" smtClean="0">
                <a:solidFill>
                  <a:schemeClr val="tx1"/>
                </a:solidFill>
                <a:effectLst/>
                <a:latin typeface="Andalus" pitchFamily="18" charset="-78"/>
                <a:cs typeface="Andalus" pitchFamily="18" charset="-78"/>
              </a:rPr>
              <a:t>a </a:t>
            </a:r>
            <a:r>
              <a:rPr lang="en-US" sz="2800" i="1" dirty="0" smtClean="0">
                <a:solidFill>
                  <a:schemeClr val="tx1"/>
                </a:solidFill>
                <a:effectLst/>
                <a:latin typeface="Andalus" pitchFamily="18" charset="-78"/>
                <a:cs typeface="Andalus" pitchFamily="18" charset="-78"/>
              </a:rPr>
              <a:t>ROOT </a:t>
            </a:r>
            <a:r>
              <a:rPr lang="en-US" sz="2800" i="1" dirty="0" err="1">
                <a:solidFill>
                  <a:schemeClr val="tx1"/>
                </a:solidFill>
                <a:effectLst/>
                <a:latin typeface="Andalus" pitchFamily="18" charset="-78"/>
                <a:cs typeface="Andalus" pitchFamily="18" charset="-78"/>
              </a:rPr>
              <a:t>WORD.</a:t>
            </a:r>
            <a:r>
              <a:rPr lang="en-US" sz="2800" dirty="0" err="1">
                <a:solidFill>
                  <a:schemeClr val="tx1"/>
                </a:solidFill>
                <a:effectLst/>
                <a:latin typeface="Andalus" pitchFamily="18" charset="-78"/>
                <a:cs typeface="Andalus" pitchFamily="18" charset="-78"/>
              </a:rPr>
              <a:t>If</a:t>
            </a:r>
            <a:r>
              <a:rPr lang="en-US" sz="2800" dirty="0">
                <a:solidFill>
                  <a:schemeClr val="tx1"/>
                </a:solidFill>
                <a:effectLst/>
                <a:latin typeface="Andalus" pitchFamily="18" charset="-78"/>
                <a:cs typeface="Andalus" pitchFamily="18" charset="-78"/>
              </a:rPr>
              <a:t> we take a root word like EMPLOY (verb) or HAPPY (adjective), we can see how their meaning changes.</a:t>
            </a:r>
            <a:br>
              <a:rPr lang="en-US" sz="2800" dirty="0">
                <a:solidFill>
                  <a:schemeClr val="tx1"/>
                </a:solidFill>
                <a:effectLst/>
                <a:latin typeface="Andalus" pitchFamily="18" charset="-78"/>
                <a:cs typeface="Andalus" pitchFamily="18" charset="-78"/>
              </a:rPr>
            </a:br>
            <a:r>
              <a:rPr lang="en-US" sz="2800" b="1" dirty="0">
                <a:solidFill>
                  <a:srgbClr val="C00000"/>
                </a:solidFill>
                <a:effectLst/>
                <a:latin typeface="Andalus" pitchFamily="18" charset="-78"/>
                <a:cs typeface="Andalus" pitchFamily="18" charset="-78"/>
              </a:rPr>
              <a:t>*UN + employ + ED = UNEMPLOYED</a:t>
            </a:r>
            <a:r>
              <a:rPr lang="en-US" sz="2800" dirty="0">
                <a:solidFill>
                  <a:schemeClr val="tx1"/>
                </a:solidFill>
                <a:effectLst/>
                <a:latin typeface="Andalus" pitchFamily="18" charset="-78"/>
                <a:cs typeface="Andalus" pitchFamily="18" charset="-78"/>
              </a:rPr>
              <a:t> (the verb becomes an adjective with a negative meaning)</a:t>
            </a:r>
            <a:br>
              <a:rPr lang="en-US" sz="2800" dirty="0">
                <a:solidFill>
                  <a:schemeClr val="tx1"/>
                </a:solidFill>
                <a:effectLst/>
                <a:latin typeface="Andalus" pitchFamily="18" charset="-78"/>
                <a:cs typeface="Andalus" pitchFamily="18" charset="-78"/>
              </a:rPr>
            </a:br>
            <a:r>
              <a:rPr lang="en-US" sz="2800" b="1" dirty="0">
                <a:solidFill>
                  <a:srgbClr val="C00000"/>
                </a:solidFill>
                <a:effectLst/>
                <a:latin typeface="Andalus" pitchFamily="18" charset="-78"/>
                <a:cs typeface="Andalus" pitchFamily="18" charset="-78"/>
              </a:rPr>
              <a:t>* happy + NESS = HAPPINESS</a:t>
            </a:r>
            <a:r>
              <a:rPr lang="en-US" sz="2800" dirty="0">
                <a:solidFill>
                  <a:schemeClr val="tx1"/>
                </a:solidFill>
                <a:effectLst/>
                <a:latin typeface="Andalus" pitchFamily="18" charset="-78"/>
                <a:cs typeface="Andalus" pitchFamily="18" charset="-78"/>
              </a:rPr>
              <a:t> (the adjective becomes a noun)</a:t>
            </a:r>
            <a:br>
              <a:rPr lang="en-US" sz="2800" dirty="0">
                <a:solidFill>
                  <a:schemeClr val="tx1"/>
                </a:solidFill>
                <a:effectLst/>
                <a:latin typeface="Andalus" pitchFamily="18" charset="-78"/>
                <a:cs typeface="Andalus" pitchFamily="18" charset="-78"/>
              </a:rPr>
            </a:br>
            <a:r>
              <a:rPr lang="en-US" sz="2800" dirty="0">
                <a:solidFill>
                  <a:schemeClr val="tx1"/>
                </a:solidFill>
                <a:effectLst/>
                <a:latin typeface="Andalus" pitchFamily="18" charset="-78"/>
                <a:cs typeface="Andalus" pitchFamily="18" charset="-78"/>
              </a:rPr>
              <a:t>Pay attention to changes in </a:t>
            </a:r>
            <a:r>
              <a:rPr lang="en-US" sz="2800" b="1" dirty="0">
                <a:solidFill>
                  <a:schemeClr val="tx1"/>
                </a:solidFill>
                <a:effectLst/>
                <a:latin typeface="Andalus" pitchFamily="18" charset="-78"/>
                <a:cs typeface="Andalus" pitchFamily="18" charset="-78"/>
              </a:rPr>
              <a:t>SPELLING:</a:t>
            </a:r>
            <a:r>
              <a:rPr lang="en-US" sz="2800" dirty="0">
                <a:solidFill>
                  <a:schemeClr val="tx1"/>
                </a:solidFill>
                <a:effectLst/>
                <a:latin typeface="Andalus" pitchFamily="18" charset="-78"/>
                <a:cs typeface="Andalus" pitchFamily="18" charset="-78"/>
              </a:rPr>
              <a:t> –  “y” often becomes “</a:t>
            </a:r>
            <a:r>
              <a:rPr lang="en-US" sz="2800" dirty="0" err="1">
                <a:solidFill>
                  <a:schemeClr val="tx1"/>
                </a:solidFill>
                <a:effectLst/>
                <a:latin typeface="Andalus" pitchFamily="18" charset="-78"/>
                <a:cs typeface="Andalus" pitchFamily="18" charset="-78"/>
              </a:rPr>
              <a:t>i</a:t>
            </a:r>
            <a:r>
              <a:rPr lang="en-US" sz="2800" dirty="0">
                <a:solidFill>
                  <a:schemeClr val="tx1"/>
                </a:solidFill>
                <a:effectLst/>
                <a:latin typeface="Andalus" pitchFamily="18" charset="-78"/>
                <a:cs typeface="Andalus" pitchFamily="18" charset="-78"/>
              </a:rPr>
              <a:t>” / final “e” often disappears (…)</a:t>
            </a:r>
            <a:br>
              <a:rPr lang="en-US" sz="2800" dirty="0">
                <a:solidFill>
                  <a:schemeClr val="tx1"/>
                </a:solidFill>
                <a:effectLst/>
                <a:latin typeface="Andalus" pitchFamily="18" charset="-78"/>
                <a:cs typeface="Andalus" pitchFamily="18" charset="-78"/>
              </a:rPr>
            </a:br>
            <a:endParaRPr lang="en-US" sz="2800" dirty="0">
              <a:solidFill>
                <a:schemeClr val="tx1"/>
              </a:solidFill>
              <a:effectLst/>
              <a:latin typeface="Andalus" pitchFamily="18" charset="-78"/>
              <a:cs typeface="Andalus" pitchFamily="18" charset="-78"/>
            </a:endParaRPr>
          </a:p>
        </p:txBody>
      </p:sp>
      <p:sp>
        <p:nvSpPr>
          <p:cNvPr id="3" name="TextBox 2"/>
          <p:cNvSpPr txBox="1"/>
          <p:nvPr/>
        </p:nvSpPr>
        <p:spPr>
          <a:xfrm>
            <a:off x="304800" y="228600"/>
            <a:ext cx="5715000" cy="1569660"/>
          </a:xfrm>
          <a:prstGeom prst="rect">
            <a:avLst/>
          </a:prstGeom>
          <a:solidFill>
            <a:srgbClr val="FFFF00"/>
          </a:solidFill>
          <a:ln>
            <a:solidFill>
              <a:srgbClr val="FFFF00"/>
            </a:solidFill>
          </a:ln>
        </p:spPr>
        <p:txBody>
          <a:bodyPr wrap="square" rtlCol="0">
            <a:spAutoFit/>
          </a:bodyPr>
          <a:lstStyle/>
          <a:p>
            <a:r>
              <a:rPr lang="en-US" sz="4800" b="1" dirty="0" smtClean="0">
                <a:solidFill>
                  <a:srgbClr val="C00000"/>
                </a:solidFill>
                <a:effectLst>
                  <a:outerShdw blurRad="38100" dist="38100" dir="2700000" algn="tl">
                    <a:srgbClr val="000000">
                      <a:alpha val="43137"/>
                    </a:srgbClr>
                  </a:outerShdw>
                </a:effectLst>
                <a:latin typeface="Andalus" pitchFamily="18" charset="-78"/>
                <a:cs typeface="Andalus" pitchFamily="18" charset="-78"/>
              </a:rPr>
              <a:t>What are Prefixes and Suffixes?</a:t>
            </a:r>
            <a:endParaRPr lang="en-US" sz="4800" b="1" dirty="0">
              <a:solidFill>
                <a:srgbClr val="C00000"/>
              </a:solidFill>
              <a:effectLst>
                <a:outerShdw blurRad="38100" dist="38100" dir="2700000" algn="tl">
                  <a:srgbClr val="000000">
                    <a:alpha val="43137"/>
                  </a:srgbClr>
                </a:outerShdw>
              </a:effectLst>
              <a:latin typeface="Andalus" pitchFamily="18" charset="-78"/>
              <a:cs typeface="Andalus" pitchFamily="18" charset="-78"/>
            </a:endParaRPr>
          </a:p>
        </p:txBody>
      </p:sp>
      <p:pic>
        <p:nvPicPr>
          <p:cNvPr id="4" name="Picture 10" descr="book_b"/>
          <p:cNvPicPr>
            <a:picLocks noChangeAspect="1" noChangeArrowheads="1" noCrop="1"/>
          </p:cNvPicPr>
          <p:nvPr/>
        </p:nvPicPr>
        <p:blipFill>
          <a:blip r:embed="rId2"/>
          <a:srcRect/>
          <a:stretch>
            <a:fillRect/>
          </a:stretch>
        </p:blipFill>
        <p:spPr bwMode="auto">
          <a:xfrm>
            <a:off x="6477000" y="152400"/>
            <a:ext cx="2360971" cy="1828800"/>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 by="(-#ppt_w*2)" calcmode="lin" valueType="num">
                                      <p:cBhvr rctx="PPT">
                                        <p:cTn id="7" dur="500" autoRev="1" fill="hold">
                                          <p:stCondLst>
                                            <p:cond delay="0"/>
                                          </p:stCondLst>
                                        </p:cTn>
                                        <p:tgtEl>
                                          <p:spTgt spid="3"/>
                                        </p:tgtEl>
                                        <p:attrNameLst>
                                          <p:attrName>ppt_w</p:attrName>
                                        </p:attrNameLst>
                                      </p:cBhvr>
                                    </p:anim>
                                    <p:anim by="(#ppt_w*0.50)" calcmode="lin" valueType="num">
                                      <p:cBhvr>
                                        <p:cTn id="8" dur="500" decel="50000" autoRev="1" fill="hold">
                                          <p:stCondLst>
                                            <p:cond delay="0"/>
                                          </p:stCondLst>
                                        </p:cTn>
                                        <p:tgtEl>
                                          <p:spTgt spid="3"/>
                                        </p:tgtEl>
                                        <p:attrNameLst>
                                          <p:attrName>ppt_x</p:attrName>
                                        </p:attrNameLst>
                                      </p:cBhvr>
                                    </p:anim>
                                    <p:anim from="(-#ppt_h/2)" to="(#ppt_y)" calcmode="lin" valueType="num">
                                      <p:cBhvr>
                                        <p:cTn id="9" dur="1000" fill="hold">
                                          <p:stCondLst>
                                            <p:cond delay="0"/>
                                          </p:stCondLst>
                                        </p:cTn>
                                        <p:tgtEl>
                                          <p:spTgt spid="3"/>
                                        </p:tgtEl>
                                        <p:attrNameLst>
                                          <p:attrName>ppt_y</p:attrName>
                                        </p:attrNameLst>
                                      </p:cBhvr>
                                    </p:anim>
                                    <p:animRot by="21600000">
                                      <p:cBhvr>
                                        <p:cTn id="10" dur="1000" fill="hold">
                                          <p:stCondLst>
                                            <p:cond delay="0"/>
                                          </p:stCondLst>
                                        </p:cTn>
                                        <p:tgtEl>
                                          <p:spTgt spid="3"/>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1000"/>
                                        <p:tgtEl>
                                          <p:spTgt spid="4"/>
                                        </p:tgtEl>
                                      </p:cBhvr>
                                    </p:animEffect>
                                    <p:anim calcmode="lin" valueType="num">
                                      <p:cBhvr>
                                        <p:cTn id="16" dur="1000" fill="hold"/>
                                        <p:tgtEl>
                                          <p:spTgt spid="4"/>
                                        </p:tgtEl>
                                        <p:attrNameLst>
                                          <p:attrName>ppt_x</p:attrName>
                                        </p:attrNameLst>
                                      </p:cBhvr>
                                      <p:tavLst>
                                        <p:tav tm="0">
                                          <p:val>
                                            <p:strVal val="#ppt_x"/>
                                          </p:val>
                                        </p:tav>
                                        <p:tav tm="100000">
                                          <p:val>
                                            <p:strVal val="#ppt_x"/>
                                          </p:val>
                                        </p:tav>
                                      </p:tavLst>
                                    </p:anim>
                                    <p:anim calcmode="lin" valueType="num">
                                      <p:cBhvr>
                                        <p:cTn id="17" dur="900" decel="100000" fill="hold"/>
                                        <p:tgtEl>
                                          <p:spTgt spid="4"/>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1" presetClass="entr" presetSubtype="0" fill="hold" grpId="0" nodeType="clickEffect">
                                  <p:stCondLst>
                                    <p:cond delay="0"/>
                                  </p:stCondLst>
                                  <p:iterate type="lt">
                                    <p:tmPct val="10000"/>
                                  </p:iterate>
                                  <p:childTnLst>
                                    <p:set>
                                      <p:cBhvr>
                                        <p:cTn id="22" dur="1" fill="hold">
                                          <p:stCondLst>
                                            <p:cond delay="0"/>
                                          </p:stCondLst>
                                        </p:cTn>
                                        <p:tgtEl>
                                          <p:spTgt spid="2"/>
                                        </p:tgtEl>
                                        <p:attrNameLst>
                                          <p:attrName>style.visibility</p:attrName>
                                        </p:attrNameLst>
                                      </p:cBhvr>
                                      <p:to>
                                        <p:strVal val="visible"/>
                                      </p:to>
                                    </p:set>
                                    <p:anim calcmode="lin" valueType="num">
                                      <p:cBhvr>
                                        <p:cTn id="23"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24" dur="500" fill="hold"/>
                                        <p:tgtEl>
                                          <p:spTgt spid="2"/>
                                        </p:tgtEl>
                                        <p:attrNameLst>
                                          <p:attrName>ppt_y</p:attrName>
                                        </p:attrNameLst>
                                      </p:cBhvr>
                                      <p:tavLst>
                                        <p:tav tm="0">
                                          <p:val>
                                            <p:strVal val="#ppt_y"/>
                                          </p:val>
                                        </p:tav>
                                        <p:tav tm="100000">
                                          <p:val>
                                            <p:strVal val="#ppt_y"/>
                                          </p:val>
                                        </p:tav>
                                      </p:tavLst>
                                    </p:anim>
                                    <p:anim calcmode="lin" valueType="num">
                                      <p:cBhvr>
                                        <p:cTn id="25"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26"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27" dur="500" tmFilter="0,0; .5, 1; 1, 1"/>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0" y="0"/>
            <a:ext cx="9144000" cy="4493538"/>
          </a:xfrm>
          <a:prstGeom prst="rect">
            <a:avLst/>
          </a:prstGeom>
          <a:noFill/>
          <a:ln w="9525">
            <a:noFill/>
            <a:miter lim="800000"/>
            <a:headEnd/>
            <a:tailEnd/>
          </a:ln>
          <a:effectLst/>
        </p:spPr>
        <p:txBody>
          <a:bodyPr wrap="square">
            <a:spAutoFit/>
          </a:bodyPr>
          <a:lstStyle/>
          <a:p>
            <a:pPr>
              <a:spcBef>
                <a:spcPct val="50000"/>
              </a:spcBef>
            </a:pPr>
            <a:r>
              <a:rPr lang="en-US" sz="4400" i="0" dirty="0">
                <a:latin typeface="Arial Rounded MT Bold" pitchFamily="34" charset="0"/>
              </a:rPr>
              <a:t>A </a:t>
            </a:r>
            <a:r>
              <a:rPr lang="en-US" sz="4400" i="0" dirty="0">
                <a:solidFill>
                  <a:srgbClr val="FF0000"/>
                </a:solidFill>
                <a:latin typeface="Arial Rounded MT Bold" pitchFamily="34" charset="0"/>
              </a:rPr>
              <a:t>prefix</a:t>
            </a:r>
            <a:r>
              <a:rPr lang="en-US" sz="4400" i="0" dirty="0">
                <a:latin typeface="Arial Rounded MT Bold" pitchFamily="34" charset="0"/>
              </a:rPr>
              <a:t> is a word part </a:t>
            </a:r>
            <a:r>
              <a:rPr lang="en-US" sz="4400" i="0" dirty="0" smtClean="0">
                <a:latin typeface="Arial Rounded MT Bold" pitchFamily="34" charset="0"/>
              </a:rPr>
              <a:t>added to </a:t>
            </a:r>
            <a:r>
              <a:rPr lang="en-US" sz="4400" i="0" dirty="0">
                <a:latin typeface="Arial Rounded MT Bold" pitchFamily="34" charset="0"/>
              </a:rPr>
              <a:t>the beginning of a root word</a:t>
            </a:r>
            <a:r>
              <a:rPr lang="en-US" sz="4400" i="0" dirty="0" smtClean="0">
                <a:latin typeface="Arial Rounded MT Bold" pitchFamily="34" charset="0"/>
              </a:rPr>
              <a:t>.</a:t>
            </a:r>
            <a:r>
              <a:rPr lang="en-US" sz="4400" dirty="0" smtClean="0">
                <a:latin typeface="Arial Rounded MT Bold" pitchFamily="34" charset="0"/>
              </a:rPr>
              <a:t> </a:t>
            </a:r>
          </a:p>
          <a:p>
            <a:pPr>
              <a:spcBef>
                <a:spcPct val="50000"/>
              </a:spcBef>
            </a:pPr>
            <a:r>
              <a:rPr lang="en-US" sz="4400" dirty="0" smtClean="0">
                <a:latin typeface="Arial Rounded MT Bold" pitchFamily="34" charset="0"/>
              </a:rPr>
              <a:t> </a:t>
            </a:r>
            <a:r>
              <a:rPr lang="en-US" sz="4400" dirty="0" smtClean="0">
                <a:solidFill>
                  <a:srgbClr val="800080"/>
                </a:solidFill>
                <a:latin typeface="Arial Rounded MT Bold" pitchFamily="34" charset="0"/>
              </a:rPr>
              <a:t>PREFIXES</a:t>
            </a:r>
            <a:r>
              <a:rPr lang="en-US" sz="4400" dirty="0" smtClean="0">
                <a:latin typeface="Arial Rounded MT Bold" pitchFamily="34" charset="0"/>
              </a:rPr>
              <a:t> like: </a:t>
            </a:r>
            <a:r>
              <a:rPr lang="en-US" sz="4400" dirty="0" smtClean="0">
                <a:solidFill>
                  <a:srgbClr val="FFFF00"/>
                </a:solidFill>
                <a:latin typeface="Arial Rounded MT Bold" pitchFamily="34" charset="0"/>
              </a:rPr>
              <a:t>DIS/IN/IM/IR/UN/IL/MIS </a:t>
            </a:r>
            <a:r>
              <a:rPr lang="en-US" sz="4400" dirty="0" smtClean="0">
                <a:latin typeface="Arial Rounded MT Bold" pitchFamily="34" charset="0"/>
              </a:rPr>
              <a:t>are used to give an opposite/negative meaning to a word.</a:t>
            </a:r>
            <a:endParaRPr lang="en-US" sz="4400" i="0" dirty="0">
              <a:latin typeface="Arial Rounded MT Bold"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additive="base">
                                        <p:cTn id="7" dur="5000" fill="hold"/>
                                        <p:tgtEl>
                                          <p:spTgt spid="3074"/>
                                        </p:tgtEl>
                                        <p:attrNameLst>
                                          <p:attrName>ppt_x</p:attrName>
                                        </p:attrNameLst>
                                      </p:cBhvr>
                                      <p:tavLst>
                                        <p:tav tm="0">
                                          <p:val>
                                            <p:strVal val="#ppt_x"/>
                                          </p:val>
                                        </p:tav>
                                        <p:tav tm="100000">
                                          <p:val>
                                            <p:strVal val="#ppt_x"/>
                                          </p:val>
                                        </p:tav>
                                      </p:tavLst>
                                    </p:anim>
                                    <p:anim calcmode="lin" valueType="num">
                                      <p:cBhvr additive="base">
                                        <p:cTn id="8" dur="5000" fill="hold"/>
                                        <p:tgtEl>
                                          <p:spTgt spid="30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92D050"/>
            </a:gs>
            <a:gs pos="100000">
              <a:schemeClr val="bg1">
                <a:tint val="83000"/>
                <a:satMod val="20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7171" name="Rectangle 3"/>
          <p:cNvSpPr>
            <a:spLocks noChangeArrowheads="1"/>
          </p:cNvSpPr>
          <p:nvPr/>
        </p:nvSpPr>
        <p:spPr bwMode="auto">
          <a:xfrm>
            <a:off x="990600" y="914400"/>
            <a:ext cx="3505200" cy="1143000"/>
          </a:xfrm>
          <a:prstGeom prst="rect">
            <a:avLst/>
          </a:prstGeom>
          <a:noFill/>
          <a:ln w="38100">
            <a:solidFill>
              <a:schemeClr val="tx1"/>
            </a:solidFill>
            <a:miter lim="800000"/>
            <a:headEnd/>
            <a:tailEnd/>
          </a:ln>
          <a:effectLst/>
        </p:spPr>
        <p:txBody>
          <a:bodyPr wrap="none" anchor="ctr"/>
          <a:lstStyle/>
          <a:p>
            <a:endParaRPr lang="en-US"/>
          </a:p>
        </p:txBody>
      </p:sp>
      <p:sp>
        <p:nvSpPr>
          <p:cNvPr id="7172" name="Rectangle 4"/>
          <p:cNvSpPr>
            <a:spLocks noChangeArrowheads="1"/>
          </p:cNvSpPr>
          <p:nvPr/>
        </p:nvSpPr>
        <p:spPr bwMode="auto">
          <a:xfrm>
            <a:off x="4495800" y="914400"/>
            <a:ext cx="3505200" cy="1143000"/>
          </a:xfrm>
          <a:prstGeom prst="rect">
            <a:avLst/>
          </a:prstGeom>
          <a:noFill/>
          <a:ln w="38100">
            <a:solidFill>
              <a:schemeClr val="tx1"/>
            </a:solidFill>
            <a:miter lim="800000"/>
            <a:headEnd/>
            <a:tailEnd/>
          </a:ln>
          <a:effectLst/>
        </p:spPr>
        <p:txBody>
          <a:bodyPr wrap="none" anchor="ctr"/>
          <a:lstStyle/>
          <a:p>
            <a:endParaRPr lang="en-US"/>
          </a:p>
        </p:txBody>
      </p:sp>
      <p:sp>
        <p:nvSpPr>
          <p:cNvPr id="7173" name="Rectangle 5"/>
          <p:cNvSpPr>
            <a:spLocks noChangeArrowheads="1"/>
          </p:cNvSpPr>
          <p:nvPr/>
        </p:nvSpPr>
        <p:spPr bwMode="auto">
          <a:xfrm>
            <a:off x="990600" y="2057400"/>
            <a:ext cx="3505200" cy="3810000"/>
          </a:xfrm>
          <a:prstGeom prst="rect">
            <a:avLst/>
          </a:prstGeom>
          <a:noFill/>
          <a:ln w="38100">
            <a:solidFill>
              <a:schemeClr val="tx1"/>
            </a:solidFill>
            <a:miter lim="800000"/>
            <a:headEnd/>
            <a:tailEnd/>
          </a:ln>
          <a:effectLst/>
        </p:spPr>
        <p:txBody>
          <a:bodyPr wrap="none" anchor="ctr"/>
          <a:lstStyle/>
          <a:p>
            <a:endParaRPr lang="en-US"/>
          </a:p>
        </p:txBody>
      </p:sp>
      <p:sp>
        <p:nvSpPr>
          <p:cNvPr id="7174" name="Rectangle 6"/>
          <p:cNvSpPr>
            <a:spLocks noChangeArrowheads="1"/>
          </p:cNvSpPr>
          <p:nvPr/>
        </p:nvSpPr>
        <p:spPr bwMode="auto">
          <a:xfrm>
            <a:off x="4495800" y="2057400"/>
            <a:ext cx="3505200" cy="3810000"/>
          </a:xfrm>
          <a:prstGeom prst="rect">
            <a:avLst/>
          </a:prstGeom>
          <a:noFill/>
          <a:ln w="38100">
            <a:solidFill>
              <a:schemeClr val="tx1"/>
            </a:solidFill>
            <a:miter lim="800000"/>
            <a:headEnd/>
            <a:tailEnd/>
          </a:ln>
          <a:effectLst/>
        </p:spPr>
        <p:txBody>
          <a:bodyPr wrap="none" anchor="ctr"/>
          <a:lstStyle/>
          <a:p>
            <a:endParaRPr lang="en-US"/>
          </a:p>
        </p:txBody>
      </p:sp>
      <p:sp>
        <p:nvSpPr>
          <p:cNvPr id="7175" name="Text Box 7"/>
          <p:cNvSpPr txBox="1">
            <a:spLocks noChangeArrowheads="1"/>
          </p:cNvSpPr>
          <p:nvPr/>
        </p:nvSpPr>
        <p:spPr bwMode="auto">
          <a:xfrm>
            <a:off x="1219200" y="1066800"/>
            <a:ext cx="3124200" cy="946150"/>
          </a:xfrm>
          <a:prstGeom prst="rect">
            <a:avLst/>
          </a:prstGeom>
          <a:noFill/>
          <a:ln w="9525">
            <a:noFill/>
            <a:miter lim="800000"/>
            <a:headEnd/>
            <a:tailEnd/>
          </a:ln>
          <a:effectLst/>
        </p:spPr>
        <p:txBody>
          <a:bodyPr>
            <a:spAutoFit/>
          </a:bodyPr>
          <a:lstStyle/>
          <a:p>
            <a:pPr algn="ctr">
              <a:spcBef>
                <a:spcPct val="50000"/>
              </a:spcBef>
            </a:pPr>
            <a:r>
              <a:rPr lang="en-US" sz="2800" i="0" dirty="0" smtClean="0">
                <a:solidFill>
                  <a:srgbClr val="C00000"/>
                </a:solidFill>
                <a:latin typeface="Arial Rounded MT Bold" pitchFamily="34" charset="0"/>
              </a:rPr>
              <a:t>PREFIXES WE KNOW</a:t>
            </a:r>
            <a:endParaRPr lang="en-US" sz="2800" i="0" dirty="0">
              <a:solidFill>
                <a:srgbClr val="C00000"/>
              </a:solidFill>
              <a:latin typeface="Arial Rounded MT Bold" pitchFamily="34" charset="0"/>
            </a:endParaRPr>
          </a:p>
        </p:txBody>
      </p:sp>
      <p:sp>
        <p:nvSpPr>
          <p:cNvPr id="7176" name="Text Box 8"/>
          <p:cNvSpPr txBox="1">
            <a:spLocks noChangeArrowheads="1"/>
          </p:cNvSpPr>
          <p:nvPr/>
        </p:nvSpPr>
        <p:spPr bwMode="auto">
          <a:xfrm>
            <a:off x="4724400" y="1219200"/>
            <a:ext cx="3124200" cy="519113"/>
          </a:xfrm>
          <a:prstGeom prst="rect">
            <a:avLst/>
          </a:prstGeom>
          <a:noFill/>
          <a:ln w="9525">
            <a:noFill/>
            <a:miter lim="800000"/>
            <a:headEnd/>
            <a:tailEnd/>
          </a:ln>
          <a:effectLst/>
        </p:spPr>
        <p:txBody>
          <a:bodyPr>
            <a:spAutoFit/>
          </a:bodyPr>
          <a:lstStyle/>
          <a:p>
            <a:pPr algn="ctr">
              <a:spcBef>
                <a:spcPct val="50000"/>
              </a:spcBef>
            </a:pPr>
            <a:r>
              <a:rPr lang="en-US" sz="2800" i="0" dirty="0" smtClean="0">
                <a:solidFill>
                  <a:srgbClr val="C00000"/>
                </a:solidFill>
                <a:latin typeface="Arial Rounded MT Bold" pitchFamily="34" charset="0"/>
              </a:rPr>
              <a:t>EXAMPLES</a:t>
            </a:r>
            <a:endParaRPr lang="en-US" sz="2800" i="0" dirty="0">
              <a:solidFill>
                <a:srgbClr val="C00000"/>
              </a:solidFill>
              <a:latin typeface="Arial Rounded MT Bold" pitchFamily="34" charset="0"/>
            </a:endParaRPr>
          </a:p>
        </p:txBody>
      </p:sp>
      <p:sp>
        <p:nvSpPr>
          <p:cNvPr id="7177" name="Text Box 9"/>
          <p:cNvSpPr txBox="1">
            <a:spLocks noChangeArrowheads="1"/>
          </p:cNvSpPr>
          <p:nvPr/>
        </p:nvSpPr>
        <p:spPr bwMode="auto">
          <a:xfrm>
            <a:off x="1219200" y="2057400"/>
            <a:ext cx="3124200" cy="4478149"/>
          </a:xfrm>
          <a:prstGeom prst="rect">
            <a:avLst/>
          </a:prstGeom>
          <a:noFill/>
          <a:ln w="9525">
            <a:noFill/>
            <a:miter lim="800000"/>
            <a:headEnd/>
            <a:tailEnd/>
          </a:ln>
          <a:effectLst/>
        </p:spPr>
        <p:txBody>
          <a:bodyPr>
            <a:spAutoFit/>
          </a:bodyPr>
          <a:lstStyle/>
          <a:p>
            <a:pPr algn="ctr">
              <a:spcBef>
                <a:spcPct val="50000"/>
              </a:spcBef>
            </a:pPr>
            <a:r>
              <a:rPr lang="en-US" sz="3000" b="1" dirty="0" err="1">
                <a:latin typeface="Arial Rounded MT Bold" pitchFamily="34" charset="0"/>
              </a:rPr>
              <a:t>im</a:t>
            </a:r>
            <a:r>
              <a:rPr lang="en-US" sz="3000" b="1" dirty="0">
                <a:latin typeface="Arial Rounded MT Bold" pitchFamily="34" charset="0"/>
              </a:rPr>
              <a:t>- </a:t>
            </a:r>
            <a:r>
              <a:rPr lang="en-US" sz="3000" b="1" i="0" dirty="0">
                <a:latin typeface="Arial Rounded MT Bold" pitchFamily="34" charset="0"/>
              </a:rPr>
              <a:t>not</a:t>
            </a:r>
          </a:p>
          <a:p>
            <a:pPr algn="ctr">
              <a:spcBef>
                <a:spcPct val="50000"/>
              </a:spcBef>
            </a:pPr>
            <a:r>
              <a:rPr lang="en-US" sz="3000" b="1" dirty="0">
                <a:latin typeface="Arial Rounded MT Bold" pitchFamily="34" charset="0"/>
              </a:rPr>
              <a:t>in-</a:t>
            </a:r>
            <a:r>
              <a:rPr lang="en-US" sz="3000" b="1" i="0" dirty="0">
                <a:latin typeface="Arial Rounded MT Bold" pitchFamily="34" charset="0"/>
              </a:rPr>
              <a:t> not</a:t>
            </a:r>
          </a:p>
          <a:p>
            <a:pPr algn="ctr">
              <a:spcBef>
                <a:spcPct val="50000"/>
              </a:spcBef>
            </a:pPr>
            <a:r>
              <a:rPr lang="en-US" sz="3000" b="1" dirty="0">
                <a:latin typeface="Arial Rounded MT Bold" pitchFamily="34" charset="0"/>
              </a:rPr>
              <a:t>bi-</a:t>
            </a:r>
            <a:r>
              <a:rPr lang="en-US" sz="3000" b="1" i="0" dirty="0">
                <a:latin typeface="Arial Rounded MT Bold" pitchFamily="34" charset="0"/>
              </a:rPr>
              <a:t> two</a:t>
            </a:r>
          </a:p>
          <a:p>
            <a:pPr algn="ctr">
              <a:spcBef>
                <a:spcPct val="50000"/>
              </a:spcBef>
            </a:pPr>
            <a:r>
              <a:rPr lang="en-US" sz="3000" b="1" dirty="0">
                <a:latin typeface="Arial Rounded MT Bold" pitchFamily="34" charset="0"/>
              </a:rPr>
              <a:t>non-</a:t>
            </a:r>
            <a:r>
              <a:rPr lang="en-US" sz="3000" b="1" i="0" dirty="0">
                <a:latin typeface="Arial Rounded MT Bold" pitchFamily="34" charset="0"/>
              </a:rPr>
              <a:t> not</a:t>
            </a:r>
          </a:p>
          <a:p>
            <a:pPr algn="ctr">
              <a:spcBef>
                <a:spcPct val="50000"/>
              </a:spcBef>
            </a:pPr>
            <a:r>
              <a:rPr lang="en-US" sz="3000" b="1" dirty="0" err="1">
                <a:latin typeface="Arial Rounded MT Bold" pitchFamily="34" charset="0"/>
              </a:rPr>
              <a:t>dis</a:t>
            </a:r>
            <a:r>
              <a:rPr lang="en-US" sz="3000" b="1" dirty="0">
                <a:latin typeface="Arial Rounded MT Bold" pitchFamily="34" charset="0"/>
              </a:rPr>
              <a:t>-</a:t>
            </a:r>
            <a:r>
              <a:rPr lang="en-US" sz="3000" b="1" i="0" dirty="0">
                <a:latin typeface="Arial Rounded MT Bold" pitchFamily="34" charset="0"/>
              </a:rPr>
              <a:t> not or opposite of</a:t>
            </a:r>
          </a:p>
          <a:p>
            <a:pPr algn="ctr">
              <a:spcBef>
                <a:spcPct val="50000"/>
              </a:spcBef>
            </a:pPr>
            <a:endParaRPr lang="en-US" sz="3000" i="0" dirty="0">
              <a:solidFill>
                <a:srgbClr val="FF6600"/>
              </a:solidFill>
              <a:latin typeface="Arial Rounded MT Bold" pitchFamily="34" charset="0"/>
            </a:endParaRPr>
          </a:p>
        </p:txBody>
      </p:sp>
      <p:sp>
        <p:nvSpPr>
          <p:cNvPr id="7178" name="Text Box 10"/>
          <p:cNvSpPr txBox="1">
            <a:spLocks noChangeArrowheads="1"/>
          </p:cNvSpPr>
          <p:nvPr/>
        </p:nvSpPr>
        <p:spPr bwMode="auto">
          <a:xfrm>
            <a:off x="4648200" y="2286000"/>
            <a:ext cx="3124200" cy="3323987"/>
          </a:xfrm>
          <a:prstGeom prst="rect">
            <a:avLst/>
          </a:prstGeom>
          <a:noFill/>
          <a:ln w="9525">
            <a:noFill/>
            <a:miter lim="800000"/>
            <a:headEnd/>
            <a:tailEnd/>
          </a:ln>
          <a:effectLst/>
        </p:spPr>
        <p:txBody>
          <a:bodyPr wrap="square">
            <a:spAutoFit/>
          </a:bodyPr>
          <a:lstStyle/>
          <a:p>
            <a:pPr algn="ctr">
              <a:spcBef>
                <a:spcPct val="50000"/>
              </a:spcBef>
            </a:pPr>
            <a:r>
              <a:rPr lang="en-US" sz="3000" b="1" i="0" dirty="0">
                <a:latin typeface="Arial Rounded MT Bold" pitchFamily="34" charset="0"/>
              </a:rPr>
              <a:t>improper</a:t>
            </a:r>
          </a:p>
          <a:p>
            <a:pPr algn="ctr">
              <a:spcBef>
                <a:spcPct val="50000"/>
              </a:spcBef>
            </a:pPr>
            <a:r>
              <a:rPr lang="en-US" sz="3000" b="1" i="0" dirty="0">
                <a:latin typeface="Arial Rounded MT Bold" pitchFamily="34" charset="0"/>
              </a:rPr>
              <a:t>incomplete</a:t>
            </a:r>
          </a:p>
          <a:p>
            <a:pPr algn="ctr">
              <a:spcBef>
                <a:spcPct val="50000"/>
              </a:spcBef>
            </a:pPr>
            <a:r>
              <a:rPr lang="en-US" sz="3000" b="1" i="0" dirty="0">
                <a:latin typeface="Arial Rounded MT Bold" pitchFamily="34" charset="0"/>
              </a:rPr>
              <a:t>bicycle</a:t>
            </a:r>
          </a:p>
          <a:p>
            <a:pPr algn="ctr">
              <a:spcBef>
                <a:spcPct val="50000"/>
              </a:spcBef>
            </a:pPr>
            <a:r>
              <a:rPr lang="en-US" sz="3000" b="1" i="0" dirty="0">
                <a:latin typeface="Arial Rounded MT Bold" pitchFamily="34" charset="0"/>
              </a:rPr>
              <a:t>nonstop</a:t>
            </a:r>
          </a:p>
          <a:p>
            <a:pPr algn="ctr">
              <a:spcBef>
                <a:spcPct val="50000"/>
              </a:spcBef>
            </a:pPr>
            <a:r>
              <a:rPr lang="en-US" sz="3000" b="1" i="0" dirty="0">
                <a:latin typeface="Arial Rounded MT Bold" pitchFamily="34" charset="0"/>
              </a:rPr>
              <a:t>disagree</a:t>
            </a:r>
          </a:p>
        </p:txBody>
      </p:sp>
    </p:spTree>
  </p:cSld>
  <p:clrMapOvr>
    <a:masterClrMapping/>
  </p:clrMapOvr>
  <p:transition>
    <p:wheel spokes="8"/>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2"/>
            </a:gs>
            <a:gs pos="100000">
              <a:schemeClr val="bg1">
                <a:tint val="83000"/>
                <a:satMod val="200000"/>
              </a:schemeClr>
            </a:gs>
          </a:gsLst>
          <a:lin ang="13000000" scaled="0"/>
        </a:gradFill>
        <a:effectLst/>
      </p:bgPr>
    </p:bg>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0" y="0"/>
            <a:ext cx="9144000" cy="4708981"/>
          </a:xfrm>
          <a:prstGeom prst="rect">
            <a:avLst/>
          </a:prstGeom>
          <a:noFill/>
          <a:ln w="9525">
            <a:noFill/>
            <a:miter lim="800000"/>
            <a:headEnd/>
            <a:tailEnd/>
          </a:ln>
          <a:effectLst/>
        </p:spPr>
        <p:txBody>
          <a:bodyPr wrap="square">
            <a:spAutoFit/>
          </a:bodyPr>
          <a:lstStyle/>
          <a:p>
            <a:pPr>
              <a:spcBef>
                <a:spcPct val="50000"/>
              </a:spcBef>
            </a:pPr>
            <a:r>
              <a:rPr lang="en-US" sz="3600" i="0" dirty="0">
                <a:latin typeface="Arial Rounded MT Bold" pitchFamily="34" charset="0"/>
              </a:rPr>
              <a:t>A </a:t>
            </a:r>
            <a:r>
              <a:rPr lang="en-US" sz="3600" i="0" dirty="0">
                <a:solidFill>
                  <a:srgbClr val="92D050"/>
                </a:solidFill>
                <a:latin typeface="Arial Rounded MT Bold" pitchFamily="34" charset="0"/>
              </a:rPr>
              <a:t>suffix</a:t>
            </a:r>
            <a:r>
              <a:rPr lang="en-US" sz="3600" i="0" dirty="0">
                <a:latin typeface="Arial Rounded MT Bold" pitchFamily="34" charset="0"/>
              </a:rPr>
              <a:t> is a word part added to the end of a root word</a:t>
            </a:r>
            <a:r>
              <a:rPr lang="en-US" sz="3600" i="0" dirty="0" smtClean="0">
                <a:latin typeface="Arial Rounded MT Bold" pitchFamily="34" charset="0"/>
              </a:rPr>
              <a:t>.</a:t>
            </a:r>
            <a:r>
              <a:rPr lang="en-US" sz="3600" b="1" dirty="0" smtClean="0">
                <a:latin typeface="Arial Rounded MT Bold" pitchFamily="34" charset="0"/>
              </a:rPr>
              <a:t> SUFFIXES can be used to form a verb,  a noun, an adjective and an adverb.</a:t>
            </a:r>
            <a:br>
              <a:rPr lang="en-US" sz="3600" b="1" dirty="0" smtClean="0">
                <a:latin typeface="Arial Rounded MT Bold" pitchFamily="34" charset="0"/>
              </a:rPr>
            </a:br>
            <a:r>
              <a:rPr lang="en-US" sz="3600" b="1" dirty="0" smtClean="0">
                <a:solidFill>
                  <a:srgbClr val="FF0000"/>
                </a:solidFill>
                <a:latin typeface="Arial Rounded MT Bold" pitchFamily="34" charset="0"/>
              </a:rPr>
              <a:t>EXAMPLES:</a:t>
            </a:r>
            <a:r>
              <a:rPr lang="en-US" sz="3600" b="1" dirty="0" smtClean="0">
                <a:latin typeface="Arial Rounded MT Bold" pitchFamily="34" charset="0"/>
              </a:rPr>
              <a:t/>
            </a:r>
            <a:br>
              <a:rPr lang="en-US" sz="3600" b="1" dirty="0" smtClean="0">
                <a:latin typeface="Arial Rounded MT Bold" pitchFamily="34" charset="0"/>
              </a:rPr>
            </a:br>
            <a:r>
              <a:rPr lang="en-US" sz="2800" b="1" dirty="0" smtClean="0">
                <a:latin typeface="Arial Rounded MT Bold" pitchFamily="34" charset="0"/>
              </a:rPr>
              <a:t>*</a:t>
            </a:r>
            <a:r>
              <a:rPr lang="en-US" sz="2800" b="1" i="1" dirty="0" smtClean="0">
                <a:latin typeface="Arial Rounded MT Bold" pitchFamily="34" charset="0"/>
              </a:rPr>
              <a:t>dark</a:t>
            </a:r>
            <a:r>
              <a:rPr lang="en-US" sz="2800" b="1" dirty="0" smtClean="0">
                <a:latin typeface="Arial Rounded MT Bold" pitchFamily="34" charset="0"/>
              </a:rPr>
              <a:t> (adjective) + </a:t>
            </a:r>
            <a:r>
              <a:rPr lang="en-US" sz="2800" b="1" dirty="0" err="1" smtClean="0">
                <a:latin typeface="Arial Rounded MT Bold" pitchFamily="34" charset="0"/>
              </a:rPr>
              <a:t>ness</a:t>
            </a:r>
            <a:r>
              <a:rPr lang="en-US" sz="2800" b="1" dirty="0" smtClean="0">
                <a:latin typeface="Arial Rounded MT Bold" pitchFamily="34" charset="0"/>
              </a:rPr>
              <a:t> = </a:t>
            </a:r>
            <a:r>
              <a:rPr lang="en-US" sz="2800" b="1" i="1" dirty="0" smtClean="0">
                <a:solidFill>
                  <a:srgbClr val="002060"/>
                </a:solidFill>
                <a:latin typeface="Arial Rounded MT Bold" pitchFamily="34" charset="0"/>
              </a:rPr>
              <a:t>darkness </a:t>
            </a:r>
            <a:r>
              <a:rPr lang="en-US" sz="2800" b="1" dirty="0" smtClean="0">
                <a:latin typeface="Arial Rounded MT Bold" pitchFamily="34" charset="0"/>
              </a:rPr>
              <a:t>(noun) </a:t>
            </a:r>
            <a:br>
              <a:rPr lang="en-US" sz="2800" b="1" dirty="0" smtClean="0">
                <a:latin typeface="Arial Rounded MT Bold" pitchFamily="34" charset="0"/>
              </a:rPr>
            </a:br>
            <a:r>
              <a:rPr lang="en-US" sz="2800" b="1" dirty="0" smtClean="0">
                <a:latin typeface="Arial Rounded MT Bold" pitchFamily="34" charset="0"/>
              </a:rPr>
              <a:t>*</a:t>
            </a:r>
            <a:r>
              <a:rPr lang="en-US" sz="2800" b="1" i="1" dirty="0" smtClean="0">
                <a:latin typeface="Arial Rounded MT Bold" pitchFamily="34" charset="0"/>
              </a:rPr>
              <a:t>strength</a:t>
            </a:r>
            <a:r>
              <a:rPr lang="en-US" sz="2800" b="1" dirty="0" smtClean="0">
                <a:latin typeface="Arial Rounded MT Bold" pitchFamily="34" charset="0"/>
              </a:rPr>
              <a:t> (noun) + en = </a:t>
            </a:r>
            <a:r>
              <a:rPr lang="en-US" sz="2800" b="1" i="1" dirty="0" smtClean="0">
                <a:solidFill>
                  <a:srgbClr val="FF0000"/>
                </a:solidFill>
                <a:latin typeface="Arial Rounded MT Bold" pitchFamily="34" charset="0"/>
              </a:rPr>
              <a:t>strengthen </a:t>
            </a:r>
            <a:r>
              <a:rPr lang="en-US" sz="2800" b="1" dirty="0" smtClean="0">
                <a:latin typeface="Arial Rounded MT Bold" pitchFamily="34" charset="0"/>
              </a:rPr>
              <a:t>(verb) </a:t>
            </a:r>
            <a:br>
              <a:rPr lang="en-US" sz="2800" b="1" dirty="0" smtClean="0">
                <a:latin typeface="Arial Rounded MT Bold" pitchFamily="34" charset="0"/>
              </a:rPr>
            </a:br>
            <a:r>
              <a:rPr lang="en-US" sz="2800" b="1" dirty="0" smtClean="0">
                <a:latin typeface="Arial Rounded MT Bold" pitchFamily="34" charset="0"/>
              </a:rPr>
              <a:t>*</a:t>
            </a:r>
            <a:r>
              <a:rPr lang="en-US" sz="2800" b="1" i="1" dirty="0" smtClean="0">
                <a:latin typeface="Arial Rounded MT Bold" pitchFamily="34" charset="0"/>
              </a:rPr>
              <a:t>probable</a:t>
            </a:r>
            <a:r>
              <a:rPr lang="en-US" sz="2800" b="1" dirty="0" smtClean="0">
                <a:latin typeface="Arial Rounded MT Bold" pitchFamily="34" charset="0"/>
              </a:rPr>
              <a:t> (adjective) + (l)y = </a:t>
            </a:r>
            <a:r>
              <a:rPr lang="en-US" sz="2800" b="1" i="1" dirty="0" smtClean="0">
                <a:solidFill>
                  <a:srgbClr val="FFFF00"/>
                </a:solidFill>
                <a:latin typeface="Arial Rounded MT Bold" pitchFamily="34" charset="0"/>
              </a:rPr>
              <a:t>probably </a:t>
            </a:r>
            <a:r>
              <a:rPr lang="en-US" sz="2800" b="1" dirty="0" smtClean="0">
                <a:latin typeface="Arial Rounded MT Bold" pitchFamily="34" charset="0"/>
              </a:rPr>
              <a:t>(adverb)</a:t>
            </a:r>
            <a:r>
              <a:rPr lang="en-US" sz="3600" b="1" dirty="0" smtClean="0">
                <a:latin typeface="Arial Rounded MT Bold" pitchFamily="34" charset="0"/>
              </a:rPr>
              <a:t/>
            </a:r>
            <a:br>
              <a:rPr lang="en-US" sz="3600" b="1" dirty="0" smtClean="0">
                <a:latin typeface="Arial Rounded MT Bold" pitchFamily="34" charset="0"/>
              </a:rPr>
            </a:br>
            <a:r>
              <a:rPr lang="en-US" sz="3600" b="1" dirty="0" smtClean="0">
                <a:latin typeface="Arial Rounded MT Bold" pitchFamily="34" charset="0"/>
              </a:rPr>
              <a:t>*</a:t>
            </a:r>
            <a:r>
              <a:rPr lang="en-US" sz="3600" b="1" i="1" dirty="0" smtClean="0">
                <a:latin typeface="Arial Rounded MT Bold" pitchFamily="34" charset="0"/>
              </a:rPr>
              <a:t>glory</a:t>
            </a:r>
            <a:r>
              <a:rPr lang="en-US" sz="3600" b="1" dirty="0" smtClean="0">
                <a:latin typeface="Arial Rounded MT Bold" pitchFamily="34" charset="0"/>
              </a:rPr>
              <a:t> (noun) + </a:t>
            </a:r>
            <a:r>
              <a:rPr lang="en-US" sz="3600" b="1" dirty="0" err="1" smtClean="0">
                <a:latin typeface="Arial Rounded MT Bold" pitchFamily="34" charset="0"/>
              </a:rPr>
              <a:t>ous</a:t>
            </a:r>
            <a:r>
              <a:rPr lang="en-US" sz="3600" b="1" dirty="0" smtClean="0">
                <a:latin typeface="Arial Rounded MT Bold" pitchFamily="34" charset="0"/>
              </a:rPr>
              <a:t> = </a:t>
            </a:r>
            <a:r>
              <a:rPr lang="en-US" sz="3600" b="1" i="1" dirty="0" smtClean="0">
                <a:solidFill>
                  <a:srgbClr val="FF00FF"/>
                </a:solidFill>
                <a:latin typeface="Arial Rounded MT Bold" pitchFamily="34" charset="0"/>
              </a:rPr>
              <a:t>glorious </a:t>
            </a:r>
            <a:r>
              <a:rPr lang="en-US" sz="3600" b="1" dirty="0" smtClean="0">
                <a:latin typeface="Arial Rounded MT Bold" pitchFamily="34" charset="0"/>
              </a:rPr>
              <a:t>(adjective)</a:t>
            </a:r>
            <a:endParaRPr lang="en-US" sz="3600" i="0" dirty="0">
              <a:latin typeface="Arial Rounded MT Bold" pitchFamily="34" charset="0"/>
            </a:endParaRPr>
          </a:p>
        </p:txBody>
      </p:sp>
    </p:spTree>
  </p:cSld>
  <p:clrMapOvr>
    <a:masterClrMapping/>
  </p:clrMapOvr>
  <p:transition>
    <p:pull dir="l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228600"/>
            <a:ext cx="5181600" cy="1143000"/>
          </a:xfrm>
        </p:spPr>
        <p:txBody>
          <a:bodyPr/>
          <a:lstStyle/>
          <a:p>
            <a:r>
              <a:rPr lang="en-US" sz="4800" kern="10" spc="720" dirty="0" smtClean="0">
                <a:ln w="9525">
                  <a:noFill/>
                  <a:round/>
                  <a:headEnd/>
                  <a:tailEnd/>
                </a:ln>
                <a:solidFill>
                  <a:srgbClr val="C00000"/>
                </a:solidFill>
                <a:effectLst>
                  <a:outerShdw dist="45791" dir="3378596" algn="ctr" rotWithShape="0">
                    <a:srgbClr val="4D4D4D">
                      <a:alpha val="79999"/>
                    </a:srgbClr>
                  </a:outerShdw>
                </a:effectLst>
                <a:latin typeface="Algerian" pitchFamily="82" charset="0"/>
              </a:rPr>
              <a:t>Word Parts</a:t>
            </a:r>
            <a:endParaRPr lang="en-US" dirty="0"/>
          </a:p>
        </p:txBody>
      </p:sp>
      <p:sp>
        <p:nvSpPr>
          <p:cNvPr id="3" name="Text Placeholder 2"/>
          <p:cNvSpPr>
            <a:spLocks noGrp="1"/>
          </p:cNvSpPr>
          <p:nvPr>
            <p:ph type="body" sz="half" idx="1"/>
          </p:nvPr>
        </p:nvSpPr>
        <p:spPr>
          <a:xfrm>
            <a:off x="0" y="1600200"/>
            <a:ext cx="4495800" cy="4525963"/>
          </a:xfrm>
          <a:solidFill>
            <a:srgbClr val="92D050"/>
          </a:solidFill>
        </p:spPr>
        <p:txBody>
          <a:bodyPr/>
          <a:lstStyle/>
          <a:p>
            <a:r>
              <a:rPr lang="en-US" sz="3600" dirty="0" smtClean="0"/>
              <a:t>Prefix - beginning</a:t>
            </a:r>
          </a:p>
          <a:p>
            <a:endParaRPr lang="en-US" sz="3600" dirty="0" smtClean="0"/>
          </a:p>
          <a:p>
            <a:r>
              <a:rPr lang="en-US" sz="3600" dirty="0" smtClean="0"/>
              <a:t>Root – main word</a:t>
            </a:r>
          </a:p>
          <a:p>
            <a:endParaRPr lang="en-US" sz="3600" dirty="0" smtClean="0"/>
          </a:p>
          <a:p>
            <a:r>
              <a:rPr lang="en-US" sz="3600" dirty="0" smtClean="0"/>
              <a:t>Suffix - ending</a:t>
            </a:r>
            <a:endParaRPr lang="en-US" sz="2800" dirty="0" smtClean="0"/>
          </a:p>
          <a:p>
            <a:pPr>
              <a:buNone/>
            </a:pPr>
            <a:endParaRPr lang="en-US" dirty="0"/>
          </a:p>
        </p:txBody>
      </p:sp>
      <p:pic>
        <p:nvPicPr>
          <p:cNvPr id="5" name="Content Placeholder 4" descr="stem words prefixes and suffix.jpg"/>
          <p:cNvPicPr>
            <a:picLocks noGrp="1" noChangeAspect="1"/>
          </p:cNvPicPr>
          <p:nvPr>
            <p:ph sz="half" idx="2"/>
          </p:nvPr>
        </p:nvPicPr>
        <p:blipFill>
          <a:blip r:embed="rId2"/>
          <a:stretch>
            <a:fillRect/>
          </a:stretch>
        </p:blipFill>
        <p:spPr>
          <a:xfrm rot="930882">
            <a:off x="4648200" y="1806684"/>
            <a:ext cx="4038600" cy="4112995"/>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3">
                                            <p:bg/>
                                          </p:spTgt>
                                        </p:tgtEl>
                                        <p:attrNameLst>
                                          <p:attrName>style.visibility</p:attrName>
                                        </p:attrNameLst>
                                      </p:cBhvr>
                                      <p:to>
                                        <p:strVal val="visible"/>
                                      </p:to>
                                    </p:set>
                                    <p:animEffect transition="in" filter="slide(fromBottom)">
                                      <p:cBhvr>
                                        <p:cTn id="15" dur="500"/>
                                        <p:tgtEl>
                                          <p:spTgt spid="3">
                                            <p:bg/>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Effect transition="in" filter="slide(fromBottom)">
                                      <p:cBhvr>
                                        <p:cTn id="20" dur="500"/>
                                        <p:tgtEl>
                                          <p:spTgt spid="3">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slide(fromBottom)">
                                      <p:cBhvr>
                                        <p:cTn id="25" dur="500"/>
                                        <p:tgtEl>
                                          <p:spTgt spid="3">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slide(fromBottom)">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6" fill="hold"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barn(inHorizontal)">
                                      <p:cBhvr>
                                        <p:cTn id="3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7030A0">
            <a:alpha val="70000"/>
          </a:srgbClr>
        </a:solidFill>
        <a:effectLst/>
      </p:bgPr>
    </p:bg>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990600" y="914400"/>
            <a:ext cx="3505200" cy="1143000"/>
          </a:xfrm>
          <a:prstGeom prst="rect">
            <a:avLst/>
          </a:prstGeom>
          <a:noFill/>
          <a:ln w="38100">
            <a:solidFill>
              <a:schemeClr val="tx1"/>
            </a:solidFill>
            <a:miter lim="800000"/>
            <a:headEnd/>
            <a:tailEnd/>
          </a:ln>
          <a:effectLst/>
        </p:spPr>
        <p:txBody>
          <a:bodyPr wrap="none" anchor="ctr"/>
          <a:lstStyle/>
          <a:p>
            <a:endParaRPr lang="en-US"/>
          </a:p>
        </p:txBody>
      </p:sp>
      <p:sp>
        <p:nvSpPr>
          <p:cNvPr id="12291" name="Rectangle 3"/>
          <p:cNvSpPr>
            <a:spLocks noChangeArrowheads="1"/>
          </p:cNvSpPr>
          <p:nvPr/>
        </p:nvSpPr>
        <p:spPr bwMode="auto">
          <a:xfrm>
            <a:off x="4495800" y="914400"/>
            <a:ext cx="3505200" cy="1143000"/>
          </a:xfrm>
          <a:prstGeom prst="rect">
            <a:avLst/>
          </a:prstGeom>
          <a:noFill/>
          <a:ln w="38100">
            <a:solidFill>
              <a:schemeClr val="tx1"/>
            </a:solidFill>
            <a:miter lim="800000"/>
            <a:headEnd/>
            <a:tailEnd/>
          </a:ln>
          <a:effectLst/>
        </p:spPr>
        <p:txBody>
          <a:bodyPr wrap="none" anchor="ctr"/>
          <a:lstStyle/>
          <a:p>
            <a:endParaRPr lang="en-US"/>
          </a:p>
        </p:txBody>
      </p:sp>
      <p:sp>
        <p:nvSpPr>
          <p:cNvPr id="12292" name="Rectangle 4"/>
          <p:cNvSpPr>
            <a:spLocks noChangeArrowheads="1"/>
          </p:cNvSpPr>
          <p:nvPr/>
        </p:nvSpPr>
        <p:spPr bwMode="auto">
          <a:xfrm>
            <a:off x="990600" y="2057400"/>
            <a:ext cx="3505200" cy="3810000"/>
          </a:xfrm>
          <a:prstGeom prst="rect">
            <a:avLst/>
          </a:prstGeom>
          <a:noFill/>
          <a:ln w="38100">
            <a:solidFill>
              <a:schemeClr val="tx1"/>
            </a:solidFill>
            <a:miter lim="800000"/>
            <a:headEnd/>
            <a:tailEnd/>
          </a:ln>
          <a:effectLst/>
        </p:spPr>
        <p:txBody>
          <a:bodyPr wrap="none" anchor="ctr"/>
          <a:lstStyle/>
          <a:p>
            <a:endParaRPr lang="en-US"/>
          </a:p>
        </p:txBody>
      </p:sp>
      <p:sp>
        <p:nvSpPr>
          <p:cNvPr id="12293" name="Rectangle 5"/>
          <p:cNvSpPr>
            <a:spLocks noChangeArrowheads="1"/>
          </p:cNvSpPr>
          <p:nvPr/>
        </p:nvSpPr>
        <p:spPr bwMode="auto">
          <a:xfrm>
            <a:off x="4495800" y="2057400"/>
            <a:ext cx="3505200" cy="3810000"/>
          </a:xfrm>
          <a:prstGeom prst="rect">
            <a:avLst/>
          </a:prstGeom>
          <a:noFill/>
          <a:ln w="38100">
            <a:solidFill>
              <a:schemeClr val="tx1"/>
            </a:solidFill>
            <a:miter lim="800000"/>
            <a:headEnd/>
            <a:tailEnd/>
          </a:ln>
          <a:effectLst/>
        </p:spPr>
        <p:txBody>
          <a:bodyPr wrap="none" anchor="ctr"/>
          <a:lstStyle/>
          <a:p>
            <a:endParaRPr lang="en-US"/>
          </a:p>
        </p:txBody>
      </p:sp>
      <p:sp>
        <p:nvSpPr>
          <p:cNvPr id="12294" name="Text Box 6"/>
          <p:cNvSpPr txBox="1">
            <a:spLocks noChangeArrowheads="1"/>
          </p:cNvSpPr>
          <p:nvPr/>
        </p:nvSpPr>
        <p:spPr bwMode="auto">
          <a:xfrm>
            <a:off x="1219200" y="1066800"/>
            <a:ext cx="3124200" cy="946150"/>
          </a:xfrm>
          <a:prstGeom prst="rect">
            <a:avLst/>
          </a:prstGeom>
          <a:noFill/>
          <a:ln w="9525">
            <a:noFill/>
            <a:miter lim="800000"/>
            <a:headEnd/>
            <a:tailEnd/>
          </a:ln>
          <a:effectLst/>
        </p:spPr>
        <p:txBody>
          <a:bodyPr>
            <a:spAutoFit/>
          </a:bodyPr>
          <a:lstStyle/>
          <a:p>
            <a:pPr algn="ctr">
              <a:spcBef>
                <a:spcPct val="50000"/>
              </a:spcBef>
            </a:pPr>
            <a:r>
              <a:rPr lang="en-US" sz="2800" i="0" dirty="0" smtClean="0">
                <a:solidFill>
                  <a:srgbClr val="C00000"/>
                </a:solidFill>
                <a:latin typeface="Arial Rounded MT Bold" pitchFamily="34" charset="0"/>
              </a:rPr>
              <a:t>SUFFIXES WE KNOW</a:t>
            </a:r>
            <a:endParaRPr lang="en-US" sz="2800" i="0" dirty="0">
              <a:solidFill>
                <a:srgbClr val="C00000"/>
              </a:solidFill>
              <a:latin typeface="Arial Rounded MT Bold" pitchFamily="34" charset="0"/>
            </a:endParaRPr>
          </a:p>
        </p:txBody>
      </p:sp>
      <p:sp>
        <p:nvSpPr>
          <p:cNvPr id="12295" name="Text Box 7"/>
          <p:cNvSpPr txBox="1">
            <a:spLocks noChangeArrowheads="1"/>
          </p:cNvSpPr>
          <p:nvPr/>
        </p:nvSpPr>
        <p:spPr bwMode="auto">
          <a:xfrm>
            <a:off x="4724400" y="1219200"/>
            <a:ext cx="3124200" cy="519113"/>
          </a:xfrm>
          <a:prstGeom prst="rect">
            <a:avLst/>
          </a:prstGeom>
          <a:noFill/>
          <a:ln w="9525">
            <a:noFill/>
            <a:miter lim="800000"/>
            <a:headEnd/>
            <a:tailEnd/>
          </a:ln>
          <a:effectLst/>
        </p:spPr>
        <p:txBody>
          <a:bodyPr>
            <a:spAutoFit/>
          </a:bodyPr>
          <a:lstStyle/>
          <a:p>
            <a:pPr algn="ctr">
              <a:spcBef>
                <a:spcPct val="50000"/>
              </a:spcBef>
            </a:pPr>
            <a:r>
              <a:rPr lang="en-US" sz="2800" i="0" dirty="0" smtClean="0">
                <a:solidFill>
                  <a:srgbClr val="C00000"/>
                </a:solidFill>
                <a:latin typeface="Arial Rounded MT Bold" pitchFamily="34" charset="0"/>
              </a:rPr>
              <a:t>EXAMPLES</a:t>
            </a:r>
            <a:endParaRPr lang="en-US" sz="2800" i="0" dirty="0">
              <a:solidFill>
                <a:srgbClr val="C00000"/>
              </a:solidFill>
              <a:latin typeface="Arial Rounded MT Bold" pitchFamily="34" charset="0"/>
            </a:endParaRPr>
          </a:p>
        </p:txBody>
      </p:sp>
      <p:sp>
        <p:nvSpPr>
          <p:cNvPr id="12296" name="Text Box 8"/>
          <p:cNvSpPr txBox="1">
            <a:spLocks noChangeArrowheads="1"/>
          </p:cNvSpPr>
          <p:nvPr/>
        </p:nvSpPr>
        <p:spPr bwMode="auto">
          <a:xfrm>
            <a:off x="1219200" y="2133600"/>
            <a:ext cx="3124200" cy="4462016"/>
          </a:xfrm>
          <a:prstGeom prst="rect">
            <a:avLst/>
          </a:prstGeom>
          <a:noFill/>
          <a:ln w="9525">
            <a:noFill/>
            <a:miter lim="800000"/>
            <a:headEnd/>
            <a:tailEnd/>
          </a:ln>
          <a:effectLst/>
        </p:spPr>
        <p:txBody>
          <a:bodyPr wrap="square">
            <a:spAutoFit/>
          </a:bodyPr>
          <a:lstStyle/>
          <a:p>
            <a:pPr algn="ctr">
              <a:spcBef>
                <a:spcPct val="50000"/>
              </a:spcBef>
            </a:pPr>
            <a:r>
              <a:rPr lang="en-US" sz="3000" b="1" dirty="0">
                <a:latin typeface="Arial Rounded MT Bold" pitchFamily="34" charset="0"/>
              </a:rPr>
              <a:t>-</a:t>
            </a:r>
            <a:r>
              <a:rPr lang="en-US" sz="3000" b="1" dirty="0" err="1">
                <a:latin typeface="Arial Rounded MT Bold" pitchFamily="34" charset="0"/>
              </a:rPr>
              <a:t>er</a:t>
            </a:r>
            <a:r>
              <a:rPr lang="en-US" sz="3000" b="1" i="0" dirty="0">
                <a:latin typeface="Arial Rounded MT Bold" pitchFamily="34" charset="0"/>
              </a:rPr>
              <a:t> one who</a:t>
            </a:r>
          </a:p>
          <a:p>
            <a:pPr algn="ctr">
              <a:spcBef>
                <a:spcPct val="50000"/>
              </a:spcBef>
            </a:pPr>
            <a:r>
              <a:rPr lang="en-US" sz="3000" b="1" dirty="0">
                <a:latin typeface="Arial Rounded MT Bold" pitchFamily="34" charset="0"/>
              </a:rPr>
              <a:t>-or</a:t>
            </a:r>
            <a:r>
              <a:rPr lang="en-US" sz="3000" b="1" i="0" dirty="0">
                <a:latin typeface="Arial Rounded MT Bold" pitchFamily="34" charset="0"/>
              </a:rPr>
              <a:t>  one who</a:t>
            </a:r>
          </a:p>
          <a:p>
            <a:pPr algn="ctr">
              <a:spcBef>
                <a:spcPct val="50000"/>
              </a:spcBef>
            </a:pPr>
            <a:r>
              <a:rPr lang="en-US" sz="3000" b="1" dirty="0">
                <a:latin typeface="Arial Rounded MT Bold" pitchFamily="34" charset="0"/>
              </a:rPr>
              <a:t>-less</a:t>
            </a:r>
            <a:r>
              <a:rPr lang="en-US" sz="3000" b="1" i="0" dirty="0">
                <a:latin typeface="Arial Rounded MT Bold" pitchFamily="34" charset="0"/>
              </a:rPr>
              <a:t>  without</a:t>
            </a:r>
          </a:p>
          <a:p>
            <a:pPr algn="ctr">
              <a:spcBef>
                <a:spcPct val="50000"/>
              </a:spcBef>
            </a:pPr>
            <a:r>
              <a:rPr lang="en-US" sz="3000" b="1" dirty="0">
                <a:latin typeface="Arial Rounded MT Bold" pitchFamily="34" charset="0"/>
              </a:rPr>
              <a:t>-able, -</a:t>
            </a:r>
            <a:r>
              <a:rPr lang="en-US" sz="3000" b="1" dirty="0" err="1">
                <a:latin typeface="Arial Rounded MT Bold" pitchFamily="34" charset="0"/>
              </a:rPr>
              <a:t>ible</a:t>
            </a:r>
            <a:r>
              <a:rPr lang="en-US" sz="3000" b="1" dirty="0">
                <a:latin typeface="Arial Rounded MT Bold" pitchFamily="34" charset="0"/>
              </a:rPr>
              <a:t>  </a:t>
            </a:r>
            <a:r>
              <a:rPr lang="en-US" sz="3000" b="1" i="0" dirty="0">
                <a:latin typeface="Arial Rounded MT Bold" pitchFamily="34" charset="0"/>
              </a:rPr>
              <a:t>can be</a:t>
            </a:r>
            <a:endParaRPr lang="en-US" sz="3000" b="1" dirty="0">
              <a:latin typeface="Arial Rounded MT Bold" pitchFamily="34" charset="0"/>
            </a:endParaRPr>
          </a:p>
          <a:p>
            <a:pPr algn="ctr">
              <a:spcBef>
                <a:spcPct val="50000"/>
              </a:spcBef>
            </a:pPr>
            <a:endParaRPr lang="en-US" sz="2800" dirty="0">
              <a:solidFill>
                <a:srgbClr val="FF6600"/>
              </a:solidFill>
              <a:latin typeface="Arial Rounded MT Bold" pitchFamily="34" charset="0"/>
            </a:endParaRPr>
          </a:p>
          <a:p>
            <a:pPr algn="ctr">
              <a:spcBef>
                <a:spcPct val="50000"/>
              </a:spcBef>
            </a:pPr>
            <a:endParaRPr lang="en-US" sz="2800" i="0" dirty="0">
              <a:solidFill>
                <a:srgbClr val="FF6600"/>
              </a:solidFill>
              <a:latin typeface="Arial Rounded MT Bold" pitchFamily="34" charset="0"/>
            </a:endParaRPr>
          </a:p>
        </p:txBody>
      </p:sp>
      <p:sp>
        <p:nvSpPr>
          <p:cNvPr id="12297" name="Text Box 9"/>
          <p:cNvSpPr txBox="1">
            <a:spLocks noChangeArrowheads="1"/>
          </p:cNvSpPr>
          <p:nvPr/>
        </p:nvSpPr>
        <p:spPr bwMode="auto">
          <a:xfrm>
            <a:off x="4648200" y="2286000"/>
            <a:ext cx="3124200" cy="3323987"/>
          </a:xfrm>
          <a:prstGeom prst="rect">
            <a:avLst/>
          </a:prstGeom>
          <a:noFill/>
          <a:ln w="9525">
            <a:noFill/>
            <a:miter lim="800000"/>
            <a:headEnd/>
            <a:tailEnd/>
          </a:ln>
          <a:effectLst/>
        </p:spPr>
        <p:txBody>
          <a:bodyPr>
            <a:spAutoFit/>
          </a:bodyPr>
          <a:lstStyle/>
          <a:p>
            <a:pPr algn="ctr">
              <a:spcBef>
                <a:spcPct val="50000"/>
              </a:spcBef>
            </a:pPr>
            <a:r>
              <a:rPr lang="en-US" sz="3000" b="1" i="0" dirty="0">
                <a:latin typeface="Arial Rounded MT Bold" pitchFamily="34" charset="0"/>
              </a:rPr>
              <a:t>farmer</a:t>
            </a:r>
          </a:p>
          <a:p>
            <a:pPr algn="ctr">
              <a:spcBef>
                <a:spcPct val="50000"/>
              </a:spcBef>
            </a:pPr>
            <a:r>
              <a:rPr lang="en-US" sz="3000" b="1" i="0" dirty="0">
                <a:latin typeface="Arial Rounded MT Bold" pitchFamily="34" charset="0"/>
              </a:rPr>
              <a:t>actor</a:t>
            </a:r>
          </a:p>
          <a:p>
            <a:pPr algn="ctr">
              <a:spcBef>
                <a:spcPct val="50000"/>
              </a:spcBef>
            </a:pPr>
            <a:r>
              <a:rPr lang="en-US" sz="3000" b="1" i="0" dirty="0">
                <a:latin typeface="Arial Rounded MT Bold" pitchFamily="34" charset="0"/>
              </a:rPr>
              <a:t>useless</a:t>
            </a:r>
          </a:p>
          <a:p>
            <a:pPr algn="ctr">
              <a:spcBef>
                <a:spcPct val="50000"/>
              </a:spcBef>
            </a:pPr>
            <a:r>
              <a:rPr lang="en-US" sz="3000" b="1" i="0" dirty="0">
                <a:latin typeface="Arial Rounded MT Bold" pitchFamily="34" charset="0"/>
              </a:rPr>
              <a:t>buildable</a:t>
            </a:r>
          </a:p>
          <a:p>
            <a:pPr algn="ctr">
              <a:spcBef>
                <a:spcPct val="50000"/>
              </a:spcBef>
            </a:pPr>
            <a:r>
              <a:rPr lang="en-US" sz="3000" b="1" i="0" dirty="0">
                <a:latin typeface="Arial Rounded MT Bold" pitchFamily="34" charset="0"/>
              </a:rPr>
              <a:t>reversible</a:t>
            </a:r>
          </a:p>
        </p:txBody>
      </p:sp>
    </p:spTree>
  </p:cSld>
  <p:clrMapOvr>
    <a:masterClrMapping/>
  </p:clrMapOvr>
  <p:transition>
    <p:strips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3399">
            <a:alpha val="81000"/>
          </a:srgbClr>
        </a:solidFill>
        <a:effectLst/>
      </p:bgPr>
    </p:bg>
    <p:spTree>
      <p:nvGrpSpPr>
        <p:cNvPr id="1" name=""/>
        <p:cNvGrpSpPr/>
        <p:nvPr/>
      </p:nvGrpSpPr>
      <p:grpSpPr>
        <a:xfrm>
          <a:off x="0" y="0"/>
          <a:ext cx="0" cy="0"/>
          <a:chOff x="0" y="0"/>
          <a:chExt cx="0" cy="0"/>
        </a:xfrm>
      </p:grpSpPr>
      <p:sp>
        <p:nvSpPr>
          <p:cNvPr id="8194" name="Rectangle 2"/>
          <p:cNvSpPr>
            <a:spLocks noChangeArrowheads="1"/>
          </p:cNvSpPr>
          <p:nvPr/>
        </p:nvSpPr>
        <p:spPr bwMode="auto">
          <a:xfrm>
            <a:off x="0" y="0"/>
            <a:ext cx="9144000" cy="9325630"/>
          </a:xfrm>
          <a:prstGeom prst="rect">
            <a:avLst/>
          </a:prstGeom>
          <a:noFill/>
          <a:ln w="9525">
            <a:noFill/>
            <a:miter lim="800000"/>
            <a:headEnd/>
            <a:tailEnd/>
          </a:ln>
          <a:effectLst/>
        </p:spPr>
        <p:txBody>
          <a:bodyPr wrap="square">
            <a:spAutoFit/>
          </a:bodyPr>
          <a:lstStyle/>
          <a:p>
            <a:pPr>
              <a:spcBef>
                <a:spcPct val="50000"/>
              </a:spcBef>
            </a:pPr>
            <a:r>
              <a:rPr lang="en-US" sz="3400" i="0" dirty="0" smtClean="0">
                <a:solidFill>
                  <a:schemeClr val="tx1">
                    <a:lumMod val="95000"/>
                  </a:schemeClr>
                </a:solidFill>
                <a:latin typeface="Arial Rounded MT Bold" pitchFamily="34" charset="0"/>
              </a:rPr>
              <a:t>Randy’s </a:t>
            </a:r>
            <a:r>
              <a:rPr lang="en-US" sz="3400" i="0" dirty="0">
                <a:solidFill>
                  <a:schemeClr val="tx1">
                    <a:lumMod val="95000"/>
                  </a:schemeClr>
                </a:solidFill>
                <a:latin typeface="Arial Rounded MT Bold" pitchFamily="34" charset="0"/>
              </a:rPr>
              <a:t>bike tire was flat.  He couldn’t find the pump </a:t>
            </a:r>
            <a:r>
              <a:rPr lang="en-US" sz="3400" i="0" dirty="0">
                <a:latin typeface="Arial Rounded MT Bold" pitchFamily="34" charset="0"/>
              </a:rPr>
              <a:t>because the garage was in </a:t>
            </a:r>
            <a:r>
              <a:rPr lang="en-US" sz="3400" i="0" dirty="0" smtClean="0">
                <a:solidFill>
                  <a:schemeClr val="accent2">
                    <a:lumMod val="60000"/>
                    <a:lumOff val="40000"/>
                  </a:schemeClr>
                </a:solidFill>
                <a:latin typeface="Arial Rounded MT Bold" pitchFamily="34" charset="0"/>
              </a:rPr>
              <a:t>disorder.“</a:t>
            </a:r>
            <a:r>
              <a:rPr lang="en-US" sz="3400" i="0" dirty="0">
                <a:latin typeface="Arial Rounded MT Bold" pitchFamily="34" charset="0"/>
              </a:rPr>
              <a:t>It’s hopeless,” </a:t>
            </a:r>
            <a:r>
              <a:rPr lang="en-US" sz="3400" i="0" dirty="0">
                <a:solidFill>
                  <a:schemeClr val="tx1">
                    <a:lumMod val="95000"/>
                  </a:schemeClr>
                </a:solidFill>
                <a:latin typeface="Arial Rounded MT Bold" pitchFamily="34" charset="0"/>
              </a:rPr>
              <a:t>said Randy.  “I’ll never make it to the soccer game on time</a:t>
            </a:r>
            <a:r>
              <a:rPr lang="en-US" sz="3400" i="0" dirty="0" smtClean="0">
                <a:solidFill>
                  <a:schemeClr val="tx1">
                    <a:lumMod val="95000"/>
                  </a:schemeClr>
                </a:solidFill>
                <a:latin typeface="Arial Rounded MT Bold" pitchFamily="34" charset="0"/>
              </a:rPr>
              <a:t>.”</a:t>
            </a:r>
            <a:r>
              <a:rPr lang="en-US" sz="3400" dirty="0" smtClean="0">
                <a:solidFill>
                  <a:srgbClr val="009900"/>
                </a:solidFill>
                <a:latin typeface="Arial Rounded MT Bold" pitchFamily="34" charset="0"/>
              </a:rPr>
              <a:t> </a:t>
            </a:r>
          </a:p>
          <a:p>
            <a:pPr>
              <a:spcBef>
                <a:spcPct val="50000"/>
              </a:spcBef>
            </a:pPr>
            <a:endParaRPr lang="en-US" sz="3400" dirty="0" smtClean="0">
              <a:solidFill>
                <a:srgbClr val="009900"/>
              </a:solidFill>
              <a:latin typeface="Arial Rounded MT Bold" pitchFamily="34" charset="0"/>
            </a:endParaRPr>
          </a:p>
          <a:p>
            <a:pPr>
              <a:spcBef>
                <a:spcPct val="50000"/>
              </a:spcBef>
            </a:pPr>
            <a:r>
              <a:rPr lang="en-US" sz="3400" dirty="0" smtClean="0">
                <a:solidFill>
                  <a:schemeClr val="tx1">
                    <a:lumMod val="95000"/>
                  </a:schemeClr>
                </a:solidFill>
                <a:latin typeface="Arial Rounded MT Bold" pitchFamily="34" charset="0"/>
              </a:rPr>
              <a:t>“That’s </a:t>
            </a:r>
            <a:r>
              <a:rPr lang="en-US" sz="3400" dirty="0" smtClean="0">
                <a:solidFill>
                  <a:schemeClr val="accent2">
                    <a:lumMod val="60000"/>
                    <a:lumOff val="40000"/>
                  </a:schemeClr>
                </a:solidFill>
                <a:latin typeface="Arial Rounded MT Bold" pitchFamily="34" charset="0"/>
              </a:rPr>
              <a:t>nonsense</a:t>
            </a:r>
            <a:r>
              <a:rPr lang="en-US" sz="3400" dirty="0" smtClean="0">
                <a:solidFill>
                  <a:schemeClr val="tx1">
                    <a:lumMod val="95000"/>
                  </a:schemeClr>
                </a:solidFill>
                <a:latin typeface="Arial Rounded MT Bold" pitchFamily="34" charset="0"/>
              </a:rPr>
              <a:t>,” said his brother Jake.  “You can use my bike.”</a:t>
            </a:r>
          </a:p>
          <a:p>
            <a:pPr>
              <a:spcBef>
                <a:spcPct val="50000"/>
              </a:spcBef>
            </a:pPr>
            <a:endParaRPr lang="en-US" sz="3400" dirty="0" smtClean="0">
              <a:solidFill>
                <a:schemeClr val="tx1">
                  <a:lumMod val="95000"/>
                </a:schemeClr>
              </a:solidFill>
              <a:latin typeface="Arial Rounded MT Bold" pitchFamily="34" charset="0"/>
            </a:endParaRPr>
          </a:p>
          <a:p>
            <a:pPr>
              <a:spcBef>
                <a:spcPct val="50000"/>
              </a:spcBef>
            </a:pPr>
            <a:r>
              <a:rPr lang="en-US" sz="3400" dirty="0" smtClean="0">
                <a:latin typeface="Arial Rounded MT Bold" pitchFamily="34" charset="0"/>
              </a:rPr>
              <a:t>“See, I can be</a:t>
            </a:r>
            <a:r>
              <a:rPr lang="en-US" sz="3400" dirty="0" smtClean="0">
                <a:solidFill>
                  <a:srgbClr val="FFFF00"/>
                </a:solidFill>
                <a:latin typeface="Arial Rounded MT Bold" pitchFamily="34" charset="0"/>
              </a:rPr>
              <a:t> likable</a:t>
            </a:r>
            <a:r>
              <a:rPr lang="en-US" sz="3400" dirty="0" smtClean="0">
                <a:latin typeface="Arial Rounded MT Bold" pitchFamily="34" charset="0"/>
              </a:rPr>
              <a:t>!” said Jake with a grin.</a:t>
            </a:r>
          </a:p>
          <a:p>
            <a:pPr>
              <a:spcBef>
                <a:spcPct val="50000"/>
              </a:spcBef>
            </a:pPr>
            <a:endParaRPr lang="en-US" sz="3200" i="0" dirty="0" smtClean="0">
              <a:solidFill>
                <a:schemeClr val="tx1">
                  <a:lumMod val="95000"/>
                </a:schemeClr>
              </a:solidFill>
              <a:latin typeface="Arial Rounded MT Bold" pitchFamily="34" charset="0"/>
            </a:endParaRPr>
          </a:p>
          <a:p>
            <a:pPr>
              <a:spcBef>
                <a:spcPct val="50000"/>
              </a:spcBef>
            </a:pPr>
            <a:endParaRPr lang="en-US" sz="3200" i="0" dirty="0" smtClean="0">
              <a:solidFill>
                <a:schemeClr val="tx1">
                  <a:lumMod val="95000"/>
                </a:schemeClr>
              </a:solidFill>
              <a:latin typeface="Arial Rounded MT Bold" pitchFamily="34" charset="0"/>
            </a:endParaRPr>
          </a:p>
          <a:p>
            <a:pPr>
              <a:spcBef>
                <a:spcPct val="50000"/>
              </a:spcBef>
            </a:pPr>
            <a:endParaRPr lang="en-US" sz="3200" i="0" dirty="0" smtClean="0">
              <a:solidFill>
                <a:schemeClr val="tx1">
                  <a:lumMod val="95000"/>
                </a:schemeClr>
              </a:solidFill>
              <a:latin typeface="Arial Rounded MT Bold" pitchFamily="34" charset="0"/>
            </a:endParaRPr>
          </a:p>
          <a:p>
            <a:pPr>
              <a:spcBef>
                <a:spcPct val="50000"/>
              </a:spcBef>
            </a:pPr>
            <a:endParaRPr lang="en-US" sz="3200" dirty="0" smtClean="0">
              <a:solidFill>
                <a:schemeClr val="tx1">
                  <a:lumMod val="95000"/>
                </a:schemeClr>
              </a:solidFill>
              <a:latin typeface="Arial Rounded MT Bold" pitchFamily="34" charset="0"/>
            </a:endParaRPr>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3" name="Rectangle 2"/>
          <p:cNvSpPr/>
          <p:nvPr/>
        </p:nvSpPr>
        <p:spPr>
          <a:xfrm>
            <a:off x="4343400" y="4800600"/>
            <a:ext cx="1905000" cy="457200"/>
          </a:xfrm>
          <a:prstGeom prst="rect">
            <a:avLst/>
          </a:prstGeom>
          <a:solidFill>
            <a:schemeClr val="bg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t"/>
            <a:r>
              <a:rPr lang="en-US" b="1" dirty="0" smtClean="0">
                <a:solidFill>
                  <a:schemeClr val="tx1"/>
                </a:solidFill>
              </a:rPr>
              <a:t>misunderstand</a:t>
            </a:r>
            <a:endParaRPr lang="en-US" dirty="0">
              <a:solidFill>
                <a:schemeClr val="tx1"/>
              </a:solidFill>
            </a:endParaRPr>
          </a:p>
        </p:txBody>
      </p:sp>
      <p:sp>
        <p:nvSpPr>
          <p:cNvPr id="12" name="Rectangle 11"/>
          <p:cNvSpPr/>
          <p:nvPr/>
        </p:nvSpPr>
        <p:spPr>
          <a:xfrm>
            <a:off x="4343400" y="5867400"/>
            <a:ext cx="1524000" cy="457200"/>
          </a:xfrm>
          <a:prstGeom prst="rect">
            <a:avLst/>
          </a:prstGeom>
          <a:solidFill>
            <a:schemeClr val="bg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t"/>
            <a:r>
              <a:rPr lang="en-US" b="1" dirty="0" smtClean="0">
                <a:solidFill>
                  <a:schemeClr val="tx1"/>
                </a:solidFill>
              </a:rPr>
              <a:t>disclose</a:t>
            </a:r>
            <a:endParaRPr lang="en-US" dirty="0">
              <a:solidFill>
                <a:schemeClr val="tx1"/>
              </a:solidFill>
            </a:endParaRPr>
          </a:p>
        </p:txBody>
      </p:sp>
      <p:sp>
        <p:nvSpPr>
          <p:cNvPr id="13" name="Rectangle 12"/>
          <p:cNvSpPr/>
          <p:nvPr/>
        </p:nvSpPr>
        <p:spPr>
          <a:xfrm>
            <a:off x="4343400" y="4267200"/>
            <a:ext cx="1524000" cy="457200"/>
          </a:xfrm>
          <a:prstGeom prst="rect">
            <a:avLst/>
          </a:prstGeom>
          <a:solidFill>
            <a:schemeClr val="bg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t"/>
            <a:r>
              <a:rPr lang="en-US" b="1" dirty="0" smtClean="0">
                <a:solidFill>
                  <a:schemeClr val="tx1"/>
                </a:solidFill>
              </a:rPr>
              <a:t>unfold</a:t>
            </a:r>
            <a:endParaRPr lang="en-US" dirty="0">
              <a:solidFill>
                <a:schemeClr val="tx1"/>
              </a:solidFill>
            </a:endParaRPr>
          </a:p>
        </p:txBody>
      </p:sp>
      <p:sp>
        <p:nvSpPr>
          <p:cNvPr id="14" name="Rectangle 13"/>
          <p:cNvSpPr/>
          <p:nvPr/>
        </p:nvSpPr>
        <p:spPr>
          <a:xfrm>
            <a:off x="4343400" y="1066800"/>
            <a:ext cx="1524000" cy="457200"/>
          </a:xfrm>
          <a:prstGeom prst="rect">
            <a:avLst/>
          </a:prstGeom>
          <a:solidFill>
            <a:schemeClr val="bg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t"/>
            <a:r>
              <a:rPr lang="en-US" b="1" dirty="0" smtClean="0">
                <a:solidFill>
                  <a:schemeClr val="tx1"/>
                </a:solidFill>
              </a:rPr>
              <a:t>unwrap</a:t>
            </a:r>
            <a:endParaRPr lang="en-US" dirty="0">
              <a:solidFill>
                <a:schemeClr val="tx1"/>
              </a:solidFill>
            </a:endParaRPr>
          </a:p>
        </p:txBody>
      </p:sp>
      <p:sp>
        <p:nvSpPr>
          <p:cNvPr id="15" name="Rectangle 14"/>
          <p:cNvSpPr/>
          <p:nvPr/>
        </p:nvSpPr>
        <p:spPr>
          <a:xfrm>
            <a:off x="4343400" y="3733800"/>
            <a:ext cx="1905000" cy="457200"/>
          </a:xfrm>
          <a:prstGeom prst="rect">
            <a:avLst/>
          </a:prstGeom>
          <a:solidFill>
            <a:schemeClr val="bg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t"/>
            <a:r>
              <a:rPr lang="en-US" b="1" dirty="0" smtClean="0">
                <a:solidFill>
                  <a:schemeClr val="tx1"/>
                </a:solidFill>
              </a:rPr>
              <a:t>misunderstand</a:t>
            </a:r>
            <a:endParaRPr lang="en-US" dirty="0">
              <a:solidFill>
                <a:schemeClr val="tx1"/>
              </a:solidFill>
            </a:endParaRPr>
          </a:p>
        </p:txBody>
      </p:sp>
      <p:sp>
        <p:nvSpPr>
          <p:cNvPr id="16" name="Rectangle 15"/>
          <p:cNvSpPr/>
          <p:nvPr/>
        </p:nvSpPr>
        <p:spPr>
          <a:xfrm>
            <a:off x="4343400" y="3200400"/>
            <a:ext cx="1524000" cy="457200"/>
          </a:xfrm>
          <a:prstGeom prst="rect">
            <a:avLst/>
          </a:prstGeom>
          <a:solidFill>
            <a:schemeClr val="bg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t"/>
            <a:r>
              <a:rPr lang="en-US" b="1" dirty="0" smtClean="0">
                <a:solidFill>
                  <a:schemeClr val="tx1"/>
                </a:solidFill>
              </a:rPr>
              <a:t>misbehave</a:t>
            </a:r>
            <a:endParaRPr lang="en-US" dirty="0">
              <a:solidFill>
                <a:schemeClr val="tx1"/>
              </a:solidFill>
            </a:endParaRPr>
          </a:p>
        </p:txBody>
      </p:sp>
      <p:sp>
        <p:nvSpPr>
          <p:cNvPr id="17" name="Rectangle 16"/>
          <p:cNvSpPr/>
          <p:nvPr/>
        </p:nvSpPr>
        <p:spPr>
          <a:xfrm>
            <a:off x="4343400" y="2667000"/>
            <a:ext cx="1524000" cy="457200"/>
          </a:xfrm>
          <a:prstGeom prst="rect">
            <a:avLst/>
          </a:prstGeom>
          <a:solidFill>
            <a:schemeClr val="bg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t"/>
            <a:r>
              <a:rPr lang="en-US" b="1" dirty="0" smtClean="0">
                <a:solidFill>
                  <a:schemeClr val="tx1"/>
                </a:solidFill>
              </a:rPr>
              <a:t>disengage</a:t>
            </a:r>
            <a:endParaRPr lang="en-US" dirty="0">
              <a:solidFill>
                <a:schemeClr val="tx1"/>
              </a:solidFill>
            </a:endParaRPr>
          </a:p>
        </p:txBody>
      </p:sp>
      <p:sp>
        <p:nvSpPr>
          <p:cNvPr id="18" name="Rectangle 17"/>
          <p:cNvSpPr/>
          <p:nvPr/>
        </p:nvSpPr>
        <p:spPr>
          <a:xfrm>
            <a:off x="4343400" y="2133600"/>
            <a:ext cx="1524000" cy="457200"/>
          </a:xfrm>
          <a:prstGeom prst="rect">
            <a:avLst/>
          </a:prstGeom>
          <a:solidFill>
            <a:schemeClr val="bg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t"/>
            <a:r>
              <a:rPr lang="en-US" b="1" dirty="0" smtClean="0">
                <a:solidFill>
                  <a:schemeClr val="tx1"/>
                </a:solidFill>
              </a:rPr>
              <a:t>disagree</a:t>
            </a:r>
            <a:endParaRPr lang="en-US" dirty="0">
              <a:solidFill>
                <a:schemeClr val="tx1"/>
              </a:solidFill>
            </a:endParaRPr>
          </a:p>
        </p:txBody>
      </p:sp>
      <p:sp>
        <p:nvSpPr>
          <p:cNvPr id="19" name="Rectangle 18"/>
          <p:cNvSpPr/>
          <p:nvPr/>
        </p:nvSpPr>
        <p:spPr>
          <a:xfrm>
            <a:off x="4343400" y="1600200"/>
            <a:ext cx="1524000" cy="457200"/>
          </a:xfrm>
          <a:prstGeom prst="rect">
            <a:avLst/>
          </a:prstGeom>
          <a:solidFill>
            <a:schemeClr val="bg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t"/>
            <a:r>
              <a:rPr lang="en-US" b="1" dirty="0" smtClean="0">
                <a:solidFill>
                  <a:schemeClr val="tx1"/>
                </a:solidFill>
              </a:rPr>
              <a:t>misuse</a:t>
            </a:r>
            <a:endParaRPr lang="en-US" dirty="0">
              <a:solidFill>
                <a:schemeClr val="tx1"/>
              </a:solidFill>
            </a:endParaRPr>
          </a:p>
        </p:txBody>
      </p:sp>
      <p:sp>
        <p:nvSpPr>
          <p:cNvPr id="20" name="Rectangle 19"/>
          <p:cNvSpPr/>
          <p:nvPr/>
        </p:nvSpPr>
        <p:spPr>
          <a:xfrm>
            <a:off x="4343400" y="5334000"/>
            <a:ext cx="1524000" cy="457200"/>
          </a:xfrm>
          <a:prstGeom prst="rect">
            <a:avLst/>
          </a:prstGeom>
          <a:solidFill>
            <a:schemeClr val="bg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t"/>
            <a:r>
              <a:rPr lang="en-US" b="1" dirty="0" smtClean="0">
                <a:solidFill>
                  <a:schemeClr val="tx1"/>
                </a:solidFill>
              </a:rPr>
              <a:t>disconnect</a:t>
            </a:r>
            <a:endParaRPr lang="en-US" dirty="0">
              <a:solidFill>
                <a:schemeClr val="tx1"/>
              </a:solidFill>
            </a:endParaRPr>
          </a:p>
        </p:txBody>
      </p:sp>
      <p:graphicFrame>
        <p:nvGraphicFramePr>
          <p:cNvPr id="23" name="Table 22"/>
          <p:cNvGraphicFramePr>
            <a:graphicFrameLocks noGrp="1"/>
          </p:cNvGraphicFramePr>
          <p:nvPr/>
        </p:nvGraphicFramePr>
        <p:xfrm>
          <a:off x="2209800" y="1066800"/>
          <a:ext cx="1981200" cy="5257800"/>
        </p:xfrm>
        <a:graphic>
          <a:graphicData uri="http://schemas.openxmlformats.org/drawingml/2006/table">
            <a:tbl>
              <a:tblPr firstRow="1" bandRow="1">
                <a:tableStyleId>{5940675A-B579-460E-94D1-54222C63F5DA}</a:tableStyleId>
              </a:tblPr>
              <a:tblGrid>
                <a:gridCol w="1981200"/>
              </a:tblGrid>
              <a:tr h="525780">
                <a:tc>
                  <a:txBody>
                    <a:bodyPr/>
                    <a:lstStyle/>
                    <a:p>
                      <a:pPr algn="ctr" fontAlgn="t"/>
                      <a:r>
                        <a:rPr lang="en-US" sz="2000" b="1" dirty="0">
                          <a:solidFill>
                            <a:schemeClr val="tx1"/>
                          </a:solidFill>
                          <a:effectLst/>
                        </a:rPr>
                        <a:t>1- </a:t>
                      </a:r>
                      <a:r>
                        <a:rPr lang="en-US" sz="2000" b="1" dirty="0" smtClean="0">
                          <a:solidFill>
                            <a:schemeClr val="tx1"/>
                          </a:solidFill>
                          <a:effectLst/>
                        </a:rPr>
                        <a:t>wrap </a:t>
                      </a:r>
                      <a:endParaRPr lang="en-US" sz="2000" b="1" dirty="0">
                        <a:solidFill>
                          <a:schemeClr val="tx1"/>
                        </a:solidFill>
                        <a:effectLst/>
                      </a:endParaRPr>
                    </a:p>
                  </a:txBody>
                  <a:tcPr/>
                </a:tc>
              </a:tr>
              <a:tr h="525780">
                <a:tc>
                  <a:txBody>
                    <a:bodyPr/>
                    <a:lstStyle/>
                    <a:p>
                      <a:pPr algn="ctr" fontAlgn="t"/>
                      <a:r>
                        <a:rPr lang="en-US" sz="2000" b="1" dirty="0">
                          <a:solidFill>
                            <a:schemeClr val="tx1"/>
                          </a:solidFill>
                          <a:effectLst/>
                        </a:rPr>
                        <a:t>2- use</a:t>
                      </a:r>
                    </a:p>
                  </a:txBody>
                  <a:tcPr/>
                </a:tc>
              </a:tr>
              <a:tr h="525780">
                <a:tc>
                  <a:txBody>
                    <a:bodyPr/>
                    <a:lstStyle/>
                    <a:p>
                      <a:pPr algn="ctr" fontAlgn="t"/>
                      <a:r>
                        <a:rPr lang="en-US" sz="2000" b="1" dirty="0">
                          <a:solidFill>
                            <a:schemeClr val="tx1"/>
                          </a:solidFill>
                          <a:effectLst/>
                        </a:rPr>
                        <a:t>3- agree</a:t>
                      </a:r>
                    </a:p>
                  </a:txBody>
                  <a:tcPr/>
                </a:tc>
              </a:tr>
              <a:tr h="525780">
                <a:tc>
                  <a:txBody>
                    <a:bodyPr/>
                    <a:lstStyle/>
                    <a:p>
                      <a:pPr algn="ctr" fontAlgn="t"/>
                      <a:r>
                        <a:rPr lang="en-US" sz="2000" b="1" dirty="0">
                          <a:solidFill>
                            <a:schemeClr val="tx1"/>
                          </a:solidFill>
                          <a:effectLst/>
                        </a:rPr>
                        <a:t>4- engage</a:t>
                      </a:r>
                    </a:p>
                  </a:txBody>
                  <a:tcPr/>
                </a:tc>
              </a:tr>
              <a:tr h="525780">
                <a:tc>
                  <a:txBody>
                    <a:bodyPr/>
                    <a:lstStyle/>
                    <a:p>
                      <a:pPr algn="ctr" fontAlgn="t"/>
                      <a:r>
                        <a:rPr lang="en-US" sz="2000" b="1" dirty="0">
                          <a:solidFill>
                            <a:schemeClr val="tx1"/>
                          </a:solidFill>
                          <a:effectLst/>
                        </a:rPr>
                        <a:t>5- behave</a:t>
                      </a:r>
                    </a:p>
                  </a:txBody>
                  <a:tcPr/>
                </a:tc>
              </a:tr>
              <a:tr h="525780">
                <a:tc>
                  <a:txBody>
                    <a:bodyPr/>
                    <a:lstStyle/>
                    <a:p>
                      <a:pPr algn="ctr" fontAlgn="t"/>
                      <a:r>
                        <a:rPr lang="en-US" sz="2000" b="1" dirty="0">
                          <a:solidFill>
                            <a:schemeClr val="tx1"/>
                          </a:solidFill>
                          <a:effectLst/>
                        </a:rPr>
                        <a:t>6- understand</a:t>
                      </a:r>
                    </a:p>
                  </a:txBody>
                  <a:tcPr/>
                </a:tc>
              </a:tr>
              <a:tr h="525780">
                <a:tc>
                  <a:txBody>
                    <a:bodyPr/>
                    <a:lstStyle/>
                    <a:p>
                      <a:pPr algn="ctr" fontAlgn="t"/>
                      <a:r>
                        <a:rPr lang="en-US" sz="2000" b="1" dirty="0">
                          <a:solidFill>
                            <a:schemeClr val="tx1"/>
                          </a:solidFill>
                          <a:effectLst/>
                        </a:rPr>
                        <a:t>7- fold</a:t>
                      </a:r>
                    </a:p>
                  </a:txBody>
                  <a:tcPr/>
                </a:tc>
              </a:tr>
              <a:tr h="525780">
                <a:tc>
                  <a:txBody>
                    <a:bodyPr/>
                    <a:lstStyle/>
                    <a:p>
                      <a:pPr algn="ctr" fontAlgn="t"/>
                      <a:r>
                        <a:rPr lang="en-US" sz="2000" b="1" dirty="0">
                          <a:solidFill>
                            <a:schemeClr val="tx1"/>
                          </a:solidFill>
                          <a:effectLst/>
                        </a:rPr>
                        <a:t>8- spell</a:t>
                      </a:r>
                    </a:p>
                  </a:txBody>
                  <a:tcPr/>
                </a:tc>
              </a:tr>
              <a:tr h="525780">
                <a:tc>
                  <a:txBody>
                    <a:bodyPr/>
                    <a:lstStyle/>
                    <a:p>
                      <a:pPr algn="ctr" fontAlgn="t"/>
                      <a:r>
                        <a:rPr lang="en-US" sz="2000" b="1" dirty="0">
                          <a:solidFill>
                            <a:schemeClr val="tx1"/>
                          </a:solidFill>
                          <a:effectLst/>
                        </a:rPr>
                        <a:t>9- connect    </a:t>
                      </a:r>
                    </a:p>
                  </a:txBody>
                  <a:tcPr/>
                </a:tc>
              </a:tr>
              <a:tr h="525780">
                <a:tc>
                  <a:txBody>
                    <a:bodyPr/>
                    <a:lstStyle/>
                    <a:p>
                      <a:pPr algn="ctr" fontAlgn="t"/>
                      <a:r>
                        <a:rPr lang="en-US" sz="2000" b="1" dirty="0">
                          <a:solidFill>
                            <a:schemeClr val="tx1"/>
                          </a:solidFill>
                          <a:effectLst/>
                        </a:rPr>
                        <a:t>10- close</a:t>
                      </a:r>
                    </a:p>
                  </a:txBody>
                  <a:tcPr/>
                </a:tc>
              </a:tr>
            </a:tbl>
          </a:graphicData>
        </a:graphic>
      </p:graphicFrame>
      <p:sp>
        <p:nvSpPr>
          <p:cNvPr id="21" name="Rectangle 20"/>
          <p:cNvSpPr/>
          <p:nvPr/>
        </p:nvSpPr>
        <p:spPr>
          <a:xfrm>
            <a:off x="0" y="0"/>
            <a:ext cx="9144000" cy="523220"/>
          </a:xfrm>
          <a:prstGeom prst="rect">
            <a:avLst/>
          </a:prstGeom>
        </p:spPr>
        <p:txBody>
          <a:bodyPr wrap="square">
            <a:spAutoFit/>
          </a:bodyPr>
          <a:lstStyle/>
          <a:p>
            <a:r>
              <a:rPr lang="en-US" sz="2800" b="1" dirty="0" smtClean="0"/>
              <a:t>Use a prefixes to find the opposite of these verbs:</a:t>
            </a:r>
            <a:endParaRPr lang="en-US" sz="2800" b="1" dirty="0"/>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checkerboard(across)">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slide(fromBottom)">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45" presetClass="entr" presetSubtype="0" fill="hold" grpId="0" nodeType="clickEffect">
                                  <p:stCondLst>
                                    <p:cond delay="0"/>
                                  </p:stCondLst>
                                  <p:iterate type="lt">
                                    <p:tmPct val="10000"/>
                                  </p:iterate>
                                  <p:childTnLst>
                                    <p:set>
                                      <p:cBhvr>
                                        <p:cTn id="16" dur="1" fill="hold">
                                          <p:stCondLst>
                                            <p:cond delay="0"/>
                                          </p:stCondLst>
                                        </p:cTn>
                                        <p:tgtEl>
                                          <p:spTgt spid="18"/>
                                        </p:tgtEl>
                                        <p:attrNameLst>
                                          <p:attrName>style.visibility</p:attrName>
                                        </p:attrNameLst>
                                      </p:cBhvr>
                                      <p:to>
                                        <p:strVal val="visible"/>
                                      </p:to>
                                    </p:set>
                                    <p:animEffect transition="in" filter="fade">
                                      <p:cBhvr>
                                        <p:cTn id="17" dur="2000"/>
                                        <p:tgtEl>
                                          <p:spTgt spid="18"/>
                                        </p:tgtEl>
                                      </p:cBhvr>
                                    </p:animEffect>
                                    <p:anim calcmode="lin" valueType="num">
                                      <p:cBhvr>
                                        <p:cTn id="18" dur="2000" fill="hold"/>
                                        <p:tgtEl>
                                          <p:spTgt spid="18"/>
                                        </p:tgtEl>
                                        <p:attrNameLst>
                                          <p:attrName>ppt_w</p:attrName>
                                        </p:attrNameLst>
                                      </p:cBhvr>
                                      <p:tavLst>
                                        <p:tav tm="0" fmla="#ppt_w*sin(2.5*pi*$)">
                                          <p:val>
                                            <p:fltVal val="0"/>
                                          </p:val>
                                        </p:tav>
                                        <p:tav tm="100000">
                                          <p:val>
                                            <p:fltVal val="1"/>
                                          </p:val>
                                        </p:tav>
                                      </p:tavLst>
                                    </p:anim>
                                    <p:anim calcmode="lin" valueType="num">
                                      <p:cBhvr>
                                        <p:cTn id="19" dur="2000" fill="hold"/>
                                        <p:tgtEl>
                                          <p:spTgt spid="18"/>
                                        </p:tgtEl>
                                        <p:attrNameLst>
                                          <p:attrName>ppt_h</p:attrName>
                                        </p:attrNameLst>
                                      </p:cBhvr>
                                      <p:tavLst>
                                        <p:tav tm="0">
                                          <p:val>
                                            <p:strVal val="#ppt_h"/>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21" presetClass="entr" presetSubtype="4" fill="hold" grpId="0" nodeType="click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wheel(4)">
                                      <p:cBhvr>
                                        <p:cTn id="24" dur="2000"/>
                                        <p:tgtEl>
                                          <p:spTgt spid="17"/>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anim calcmode="lin" valueType="num">
                                      <p:cBhvr additive="base">
                                        <p:cTn id="29" dur="500" fill="hold"/>
                                        <p:tgtEl>
                                          <p:spTgt spid="16"/>
                                        </p:tgtEl>
                                        <p:attrNameLst>
                                          <p:attrName>ppt_x</p:attrName>
                                        </p:attrNameLst>
                                      </p:cBhvr>
                                      <p:tavLst>
                                        <p:tav tm="0">
                                          <p:val>
                                            <p:strVal val="#ppt_x"/>
                                          </p:val>
                                        </p:tav>
                                        <p:tav tm="100000">
                                          <p:val>
                                            <p:strVal val="#ppt_x"/>
                                          </p:val>
                                        </p:tav>
                                      </p:tavLst>
                                    </p:anim>
                                    <p:anim calcmode="lin" valueType="num">
                                      <p:cBhvr additive="base">
                                        <p:cTn id="3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8" presetClass="entr" presetSubtype="12"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strips(downLeft)">
                                      <p:cBhvr>
                                        <p:cTn id="35" dur="500"/>
                                        <p:tgtEl>
                                          <p:spTgt spid="15"/>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6" fill="hold" grpId="0" nodeType="click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barn(inHorizontal)">
                                      <p:cBhvr>
                                        <p:cTn id="40" dur="500"/>
                                        <p:tgtEl>
                                          <p:spTgt spid="13"/>
                                        </p:tgtEl>
                                      </p:cBhvr>
                                    </p:animEffect>
                                  </p:childTnLst>
                                </p:cTn>
                              </p:par>
                            </p:childTnLst>
                          </p:cTn>
                        </p:par>
                      </p:childTnLst>
                    </p:cTn>
                  </p:par>
                  <p:par>
                    <p:cTn id="41" fill="hold">
                      <p:stCondLst>
                        <p:cond delay="indefinite"/>
                      </p:stCondLst>
                      <p:childTnLst>
                        <p:par>
                          <p:cTn id="42" fill="hold">
                            <p:stCondLst>
                              <p:cond delay="0"/>
                            </p:stCondLst>
                            <p:childTnLst>
                              <p:par>
                                <p:cTn id="43" presetID="37" presetClass="entr" presetSubtype="0" fill="hold" grpId="0" nodeType="clickEffect">
                                  <p:stCondLst>
                                    <p:cond delay="0"/>
                                  </p:stCondLst>
                                  <p:childTnLst>
                                    <p:set>
                                      <p:cBhvr>
                                        <p:cTn id="44" dur="1" fill="hold">
                                          <p:stCondLst>
                                            <p:cond delay="0"/>
                                          </p:stCondLst>
                                        </p:cTn>
                                        <p:tgtEl>
                                          <p:spTgt spid="3"/>
                                        </p:tgtEl>
                                        <p:attrNameLst>
                                          <p:attrName>style.visibility</p:attrName>
                                        </p:attrNameLst>
                                      </p:cBhvr>
                                      <p:to>
                                        <p:strVal val="visible"/>
                                      </p:to>
                                    </p:set>
                                    <p:animEffect transition="in" filter="fade">
                                      <p:cBhvr>
                                        <p:cTn id="45" dur="1000"/>
                                        <p:tgtEl>
                                          <p:spTgt spid="3"/>
                                        </p:tgtEl>
                                      </p:cBhvr>
                                    </p:animEffect>
                                    <p:anim calcmode="lin" valueType="num">
                                      <p:cBhvr>
                                        <p:cTn id="46" dur="1000" fill="hold"/>
                                        <p:tgtEl>
                                          <p:spTgt spid="3"/>
                                        </p:tgtEl>
                                        <p:attrNameLst>
                                          <p:attrName>ppt_x</p:attrName>
                                        </p:attrNameLst>
                                      </p:cBhvr>
                                      <p:tavLst>
                                        <p:tav tm="0">
                                          <p:val>
                                            <p:strVal val="#ppt_x"/>
                                          </p:val>
                                        </p:tav>
                                        <p:tav tm="100000">
                                          <p:val>
                                            <p:strVal val="#ppt_x"/>
                                          </p:val>
                                        </p:tav>
                                      </p:tavLst>
                                    </p:anim>
                                    <p:anim calcmode="lin" valueType="num">
                                      <p:cBhvr>
                                        <p:cTn id="47" dur="900" decel="100000" fill="hold"/>
                                        <p:tgtEl>
                                          <p:spTgt spid="3"/>
                                        </p:tgtEl>
                                        <p:attrNameLst>
                                          <p:attrName>ppt_y</p:attrName>
                                        </p:attrNameLst>
                                      </p:cBhvr>
                                      <p:tavLst>
                                        <p:tav tm="0">
                                          <p:val>
                                            <p:strVal val="#ppt_y+1"/>
                                          </p:val>
                                        </p:tav>
                                        <p:tav tm="100000">
                                          <p:val>
                                            <p:strVal val="#ppt_y-.03"/>
                                          </p:val>
                                        </p:tav>
                                      </p:tavLst>
                                    </p:anim>
                                    <p:anim calcmode="lin" valueType="num">
                                      <p:cBhvr>
                                        <p:cTn id="48"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39" presetClass="entr" presetSubtype="0" accel="100000" fill="hold" grpId="0" nodeType="clickEffect">
                                  <p:stCondLst>
                                    <p:cond delay="0"/>
                                  </p:stCondLst>
                                  <p:childTnLst>
                                    <p:set>
                                      <p:cBhvr>
                                        <p:cTn id="52" dur="1" fill="hold">
                                          <p:stCondLst>
                                            <p:cond delay="0"/>
                                          </p:stCondLst>
                                        </p:cTn>
                                        <p:tgtEl>
                                          <p:spTgt spid="20"/>
                                        </p:tgtEl>
                                        <p:attrNameLst>
                                          <p:attrName>style.visibility</p:attrName>
                                        </p:attrNameLst>
                                      </p:cBhvr>
                                      <p:to>
                                        <p:strVal val="visible"/>
                                      </p:to>
                                    </p:set>
                                    <p:anim calcmode="lin" valueType="num">
                                      <p:cBhvr>
                                        <p:cTn id="53" dur="500" fill="hold"/>
                                        <p:tgtEl>
                                          <p:spTgt spid="20"/>
                                        </p:tgtEl>
                                        <p:attrNameLst>
                                          <p:attrName>ppt_h</p:attrName>
                                        </p:attrNameLst>
                                      </p:cBhvr>
                                      <p:tavLst>
                                        <p:tav tm="0">
                                          <p:val>
                                            <p:strVal val="#ppt_h/20"/>
                                          </p:val>
                                        </p:tav>
                                        <p:tav tm="50000">
                                          <p:val>
                                            <p:strVal val="#ppt_h/20"/>
                                          </p:val>
                                        </p:tav>
                                        <p:tav tm="100000">
                                          <p:val>
                                            <p:strVal val="#ppt_h"/>
                                          </p:val>
                                        </p:tav>
                                      </p:tavLst>
                                    </p:anim>
                                    <p:anim calcmode="lin" valueType="num">
                                      <p:cBhvr>
                                        <p:cTn id="54" dur="500" fill="hold"/>
                                        <p:tgtEl>
                                          <p:spTgt spid="20"/>
                                        </p:tgtEl>
                                        <p:attrNameLst>
                                          <p:attrName>ppt_w</p:attrName>
                                        </p:attrNameLst>
                                      </p:cBhvr>
                                      <p:tavLst>
                                        <p:tav tm="0">
                                          <p:val>
                                            <p:strVal val="#ppt_w+.3"/>
                                          </p:val>
                                        </p:tav>
                                        <p:tav tm="50000">
                                          <p:val>
                                            <p:strVal val="#ppt_w+.3"/>
                                          </p:val>
                                        </p:tav>
                                        <p:tav tm="100000">
                                          <p:val>
                                            <p:strVal val="#ppt_w"/>
                                          </p:val>
                                        </p:tav>
                                      </p:tavLst>
                                    </p:anim>
                                    <p:anim calcmode="lin" valueType="num">
                                      <p:cBhvr>
                                        <p:cTn id="55" dur="500" fill="hold"/>
                                        <p:tgtEl>
                                          <p:spTgt spid="20"/>
                                        </p:tgtEl>
                                        <p:attrNameLst>
                                          <p:attrName>ppt_x</p:attrName>
                                        </p:attrNameLst>
                                      </p:cBhvr>
                                      <p:tavLst>
                                        <p:tav tm="0">
                                          <p:val>
                                            <p:strVal val="#ppt_x-.3"/>
                                          </p:val>
                                        </p:tav>
                                        <p:tav tm="50000">
                                          <p:val>
                                            <p:strVal val="#ppt_x"/>
                                          </p:val>
                                        </p:tav>
                                        <p:tav tm="100000">
                                          <p:val>
                                            <p:strVal val="#ppt_x"/>
                                          </p:val>
                                        </p:tav>
                                      </p:tavLst>
                                    </p:anim>
                                    <p:anim calcmode="lin" valueType="num">
                                      <p:cBhvr>
                                        <p:cTn id="56" dur="500" fill="hold"/>
                                        <p:tgtEl>
                                          <p:spTgt spid="20"/>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18" presetClass="entr" presetSubtype="12"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Effect transition="in" filter="strips(downLeft)">
                                      <p:cBhvr>
                                        <p:cTn id="6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2" grpId="0" animBg="1"/>
      <p:bldP spid="13" grpId="0" animBg="1"/>
      <p:bldP spid="14" grpId="0" animBg="1"/>
      <p:bldP spid="15" grpId="0" animBg="1"/>
      <p:bldP spid="16" grpId="0" animBg="1"/>
      <p:bldP spid="17" grpId="0" animBg="1"/>
      <p:bldP spid="18" grpId="0" animBg="1"/>
      <p:bldP spid="19" grpId="0" animBg="1"/>
      <p:bldP spid="20" grpId="0" animBg="1"/>
    </p:bld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381</TotalTime>
  <Words>253</Words>
  <Application>Microsoft Office PowerPoint</Application>
  <PresentationFormat>Экран (4:3)</PresentationFormat>
  <Paragraphs>90</Paragraphs>
  <Slides>15</Slides>
  <Notes>0</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15</vt:i4>
      </vt:variant>
    </vt:vector>
  </HeadingPairs>
  <TitlesOfParts>
    <vt:vector size="25" baseType="lpstr">
      <vt:lpstr>Aharoni</vt:lpstr>
      <vt:lpstr>Algerian</vt:lpstr>
      <vt:lpstr>Andalus</vt:lpstr>
      <vt:lpstr>Arial</vt:lpstr>
      <vt:lpstr>Arial Rounded MT Bold</vt:lpstr>
      <vt:lpstr>Calibri</vt:lpstr>
      <vt:lpstr>Curlz MT</vt:lpstr>
      <vt:lpstr>Franklin Gothic Book</vt:lpstr>
      <vt:lpstr>Wingdings 2</vt:lpstr>
      <vt:lpstr>Technic</vt:lpstr>
      <vt:lpstr>PREFIXES  AND  SUFFIXES</vt:lpstr>
      <vt:lpstr>PREFIXES and SUFFIXES create new words, usually by modifying or changing the meaning of a ROOT WORD.If we take a root word like EMPLOY (verb) or HAPPY (adjective), we can see how their meaning changes. *UN + employ + ED = UNEMPLOYED (the verb becomes an adjective with a negative meaning) * happy + NESS = HAPPINESS (the adjective becomes a noun) Pay attention to changes in SPELLING: –  “y” often becomes “i” / final “e” often disappears (…) </vt:lpstr>
      <vt:lpstr>Презентация PowerPoint</vt:lpstr>
      <vt:lpstr>Презентация PowerPoint</vt:lpstr>
      <vt:lpstr>Презентация PowerPoint</vt:lpstr>
      <vt:lpstr>Word Parts</vt:lpstr>
      <vt:lpstr>Презентация PowerPoint</vt:lpstr>
      <vt:lpstr>Презентация PowerPoint</vt:lpstr>
      <vt:lpstr>Презентация PowerPoint</vt:lpstr>
      <vt:lpstr>Put the words in brackets in the appropriate form (use a prefixes or a suffixes):  He was acting in a very       ..…………..    way. (child)  She looked      ……………     She started to cry. (happy)  He passed his exam. He was     ……………     for the second time. (succeed)  The team that he supported were able to win   the       ………………..   (champion)   I couldn't find any      ..…………    in his theory. (weak) </vt:lpstr>
      <vt:lpstr>He wants to be a      ………………        when he grows up. (mathematics)  There were only a     ..………….    of people at the match. (hand)  The road was too narrow, so they had to     ……….   it. (wide)  I think that you should      ……………..       your decision. It may not be the best thing to do. (consider)  You need a      …………..…      of motivation, organization and hard work to realize your dreams.(combine) </vt:lpstr>
      <vt:lpstr>    Add a PREFIX and/or SUFFIX to the words below and put them in the correct sentence. In brackets you'll find some information on the parts of speech to use.   PROBABLE     COMMUNICATE     AGREE     CURIOUS     ANGER     HEALTH      RESPONSIBLE     FAME     HELP     LIKE     CAREFUL     CONCLUDE   a) The lights are green, but nobody is moving. He is so……. (adjective)     b) Don't you know that saying " killed the cat?"  (noun)      c) I think you should drive more . You're scaring me. …….(adverb)    d) She is a very  TV star. (adjective)      </vt:lpstr>
      <vt:lpstr>  e) They have different opinions on the subject. Their  will last forever. …….(noun with a negative meaning)     f) Brian is always late for work. He is so . ………(adjective with a negative meaning)      g) This Math problem is very difficult. Mary didn't come to any. …….. (noun)      h) He can't see the banana peel. He will  slip and fall. ………(adverb)              </vt:lpstr>
      <vt:lpstr>i) You shouldn't eat so much junk food. It's very . ………  (adjective with a negative meaning)     j) Thanks for finding my cat. You're a very  ……….. young man.  (adjective)      k) My parents are always fighting. There is no  ……….. between them anymore.  (noun)     l) I really  my packed lunch. It doesn't smell so nice. (verb with a negative meaning)   </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Prefixes and suffixes Prefixes and suffixes are sets of letters that are added to the beginning or end of another word. They are not words in their own right and cannot stand on their own in a sentence: if they are printed on their own they have a hyphen before or after them.   Prefixes   Prefixes are added to the beginning of an existing word in order to create a new word with a different meaning. For example:</dc:title>
  <dc:creator>User</dc:creator>
  <cp:lastModifiedBy>user</cp:lastModifiedBy>
  <cp:revision>50</cp:revision>
  <dcterms:created xsi:type="dcterms:W3CDTF">2013-11-21T17:54:31Z</dcterms:created>
  <dcterms:modified xsi:type="dcterms:W3CDTF">2019-12-26T10:25:20Z</dcterms:modified>
</cp:coreProperties>
</file>