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58" r:id="rId6"/>
    <p:sldId id="260" r:id="rId7"/>
    <p:sldId id="264" r:id="rId8"/>
    <p:sldId id="261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7" autoAdjust="0"/>
    <p:restoredTop sz="94660"/>
  </p:normalViewPr>
  <p:slideViewPr>
    <p:cSldViewPr>
      <p:cViewPr varScale="1">
        <p:scale>
          <a:sx n="70" d="100"/>
          <a:sy n="70" d="100"/>
        </p:scale>
        <p:origin x="141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48D48-E42B-4660-802E-C5F3CDF39DD9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4E89-C3D0-4AF9-B424-C52E5423E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16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48D48-E42B-4660-802E-C5F3CDF39DD9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4E89-C3D0-4AF9-B424-C52E5423E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564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48D48-E42B-4660-802E-C5F3CDF39DD9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4E89-C3D0-4AF9-B424-C52E5423E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693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48D48-E42B-4660-802E-C5F3CDF39DD9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4E89-C3D0-4AF9-B424-C52E5423E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790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48D48-E42B-4660-802E-C5F3CDF39DD9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4E89-C3D0-4AF9-B424-C52E5423E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66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48D48-E42B-4660-802E-C5F3CDF39DD9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4E89-C3D0-4AF9-B424-C52E5423E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27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48D48-E42B-4660-802E-C5F3CDF39DD9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4E89-C3D0-4AF9-B424-C52E5423E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349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48D48-E42B-4660-802E-C5F3CDF39DD9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4E89-C3D0-4AF9-B424-C52E5423E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67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48D48-E42B-4660-802E-C5F3CDF39DD9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4E89-C3D0-4AF9-B424-C52E5423E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10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48D48-E42B-4660-802E-C5F3CDF39DD9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4E89-C3D0-4AF9-B424-C52E5423E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33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48D48-E42B-4660-802E-C5F3CDF39DD9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84E89-C3D0-4AF9-B424-C52E5423E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200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48D48-E42B-4660-802E-C5F3CDF39DD9}" type="datetimeFigureOut">
              <a:rPr lang="ru-RU" smtClean="0"/>
              <a:t>26.12.2019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84E89-C3D0-4AF9-B424-C52E5423E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282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hyperlink" Target="http://partofspeech.org/wp-content/uploads/2013/11/functions-of-nouns.png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hyperlink" Target="https://simple.wikipedia.org/wiki/Person" TargetMode="External"/><Relationship Id="rId7" Type="http://schemas.openxmlformats.org/officeDocument/2006/relationships/hyperlink" Target="https://simple.wikipedia.org/wiki/Idea" TargetMode="External"/><Relationship Id="rId2" Type="http://schemas.openxmlformats.org/officeDocument/2006/relationships/hyperlink" Target="https://simple.wikipedia.org/wiki/Nam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imple.wikipedia.org/wiki/Quality" TargetMode="External"/><Relationship Id="rId5" Type="http://schemas.openxmlformats.org/officeDocument/2006/relationships/hyperlink" Target="https://simple.wikipedia.org/w/index.php?title=Thing&amp;action=edit&amp;redlink=1" TargetMode="External"/><Relationship Id="rId4" Type="http://schemas.openxmlformats.org/officeDocument/2006/relationships/hyperlink" Target="https://simple.wikipedia.org/w/index.php?title=Place&amp;action=edit&amp;redlink=1" TargetMode="External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052736"/>
            <a:ext cx="8458200" cy="2115666"/>
          </a:xfrm>
        </p:spPr>
        <p:txBody>
          <a:bodyPr>
            <a:prstTxWarp prst="textWave1">
              <a:avLst/>
            </a:prstTxWarp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Noun as a part of speech</a:t>
            </a:r>
            <a:endParaRPr lang="ru-RU" sz="2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861048"/>
            <a:ext cx="3704456" cy="1752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Made by Kate </a:t>
            </a:r>
            <a:r>
              <a:rPr lang="en-US" b="1" dirty="0" err="1" smtClean="0">
                <a:solidFill>
                  <a:schemeClr val="accent2"/>
                </a:solidFill>
              </a:rPr>
              <a:t>Hamii</a:t>
            </a:r>
            <a:r>
              <a:rPr lang="en-US" b="1" dirty="0" smtClean="0">
                <a:solidFill>
                  <a:schemeClr val="accent2"/>
                </a:solidFill>
              </a:rPr>
              <a:t>, Ann </a:t>
            </a:r>
            <a:r>
              <a:rPr lang="en-US" b="1" dirty="0" err="1" smtClean="0">
                <a:solidFill>
                  <a:schemeClr val="accent2"/>
                </a:solidFill>
              </a:rPr>
              <a:t>Yvasenko</a:t>
            </a:r>
            <a:r>
              <a:rPr lang="en-US" b="1" dirty="0" smtClean="0">
                <a:solidFill>
                  <a:schemeClr val="accent2"/>
                </a:solidFill>
              </a:rPr>
              <a:t>,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 Oleg </a:t>
            </a:r>
            <a:r>
              <a:rPr lang="en-US" b="1" dirty="0" err="1" smtClean="0">
                <a:solidFill>
                  <a:schemeClr val="accent2"/>
                </a:solidFill>
              </a:rPr>
              <a:t>Strel’nikov</a:t>
            </a:r>
            <a:endParaRPr lang="ru-RU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48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cap="all" dirty="0"/>
              <a:t>COUNTABLE AND UNCOUNTABLE NOUNS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cap="all" dirty="0"/>
              <a:t>COUNTABLE NOUNS</a:t>
            </a:r>
            <a:endParaRPr lang="ru-RU" b="1" dirty="0"/>
          </a:p>
          <a:p>
            <a:r>
              <a:rPr lang="en-US" dirty="0"/>
              <a:t>we can count using </a:t>
            </a:r>
            <a:r>
              <a:rPr lang="en-US" dirty="0" smtClean="0"/>
              <a:t>numbers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0"/>
            <a:endParaRPr lang="en-US" sz="2600" dirty="0" smtClean="0"/>
          </a:p>
          <a:p>
            <a:pPr lvl="0"/>
            <a:endParaRPr lang="en-US" sz="2600" dirty="0"/>
          </a:p>
          <a:p>
            <a:pPr marL="514350" lvl="0" indent="-514350">
              <a:buFont typeface="+mj-lt"/>
              <a:buAutoNum type="arabicPeriod"/>
            </a:pPr>
            <a:r>
              <a:rPr lang="ru-RU" sz="2600" dirty="0" err="1" smtClean="0"/>
              <a:t>She</a:t>
            </a:r>
            <a:r>
              <a:rPr lang="ru-RU" sz="2600" dirty="0" smtClean="0"/>
              <a:t> </a:t>
            </a:r>
            <a:r>
              <a:rPr lang="ru-RU" sz="2600" dirty="0" err="1"/>
              <a:t>has</a:t>
            </a:r>
            <a:r>
              <a:rPr lang="ru-RU" sz="2600" dirty="0"/>
              <a:t> </a:t>
            </a:r>
            <a:r>
              <a:rPr lang="ru-RU" sz="2600" b="1" dirty="0" err="1"/>
              <a:t>three</a:t>
            </a:r>
            <a:r>
              <a:rPr lang="ru-RU" sz="2600" b="1" dirty="0"/>
              <a:t> </a:t>
            </a:r>
            <a:r>
              <a:rPr lang="ru-RU" sz="2600" b="1" dirty="0" err="1"/>
              <a:t>dogs</a:t>
            </a:r>
            <a:r>
              <a:rPr lang="ru-RU" sz="2600" dirty="0"/>
              <a:t>.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sz="2600" dirty="0"/>
              <a:t>I </a:t>
            </a:r>
            <a:r>
              <a:rPr lang="ru-RU" sz="2600" dirty="0" err="1"/>
              <a:t>own</a:t>
            </a:r>
            <a:r>
              <a:rPr lang="ru-RU" sz="2600" dirty="0"/>
              <a:t> </a:t>
            </a:r>
            <a:r>
              <a:rPr lang="ru-RU" sz="2600" b="1" dirty="0"/>
              <a:t>a </a:t>
            </a:r>
            <a:r>
              <a:rPr lang="ru-RU" sz="2600" b="1" dirty="0" err="1"/>
              <a:t>house</a:t>
            </a:r>
            <a:r>
              <a:rPr lang="ru-RU" sz="26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600" dirty="0"/>
              <a:t>I would like </a:t>
            </a:r>
            <a:r>
              <a:rPr lang="en-US" sz="2600" b="1" dirty="0"/>
              <a:t>two books</a:t>
            </a:r>
            <a:r>
              <a:rPr lang="en-US" sz="2600" dirty="0"/>
              <a:t> please.</a:t>
            </a:r>
            <a:endParaRPr lang="ru-RU" sz="2600" dirty="0"/>
          </a:p>
          <a:p>
            <a:pPr marL="514350" lvl="0" indent="-514350">
              <a:buFont typeface="+mj-lt"/>
              <a:buAutoNum type="arabicPeriod"/>
            </a:pPr>
            <a:r>
              <a:rPr lang="en-US" sz="2600" b="1" dirty="0"/>
              <a:t>How many friends</a:t>
            </a:r>
            <a:r>
              <a:rPr lang="en-US" sz="2600" dirty="0"/>
              <a:t> do you have?</a:t>
            </a:r>
            <a:endParaRPr lang="ru-RU" sz="2600" dirty="0"/>
          </a:p>
          <a:p>
            <a:endParaRPr lang="en-US" dirty="0" smtClean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872462"/>
              </p:ext>
            </p:extLst>
          </p:nvPr>
        </p:nvGraphicFramePr>
        <p:xfrm>
          <a:off x="190578" y="2159156"/>
          <a:ext cx="8229600" cy="2061932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4114800"/>
                <a:gridCol w="4114800"/>
              </a:tblGrid>
              <a:tr h="362037"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Singular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73152" marB="73152"/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Plural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73152" marB="73152"/>
                </a:tc>
              </a:tr>
              <a:tr h="214027"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one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dog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73152" marB="73152"/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two dogs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73152" marB="73152"/>
                </a:tc>
              </a:tr>
              <a:tr h="316992"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one horse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73152" marB="73152"/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two horses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73152" marB="73152"/>
                </a:tc>
              </a:tr>
              <a:tr h="316992"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one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man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73152" marB="73152"/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two men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73152" marB="73152"/>
                </a:tc>
              </a:tr>
              <a:tr h="316992"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one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</a:rPr>
                        <a:t>idea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73152" marB="73152"/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two ideas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73152" marB="73152"/>
                </a:tc>
              </a:tr>
              <a:tr h="316992"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one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shop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73152" marB="73152"/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two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shops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152" marR="73152" marT="73152" marB="73152"/>
                </a:tc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7810" y="4221088"/>
            <a:ext cx="3312368" cy="24810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79299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003232" cy="4536503"/>
          </a:xfrm>
        </p:spPr>
        <p:txBody>
          <a:bodyPr numCol="2"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3800" cap="all" dirty="0"/>
              <a:t>UNCOUNTABLE NOUNS</a:t>
            </a:r>
            <a:endParaRPr lang="ru-RU" sz="3800" b="1" dirty="0"/>
          </a:p>
          <a:p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/>
              <a:t>cannot count </a:t>
            </a:r>
            <a:r>
              <a:rPr lang="en-US" dirty="0" smtClean="0"/>
              <a:t>with  numbers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tea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sugar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water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air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rice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knowledge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 smtClean="0"/>
              <a:t>beauty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anger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fear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love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money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research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safety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evidence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3571083"/>
            <a:ext cx="6640738" cy="32403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22796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two-case system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79240"/>
            <a:ext cx="8229600" cy="4525963"/>
          </a:xfrm>
        </p:spPr>
        <p:txBody>
          <a:bodyPr/>
          <a:lstStyle/>
          <a:p>
            <a:pPr algn="ctr"/>
            <a:r>
              <a:rPr lang="en-US" b="1" dirty="0"/>
              <a:t>the common </a:t>
            </a:r>
            <a:r>
              <a:rPr lang="en-US" b="1" dirty="0" smtClean="0"/>
              <a:t>case</a:t>
            </a:r>
          </a:p>
          <a:p>
            <a:r>
              <a:rPr lang="en-US" dirty="0"/>
              <a:t>"The one </a:t>
            </a:r>
            <a:r>
              <a:rPr lang="en-US" i="1" dirty="0"/>
              <a:t>thing</a:t>
            </a:r>
            <a:r>
              <a:rPr lang="en-US" dirty="0"/>
              <a:t> that doesn't abide by </a:t>
            </a:r>
            <a:r>
              <a:rPr lang="en-US" i="1" dirty="0"/>
              <a:t>majority rule</a:t>
            </a:r>
            <a:r>
              <a:rPr lang="en-US" dirty="0"/>
              <a:t> is a person's </a:t>
            </a:r>
            <a:r>
              <a:rPr lang="en-US" i="1" dirty="0"/>
              <a:t>conscience</a:t>
            </a:r>
            <a:r>
              <a:rPr lang="en-US" dirty="0"/>
              <a:t>."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(Harper Lee, </a:t>
            </a:r>
            <a:r>
              <a:rPr lang="en-US" i="1" dirty="0"/>
              <a:t>To Kill a Mockingbird</a:t>
            </a:r>
            <a:r>
              <a:rPr lang="en-US" dirty="0"/>
              <a:t>, 1960)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3678070"/>
            <a:ext cx="4962128" cy="30195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86814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genitive case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 err="1"/>
              <a:t>Singular</a:t>
            </a:r>
            <a:r>
              <a:rPr lang="ru-RU" dirty="0"/>
              <a:t> :</a:t>
            </a:r>
            <a:r>
              <a:rPr lang="ru-RU" dirty="0" err="1"/>
              <a:t>boy-boy’s</a:t>
            </a:r>
            <a:endParaRPr lang="ru-RU" dirty="0"/>
          </a:p>
          <a:p>
            <a:pPr lvl="0"/>
            <a:r>
              <a:rPr lang="ru-RU" dirty="0" err="1"/>
              <a:t>Student-student’s</a:t>
            </a:r>
            <a:endParaRPr lang="ru-RU" dirty="0"/>
          </a:p>
          <a:p>
            <a:pPr lvl="0"/>
            <a:r>
              <a:rPr lang="ru-RU" dirty="0" err="1"/>
              <a:t>Plural</a:t>
            </a:r>
            <a:r>
              <a:rPr lang="ru-RU" dirty="0"/>
              <a:t> </a:t>
            </a:r>
            <a:r>
              <a:rPr lang="ru-RU" dirty="0" err="1"/>
              <a:t>man-men’s</a:t>
            </a:r>
            <a:endParaRPr lang="ru-RU" dirty="0"/>
          </a:p>
          <a:p>
            <a:pPr lvl="0"/>
            <a:r>
              <a:rPr lang="ru-RU" dirty="0" err="1"/>
              <a:t>Woman-woman’s</a:t>
            </a:r>
            <a:endParaRPr lang="ru-RU" dirty="0"/>
          </a:p>
          <a:p>
            <a:pPr marL="0" indent="0">
              <a:buNone/>
            </a:pPr>
            <a:r>
              <a:rPr lang="en-US" b="1" dirty="0"/>
              <a:t>Common case          Possessive case</a:t>
            </a:r>
            <a:endParaRPr lang="ru-RU" dirty="0"/>
          </a:p>
          <a:p>
            <a:r>
              <a:rPr lang="en-US" dirty="0"/>
              <a:t>Burns                        Burn’s/-</a:t>
            </a:r>
            <a:r>
              <a:rPr lang="en-US" dirty="0" err="1"/>
              <a:t>iz</a:t>
            </a:r>
            <a:r>
              <a:rPr lang="en-US" dirty="0"/>
              <a:t>/ poems</a:t>
            </a:r>
            <a:endParaRPr lang="ru-RU" dirty="0"/>
          </a:p>
          <a:p>
            <a:r>
              <a:rPr lang="en-US" dirty="0" err="1"/>
              <a:t>Boz</a:t>
            </a:r>
            <a:r>
              <a:rPr lang="en-US" dirty="0"/>
              <a:t>                             </a:t>
            </a:r>
            <a:r>
              <a:rPr lang="en-US" dirty="0" err="1"/>
              <a:t>Boz’s</a:t>
            </a:r>
            <a:r>
              <a:rPr lang="en-US" dirty="0"/>
              <a:t>/-</a:t>
            </a:r>
            <a:r>
              <a:rPr lang="en-US" dirty="0" err="1"/>
              <a:t>iz</a:t>
            </a:r>
            <a:r>
              <a:rPr lang="en-US" dirty="0"/>
              <a:t>/ sketches</a:t>
            </a:r>
            <a:endParaRPr lang="ru-RU" dirty="0"/>
          </a:p>
          <a:p>
            <a:r>
              <a:rPr lang="ru-RU" dirty="0" err="1"/>
              <a:t>Fox</a:t>
            </a:r>
            <a:r>
              <a:rPr lang="ru-RU" dirty="0"/>
              <a:t>                              </a:t>
            </a:r>
            <a:r>
              <a:rPr lang="ru-RU" dirty="0" err="1"/>
              <a:t>Fox’s</a:t>
            </a:r>
            <a:r>
              <a:rPr lang="ru-RU" dirty="0"/>
              <a:t>/-</a:t>
            </a:r>
            <a:r>
              <a:rPr lang="ru-RU" dirty="0" err="1"/>
              <a:t>iz</a:t>
            </a:r>
            <a:r>
              <a:rPr lang="ru-RU" dirty="0"/>
              <a:t>/ </a:t>
            </a:r>
            <a:r>
              <a:rPr lang="ru-RU" dirty="0" err="1"/>
              <a:t>articles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129515"/>
            <a:ext cx="3481853" cy="26113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90360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r>
              <a:rPr lang="de-DE" b="1" dirty="0"/>
              <a:t>The </a:t>
            </a:r>
            <a:r>
              <a:rPr lang="de-DE" b="1" dirty="0" err="1"/>
              <a:t>Category</a:t>
            </a:r>
            <a:r>
              <a:rPr lang="de-DE" b="1" dirty="0"/>
              <a:t> </a:t>
            </a:r>
            <a:r>
              <a:rPr lang="de-DE" b="1" dirty="0" err="1"/>
              <a:t>Of</a:t>
            </a:r>
            <a:r>
              <a:rPr lang="de-DE" b="1" dirty="0"/>
              <a:t> </a:t>
            </a:r>
            <a:r>
              <a:rPr lang="de-DE" b="1" dirty="0" err="1"/>
              <a:t>Number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Singular 				Plural</a:t>
            </a:r>
          </a:p>
          <a:p>
            <a:r>
              <a:rPr lang="en-US" dirty="0" smtClean="0"/>
              <a:t>Only </a:t>
            </a:r>
            <a:r>
              <a:rPr lang="en-US" dirty="0"/>
              <a:t>count nouns are inflected for it</a:t>
            </a:r>
            <a:r>
              <a:rPr lang="en-US" dirty="0" smtClean="0"/>
              <a:t>.</a:t>
            </a:r>
          </a:p>
          <a:p>
            <a:pPr lvl="0"/>
            <a:r>
              <a:rPr lang="ru-RU" i="1" dirty="0"/>
              <a:t>/s/</a:t>
            </a:r>
            <a:r>
              <a:rPr lang="ru-RU" dirty="0"/>
              <a:t> </a:t>
            </a:r>
            <a:r>
              <a:rPr lang="ru-RU" dirty="0" err="1" smtClean="0"/>
              <a:t>cup</a:t>
            </a:r>
            <a:r>
              <a:rPr lang="en-US" dirty="0" smtClean="0"/>
              <a:t>				</a:t>
            </a:r>
            <a:r>
              <a:rPr lang="ru-RU" dirty="0" err="1" smtClean="0"/>
              <a:t>cups</a:t>
            </a:r>
            <a:endParaRPr lang="ru-RU" dirty="0"/>
          </a:p>
          <a:p>
            <a:pPr lvl="0"/>
            <a:r>
              <a:rPr lang="ru-RU" dirty="0" err="1"/>
              <a:t>cat</a:t>
            </a:r>
            <a:r>
              <a:rPr lang="ru-RU" dirty="0"/>
              <a:t> </a:t>
            </a:r>
            <a:r>
              <a:rPr lang="en-US" dirty="0" smtClean="0"/>
              <a:t>					</a:t>
            </a:r>
            <a:r>
              <a:rPr lang="ru-RU" dirty="0" err="1" smtClean="0"/>
              <a:t>cats</a:t>
            </a:r>
            <a:endParaRPr lang="ru-RU" dirty="0"/>
          </a:p>
          <a:p>
            <a:pPr lvl="0"/>
            <a:r>
              <a:rPr lang="ru-RU" dirty="0"/>
              <a:t>/z/ </a:t>
            </a:r>
            <a:r>
              <a:rPr lang="ru-RU" dirty="0" err="1" smtClean="0"/>
              <a:t>bag</a:t>
            </a:r>
            <a:r>
              <a:rPr lang="en-US" dirty="0" smtClean="0"/>
              <a:t>				</a:t>
            </a:r>
            <a:r>
              <a:rPr lang="ru-RU" dirty="0" err="1" smtClean="0"/>
              <a:t>bags</a:t>
            </a:r>
            <a:endParaRPr lang="ru-RU" dirty="0"/>
          </a:p>
          <a:p>
            <a:pPr lvl="0"/>
            <a:r>
              <a:rPr lang="de-DE" dirty="0" smtClean="0"/>
              <a:t>B</a:t>
            </a:r>
            <a:r>
              <a:rPr lang="ru-RU" dirty="0" err="1" smtClean="0"/>
              <a:t>oy</a:t>
            </a:r>
            <a:r>
              <a:rPr lang="en-US" dirty="0" smtClean="0"/>
              <a:t>				</a:t>
            </a:r>
            <a:r>
              <a:rPr lang="ru-RU" dirty="0" err="1" smtClean="0"/>
              <a:t>boys</a:t>
            </a:r>
            <a:endParaRPr lang="ru-RU" dirty="0"/>
          </a:p>
          <a:p>
            <a:pPr lvl="0"/>
            <a:r>
              <a:rPr lang="ru-RU" dirty="0"/>
              <a:t>/</a:t>
            </a:r>
            <a:r>
              <a:rPr lang="ru-RU" dirty="0" err="1"/>
              <a:t>iz</a:t>
            </a:r>
            <a:r>
              <a:rPr lang="ru-RU" dirty="0"/>
              <a:t>/ </a:t>
            </a:r>
            <a:r>
              <a:rPr lang="ru-RU" dirty="0" err="1" smtClean="0"/>
              <a:t>bus</a:t>
            </a:r>
            <a:r>
              <a:rPr lang="en-US" dirty="0" smtClean="0"/>
              <a:t>				</a:t>
            </a:r>
            <a:r>
              <a:rPr lang="ru-RU" dirty="0" err="1" smtClean="0"/>
              <a:t>buses</a:t>
            </a:r>
            <a:endParaRPr lang="ru-RU" dirty="0"/>
          </a:p>
          <a:p>
            <a:pPr lvl="0"/>
            <a:r>
              <a:rPr lang="de-DE" dirty="0" smtClean="0"/>
              <a:t>R</a:t>
            </a:r>
            <a:r>
              <a:rPr lang="ru-RU" dirty="0" err="1" smtClean="0"/>
              <a:t>ose</a:t>
            </a:r>
            <a:r>
              <a:rPr lang="en-US" dirty="0" smtClean="0"/>
              <a:t>				</a:t>
            </a:r>
            <a:r>
              <a:rPr lang="ru-RU" dirty="0" err="1" smtClean="0"/>
              <a:t>roses</a:t>
            </a:r>
            <a:endParaRPr lang="ru-RU" dirty="0"/>
          </a:p>
          <a:p>
            <a:pPr lvl="0"/>
            <a:r>
              <a:rPr lang="ru-RU" dirty="0" err="1" smtClean="0"/>
              <a:t>Study</a:t>
            </a:r>
            <a:r>
              <a:rPr lang="en-US" dirty="0" smtClean="0"/>
              <a:t>				</a:t>
            </a:r>
            <a:r>
              <a:rPr lang="ru-RU" dirty="0" err="1" smtClean="0"/>
              <a:t>studies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984"/>
          <a:stretch/>
        </p:blipFill>
        <p:spPr>
          <a:xfrm>
            <a:off x="2627784" y="2348880"/>
            <a:ext cx="1969259" cy="38095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44"/>
          <a:stretch/>
        </p:blipFill>
        <p:spPr>
          <a:xfrm>
            <a:off x="6372200" y="2348880"/>
            <a:ext cx="2664296" cy="36132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10418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</a:t>
            </a:r>
            <a:r>
              <a:rPr lang="en-US" dirty="0" smtClean="0"/>
              <a:t>rregular plurals</a:t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5192" y="1052736"/>
            <a:ext cx="8229600" cy="4525963"/>
          </a:xfrm>
        </p:spPr>
        <p:txBody>
          <a:bodyPr numCol="2">
            <a:normAutofit fontScale="92500" lnSpcReduction="20000"/>
          </a:bodyPr>
          <a:lstStyle/>
          <a:p>
            <a:r>
              <a:rPr lang="en-US" dirty="0" smtClean="0"/>
              <a:t>•	Man-men</a:t>
            </a:r>
          </a:p>
          <a:p>
            <a:r>
              <a:rPr lang="en-US" dirty="0" smtClean="0"/>
              <a:t>•	Woman-woman</a:t>
            </a:r>
          </a:p>
          <a:p>
            <a:r>
              <a:rPr lang="en-US" dirty="0" smtClean="0"/>
              <a:t>•	Goose-geese</a:t>
            </a:r>
          </a:p>
          <a:p>
            <a:r>
              <a:rPr lang="en-US" dirty="0" smtClean="0"/>
              <a:t>•	Foot-feet</a:t>
            </a:r>
          </a:p>
          <a:p>
            <a:r>
              <a:rPr lang="en-US" dirty="0" smtClean="0"/>
              <a:t>•	Tooth-teeth</a:t>
            </a:r>
          </a:p>
          <a:p>
            <a:r>
              <a:rPr lang="en-US" dirty="0" smtClean="0"/>
              <a:t>•	Mouse-mice</a:t>
            </a:r>
          </a:p>
          <a:p>
            <a:r>
              <a:rPr lang="en-US" dirty="0" smtClean="0"/>
              <a:t>•	Louse-lice</a:t>
            </a:r>
          </a:p>
          <a:p>
            <a:r>
              <a:rPr lang="en-US" dirty="0" smtClean="0"/>
              <a:t>•	Child-children</a:t>
            </a:r>
          </a:p>
          <a:p>
            <a:r>
              <a:rPr lang="en-US" dirty="0" smtClean="0"/>
              <a:t>•	Ox-oxen</a:t>
            </a:r>
          </a:p>
          <a:p>
            <a:r>
              <a:rPr lang="en-US" dirty="0"/>
              <a:t>Knife-knives</a:t>
            </a:r>
            <a:endParaRPr lang="ru-RU" dirty="0"/>
          </a:p>
          <a:p>
            <a:r>
              <a:rPr lang="en-US" dirty="0"/>
              <a:t>Leaf-leaves</a:t>
            </a:r>
            <a:endParaRPr lang="ru-RU" dirty="0"/>
          </a:p>
          <a:p>
            <a:r>
              <a:rPr lang="en-US" dirty="0"/>
              <a:t>Life-lives</a:t>
            </a:r>
            <a:endParaRPr lang="ru-RU" dirty="0"/>
          </a:p>
          <a:p>
            <a:r>
              <a:rPr lang="en-US" dirty="0"/>
              <a:t>Loaf-loaves</a:t>
            </a:r>
            <a:endParaRPr lang="ru-RU" dirty="0"/>
          </a:p>
          <a:p>
            <a:r>
              <a:rPr lang="en-US" dirty="0"/>
              <a:t>Shelf-shelves</a:t>
            </a:r>
            <a:endParaRPr lang="ru-RU" dirty="0"/>
          </a:p>
          <a:p>
            <a:r>
              <a:rPr lang="en-US" dirty="0"/>
              <a:t>Wife-wives</a:t>
            </a:r>
            <a:endParaRPr lang="ru-RU" dirty="0"/>
          </a:p>
          <a:p>
            <a:r>
              <a:rPr lang="ru-RU" dirty="0" err="1"/>
              <a:t>Wolf-wolves</a:t>
            </a:r>
            <a:endParaRPr lang="ru-RU" dirty="0"/>
          </a:p>
          <a:p>
            <a:endParaRPr lang="en-US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4221088"/>
            <a:ext cx="3489193" cy="25448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86885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cap="all" dirty="0"/>
              <a:t>NOUN GENDER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3742613"/>
              </p:ext>
            </p:extLst>
          </p:nvPr>
        </p:nvGraphicFramePr>
        <p:xfrm>
          <a:off x="395536" y="908720"/>
          <a:ext cx="8229600" cy="5256581"/>
        </p:xfrm>
        <a:graphic>
          <a:graphicData uri="http://schemas.openxmlformats.org/drawingml/2006/table">
            <a:tbl>
              <a:tblPr firstRow="1" firstCol="1" bandRow="1"/>
              <a:tblGrid>
                <a:gridCol w="2743200"/>
                <a:gridCol w="2743200"/>
                <a:gridCol w="2743200"/>
              </a:tblGrid>
              <a:tr h="477871"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  <a:latin typeface="Cambria"/>
                          <a:ea typeface="Calibri"/>
                          <a:cs typeface="Times New Roman"/>
                        </a:rPr>
                        <a:t>Masculine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Cambria"/>
                          <a:ea typeface="Calibri"/>
                          <a:cs typeface="Times New Roman"/>
                        </a:rPr>
                        <a:t>Feminine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Cambria"/>
                          <a:ea typeface="Calibri"/>
                          <a:cs typeface="Times New Roman"/>
                        </a:rPr>
                        <a:t>Gender neutral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>
                      <a:noFill/>
                    </a:lnL>
                    <a:lnR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871"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Cambria"/>
                          <a:ea typeface="Calibri"/>
                          <a:cs typeface="Times New Roman"/>
                        </a:rPr>
                        <a:t>man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woman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person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>
                      <a:noFill/>
                    </a:lnL>
                    <a:lnR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77871"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father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Cambria"/>
                          <a:ea typeface="Calibri"/>
                          <a:cs typeface="Times New Roman"/>
                        </a:rPr>
                        <a:t>mother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parent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>
                      <a:noFill/>
                    </a:lnL>
                    <a:lnR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7871"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boy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girl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child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>
                      <a:noFill/>
                    </a:lnL>
                    <a:lnR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7871"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uncle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aunt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>
                      <a:noFill/>
                    </a:lnL>
                    <a:lnR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7871"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husband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wife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spouse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>
                      <a:noFill/>
                    </a:lnL>
                    <a:lnR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7871"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actor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actress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>
                      <a:noFill/>
                    </a:lnL>
                    <a:lnR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7871"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prince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princess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>
                      <a:noFill/>
                    </a:lnL>
                    <a:lnR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7871"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waiter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waitress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server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>
                      <a:noFill/>
                    </a:lnL>
                    <a:lnR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7871"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rooster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hen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chicken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>
                      <a:noFill/>
                    </a:lnL>
                    <a:lnR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7871"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mbria"/>
                          <a:ea typeface="Calibri"/>
                          <a:cs typeface="Times New Roman"/>
                        </a:rPr>
                        <a:t>stallion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Cambria"/>
                          <a:ea typeface="Calibri"/>
                          <a:cs typeface="Times New Roman"/>
                        </a:rPr>
                        <a:t>mare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Cambria"/>
                          <a:ea typeface="Calibri"/>
                          <a:cs typeface="Times New Roman"/>
                        </a:rPr>
                        <a:t>horse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849" marR="75849" marT="75849" marB="75849">
                    <a:lnL>
                      <a:noFill/>
                    </a:lnL>
                    <a:lnR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F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202"/>
          <a:stretch/>
        </p:blipFill>
        <p:spPr>
          <a:xfrm>
            <a:off x="1475656" y="2329774"/>
            <a:ext cx="1598036" cy="2457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80" r="50825"/>
          <a:stretch/>
        </p:blipFill>
        <p:spPr>
          <a:xfrm>
            <a:off x="4123362" y="1988840"/>
            <a:ext cx="1524000" cy="2457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44" r="26686"/>
          <a:stretch/>
        </p:blipFill>
        <p:spPr>
          <a:xfrm>
            <a:off x="7143506" y="4005064"/>
            <a:ext cx="1468582" cy="2457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615" r="2134"/>
          <a:stretch/>
        </p:blipFill>
        <p:spPr>
          <a:xfrm>
            <a:off x="7164288" y="1124744"/>
            <a:ext cx="1427019" cy="2457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91923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are the Functions of a Noun?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199" y="955674"/>
            <a:ext cx="8229600" cy="4525963"/>
          </a:xfrm>
        </p:spPr>
        <p:txBody>
          <a:bodyPr/>
          <a:lstStyle/>
          <a:p>
            <a:r>
              <a:rPr lang="en-US" dirty="0" smtClean="0"/>
              <a:t>can function as a subject, an object (object of the preposition, direct object, indirect object), and a subject complement</a:t>
            </a:r>
          </a:p>
          <a:p>
            <a:endParaRPr lang="ru-RU" dirty="0"/>
          </a:p>
        </p:txBody>
      </p:sp>
      <p:pic>
        <p:nvPicPr>
          <p:cNvPr id="4" name="Рисунок 3" descr="functions of nouns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0837" y="2420888"/>
            <a:ext cx="3362325" cy="4105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442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u="sng" dirty="0" err="1"/>
              <a:t>Arya</a:t>
            </a:r>
            <a:r>
              <a:rPr lang="en-US" u="sng" dirty="0"/>
              <a:t> Stark</a:t>
            </a:r>
            <a:r>
              <a:rPr lang="en-US" dirty="0"/>
              <a:t> is really cool.</a:t>
            </a:r>
            <a:endParaRPr lang="ru-RU" dirty="0"/>
          </a:p>
          <a:p>
            <a:pPr lvl="0"/>
            <a:r>
              <a:rPr lang="en-US" dirty="0"/>
              <a:t>They were supposed to meet </a:t>
            </a:r>
            <a:r>
              <a:rPr lang="en-US" i="1" dirty="0"/>
              <a:t>at</a:t>
            </a:r>
            <a:r>
              <a:rPr lang="en-US" dirty="0"/>
              <a:t> </a:t>
            </a:r>
            <a:r>
              <a:rPr lang="en-US" u="sng" dirty="0"/>
              <a:t>noon</a:t>
            </a:r>
            <a:r>
              <a:rPr lang="en-US" dirty="0"/>
              <a:t>.</a:t>
            </a:r>
            <a:endParaRPr lang="ru-RU" dirty="0"/>
          </a:p>
          <a:p>
            <a:pPr lvl="0"/>
            <a:r>
              <a:rPr lang="ru-RU" b="1" dirty="0" err="1"/>
              <a:t>Jeremy</a:t>
            </a:r>
            <a:r>
              <a:rPr lang="ru-RU" b="1" dirty="0"/>
              <a:t> </a:t>
            </a:r>
            <a:r>
              <a:rPr lang="ru-RU" dirty="0" err="1"/>
              <a:t>is</a:t>
            </a:r>
            <a:r>
              <a:rPr lang="ru-RU" dirty="0"/>
              <a:t> a </a:t>
            </a:r>
            <a:r>
              <a:rPr lang="ru-RU" u="sng" dirty="0" err="1"/>
              <a:t>swimmer</a:t>
            </a:r>
            <a:r>
              <a:rPr lang="ru-RU" dirty="0"/>
              <a:t>.</a:t>
            </a:r>
          </a:p>
          <a:p>
            <a:pPr lvl="0"/>
            <a:r>
              <a:rPr lang="en-US" dirty="0"/>
              <a:t>The </a:t>
            </a:r>
            <a:r>
              <a:rPr lang="en-US" b="1" dirty="0"/>
              <a:t>beaver</a:t>
            </a:r>
            <a:r>
              <a:rPr lang="en-US" b="1" i="1" dirty="0"/>
              <a:t>s</a:t>
            </a:r>
            <a:r>
              <a:rPr lang="en-US" dirty="0"/>
              <a:t> </a:t>
            </a:r>
            <a:r>
              <a:rPr lang="en-US" i="1" dirty="0"/>
              <a:t>built</a:t>
            </a:r>
            <a:r>
              <a:rPr lang="en-US" dirty="0"/>
              <a:t> a </a:t>
            </a:r>
            <a:r>
              <a:rPr lang="en-US" u="sng" dirty="0"/>
              <a:t>dam</a:t>
            </a:r>
            <a:r>
              <a:rPr lang="en-US" dirty="0"/>
              <a:t>.</a:t>
            </a:r>
            <a:endParaRPr lang="ru-RU" dirty="0"/>
          </a:p>
          <a:p>
            <a:pPr lvl="0"/>
            <a:r>
              <a:rPr lang="en-US" dirty="0"/>
              <a:t>He gave </a:t>
            </a:r>
            <a:r>
              <a:rPr lang="en-US" u="sng" dirty="0"/>
              <a:t>Maria</a:t>
            </a:r>
            <a:r>
              <a:rPr lang="en-US" dirty="0"/>
              <a:t> a </a:t>
            </a:r>
            <a:r>
              <a:rPr lang="en-US" i="1" dirty="0"/>
              <a:t>love letter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4082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04664"/>
            <a:ext cx="8280920" cy="5184576"/>
          </a:xfrm>
        </p:spPr>
        <p:txBody>
          <a:bodyPr>
            <a:prstTxWarp prst="textWave2">
              <a:avLst/>
            </a:prstTxWarp>
          </a:bodyPr>
          <a:lstStyle/>
          <a:p>
            <a:pPr marL="0" indent="0" algn="ctr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Thank you for your</a:t>
            </a:r>
          </a:p>
          <a:p>
            <a:pPr marL="0" indent="0" algn="ctr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attention!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sym typeface="Wingdings"/>
              </a:rPr>
              <a:t>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7435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hlinkClick r:id="rId2" tooltip="Name"/>
              </a:rPr>
              <a:t>name</a:t>
            </a:r>
            <a:r>
              <a:rPr lang="en-US" dirty="0"/>
              <a:t> of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a </a:t>
            </a:r>
            <a:r>
              <a:rPr lang="en-US" dirty="0">
                <a:hlinkClick r:id="rId3" tooltip="Person"/>
              </a:rPr>
              <a:t>person</a:t>
            </a:r>
            <a:r>
              <a:rPr lang="en-US" dirty="0" smtClean="0"/>
              <a:t>,</a:t>
            </a:r>
          </a:p>
          <a:p>
            <a:r>
              <a:rPr lang="en-US" dirty="0"/>
              <a:t>a </a:t>
            </a:r>
            <a:r>
              <a:rPr lang="en-US" dirty="0" err="1">
                <a:hlinkClick r:id="rId4" tooltip="Place (not yet started)"/>
              </a:rPr>
              <a:t>place</a:t>
            </a:r>
            <a:r>
              <a:rPr lang="en-US" dirty="0" err="1"/>
              <a:t>,</a:t>
            </a:r>
            <a:r>
              <a:rPr lang="en-US" dirty="0" err="1">
                <a:hlinkClick r:id="rId5" tooltip="Thing (not yet started)"/>
              </a:rPr>
              <a:t>thing</a:t>
            </a:r>
            <a:r>
              <a:rPr lang="en-US" dirty="0" smtClean="0"/>
              <a:t>,</a:t>
            </a:r>
          </a:p>
          <a:p>
            <a:r>
              <a:rPr lang="en-US" dirty="0"/>
              <a:t>a </a:t>
            </a:r>
            <a:r>
              <a:rPr lang="en-US" dirty="0">
                <a:hlinkClick r:id="rId6" tooltip="Quality"/>
              </a:rPr>
              <a:t>quality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smtClean="0">
                <a:hlinkClick r:id="rId7" tooltip="Idea"/>
              </a:rPr>
              <a:t>idea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5" y="207079"/>
            <a:ext cx="4113807" cy="30813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7064" y="3288463"/>
            <a:ext cx="4545855" cy="34050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978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192" y="116632"/>
            <a:ext cx="8229600" cy="1143000"/>
          </a:xfrm>
        </p:spPr>
        <p:txBody>
          <a:bodyPr/>
          <a:lstStyle/>
          <a:p>
            <a:r>
              <a:rPr lang="en-US" dirty="0" smtClean="0"/>
              <a:t>Types of Nouns in English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16255"/>
            <a:ext cx="4788039" cy="2919536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2585864"/>
            <a:ext cx="4272136" cy="42721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92215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Common Noun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229600" cy="4525963"/>
          </a:xfrm>
        </p:spPr>
        <p:txBody>
          <a:bodyPr/>
          <a:lstStyle/>
          <a:p>
            <a:r>
              <a:rPr lang="en-US" dirty="0"/>
              <a:t>names a person, animal, place, thing, or idea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Be sure to pick a top </a:t>
            </a:r>
            <a:r>
              <a:rPr lang="en-US" b="1" dirty="0"/>
              <a:t>university</a:t>
            </a:r>
            <a:r>
              <a:rPr lang="en-US" dirty="0"/>
              <a:t>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Stack those </a:t>
            </a:r>
            <a:r>
              <a:rPr lang="en-US" b="1" dirty="0"/>
              <a:t>boxes </a:t>
            </a:r>
            <a:r>
              <a:rPr lang="en-US" dirty="0"/>
              <a:t>carefully.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Would you like a </a:t>
            </a:r>
            <a:r>
              <a:rPr lang="en-US" b="1" dirty="0"/>
              <a:t>cookie </a:t>
            </a:r>
            <a:r>
              <a:rPr lang="en-US" dirty="0"/>
              <a:t>with your </a:t>
            </a:r>
            <a:r>
              <a:rPr lang="en-US" b="1" dirty="0"/>
              <a:t>coffee</a:t>
            </a:r>
            <a:r>
              <a:rPr lang="en-US" dirty="0"/>
              <a:t>?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People </a:t>
            </a:r>
            <a:r>
              <a:rPr lang="en-US" dirty="0"/>
              <a:t>are strange.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My </a:t>
            </a:r>
            <a:r>
              <a:rPr lang="en-US" b="1" dirty="0"/>
              <a:t>dog </a:t>
            </a:r>
            <a:r>
              <a:rPr lang="en-US" dirty="0"/>
              <a:t>won’t stop barking.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4725144"/>
            <a:ext cx="3888432" cy="19442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37190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</a:t>
            </a:r>
            <a:r>
              <a:rPr lang="en-US" dirty="0" smtClean="0"/>
              <a:t>xamples of common nouns in English are: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dirty="0" smtClean="0"/>
              <a:t>time, </a:t>
            </a:r>
          </a:p>
          <a:p>
            <a:r>
              <a:rPr lang="en-US" dirty="0" smtClean="0"/>
              <a:t>people, </a:t>
            </a:r>
          </a:p>
          <a:p>
            <a:r>
              <a:rPr lang="en-US" dirty="0" smtClean="0"/>
              <a:t>day, </a:t>
            </a:r>
          </a:p>
          <a:p>
            <a:r>
              <a:rPr lang="en-US" dirty="0" smtClean="0"/>
              <a:t>world,</a:t>
            </a:r>
          </a:p>
          <a:p>
            <a:r>
              <a:rPr lang="en-US" dirty="0" smtClean="0"/>
              <a:t>number, </a:t>
            </a:r>
          </a:p>
          <a:p>
            <a:r>
              <a:rPr lang="en-US" dirty="0" smtClean="0"/>
              <a:t>house,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system,</a:t>
            </a:r>
          </a:p>
          <a:p>
            <a:r>
              <a:rPr lang="en-US" dirty="0" smtClean="0"/>
              <a:t> company, </a:t>
            </a:r>
          </a:p>
          <a:p>
            <a:r>
              <a:rPr lang="en-US" dirty="0" smtClean="0"/>
              <a:t>end, </a:t>
            </a:r>
          </a:p>
          <a:p>
            <a:r>
              <a:rPr lang="en-US" dirty="0" smtClean="0"/>
              <a:t>party, </a:t>
            </a:r>
          </a:p>
          <a:p>
            <a:r>
              <a:rPr lang="en-US" dirty="0" smtClean="0"/>
              <a:t>information.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639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Abstract nouns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2736"/>
            <a:ext cx="6012160" cy="5472608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You </a:t>
            </a:r>
            <a:r>
              <a:rPr lang="en-US" b="1" dirty="0"/>
              <a:t>can’t see it, smell it, taste it, hear it, or touch it</a:t>
            </a:r>
            <a:r>
              <a:rPr lang="en-US" b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I’d </a:t>
            </a:r>
            <a:r>
              <a:rPr lang="en-US" dirty="0"/>
              <a:t>like the </a:t>
            </a:r>
            <a:r>
              <a:rPr lang="en-US" i="1" dirty="0"/>
              <a:t>freedom </a:t>
            </a:r>
            <a:r>
              <a:rPr lang="en-US" dirty="0"/>
              <a:t>to travel all over the world.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Joe </a:t>
            </a:r>
            <a:r>
              <a:rPr lang="en-US" dirty="0"/>
              <a:t>felt a nagging sense of </a:t>
            </a:r>
            <a:r>
              <a:rPr lang="en-US" i="1" dirty="0"/>
              <a:t>doom</a:t>
            </a:r>
            <a:r>
              <a:rPr lang="en-US" dirty="0"/>
              <a:t>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Love </a:t>
            </a:r>
            <a:r>
              <a:rPr lang="en-US" dirty="0"/>
              <a:t>is a kind of irresistible </a:t>
            </a:r>
            <a:r>
              <a:rPr lang="en-US" i="1" dirty="0"/>
              <a:t>desire</a:t>
            </a:r>
            <a:r>
              <a:rPr lang="en-US" dirty="0"/>
              <a:t>; it’s hard to define.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When </a:t>
            </a:r>
            <a:r>
              <a:rPr lang="en-US" dirty="0"/>
              <a:t>Sarah jumped into the lake to rescue a drowning cat, her </a:t>
            </a:r>
            <a:r>
              <a:rPr lang="en-US" i="1" dirty="0"/>
              <a:t>bravery </a:t>
            </a:r>
            <a:r>
              <a:rPr lang="en-US" dirty="0"/>
              <a:t>astonished onlookers.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2060848"/>
            <a:ext cx="2808312" cy="40075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3798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Concrete Nouns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touch, see, taste, feel, and hear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Please, </a:t>
            </a:r>
            <a:r>
              <a:rPr lang="en-US" dirty="0"/>
              <a:t>remember to buy </a:t>
            </a:r>
            <a:r>
              <a:rPr lang="en-US" b="1" dirty="0"/>
              <a:t>oranges</a:t>
            </a:r>
            <a:r>
              <a:rPr lang="en-US" dirty="0"/>
              <a:t>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Have a seat in that </a:t>
            </a:r>
            <a:r>
              <a:rPr lang="en-US" b="1" dirty="0"/>
              <a:t>chair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716121"/>
            <a:ext cx="3438872" cy="39679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56497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Collective Nouns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5832648" cy="561662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Collection </a:t>
            </a:r>
            <a:r>
              <a:rPr lang="en-US" dirty="0"/>
              <a:t>or a number of people or </a:t>
            </a:r>
            <a:r>
              <a:rPr lang="en-US" dirty="0" smtClean="0"/>
              <a:t>things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Every morning, the </a:t>
            </a:r>
            <a:r>
              <a:rPr lang="en-US" i="1" dirty="0"/>
              <a:t>herd</a:t>
            </a:r>
            <a:r>
              <a:rPr lang="en-US" dirty="0"/>
              <a:t> follows its leader to the watering hole for a drink.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Today, Ms. Kennedy’s </a:t>
            </a:r>
            <a:r>
              <a:rPr lang="en-US" i="1" dirty="0"/>
              <a:t>class </a:t>
            </a:r>
            <a:r>
              <a:rPr lang="en-US" dirty="0"/>
              <a:t>takes its SOL test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</a:t>
            </a:r>
            <a:r>
              <a:rPr lang="en-US" i="1" dirty="0"/>
              <a:t>committee</a:t>
            </a:r>
            <a:r>
              <a:rPr lang="en-US" dirty="0"/>
              <a:t> agrees that people are misusing their cell phones, so its verdict is that phones must not be used during working hours.</a:t>
            </a:r>
            <a:endParaRPr lang="ru-RU" dirty="0"/>
          </a:p>
          <a:p>
            <a:pPr lvl="0"/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700808"/>
            <a:ext cx="2736304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210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Proper nouns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6048672" cy="576064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Names of people, places and </a:t>
            </a:r>
            <a:r>
              <a:rPr lang="en-US" dirty="0" err="1" smtClean="0"/>
              <a:t>organisations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Mohammed Ali; Birmingham; China; Oxford University, the United Nations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festivals: Christmas; Easter; Ramadan; Thanksgiving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 someone’s title: I was talking to Doctor Wilson recently.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names of books, films, plays and paintings I have been reading ‘The Old Man and the Sea’; Beatrix Potter wrote ‘The Tale of Peter </a:t>
            </a:r>
            <a:r>
              <a:rPr lang="en-US" dirty="0" err="1" smtClean="0"/>
              <a:t>Rabbit’;You</a:t>
            </a:r>
            <a:r>
              <a:rPr lang="en-US" dirty="0" smtClean="0"/>
              <a:t> can see the Mona Lisa in the Louvre.</a:t>
            </a:r>
          </a:p>
          <a:p>
            <a:endParaRPr lang="en-US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76672"/>
            <a:ext cx="2808312" cy="27940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43099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416</Words>
  <Application>Microsoft Office PowerPoint</Application>
  <PresentationFormat>Экран (4:3)</PresentationFormat>
  <Paragraphs>178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Cambria</vt:lpstr>
      <vt:lpstr>Times New Roman</vt:lpstr>
      <vt:lpstr>Wingdings</vt:lpstr>
      <vt:lpstr>Тема Office</vt:lpstr>
      <vt:lpstr>Noun as a part of speech</vt:lpstr>
      <vt:lpstr>Презентация PowerPoint</vt:lpstr>
      <vt:lpstr>Types of Nouns in English</vt:lpstr>
      <vt:lpstr>Common Noun </vt:lpstr>
      <vt:lpstr>Examples of common nouns in English are:</vt:lpstr>
      <vt:lpstr>Abstract nouns</vt:lpstr>
      <vt:lpstr>Concrete Nouns </vt:lpstr>
      <vt:lpstr>Collective Nouns </vt:lpstr>
      <vt:lpstr>Proper nouns </vt:lpstr>
      <vt:lpstr>COUNTABLE AND UNCOUNTABLE NOUNS </vt:lpstr>
      <vt:lpstr>Презентация PowerPoint</vt:lpstr>
      <vt:lpstr>The two-case system</vt:lpstr>
      <vt:lpstr>The genitive case</vt:lpstr>
      <vt:lpstr>The Category Of Number</vt:lpstr>
      <vt:lpstr>Irregular plurals </vt:lpstr>
      <vt:lpstr>NOUN GENDER </vt:lpstr>
      <vt:lpstr>What are the Functions of a Noun? 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Noun as a part of speech</dc:title>
  <dc:creator>RePack by Diakov</dc:creator>
  <cp:lastModifiedBy>user</cp:lastModifiedBy>
  <cp:revision>9</cp:revision>
  <dcterms:created xsi:type="dcterms:W3CDTF">2016-03-17T19:59:56Z</dcterms:created>
  <dcterms:modified xsi:type="dcterms:W3CDTF">2019-12-26T10:57:36Z</dcterms:modified>
</cp:coreProperties>
</file>