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9" r:id="rId2"/>
    <p:sldId id="271" r:id="rId3"/>
    <p:sldId id="270" r:id="rId4"/>
    <p:sldId id="258" r:id="rId5"/>
    <p:sldId id="263" r:id="rId6"/>
    <p:sldId id="259" r:id="rId7"/>
    <p:sldId id="260" r:id="rId8"/>
    <p:sldId id="261" r:id="rId9"/>
    <p:sldId id="264" r:id="rId10"/>
    <p:sldId id="266" r:id="rId11"/>
    <p:sldId id="275" r:id="rId12"/>
    <p:sldId id="274" r:id="rId13"/>
    <p:sldId id="272" r:id="rId14"/>
    <p:sldId id="273" r:id="rId15"/>
    <p:sldId id="262" r:id="rId16"/>
    <p:sldId id="265" r:id="rId17"/>
    <p:sldId id="267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90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D1E30F-8B5A-404B-94F1-C5F8CB9B7D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E4CC85-29E2-45FD-9170-73EF3FEC1C2D}">
      <dgm:prSet custT="1"/>
      <dgm:spPr/>
      <dgm:t>
        <a:bodyPr/>
        <a:lstStyle/>
        <a:p>
          <a:pPr rtl="0"/>
          <a:r>
            <a:rPr lang="en-US" sz="3000" b="1" dirty="0" smtClean="0"/>
            <a:t>Put the verbs into the correct form:</a:t>
          </a:r>
          <a:br>
            <a:rPr lang="en-US" sz="3000" b="1" dirty="0" smtClean="0"/>
          </a:br>
          <a:r>
            <a:rPr lang="en-US" sz="4000" b="1" dirty="0" smtClean="0"/>
            <a:t>1.If I (be) you I  (not/marry) her.</a:t>
          </a:r>
          <a:br>
            <a:rPr lang="en-US" sz="4000" b="1" dirty="0" smtClean="0"/>
          </a:br>
          <a:r>
            <a:rPr lang="en-US" sz="4000" b="1" dirty="0" smtClean="0"/>
            <a:t>2.If I (know) her telephone number I (phone her).</a:t>
          </a:r>
          <a:br>
            <a:rPr lang="en-US" sz="4000" b="1" dirty="0" smtClean="0"/>
          </a:br>
          <a:r>
            <a:rPr lang="en-US" sz="4000" b="1" dirty="0" smtClean="0"/>
            <a:t>3.We (buy) a new house if it (not/be) so far away.</a:t>
          </a:r>
          <a:br>
            <a:rPr lang="en-US" sz="4000" b="1" dirty="0" smtClean="0"/>
          </a:br>
          <a:r>
            <a:rPr lang="en-US" sz="4000" b="1" dirty="0" smtClean="0"/>
            <a:t>4.I (help) you if I (can) but I’m afraid I can’t.</a:t>
          </a:r>
          <a:br>
            <a:rPr lang="en-US" sz="4000" b="1" dirty="0" smtClean="0"/>
          </a:br>
          <a:r>
            <a:rPr lang="en-US" sz="4000" b="1" dirty="0" smtClean="0"/>
            <a:t>5.The meat (taste) better if it (have) more spices in it.</a:t>
          </a:r>
          <a:br>
            <a:rPr lang="en-US" sz="4000" b="1" dirty="0" smtClean="0"/>
          </a:br>
          <a:r>
            <a:rPr lang="en-US" sz="3000" b="1" dirty="0" smtClean="0"/>
            <a:t/>
          </a:r>
          <a:br>
            <a:rPr lang="en-US" sz="3000" b="1" dirty="0" smtClean="0"/>
          </a:br>
          <a:endParaRPr lang="ru-RU" sz="3000" dirty="0"/>
        </a:p>
      </dgm:t>
    </dgm:pt>
    <dgm:pt modelId="{3886BEBB-862B-4763-BB86-7623F9A82015}" type="parTrans" cxnId="{019173C0-09FF-4A59-ACB8-F4CE76950B39}">
      <dgm:prSet/>
      <dgm:spPr/>
      <dgm:t>
        <a:bodyPr/>
        <a:lstStyle/>
        <a:p>
          <a:endParaRPr lang="ru-RU"/>
        </a:p>
      </dgm:t>
    </dgm:pt>
    <dgm:pt modelId="{87A257CC-A69B-4991-A454-5620B059F77C}" type="sibTrans" cxnId="{019173C0-09FF-4A59-ACB8-F4CE76950B39}">
      <dgm:prSet/>
      <dgm:spPr/>
      <dgm:t>
        <a:bodyPr/>
        <a:lstStyle/>
        <a:p>
          <a:endParaRPr lang="ru-RU"/>
        </a:p>
      </dgm:t>
    </dgm:pt>
    <dgm:pt modelId="{BD82AFB3-BF0F-4EA9-AB7E-3847C21FF1E7}" type="pres">
      <dgm:prSet presAssocID="{1ED1E30F-8B5A-404B-94F1-C5F8CB9B7D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C28D57-1332-4609-BE27-CCFFC84CE0D3}" type="pres">
      <dgm:prSet presAssocID="{ABE4CC85-29E2-45FD-9170-73EF3FEC1C2D}" presName="parentText" presStyleLbl="node1" presStyleIdx="0" presStyleCnt="1" custScaleY="2020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D43DBB-80AB-43CA-B7B2-745E7EAEC26A}" type="presOf" srcId="{1ED1E30F-8B5A-404B-94F1-C5F8CB9B7D9E}" destId="{BD82AFB3-BF0F-4EA9-AB7E-3847C21FF1E7}" srcOrd="0" destOrd="0" presId="urn:microsoft.com/office/officeart/2005/8/layout/vList2"/>
    <dgm:cxn modelId="{60C6DDA0-52CB-419F-85EA-55339B6522FF}" type="presOf" srcId="{ABE4CC85-29E2-45FD-9170-73EF3FEC1C2D}" destId="{7EC28D57-1332-4609-BE27-CCFFC84CE0D3}" srcOrd="0" destOrd="0" presId="urn:microsoft.com/office/officeart/2005/8/layout/vList2"/>
    <dgm:cxn modelId="{019173C0-09FF-4A59-ACB8-F4CE76950B39}" srcId="{1ED1E30F-8B5A-404B-94F1-C5F8CB9B7D9E}" destId="{ABE4CC85-29E2-45FD-9170-73EF3FEC1C2D}" srcOrd="0" destOrd="0" parTransId="{3886BEBB-862B-4763-BB86-7623F9A82015}" sibTransId="{87A257CC-A69B-4991-A454-5620B059F77C}"/>
    <dgm:cxn modelId="{D5BB5B86-C01D-4DB1-8814-E021B9E41CA0}" type="presParOf" srcId="{BD82AFB3-BF0F-4EA9-AB7E-3847C21FF1E7}" destId="{7EC28D57-1332-4609-BE27-CCFFC84CE0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CF31E7-61E0-44DB-96CC-5C2DD79A19F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D154C0-F0C2-4DF3-B5E5-CC3A68BAC8F7}">
      <dgm:prSet/>
      <dgm:spPr/>
      <dgm:t>
        <a:bodyPr/>
        <a:lstStyle/>
        <a:p>
          <a:pPr rtl="0"/>
          <a:r>
            <a:rPr lang="en-US" b="1" smtClean="0"/>
            <a:t>5.The meat (taste) better if it (have) more spices in it.</a:t>
          </a:r>
          <a:br>
            <a:rPr lang="en-US" b="1" smtClean="0"/>
          </a:br>
          <a:r>
            <a:rPr lang="en-US" b="1" smtClean="0"/>
            <a:t>6.If you (not/go) to bed so late every night, you (not/be) so tired all the time.</a:t>
          </a:r>
          <a:br>
            <a:rPr lang="en-US" b="1" smtClean="0"/>
          </a:br>
          <a:r>
            <a:rPr lang="en-US" b="1" smtClean="0"/>
            <a:t>7.I (not/mind) living in Britain if the weather (be) better.  </a:t>
          </a:r>
          <a:br>
            <a:rPr lang="en-US" b="1" smtClean="0"/>
          </a:br>
          <a:endParaRPr lang="ru-RU"/>
        </a:p>
      </dgm:t>
    </dgm:pt>
    <dgm:pt modelId="{985B4646-78D0-42D7-94A0-536A656E0DAB}" type="parTrans" cxnId="{20F9BFA9-52D7-4F79-844A-6CA7DC48402D}">
      <dgm:prSet/>
      <dgm:spPr/>
      <dgm:t>
        <a:bodyPr/>
        <a:lstStyle/>
        <a:p>
          <a:endParaRPr lang="ru-RU"/>
        </a:p>
      </dgm:t>
    </dgm:pt>
    <dgm:pt modelId="{9125A858-37CF-4D1A-95E0-576C853024B3}" type="sibTrans" cxnId="{20F9BFA9-52D7-4F79-844A-6CA7DC48402D}">
      <dgm:prSet/>
      <dgm:spPr/>
      <dgm:t>
        <a:bodyPr/>
        <a:lstStyle/>
        <a:p>
          <a:endParaRPr lang="ru-RU"/>
        </a:p>
      </dgm:t>
    </dgm:pt>
    <dgm:pt modelId="{545F32C9-6FB3-4029-A471-18F723167F55}" type="pres">
      <dgm:prSet presAssocID="{15CF31E7-61E0-44DB-96CC-5C2DD79A19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C5EA61-07F8-4721-B8A6-BE15F48671F1}" type="pres">
      <dgm:prSet presAssocID="{78D154C0-F0C2-4DF3-B5E5-CC3A68BAC8F7}" presName="linNode" presStyleCnt="0"/>
      <dgm:spPr/>
    </dgm:pt>
    <dgm:pt modelId="{027E09CB-F737-478F-834F-7ECDDCE9EE3E}" type="pres">
      <dgm:prSet presAssocID="{78D154C0-F0C2-4DF3-B5E5-CC3A68BAC8F7}" presName="parentText" presStyleLbl="node1" presStyleIdx="0" presStyleCnt="1" custScaleX="2689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F9BFA9-52D7-4F79-844A-6CA7DC48402D}" srcId="{15CF31E7-61E0-44DB-96CC-5C2DD79A19F0}" destId="{78D154C0-F0C2-4DF3-B5E5-CC3A68BAC8F7}" srcOrd="0" destOrd="0" parTransId="{985B4646-78D0-42D7-94A0-536A656E0DAB}" sibTransId="{9125A858-37CF-4D1A-95E0-576C853024B3}"/>
    <dgm:cxn modelId="{20E98DA8-D9F0-4E93-BC0C-925F48A8600C}" type="presOf" srcId="{78D154C0-F0C2-4DF3-B5E5-CC3A68BAC8F7}" destId="{027E09CB-F737-478F-834F-7ECDDCE9EE3E}" srcOrd="0" destOrd="0" presId="urn:microsoft.com/office/officeart/2005/8/layout/vList5"/>
    <dgm:cxn modelId="{8E566826-6899-4789-BE03-3E440D1AC24C}" type="presOf" srcId="{15CF31E7-61E0-44DB-96CC-5C2DD79A19F0}" destId="{545F32C9-6FB3-4029-A471-18F723167F55}" srcOrd="0" destOrd="0" presId="urn:microsoft.com/office/officeart/2005/8/layout/vList5"/>
    <dgm:cxn modelId="{634981D7-A31F-496C-95AB-2CB03128722F}" type="presParOf" srcId="{545F32C9-6FB3-4029-A471-18F723167F55}" destId="{18C5EA61-07F8-4721-B8A6-BE15F48671F1}" srcOrd="0" destOrd="0" presId="urn:microsoft.com/office/officeart/2005/8/layout/vList5"/>
    <dgm:cxn modelId="{1B140B21-15A7-49B5-8CD6-3BDF13306218}" type="presParOf" srcId="{18C5EA61-07F8-4721-B8A6-BE15F48671F1}" destId="{027E09CB-F737-478F-834F-7ECDDCE9EE3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871BEF-9C09-4622-B4E7-612DDAF80E3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02AC66-F3FF-410E-ADCC-A443C0230F7E}">
      <dgm:prSet/>
      <dgm:spPr/>
      <dgm:t>
        <a:bodyPr/>
        <a:lstStyle/>
        <a:p>
          <a:pPr rtl="0"/>
          <a:r>
            <a:rPr lang="en-US" b="1" dirty="0" smtClean="0"/>
            <a:t>I wish + verb</a:t>
          </a:r>
          <a:endParaRPr lang="ru-RU" dirty="0"/>
        </a:p>
      </dgm:t>
    </dgm:pt>
    <dgm:pt modelId="{539F8D30-3F3B-4D64-BEB7-331C9560919B}" type="parTrans" cxnId="{DFBF5582-A3B2-4743-87E0-B8E24184C261}">
      <dgm:prSet/>
      <dgm:spPr/>
      <dgm:t>
        <a:bodyPr/>
        <a:lstStyle/>
        <a:p>
          <a:endParaRPr lang="ru-RU"/>
        </a:p>
      </dgm:t>
    </dgm:pt>
    <dgm:pt modelId="{393BA7CA-7A27-4B8B-96FF-39C8A8FF292D}" type="sibTrans" cxnId="{DFBF5582-A3B2-4743-87E0-B8E24184C261}">
      <dgm:prSet/>
      <dgm:spPr/>
      <dgm:t>
        <a:bodyPr/>
        <a:lstStyle/>
        <a:p>
          <a:endParaRPr lang="ru-RU"/>
        </a:p>
      </dgm:t>
    </dgm:pt>
    <dgm:pt modelId="{953C7335-BBBA-4F7E-9694-FD5C775AE819}" type="pres">
      <dgm:prSet presAssocID="{9F871BEF-9C09-4622-B4E7-612DDAF80E3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7D13DC-6122-4B3B-AB4E-D954F99C4FD1}" type="pres">
      <dgm:prSet presAssocID="{0402AC66-F3FF-410E-ADCC-A443C0230F7E}" presName="linNode" presStyleCnt="0"/>
      <dgm:spPr/>
    </dgm:pt>
    <dgm:pt modelId="{2E2EC09F-EB7A-4313-8981-FE6F122DE67F}" type="pres">
      <dgm:prSet presAssocID="{0402AC66-F3FF-410E-ADCC-A443C0230F7E}" presName="parentText" presStyleLbl="node1" presStyleIdx="0" presStyleCnt="1" custScaleX="2060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51A73A-75C3-454B-8208-33967DF46C4A}" type="presOf" srcId="{0402AC66-F3FF-410E-ADCC-A443C0230F7E}" destId="{2E2EC09F-EB7A-4313-8981-FE6F122DE67F}" srcOrd="0" destOrd="0" presId="urn:microsoft.com/office/officeart/2005/8/layout/vList5"/>
    <dgm:cxn modelId="{063C0144-7482-464D-9F62-9430D55930D7}" type="presOf" srcId="{9F871BEF-9C09-4622-B4E7-612DDAF80E3B}" destId="{953C7335-BBBA-4F7E-9694-FD5C775AE819}" srcOrd="0" destOrd="0" presId="urn:microsoft.com/office/officeart/2005/8/layout/vList5"/>
    <dgm:cxn modelId="{DFBF5582-A3B2-4743-87E0-B8E24184C261}" srcId="{9F871BEF-9C09-4622-B4E7-612DDAF80E3B}" destId="{0402AC66-F3FF-410E-ADCC-A443C0230F7E}" srcOrd="0" destOrd="0" parTransId="{539F8D30-3F3B-4D64-BEB7-331C9560919B}" sibTransId="{393BA7CA-7A27-4B8B-96FF-39C8A8FF292D}"/>
    <dgm:cxn modelId="{BDFE496F-86D5-494A-B870-4CF4A2EA74FB}" type="presParOf" srcId="{953C7335-BBBA-4F7E-9694-FD5C775AE819}" destId="{347D13DC-6122-4B3B-AB4E-D954F99C4FD1}" srcOrd="0" destOrd="0" presId="urn:microsoft.com/office/officeart/2005/8/layout/vList5"/>
    <dgm:cxn modelId="{7087C20A-7B1D-4C17-8BD3-B6A1E317B8E8}" type="presParOf" srcId="{347D13DC-6122-4B3B-AB4E-D954F99C4FD1}" destId="{2E2EC09F-EB7A-4313-8981-FE6F122DE67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95DE2-94C3-4EE1-8847-BE2EDCC75067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4125-A036-42AE-8FA9-B7E556711E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862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D4CC9-669C-4285-B295-5779C8D05827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334EF-7D1E-4487-8476-C110815645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856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334EF-7D1E-4487-8476-C1108156453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773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9BEBAD-C456-4EA4-9E9E-C78A411D1630}" type="datetimeFigureOut">
              <a:rPr lang="ru-RU" smtClean="0"/>
              <a:pPr/>
              <a:t>24.12.2019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0ADD14-C2F9-4F5A-A7AF-22C6F91BC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llo-online.ru/" TargetMode="External"/><Relationship Id="rId2" Type="http://schemas.openxmlformats.org/officeDocument/2006/relationships/hyperlink" Target="http://www.englishteachers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</a:rPr>
              <a:t>Conditionals</a:t>
            </a:r>
            <a:endParaRPr lang="ru-RU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sz="4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043890" cy="342902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If I went to London, I’d visit the Tower.</a:t>
            </a:r>
          </a:p>
          <a:p>
            <a:r>
              <a:rPr lang="en-US" dirty="0" smtClean="0"/>
              <a:t>If I visited the Tower, I would see ravens there</a:t>
            </a:r>
          </a:p>
          <a:p>
            <a:r>
              <a:rPr lang="en-US" dirty="0" smtClean="0"/>
              <a:t>If I saw ravens there, I’d take their pictures.</a:t>
            </a:r>
          </a:p>
          <a:p>
            <a:r>
              <a:rPr lang="en-US" dirty="0" smtClean="0"/>
              <a:t>If I took pictures, I’d show them to my friends</a:t>
            </a:r>
          </a:p>
          <a:p>
            <a:r>
              <a:rPr lang="en-US" dirty="0" smtClean="0"/>
              <a:t>If I showed them to my friends 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Make your own story.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“Chain of events”</a:t>
            </a:r>
            <a:endParaRPr lang="ru-RU" dirty="0"/>
          </a:p>
        </p:txBody>
      </p:sp>
      <p:pic>
        <p:nvPicPr>
          <p:cNvPr id="2050" name="Picture 2" descr="H:\Documents and Settings\user\Рабочий стол\normal_london_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357562"/>
            <a:ext cx="4143404" cy="32861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36763539"/>
              </p:ext>
            </p:extLst>
          </p:nvPr>
        </p:nvGraphicFramePr>
        <p:xfrm>
          <a:off x="5198" y="476672"/>
          <a:ext cx="9144000" cy="697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855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5308868"/>
              </p:ext>
            </p:extLst>
          </p:nvPr>
        </p:nvGraphicFramePr>
        <p:xfrm>
          <a:off x="0" y="116632"/>
          <a:ext cx="903649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88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449247824"/>
              </p:ext>
            </p:extLst>
          </p:nvPr>
        </p:nvGraphicFramePr>
        <p:xfrm>
          <a:off x="611560" y="188640"/>
          <a:ext cx="7772400" cy="1829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32856"/>
            <a:ext cx="9144000" cy="1199704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/>
              <a:t>I wish he were in Moscow</a:t>
            </a:r>
          </a:p>
          <a:p>
            <a:pPr marL="514350" indent="-514350" algn="l">
              <a:buAutoNum type="arabicParenR"/>
            </a:pPr>
            <a:r>
              <a:rPr lang="ru-RU" sz="4800" b="1" dirty="0" smtClean="0"/>
              <a:t>Было  бы хорошо, если бы он был в Москве.</a:t>
            </a:r>
          </a:p>
          <a:p>
            <a:pPr marL="514350" indent="-514350" algn="l">
              <a:buAutoNum type="arabicParenR"/>
            </a:pPr>
            <a:r>
              <a:rPr lang="ru-RU" sz="4800" b="1" dirty="0" smtClean="0"/>
              <a:t>Жаль, что его нет в Москве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7597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55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357431"/>
          <a:ext cx="8572560" cy="4199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375"/>
                <a:gridCol w="4396185"/>
              </a:tblGrid>
              <a:tr h="259558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If he had seen them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If it hadn’t rained yesterday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If  I had known her address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 would have stopped them</a:t>
                      </a:r>
                    </a:p>
                    <a:p>
                      <a:r>
                        <a:rPr lang="en-US" sz="2400" dirty="0" smtClean="0"/>
                        <a:t>we would have gone to the country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I would have written to her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1547822"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800" dirty="0" smtClean="0"/>
                        <a:t>If</a:t>
                      </a:r>
                      <a:r>
                        <a:rPr lang="en-US" sz="2800" baseline="0" dirty="0" smtClean="0"/>
                        <a:t> + Past Perfect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would</a:t>
                      </a:r>
                      <a:r>
                        <a:rPr lang="en-US" sz="2800" baseline="0" dirty="0" smtClean="0"/>
                        <a:t> + have+ III form</a:t>
                      </a:r>
                      <a:endParaRPr lang="en-US" sz="28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Third conditional </a:t>
            </a:r>
            <a:r>
              <a:rPr lang="en-US" dirty="0" smtClean="0"/>
              <a:t>is used to describe situations that didn’t happen in the past</a:t>
            </a:r>
            <a:endParaRPr lang="ru-RU" dirty="0"/>
          </a:p>
        </p:txBody>
      </p:sp>
      <p:pic>
        <p:nvPicPr>
          <p:cNvPr id="6" name="Рисунок 5" descr="AG00343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5429264"/>
            <a:ext cx="571504" cy="428628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8429652" y="6572272"/>
            <a:ext cx="714348" cy="285728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E.g.  If I hadn’t been rude to my mother she wouldn’t have kept me from visiting my friends on Sunday.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“Looking back.” Say that you regret something.</a:t>
            </a:r>
            <a:endParaRPr lang="ru-RU" dirty="0"/>
          </a:p>
        </p:txBody>
      </p:sp>
      <p:pic>
        <p:nvPicPr>
          <p:cNvPr id="5" name="Рисунок 4" descr="j028894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3214686"/>
            <a:ext cx="2857520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142984"/>
            <a:ext cx="5643602" cy="542928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If Cinderella hadn’t met a fairy, she wouldn’t have gone to the ball.</a:t>
            </a:r>
          </a:p>
          <a:p>
            <a:r>
              <a:rPr lang="en-US" dirty="0" smtClean="0"/>
              <a:t>If she hadn’t gone to the ball, the prince wouldn’t have met her.</a:t>
            </a:r>
          </a:p>
          <a:p>
            <a:r>
              <a:rPr lang="en-US" dirty="0" smtClean="0"/>
              <a:t>If the Prince hadn’t met her, he wouldn’t have fallen in love with her.</a:t>
            </a:r>
          </a:p>
          <a:p>
            <a:r>
              <a:rPr lang="en-US" dirty="0" smtClean="0"/>
              <a:t>If he hadn’t fallen in love with her, he wouldn’t have tried to find her.</a:t>
            </a:r>
          </a:p>
          <a:p>
            <a:r>
              <a:rPr lang="en-US" dirty="0" smtClean="0"/>
              <a:t>If he hadn’t tried to find her….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would have happened, if…</a:t>
            </a:r>
            <a:endParaRPr lang="ru-RU" dirty="0"/>
          </a:p>
        </p:txBody>
      </p:sp>
      <p:pic>
        <p:nvPicPr>
          <p:cNvPr id="1030" name="Picture 6" descr="H:\Documents and Settings\user\Рабочий стол\3621.gif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6757"/>
          <a:stretch>
            <a:fillRect/>
          </a:stretch>
        </p:blipFill>
        <p:spPr bwMode="auto">
          <a:xfrm>
            <a:off x="5786446" y="1214422"/>
            <a:ext cx="3357554" cy="4929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Биболетова М.З. </a:t>
            </a:r>
            <a:r>
              <a:rPr lang="en-US" dirty="0" smtClean="0"/>
              <a:t>, </a:t>
            </a:r>
            <a:r>
              <a:rPr lang="ru-RU" dirty="0" smtClean="0"/>
              <a:t>Бабушис Е.Е. ,Кларк О.И. </a:t>
            </a:r>
            <a:r>
              <a:rPr lang="en-US" dirty="0" smtClean="0"/>
              <a:t>“Enjoy English 9” </a:t>
            </a:r>
            <a:endParaRPr lang="ru-RU" dirty="0" smtClean="0"/>
          </a:p>
          <a:p>
            <a:r>
              <a:rPr lang="en-US" dirty="0" smtClean="0">
                <a:hlinkClick r:id="rId2"/>
              </a:rPr>
              <a:t>http://www.englishteachers.ru/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http://www.hello-online.ru/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информации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hlinkClick r:id="rId2" action="ppaction://hlinksldjump"/>
              </a:rPr>
              <a:t>Zero conditional</a:t>
            </a:r>
            <a:endParaRPr lang="en-US" sz="4800" dirty="0" smtClean="0"/>
          </a:p>
          <a:p>
            <a:r>
              <a:rPr lang="en-US" sz="4800" dirty="0" smtClean="0">
                <a:hlinkClick r:id="rId3" action="ppaction://hlinksldjump"/>
              </a:rPr>
              <a:t>First conditional</a:t>
            </a:r>
            <a:endParaRPr lang="en-US" sz="4800" dirty="0" smtClean="0"/>
          </a:p>
          <a:p>
            <a:r>
              <a:rPr lang="en-US" sz="4800" dirty="0" smtClean="0">
                <a:hlinkClick r:id="rId4" action="ppaction://hlinksldjump"/>
              </a:rPr>
              <a:t>Second conditional</a:t>
            </a:r>
            <a:endParaRPr lang="en-US" sz="4800" dirty="0" smtClean="0"/>
          </a:p>
          <a:p>
            <a:r>
              <a:rPr lang="en-US" sz="4800" dirty="0" smtClean="0">
                <a:hlinkClick r:id="rId5" action="ppaction://hlinksldjump"/>
              </a:rPr>
              <a:t>Third conditional</a:t>
            </a:r>
            <a:endParaRPr lang="ru-RU" sz="4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There are 4 kinds of conditionals: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35771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E.g. If the temperature goes down to zero descent, water freezes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64307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Zero conditional </a:t>
            </a:r>
            <a:r>
              <a:rPr lang="en-US" dirty="0" smtClean="0"/>
              <a:t>is used to describe things that are generally true.</a:t>
            </a:r>
            <a:endParaRPr lang="ru-RU" dirty="0"/>
          </a:p>
        </p:txBody>
      </p:sp>
      <p:pic>
        <p:nvPicPr>
          <p:cNvPr id="4" name="Рисунок 3" descr="j018925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3214686"/>
            <a:ext cx="3929090" cy="2571768"/>
          </a:xfrm>
          <a:prstGeom prst="rect">
            <a:avLst/>
          </a:prstGeom>
        </p:spPr>
      </p:pic>
      <p:sp>
        <p:nvSpPr>
          <p:cNvPr id="5" name="Стрелка вправо 4">
            <a:hlinkClick r:id="rId4" action="ppaction://hlinksldjump"/>
          </p:cNvPr>
          <p:cNvSpPr/>
          <p:nvPr/>
        </p:nvSpPr>
        <p:spPr>
          <a:xfrm>
            <a:off x="8286776" y="6572272"/>
            <a:ext cx="857224" cy="285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28802"/>
            <a:ext cx="8715436" cy="471490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First conditional </a:t>
            </a:r>
            <a:r>
              <a:rPr lang="en-US" dirty="0" smtClean="0"/>
              <a:t>is used to describe events which are possible in the present or future.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500306"/>
          <a:ext cx="8715436" cy="4000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56"/>
                <a:gridCol w="4286280"/>
              </a:tblGrid>
              <a:tr h="234910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1.If it snows</a:t>
                      </a:r>
                    </a:p>
                    <a:p>
                      <a:r>
                        <a:rPr lang="en-US" sz="2400" dirty="0" smtClean="0"/>
                        <a:t>2.If I see Jane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3.If you don’t write the composition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they will go skiing</a:t>
                      </a:r>
                    </a:p>
                    <a:p>
                      <a:r>
                        <a:rPr lang="en-US" sz="2400" dirty="0" smtClean="0"/>
                        <a:t>I’ll invite her to my birthday</a:t>
                      </a:r>
                      <a:r>
                        <a:rPr lang="en-US" sz="2400" baseline="0" dirty="0" smtClean="0"/>
                        <a:t> party.</a:t>
                      </a:r>
                    </a:p>
                    <a:p>
                      <a:r>
                        <a:rPr lang="en-US" sz="2400" baseline="0" dirty="0" smtClean="0"/>
                        <a:t>you’ll get low grades</a:t>
                      </a:r>
                      <a:endParaRPr lang="en-US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165142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If</a:t>
                      </a:r>
                      <a:r>
                        <a:rPr lang="en-US" sz="2800" baseline="0" dirty="0" smtClean="0"/>
                        <a:t> + Present Simple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en-US" sz="2800" dirty="0" smtClean="0"/>
                        <a:t>will</a:t>
                      </a:r>
                      <a:r>
                        <a:rPr lang="en-US" sz="2800" baseline="0" dirty="0" smtClean="0"/>
                        <a:t> + infinitive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 descr="AG00041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4929198"/>
            <a:ext cx="342900" cy="333375"/>
          </a:xfrm>
          <a:prstGeom prst="rect">
            <a:avLst/>
          </a:prstGeom>
        </p:spPr>
      </p:pic>
      <p:sp>
        <p:nvSpPr>
          <p:cNvPr id="9" name="Стрелка вправо 8">
            <a:hlinkClick r:id="rId3" action="ppaction://hlinksldjump"/>
          </p:cNvPr>
          <p:cNvSpPr/>
          <p:nvPr/>
        </p:nvSpPr>
        <p:spPr>
          <a:xfrm>
            <a:off x="8286776" y="6572272"/>
            <a:ext cx="857224" cy="285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81328"/>
            <a:ext cx="8715436" cy="5019506"/>
          </a:xfrm>
        </p:spPr>
        <p:txBody>
          <a:bodyPr/>
          <a:lstStyle/>
          <a:p>
            <a:r>
              <a:rPr lang="en-US" dirty="0" smtClean="0"/>
              <a:t>If you walk under a ladder, you will have bad luck.</a:t>
            </a:r>
          </a:p>
          <a:p>
            <a:r>
              <a:rPr lang="en-US" dirty="0" smtClean="0"/>
              <a:t>If you talk of the devil</a:t>
            </a:r>
            <a:r>
              <a:rPr lang="en-US" dirty="0">
                <a:solidFill>
                  <a:srgbClr val="1A1A1A"/>
                </a:solidFill>
                <a:latin typeface="Georgia"/>
              </a:rPr>
              <a:t> </a:t>
            </a:r>
            <a:r>
              <a:rPr lang="en-US" sz="2000" b="1" dirty="0">
                <a:solidFill>
                  <a:srgbClr val="213646"/>
                </a:solidFill>
                <a:latin typeface="Georgia"/>
              </a:rPr>
              <a:t>|ˈ</a:t>
            </a:r>
            <a:r>
              <a:rPr lang="en-US" sz="2000" b="1" dirty="0" err="1">
                <a:solidFill>
                  <a:srgbClr val="213646"/>
                </a:solidFill>
                <a:latin typeface="Georgia"/>
              </a:rPr>
              <a:t>dɛv</a:t>
            </a:r>
            <a:r>
              <a:rPr lang="en-US" sz="2000" b="1" dirty="0">
                <a:solidFill>
                  <a:srgbClr val="213646"/>
                </a:solidFill>
                <a:latin typeface="Georgia"/>
              </a:rPr>
              <a:t>(ə)l|</a:t>
            </a:r>
            <a:r>
              <a:rPr lang="en-US" dirty="0">
                <a:solidFill>
                  <a:srgbClr val="1A1A1A"/>
                </a:solidFill>
                <a:latin typeface="Georgia"/>
              </a:rPr>
              <a:t>  </a:t>
            </a:r>
            <a:r>
              <a:rPr lang="en-US" dirty="0" smtClean="0"/>
              <a:t>, he will appear.</a:t>
            </a:r>
          </a:p>
          <a:p>
            <a:r>
              <a:rPr lang="en-US" dirty="0" smtClean="0"/>
              <a:t>If you see a small spider, you will get a lot of money.</a:t>
            </a:r>
          </a:p>
          <a:p>
            <a:r>
              <a:rPr lang="en-US" dirty="0" smtClean="0"/>
              <a:t>If you scratch your left hand, you will give money away.</a:t>
            </a:r>
          </a:p>
          <a:p>
            <a:r>
              <a:rPr lang="en-US" dirty="0" smtClean="0"/>
              <a:t>If a girl catches the bride’s bouquet after a wedding, she will be the next to marry.</a:t>
            </a:r>
          </a:p>
          <a:p>
            <a:r>
              <a:rPr lang="en-US" dirty="0" smtClean="0"/>
              <a:t>If a black cat crosses your path you will have bad luck.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/>
          <a:lstStyle/>
          <a:p>
            <a:r>
              <a:rPr lang="en-US" dirty="0" smtClean="0"/>
              <a:t>Find the equivalents in </a:t>
            </a:r>
            <a:r>
              <a:rPr lang="en-US" dirty="0"/>
              <a:t>R</a:t>
            </a:r>
            <a:r>
              <a:rPr lang="en-US" dirty="0" smtClean="0"/>
              <a:t>ussian</a:t>
            </a:r>
            <a:endParaRPr lang="ru-RU" dirty="0"/>
          </a:p>
        </p:txBody>
      </p:sp>
      <p:pic>
        <p:nvPicPr>
          <p:cNvPr id="4" name="Рисунок 3" descr="j020536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5805264"/>
            <a:ext cx="1728192" cy="105273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579" y="1052736"/>
            <a:ext cx="986157" cy="88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843" y="2564904"/>
            <a:ext cx="923157" cy="8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410998"/>
            <a:ext cx="1078699" cy="80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5082" y="4680664"/>
            <a:ext cx="1296144" cy="76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428868"/>
          <a:ext cx="8572560" cy="414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213366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If</a:t>
                      </a:r>
                      <a:r>
                        <a:rPr lang="en-US" sz="2400" baseline="0" dirty="0" smtClean="0"/>
                        <a:t> I knew the answer</a:t>
                      </a:r>
                    </a:p>
                    <a:p>
                      <a:r>
                        <a:rPr lang="en-US" sz="2400" baseline="0" dirty="0" smtClean="0"/>
                        <a:t>If I were you</a:t>
                      </a:r>
                    </a:p>
                    <a:p>
                      <a:r>
                        <a:rPr lang="en-US" sz="2400" baseline="0" dirty="0" smtClean="0"/>
                        <a:t>If she had money</a:t>
                      </a:r>
                    </a:p>
                    <a:p>
                      <a:endParaRPr lang="en-US" sz="2400" baseline="0" dirty="0" smtClean="0"/>
                    </a:p>
                    <a:p>
                      <a:r>
                        <a:rPr lang="en-US" sz="2400" baseline="0" dirty="0" smtClean="0"/>
                        <a:t>If they spoke Spanish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 would tell you</a:t>
                      </a:r>
                    </a:p>
                    <a:p>
                      <a:r>
                        <a:rPr lang="en-US" sz="2400" dirty="0" smtClean="0"/>
                        <a:t>I would learn German</a:t>
                      </a:r>
                    </a:p>
                    <a:p>
                      <a:r>
                        <a:rPr lang="en-US" sz="2400" dirty="0" smtClean="0"/>
                        <a:t>she would spend her holidays abroad</a:t>
                      </a:r>
                    </a:p>
                    <a:p>
                      <a:r>
                        <a:rPr lang="en-US" sz="2400" dirty="0" smtClean="0"/>
                        <a:t>they would go to Spain</a:t>
                      </a:r>
                      <a:endParaRPr lang="ru-RU" sz="2400" dirty="0"/>
                    </a:p>
                  </a:txBody>
                  <a:tcPr/>
                </a:tc>
              </a:tr>
              <a:tr h="200973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2800" dirty="0" smtClean="0"/>
                        <a:t>If</a:t>
                      </a:r>
                      <a:r>
                        <a:rPr lang="en-US" sz="2800" baseline="0" dirty="0" smtClean="0"/>
                        <a:t> +Past Simple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2800" dirty="0" smtClean="0"/>
                        <a:t> would</a:t>
                      </a:r>
                      <a:r>
                        <a:rPr lang="en-US" sz="2800" baseline="0" dirty="0" smtClean="0"/>
                        <a:t> + infinitive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Second conditional </a:t>
            </a:r>
            <a:r>
              <a:rPr lang="en-US" dirty="0" smtClean="0"/>
              <a:t>is used to describe unlikely situations in the present or future</a:t>
            </a:r>
            <a:endParaRPr lang="ru-RU" dirty="0"/>
          </a:p>
        </p:txBody>
      </p:sp>
      <p:pic>
        <p:nvPicPr>
          <p:cNvPr id="5" name="Рисунок 4" descr="AG00051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4929198"/>
            <a:ext cx="466725" cy="285752"/>
          </a:xfrm>
          <a:prstGeom prst="rect">
            <a:avLst/>
          </a:prstGeo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8429652" y="6572272"/>
            <a:ext cx="714348" cy="285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00660"/>
          </a:xfrm>
        </p:spPr>
        <p:txBody>
          <a:bodyPr/>
          <a:lstStyle/>
          <a:p>
            <a:r>
              <a:rPr lang="en-US" dirty="0" smtClean="0"/>
              <a:t>If I lived in London…</a:t>
            </a:r>
          </a:p>
          <a:p>
            <a:r>
              <a:rPr lang="en-US" dirty="0" smtClean="0"/>
              <a:t>If it were Sunday ….</a:t>
            </a:r>
          </a:p>
          <a:p>
            <a:r>
              <a:rPr lang="en-US" dirty="0" smtClean="0"/>
              <a:t>If I were the president…</a:t>
            </a:r>
          </a:p>
          <a:p>
            <a:r>
              <a:rPr lang="en-US" dirty="0" smtClean="0"/>
              <a:t>If I could   go anywhere in the world…</a:t>
            </a:r>
          </a:p>
          <a:p>
            <a:r>
              <a:rPr lang="en-US" dirty="0" smtClean="0"/>
              <a:t>If I were a producer…</a:t>
            </a:r>
          </a:p>
          <a:p>
            <a:r>
              <a:rPr lang="en-US" dirty="0" smtClean="0"/>
              <a:t>If my father had a lot of money…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Let’s dream..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Рисунок 4" descr="j031809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5072074"/>
            <a:ext cx="1714512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64360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If all the seas were one sea,</a:t>
            </a:r>
          </a:p>
          <a:p>
            <a:pPr>
              <a:buNone/>
            </a:pPr>
            <a:r>
              <a:rPr lang="en-US" dirty="0" smtClean="0"/>
              <a:t>What a great sea that would be!</a:t>
            </a:r>
          </a:p>
          <a:p>
            <a:pPr>
              <a:buNone/>
            </a:pPr>
            <a:r>
              <a:rPr lang="en-US" dirty="0" smtClean="0"/>
              <a:t>If all the trees were one tree,</a:t>
            </a:r>
          </a:p>
          <a:p>
            <a:pPr>
              <a:buNone/>
            </a:pPr>
            <a:r>
              <a:rPr lang="en-US" dirty="0" smtClean="0"/>
              <a:t>What a great tree that would be!</a:t>
            </a:r>
          </a:p>
          <a:p>
            <a:pPr>
              <a:buNone/>
            </a:pPr>
            <a:r>
              <a:rPr lang="en-US" dirty="0" smtClean="0"/>
              <a:t>If all the axes were one axe,</a:t>
            </a:r>
          </a:p>
          <a:p>
            <a:pPr>
              <a:buNone/>
            </a:pPr>
            <a:r>
              <a:rPr lang="en-US" dirty="0" smtClean="0"/>
              <a:t>What a great axe that would be!</a:t>
            </a:r>
          </a:p>
          <a:p>
            <a:pPr>
              <a:buNone/>
            </a:pPr>
            <a:r>
              <a:rPr lang="en-US" dirty="0" smtClean="0"/>
              <a:t>If all the men were one man, </a:t>
            </a:r>
          </a:p>
          <a:p>
            <a:pPr>
              <a:buNone/>
            </a:pPr>
            <a:r>
              <a:rPr lang="en-US" dirty="0" smtClean="0"/>
              <a:t>What a great man that would be!</a:t>
            </a:r>
          </a:p>
          <a:p>
            <a:pPr>
              <a:buNone/>
            </a:pPr>
            <a:r>
              <a:rPr lang="en-US" dirty="0" smtClean="0"/>
              <a:t>If the great man took the great axe,</a:t>
            </a:r>
          </a:p>
          <a:p>
            <a:pPr>
              <a:buNone/>
            </a:pPr>
            <a:r>
              <a:rPr lang="en-US" dirty="0" smtClean="0"/>
              <a:t>And cut down the great tree,</a:t>
            </a:r>
          </a:p>
          <a:p>
            <a:pPr>
              <a:buNone/>
            </a:pPr>
            <a:r>
              <a:rPr lang="en-US" dirty="0" smtClean="0"/>
              <a:t>And let it fall into the great sea,</a:t>
            </a:r>
          </a:p>
          <a:p>
            <a:pPr>
              <a:buNone/>
            </a:pPr>
            <a:r>
              <a:rPr lang="en-US" dirty="0" smtClean="0"/>
              <a:t>What a splish-splash that would be!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Translate the poem</a:t>
            </a:r>
            <a:endParaRPr lang="ru-RU" dirty="0"/>
          </a:p>
        </p:txBody>
      </p:sp>
      <p:pic>
        <p:nvPicPr>
          <p:cNvPr id="4" name="Рисунок 3" descr="j017399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1714488"/>
            <a:ext cx="2571768" cy="2752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EE0C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EE0C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CEE0C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EE0C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A40A9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A40A9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A40A9"/>
                                      </p:to>
                                    </p:animClr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A40A9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53562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3562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53562"/>
                                      </p:to>
                                    </p:animClr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53562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1435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Кабы реки и озера слить бы в озеро одно,</a:t>
            </a:r>
          </a:p>
          <a:p>
            <a:pPr>
              <a:buNone/>
            </a:pPr>
            <a:r>
              <a:rPr lang="ru-RU" dirty="0" smtClean="0"/>
              <a:t>А из всех деревьев бора сделать дерево одно,</a:t>
            </a:r>
          </a:p>
          <a:p>
            <a:pPr>
              <a:buNone/>
            </a:pPr>
            <a:r>
              <a:rPr lang="ru-RU" dirty="0" smtClean="0"/>
              <a:t>Топоры бы все расплавить</a:t>
            </a:r>
          </a:p>
          <a:p>
            <a:pPr>
              <a:buNone/>
            </a:pPr>
            <a:r>
              <a:rPr lang="ru-RU" dirty="0" smtClean="0"/>
              <a:t>И отлить один топор,</a:t>
            </a:r>
          </a:p>
          <a:p>
            <a:pPr>
              <a:buNone/>
            </a:pPr>
            <a:r>
              <a:rPr lang="ru-RU" dirty="0" smtClean="0"/>
              <a:t>А из всех людей на свете человека выше гор,</a:t>
            </a:r>
          </a:p>
          <a:p>
            <a:pPr>
              <a:buNone/>
            </a:pPr>
            <a:r>
              <a:rPr lang="ru-RU" dirty="0" smtClean="0"/>
              <a:t>Кабы взяв топор могучий этот грозный великан</a:t>
            </a:r>
          </a:p>
          <a:p>
            <a:pPr>
              <a:buNone/>
            </a:pPr>
            <a:r>
              <a:rPr lang="ru-RU" dirty="0" smtClean="0"/>
              <a:t>Этот ствол обрушил с кручи в это море океан-</a:t>
            </a:r>
          </a:p>
          <a:p>
            <a:pPr>
              <a:buNone/>
            </a:pPr>
            <a:r>
              <a:rPr lang="ru-RU" dirty="0" smtClean="0"/>
              <a:t>То-то громкий был бы треск,</a:t>
            </a:r>
          </a:p>
          <a:p>
            <a:pPr>
              <a:buNone/>
            </a:pPr>
            <a:r>
              <a:rPr lang="ru-RU" dirty="0" smtClean="0"/>
              <a:t>То-то шумный был бы плеск!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Compare your translation with the translation of </a:t>
            </a:r>
            <a:r>
              <a:rPr lang="en-US" dirty="0" err="1" smtClean="0"/>
              <a:t>Marshack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4" name="Рисунок 3" descr="AG00373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5286388"/>
            <a:ext cx="1000125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490</TotalTime>
  <Words>703</Words>
  <Application>Microsoft Office PowerPoint</Application>
  <PresentationFormat>Экран (4:3)</PresentationFormat>
  <Paragraphs>111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Calibri</vt:lpstr>
      <vt:lpstr>Georgia</vt:lpstr>
      <vt:lpstr>Lucida Sans Unicode</vt:lpstr>
      <vt:lpstr>Verdana</vt:lpstr>
      <vt:lpstr>Wingdings 2</vt:lpstr>
      <vt:lpstr>Wingdings 3</vt:lpstr>
      <vt:lpstr>Открытая</vt:lpstr>
      <vt:lpstr>Conditionals</vt:lpstr>
      <vt:lpstr>There are 4 kinds of conditionals:</vt:lpstr>
      <vt:lpstr>Zero conditional is used to describe things that are generally true.</vt:lpstr>
      <vt:lpstr>First conditional is used to describe events which are possible in the present or future.</vt:lpstr>
      <vt:lpstr>Find the equivalents in Russian</vt:lpstr>
      <vt:lpstr>Second conditional is used to describe unlikely situations in the present or future</vt:lpstr>
      <vt:lpstr>Let’s dream..</vt:lpstr>
      <vt:lpstr>Translate the poem</vt:lpstr>
      <vt:lpstr>Compare your translation with the translation of Marshack.</vt:lpstr>
      <vt:lpstr>“Chain of events”</vt:lpstr>
      <vt:lpstr>Презентация PowerPoint</vt:lpstr>
      <vt:lpstr>Презентация PowerPoint</vt:lpstr>
      <vt:lpstr>Презентация PowerPoint</vt:lpstr>
      <vt:lpstr>Презентация PowerPoint</vt:lpstr>
      <vt:lpstr>Third conditional is used to describe situations that didn’t happen in the past</vt:lpstr>
      <vt:lpstr>“Looking back.” Say that you regret something.</vt:lpstr>
      <vt:lpstr>What would have happened, if…</vt:lpstr>
      <vt:lpstr>Источники информации</vt:lpstr>
    </vt:vector>
  </TitlesOfParts>
  <Company>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user</dc:creator>
  <cp:lastModifiedBy>user</cp:lastModifiedBy>
  <cp:revision>57</cp:revision>
  <dcterms:created xsi:type="dcterms:W3CDTF">2010-02-19T13:50:46Z</dcterms:created>
  <dcterms:modified xsi:type="dcterms:W3CDTF">2019-12-24T08:00:42Z</dcterms:modified>
</cp:coreProperties>
</file>