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2" r:id="rId6"/>
    <p:sldId id="260" r:id="rId7"/>
    <p:sldId id="263" r:id="rId8"/>
    <p:sldId id="264" r:id="rId9"/>
    <p:sldId id="261"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13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B2304-E727-4F09-A634-69144F655E1B}" type="datetimeFigureOut">
              <a:rPr lang="en-US" smtClean="0"/>
              <a:t>12/24/2019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AB3EF-5EEE-45D3-8517-4463DCE6D139}" type="slidenum">
              <a:rPr lang="en-US" smtClean="0"/>
              <a:t>‹#›</a:t>
            </a:fld>
            <a:endParaRPr lang="en-US"/>
          </a:p>
        </p:txBody>
      </p:sp>
    </p:spTree>
    <p:extLst>
      <p:ext uri="{BB962C8B-B14F-4D97-AF65-F5344CB8AC3E}">
        <p14:creationId xmlns:p14="http://schemas.microsoft.com/office/powerpoint/2010/main" val="295243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66BAB3EF-5EEE-45D3-8517-4463DCE6D139}" type="slidenum">
              <a:rPr lang="en-US" smtClean="0"/>
              <a:t>7</a:t>
            </a:fld>
            <a:endParaRPr lang="en-US"/>
          </a:p>
        </p:txBody>
      </p:sp>
    </p:spTree>
    <p:extLst>
      <p:ext uri="{BB962C8B-B14F-4D97-AF65-F5344CB8AC3E}">
        <p14:creationId xmlns:p14="http://schemas.microsoft.com/office/powerpoint/2010/main" val="37509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267317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1388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179188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351349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51518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119369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364132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260259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29469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423806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CCA025-C2EF-4FFE-82AC-EFFCFF24E964}" type="datetimeFigureOut">
              <a:rPr lang="en-US" smtClean="0"/>
              <a:t>12/24/2019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AA2E987-2927-4944-91DD-403278CDAC9B}" type="slidenum">
              <a:rPr lang="en-US" smtClean="0"/>
              <a:t>‹#›</a:t>
            </a:fld>
            <a:endParaRPr lang="en-US"/>
          </a:p>
        </p:txBody>
      </p:sp>
    </p:spTree>
    <p:extLst>
      <p:ext uri="{BB962C8B-B14F-4D97-AF65-F5344CB8AC3E}">
        <p14:creationId xmlns:p14="http://schemas.microsoft.com/office/powerpoint/2010/main" val="267264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CA025-C2EF-4FFE-82AC-EFFCFF24E964}" type="datetimeFigureOut">
              <a:rPr lang="en-US" smtClean="0"/>
              <a:t>12/24/2019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2E987-2927-4944-91DD-403278CDAC9B}" type="slidenum">
              <a:rPr lang="en-US" smtClean="0"/>
              <a:t>‹#›</a:t>
            </a:fld>
            <a:endParaRPr lang="en-US"/>
          </a:p>
        </p:txBody>
      </p:sp>
    </p:spTree>
    <p:extLst>
      <p:ext uri="{BB962C8B-B14F-4D97-AF65-F5344CB8AC3E}">
        <p14:creationId xmlns:p14="http://schemas.microsoft.com/office/powerpoint/2010/main" val="380568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0" y="0"/>
            <a:ext cx="9144000" cy="6858000"/>
          </a:xfrm>
        </p:spPr>
        <p:txBody>
          <a:bodyPr>
            <a:normAutofit/>
          </a:bodyPr>
          <a:lstStyle/>
          <a:p>
            <a:endParaRPr lang="es-ES" dirty="0" smtClean="0">
              <a:solidFill>
                <a:schemeClr val="tx1"/>
              </a:solidFill>
            </a:endParaRPr>
          </a:p>
          <a:p>
            <a:endParaRPr lang="es-ES" dirty="0">
              <a:solidFill>
                <a:schemeClr val="tx1"/>
              </a:solidFill>
            </a:endParaRPr>
          </a:p>
          <a:p>
            <a:endParaRPr lang="es-ES" sz="3600" b="1" dirty="0" smtClean="0">
              <a:solidFill>
                <a:schemeClr val="bg1"/>
              </a:solidFill>
            </a:endParaRPr>
          </a:p>
          <a:p>
            <a:r>
              <a:rPr lang="es-ES" sz="5400" b="1" dirty="0" smtClean="0">
                <a:solidFill>
                  <a:schemeClr val="bg1"/>
                </a:solidFill>
                <a:latin typeface="Algerian" panose="04020705040A02060702" pitchFamily="82" charset="0"/>
              </a:rPr>
              <a:t>Had Better</a:t>
            </a:r>
          </a:p>
          <a:p>
            <a:r>
              <a:rPr lang="es-ES" sz="5400" b="1" dirty="0" smtClean="0">
                <a:solidFill>
                  <a:schemeClr val="bg1"/>
                </a:solidFill>
                <a:latin typeface="Algerian" panose="04020705040A02060702" pitchFamily="82" charset="0"/>
              </a:rPr>
              <a:t>         Would Prefer to</a:t>
            </a:r>
          </a:p>
          <a:p>
            <a:r>
              <a:rPr lang="es-ES" sz="5400" b="1" dirty="0" smtClean="0">
                <a:solidFill>
                  <a:schemeClr val="bg1"/>
                </a:solidFill>
                <a:latin typeface="Algerian" panose="04020705040A02060702" pitchFamily="82" charset="0"/>
              </a:rPr>
              <a:t>      Would Rather</a:t>
            </a:r>
            <a:endParaRPr lang="en-US" sz="5400" b="1" dirty="0">
              <a:solidFill>
                <a:schemeClr val="bg1"/>
              </a:solidFill>
              <a:latin typeface="Algerian" panose="04020705040A02060702" pitchFamily="82" charset="0"/>
            </a:endParaRPr>
          </a:p>
        </p:txBody>
      </p:sp>
    </p:spTree>
    <p:extLst>
      <p:ext uri="{BB962C8B-B14F-4D97-AF65-F5344CB8AC3E}">
        <p14:creationId xmlns:p14="http://schemas.microsoft.com/office/powerpoint/2010/main" val="383083087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Would Rather</a:t>
            </a:r>
          </a:p>
          <a:p>
            <a:r>
              <a:rPr lang="es-ES" dirty="0" smtClean="0">
                <a:solidFill>
                  <a:schemeClr val="bg1"/>
                </a:solidFill>
              </a:rPr>
              <a:t>Would rather can only be used with either a verb:</a:t>
            </a:r>
          </a:p>
          <a:p>
            <a:endParaRPr lang="es-ES" dirty="0">
              <a:solidFill>
                <a:schemeClr val="bg1"/>
              </a:solidFill>
            </a:endParaRPr>
          </a:p>
          <a:p>
            <a:r>
              <a:rPr lang="es-ES" dirty="0" smtClean="0">
                <a:solidFill>
                  <a:schemeClr val="bg1"/>
                </a:solidFill>
              </a:rPr>
              <a:t>They would rather have coffee than tea.</a:t>
            </a:r>
          </a:p>
          <a:p>
            <a:endParaRPr lang="es-ES" dirty="0">
              <a:solidFill>
                <a:schemeClr val="bg1"/>
              </a:solidFill>
            </a:endParaRPr>
          </a:p>
          <a:p>
            <a:r>
              <a:rPr lang="es-ES" dirty="0" smtClean="0">
                <a:solidFill>
                  <a:schemeClr val="bg1"/>
                </a:solidFill>
              </a:rPr>
              <a:t>They would rather coffee</a:t>
            </a:r>
          </a:p>
          <a:p>
            <a:r>
              <a:rPr lang="es-ES" dirty="0" smtClean="0">
                <a:solidFill>
                  <a:schemeClr val="bg1"/>
                </a:solidFill>
              </a:rPr>
              <a:t>Notice that the verb that follows would rather must be in the simple form (no</a:t>
            </a:r>
            <a:r>
              <a:rPr lang="es-ES" dirty="0">
                <a:solidFill>
                  <a:schemeClr val="bg1"/>
                </a:solidFill>
              </a:rPr>
              <a:t>" to </a:t>
            </a:r>
            <a:r>
              <a:rPr lang="es-ES" dirty="0" smtClean="0">
                <a:solidFill>
                  <a:schemeClr val="bg1"/>
                </a:solidFill>
              </a:rPr>
              <a:t>“)</a:t>
            </a:r>
          </a:p>
          <a:p>
            <a:endParaRPr lang="en-US" dirty="0"/>
          </a:p>
        </p:txBody>
      </p:sp>
      <p:cxnSp>
        <p:nvCxnSpPr>
          <p:cNvPr id="5" name="4 Conector recto"/>
          <p:cNvCxnSpPr/>
          <p:nvPr/>
        </p:nvCxnSpPr>
        <p:spPr>
          <a:xfrm>
            <a:off x="3581400" y="2819400"/>
            <a:ext cx="914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3581400" y="2819400"/>
            <a:ext cx="990600" cy="76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07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pPr marL="0" indent="0">
              <a:buNone/>
            </a:pPr>
            <a:r>
              <a:rPr lang="es-ES" dirty="0">
                <a:solidFill>
                  <a:schemeClr val="bg1"/>
                </a:solidFill>
              </a:rPr>
              <a:t>Would Rather</a:t>
            </a:r>
          </a:p>
          <a:p>
            <a:r>
              <a:rPr lang="es-ES" b="1" dirty="0">
                <a:solidFill>
                  <a:schemeClr val="bg1"/>
                </a:solidFill>
              </a:rPr>
              <a:t>“would rather”</a:t>
            </a:r>
            <a:r>
              <a:rPr lang="es-ES" dirty="0">
                <a:solidFill>
                  <a:schemeClr val="bg1"/>
                </a:solidFill>
              </a:rPr>
              <a:t>  es igual que </a:t>
            </a:r>
            <a:r>
              <a:rPr lang="es-ES" b="1" dirty="0">
                <a:solidFill>
                  <a:schemeClr val="bg1"/>
                </a:solidFill>
              </a:rPr>
              <a:t>“would prefer”</a:t>
            </a:r>
            <a:r>
              <a:rPr lang="es-ES" dirty="0">
                <a:solidFill>
                  <a:schemeClr val="bg1"/>
                </a:solidFill>
              </a:rPr>
              <a:t>  y, por tanto, también significa </a:t>
            </a:r>
            <a:r>
              <a:rPr lang="es-ES" i="1" dirty="0">
                <a:solidFill>
                  <a:schemeClr val="bg1"/>
                </a:solidFill>
              </a:rPr>
              <a:t>“preferiría</a:t>
            </a:r>
            <a:r>
              <a:rPr lang="es-ES" i="1" dirty="0" smtClean="0">
                <a:solidFill>
                  <a:schemeClr val="bg1"/>
                </a:solidFill>
              </a:rPr>
              <a:t>”.</a:t>
            </a:r>
          </a:p>
          <a:p>
            <a:r>
              <a:rPr lang="es-ES" i="1" dirty="0" smtClean="0">
                <a:solidFill>
                  <a:schemeClr val="bg1"/>
                </a:solidFill>
              </a:rPr>
              <a:t>The negative of would rather</a:t>
            </a:r>
          </a:p>
          <a:p>
            <a:r>
              <a:rPr lang="es-ES" i="1" dirty="0" smtClean="0">
                <a:solidFill>
                  <a:schemeClr val="bg1"/>
                </a:solidFill>
              </a:rPr>
              <a:t>Use would rather not + simple form</a:t>
            </a:r>
          </a:p>
          <a:p>
            <a:r>
              <a:rPr lang="es-ES" sz="3600" i="1" dirty="0" smtClean="0">
                <a:solidFill>
                  <a:schemeClr val="bg1"/>
                </a:solidFill>
              </a:rPr>
              <a:t>Examples…</a:t>
            </a:r>
          </a:p>
          <a:p>
            <a:r>
              <a:rPr lang="es-ES" sz="3600" i="1" dirty="0" smtClean="0">
                <a:solidFill>
                  <a:schemeClr val="bg1"/>
                </a:solidFill>
              </a:rPr>
              <a:t>We would rather not go out tonight because we have to get up early tomorrow.</a:t>
            </a:r>
          </a:p>
          <a:p>
            <a:r>
              <a:rPr lang="es-ES" sz="3600" i="1" dirty="0" smtClean="0">
                <a:solidFill>
                  <a:schemeClr val="bg1"/>
                </a:solidFill>
              </a:rPr>
              <a:t>She would rather not buy a house in this area because it‘s too far from her work.</a:t>
            </a:r>
          </a:p>
          <a:p>
            <a:pPr marL="0" indent="0">
              <a:buNone/>
            </a:pPr>
            <a:endParaRPr lang="en-US" dirty="0"/>
          </a:p>
        </p:txBody>
      </p:sp>
    </p:spTree>
    <p:extLst>
      <p:ext uri="{BB962C8B-B14F-4D97-AF65-F5344CB8AC3E}">
        <p14:creationId xmlns:p14="http://schemas.microsoft.com/office/powerpoint/2010/main" val="270715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8575" y="0"/>
            <a:ext cx="9144000" cy="6477000"/>
          </a:xfrm>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89154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28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0" y="0"/>
            <a:ext cx="9144000" cy="6858000"/>
          </a:xfrm>
        </p:spPr>
        <p:txBody>
          <a:bodyPr>
            <a:normAutofit/>
          </a:bodyPr>
          <a:lstStyle/>
          <a:p>
            <a:r>
              <a:rPr lang="en-US" sz="4400" b="1" dirty="0">
                <a:solidFill>
                  <a:schemeClr val="bg1"/>
                </a:solidFill>
              </a:rPr>
              <a:t>"Had </a:t>
            </a:r>
            <a:r>
              <a:rPr lang="en-US" sz="4400" b="1" dirty="0" smtClean="0">
                <a:solidFill>
                  <a:schemeClr val="bg1"/>
                </a:solidFill>
              </a:rPr>
              <a:t>better“</a:t>
            </a:r>
          </a:p>
          <a:p>
            <a:pPr algn="l"/>
            <a:r>
              <a:rPr lang="es-ES" b="1" dirty="0" smtClean="0">
                <a:solidFill>
                  <a:schemeClr val="bg1"/>
                </a:solidFill>
              </a:rPr>
              <a:t> </a:t>
            </a:r>
            <a:r>
              <a:rPr lang="es-ES" sz="4000" b="1" dirty="0" smtClean="0">
                <a:solidFill>
                  <a:schemeClr val="bg1"/>
                </a:solidFill>
              </a:rPr>
              <a:t>General</a:t>
            </a:r>
          </a:p>
          <a:p>
            <a:pPr algn="l"/>
            <a:r>
              <a:rPr lang="es-ES" sz="4400" b="1" dirty="0" smtClean="0">
                <a:solidFill>
                  <a:schemeClr val="bg1"/>
                </a:solidFill>
              </a:rPr>
              <a:t>Usage</a:t>
            </a:r>
            <a:endParaRPr lang="es-ES" sz="4400" b="1" dirty="0">
              <a:solidFill>
                <a:schemeClr val="bg1"/>
              </a:solidFill>
            </a:endParaRPr>
          </a:p>
          <a:p>
            <a:pPr algn="l"/>
            <a:r>
              <a:rPr lang="en-US" sz="4000" dirty="0" smtClean="0">
                <a:solidFill>
                  <a:schemeClr val="bg1"/>
                </a:solidFill>
              </a:rPr>
              <a:t>We </a:t>
            </a:r>
            <a:r>
              <a:rPr lang="en-US" sz="4000" dirty="0">
                <a:solidFill>
                  <a:schemeClr val="bg1"/>
                </a:solidFill>
              </a:rPr>
              <a:t>use “had better” plus the infinitive without “to”  to give advice. Although “had” is the past form of “have”, we use “had better” to give advice about the present or future</a:t>
            </a:r>
            <a:r>
              <a:rPr lang="en-US" sz="4000" dirty="0" smtClean="0">
                <a:solidFill>
                  <a:schemeClr val="bg1"/>
                </a:solidFill>
              </a:rPr>
              <a:t>.</a:t>
            </a:r>
            <a:endParaRPr lang="es-ES" sz="4000" dirty="0" smtClean="0">
              <a:solidFill>
                <a:schemeClr val="bg1"/>
              </a:solidFill>
            </a:endParaRPr>
          </a:p>
        </p:txBody>
      </p:sp>
    </p:spTree>
    <p:extLst>
      <p:ext uri="{BB962C8B-B14F-4D97-AF65-F5344CB8AC3E}">
        <p14:creationId xmlns:p14="http://schemas.microsoft.com/office/powerpoint/2010/main" val="3364066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r>
              <a:rPr lang="es-ES" b="1" dirty="0">
                <a:solidFill>
                  <a:schemeClr val="bg1"/>
                </a:solidFill>
              </a:rPr>
              <a:t>Examples:</a:t>
            </a:r>
          </a:p>
          <a:p>
            <a:r>
              <a:rPr lang="en-US" b="1" dirty="0" smtClean="0">
                <a:solidFill>
                  <a:schemeClr val="bg1"/>
                </a:solidFill>
              </a:rPr>
              <a:t> </a:t>
            </a:r>
            <a:r>
              <a:rPr lang="en-US" dirty="0" smtClean="0">
                <a:solidFill>
                  <a:schemeClr val="bg1"/>
                </a:solidFill>
              </a:rPr>
              <a:t>You'd </a:t>
            </a:r>
            <a:r>
              <a:rPr lang="en-US" dirty="0">
                <a:solidFill>
                  <a:schemeClr val="bg1"/>
                </a:solidFill>
              </a:rPr>
              <a:t>better tell her everything.</a:t>
            </a:r>
          </a:p>
          <a:p>
            <a:r>
              <a:rPr lang="en-US" dirty="0" smtClean="0">
                <a:solidFill>
                  <a:schemeClr val="bg1"/>
                </a:solidFill>
              </a:rPr>
              <a:t> </a:t>
            </a:r>
            <a:r>
              <a:rPr lang="en-US" dirty="0">
                <a:solidFill>
                  <a:schemeClr val="bg1"/>
                </a:solidFill>
              </a:rPr>
              <a:t>I'd better get back to work.</a:t>
            </a:r>
          </a:p>
          <a:p>
            <a:r>
              <a:rPr lang="en-US" dirty="0">
                <a:solidFill>
                  <a:schemeClr val="bg1"/>
                </a:solidFill>
              </a:rPr>
              <a:t> </a:t>
            </a:r>
            <a:r>
              <a:rPr lang="en-US" dirty="0" smtClean="0">
                <a:solidFill>
                  <a:schemeClr val="bg1"/>
                </a:solidFill>
              </a:rPr>
              <a:t>We'd </a:t>
            </a:r>
            <a:r>
              <a:rPr lang="en-US" dirty="0">
                <a:solidFill>
                  <a:schemeClr val="bg1"/>
                </a:solidFill>
              </a:rPr>
              <a:t>better meet early.</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67000"/>
            <a:ext cx="3429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259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pPr marL="0" indent="0" algn="ctr">
              <a:buNone/>
            </a:pPr>
            <a:r>
              <a:rPr lang="en-US" dirty="0" smtClean="0"/>
              <a:t>  </a:t>
            </a:r>
          </a:p>
          <a:p>
            <a:pPr marL="0" indent="0" algn="ctr">
              <a:buNone/>
            </a:pPr>
            <a:r>
              <a:rPr lang="en-US" sz="4000" b="1" dirty="0" smtClean="0">
                <a:solidFill>
                  <a:schemeClr val="bg1"/>
                </a:solidFill>
              </a:rPr>
              <a:t>The </a:t>
            </a:r>
            <a:r>
              <a:rPr lang="en-US" sz="4000" b="1" dirty="0">
                <a:solidFill>
                  <a:schemeClr val="bg1"/>
                </a:solidFill>
              </a:rPr>
              <a:t>negative form is “had better not</a:t>
            </a:r>
            <a:r>
              <a:rPr lang="en-US" sz="4000" b="1" dirty="0" smtClean="0">
                <a:solidFill>
                  <a:schemeClr val="bg1"/>
                </a:solidFill>
              </a:rPr>
              <a:t>”.</a:t>
            </a:r>
          </a:p>
          <a:p>
            <a:r>
              <a:rPr lang="en-US" sz="3600" b="1" dirty="0" smtClean="0">
                <a:solidFill>
                  <a:schemeClr val="bg1"/>
                </a:solidFill>
              </a:rPr>
              <a:t>You'd </a:t>
            </a:r>
            <a:r>
              <a:rPr lang="en-US" sz="3600" b="1" dirty="0">
                <a:solidFill>
                  <a:schemeClr val="bg1"/>
                </a:solidFill>
              </a:rPr>
              <a:t>better not say anything.</a:t>
            </a:r>
          </a:p>
          <a:p>
            <a:r>
              <a:rPr lang="en-US" sz="3600" b="1" dirty="0">
                <a:solidFill>
                  <a:schemeClr val="bg1"/>
                </a:solidFill>
              </a:rPr>
              <a:t>I'd better not come.</a:t>
            </a:r>
          </a:p>
          <a:p>
            <a:r>
              <a:rPr lang="en-US" sz="3600" b="1" dirty="0">
                <a:solidFill>
                  <a:schemeClr val="bg1"/>
                </a:solidFill>
              </a:rPr>
              <a:t>We'd better not miss the start of his presentation.</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28575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330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 y="0"/>
            <a:ext cx="9115425" cy="6858000"/>
          </a:xfrm>
        </p:spPr>
        <p:txBody>
          <a:bodyPr/>
          <a:lstStyle/>
          <a:p>
            <a:pPr marL="0" indent="0" algn="ctr">
              <a:buNone/>
            </a:pPr>
            <a:r>
              <a:rPr lang="en-US" dirty="0" smtClean="0"/>
              <a:t>  </a:t>
            </a:r>
          </a:p>
          <a:p>
            <a:pPr marL="0" indent="0">
              <a:buNone/>
            </a:pPr>
            <a:r>
              <a:rPr lang="en-US" sz="4000" b="1" dirty="0" smtClean="0">
                <a:solidFill>
                  <a:schemeClr val="bg1"/>
                </a:solidFill>
              </a:rPr>
              <a:t>We </a:t>
            </a:r>
            <a:r>
              <a:rPr lang="en-US" sz="4000" b="1" dirty="0">
                <a:solidFill>
                  <a:schemeClr val="bg1"/>
                </a:solidFill>
              </a:rPr>
              <a:t>use “had better” to give advice about specific situations, not general ones. </a:t>
            </a:r>
            <a:endParaRPr lang="en-US" sz="4000" b="1" dirty="0" smtClean="0">
              <a:solidFill>
                <a:schemeClr val="bg1"/>
              </a:solidFill>
            </a:endParaRPr>
          </a:p>
          <a:p>
            <a:pPr marL="0" indent="0">
              <a:buNone/>
            </a:pPr>
            <a:endParaRPr lang="en-US" sz="4000" b="1" dirty="0"/>
          </a:p>
          <a:p>
            <a:endParaRPr lang="en-US" dirty="0" smtClean="0"/>
          </a:p>
          <a:p>
            <a:endParaRPr lang="es-ES" dirty="0"/>
          </a:p>
          <a:p>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59721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27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pPr marL="0" indent="0">
              <a:buNone/>
            </a:pPr>
            <a:endParaRPr lang="es-ES" dirty="0" smtClean="0"/>
          </a:p>
          <a:p>
            <a:pPr marL="0" indent="0" algn="ctr">
              <a:buNone/>
            </a:pPr>
            <a:r>
              <a:rPr lang="es-ES" sz="4000" b="1" dirty="0" smtClean="0">
                <a:solidFill>
                  <a:schemeClr val="bg1"/>
                </a:solidFill>
              </a:rPr>
              <a:t>Would Prefer</a:t>
            </a:r>
            <a:r>
              <a:rPr lang="en-US" sz="4000" b="1" dirty="0" smtClean="0">
                <a:solidFill>
                  <a:schemeClr val="bg1"/>
                </a:solidFill>
              </a:rPr>
              <a:t> to</a:t>
            </a:r>
          </a:p>
          <a:p>
            <a:pPr marL="0" indent="0">
              <a:buNone/>
            </a:pPr>
            <a:r>
              <a:rPr lang="es-ES" b="1" dirty="0" smtClean="0">
                <a:solidFill>
                  <a:schemeClr val="bg1"/>
                </a:solidFill>
              </a:rPr>
              <a:t>General</a:t>
            </a:r>
          </a:p>
          <a:p>
            <a:pPr marL="0" indent="0">
              <a:buNone/>
            </a:pPr>
            <a:r>
              <a:rPr lang="es-ES" b="1" dirty="0" smtClean="0">
                <a:solidFill>
                  <a:schemeClr val="bg1"/>
                </a:solidFill>
              </a:rPr>
              <a:t>Diferencia </a:t>
            </a:r>
            <a:r>
              <a:rPr lang="es-ES" b="1" dirty="0">
                <a:solidFill>
                  <a:schemeClr val="bg1"/>
                </a:solidFill>
              </a:rPr>
              <a:t>importante </a:t>
            </a:r>
            <a:r>
              <a:rPr lang="es-ES" dirty="0">
                <a:solidFill>
                  <a:schemeClr val="bg1"/>
                </a:solidFill>
              </a:rPr>
              <a:t>entre "would prefer" y “would rather”: El verbo que sigue a </a:t>
            </a:r>
            <a:r>
              <a:rPr lang="es-ES" b="1" dirty="0">
                <a:solidFill>
                  <a:schemeClr val="bg1"/>
                </a:solidFill>
              </a:rPr>
              <a:t>“would rather</a:t>
            </a:r>
            <a:r>
              <a:rPr lang="es-ES" dirty="0">
                <a:solidFill>
                  <a:schemeClr val="bg1"/>
                </a:solidFill>
              </a:rPr>
              <a:t>” va en infinitivo sin “to</a:t>
            </a:r>
            <a:r>
              <a:rPr lang="es-ES" dirty="0" smtClean="0">
                <a:solidFill>
                  <a:schemeClr val="bg1"/>
                </a:solidFill>
              </a:rPr>
              <a:t>”.</a:t>
            </a:r>
          </a:p>
          <a:p>
            <a:pPr marL="0" indent="0">
              <a:buNone/>
            </a:pPr>
            <a:r>
              <a:rPr lang="es-ES" dirty="0" smtClean="0">
                <a:solidFill>
                  <a:schemeClr val="bg1"/>
                </a:solidFill>
              </a:rPr>
              <a:t>En </a:t>
            </a:r>
            <a:r>
              <a:rPr lang="es-ES" dirty="0">
                <a:solidFill>
                  <a:schemeClr val="bg1"/>
                </a:solidFill>
              </a:rPr>
              <a:t>cambio, el verbo que sigue a “would prefer” puede ir seguido de un verbo en infinitivo con “</a:t>
            </a:r>
            <a:r>
              <a:rPr lang="es-ES" dirty="0" smtClean="0">
                <a:solidFill>
                  <a:schemeClr val="bg1"/>
                </a:solidFill>
              </a:rPr>
              <a:t>to´´ es decir </a:t>
            </a:r>
            <a:r>
              <a:rPr lang="es-ES" b="1" dirty="0" smtClean="0">
                <a:solidFill>
                  <a:schemeClr val="bg1"/>
                </a:solidFill>
              </a:rPr>
              <a:t>Would Prefer to.</a:t>
            </a:r>
          </a:p>
        </p:txBody>
      </p:sp>
    </p:spTree>
    <p:extLst>
      <p:ext uri="{BB962C8B-B14F-4D97-AF65-F5344CB8AC3E}">
        <p14:creationId xmlns:p14="http://schemas.microsoft.com/office/powerpoint/2010/main" val="121481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USING</a:t>
            </a:r>
          </a:p>
          <a:p>
            <a:r>
              <a:rPr lang="en-US" dirty="0" smtClean="0">
                <a:solidFill>
                  <a:schemeClr val="bg1"/>
                </a:solidFill>
              </a:rPr>
              <a:t>We </a:t>
            </a:r>
            <a:r>
              <a:rPr lang="en-US" dirty="0">
                <a:solidFill>
                  <a:schemeClr val="bg1"/>
                </a:solidFill>
              </a:rPr>
              <a:t>use "would prefer" to say what somebody wants in a particular situation (not in general</a:t>
            </a:r>
            <a:r>
              <a:rPr lang="en-US" dirty="0" smtClean="0">
                <a:solidFill>
                  <a:schemeClr val="bg1"/>
                </a:solidFill>
              </a:rPr>
              <a:t>), or to talk about our preferences.</a:t>
            </a:r>
          </a:p>
          <a:p>
            <a:r>
              <a:rPr lang="es-ES" dirty="0" smtClean="0">
                <a:solidFill>
                  <a:schemeClr val="bg1"/>
                </a:solidFill>
              </a:rPr>
              <a:t>Can be used for present or future preferences.</a:t>
            </a:r>
          </a:p>
          <a:p>
            <a:r>
              <a:rPr lang="es-ES" dirty="0" smtClean="0">
                <a:solidFill>
                  <a:schemeClr val="bg1"/>
                </a:solidFill>
              </a:rPr>
              <a:t>Notice </a:t>
            </a:r>
            <a:r>
              <a:rPr lang="es-ES" dirty="0">
                <a:solidFill>
                  <a:schemeClr val="bg1"/>
                </a:solidFill>
              </a:rPr>
              <a:t>that if you use a verb with would prefer, the verb is in the infinitive </a:t>
            </a:r>
            <a:r>
              <a:rPr lang="es-ES" dirty="0" smtClean="0">
                <a:solidFill>
                  <a:schemeClr val="bg1"/>
                </a:solidFill>
              </a:rPr>
              <a:t>form.</a:t>
            </a:r>
          </a:p>
          <a:p>
            <a:r>
              <a:rPr lang="en-US" dirty="0">
                <a:solidFill>
                  <a:schemeClr val="bg1"/>
                </a:solidFill>
              </a:rPr>
              <a:t>Would prefer can be used with either a noun or a verb:</a:t>
            </a:r>
          </a:p>
          <a:p>
            <a:endParaRPr lang="es-ES" b="1" dirty="0" smtClean="0">
              <a:solidFill>
                <a:schemeClr val="bg1"/>
              </a:solidFill>
            </a:endParaRPr>
          </a:p>
          <a:p>
            <a:pPr marL="0" indent="0">
              <a:buNone/>
            </a:pPr>
            <a:endParaRPr lang="en-US" b="1" dirty="0">
              <a:solidFill>
                <a:schemeClr val="bg1"/>
              </a:solidFill>
            </a:endParaRPr>
          </a:p>
          <a:p>
            <a:pPr marL="0" indent="0">
              <a:buNone/>
            </a:pPr>
            <a:r>
              <a:rPr lang="es-ES" b="1" dirty="0" smtClean="0">
                <a:solidFill>
                  <a:schemeClr val="bg1"/>
                </a:solidFill>
              </a:rPr>
              <a:t>                                                         noun</a:t>
            </a:r>
            <a:endParaRPr lang="en-US" b="1" dirty="0" smtClean="0">
              <a:solidFill>
                <a:schemeClr val="bg1"/>
              </a:solidFill>
            </a:endParaRPr>
          </a:p>
          <a:p>
            <a:r>
              <a:rPr lang="es-ES" dirty="0" smtClean="0">
                <a:solidFill>
                  <a:schemeClr val="bg1"/>
                </a:solidFill>
              </a:rPr>
              <a:t>They would prefer cofee</a:t>
            </a:r>
          </a:p>
          <a:p>
            <a:r>
              <a:rPr lang="es-ES" dirty="0" smtClean="0">
                <a:solidFill>
                  <a:schemeClr val="bg1"/>
                </a:solidFill>
              </a:rPr>
              <a:t>They would prefer to drink cofee</a:t>
            </a:r>
          </a:p>
          <a:p>
            <a:pPr marL="0" indent="0">
              <a:buNone/>
            </a:pPr>
            <a:r>
              <a:rPr lang="es-ES" dirty="0" smtClean="0">
                <a:solidFill>
                  <a:schemeClr val="bg1"/>
                </a:solidFill>
              </a:rPr>
              <a:t>                                                         </a:t>
            </a:r>
            <a:r>
              <a:rPr lang="es-ES" b="1" dirty="0" smtClean="0">
                <a:solidFill>
                  <a:schemeClr val="bg1"/>
                </a:solidFill>
              </a:rPr>
              <a:t>verb</a:t>
            </a:r>
          </a:p>
          <a:p>
            <a:pPr marL="0" indent="0">
              <a:buNone/>
            </a:pPr>
            <a:r>
              <a:rPr lang="es-ES" dirty="0" smtClean="0">
                <a:solidFill>
                  <a:schemeClr val="bg1"/>
                </a:solidFill>
              </a:rPr>
              <a:t>We would prefer to live near the beach</a:t>
            </a:r>
          </a:p>
          <a:p>
            <a:pPr marL="0" indent="0">
              <a:buNone/>
            </a:pPr>
            <a:endParaRPr lang="en-US" dirty="0" smtClean="0"/>
          </a:p>
          <a:p>
            <a:endParaRPr lang="en-US" dirty="0"/>
          </a:p>
          <a:p>
            <a:endParaRPr lang="en-US" dirty="0"/>
          </a:p>
        </p:txBody>
      </p:sp>
      <p:cxnSp>
        <p:nvCxnSpPr>
          <p:cNvPr id="6" name="5 Conector recto de flecha"/>
          <p:cNvCxnSpPr/>
          <p:nvPr/>
        </p:nvCxnSpPr>
        <p:spPr>
          <a:xfrm>
            <a:off x="4038600" y="55626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3886200" y="45720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911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a:bodyPr>
          <a:lstStyle/>
          <a:p>
            <a:r>
              <a:rPr lang="es-ES" sz="3600" b="1" dirty="0" smtClean="0">
                <a:solidFill>
                  <a:schemeClr val="bg1"/>
                </a:solidFill>
              </a:rPr>
              <a:t>The negative of would prefer to</a:t>
            </a:r>
          </a:p>
          <a:p>
            <a:r>
              <a:rPr lang="es-ES" sz="3600" dirty="0" smtClean="0">
                <a:solidFill>
                  <a:schemeClr val="bg1"/>
                </a:solidFill>
              </a:rPr>
              <a:t>Use would prefer not + infinitive</a:t>
            </a:r>
          </a:p>
          <a:p>
            <a:r>
              <a:rPr lang="es-ES" sz="3600" dirty="0" smtClean="0">
                <a:solidFill>
                  <a:schemeClr val="bg1"/>
                </a:solidFill>
              </a:rPr>
              <a:t>Examples…</a:t>
            </a:r>
          </a:p>
          <a:p>
            <a:r>
              <a:rPr lang="es-ES" sz="3600" dirty="0" smtClean="0">
                <a:solidFill>
                  <a:schemeClr val="bg1"/>
                </a:solidFill>
              </a:rPr>
              <a:t>They would prefer not to drive because they don’t know this area well</a:t>
            </a:r>
            <a:r>
              <a:rPr lang="es-ES" sz="3600" dirty="0" smtClean="0"/>
              <a:t>.</a:t>
            </a:r>
          </a:p>
          <a:p>
            <a:endParaRPr lang="es-ES" sz="36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9000"/>
            <a:ext cx="571500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890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7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r>
              <a:rPr lang="es-ES" sz="3600" dirty="0">
                <a:solidFill>
                  <a:schemeClr val="bg1"/>
                </a:solidFill>
              </a:rPr>
              <a:t>She would prefer not to take classes in the afternoon. The morning is more convenient for her to study.</a:t>
            </a:r>
            <a:endParaRPr lang="en-US" sz="3600" dirty="0">
              <a:solidFill>
                <a:schemeClr val="bg1"/>
              </a:solidFill>
            </a:endParaRP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714500"/>
            <a:ext cx="45339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6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419</Words>
  <Application>Microsoft Office PowerPoint</Application>
  <PresentationFormat>Экран (4:3)</PresentationFormat>
  <Paragraphs>61</Paragraphs>
  <Slides>12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Algerian</vt:lpstr>
      <vt:lpstr>Arial</vt:lpstr>
      <vt:lpstr>Calibri</vt:lpstr>
      <vt:lpstr>Tema de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dc:creator>
  <cp:lastModifiedBy>user</cp:lastModifiedBy>
  <cp:revision>33</cp:revision>
  <dcterms:created xsi:type="dcterms:W3CDTF">2013-01-19T22:28:38Z</dcterms:created>
  <dcterms:modified xsi:type="dcterms:W3CDTF">2019-12-24T08:19:42Z</dcterms:modified>
</cp:coreProperties>
</file>