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</p:sldIdLst>
  <p:sldSz cx="10440988" cy="7561263"/>
  <p:notesSz cx="6858000" cy="91440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70B"/>
    <a:srgbClr val="920000"/>
    <a:srgbClr val="032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02" y="66"/>
      </p:cViewPr>
      <p:guideLst>
        <p:guide orient="horz" pos="2382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406B0-AF31-45AD-99E8-685E840E5DE8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9CED6-FA35-4F95-AED3-CAA09998A2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2038" y="685800"/>
            <a:ext cx="47339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9CED6-FA35-4F95-AED3-CAA09998A27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64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348893"/>
            <a:ext cx="887484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284716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9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0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302802"/>
            <a:ext cx="2349222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302802"/>
            <a:ext cx="6873650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84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0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4858812"/>
            <a:ext cx="8874840" cy="1501751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204786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1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2050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07502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71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692533"/>
            <a:ext cx="4613250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49" y="2397901"/>
            <a:ext cx="4613250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692533"/>
            <a:ext cx="4615062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03877" y="2397901"/>
            <a:ext cx="4615062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50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2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8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301050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2136" y="301051"/>
            <a:ext cx="5836802" cy="645332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0" y="1582265"/>
            <a:ext cx="3435013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63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7" y="5292884"/>
            <a:ext cx="6264593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7" y="675613"/>
            <a:ext cx="6264593" cy="4536758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7" y="5917739"/>
            <a:ext cx="6264593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50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302801"/>
            <a:ext cx="9396889" cy="1260211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0" y="1764295"/>
            <a:ext cx="9396889" cy="4990084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49" y="7008171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E692-4B20-4857-89D1-FAE7060E95B6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38" y="7008171"/>
            <a:ext cx="3306313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08" y="7008171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1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69391" y="1795828"/>
            <a:ext cx="5503753" cy="1071780"/>
          </a:xfr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questions</a:t>
            </a:r>
            <a:endParaRPr lang="ru-RU" b="1" i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9-18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0" y="1160690"/>
            <a:ext cx="2918401" cy="309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BS005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018" y="3859395"/>
            <a:ext cx="2773387" cy="334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9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71623" y="252239"/>
            <a:ext cx="5294078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Answers for tag-question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178293" y="1097212"/>
            <a:ext cx="6577731" cy="45781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She was in England a year ago, wasn’t she?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576061" y="1838014"/>
            <a:ext cx="1068881" cy="3768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60093" y="1838014"/>
            <a:ext cx="1137122" cy="396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472910" y="2546432"/>
            <a:ext cx="2219984" cy="45781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Yes, she was.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0093" y="2518793"/>
            <a:ext cx="2638083" cy="45781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No, she wasn’t.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0520" y="3542455"/>
            <a:ext cx="7646612" cy="45781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You don’t go to music school on Saturdays, do you?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3082732" y="4038885"/>
            <a:ext cx="1068881" cy="3768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641176" y="4018808"/>
            <a:ext cx="1137122" cy="396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82356" y="4743304"/>
            <a:ext cx="2219984" cy="2304477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No, I don’t.</a:t>
            </a:r>
            <a:r>
              <a:rPr lang="ru-RU" sz="2400" b="1" dirty="0">
                <a:solidFill>
                  <a:srgbClr val="05470B"/>
                </a:solidFill>
                <a:latin typeface="Comic Sans MS" pitchFamily="66" charset="0"/>
              </a:rPr>
              <a:t> (</a:t>
            </a:r>
            <a:r>
              <a:rPr lang="en-US" sz="2400" b="1" dirty="0">
                <a:solidFill>
                  <a:srgbClr val="05470B"/>
                </a:solidFill>
                <a:latin typeface="Comic Sans MS" pitchFamily="66" charset="0"/>
              </a:rPr>
              <a:t>we agree with the first part of the sentence</a:t>
            </a:r>
            <a:r>
              <a:rPr lang="ru-RU" sz="2400" b="1" dirty="0">
                <a:solidFill>
                  <a:srgbClr val="05470B"/>
                </a:solidFill>
                <a:latin typeface="Comic Sans MS" pitchFamily="66" charset="0"/>
              </a:rPr>
              <a:t>)</a:t>
            </a:r>
          </a:p>
          <a:p>
            <a:pPr algn="ctr"/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78192" y="4927969"/>
            <a:ext cx="2219984" cy="1935145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Yes, I do.</a:t>
            </a:r>
            <a:r>
              <a:rPr lang="en-US" sz="2400" b="1" dirty="0">
                <a:solidFill>
                  <a:srgbClr val="05470B"/>
                </a:solidFill>
                <a:latin typeface="Comic Sans MS" pitchFamily="66" charset="0"/>
              </a:rPr>
              <a:t> </a:t>
            </a:r>
            <a:r>
              <a:rPr lang="en-US" sz="2400" b="1" dirty="0" smtClean="0">
                <a:solidFill>
                  <a:srgbClr val="05470B"/>
                </a:solidFill>
                <a:latin typeface="Comic Sans MS" pitchFamily="66" charset="0"/>
              </a:rPr>
              <a:t>(express </a:t>
            </a:r>
            <a:r>
              <a:rPr lang="en-US" sz="2400" b="1" dirty="0">
                <a:solidFill>
                  <a:srgbClr val="05470B"/>
                </a:solidFill>
                <a:latin typeface="Comic Sans MS" pitchFamily="66" charset="0"/>
              </a:rPr>
              <a:t>the opposite option</a:t>
            </a:r>
            <a:r>
              <a:rPr lang="ru-RU" sz="2400" b="1" dirty="0">
                <a:solidFill>
                  <a:srgbClr val="05470B"/>
                </a:solidFill>
                <a:latin typeface="Comic Sans MS" pitchFamily="66" charset="0"/>
              </a:rPr>
              <a:t>)</a:t>
            </a:r>
          </a:p>
          <a:p>
            <a:pPr algn="ctr"/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27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2401" y="51020"/>
            <a:ext cx="4042132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61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Remember</a:t>
            </a:r>
            <a:endParaRPr lang="ru-RU" sz="61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6082" y="1875861"/>
            <a:ext cx="8767304" cy="1088760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Let’s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 go to the country, </a:t>
            </a:r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shall we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</a:p>
          <a:p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Let me/him 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borrow your shirt, </a:t>
            </a:r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won’t you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6082" y="3442574"/>
            <a:ext cx="6061345" cy="596317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Don’t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 tell anyone, </a:t>
            </a:r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will you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  <a:endParaRPr lang="ru-RU" sz="3200" b="1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082" y="4927976"/>
            <a:ext cx="4437770" cy="596317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I’m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 late, </a:t>
            </a:r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aren’t I</a:t>
            </a:r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  <a:endParaRPr lang="ru-RU" sz="3200" b="1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29053" y="1485622"/>
            <a:ext cx="1119858" cy="7963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sz="4500" b="1" dirty="0">
                <a:solidFill>
                  <a:srgbClr val="920000"/>
                </a:solidFill>
                <a:latin typeface="Comic Sans MS" pitchFamily="66" charset="0"/>
              </a:rPr>
              <a:t>Let</a:t>
            </a:r>
            <a:endParaRPr lang="ru-RU" sz="4500" dirty="0">
              <a:solidFill>
                <a:srgbClr val="92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5705" y="3211661"/>
            <a:ext cx="2260515" cy="10272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lvl="0" algn="ctr"/>
            <a:r>
              <a:rPr lang="en-US" b="1" dirty="0" smtClean="0">
                <a:solidFill>
                  <a:srgbClr val="920000"/>
                </a:solidFill>
                <a:latin typeface="Comic Sans MS" pitchFamily="66" charset="0"/>
              </a:rPr>
              <a:t>Negative imperative mood</a:t>
            </a:r>
            <a:r>
              <a:rPr lang="ru-RU" b="1" dirty="0" smtClean="0">
                <a:solidFill>
                  <a:srgbClr val="920000"/>
                </a:solidFill>
                <a:latin typeface="Comic Sans MS" pitchFamily="66" charset="0"/>
              </a:rPr>
              <a:t>.</a:t>
            </a:r>
            <a:endParaRPr lang="ru-RU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2396" y="4826174"/>
            <a:ext cx="1102225" cy="7963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sz="4500" b="1" dirty="0">
                <a:solidFill>
                  <a:srgbClr val="920000"/>
                </a:solidFill>
                <a:latin typeface="Comic Sans MS" pitchFamily="66" charset="0"/>
              </a:rPr>
              <a:t>I’m</a:t>
            </a:r>
            <a:endParaRPr lang="ru-RU" sz="4500" dirty="0">
              <a:solidFill>
                <a:srgbClr val="9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1623" y="172580"/>
            <a:ext cx="5015520" cy="596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920000"/>
                </a:solidFill>
                <a:latin typeface="Comic Sans MS" pitchFamily="66" charset="0"/>
              </a:rPr>
              <a:t>5 types of questions</a:t>
            </a:r>
            <a:endParaRPr lang="ru-RU" sz="3200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2085" y="1225603"/>
            <a:ext cx="3214596" cy="519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general question</a:t>
            </a:r>
            <a:endParaRPr lang="en-US" sz="27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6834" y="2311020"/>
            <a:ext cx="4621344" cy="519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alternative question</a:t>
            </a:r>
            <a:endParaRPr lang="en-US" sz="27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43199" y="3383671"/>
            <a:ext cx="4119034" cy="519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special question</a:t>
            </a:r>
            <a:endParaRPr lang="en-US" sz="27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82731" y="4452262"/>
            <a:ext cx="4530142" cy="519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question </a:t>
            </a:r>
            <a:r>
              <a:rPr lang="en-US" sz="2700" b="1" dirty="0">
                <a:solidFill>
                  <a:schemeClr val="accent2"/>
                </a:solidFill>
                <a:latin typeface="Comic Sans MS" pitchFamily="66" charset="0"/>
              </a:rPr>
              <a:t>to the </a:t>
            </a:r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en-US" sz="27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27818" y="5527259"/>
            <a:ext cx="4439968" cy="519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2"/>
                </a:solidFill>
                <a:latin typeface="Comic Sans MS" pitchFamily="66" charset="0"/>
              </a:rPr>
              <a:t>tag-question</a:t>
            </a:r>
            <a:endParaRPr lang="en-US" sz="27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6733">
            <a:off x="9424744" y="1716881"/>
            <a:ext cx="797900" cy="18775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739" y="632269"/>
            <a:ext cx="797900" cy="18775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19853" y="1506116"/>
            <a:ext cx="690231" cy="18775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39" y="663000"/>
            <a:ext cx="2301166" cy="2143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586" y="4847689"/>
            <a:ext cx="2302206" cy="2545488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8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0214" y="0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C00000"/>
                </a:solidFill>
                <a:latin typeface="Constantia" pitchFamily="18" charset="0"/>
              </a:rPr>
              <a:t>General  question</a:t>
            </a:r>
            <a:endParaRPr lang="ru-RU" sz="3200" i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2062" y="612279"/>
            <a:ext cx="73448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General  question is put to the general meaning  of the sentence and begins with  auxiliary and  modal verb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44230" y="1548383"/>
            <a:ext cx="3881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Constantia" pitchFamily="18" charset="0"/>
              </a:rPr>
              <a:t>Alternative  question</a:t>
            </a:r>
            <a:endParaRPr lang="ru-RU" sz="3200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32062" y="2052439"/>
            <a:ext cx="74168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Begin with an auxiliary verb  +   “or’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916238" y="2988543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C00000"/>
                </a:solidFill>
                <a:latin typeface="Constantia" pitchFamily="18" charset="0"/>
              </a:rPr>
              <a:t>Special question</a:t>
            </a:r>
            <a:endParaRPr lang="ru-RU" sz="3200" i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04070" y="3492599"/>
            <a:ext cx="73448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with a question word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844230" y="4428703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C00000"/>
                </a:solidFill>
                <a:latin typeface="Constantia" pitchFamily="18" charset="0"/>
              </a:rPr>
              <a:t>Question to the subject</a:t>
            </a:r>
            <a:endParaRPr lang="ru-RU" sz="3200" i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476078" y="4932759"/>
            <a:ext cx="727280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who, which or what are the subject of the question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132262" y="5940871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C00000"/>
                </a:solidFill>
                <a:latin typeface="Constantia" pitchFamily="18" charset="0"/>
              </a:rPr>
              <a:t>Tag - question</a:t>
            </a:r>
            <a:endParaRPr lang="ru-RU" sz="3200" i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548086" y="6588943"/>
            <a:ext cx="741682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 use them for confirmation of or agreement  to our  statement. We form question  tags with an auxiliary verb and a personal  pronoun.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7175" y="107463"/>
            <a:ext cx="3471463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General </a:t>
            </a:r>
            <a:r>
              <a:rPr lang="en-US" sz="3200" b="1" dirty="0">
                <a:solidFill>
                  <a:schemeClr val="accent2"/>
                </a:solidFill>
                <a:latin typeface="Comic Sans MS" pitchFamily="66" charset="0"/>
              </a:rPr>
              <a:t>question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10290" y="874545"/>
            <a:ext cx="1762214" cy="719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Auxiliary </a:t>
            </a:r>
          </a:p>
          <a:p>
            <a:pPr algn="ctr"/>
            <a:r>
              <a:rPr lang="en-US" b="1" spc="5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</a:t>
            </a:r>
            <a:r>
              <a:rPr lang="en-US" b="1" spc="5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</a:t>
            </a:r>
            <a:r>
              <a:rPr lang="en-US" b="1" spc="5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odal </a:t>
            </a:r>
            <a:r>
              <a:rPr lang="en-US" b="1" spc="5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</a:t>
            </a:r>
            <a:r>
              <a:rPr lang="en-US" b="1" spc="5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erbs)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6769" y="1179949"/>
            <a:ext cx="111665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64713" y="1179949"/>
            <a:ext cx="99322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object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45894" y="1179949"/>
            <a:ext cx="380873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…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57514" y="763730"/>
            <a:ext cx="577209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1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?</a:t>
            </a:r>
            <a:endParaRPr lang="ru-RU" sz="61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536480"/>
              </p:ext>
            </p:extLst>
          </p:nvPr>
        </p:nvGraphicFramePr>
        <p:xfrm>
          <a:off x="204973" y="2113396"/>
          <a:ext cx="10031040" cy="527772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48872"/>
                <a:gridCol w="7482168"/>
              </a:tblGrid>
              <a:tr h="1108985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to</a:t>
                      </a:r>
                      <a:r>
                        <a:rPr lang="en-US" sz="2600" b="1" baseline="0" dirty="0" smtClean="0">
                          <a:solidFill>
                            <a:schemeClr val="tx2"/>
                          </a:solidFill>
                        </a:rPr>
                        <a:t> be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Am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at work?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Is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she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nurse?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Are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at home?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527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Present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discuss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difficult grammar rules at school?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Does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she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 care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of her little kitten?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527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Past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Did</a:t>
                      </a:r>
                      <a:r>
                        <a:rPr lang="en-US" sz="2200" b="1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a picture of a lizard in the zoo last week?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527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Future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Will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Mary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arrange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picnic for her friends tomorrow?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310619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Can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May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Must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Can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give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me some advice?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May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close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the window?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Must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this exercise?</a:t>
                      </a:r>
                    </a:p>
                  </a:txBody>
                  <a:tcPr marL="104410" marR="104410" marT="50408" marB="50408"/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3911840" y="3621847"/>
            <a:ext cx="1068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240727" y="4018808"/>
            <a:ext cx="147998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87169" y="4574553"/>
            <a:ext cx="650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98278" y="5527259"/>
            <a:ext cx="1068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85856" y="6479965"/>
            <a:ext cx="53444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822726" y="6876926"/>
            <a:ext cx="71534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958381" y="7194494"/>
            <a:ext cx="282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58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7175" y="107463"/>
            <a:ext cx="4196020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Alternative </a:t>
            </a:r>
            <a:r>
              <a:rPr lang="en-US" sz="3200" b="1" dirty="0">
                <a:solidFill>
                  <a:schemeClr val="accent2"/>
                </a:solidFill>
                <a:latin typeface="Comic Sans MS" pitchFamily="66" charset="0"/>
              </a:rPr>
              <a:t>question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54757" y="874545"/>
            <a:ext cx="1873270" cy="719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Auxiliary</a:t>
            </a:r>
          </a:p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(modal verbs)</a:t>
            </a:r>
            <a:endParaRPr lang="ru-RU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26769" y="1179949"/>
            <a:ext cx="111665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64713" y="1179949"/>
            <a:ext cx="99322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object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45894" y="1179949"/>
            <a:ext cx="380873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…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35099" y="744772"/>
            <a:ext cx="577209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1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?</a:t>
            </a:r>
            <a:endParaRPr lang="ru-RU" sz="61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4600"/>
              </p:ext>
            </p:extLst>
          </p:nvPr>
        </p:nvGraphicFramePr>
        <p:xfrm>
          <a:off x="204973" y="1998670"/>
          <a:ext cx="10031040" cy="543400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48872"/>
                <a:gridCol w="7482168"/>
              </a:tblGrid>
              <a:tr h="1108985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to</a:t>
                      </a:r>
                      <a:r>
                        <a:rPr lang="en-US" sz="2600" b="1" baseline="0" dirty="0" smtClean="0">
                          <a:solidFill>
                            <a:schemeClr val="tx2"/>
                          </a:solidFill>
                        </a:rPr>
                        <a:t> be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Am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at work or at home?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Is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she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nurse or a driver?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Are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at home or at school?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108985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Present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discuss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difficult or easy grammar rules at school?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Does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Mary or Dina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 care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of the little kitten?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527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Past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Did</a:t>
                      </a:r>
                      <a:r>
                        <a:rPr lang="en-US" sz="2200" b="1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a picture of a lizard in the zoo or in the country last week?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527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Future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Will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Mary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arrange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picnic for her friends tomorrow or next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Saturday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310619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Can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May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Must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Can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drive</a:t>
                      </a:r>
                      <a:r>
                        <a:rPr lang="en-US" sz="2200" b="1" u="none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none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 car or a motor bike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May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close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the window or the door?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Must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read</a:t>
                      </a:r>
                      <a:r>
                        <a:rPr lang="en-US" sz="2200" b="1" u="none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or</a:t>
                      </a:r>
                      <a:r>
                        <a:rPr lang="en-US" sz="2200" b="1" u="non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learn</a:t>
                      </a:r>
                      <a:r>
                        <a:rPr lang="en-US" sz="2200" b="1" u="non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the poem?</a:t>
                      </a:r>
                    </a:p>
                  </a:txBody>
                  <a:tcPr marL="104410" marR="104410" marT="50408" marB="50408"/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3911840" y="3463063"/>
            <a:ext cx="1068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664611" y="4177592"/>
            <a:ext cx="147998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87169" y="4574553"/>
            <a:ext cx="650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353077" y="5606651"/>
            <a:ext cx="106888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085857" y="6479965"/>
            <a:ext cx="72352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22726" y="6876926"/>
            <a:ext cx="71534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58381" y="7194494"/>
            <a:ext cx="57969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8190164" y="1081298"/>
            <a:ext cx="621324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or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946938" y="1179949"/>
            <a:ext cx="380873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…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09386" y="2113396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936719" y="2430965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226022" y="2748533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215245" y="3145494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398277" y="3860023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9167133" y="4256984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151613" y="5606651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639693" y="6241788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215245" y="6559357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599978" y="6876926"/>
            <a:ext cx="485239" cy="317569"/>
          </a:xfrm>
          <a:prstGeom prst="rect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085217" y="7194494"/>
            <a:ext cx="71082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8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7175" y="107463"/>
            <a:ext cx="3383298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Special </a:t>
            </a:r>
            <a:r>
              <a:rPr lang="en-US" sz="3200" b="1" dirty="0">
                <a:solidFill>
                  <a:schemeClr val="accent2"/>
                </a:solidFill>
                <a:latin typeface="Comic Sans MS" pitchFamily="66" charset="0"/>
              </a:rPr>
              <a:t>question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61666" y="874545"/>
            <a:ext cx="1983876" cy="719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Auxiliary</a:t>
            </a:r>
          </a:p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 (modal verbs)</a:t>
            </a:r>
            <a:endParaRPr lang="ru-RU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88980" y="1179949"/>
            <a:ext cx="111665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26924" y="1179949"/>
            <a:ext cx="993222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object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08105" y="1179949"/>
            <a:ext cx="380873" cy="411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…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819725" y="763730"/>
            <a:ext cx="577209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1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?</a:t>
            </a:r>
            <a:endParaRPr lang="ru-RU" sz="61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032" y="1027247"/>
            <a:ext cx="1865254" cy="719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Interrogative</a:t>
            </a:r>
          </a:p>
          <a:p>
            <a:pPr algn="ctr"/>
            <a:r>
              <a:rPr lang="en-US" b="1" dirty="0" smtClean="0">
                <a:solidFill>
                  <a:schemeClr val="accent2"/>
                </a:solidFill>
                <a:latin typeface="Comic Sans MS" pitchFamily="66" charset="0"/>
              </a:rPr>
              <a:t> word</a:t>
            </a:r>
            <a:endParaRPr lang="ru-RU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356" y="1892559"/>
            <a:ext cx="1670829" cy="3461247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5470B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When</a:t>
            </a:r>
            <a:endParaRPr lang="en-US" b="1" dirty="0">
              <a:solidFill>
                <a:srgbClr val="05470B"/>
              </a:solidFill>
              <a:latin typeface="Comic Sans MS" pitchFamily="66" charset="0"/>
            </a:endParaRPr>
          </a:p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 </a:t>
            </a:r>
            <a:r>
              <a:rPr lang="en-US" b="1" dirty="0">
                <a:solidFill>
                  <a:srgbClr val="05470B"/>
                </a:solidFill>
                <a:latin typeface="Comic Sans MS" pitchFamily="66" charset="0"/>
              </a:rPr>
              <a:t>Where</a:t>
            </a:r>
          </a:p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 </a:t>
            </a:r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What</a:t>
            </a:r>
          </a:p>
          <a:p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  Which</a:t>
            </a:r>
            <a:endParaRPr lang="en-US" b="1" dirty="0">
              <a:solidFill>
                <a:srgbClr val="05470B"/>
              </a:solidFill>
              <a:latin typeface="Comic Sans MS" pitchFamily="66" charset="0"/>
            </a:endParaRPr>
          </a:p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 </a:t>
            </a:r>
            <a:r>
              <a:rPr lang="en-US" b="1" dirty="0">
                <a:solidFill>
                  <a:srgbClr val="05470B"/>
                </a:solidFill>
                <a:latin typeface="Comic Sans MS" pitchFamily="66" charset="0"/>
              </a:rPr>
              <a:t>Why</a:t>
            </a:r>
          </a:p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 </a:t>
            </a:r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Whose</a:t>
            </a:r>
          </a:p>
          <a:p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  Whom</a:t>
            </a:r>
            <a:endParaRPr lang="ru-RU" b="1" dirty="0">
              <a:solidFill>
                <a:srgbClr val="05470B"/>
              </a:solidFill>
              <a:latin typeface="Comic Sans MS" pitchFamily="66" charset="0"/>
            </a:endParaRPr>
          </a:p>
          <a:p>
            <a:r>
              <a:rPr lang="en-US" b="1" dirty="0">
                <a:solidFill>
                  <a:srgbClr val="05470B"/>
                </a:solidFill>
                <a:latin typeface="Comic Sans MS" pitchFamily="66" charset="0"/>
              </a:rPr>
              <a:t>  </a:t>
            </a:r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How</a:t>
            </a:r>
          </a:p>
          <a:p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How many</a:t>
            </a:r>
          </a:p>
          <a:p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How much</a:t>
            </a:r>
            <a:endParaRPr lang="ru-RU" b="1" dirty="0" smtClean="0">
              <a:solidFill>
                <a:srgbClr val="05470B"/>
              </a:solidFill>
              <a:latin typeface="Comic Sans MS" pitchFamily="66" charset="0"/>
            </a:endParaRPr>
          </a:p>
          <a:p>
            <a:r>
              <a:rPr lang="en-US" b="1" dirty="0" smtClean="0">
                <a:solidFill>
                  <a:srgbClr val="05470B"/>
                </a:solidFill>
                <a:latin typeface="Comic Sans MS" pitchFamily="66" charset="0"/>
              </a:rPr>
              <a:t>How long</a:t>
            </a:r>
            <a:endParaRPr lang="ru-RU" b="1" dirty="0">
              <a:solidFill>
                <a:srgbClr val="05470B"/>
              </a:solidFill>
              <a:latin typeface="Comic Sans MS" pitchFamily="66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352731"/>
              </p:ext>
            </p:extLst>
          </p:nvPr>
        </p:nvGraphicFramePr>
        <p:xfrm>
          <a:off x="1529223" y="2034004"/>
          <a:ext cx="8789012" cy="54222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53508"/>
                <a:gridCol w="7235504"/>
              </a:tblGrid>
              <a:tr h="1108985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to</a:t>
                      </a:r>
                      <a:r>
                        <a:rPr lang="en-US" sz="2600" b="1" baseline="0" dirty="0" smtClean="0">
                          <a:solidFill>
                            <a:schemeClr val="tx2"/>
                          </a:solidFill>
                        </a:rPr>
                        <a:t> be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Where</a:t>
                      </a:r>
                      <a:r>
                        <a:rPr lang="en-US" sz="2200" b="1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baseline="0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m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What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is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she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Where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are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187897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Present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What rules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discuss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at school?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What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does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she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 care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of?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Whom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did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invite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to the party?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07352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Past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When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did</a:t>
                      </a:r>
                      <a:r>
                        <a:rPr lang="en-US" sz="2200" b="1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effectLst/>
                          <a:latin typeface="Comic Sans MS" pitchFamily="66" charset="0"/>
                        </a:rPr>
                        <a:t>you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baseline="0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a picture of a lizard in the zoo?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07352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Future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Why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will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Mary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arrange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picnic for her friends tomorrow?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310619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Can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May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Must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Whose book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can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take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Where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may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close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the window?</a:t>
                      </a:r>
                    </a:p>
                    <a:p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Why 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must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this exercise?</a:t>
                      </a:r>
                    </a:p>
                  </a:txBody>
                  <a:tcPr marL="104410" marR="104410" marT="50408" marB="504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8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1629" y="107463"/>
            <a:ext cx="5011949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Question </a:t>
            </a:r>
            <a:r>
              <a:rPr lang="en-US" sz="3200" b="1" dirty="0">
                <a:solidFill>
                  <a:schemeClr val="accent2"/>
                </a:solidFill>
                <a:latin typeface="Comic Sans MS" pitchFamily="66" charset="0"/>
              </a:rPr>
              <a:t>to the subject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599301"/>
              </p:ext>
            </p:extLst>
          </p:nvPr>
        </p:nvGraphicFramePr>
        <p:xfrm>
          <a:off x="204975" y="922515"/>
          <a:ext cx="10031040" cy="644522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08875"/>
                <a:gridCol w="5508850"/>
                <a:gridCol w="2713315"/>
              </a:tblGrid>
              <a:tr h="1308751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to</a:t>
                      </a:r>
                      <a:r>
                        <a:rPr lang="en-US" sz="2600" b="1" baseline="0" dirty="0" smtClean="0">
                          <a:solidFill>
                            <a:schemeClr val="tx2"/>
                          </a:solidFill>
                        </a:rPr>
                        <a:t> be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is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at work?</a:t>
                      </a:r>
                    </a:p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is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a nurse?</a:t>
                      </a:r>
                    </a:p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is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at home?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Ask question in</a:t>
                      </a:r>
                      <a:r>
                        <a:rPr lang="ru-RU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r>
                        <a:rPr lang="en-US" sz="1800" b="1" u="sng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The third singular persons</a:t>
                      </a:r>
                      <a:r>
                        <a:rPr lang="ru-RU" sz="1800" b="1" u="sng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  <a:endParaRPr lang="ru-RU" sz="1800" b="1" u="sng" dirty="0">
                        <a:solidFill>
                          <a:srgbClr val="92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37783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Present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discuss</a:t>
                      </a:r>
                      <a:r>
                        <a:rPr lang="en-US" sz="31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es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difficult grammar rules at school?</a:t>
                      </a:r>
                    </a:p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take</a:t>
                      </a:r>
                      <a:r>
                        <a:rPr lang="en-US" sz="31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s</a:t>
                      </a:r>
                      <a:r>
                        <a:rPr lang="en-US" sz="22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care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of her little kitten?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Ask</a:t>
                      </a:r>
                      <a:r>
                        <a:rPr lang="en-US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question in</a:t>
                      </a:r>
                      <a:r>
                        <a:rPr lang="ru-RU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r>
                        <a:rPr lang="en-US" sz="18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The</a:t>
                      </a:r>
                      <a:r>
                        <a:rPr lang="en-US" sz="1800" b="1" u="sng" baseline="0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third singular persons</a:t>
                      </a:r>
                      <a:r>
                        <a:rPr lang="ru-RU" sz="1800" b="1" dirty="0" smtClean="0">
                          <a:effectLst/>
                          <a:latin typeface="Comic Sans MS" pitchFamily="66" charset="0"/>
                        </a:rPr>
                        <a:t>.</a:t>
                      </a:r>
                      <a:r>
                        <a:rPr lang="ru-RU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,</a:t>
                      </a:r>
                      <a:r>
                        <a:rPr lang="en-US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don`t</a:t>
                      </a:r>
                      <a:r>
                        <a:rPr lang="en-US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use</a:t>
                      </a:r>
                      <a:r>
                        <a:rPr lang="ru-RU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Auxiliary</a:t>
                      </a:r>
                      <a:r>
                        <a:rPr lang="en-US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verbs</a:t>
                      </a:r>
                      <a:endParaRPr lang="ru-RU" sz="1800" b="1" dirty="0">
                        <a:solidFill>
                          <a:srgbClr val="05470B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445041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Past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3100" b="1" u="sng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took</a:t>
                      </a:r>
                      <a:r>
                        <a:rPr lang="en-US" sz="2200" b="1" baseline="0" dirty="0" smtClean="0">
                          <a:effectLst/>
                          <a:latin typeface="Comic Sans MS" pitchFamily="66" charset="0"/>
                        </a:rPr>
                        <a:t> a picture of a lizard in the zoo last week?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Auxiliary</a:t>
                      </a:r>
                      <a:r>
                        <a:rPr lang="en-US" sz="1800" b="1" baseline="0" dirty="0" smtClean="0">
                          <a:solidFill>
                            <a:srgbClr val="05470B"/>
                          </a:solidFill>
                          <a:effectLst/>
                          <a:latin typeface="Comic Sans MS" pitchFamily="66" charset="0"/>
                        </a:rPr>
                        <a:t> verb not needed but the semantic verb must stand in the past tense</a:t>
                      </a:r>
                      <a:endParaRPr lang="ru-RU" sz="1800" b="1" dirty="0">
                        <a:solidFill>
                          <a:srgbClr val="05470B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949474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Future Simple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will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arrange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a picnic for her friends tomorrow?</a:t>
                      </a:r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endParaRPr lang="ru-RU" sz="2200" b="1" dirty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  <a:tr h="1333606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Can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May</a:t>
                      </a:r>
                    </a:p>
                    <a:p>
                      <a:pPr algn="ctr"/>
                      <a:r>
                        <a:rPr lang="en-US" sz="2600" b="1" dirty="0" smtClean="0">
                          <a:solidFill>
                            <a:schemeClr val="tx2"/>
                          </a:solidFill>
                        </a:rPr>
                        <a:t>Must</a:t>
                      </a:r>
                      <a:endParaRPr lang="ru-RU" sz="2600" b="1" dirty="0">
                        <a:solidFill>
                          <a:schemeClr val="tx2"/>
                        </a:solidFill>
                      </a:endParaRP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can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give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me some advice?</a:t>
                      </a:r>
                    </a:p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may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close</a:t>
                      </a:r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the window?</a:t>
                      </a:r>
                    </a:p>
                    <a:p>
                      <a:r>
                        <a:rPr lang="en-US" sz="2200" b="1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Who</a:t>
                      </a:r>
                      <a:r>
                        <a:rPr lang="en-US" sz="2200" b="1" dirty="0" smtClean="0">
                          <a:solidFill>
                            <a:srgbClr val="920000"/>
                          </a:solidFill>
                          <a:effectLst/>
                          <a:latin typeface="Comic Sans MS" pitchFamily="66" charset="0"/>
                        </a:rPr>
                        <a:t> must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2200" b="1" u="sng" dirty="0" smtClean="0"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do</a:t>
                      </a:r>
                      <a:r>
                        <a:rPr lang="en-US" sz="2200" b="1" dirty="0" smtClean="0">
                          <a:effectLst/>
                          <a:latin typeface="Comic Sans MS" pitchFamily="66" charset="0"/>
                        </a:rPr>
                        <a:t> this exercise?</a:t>
                      </a:r>
                    </a:p>
                  </a:txBody>
                  <a:tcPr marL="104410" marR="104410" marT="50408" marB="50408"/>
                </a:tc>
                <a:tc>
                  <a:txBody>
                    <a:bodyPr/>
                    <a:lstStyle/>
                    <a:p>
                      <a:endParaRPr lang="en-US" sz="2200" b="1" dirty="0" smtClean="0">
                        <a:effectLst/>
                        <a:latin typeface="Comic Sans MS" pitchFamily="66" charset="0"/>
                      </a:endParaRPr>
                    </a:p>
                  </a:txBody>
                  <a:tcPr marL="104410" marR="104410" marT="50408" marB="50408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69418" y="255696"/>
            <a:ext cx="1320233" cy="5963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Comic Sans MS" pitchFamily="66" charset="0"/>
              </a:rPr>
              <a:t>Who?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504" y="107463"/>
            <a:ext cx="2785378" cy="596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102870" tIns="51435" rIns="102870" bIns="51435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itchFamily="66" charset="0"/>
              </a:rPr>
              <a:t>Tag-question</a:t>
            </a:r>
            <a:endParaRPr lang="ru-RU" sz="3200" dirty="0"/>
          </a:p>
        </p:txBody>
      </p:sp>
      <p:sp>
        <p:nvSpPr>
          <p:cNvPr id="3" name="Минус 2"/>
          <p:cNvSpPr/>
          <p:nvPr/>
        </p:nvSpPr>
        <p:spPr>
          <a:xfrm>
            <a:off x="-21067" y="4568154"/>
            <a:ext cx="2104000" cy="50407"/>
          </a:xfrm>
          <a:prstGeom prst="mathMinus">
            <a:avLst/>
          </a:prstGeom>
          <a:ln w="571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4" name="Равно 3"/>
          <p:cNvSpPr/>
          <p:nvPr/>
        </p:nvSpPr>
        <p:spPr>
          <a:xfrm>
            <a:off x="1684963" y="4415770"/>
            <a:ext cx="3658863" cy="370887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082" y="792055"/>
            <a:ext cx="8962159" cy="1165704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You liked the movie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, </a:t>
            </a:r>
            <a:r>
              <a:rPr lang="en-US" sz="2300" b="1" dirty="0" smtClean="0">
                <a:solidFill>
                  <a:srgbClr val="920000"/>
                </a:solidFill>
                <a:latin typeface="Comic Sans MS" pitchFamily="66" charset="0"/>
              </a:rPr>
              <a:t>is not it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</a:p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You will miss school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, </a:t>
            </a:r>
            <a:r>
              <a:rPr lang="en-US" sz="2300" b="1" dirty="0" smtClean="0">
                <a:solidFill>
                  <a:srgbClr val="920000"/>
                </a:solidFill>
                <a:latin typeface="Comic Sans MS" pitchFamily="66" charset="0"/>
              </a:rPr>
              <a:t>is not it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</a:p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You could read it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, </a:t>
            </a:r>
            <a:r>
              <a:rPr lang="en-US" sz="2300" b="1" dirty="0" smtClean="0">
                <a:solidFill>
                  <a:srgbClr val="920000"/>
                </a:solidFill>
                <a:latin typeface="Comic Sans MS" pitchFamily="66" charset="0"/>
              </a:rPr>
              <a:t>yes</a:t>
            </a:r>
            <a:r>
              <a:rPr lang="ru-RU" sz="23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73829" y="3621847"/>
            <a:ext cx="452219" cy="176586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ru-RU" sz="10800" dirty="0" smtClean="0">
                <a:solidFill>
                  <a:srgbClr val="920000"/>
                </a:solidFill>
              </a:rPr>
              <a:t>,</a:t>
            </a:r>
            <a:endParaRPr lang="ru-RU" sz="10800" dirty="0">
              <a:solidFill>
                <a:srgbClr val="920000"/>
              </a:solidFill>
            </a:endParaRPr>
          </a:p>
        </p:txBody>
      </p:sp>
      <p:sp>
        <p:nvSpPr>
          <p:cNvPr id="7" name="Равно 6"/>
          <p:cNvSpPr/>
          <p:nvPr/>
        </p:nvSpPr>
        <p:spPr>
          <a:xfrm>
            <a:off x="5532139" y="4415769"/>
            <a:ext cx="2401669" cy="370887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Минус 7"/>
          <p:cNvSpPr/>
          <p:nvPr/>
        </p:nvSpPr>
        <p:spPr>
          <a:xfrm>
            <a:off x="8052788" y="4578864"/>
            <a:ext cx="1808876" cy="79392"/>
          </a:xfrm>
          <a:prstGeom prst="mathMinus">
            <a:avLst/>
          </a:prstGeom>
          <a:solidFill>
            <a:srgbClr val="C00000"/>
          </a:solidFill>
          <a:ln w="57150">
            <a:solidFill>
              <a:srgbClr val="9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4379" y="3956706"/>
            <a:ext cx="577209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1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?</a:t>
            </a:r>
            <a:endParaRPr lang="ru-RU" sz="61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2752" y="1978301"/>
            <a:ext cx="1778034" cy="380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ru-RU" sz="1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013850" y="1954612"/>
            <a:ext cx="3083311" cy="9348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predicate</a:t>
            </a:r>
            <a:r>
              <a:rPr lang="ru-RU" sz="1800" b="1" dirty="0" smtClean="0">
                <a:solidFill>
                  <a:schemeClr val="accent2"/>
                </a:solidFill>
                <a:latin typeface="Comic Sans MS" pitchFamily="66" charset="0"/>
              </a:rPr>
              <a:t>– </a:t>
            </a: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semantic</a:t>
            </a:r>
            <a:endParaRPr lang="ru-RU" sz="18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The verb in the right time and form</a:t>
            </a:r>
            <a:endParaRPr lang="ru-RU" sz="1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60504" y="1954612"/>
            <a:ext cx="2592284" cy="14888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Auxiliary                  (modal verbs) </a:t>
            </a:r>
            <a:endParaRPr lang="en-US" sz="18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Corresponding to the time and form of the meaningful verb</a:t>
            </a:r>
            <a:endParaRPr lang="ru-RU" sz="1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218916" y="1970993"/>
            <a:ext cx="1845664" cy="9348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02870" tIns="51435" rIns="102870" bIns="51435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pronouns</a:t>
            </a:r>
            <a:r>
              <a:rPr lang="ru-RU" sz="1800" b="1" dirty="0" smtClean="0">
                <a:solidFill>
                  <a:schemeClr val="accent2"/>
                </a:solidFill>
                <a:latin typeface="Comic Sans MS" pitchFamily="66" charset="0"/>
              </a:rPr>
              <a:t>,</a:t>
            </a:r>
          </a:p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substituting</a:t>
            </a:r>
            <a:endParaRPr lang="ru-RU" sz="18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/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subject</a:t>
            </a:r>
            <a:endParaRPr lang="ru-RU" sz="1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73829" y="1637043"/>
            <a:ext cx="452219" cy="176586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ru-RU" sz="10800" dirty="0" smtClean="0">
                <a:solidFill>
                  <a:srgbClr val="920000"/>
                </a:solidFill>
              </a:rPr>
              <a:t>,</a:t>
            </a:r>
            <a:endParaRPr lang="ru-RU" sz="10800" dirty="0">
              <a:solidFill>
                <a:srgbClr val="920000"/>
              </a:solidFill>
            </a:endParaRPr>
          </a:p>
        </p:txBody>
      </p:sp>
      <p:sp>
        <p:nvSpPr>
          <p:cNvPr id="16" name="Минус 15"/>
          <p:cNvSpPr/>
          <p:nvPr/>
        </p:nvSpPr>
        <p:spPr>
          <a:xfrm>
            <a:off x="40531" y="6330786"/>
            <a:ext cx="2104000" cy="50407"/>
          </a:xfrm>
          <a:prstGeom prst="mathMinus">
            <a:avLst/>
          </a:prstGeom>
          <a:ln w="571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17" name="Равно 16"/>
          <p:cNvSpPr/>
          <p:nvPr/>
        </p:nvSpPr>
        <p:spPr>
          <a:xfrm>
            <a:off x="1746561" y="6178402"/>
            <a:ext cx="3658863" cy="370887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35427" y="5384479"/>
            <a:ext cx="452219" cy="176586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ru-RU" sz="10800" dirty="0" smtClean="0">
                <a:solidFill>
                  <a:srgbClr val="920000"/>
                </a:solidFill>
              </a:rPr>
              <a:t>,</a:t>
            </a:r>
            <a:endParaRPr lang="ru-RU" sz="10800" dirty="0">
              <a:solidFill>
                <a:srgbClr val="920000"/>
              </a:solidFill>
            </a:endParaRPr>
          </a:p>
        </p:txBody>
      </p:sp>
      <p:sp>
        <p:nvSpPr>
          <p:cNvPr id="19" name="Равно 18"/>
          <p:cNvSpPr/>
          <p:nvPr/>
        </p:nvSpPr>
        <p:spPr>
          <a:xfrm>
            <a:off x="5593737" y="6178401"/>
            <a:ext cx="2401669" cy="370887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Минус 19"/>
          <p:cNvSpPr/>
          <p:nvPr/>
        </p:nvSpPr>
        <p:spPr>
          <a:xfrm>
            <a:off x="8114386" y="6341496"/>
            <a:ext cx="1808876" cy="79392"/>
          </a:xfrm>
          <a:prstGeom prst="mathMinus">
            <a:avLst/>
          </a:prstGeom>
          <a:solidFill>
            <a:srgbClr val="C00000"/>
          </a:solidFill>
          <a:ln w="57150">
            <a:solidFill>
              <a:srgbClr val="9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775976" y="5719338"/>
            <a:ext cx="577209" cy="1042593"/>
          </a:xfrm>
          <a:prstGeom prst="rect">
            <a:avLst/>
          </a:prstGeom>
          <a:noFill/>
        </p:spPr>
        <p:txBody>
          <a:bodyPr wrap="none" lIns="102870" tIns="51435" rIns="102870" bIns="5143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1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?</a:t>
            </a:r>
            <a:endParaRPr lang="ru-RU" sz="61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люс 21"/>
          <p:cNvSpPr/>
          <p:nvPr/>
        </p:nvSpPr>
        <p:spPr>
          <a:xfrm>
            <a:off x="3164953" y="3741102"/>
            <a:ext cx="657773" cy="70155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3" name="Плюс 22"/>
          <p:cNvSpPr/>
          <p:nvPr/>
        </p:nvSpPr>
        <p:spPr>
          <a:xfrm>
            <a:off x="6404087" y="5569256"/>
            <a:ext cx="657773" cy="70155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4" name="Минус 23"/>
          <p:cNvSpPr/>
          <p:nvPr/>
        </p:nvSpPr>
        <p:spPr>
          <a:xfrm>
            <a:off x="6201568" y="4091877"/>
            <a:ext cx="910024" cy="395282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5" name="Минус 24"/>
          <p:cNvSpPr/>
          <p:nvPr/>
        </p:nvSpPr>
        <p:spPr>
          <a:xfrm>
            <a:off x="2912702" y="5833064"/>
            <a:ext cx="910024" cy="395282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98304" y="4963189"/>
            <a:ext cx="8962159" cy="811761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You enjoyed the film, didn’t you?</a:t>
            </a:r>
          </a:p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Danny goes abroad every summer, doesn’t she?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8304" y="6714362"/>
            <a:ext cx="8962159" cy="811761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Mary won’t become angry, will she?</a:t>
            </a:r>
          </a:p>
          <a:p>
            <a:r>
              <a:rPr lang="en-US" sz="2300" b="1" dirty="0" smtClean="0">
                <a:solidFill>
                  <a:schemeClr val="tx2"/>
                </a:solidFill>
                <a:latin typeface="Comic Sans MS" pitchFamily="66" charset="0"/>
              </a:rPr>
              <a:t>Children can’t swim in the lake, can they?</a:t>
            </a:r>
            <a:endParaRPr lang="ru-RU" sz="23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4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8006" y="1404367"/>
            <a:ext cx="9145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garden is very nice, isn't  it? – Yes, it is.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 isn't very cold today, is it? – No it isn't.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day was fine, wasn’t it? – Yes it was.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weather wasn’t  warm, was it? – No, it wasn’t 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2022" y="3132559"/>
            <a:ext cx="592572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 always comes in time, doesn’t  he? – Yes he does.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She  doesn’t  know Tom, does she? – No she doesn’t 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You like games, don’t you? – Yes I do.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You don’t  Like to swim, do you? -  No, I don’t.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 came in time, didn’t he? – No she didn’t </a:t>
            </a:r>
            <a:r>
              <a:rPr lang="en-US" dirty="0" smtClean="0"/>
              <a:t>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44030" y="5292799"/>
            <a:ext cx="90572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 can speak English, cant he? – Yes, he can.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Little Mary cant write, can she? – No, she can t.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 could write the test, couldn’t he? – Yes, he could.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They couldn’t understand many English words, could they? – No they  couldn’t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4284390" y="0"/>
            <a:ext cx="2736304" cy="11521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Isn't it?</a:t>
            </a:r>
          </a:p>
          <a:p>
            <a:pPr algn="ctr"/>
            <a:r>
              <a:rPr lang="en-US" dirty="0" smtClean="0"/>
              <a:t>Is it?</a:t>
            </a:r>
          </a:p>
          <a:p>
            <a:pPr algn="ctr"/>
            <a:r>
              <a:rPr lang="en-US" dirty="0" smtClean="0"/>
              <a:t>Wasn’t it?</a:t>
            </a:r>
          </a:p>
          <a:p>
            <a:pPr algn="ctr"/>
            <a:r>
              <a:rPr lang="en-US" dirty="0" smtClean="0"/>
              <a:t>Was it?</a:t>
            </a:r>
            <a:endParaRPr lang="ru-RU" dirty="0"/>
          </a:p>
        </p:txBody>
      </p:sp>
      <p:sp>
        <p:nvSpPr>
          <p:cNvPr id="8" name="Овальная выноска 7"/>
          <p:cNvSpPr/>
          <p:nvPr/>
        </p:nvSpPr>
        <p:spPr>
          <a:xfrm>
            <a:off x="6300614" y="1908423"/>
            <a:ext cx="2664296" cy="13681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Does she? </a:t>
            </a:r>
          </a:p>
          <a:p>
            <a:pPr algn="ctr"/>
            <a:r>
              <a:rPr lang="en-US" dirty="0" smtClean="0"/>
              <a:t>Doesn’t he?</a:t>
            </a:r>
          </a:p>
          <a:p>
            <a:pPr algn="ctr"/>
            <a:r>
              <a:rPr lang="en-US" dirty="0" smtClean="0"/>
              <a:t>Did she?</a:t>
            </a:r>
          </a:p>
          <a:p>
            <a:pPr algn="ctr"/>
            <a:r>
              <a:rPr lang="en-US" dirty="0" smtClean="0"/>
              <a:t>Didn’t he?</a:t>
            </a:r>
            <a:endParaRPr lang="ru-RU" dirty="0"/>
          </a:p>
        </p:txBody>
      </p:sp>
      <p:sp>
        <p:nvSpPr>
          <p:cNvPr id="9" name="Овальная выноска 8"/>
          <p:cNvSpPr/>
          <p:nvPr/>
        </p:nvSpPr>
        <p:spPr>
          <a:xfrm>
            <a:off x="6732662" y="4284687"/>
            <a:ext cx="2592288" cy="13327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 she?</a:t>
            </a:r>
          </a:p>
          <a:p>
            <a:pPr algn="ctr"/>
            <a:r>
              <a:rPr lang="en-US" dirty="0" smtClean="0"/>
              <a:t>cant  he? </a:t>
            </a:r>
          </a:p>
          <a:p>
            <a:pPr algn="ctr"/>
            <a:r>
              <a:rPr lang="en-US" dirty="0" smtClean="0"/>
              <a:t>Could they?</a:t>
            </a:r>
          </a:p>
          <a:p>
            <a:pPr algn="ctr"/>
            <a:r>
              <a:rPr lang="en-US" dirty="0" smtClean="0"/>
              <a:t>Couldn’t they?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993</Words>
  <Application>Microsoft Office PowerPoint</Application>
  <PresentationFormat>Произвольный</PresentationFormat>
  <Paragraphs>191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Constantia</vt:lpstr>
      <vt:lpstr>Times New Roman</vt:lpstr>
      <vt:lpstr>Тема Office</vt:lpstr>
      <vt:lpstr>Types of questions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Present Perfect Tense</dc:title>
  <dc:creator>user</dc:creator>
  <cp:lastModifiedBy>user</cp:lastModifiedBy>
  <cp:revision>114</cp:revision>
  <dcterms:created xsi:type="dcterms:W3CDTF">2011-06-07T13:20:39Z</dcterms:created>
  <dcterms:modified xsi:type="dcterms:W3CDTF">2019-12-24T08:27:54Z</dcterms:modified>
</cp:coreProperties>
</file>