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9" r:id="rId1"/>
  </p:sldMasterIdLst>
  <p:sldIdLst>
    <p:sldId id="257" r:id="rId2"/>
    <p:sldId id="259" r:id="rId3"/>
    <p:sldId id="261" r:id="rId4"/>
    <p:sldId id="262" r:id="rId5"/>
    <p:sldId id="263" r:id="rId6"/>
    <p:sldId id="264" r:id="rId7"/>
    <p:sldId id="265" r:id="rId8"/>
    <p:sldId id="266" r:id="rId9"/>
    <p:sldId id="267" r:id="rId10"/>
    <p:sldId id="268" r:id="rId11"/>
    <p:sldId id="260" r:id="rId12"/>
    <p:sldId id="270"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7" r:id="rId26"/>
    <p:sldId id="288" r:id="rId27"/>
  </p:sldIdLst>
  <p:sldSz cx="9144000" cy="6858000" type="screen4x3"/>
  <p:notesSz cx="6858000" cy="9144000"/>
  <p:defaultTextStyle>
    <a:defPPr>
      <a:defRPr lang="ru-RU"/>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1E00"/>
    <a:srgbClr val="3333CC"/>
    <a:srgbClr val="2906FA"/>
    <a:srgbClr val="FB1FCC"/>
    <a:srgbClr val="FE5D1C"/>
    <a:srgbClr val="FF66CC"/>
    <a:srgbClr val="FFE9E5"/>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5" autoAdjust="0"/>
    <p:restoredTop sz="94670" autoAdjust="0"/>
  </p:normalViewPr>
  <p:slideViewPr>
    <p:cSldViewPr>
      <p:cViewPr varScale="1">
        <p:scale>
          <a:sx n="70" d="100"/>
          <a:sy n="70" d="100"/>
        </p:scale>
        <p:origin x="138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5E68BC3-39FC-4AA7-A3C1-B773DABD17ED}"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2AFA44C-5C1D-4654-9011-A3B9346CC679}"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E4DBD1D-F507-478D-94F1-1165FF05F295}"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19C1C98-CD96-4416-B001-BEBA43456811}"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7FDD617-E05A-4B88-A5A9-3C22F62CE970}"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84413CCF-8D25-4145-8D74-9D0DC7213723}"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35413C89-5AF3-4BF3-AF83-BF74702B97C9}"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A4A8FC59-75AF-4056-89A5-6026387F1796}"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722EAF4E-7E25-4534-892C-1033AD22C043}"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F86AC03-3E67-4857-B3AB-92B164692991}"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F155FCD0-D676-4246-96BD-42FED39FB251}"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84BCB4E-74E6-449E-8191-16CCF6E5F6BE}"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slide" Target="slide15.xml"/><Relationship Id="rId13" Type="http://schemas.openxmlformats.org/officeDocument/2006/relationships/slide" Target="slide21.xml"/><Relationship Id="rId3" Type="http://schemas.openxmlformats.org/officeDocument/2006/relationships/slide" Target="slide5.xml"/><Relationship Id="rId7" Type="http://schemas.openxmlformats.org/officeDocument/2006/relationships/slide" Target="slide13.xml"/><Relationship Id="rId12" Type="http://schemas.openxmlformats.org/officeDocument/2006/relationships/slide" Target="slide23.xml"/><Relationship Id="rId2"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11.xml"/><Relationship Id="rId11" Type="http://schemas.openxmlformats.org/officeDocument/2006/relationships/slide" Target="slide25.xml"/><Relationship Id="rId5" Type="http://schemas.openxmlformats.org/officeDocument/2006/relationships/slide" Target="slide9.xml"/><Relationship Id="rId10" Type="http://schemas.openxmlformats.org/officeDocument/2006/relationships/slide" Target="slide19.xml"/><Relationship Id="rId4" Type="http://schemas.openxmlformats.org/officeDocument/2006/relationships/slide" Target="slide7.xml"/><Relationship Id="rId9" Type="http://schemas.openxmlformats.org/officeDocument/2006/relationships/slide" Target="slide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571500" y="4500563"/>
            <a:ext cx="8358188" cy="785812"/>
          </a:xfrm>
        </p:spPr>
        <p:txBody>
          <a:bodyPr rtlCol="0">
            <a:normAutofit/>
          </a:bodyPr>
          <a:lstStyle/>
          <a:p>
            <a:pPr lvl="1" algn="ctr" eaLnBrk="1" fontAlgn="auto" hangingPunct="1">
              <a:lnSpc>
                <a:spcPct val="90000"/>
              </a:lnSpc>
              <a:spcAft>
                <a:spcPts val="0"/>
              </a:spcAft>
              <a:buFont typeface="Arial" pitchFamily="34" charset="0"/>
              <a:buNone/>
              <a:defRPr/>
            </a:pPr>
            <a:endParaRPr lang="ru-RU" sz="3600" dirty="0">
              <a:solidFill>
                <a:schemeClr val="bg2"/>
              </a:solidFill>
            </a:endParaRPr>
          </a:p>
          <a:p>
            <a:pPr lvl="1" algn="ctr" eaLnBrk="1" fontAlgn="auto" hangingPunct="1">
              <a:lnSpc>
                <a:spcPct val="90000"/>
              </a:lnSpc>
              <a:spcAft>
                <a:spcPts val="0"/>
              </a:spcAft>
              <a:buFont typeface="Tahoma" pitchFamily="34" charset="0"/>
              <a:buNone/>
              <a:defRPr/>
            </a:pPr>
            <a:endParaRPr lang="ru-RU" sz="3600" dirty="0" smtClean="0">
              <a:solidFill>
                <a:srgbClr val="FF0066"/>
              </a:solidFill>
              <a:latin typeface="Times New Roman" pitchFamily="18" charset="0"/>
              <a:cs typeface="Times New Roman" pitchFamily="18" charset="0"/>
            </a:endParaRPr>
          </a:p>
          <a:p>
            <a:pPr lvl="1" algn="ctr" eaLnBrk="1" fontAlgn="auto" hangingPunct="1">
              <a:lnSpc>
                <a:spcPct val="90000"/>
              </a:lnSpc>
              <a:spcAft>
                <a:spcPts val="0"/>
              </a:spcAft>
              <a:buFont typeface="Tahoma" pitchFamily="34" charset="0"/>
              <a:buNone/>
              <a:defRPr/>
            </a:pPr>
            <a:endParaRPr lang="ru-RU" sz="3600" dirty="0">
              <a:solidFill>
                <a:srgbClr val="FF0066"/>
              </a:solidFill>
              <a:latin typeface="Times New Roman" pitchFamily="18" charset="0"/>
              <a:cs typeface="Times New Roman" pitchFamily="18" charset="0"/>
            </a:endParaRPr>
          </a:p>
          <a:p>
            <a:pPr lvl="1" algn="ctr" eaLnBrk="1" fontAlgn="auto" hangingPunct="1">
              <a:lnSpc>
                <a:spcPct val="90000"/>
              </a:lnSpc>
              <a:spcAft>
                <a:spcPts val="0"/>
              </a:spcAft>
              <a:buFont typeface="Tahoma" pitchFamily="34" charset="0"/>
              <a:buNone/>
              <a:defRPr/>
            </a:pPr>
            <a:endParaRPr lang="ru-RU" sz="3600" dirty="0" smtClean="0">
              <a:solidFill>
                <a:srgbClr val="FF0066"/>
              </a:solidFill>
              <a:latin typeface="Times New Roman" pitchFamily="18" charset="0"/>
              <a:cs typeface="Times New Roman" pitchFamily="18" charset="0"/>
            </a:endParaRPr>
          </a:p>
          <a:p>
            <a:pPr lvl="1" algn="ctr" eaLnBrk="1" fontAlgn="auto" hangingPunct="1">
              <a:lnSpc>
                <a:spcPct val="90000"/>
              </a:lnSpc>
              <a:spcAft>
                <a:spcPts val="0"/>
              </a:spcAft>
              <a:buFont typeface="Tahoma" pitchFamily="34" charset="0"/>
              <a:buNone/>
              <a:defRPr/>
            </a:pPr>
            <a:endParaRPr lang="ru-RU" sz="3600" dirty="0">
              <a:solidFill>
                <a:srgbClr val="FF0066"/>
              </a:solidFill>
              <a:latin typeface="Times New Roman" pitchFamily="18" charset="0"/>
              <a:cs typeface="Times New Roman" pitchFamily="18" charset="0"/>
            </a:endParaRPr>
          </a:p>
          <a:p>
            <a:pPr lvl="1" algn="ctr" eaLnBrk="1" fontAlgn="auto" hangingPunct="1">
              <a:lnSpc>
                <a:spcPct val="90000"/>
              </a:lnSpc>
              <a:spcAft>
                <a:spcPts val="0"/>
              </a:spcAft>
              <a:buFont typeface="Tahoma" pitchFamily="34" charset="0"/>
              <a:buNone/>
              <a:defRPr/>
            </a:pPr>
            <a:endParaRPr lang="ru-RU" sz="3600" dirty="0" smtClean="0">
              <a:solidFill>
                <a:srgbClr val="FF0066"/>
              </a:solidFill>
              <a:latin typeface="Times New Roman" pitchFamily="18" charset="0"/>
              <a:cs typeface="Times New Roman" pitchFamily="18" charset="0"/>
            </a:endParaRPr>
          </a:p>
          <a:p>
            <a:pPr lvl="1" algn="ctr" eaLnBrk="1" fontAlgn="auto" hangingPunct="1">
              <a:lnSpc>
                <a:spcPct val="90000"/>
              </a:lnSpc>
              <a:spcAft>
                <a:spcPts val="0"/>
              </a:spcAft>
              <a:buFont typeface="Tahoma" pitchFamily="34" charset="0"/>
              <a:buNone/>
              <a:defRPr/>
            </a:pPr>
            <a:endParaRPr lang="ru-RU" sz="3600" dirty="0">
              <a:solidFill>
                <a:srgbClr val="FF0066"/>
              </a:solidFill>
              <a:latin typeface="Times New Roman" pitchFamily="18" charset="0"/>
              <a:cs typeface="Times New Roman" pitchFamily="18" charset="0"/>
            </a:endParaRPr>
          </a:p>
          <a:p>
            <a:pPr lvl="1" algn="ctr" eaLnBrk="1" fontAlgn="auto" hangingPunct="1">
              <a:lnSpc>
                <a:spcPct val="90000"/>
              </a:lnSpc>
              <a:spcAft>
                <a:spcPts val="0"/>
              </a:spcAft>
              <a:buFont typeface="Tahoma" pitchFamily="34" charset="0"/>
              <a:buNone/>
              <a:defRPr/>
            </a:pPr>
            <a:endParaRPr lang="ru-RU" sz="3600" dirty="0" smtClean="0">
              <a:solidFill>
                <a:srgbClr val="FF0066"/>
              </a:solidFill>
              <a:latin typeface="Times New Roman" pitchFamily="18" charset="0"/>
              <a:cs typeface="Times New Roman" pitchFamily="18" charset="0"/>
            </a:endParaRPr>
          </a:p>
        </p:txBody>
      </p:sp>
      <p:sp>
        <p:nvSpPr>
          <p:cNvPr id="5" name="Прямоугольник 4"/>
          <p:cNvSpPr/>
          <p:nvPr/>
        </p:nvSpPr>
        <p:spPr>
          <a:xfrm>
            <a:off x="642910" y="214290"/>
            <a:ext cx="8143931" cy="6740307"/>
          </a:xfrm>
          <a:prstGeom prst="rect">
            <a:avLst/>
          </a:prstGeom>
          <a:noFill/>
        </p:spPr>
        <p:txBody>
          <a:bodyPr>
            <a:spAutoFit/>
          </a:bodyPr>
          <a:lstStyle/>
          <a:p>
            <a:pPr algn="ctr">
              <a:defRPr/>
            </a:pPr>
            <a:endParaRPr lang="en-US" sz="5400" b="1" dirty="0" smtClean="0">
              <a:ln w="12700">
                <a:solidFill>
                  <a:schemeClr val="tx2">
                    <a:satMod val="155000"/>
                  </a:schemeClr>
                </a:solidFill>
                <a:prstDash val="solid"/>
              </a:ln>
              <a:solidFill>
                <a:srgbClr val="2906FA"/>
              </a:solidFill>
              <a:effectLst>
                <a:outerShdw blurRad="41275" dist="20320" dir="1800000" algn="tl" rotWithShape="0">
                  <a:srgbClr val="000000">
                    <a:alpha val="40000"/>
                  </a:srgbClr>
                </a:outerShdw>
              </a:effectLst>
              <a:latin typeface="Times New Roman" pitchFamily="18" charset="0"/>
              <a:cs typeface="Times New Roman" pitchFamily="18" charset="0"/>
            </a:endParaRPr>
          </a:p>
          <a:p>
            <a:pPr algn="ctr">
              <a:defRPr/>
            </a:pPr>
            <a:endParaRPr lang="en-US" sz="5400" b="1" dirty="0" smtClean="0">
              <a:ln w="12700">
                <a:solidFill>
                  <a:schemeClr val="tx2">
                    <a:satMod val="155000"/>
                  </a:schemeClr>
                </a:solidFill>
                <a:prstDash val="solid"/>
              </a:ln>
              <a:solidFill>
                <a:srgbClr val="2906FA"/>
              </a:solidFill>
              <a:effectLst>
                <a:outerShdw blurRad="41275" dist="20320" dir="1800000" algn="tl" rotWithShape="0">
                  <a:srgbClr val="000000">
                    <a:alpha val="40000"/>
                  </a:srgbClr>
                </a:outerShdw>
              </a:effectLst>
              <a:latin typeface="Times New Roman" pitchFamily="18" charset="0"/>
              <a:cs typeface="Times New Roman" pitchFamily="18" charset="0"/>
            </a:endParaRPr>
          </a:p>
          <a:p>
            <a:pPr algn="ctr">
              <a:defRPr/>
            </a:pPr>
            <a:endParaRPr lang="en-US" sz="5400" b="1" dirty="0">
              <a:ln w="12700">
                <a:solidFill>
                  <a:schemeClr val="tx2">
                    <a:satMod val="155000"/>
                  </a:schemeClr>
                </a:solidFill>
                <a:prstDash val="solid"/>
              </a:ln>
              <a:solidFill>
                <a:srgbClr val="2906FA"/>
              </a:solidFill>
              <a:effectLst>
                <a:outerShdw blurRad="41275" dist="20320" dir="1800000" algn="tl" rotWithShape="0">
                  <a:srgbClr val="000000">
                    <a:alpha val="40000"/>
                  </a:srgbClr>
                </a:outerShdw>
              </a:effectLst>
              <a:latin typeface="Times New Roman" pitchFamily="18" charset="0"/>
              <a:cs typeface="Times New Roman" pitchFamily="18" charset="0"/>
            </a:endParaRPr>
          </a:p>
          <a:p>
            <a:pPr algn="ctr">
              <a:defRPr/>
            </a:pPr>
            <a:r>
              <a:rPr lang="ru-RU" sz="5400" b="1" dirty="0" smtClean="0">
                <a:ln w="12700">
                  <a:solidFill>
                    <a:schemeClr val="tx2">
                      <a:satMod val="155000"/>
                    </a:schemeClr>
                  </a:solidFill>
                  <a:prstDash val="solid"/>
                </a:ln>
                <a:solidFill>
                  <a:srgbClr val="2906FA"/>
                </a:solidFill>
                <a:effectLst>
                  <a:outerShdw blurRad="41275" dist="20320" dir="1800000" algn="tl" rotWithShape="0">
                    <a:srgbClr val="000000">
                      <a:alpha val="40000"/>
                    </a:srgbClr>
                  </a:outerShdw>
                </a:effectLst>
                <a:latin typeface="Times New Roman" pitchFamily="18" charset="0"/>
                <a:cs typeface="Times New Roman" pitchFamily="18" charset="0"/>
              </a:rPr>
              <a:t>«</a:t>
            </a:r>
            <a:r>
              <a:rPr lang="ru-RU" sz="5400" b="1" dirty="0">
                <a:ln w="12700">
                  <a:solidFill>
                    <a:schemeClr val="tx2">
                      <a:satMod val="155000"/>
                    </a:schemeClr>
                  </a:solidFill>
                  <a:prstDash val="solid"/>
                </a:ln>
                <a:solidFill>
                  <a:srgbClr val="2906FA"/>
                </a:solidFill>
                <a:effectLst>
                  <a:outerShdw blurRad="41275" dist="20320" dir="1800000" algn="tl" rotWithShape="0">
                    <a:srgbClr val="000000">
                      <a:alpha val="40000"/>
                    </a:srgbClr>
                  </a:outerShdw>
                </a:effectLst>
                <a:latin typeface="Times New Roman" pitchFamily="18" charset="0"/>
                <a:cs typeface="Times New Roman" pitchFamily="18" charset="0"/>
              </a:rPr>
              <a:t>КОСВЕННАЯ РЕЧЬ</a:t>
            </a:r>
            <a:r>
              <a:rPr lang="ru-RU" sz="5400" b="1" dirty="0" smtClean="0">
                <a:ln w="12700">
                  <a:solidFill>
                    <a:schemeClr val="tx2">
                      <a:satMod val="155000"/>
                    </a:schemeClr>
                  </a:solidFill>
                  <a:prstDash val="solid"/>
                </a:ln>
                <a:solidFill>
                  <a:srgbClr val="2906FA"/>
                </a:solidFill>
                <a:effectLst>
                  <a:outerShdw blurRad="41275" dist="20320" dir="1800000" algn="tl" rotWithShape="0">
                    <a:srgbClr val="000000">
                      <a:alpha val="40000"/>
                    </a:srgbClr>
                  </a:outerShdw>
                </a:effectLst>
                <a:latin typeface="Times New Roman" pitchFamily="18" charset="0"/>
                <a:cs typeface="Times New Roman" pitchFamily="18" charset="0"/>
              </a:rPr>
              <a:t>»</a:t>
            </a:r>
            <a:r>
              <a:rPr lang="en-US" sz="5400" b="1" dirty="0" smtClean="0">
                <a:ln w="12700">
                  <a:solidFill>
                    <a:schemeClr val="tx2">
                      <a:satMod val="155000"/>
                    </a:schemeClr>
                  </a:solidFill>
                  <a:prstDash val="solid"/>
                </a:ln>
                <a:solidFill>
                  <a:srgbClr val="2906FA"/>
                </a:solidFill>
                <a:effectLst>
                  <a:outerShdw blurRad="41275" dist="20320" dir="1800000" algn="tl" rotWithShape="0">
                    <a:srgbClr val="000000">
                      <a:alpha val="40000"/>
                    </a:srgbClr>
                  </a:outerShdw>
                </a:effectLst>
                <a:latin typeface="Times New Roman" pitchFamily="18" charset="0"/>
                <a:cs typeface="Times New Roman" pitchFamily="18" charset="0"/>
              </a:rPr>
              <a:t> (reported speech)</a:t>
            </a:r>
            <a:endParaRPr lang="ru-RU" sz="5400" b="1" dirty="0">
              <a:ln w="12700">
                <a:solidFill>
                  <a:schemeClr val="tx2">
                    <a:satMod val="155000"/>
                  </a:schemeClr>
                </a:solidFill>
                <a:prstDash val="solid"/>
              </a:ln>
              <a:solidFill>
                <a:srgbClr val="2906FA"/>
              </a:solidFill>
              <a:effectLst>
                <a:outerShdw blurRad="41275" dist="20320" dir="1800000" algn="tl" rotWithShape="0">
                  <a:srgbClr val="000000">
                    <a:alpha val="40000"/>
                  </a:srgbClr>
                </a:outerShdw>
              </a:effectLst>
              <a:latin typeface="Times New Roman" pitchFamily="18" charset="0"/>
              <a:cs typeface="Times New Roman" pitchFamily="18" charset="0"/>
            </a:endParaRPr>
          </a:p>
          <a:p>
            <a:pPr algn="ctr">
              <a:defRPr/>
            </a:pPr>
            <a:endParaRPr lang="ru-RU" sz="5400" b="1" dirty="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endParaRPr>
          </a:p>
          <a:p>
            <a:pPr algn="ctr">
              <a:defRPr/>
            </a:pPr>
            <a:endParaRPr lang="ru-RU" sz="5400" b="1" dirty="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endParaRPr>
          </a:p>
          <a:p>
            <a:pPr algn="ctr">
              <a:defRPr/>
            </a:pPr>
            <a:endParaRPr lang="ru-RU" sz="5400" b="1" dirty="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blinds(horizontal)">
                                      <p:cBhvr>
                                        <p:cTn id="7"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ctrTitle" idx="4294967295"/>
          </p:nvPr>
        </p:nvSpPr>
        <p:spPr>
          <a:xfrm>
            <a:off x="285750" y="285750"/>
            <a:ext cx="8858250" cy="4643438"/>
          </a:xfrm>
        </p:spPr>
        <p:txBody>
          <a:bodyPr/>
          <a:lstStyle/>
          <a:p>
            <a:pPr eaLnBrk="1" hangingPunct="1"/>
            <a:r>
              <a:rPr lang="en-US" sz="6000" smtClean="0">
                <a:solidFill>
                  <a:srgbClr val="002060"/>
                </a:solidFill>
                <a:latin typeface="Times New Roman" pitchFamily="18" charset="0"/>
                <a:cs typeface="Times New Roman" pitchFamily="18" charset="0"/>
              </a:rPr>
              <a:t>Fred said:”I have done it.”</a:t>
            </a:r>
            <a:r>
              <a:rPr lang="ru-RU" sz="6000" smtClean="0">
                <a:solidFill>
                  <a:srgbClr val="002060"/>
                </a:solidFill>
                <a:latin typeface="Times New Roman" pitchFamily="18" charset="0"/>
                <a:cs typeface="Times New Roman" pitchFamily="18" charset="0"/>
              </a:rPr>
              <a:t/>
            </a:r>
            <a:br>
              <a:rPr lang="ru-RU" sz="6000" smtClean="0">
                <a:solidFill>
                  <a:srgbClr val="002060"/>
                </a:solidFill>
                <a:latin typeface="Times New Roman" pitchFamily="18" charset="0"/>
                <a:cs typeface="Times New Roman" pitchFamily="18" charset="0"/>
              </a:rPr>
            </a:br>
            <a:r>
              <a:rPr lang="en-US" sz="6000" smtClean="0">
                <a:solidFill>
                  <a:srgbClr val="002060"/>
                </a:solidFill>
                <a:latin typeface="Times New Roman" pitchFamily="18" charset="0"/>
                <a:cs typeface="Times New Roman" pitchFamily="18" charset="0"/>
              </a:rPr>
              <a:t/>
            </a:r>
            <a:br>
              <a:rPr lang="en-US" sz="6000" smtClean="0">
                <a:solidFill>
                  <a:srgbClr val="002060"/>
                </a:solidFill>
                <a:latin typeface="Times New Roman" pitchFamily="18" charset="0"/>
                <a:cs typeface="Times New Roman" pitchFamily="18" charset="0"/>
              </a:rPr>
            </a:br>
            <a:r>
              <a:rPr lang="en-US" sz="6000" smtClean="0">
                <a:solidFill>
                  <a:srgbClr val="002060"/>
                </a:solidFill>
                <a:latin typeface="Times New Roman" pitchFamily="18" charset="0"/>
                <a:cs typeface="Times New Roman" pitchFamily="18" charset="0"/>
              </a:rPr>
              <a:t>Fred </a:t>
            </a:r>
            <a:r>
              <a:rPr lang="en-US" sz="6000" u="sng" smtClean="0">
                <a:solidFill>
                  <a:srgbClr val="002060"/>
                </a:solidFill>
                <a:latin typeface="Times New Roman" pitchFamily="18" charset="0"/>
                <a:cs typeface="Times New Roman" pitchFamily="18" charset="0"/>
              </a:rPr>
              <a:t>explained</a:t>
            </a:r>
            <a:r>
              <a:rPr lang="en-US" sz="6000" smtClean="0">
                <a:solidFill>
                  <a:srgbClr val="002060"/>
                </a:solidFill>
                <a:latin typeface="Times New Roman" pitchFamily="18" charset="0"/>
                <a:cs typeface="Times New Roman" pitchFamily="18" charset="0"/>
              </a:rPr>
              <a:t> </a:t>
            </a:r>
            <a:r>
              <a:rPr lang="en-US" sz="6000" b="1" i="1" smtClean="0">
                <a:solidFill>
                  <a:srgbClr val="7030A0"/>
                </a:solidFill>
                <a:latin typeface="Times New Roman" pitchFamily="18" charset="0"/>
                <a:cs typeface="Times New Roman" pitchFamily="18" charset="0"/>
              </a:rPr>
              <a:t>he had done </a:t>
            </a:r>
            <a:r>
              <a:rPr lang="en-US" sz="6000" smtClean="0">
                <a:solidFill>
                  <a:srgbClr val="002060"/>
                </a:solidFill>
                <a:latin typeface="Times New Roman" pitchFamily="18" charset="0"/>
                <a:cs typeface="Times New Roman" pitchFamily="18" charset="0"/>
              </a:rPr>
              <a:t>it.</a:t>
            </a:r>
            <a:endParaRPr lang="ru-RU" sz="600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fade">
                                      <p:cBhvr>
                                        <p:cTn id="7" dur="20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42875" y="357188"/>
            <a:ext cx="9001125" cy="5000625"/>
          </a:xfrm>
        </p:spPr>
        <p:txBody>
          <a:bodyPr/>
          <a:lstStyle/>
          <a:p>
            <a:pPr eaLnBrk="1" hangingPunct="1"/>
            <a:r>
              <a:rPr lang="en-US" sz="6000" smtClean="0">
                <a:solidFill>
                  <a:srgbClr val="002060"/>
                </a:solidFill>
                <a:latin typeface="Times New Roman" pitchFamily="18" charset="0"/>
                <a:cs typeface="Times New Roman" pitchFamily="18" charset="0"/>
              </a:rPr>
              <a:t>Kevin said: “I have been coughing for a week.”</a:t>
            </a:r>
            <a:r>
              <a:rPr lang="ru-RU" sz="6000" smtClean="0">
                <a:solidFill>
                  <a:srgbClr val="002060"/>
                </a:solidFill>
                <a:latin typeface="Times New Roman" pitchFamily="18" charset="0"/>
                <a:cs typeface="Times New Roman" pitchFamily="18" charset="0"/>
              </a:rPr>
              <a:t/>
            </a:r>
            <a:br>
              <a:rPr lang="ru-RU" sz="6000" smtClean="0">
                <a:solidFill>
                  <a:srgbClr val="002060"/>
                </a:solidFill>
                <a:latin typeface="Times New Roman" pitchFamily="18" charset="0"/>
                <a:cs typeface="Times New Roman" pitchFamily="18" charset="0"/>
              </a:rPr>
            </a:br>
            <a:r>
              <a:rPr lang="en-US" sz="6000" smtClean="0">
                <a:solidFill>
                  <a:srgbClr val="002060"/>
                </a:solidFill>
                <a:latin typeface="Times New Roman" pitchFamily="18" charset="0"/>
                <a:cs typeface="Times New Roman" pitchFamily="18" charset="0"/>
              </a:rPr>
              <a:t/>
            </a:r>
            <a:br>
              <a:rPr lang="en-US" sz="6000" smtClean="0">
                <a:solidFill>
                  <a:srgbClr val="002060"/>
                </a:solidFill>
                <a:latin typeface="Times New Roman" pitchFamily="18" charset="0"/>
                <a:cs typeface="Times New Roman" pitchFamily="18" charset="0"/>
              </a:rPr>
            </a:br>
            <a:r>
              <a:rPr lang="en-US" sz="6000" smtClean="0">
                <a:solidFill>
                  <a:srgbClr val="002060"/>
                </a:solidFill>
                <a:latin typeface="Times New Roman" pitchFamily="18" charset="0"/>
                <a:cs typeface="Times New Roman" pitchFamily="18" charset="0"/>
              </a:rPr>
              <a:t>Kevin </a:t>
            </a:r>
            <a:r>
              <a:rPr lang="en-US" sz="6000" u="sng" smtClean="0">
                <a:solidFill>
                  <a:srgbClr val="002060"/>
                </a:solidFill>
                <a:latin typeface="Times New Roman" pitchFamily="18" charset="0"/>
                <a:cs typeface="Times New Roman" pitchFamily="18" charset="0"/>
              </a:rPr>
              <a:t>explained</a:t>
            </a:r>
            <a:r>
              <a:rPr lang="en-US" sz="6000" smtClean="0">
                <a:solidFill>
                  <a:srgbClr val="002060"/>
                </a:solidFill>
                <a:latin typeface="Times New Roman" pitchFamily="18" charset="0"/>
                <a:cs typeface="Times New Roman" pitchFamily="18" charset="0"/>
              </a:rPr>
              <a:t> </a:t>
            </a:r>
            <a:r>
              <a:rPr lang="en-US" sz="6000" b="1" i="1" smtClean="0">
                <a:solidFill>
                  <a:srgbClr val="7030A0"/>
                </a:solidFill>
                <a:latin typeface="Times New Roman" pitchFamily="18" charset="0"/>
                <a:cs typeface="Times New Roman" pitchFamily="18" charset="0"/>
              </a:rPr>
              <a:t>he had been coughing</a:t>
            </a:r>
            <a:r>
              <a:rPr lang="en-US" sz="6000" i="1" smtClean="0">
                <a:solidFill>
                  <a:srgbClr val="002060"/>
                </a:solidFill>
                <a:latin typeface="Times New Roman" pitchFamily="18" charset="0"/>
                <a:cs typeface="Times New Roman" pitchFamily="18" charset="0"/>
              </a:rPr>
              <a:t> </a:t>
            </a:r>
            <a:r>
              <a:rPr lang="en-US" sz="6000" smtClean="0">
                <a:solidFill>
                  <a:srgbClr val="002060"/>
                </a:solidFill>
                <a:latin typeface="Times New Roman" pitchFamily="18" charset="0"/>
                <a:cs typeface="Times New Roman" pitchFamily="18" charset="0"/>
              </a:rPr>
              <a:t>for a week.</a:t>
            </a:r>
            <a:endParaRPr lang="ru-RU" sz="6000" smtClean="0">
              <a:solidFill>
                <a:srgbClr val="00206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dissolve">
                                      <p:cBhvr>
                                        <p:cTn id="7"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42875" y="785813"/>
            <a:ext cx="9001125" cy="4929187"/>
          </a:xfrm>
        </p:spPr>
        <p:txBody>
          <a:bodyPr/>
          <a:lstStyle/>
          <a:p>
            <a:pPr eaLnBrk="1" hangingPunct="1"/>
            <a:r>
              <a:rPr lang="en-US" sz="6000" dirty="0" smtClean="0">
                <a:solidFill>
                  <a:srgbClr val="002060"/>
                </a:solidFill>
                <a:latin typeface="Times New Roman" pitchFamily="18" charset="0"/>
                <a:cs typeface="Times New Roman" pitchFamily="18" charset="0"/>
              </a:rPr>
              <a:t>We said: “We shall win the game.”</a:t>
            </a:r>
            <a:r>
              <a:rPr lang="ru-RU" sz="6000" dirty="0" smtClean="0">
                <a:solidFill>
                  <a:srgbClr val="002060"/>
                </a:solidFill>
                <a:latin typeface="Times New Roman" pitchFamily="18" charset="0"/>
                <a:cs typeface="Times New Roman" pitchFamily="18" charset="0"/>
              </a:rPr>
              <a:t/>
            </a:r>
            <a:br>
              <a:rPr lang="ru-RU" sz="6000" dirty="0" smtClean="0">
                <a:solidFill>
                  <a:srgbClr val="002060"/>
                </a:solidFill>
                <a:latin typeface="Times New Roman" pitchFamily="18" charset="0"/>
                <a:cs typeface="Times New Roman" pitchFamily="18" charset="0"/>
              </a:rPr>
            </a:br>
            <a:r>
              <a:rPr lang="en-US" sz="6000" dirty="0" smtClean="0">
                <a:solidFill>
                  <a:srgbClr val="002060"/>
                </a:solidFill>
                <a:latin typeface="Times New Roman" pitchFamily="18" charset="0"/>
                <a:cs typeface="Times New Roman" pitchFamily="18" charset="0"/>
              </a:rPr>
              <a:t/>
            </a:r>
            <a:br>
              <a:rPr lang="en-US" sz="6000" dirty="0" smtClean="0">
                <a:solidFill>
                  <a:srgbClr val="002060"/>
                </a:solidFill>
                <a:latin typeface="Times New Roman" pitchFamily="18" charset="0"/>
                <a:cs typeface="Times New Roman" pitchFamily="18" charset="0"/>
              </a:rPr>
            </a:br>
            <a:r>
              <a:rPr lang="en-US" sz="6000" dirty="0" smtClean="0">
                <a:solidFill>
                  <a:srgbClr val="002060"/>
                </a:solidFill>
                <a:latin typeface="Times New Roman" pitchFamily="18" charset="0"/>
                <a:cs typeface="Times New Roman" pitchFamily="18" charset="0"/>
              </a:rPr>
              <a:t>We said we </a:t>
            </a:r>
            <a:r>
              <a:rPr lang="en-US" sz="6000" b="1" i="1" dirty="0" smtClean="0">
                <a:solidFill>
                  <a:srgbClr val="7030A0"/>
                </a:solidFill>
                <a:latin typeface="Times New Roman" pitchFamily="18" charset="0"/>
                <a:cs typeface="Times New Roman" pitchFamily="18" charset="0"/>
              </a:rPr>
              <a:t>should win</a:t>
            </a:r>
            <a:r>
              <a:rPr lang="en-US" sz="6000" b="1" dirty="0" smtClean="0">
                <a:solidFill>
                  <a:srgbClr val="7030A0"/>
                </a:solidFill>
                <a:latin typeface="Times New Roman" pitchFamily="18" charset="0"/>
                <a:cs typeface="Times New Roman" pitchFamily="18" charset="0"/>
              </a:rPr>
              <a:t> </a:t>
            </a:r>
            <a:r>
              <a:rPr lang="en-US" sz="6000" dirty="0" smtClean="0">
                <a:solidFill>
                  <a:srgbClr val="002060"/>
                </a:solidFill>
                <a:latin typeface="Times New Roman" pitchFamily="18" charset="0"/>
                <a:cs typeface="Times New Roman" pitchFamily="18" charset="0"/>
              </a:rPr>
              <a:t>the game.</a:t>
            </a:r>
            <a:r>
              <a:rPr lang="en-US" sz="6000" dirty="0" smtClean="0">
                <a:latin typeface="Times New Roman" pitchFamily="18" charset="0"/>
                <a:cs typeface="Times New Roman" pitchFamily="18" charset="0"/>
              </a:rPr>
              <a:t/>
            </a:r>
            <a:br>
              <a:rPr lang="en-US" sz="6000" dirty="0" smtClean="0">
                <a:latin typeface="Times New Roman" pitchFamily="18" charset="0"/>
                <a:cs typeface="Times New Roman" pitchFamily="18" charset="0"/>
              </a:rPr>
            </a:br>
            <a:endParaRPr lang="ru-RU" sz="60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diamond(in)">
                                      <p:cBhvr>
                                        <p:cTn id="7" dur="2000"/>
                                        <p:tgtEl>
                                          <p:spTgt spid="16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33400" y="2590800"/>
            <a:ext cx="8229600" cy="1460500"/>
          </a:xfrm>
        </p:spPr>
        <p:txBody>
          <a:bodyPr/>
          <a:lstStyle/>
          <a:p>
            <a:pPr algn="l" eaLnBrk="1" hangingPunct="1"/>
            <a:r>
              <a:rPr lang="en-US" b="1" smtClean="0">
                <a:solidFill>
                  <a:srgbClr val="7030A0"/>
                </a:solidFill>
                <a:latin typeface="Times New Roman" pitchFamily="18" charset="0"/>
                <a:cs typeface="Times New Roman" pitchFamily="18" charset="0"/>
              </a:rPr>
              <a:t>here  </a:t>
            </a:r>
            <a:r>
              <a:rPr lang="ru-RU" b="1" smtClean="0">
                <a:solidFill>
                  <a:srgbClr val="7030A0"/>
                </a:solidFill>
                <a:latin typeface="Times New Roman" pitchFamily="18" charset="0"/>
                <a:cs typeface="Times New Roman" pitchFamily="18" charset="0"/>
              </a:rPr>
              <a:t>      </a:t>
            </a:r>
            <a:r>
              <a:rPr lang="en-US" b="1" smtClean="0">
                <a:solidFill>
                  <a:srgbClr val="7030A0"/>
                </a:solidFill>
                <a:latin typeface="Times New Roman" pitchFamily="18" charset="0"/>
                <a:cs typeface="Times New Roman" pitchFamily="18" charset="0"/>
              </a:rPr>
              <a:t>              there</a:t>
            </a:r>
            <a:br>
              <a:rPr lang="en-US" b="1" smtClean="0">
                <a:solidFill>
                  <a:srgbClr val="7030A0"/>
                </a:solidFill>
                <a:latin typeface="Times New Roman" pitchFamily="18" charset="0"/>
                <a:cs typeface="Times New Roman" pitchFamily="18" charset="0"/>
              </a:rPr>
            </a:br>
            <a:r>
              <a:rPr lang="en-US" b="1" smtClean="0">
                <a:solidFill>
                  <a:srgbClr val="7030A0"/>
                </a:solidFill>
                <a:latin typeface="Times New Roman" pitchFamily="18" charset="0"/>
                <a:cs typeface="Times New Roman" pitchFamily="18" charset="0"/>
              </a:rPr>
              <a:t>this  </a:t>
            </a:r>
            <a:r>
              <a:rPr lang="ru-RU" b="1" smtClean="0">
                <a:solidFill>
                  <a:srgbClr val="7030A0"/>
                </a:solidFill>
                <a:latin typeface="Times New Roman" pitchFamily="18" charset="0"/>
                <a:cs typeface="Times New Roman" pitchFamily="18" charset="0"/>
              </a:rPr>
              <a:t>     </a:t>
            </a:r>
            <a:r>
              <a:rPr lang="en-US" b="1" smtClean="0">
                <a:solidFill>
                  <a:srgbClr val="7030A0"/>
                </a:solidFill>
                <a:latin typeface="Times New Roman" pitchFamily="18" charset="0"/>
                <a:cs typeface="Times New Roman" pitchFamily="18" charset="0"/>
              </a:rPr>
              <a:t>                that</a:t>
            </a:r>
            <a:br>
              <a:rPr lang="en-US" b="1" smtClean="0">
                <a:solidFill>
                  <a:srgbClr val="7030A0"/>
                </a:solidFill>
                <a:latin typeface="Times New Roman" pitchFamily="18" charset="0"/>
                <a:cs typeface="Times New Roman" pitchFamily="18" charset="0"/>
              </a:rPr>
            </a:br>
            <a:r>
              <a:rPr lang="en-US" b="1" smtClean="0">
                <a:solidFill>
                  <a:srgbClr val="7030A0"/>
                </a:solidFill>
                <a:latin typeface="Times New Roman" pitchFamily="18" charset="0"/>
                <a:cs typeface="Times New Roman" pitchFamily="18" charset="0"/>
              </a:rPr>
              <a:t>today</a:t>
            </a:r>
            <a:r>
              <a:rPr lang="ru-RU" b="1" smtClean="0">
                <a:solidFill>
                  <a:srgbClr val="7030A0"/>
                </a:solidFill>
                <a:latin typeface="Times New Roman" pitchFamily="18" charset="0"/>
                <a:cs typeface="Times New Roman" pitchFamily="18" charset="0"/>
              </a:rPr>
              <a:t>    </a:t>
            </a:r>
            <a:r>
              <a:rPr lang="en-US" b="1" smtClean="0">
                <a:solidFill>
                  <a:srgbClr val="7030A0"/>
                </a:solidFill>
                <a:latin typeface="Times New Roman" pitchFamily="18" charset="0"/>
                <a:cs typeface="Times New Roman" pitchFamily="18" charset="0"/>
              </a:rPr>
              <a:t>                that day</a:t>
            </a:r>
            <a:br>
              <a:rPr lang="en-US" b="1" smtClean="0">
                <a:solidFill>
                  <a:srgbClr val="7030A0"/>
                </a:solidFill>
                <a:latin typeface="Times New Roman" pitchFamily="18" charset="0"/>
                <a:cs typeface="Times New Roman" pitchFamily="18" charset="0"/>
              </a:rPr>
            </a:br>
            <a:r>
              <a:rPr lang="en-US" b="1" smtClean="0">
                <a:solidFill>
                  <a:srgbClr val="7030A0"/>
                </a:solidFill>
                <a:latin typeface="Times New Roman" pitchFamily="18" charset="0"/>
                <a:cs typeface="Times New Roman" pitchFamily="18" charset="0"/>
              </a:rPr>
              <a:t>ago  </a:t>
            </a:r>
            <a:r>
              <a:rPr lang="ru-RU" b="1" smtClean="0">
                <a:solidFill>
                  <a:srgbClr val="7030A0"/>
                </a:solidFill>
                <a:latin typeface="Times New Roman" pitchFamily="18" charset="0"/>
                <a:cs typeface="Times New Roman" pitchFamily="18" charset="0"/>
              </a:rPr>
              <a:t>  </a:t>
            </a:r>
            <a:r>
              <a:rPr lang="en-US" b="1" smtClean="0">
                <a:solidFill>
                  <a:srgbClr val="7030A0"/>
                </a:solidFill>
                <a:latin typeface="Times New Roman" pitchFamily="18" charset="0"/>
                <a:cs typeface="Times New Roman" pitchFamily="18" charset="0"/>
              </a:rPr>
              <a:t>                 </a:t>
            </a:r>
            <a:r>
              <a:rPr lang="ru-RU" b="1" smtClean="0">
                <a:solidFill>
                  <a:srgbClr val="7030A0"/>
                </a:solidFill>
                <a:latin typeface="Times New Roman" pitchFamily="18" charset="0"/>
                <a:cs typeface="Times New Roman" pitchFamily="18" charset="0"/>
              </a:rPr>
              <a:t>   </a:t>
            </a:r>
            <a:r>
              <a:rPr lang="en-US" b="1" smtClean="0">
                <a:solidFill>
                  <a:srgbClr val="7030A0"/>
                </a:solidFill>
                <a:latin typeface="Times New Roman" pitchFamily="18" charset="0"/>
                <a:cs typeface="Times New Roman" pitchFamily="18" charset="0"/>
              </a:rPr>
              <a:t>before</a:t>
            </a:r>
            <a:br>
              <a:rPr lang="en-US" b="1" smtClean="0">
                <a:solidFill>
                  <a:srgbClr val="7030A0"/>
                </a:solidFill>
                <a:latin typeface="Times New Roman" pitchFamily="18" charset="0"/>
                <a:cs typeface="Times New Roman" pitchFamily="18" charset="0"/>
              </a:rPr>
            </a:br>
            <a:r>
              <a:rPr lang="en-US" b="1" smtClean="0">
                <a:solidFill>
                  <a:srgbClr val="7030A0"/>
                </a:solidFill>
                <a:latin typeface="Times New Roman" pitchFamily="18" charset="0"/>
                <a:cs typeface="Times New Roman" pitchFamily="18" charset="0"/>
              </a:rPr>
              <a:t>now</a:t>
            </a:r>
            <a:r>
              <a:rPr lang="ru-RU" b="1" smtClean="0">
                <a:solidFill>
                  <a:srgbClr val="7030A0"/>
                </a:solidFill>
                <a:latin typeface="Times New Roman" pitchFamily="18" charset="0"/>
                <a:cs typeface="Times New Roman" pitchFamily="18" charset="0"/>
              </a:rPr>
              <a:t>       </a:t>
            </a:r>
            <a:r>
              <a:rPr lang="en-US" b="1" smtClean="0">
                <a:solidFill>
                  <a:srgbClr val="7030A0"/>
                </a:solidFill>
                <a:latin typeface="Times New Roman" pitchFamily="18" charset="0"/>
                <a:cs typeface="Times New Roman" pitchFamily="18" charset="0"/>
              </a:rPr>
              <a:t>                then</a:t>
            </a:r>
            <a:br>
              <a:rPr lang="en-US" b="1" smtClean="0">
                <a:solidFill>
                  <a:srgbClr val="7030A0"/>
                </a:solidFill>
                <a:latin typeface="Times New Roman" pitchFamily="18" charset="0"/>
                <a:cs typeface="Times New Roman" pitchFamily="18" charset="0"/>
              </a:rPr>
            </a:br>
            <a:r>
              <a:rPr lang="en-US" b="1" smtClean="0">
                <a:solidFill>
                  <a:srgbClr val="7030A0"/>
                </a:solidFill>
                <a:latin typeface="Times New Roman" pitchFamily="18" charset="0"/>
                <a:cs typeface="Times New Roman" pitchFamily="18" charset="0"/>
              </a:rPr>
              <a:t>these                </a:t>
            </a:r>
            <a:r>
              <a:rPr lang="ru-RU" b="1" smtClean="0">
                <a:solidFill>
                  <a:srgbClr val="7030A0"/>
                </a:solidFill>
                <a:latin typeface="Times New Roman" pitchFamily="18" charset="0"/>
                <a:cs typeface="Times New Roman" pitchFamily="18" charset="0"/>
              </a:rPr>
              <a:t>      </a:t>
            </a:r>
            <a:r>
              <a:rPr lang="en-US" b="1" smtClean="0">
                <a:solidFill>
                  <a:srgbClr val="7030A0"/>
                </a:solidFill>
                <a:latin typeface="Times New Roman" pitchFamily="18" charset="0"/>
                <a:cs typeface="Times New Roman" pitchFamily="18" charset="0"/>
              </a:rPr>
              <a:t>those</a:t>
            </a:r>
            <a:br>
              <a:rPr lang="en-US" b="1" smtClean="0">
                <a:solidFill>
                  <a:srgbClr val="7030A0"/>
                </a:solidFill>
                <a:latin typeface="Times New Roman" pitchFamily="18" charset="0"/>
                <a:cs typeface="Times New Roman" pitchFamily="18" charset="0"/>
              </a:rPr>
            </a:br>
            <a:r>
              <a:rPr lang="en-US" b="1" smtClean="0">
                <a:solidFill>
                  <a:srgbClr val="7030A0"/>
                </a:solidFill>
                <a:latin typeface="Times New Roman" pitchFamily="18" charset="0"/>
                <a:cs typeface="Times New Roman" pitchFamily="18" charset="0"/>
              </a:rPr>
              <a:t>yesterday          </a:t>
            </a:r>
            <a:r>
              <a:rPr lang="ru-RU" b="1" smtClean="0">
                <a:solidFill>
                  <a:srgbClr val="7030A0"/>
                </a:solidFill>
                <a:latin typeface="Times New Roman" pitchFamily="18" charset="0"/>
                <a:cs typeface="Times New Roman" pitchFamily="18" charset="0"/>
              </a:rPr>
              <a:t>    </a:t>
            </a:r>
            <a:r>
              <a:rPr lang="en-US" b="1" smtClean="0">
                <a:solidFill>
                  <a:srgbClr val="7030A0"/>
                </a:solidFill>
                <a:latin typeface="Times New Roman" pitchFamily="18" charset="0"/>
                <a:cs typeface="Times New Roman" pitchFamily="18" charset="0"/>
              </a:rPr>
              <a:t>the day before</a:t>
            </a:r>
            <a:br>
              <a:rPr lang="en-US" b="1" smtClean="0">
                <a:solidFill>
                  <a:srgbClr val="7030A0"/>
                </a:solidFill>
                <a:latin typeface="Times New Roman" pitchFamily="18" charset="0"/>
                <a:cs typeface="Times New Roman" pitchFamily="18" charset="0"/>
              </a:rPr>
            </a:br>
            <a:r>
              <a:rPr lang="en-US" b="1" smtClean="0">
                <a:solidFill>
                  <a:srgbClr val="7030A0"/>
                </a:solidFill>
                <a:latin typeface="Times New Roman" pitchFamily="18" charset="0"/>
                <a:cs typeface="Times New Roman" pitchFamily="18" charset="0"/>
              </a:rPr>
              <a:t>last week       </a:t>
            </a:r>
            <a:r>
              <a:rPr lang="ru-RU" b="1" smtClean="0">
                <a:solidFill>
                  <a:srgbClr val="7030A0"/>
                </a:solidFill>
                <a:latin typeface="Times New Roman" pitchFamily="18" charset="0"/>
                <a:cs typeface="Times New Roman" pitchFamily="18" charset="0"/>
              </a:rPr>
              <a:t>    </a:t>
            </a:r>
            <a:r>
              <a:rPr lang="en-US" b="1" smtClean="0">
                <a:solidFill>
                  <a:srgbClr val="7030A0"/>
                </a:solidFill>
                <a:latin typeface="Times New Roman" pitchFamily="18" charset="0"/>
                <a:cs typeface="Times New Roman" pitchFamily="18" charset="0"/>
              </a:rPr>
              <a:t>the previous week</a:t>
            </a:r>
            <a:br>
              <a:rPr lang="en-US" b="1" smtClean="0">
                <a:solidFill>
                  <a:srgbClr val="7030A0"/>
                </a:solidFill>
                <a:latin typeface="Times New Roman" pitchFamily="18" charset="0"/>
                <a:cs typeface="Times New Roman" pitchFamily="18" charset="0"/>
              </a:rPr>
            </a:br>
            <a:r>
              <a:rPr lang="en-US" b="1" smtClean="0">
                <a:solidFill>
                  <a:srgbClr val="7030A0"/>
                </a:solidFill>
                <a:latin typeface="Times New Roman" pitchFamily="18" charset="0"/>
                <a:cs typeface="Times New Roman" pitchFamily="18" charset="0"/>
              </a:rPr>
              <a:t>tomorrow          the next day</a:t>
            </a:r>
            <a:endParaRPr lang="ru-RU" b="1" smtClean="0">
              <a:solidFill>
                <a:srgbClr val="7030A0"/>
              </a:solidFill>
              <a:latin typeface="Times New Roman" pitchFamily="18" charset="0"/>
              <a:cs typeface="Times New Roman" pitchFamily="18" charset="0"/>
            </a:endParaRPr>
          </a:p>
        </p:txBody>
      </p:sp>
      <p:sp>
        <p:nvSpPr>
          <p:cNvPr id="6" name="Стрелка вправо 5"/>
          <p:cNvSpPr/>
          <p:nvPr/>
        </p:nvSpPr>
        <p:spPr>
          <a:xfrm>
            <a:off x="3286125" y="5143500"/>
            <a:ext cx="714375" cy="357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7" name="Стрелка вправо 6"/>
          <p:cNvSpPr/>
          <p:nvPr/>
        </p:nvSpPr>
        <p:spPr>
          <a:xfrm>
            <a:off x="3357563" y="3143250"/>
            <a:ext cx="714375" cy="357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8" name="Стрелка вправо 7"/>
          <p:cNvSpPr/>
          <p:nvPr/>
        </p:nvSpPr>
        <p:spPr>
          <a:xfrm>
            <a:off x="3357563" y="3786188"/>
            <a:ext cx="714375" cy="357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9" name="Стрелка вправо 8"/>
          <p:cNvSpPr/>
          <p:nvPr/>
        </p:nvSpPr>
        <p:spPr>
          <a:xfrm>
            <a:off x="3357563" y="4500563"/>
            <a:ext cx="714375" cy="357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0" name="Стрелка вправо 9"/>
          <p:cNvSpPr/>
          <p:nvPr/>
        </p:nvSpPr>
        <p:spPr>
          <a:xfrm>
            <a:off x="3357563" y="5786438"/>
            <a:ext cx="714375" cy="357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1" name="Стрелка вправо 10"/>
          <p:cNvSpPr/>
          <p:nvPr/>
        </p:nvSpPr>
        <p:spPr>
          <a:xfrm>
            <a:off x="3286125" y="1143000"/>
            <a:ext cx="714375" cy="357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2" name="Стрелка вправо 11"/>
          <p:cNvSpPr/>
          <p:nvPr/>
        </p:nvSpPr>
        <p:spPr>
          <a:xfrm>
            <a:off x="3357563" y="1785938"/>
            <a:ext cx="714375" cy="357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3" name="Стрелка вправо 12"/>
          <p:cNvSpPr/>
          <p:nvPr/>
        </p:nvSpPr>
        <p:spPr>
          <a:xfrm>
            <a:off x="3357563" y="2500313"/>
            <a:ext cx="714375" cy="357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4" name="Стрелка вправо 13"/>
          <p:cNvSpPr/>
          <p:nvPr/>
        </p:nvSpPr>
        <p:spPr>
          <a:xfrm>
            <a:off x="3357563" y="500063"/>
            <a:ext cx="714375" cy="357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randombar(horizontal)">
                                      <p:cBhvr>
                                        <p:cTn id="7" dur="600">
                                          <p:stCondLst>
                                            <p:cond delay="0"/>
                                          </p:stCondLst>
                                        </p:cTn>
                                        <p:tgtEl>
                                          <p:spTgt spid="19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1214438"/>
            <a:ext cx="8229600" cy="5072062"/>
          </a:xfrm>
        </p:spPr>
        <p:txBody>
          <a:bodyPr rtlCol="0">
            <a:normAutofit fontScale="90000"/>
          </a:bodyPr>
          <a:lstStyle/>
          <a:p>
            <a:pPr eaLnBrk="1" fontAlgn="auto" hangingPunct="1">
              <a:spcAft>
                <a:spcPts val="0"/>
              </a:spcAft>
              <a:defRPr/>
            </a:pPr>
            <a:r>
              <a:rPr lang="en-US" sz="4900" dirty="0" smtClean="0">
                <a:solidFill>
                  <a:srgbClr val="002060"/>
                </a:solidFill>
                <a:latin typeface="Times New Roman" pitchFamily="18" charset="0"/>
                <a:cs typeface="Times New Roman" pitchFamily="18" charset="0"/>
              </a:rPr>
              <a:t>1. He said:”I can’t translate </a:t>
            </a:r>
            <a:r>
              <a:rPr lang="en-US" sz="4900" i="1" dirty="0" smtClean="0">
                <a:solidFill>
                  <a:srgbClr val="002060"/>
                </a:solidFill>
                <a:latin typeface="Times New Roman" pitchFamily="18" charset="0"/>
                <a:cs typeface="Times New Roman" pitchFamily="18" charset="0"/>
              </a:rPr>
              <a:t>this</a:t>
            </a:r>
            <a:r>
              <a:rPr lang="en-US" sz="4900" dirty="0" smtClean="0">
                <a:solidFill>
                  <a:srgbClr val="002060"/>
                </a:solidFill>
                <a:latin typeface="Times New Roman" pitchFamily="18" charset="0"/>
                <a:cs typeface="Times New Roman" pitchFamily="18" charset="0"/>
              </a:rPr>
              <a:t> article.”</a:t>
            </a:r>
            <a:br>
              <a:rPr lang="en-US" sz="4900" dirty="0" smtClean="0">
                <a:solidFill>
                  <a:srgbClr val="002060"/>
                </a:solidFill>
                <a:latin typeface="Times New Roman" pitchFamily="18" charset="0"/>
                <a:cs typeface="Times New Roman" pitchFamily="18" charset="0"/>
              </a:rPr>
            </a:br>
            <a:r>
              <a:rPr lang="en-US" sz="4900" dirty="0" smtClean="0">
                <a:solidFill>
                  <a:srgbClr val="002060"/>
                </a:solidFill>
                <a:latin typeface="Times New Roman" pitchFamily="18" charset="0"/>
                <a:cs typeface="Times New Roman" pitchFamily="18" charset="0"/>
              </a:rPr>
              <a:t>He said he couldn’t translate </a:t>
            </a:r>
            <a:r>
              <a:rPr lang="en-US" sz="4900" b="1" i="1" dirty="0" smtClean="0">
                <a:solidFill>
                  <a:srgbClr val="7030A0"/>
                </a:solidFill>
                <a:latin typeface="Times New Roman" pitchFamily="18" charset="0"/>
                <a:cs typeface="Times New Roman" pitchFamily="18" charset="0"/>
              </a:rPr>
              <a:t>that</a:t>
            </a:r>
            <a:r>
              <a:rPr lang="en-US" sz="4900" b="1" dirty="0" smtClean="0">
                <a:solidFill>
                  <a:srgbClr val="7030A0"/>
                </a:solidFill>
                <a:latin typeface="Times New Roman" pitchFamily="18" charset="0"/>
                <a:cs typeface="Times New Roman" pitchFamily="18" charset="0"/>
              </a:rPr>
              <a:t> </a:t>
            </a:r>
            <a:r>
              <a:rPr lang="en-US" sz="4900" dirty="0" smtClean="0">
                <a:solidFill>
                  <a:srgbClr val="002060"/>
                </a:solidFill>
                <a:latin typeface="Times New Roman" pitchFamily="18" charset="0"/>
                <a:cs typeface="Times New Roman" pitchFamily="18" charset="0"/>
              </a:rPr>
              <a:t>article.</a:t>
            </a:r>
            <a:r>
              <a:rPr lang="ru-RU" sz="4900" dirty="0" smtClean="0">
                <a:solidFill>
                  <a:srgbClr val="002060"/>
                </a:solidFill>
                <a:latin typeface="Times New Roman" pitchFamily="18" charset="0"/>
                <a:cs typeface="Times New Roman" pitchFamily="18" charset="0"/>
              </a:rPr>
              <a:t/>
            </a:r>
            <a:br>
              <a:rPr lang="ru-RU" sz="4900" dirty="0" smtClean="0">
                <a:solidFill>
                  <a:srgbClr val="002060"/>
                </a:solidFill>
                <a:latin typeface="Times New Roman" pitchFamily="18" charset="0"/>
                <a:cs typeface="Times New Roman" pitchFamily="18" charset="0"/>
              </a:rPr>
            </a:br>
            <a:r>
              <a:rPr lang="en-US" sz="4900" dirty="0" smtClean="0">
                <a:solidFill>
                  <a:srgbClr val="002060"/>
                </a:solidFill>
                <a:latin typeface="Times New Roman" pitchFamily="18" charset="0"/>
                <a:cs typeface="Times New Roman" pitchFamily="18" charset="0"/>
              </a:rPr>
              <a:t/>
            </a:r>
            <a:br>
              <a:rPr lang="en-US" sz="4900" dirty="0" smtClean="0">
                <a:solidFill>
                  <a:srgbClr val="002060"/>
                </a:solidFill>
                <a:latin typeface="Times New Roman" pitchFamily="18" charset="0"/>
                <a:cs typeface="Times New Roman" pitchFamily="18" charset="0"/>
              </a:rPr>
            </a:br>
            <a:r>
              <a:rPr lang="en-US" sz="4900" dirty="0" smtClean="0">
                <a:solidFill>
                  <a:srgbClr val="002060"/>
                </a:solidFill>
                <a:latin typeface="Times New Roman" pitchFamily="18" charset="0"/>
                <a:cs typeface="Times New Roman" pitchFamily="18" charset="0"/>
              </a:rPr>
              <a:t>2. He said:”I was </a:t>
            </a:r>
            <a:r>
              <a:rPr lang="en-US" sz="4900" i="1" dirty="0" smtClean="0">
                <a:solidFill>
                  <a:srgbClr val="002060"/>
                </a:solidFill>
                <a:latin typeface="Times New Roman" pitchFamily="18" charset="0"/>
                <a:cs typeface="Times New Roman" pitchFamily="18" charset="0"/>
              </a:rPr>
              <a:t>here yesterday</a:t>
            </a:r>
            <a:r>
              <a:rPr lang="en-US" sz="4900" dirty="0" smtClean="0">
                <a:solidFill>
                  <a:srgbClr val="002060"/>
                </a:solidFill>
                <a:latin typeface="Times New Roman" pitchFamily="18" charset="0"/>
                <a:cs typeface="Times New Roman" pitchFamily="18" charset="0"/>
              </a:rPr>
              <a:t>.”</a:t>
            </a:r>
            <a:br>
              <a:rPr lang="en-US" sz="4900" dirty="0" smtClean="0">
                <a:solidFill>
                  <a:srgbClr val="002060"/>
                </a:solidFill>
                <a:latin typeface="Times New Roman" pitchFamily="18" charset="0"/>
                <a:cs typeface="Times New Roman" pitchFamily="18" charset="0"/>
              </a:rPr>
            </a:br>
            <a:r>
              <a:rPr lang="en-US" sz="4900" dirty="0" smtClean="0">
                <a:solidFill>
                  <a:srgbClr val="002060"/>
                </a:solidFill>
                <a:latin typeface="Times New Roman" pitchFamily="18" charset="0"/>
                <a:cs typeface="Times New Roman" pitchFamily="18" charset="0"/>
              </a:rPr>
              <a:t>He said that he had been </a:t>
            </a:r>
            <a:r>
              <a:rPr lang="en-US" sz="4900" b="1" i="1" dirty="0" smtClean="0">
                <a:solidFill>
                  <a:srgbClr val="7030A0"/>
                </a:solidFill>
                <a:latin typeface="Times New Roman" pitchFamily="18" charset="0"/>
                <a:cs typeface="Times New Roman" pitchFamily="18" charset="0"/>
              </a:rPr>
              <a:t>there the day before.</a:t>
            </a:r>
            <a:r>
              <a:rPr lang="en-US" sz="4900" b="1" dirty="0" smtClean="0">
                <a:solidFill>
                  <a:srgbClr val="7030A0"/>
                </a:solidFill>
                <a:latin typeface="Times New Roman" pitchFamily="18" charset="0"/>
                <a:cs typeface="Times New Roman" pitchFamily="18" charset="0"/>
              </a:rPr>
              <a:t/>
            </a:r>
            <a:br>
              <a:rPr lang="en-US" sz="4900" b="1" dirty="0" smtClean="0">
                <a:solidFill>
                  <a:srgbClr val="7030A0"/>
                </a:solidFill>
                <a:latin typeface="Times New Roman" pitchFamily="18" charset="0"/>
                <a:cs typeface="Times New Roman" pitchFamily="18" charset="0"/>
              </a:rPr>
            </a:br>
            <a:r>
              <a:rPr lang="en-US" sz="4000" dirty="0" smtClean="0">
                <a:solidFill>
                  <a:srgbClr val="002060"/>
                </a:solidFill>
              </a:rPr>
              <a:t/>
            </a:r>
            <a:br>
              <a:rPr lang="en-US" sz="4000" dirty="0" smtClean="0">
                <a:solidFill>
                  <a:srgbClr val="002060"/>
                </a:solidFill>
              </a:rPr>
            </a:br>
            <a:r>
              <a:rPr lang="en-US" sz="4000" dirty="0" smtClean="0"/>
              <a:t/>
            </a:r>
            <a:br>
              <a:rPr lang="en-US" sz="4000" dirty="0" smtClean="0"/>
            </a:br>
            <a:endParaRPr lang="ru-RU" sz="4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dissolve">
                                      <p:cBhvr>
                                        <p:cTn id="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33400" y="1571625"/>
            <a:ext cx="8229600" cy="2632075"/>
          </a:xfrm>
        </p:spPr>
        <p:txBody>
          <a:bodyPr/>
          <a:lstStyle/>
          <a:p>
            <a:pPr eaLnBrk="1" hangingPunct="1"/>
            <a:r>
              <a:rPr lang="ru-RU" sz="4800" smtClean="0">
                <a:solidFill>
                  <a:srgbClr val="002060"/>
                </a:solidFill>
                <a:latin typeface="Times New Roman" pitchFamily="18" charset="0"/>
                <a:cs typeface="Times New Roman" pitchFamily="18" charset="0"/>
              </a:rPr>
              <a:t>Если прямая речь является вопросительным предложением (</a:t>
            </a:r>
            <a:r>
              <a:rPr lang="ru-RU" sz="4800" i="1" smtClean="0">
                <a:solidFill>
                  <a:srgbClr val="002060"/>
                </a:solidFill>
                <a:latin typeface="Times New Roman" pitchFamily="18" charset="0"/>
                <a:cs typeface="Times New Roman" pitchFamily="18" charset="0"/>
              </a:rPr>
              <a:t>прямым вопросом</a:t>
            </a:r>
            <a:r>
              <a:rPr lang="ru-RU" sz="4800" smtClean="0">
                <a:solidFill>
                  <a:srgbClr val="002060"/>
                </a:solidFill>
                <a:latin typeface="Times New Roman" pitchFamily="18" charset="0"/>
                <a:cs typeface="Times New Roman" pitchFamily="18" charset="0"/>
              </a:rPr>
              <a:t>), то при обращении в косвенную она становится дополнительным придаточным предложением (</a:t>
            </a:r>
            <a:r>
              <a:rPr lang="ru-RU" sz="4800" i="1" smtClean="0">
                <a:solidFill>
                  <a:srgbClr val="002060"/>
                </a:solidFill>
                <a:latin typeface="Times New Roman" pitchFamily="18" charset="0"/>
                <a:cs typeface="Times New Roman" pitchFamily="18" charset="0"/>
              </a:rPr>
              <a:t>косвенным вопросом</a:t>
            </a:r>
            <a:r>
              <a:rPr lang="ru-RU" sz="4800" smtClean="0">
                <a:solidFill>
                  <a:srgbClr val="00206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checkerboard(across)">
                                      <p:cBhvr>
                                        <p:cTn id="7" dur="1000"/>
                                        <p:tgtEl>
                                          <p:spTgt spid="21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14313"/>
            <a:ext cx="8229600" cy="3786187"/>
          </a:xfrm>
        </p:spPr>
        <p:txBody>
          <a:bodyPr/>
          <a:lstStyle/>
          <a:p>
            <a:pPr eaLnBrk="1" hangingPunct="1"/>
            <a:r>
              <a:rPr lang="ru-RU" b="1" smtClean="0">
                <a:solidFill>
                  <a:srgbClr val="002060"/>
                </a:solidFill>
                <a:latin typeface="Times New Roman" pitchFamily="18" charset="0"/>
                <a:cs typeface="Times New Roman" pitchFamily="18" charset="0"/>
              </a:rPr>
              <a:t>2 типа прямых вопросов</a:t>
            </a:r>
            <a:br>
              <a:rPr lang="ru-RU" b="1" smtClean="0">
                <a:solidFill>
                  <a:srgbClr val="002060"/>
                </a:solidFill>
                <a:latin typeface="Times New Roman" pitchFamily="18" charset="0"/>
                <a:cs typeface="Times New Roman" pitchFamily="18" charset="0"/>
              </a:rPr>
            </a:br>
            <a:endParaRPr lang="ru-RU" b="1" smtClean="0">
              <a:solidFill>
                <a:srgbClr val="002060"/>
              </a:solidFill>
              <a:latin typeface="Times New Roman" pitchFamily="18" charset="0"/>
              <a:cs typeface="Times New Roman" pitchFamily="18" charset="0"/>
            </a:endParaRPr>
          </a:p>
        </p:txBody>
      </p:sp>
      <p:cxnSp>
        <p:nvCxnSpPr>
          <p:cNvPr id="6" name="Прямая со стрелкой 5"/>
          <p:cNvCxnSpPr/>
          <p:nvPr/>
        </p:nvCxnSpPr>
        <p:spPr>
          <a:xfrm rot="10800000" flipV="1">
            <a:off x="2643188" y="2143125"/>
            <a:ext cx="1214437" cy="500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a:off x="5643563" y="2143125"/>
            <a:ext cx="1214437"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438" name="TextBox 8"/>
          <p:cNvSpPr txBox="1">
            <a:spLocks noChangeArrowheads="1"/>
          </p:cNvSpPr>
          <p:nvPr/>
        </p:nvSpPr>
        <p:spPr bwMode="auto">
          <a:xfrm>
            <a:off x="500063" y="3071813"/>
            <a:ext cx="3643312" cy="3108325"/>
          </a:xfrm>
          <a:prstGeom prst="rect">
            <a:avLst/>
          </a:prstGeom>
          <a:noFill/>
          <a:ln w="9525">
            <a:noFill/>
            <a:miter lim="800000"/>
            <a:headEnd/>
            <a:tailEnd/>
          </a:ln>
        </p:spPr>
        <p:txBody>
          <a:bodyPr>
            <a:spAutoFit/>
          </a:bodyPr>
          <a:lstStyle/>
          <a:p>
            <a:r>
              <a:rPr lang="ru-RU" sz="2800" b="1" i="1">
                <a:solidFill>
                  <a:srgbClr val="7030A0"/>
                </a:solidFill>
                <a:latin typeface="Times New Roman" pitchFamily="18" charset="0"/>
                <a:cs typeface="Times New Roman" pitchFamily="18" charset="0"/>
              </a:rPr>
              <a:t>Специальные вопросы</a:t>
            </a:r>
            <a:r>
              <a:rPr lang="en-US" sz="2800" b="1" i="1">
                <a:solidFill>
                  <a:srgbClr val="7030A0"/>
                </a:solidFill>
                <a:latin typeface="Times New Roman" pitchFamily="18" charset="0"/>
                <a:cs typeface="Times New Roman" pitchFamily="18" charset="0"/>
              </a:rPr>
              <a:t>, </a:t>
            </a:r>
            <a:r>
              <a:rPr lang="ru-RU" sz="2800" b="1" i="1">
                <a:solidFill>
                  <a:srgbClr val="7030A0"/>
                </a:solidFill>
                <a:latin typeface="Times New Roman" pitchFamily="18" charset="0"/>
                <a:cs typeface="Times New Roman" pitchFamily="18" charset="0"/>
              </a:rPr>
              <a:t>начинающиеся с</a:t>
            </a:r>
          </a:p>
          <a:p>
            <a:r>
              <a:rPr lang="en-US" sz="2800" b="1" i="1">
                <a:solidFill>
                  <a:srgbClr val="7030A0"/>
                </a:solidFill>
                <a:latin typeface="Times New Roman" pitchFamily="18" charset="0"/>
                <a:cs typeface="Times New Roman" pitchFamily="18" charset="0"/>
              </a:rPr>
              <a:t>who</a:t>
            </a:r>
            <a:r>
              <a:rPr lang="ru-RU" sz="2800" b="1" i="1">
                <a:solidFill>
                  <a:srgbClr val="7030A0"/>
                </a:solidFill>
                <a:latin typeface="Times New Roman" pitchFamily="18" charset="0"/>
                <a:cs typeface="Times New Roman" pitchFamily="18" charset="0"/>
              </a:rPr>
              <a:t>,</a:t>
            </a:r>
            <a:r>
              <a:rPr lang="en-US" sz="2800" b="1" i="1">
                <a:solidFill>
                  <a:srgbClr val="7030A0"/>
                </a:solidFill>
                <a:latin typeface="Times New Roman" pitchFamily="18" charset="0"/>
                <a:cs typeface="Times New Roman" pitchFamily="18" charset="0"/>
              </a:rPr>
              <a:t> which, whose, when, why, how, how many, how much, how long, …</a:t>
            </a:r>
            <a:endParaRPr lang="ru-RU" sz="2800" b="1" i="1">
              <a:solidFill>
                <a:srgbClr val="7030A0"/>
              </a:solidFill>
              <a:latin typeface="Times New Roman" pitchFamily="18" charset="0"/>
              <a:cs typeface="Times New Roman" pitchFamily="18" charset="0"/>
            </a:endParaRPr>
          </a:p>
        </p:txBody>
      </p:sp>
      <p:sp>
        <p:nvSpPr>
          <p:cNvPr id="18439" name="TextBox 9"/>
          <p:cNvSpPr txBox="1">
            <a:spLocks noChangeArrowheads="1"/>
          </p:cNvSpPr>
          <p:nvPr/>
        </p:nvSpPr>
        <p:spPr bwMode="auto">
          <a:xfrm>
            <a:off x="5500688" y="3071813"/>
            <a:ext cx="3071812" cy="2246312"/>
          </a:xfrm>
          <a:prstGeom prst="rect">
            <a:avLst/>
          </a:prstGeom>
          <a:noFill/>
          <a:ln w="9525">
            <a:noFill/>
            <a:miter lim="800000"/>
            <a:headEnd/>
            <a:tailEnd/>
          </a:ln>
        </p:spPr>
        <p:txBody>
          <a:bodyPr>
            <a:spAutoFit/>
          </a:bodyPr>
          <a:lstStyle/>
          <a:p>
            <a:r>
              <a:rPr lang="ru-RU" sz="2800" b="1" i="1">
                <a:solidFill>
                  <a:srgbClr val="7030A0"/>
                </a:solidFill>
                <a:latin typeface="Times New Roman" pitchFamily="18" charset="0"/>
                <a:cs typeface="Times New Roman" pitchFamily="18" charset="0"/>
              </a:rPr>
              <a:t>Общие вопросы, начинающиеся с вспомогательного или модального глагола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randombar(horizontal)">
                                      <p:cBhvr>
                                        <p:cTn id="7" dur="600">
                                          <p:stCondLst>
                                            <p:cond delay="0"/>
                                          </p:stCondLst>
                                        </p:cTn>
                                        <p:tgtEl>
                                          <p:spTgt spid="22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285750"/>
            <a:ext cx="8229600" cy="5929313"/>
          </a:xfrm>
        </p:spPr>
        <p:txBody>
          <a:bodyPr/>
          <a:lstStyle/>
          <a:p>
            <a:pPr eaLnBrk="1" hangingPunct="1"/>
            <a:r>
              <a:rPr lang="ru-RU" sz="3200" smtClean="0">
                <a:solidFill>
                  <a:srgbClr val="002060"/>
                </a:solidFill>
                <a:latin typeface="Times New Roman" pitchFamily="18" charset="0"/>
                <a:cs typeface="Times New Roman" pitchFamily="18" charset="0"/>
              </a:rPr>
              <a:t/>
            </a:r>
            <a:br>
              <a:rPr lang="ru-RU" sz="3200" smtClean="0">
                <a:solidFill>
                  <a:srgbClr val="002060"/>
                </a:solidFill>
                <a:latin typeface="Times New Roman" pitchFamily="18" charset="0"/>
                <a:cs typeface="Times New Roman" pitchFamily="18" charset="0"/>
              </a:rPr>
            </a:br>
            <a:r>
              <a:rPr lang="ru-RU" sz="3200" smtClean="0">
                <a:solidFill>
                  <a:srgbClr val="002060"/>
                </a:solidFill>
                <a:latin typeface="Times New Roman" pitchFamily="18" charset="0"/>
                <a:cs typeface="Times New Roman" pitchFamily="18" charset="0"/>
              </a:rPr>
              <a:t>Когда прямой вопрос начинается с </a:t>
            </a:r>
            <a:r>
              <a:rPr lang="ru-RU" sz="3200" b="1" i="1" smtClean="0">
                <a:solidFill>
                  <a:srgbClr val="7030A0"/>
                </a:solidFill>
                <a:latin typeface="Times New Roman" pitchFamily="18" charset="0"/>
                <a:cs typeface="Times New Roman" pitchFamily="18" charset="0"/>
              </a:rPr>
              <a:t>вопросительного слова </a:t>
            </a:r>
            <a:r>
              <a:rPr lang="ru-RU" sz="3200" smtClean="0">
                <a:solidFill>
                  <a:srgbClr val="002060"/>
                </a:solidFill>
                <a:latin typeface="Times New Roman" pitchFamily="18" charset="0"/>
                <a:cs typeface="Times New Roman" pitchFamily="18" charset="0"/>
              </a:rPr>
              <a:t>или группы слов, то при обращении его в косвенный вопрос производятся следующие изменения:</a:t>
            </a:r>
            <a:br>
              <a:rPr lang="ru-RU" sz="3200" smtClean="0">
                <a:solidFill>
                  <a:srgbClr val="002060"/>
                </a:solidFill>
                <a:latin typeface="Times New Roman" pitchFamily="18" charset="0"/>
                <a:cs typeface="Times New Roman" pitchFamily="18" charset="0"/>
              </a:rPr>
            </a:br>
            <a:r>
              <a:rPr lang="ru-RU" sz="3200" u="sng" smtClean="0">
                <a:solidFill>
                  <a:srgbClr val="002060"/>
                </a:solidFill>
                <a:latin typeface="Times New Roman" pitchFamily="18" charset="0"/>
                <a:cs typeface="Times New Roman" pitchFamily="18" charset="0"/>
              </a:rPr>
              <a:t>вопросительный знак опускается</a:t>
            </a:r>
            <a:r>
              <a:rPr lang="ru-RU" sz="3200" smtClean="0">
                <a:solidFill>
                  <a:srgbClr val="002060"/>
                </a:solidFill>
                <a:latin typeface="Times New Roman" pitchFamily="18" charset="0"/>
                <a:cs typeface="Times New Roman" pitchFamily="18" charset="0"/>
              </a:rPr>
              <a:t>, и </a:t>
            </a:r>
            <a:r>
              <a:rPr lang="ru-RU" sz="3200" u="sng" smtClean="0">
                <a:solidFill>
                  <a:srgbClr val="002060"/>
                </a:solidFill>
                <a:latin typeface="Times New Roman" pitchFamily="18" charset="0"/>
                <a:cs typeface="Times New Roman" pitchFamily="18" charset="0"/>
              </a:rPr>
              <a:t>вопросительный порядок слов </a:t>
            </a:r>
            <a:r>
              <a:rPr lang="ru-RU" sz="3200" smtClean="0">
                <a:solidFill>
                  <a:srgbClr val="002060"/>
                </a:solidFill>
                <a:latin typeface="Times New Roman" pitchFamily="18" charset="0"/>
                <a:cs typeface="Times New Roman" pitchFamily="18" charset="0"/>
              </a:rPr>
              <a:t>в прямом вопросе </a:t>
            </a:r>
            <a:r>
              <a:rPr lang="ru-RU" sz="3200" u="sng" smtClean="0">
                <a:solidFill>
                  <a:srgbClr val="002060"/>
                </a:solidFill>
                <a:latin typeface="Times New Roman" pitchFamily="18" charset="0"/>
                <a:cs typeface="Times New Roman" pitchFamily="18" charset="0"/>
              </a:rPr>
              <a:t>заменяется</a:t>
            </a:r>
            <a:r>
              <a:rPr lang="ru-RU" sz="3200" smtClean="0">
                <a:solidFill>
                  <a:srgbClr val="002060"/>
                </a:solidFill>
                <a:latin typeface="Times New Roman" pitchFamily="18" charset="0"/>
                <a:cs typeface="Times New Roman" pitchFamily="18" charset="0"/>
              </a:rPr>
              <a:t> </a:t>
            </a:r>
            <a:r>
              <a:rPr lang="ru-RU" sz="3200" u="sng" smtClean="0">
                <a:solidFill>
                  <a:srgbClr val="002060"/>
                </a:solidFill>
                <a:latin typeface="Times New Roman" pitchFamily="18" charset="0"/>
                <a:cs typeface="Times New Roman" pitchFamily="18" charset="0"/>
              </a:rPr>
              <a:t>порядком слов </a:t>
            </a:r>
            <a:r>
              <a:rPr lang="ru-RU" sz="3200" b="1" i="1" smtClean="0">
                <a:solidFill>
                  <a:srgbClr val="7030A0"/>
                </a:solidFill>
                <a:latin typeface="Times New Roman" pitchFamily="18" charset="0"/>
                <a:cs typeface="Times New Roman" pitchFamily="18" charset="0"/>
              </a:rPr>
              <a:t>повествовательного предложения </a:t>
            </a:r>
            <a:r>
              <a:rPr lang="ru-RU" sz="3200" smtClean="0">
                <a:solidFill>
                  <a:srgbClr val="002060"/>
                </a:solidFill>
                <a:latin typeface="Times New Roman" pitchFamily="18" charset="0"/>
                <a:cs typeface="Times New Roman" pitchFamily="18" charset="0"/>
              </a:rPr>
              <a:t>с теми же изменениями, как и в повествовательных предложениях</a:t>
            </a:r>
            <a:r>
              <a:rPr lang="ru-RU" sz="3200" b="1" i="1" smtClean="0">
                <a:solidFill>
                  <a:srgbClr val="002060"/>
                </a:solidFill>
                <a:latin typeface="Times New Roman" pitchFamily="18" charset="0"/>
                <a:cs typeface="Times New Roman" pitchFamily="18" charset="0"/>
              </a:rPr>
              <a:t>. </a:t>
            </a:r>
            <a:r>
              <a:rPr lang="ru-RU" sz="3200" smtClean="0">
                <a:solidFill>
                  <a:srgbClr val="002060"/>
                </a:solidFill>
                <a:latin typeface="Times New Roman" pitchFamily="18" charset="0"/>
                <a:cs typeface="Times New Roman" pitchFamily="18" charset="0"/>
              </a:rPr>
              <a:t>Вопросительное слово служит для присоединения косвенного вопроса к главному предложению.</a:t>
            </a:r>
            <a:br>
              <a:rPr lang="ru-RU" sz="3200" smtClean="0">
                <a:solidFill>
                  <a:srgbClr val="002060"/>
                </a:solidFill>
                <a:latin typeface="Times New Roman" pitchFamily="18" charset="0"/>
                <a:cs typeface="Times New Roman" pitchFamily="18" charset="0"/>
              </a:rPr>
            </a:br>
            <a:endParaRPr lang="ru-RU" sz="320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dissolve">
                                      <p:cBhvr>
                                        <p:cTn id="7" dur="5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533400" y="928688"/>
            <a:ext cx="8229600" cy="4214812"/>
          </a:xfrm>
        </p:spPr>
        <p:txBody>
          <a:bodyPr/>
          <a:lstStyle/>
          <a:p>
            <a:pPr eaLnBrk="1" hangingPunct="1"/>
            <a:r>
              <a:rPr lang="en-US" b="1" dirty="0" smtClean="0">
                <a:solidFill>
                  <a:srgbClr val="002060"/>
                </a:solidFill>
                <a:latin typeface="Times New Roman" pitchFamily="18" charset="0"/>
                <a:cs typeface="Times New Roman" pitchFamily="18" charset="0"/>
              </a:rPr>
              <a:t>1.He asked me:”Why have you come so late?”</a:t>
            </a:r>
            <a:br>
              <a:rPr lang="en-US" b="1" dirty="0" smtClean="0">
                <a:solidFill>
                  <a:srgbClr val="002060"/>
                </a:solidFill>
                <a:latin typeface="Times New Roman" pitchFamily="18" charset="0"/>
                <a:cs typeface="Times New Roman" pitchFamily="18" charset="0"/>
              </a:rPr>
            </a:br>
            <a:r>
              <a:rPr lang="en-US" b="1" dirty="0" smtClean="0">
                <a:solidFill>
                  <a:srgbClr val="002060"/>
                </a:solidFill>
                <a:latin typeface="Times New Roman" pitchFamily="18" charset="0"/>
                <a:cs typeface="Times New Roman" pitchFamily="18" charset="0"/>
              </a:rPr>
              <a:t>He asked me </a:t>
            </a:r>
            <a:r>
              <a:rPr lang="en-US" b="1" i="1" dirty="0" smtClean="0">
                <a:solidFill>
                  <a:srgbClr val="7030A0"/>
                </a:solidFill>
                <a:latin typeface="Times New Roman" pitchFamily="18" charset="0"/>
                <a:cs typeface="Times New Roman" pitchFamily="18" charset="0"/>
              </a:rPr>
              <a:t>why</a:t>
            </a:r>
            <a:r>
              <a:rPr lang="en-US" b="1" dirty="0" smtClean="0">
                <a:solidFill>
                  <a:srgbClr val="002060"/>
                </a:solidFill>
                <a:latin typeface="Times New Roman" pitchFamily="18" charset="0"/>
                <a:cs typeface="Times New Roman" pitchFamily="18" charset="0"/>
              </a:rPr>
              <a:t> I </a:t>
            </a:r>
            <a:r>
              <a:rPr lang="en-US" b="1" i="1" dirty="0" smtClean="0">
                <a:solidFill>
                  <a:srgbClr val="7030A0"/>
                </a:solidFill>
                <a:latin typeface="Times New Roman" pitchFamily="18" charset="0"/>
                <a:cs typeface="Times New Roman" pitchFamily="18" charset="0"/>
              </a:rPr>
              <a:t>had come </a:t>
            </a:r>
            <a:r>
              <a:rPr lang="en-US" b="1" dirty="0" smtClean="0">
                <a:solidFill>
                  <a:srgbClr val="002060"/>
                </a:solidFill>
                <a:latin typeface="Times New Roman" pitchFamily="18" charset="0"/>
                <a:cs typeface="Times New Roman" pitchFamily="18" charset="0"/>
              </a:rPr>
              <a:t>so late.</a:t>
            </a:r>
            <a:br>
              <a:rPr lang="en-US" b="1" dirty="0" smtClean="0">
                <a:solidFill>
                  <a:srgbClr val="002060"/>
                </a:solidFill>
                <a:latin typeface="Times New Roman" pitchFamily="18" charset="0"/>
                <a:cs typeface="Times New Roman" pitchFamily="18" charset="0"/>
              </a:rPr>
            </a:br>
            <a:r>
              <a:rPr lang="en-US" b="1" dirty="0" smtClean="0">
                <a:solidFill>
                  <a:srgbClr val="002060"/>
                </a:solidFill>
                <a:latin typeface="Times New Roman" pitchFamily="18" charset="0"/>
                <a:cs typeface="Times New Roman" pitchFamily="18" charset="0"/>
              </a:rPr>
              <a:t>2. He asked me:”Where do you live?”</a:t>
            </a:r>
            <a:br>
              <a:rPr lang="en-US" b="1" dirty="0" smtClean="0">
                <a:solidFill>
                  <a:srgbClr val="002060"/>
                </a:solidFill>
                <a:latin typeface="Times New Roman" pitchFamily="18" charset="0"/>
                <a:cs typeface="Times New Roman" pitchFamily="18" charset="0"/>
              </a:rPr>
            </a:br>
            <a:r>
              <a:rPr lang="en-US" b="1" dirty="0" smtClean="0">
                <a:solidFill>
                  <a:srgbClr val="002060"/>
                </a:solidFill>
                <a:latin typeface="Times New Roman" pitchFamily="18" charset="0"/>
                <a:cs typeface="Times New Roman" pitchFamily="18" charset="0"/>
              </a:rPr>
              <a:t>He asked me </a:t>
            </a:r>
            <a:r>
              <a:rPr lang="en-US" b="1" i="1" dirty="0" smtClean="0">
                <a:solidFill>
                  <a:srgbClr val="7030A0"/>
                </a:solidFill>
                <a:latin typeface="Times New Roman" pitchFamily="18" charset="0"/>
                <a:cs typeface="Times New Roman" pitchFamily="18" charset="0"/>
              </a:rPr>
              <a:t>where</a:t>
            </a:r>
            <a:r>
              <a:rPr lang="en-US" b="1" dirty="0" smtClean="0">
                <a:solidFill>
                  <a:srgbClr val="002060"/>
                </a:solidFill>
                <a:latin typeface="Times New Roman" pitchFamily="18" charset="0"/>
                <a:cs typeface="Times New Roman" pitchFamily="18" charset="0"/>
              </a:rPr>
              <a:t> I</a:t>
            </a:r>
            <a:r>
              <a:rPr lang="en-US" b="1" i="1" dirty="0" smtClean="0">
                <a:solidFill>
                  <a:srgbClr val="002060"/>
                </a:solidFill>
                <a:latin typeface="Times New Roman" pitchFamily="18" charset="0"/>
                <a:cs typeface="Times New Roman" pitchFamily="18" charset="0"/>
              </a:rPr>
              <a:t> </a:t>
            </a:r>
            <a:r>
              <a:rPr lang="en-US" b="1" i="1" dirty="0" smtClean="0">
                <a:solidFill>
                  <a:srgbClr val="7030A0"/>
                </a:solidFill>
                <a:latin typeface="Times New Roman" pitchFamily="18" charset="0"/>
                <a:cs typeface="Times New Roman" pitchFamily="18" charset="0"/>
              </a:rPr>
              <a:t>lived</a:t>
            </a:r>
            <a:r>
              <a:rPr lang="en-US" b="1" dirty="0" smtClean="0">
                <a:solidFill>
                  <a:srgbClr val="002060"/>
                </a:solidFill>
                <a:latin typeface="Times New Roman" pitchFamily="18" charset="0"/>
                <a:cs typeface="Times New Roman" pitchFamily="18" charset="0"/>
              </a:rPr>
              <a:t>.</a:t>
            </a:r>
            <a:endParaRPr lang="ru-RU" b="1" dirty="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4578"/>
                                        </p:tgtEl>
                                        <p:attrNameLst>
                                          <p:attrName>style.visibility</p:attrName>
                                        </p:attrNameLst>
                                      </p:cBhvr>
                                      <p:to>
                                        <p:strVal val="visible"/>
                                      </p:to>
                                    </p:set>
                                    <p:anim calcmode="lin" valueType="num">
                                      <p:cBhvr>
                                        <p:cTn id="7" dur="500" fill="hold"/>
                                        <p:tgtEl>
                                          <p:spTgt spid="24578"/>
                                        </p:tgtEl>
                                        <p:attrNameLst>
                                          <p:attrName>ppt_w</p:attrName>
                                        </p:attrNameLst>
                                      </p:cBhvr>
                                      <p:tavLst>
                                        <p:tav tm="0">
                                          <p:val>
                                            <p:fltVal val="0"/>
                                          </p:val>
                                        </p:tav>
                                        <p:tav tm="100000">
                                          <p:val>
                                            <p:strVal val="#ppt_w"/>
                                          </p:val>
                                        </p:tav>
                                      </p:tavLst>
                                    </p:anim>
                                    <p:anim calcmode="lin" valueType="num">
                                      <p:cBhvr>
                                        <p:cTn id="8" dur="500" fill="hold"/>
                                        <p:tgtEl>
                                          <p:spTgt spid="24578"/>
                                        </p:tgtEl>
                                        <p:attrNameLst>
                                          <p:attrName>ppt_h</p:attrName>
                                        </p:attrNameLst>
                                      </p:cBhvr>
                                      <p:tavLst>
                                        <p:tav tm="0">
                                          <p:val>
                                            <p:fltVal val="0"/>
                                          </p:val>
                                        </p:tav>
                                        <p:tav tm="100000">
                                          <p:val>
                                            <p:strVal val="#ppt_h"/>
                                          </p:val>
                                        </p:tav>
                                      </p:tavLst>
                                    </p:anim>
                                    <p:animEffect transition="in" filter="fade">
                                      <p:cBhvr>
                                        <p:cTn id="9" dur="500"/>
                                        <p:tgtEl>
                                          <p:spTgt spid="24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785813"/>
            <a:ext cx="8229600" cy="5143500"/>
          </a:xfrm>
        </p:spPr>
        <p:txBody>
          <a:bodyPr/>
          <a:lstStyle/>
          <a:p>
            <a:pPr eaLnBrk="1" hangingPunct="1"/>
            <a:r>
              <a:rPr lang="ru-RU" sz="3600" smtClean="0">
                <a:solidFill>
                  <a:srgbClr val="002060"/>
                </a:solidFill>
                <a:latin typeface="Times New Roman" pitchFamily="18" charset="0"/>
                <a:cs typeface="Times New Roman" pitchFamily="18" charset="0"/>
              </a:rPr>
              <a:t>Когда прямой вопрос начинается с </a:t>
            </a:r>
            <a:r>
              <a:rPr lang="ru-RU" sz="3600" b="1" i="1" smtClean="0">
                <a:solidFill>
                  <a:srgbClr val="7030A0"/>
                </a:solidFill>
                <a:latin typeface="Times New Roman" pitchFamily="18" charset="0"/>
                <a:cs typeface="Times New Roman" pitchFamily="18" charset="0"/>
              </a:rPr>
              <a:t>вспомогательного</a:t>
            </a:r>
            <a:r>
              <a:rPr lang="ru-RU" sz="3600" smtClean="0">
                <a:solidFill>
                  <a:srgbClr val="002060"/>
                </a:solidFill>
                <a:latin typeface="Times New Roman" pitchFamily="18" charset="0"/>
                <a:cs typeface="Times New Roman" pitchFamily="18" charset="0"/>
              </a:rPr>
              <a:t> или </a:t>
            </a:r>
            <a:r>
              <a:rPr lang="ru-RU" sz="3600" b="1" i="1" smtClean="0">
                <a:solidFill>
                  <a:srgbClr val="7030A0"/>
                </a:solidFill>
                <a:latin typeface="Times New Roman" pitchFamily="18" charset="0"/>
                <a:cs typeface="Times New Roman" pitchFamily="18" charset="0"/>
              </a:rPr>
              <a:t>модального</a:t>
            </a:r>
            <a:r>
              <a:rPr lang="ru-RU" sz="3600" smtClean="0">
                <a:solidFill>
                  <a:srgbClr val="7030A0"/>
                </a:solidFill>
                <a:latin typeface="Times New Roman" pitchFamily="18" charset="0"/>
                <a:cs typeface="Times New Roman" pitchFamily="18" charset="0"/>
              </a:rPr>
              <a:t> </a:t>
            </a:r>
            <a:r>
              <a:rPr lang="ru-RU" sz="3600" b="1" i="1" smtClean="0">
                <a:solidFill>
                  <a:srgbClr val="7030A0"/>
                </a:solidFill>
                <a:latin typeface="Times New Roman" pitchFamily="18" charset="0"/>
                <a:cs typeface="Times New Roman" pitchFamily="18" charset="0"/>
              </a:rPr>
              <a:t>глагола</a:t>
            </a:r>
            <a:r>
              <a:rPr lang="ru-RU" sz="3600" smtClean="0">
                <a:solidFill>
                  <a:srgbClr val="002060"/>
                </a:solidFill>
                <a:latin typeface="Times New Roman" pitchFamily="18" charset="0"/>
                <a:cs typeface="Times New Roman" pitchFamily="18" charset="0"/>
              </a:rPr>
              <a:t>, то косвенный вопрос присоединяется к главному предложению при помощи союзов </a:t>
            </a:r>
            <a:r>
              <a:rPr lang="en-US" sz="3600" b="1" i="1" smtClean="0">
                <a:solidFill>
                  <a:srgbClr val="7030A0"/>
                </a:solidFill>
                <a:latin typeface="Times New Roman" pitchFamily="18" charset="0"/>
                <a:cs typeface="Times New Roman" pitchFamily="18" charset="0"/>
              </a:rPr>
              <a:t>whether</a:t>
            </a:r>
            <a:r>
              <a:rPr lang="en-US" sz="3600" smtClean="0">
                <a:solidFill>
                  <a:srgbClr val="002060"/>
                </a:solidFill>
                <a:latin typeface="Times New Roman" pitchFamily="18" charset="0"/>
                <a:cs typeface="Times New Roman" pitchFamily="18" charset="0"/>
              </a:rPr>
              <a:t> </a:t>
            </a:r>
            <a:r>
              <a:rPr lang="ru-RU" sz="3600" smtClean="0">
                <a:solidFill>
                  <a:srgbClr val="002060"/>
                </a:solidFill>
                <a:latin typeface="Times New Roman" pitchFamily="18" charset="0"/>
                <a:cs typeface="Times New Roman" pitchFamily="18" charset="0"/>
              </a:rPr>
              <a:t>или </a:t>
            </a:r>
            <a:r>
              <a:rPr lang="en-US" sz="3600" b="1" i="1" smtClean="0">
                <a:solidFill>
                  <a:srgbClr val="7030A0"/>
                </a:solidFill>
                <a:latin typeface="Times New Roman" pitchFamily="18" charset="0"/>
                <a:cs typeface="Times New Roman" pitchFamily="18" charset="0"/>
              </a:rPr>
              <a:t>if</a:t>
            </a:r>
            <a:r>
              <a:rPr lang="ru-RU" sz="3600" smtClean="0">
                <a:solidFill>
                  <a:srgbClr val="002060"/>
                </a:solidFill>
                <a:latin typeface="Times New Roman" pitchFamily="18" charset="0"/>
                <a:cs typeface="Times New Roman" pitchFamily="18" charset="0"/>
              </a:rPr>
              <a:t>, имеющих значение частицы </a:t>
            </a:r>
            <a:r>
              <a:rPr lang="ru-RU" sz="3600" b="1" i="1" smtClean="0">
                <a:solidFill>
                  <a:srgbClr val="7030A0"/>
                </a:solidFill>
                <a:latin typeface="Times New Roman" pitchFamily="18" charset="0"/>
                <a:cs typeface="Times New Roman" pitchFamily="18" charset="0"/>
              </a:rPr>
              <a:t>ли</a:t>
            </a:r>
            <a:r>
              <a:rPr lang="ru-RU" sz="3600" smtClean="0">
                <a:solidFill>
                  <a:srgbClr val="002060"/>
                </a:solidFill>
                <a:latin typeface="Times New Roman" pitchFamily="18" charset="0"/>
                <a:cs typeface="Times New Roman" pitchFamily="18" charset="0"/>
              </a:rPr>
              <a:t>. Далее производятся те же изменения, как и при обращении в косвенную речь вопроса, начинающегося с вопросительного слова.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1506"/>
                                        </p:tgtEl>
                                        <p:attrNameLst>
                                          <p:attrName>style.visibility</p:attrName>
                                        </p:attrNameLst>
                                      </p:cBhvr>
                                      <p:to>
                                        <p:strVal val="visible"/>
                                      </p:to>
                                    </p:set>
                                    <p:anim calcmode="lin" valueType="num">
                                      <p:cBhvr additive="base">
                                        <p:cTn id="7" dur="1000" fill="hold"/>
                                        <p:tgtEl>
                                          <p:spTgt spid="21506"/>
                                        </p:tgtEl>
                                        <p:attrNameLst>
                                          <p:attrName>ppt_x</p:attrName>
                                        </p:attrNameLst>
                                      </p:cBhvr>
                                      <p:tavLst>
                                        <p:tav tm="0">
                                          <p:val>
                                            <p:strVal val="#ppt_x"/>
                                          </p:val>
                                        </p:tav>
                                        <p:tav tm="100000">
                                          <p:val>
                                            <p:strVal val="#ppt_x"/>
                                          </p:val>
                                        </p:tav>
                                      </p:tavLst>
                                    </p:anim>
                                    <p:anim calcmode="lin" valueType="num">
                                      <p:cBhvr additive="base">
                                        <p:cTn id="8" dur="1000" fill="hold"/>
                                        <p:tgtEl>
                                          <p:spTgt spid="2150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5177" name="Group 57"/>
          <p:cNvGraphicFramePr>
            <a:graphicFrameLocks noGrp="1"/>
          </p:cNvGraphicFramePr>
          <p:nvPr>
            <p:ph idx="4294967295"/>
          </p:nvPr>
        </p:nvGraphicFramePr>
        <p:xfrm>
          <a:off x="0" y="0"/>
          <a:ext cx="9144001" cy="6643710"/>
        </p:xfrm>
        <a:graphic>
          <a:graphicData uri="http://schemas.openxmlformats.org/drawingml/2006/table">
            <a:tbl>
              <a:tblPr/>
              <a:tblGrid>
                <a:gridCol w="2064749"/>
                <a:gridCol w="2433493"/>
                <a:gridCol w="2433493"/>
                <a:gridCol w="2212266"/>
              </a:tblGrid>
              <a:tr h="22145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40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latin typeface="Times New Roman" pitchFamily="18" charset="0"/>
                          <a:cs typeface="Times New Roman" pitchFamily="18" charset="0"/>
                        </a:rPr>
                        <a:t>Введение</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0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latin typeface="Times New Roman" pitchFamily="18" charset="0"/>
                          <a:cs typeface="Times New Roman" pitchFamily="18" charset="0"/>
                        </a:rPr>
                        <a:t>Правила последовательности времён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40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latin typeface="Times New Roman" pitchFamily="18" charset="0"/>
                          <a:cs typeface="Times New Roman" pitchFamily="18" charset="0"/>
                        </a:rPr>
                        <a:t>Пример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itchFamily="18" charset="0"/>
                          <a:cs typeface="Times New Roman" pitchFamily="18" charset="0"/>
                        </a:rPr>
                        <a:t>Пример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145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40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2060"/>
                          </a:solidFill>
                          <a:effectLst/>
                          <a:latin typeface="Times New Roman" pitchFamily="18" charset="0"/>
                          <a:cs typeface="Times New Roman" pitchFamily="18" charset="0"/>
                        </a:rPr>
                        <a:t>Пример №3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latin typeface="Times New Roman" pitchFamily="18" charset="0"/>
                          <a:cs typeface="Times New Roman" pitchFamily="18" charset="0"/>
                        </a:rPr>
                        <a:t>Замена</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latin typeface="Times New Roman" pitchFamily="18" charset="0"/>
                          <a:cs typeface="Times New Roman" pitchFamily="18" charset="0"/>
                        </a:rPr>
                        <a:t>указательных  местоимений и наречий времени и места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40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itchFamily="18" charset="0"/>
                          <a:cs typeface="Times New Roman" pitchFamily="18" charset="0"/>
                        </a:rPr>
                        <a:t>Вопросительные предложения</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40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itchFamily="18" charset="0"/>
                          <a:cs typeface="Times New Roman" pitchFamily="18" charset="0"/>
                        </a:rPr>
                        <a:t>Специальные вопросы</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145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itchFamily="18" charset="0"/>
                          <a:cs typeface="Times New Roman" pitchFamily="18" charset="0"/>
                        </a:rPr>
                        <a:t>Общие</a:t>
                      </a:r>
                      <a:r>
                        <a:rPr kumimoji="0" lang="ru-RU" sz="4000" b="1" i="0" u="none" strike="noStrike" cap="none" normalizeH="0" baseline="0" dirty="0" smtClean="0">
                          <a:ln>
                            <a:noFill/>
                          </a:ln>
                          <a:solidFill>
                            <a:srgbClr val="002060"/>
                          </a:solidFill>
                          <a:effectLst/>
                          <a:latin typeface="Times New Roman" pitchFamily="18" charset="0"/>
                          <a:cs typeface="Times New Roman" pitchFamily="18" charset="0"/>
                        </a:rPr>
                        <a:t> </a:t>
                      </a:r>
                      <a:r>
                        <a:rPr kumimoji="0" lang="ru-RU" sz="1800" b="1" i="0" u="none" strike="noStrike" cap="none" normalizeH="0" baseline="0" dirty="0" smtClean="0">
                          <a:ln>
                            <a:noFill/>
                          </a:ln>
                          <a:solidFill>
                            <a:srgbClr val="002060"/>
                          </a:solidFill>
                          <a:effectLst/>
                          <a:latin typeface="Times New Roman" pitchFamily="18" charset="0"/>
                          <a:cs typeface="Times New Roman" pitchFamily="18" charset="0"/>
                        </a:rPr>
                        <a:t>вопросы</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40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002060"/>
                          </a:solidFill>
                          <a:effectLst/>
                          <a:latin typeface="Times New Roman" pitchFamily="18" charset="0"/>
                          <a:cs typeface="Times New Roman" pitchFamily="18" charset="0"/>
                        </a:rPr>
                        <a:t>Повелительные предложения</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40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dirty="0" smtClean="0">
                          <a:ln>
                            <a:noFill/>
                          </a:ln>
                          <a:solidFill>
                            <a:srgbClr val="002060"/>
                          </a:solidFill>
                          <a:effectLst/>
                          <a:latin typeface="Times New Roman" pitchFamily="18" charset="0"/>
                          <a:cs typeface="Times New Roman" pitchFamily="18" charset="0"/>
                        </a:rPr>
                        <a:t>Test 1</a:t>
                      </a:r>
                      <a:endParaRPr kumimoji="0" lang="ru-RU" sz="4000" b="1" i="0" u="none" strike="noStrike" cap="none" normalizeH="0" baseline="0" dirty="0" smtClean="0">
                        <a:ln>
                          <a:noFill/>
                        </a:ln>
                        <a:solidFill>
                          <a:srgbClr val="00206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40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dirty="0" smtClean="0">
                          <a:ln>
                            <a:noFill/>
                          </a:ln>
                          <a:solidFill>
                            <a:srgbClr val="002060"/>
                          </a:solidFill>
                          <a:effectLst/>
                          <a:latin typeface="Times New Roman" pitchFamily="18" charset="0"/>
                          <a:cs typeface="Times New Roman" pitchFamily="18" charset="0"/>
                        </a:rPr>
                        <a:t>Test 2</a:t>
                      </a:r>
                      <a:endParaRPr kumimoji="0" lang="ru-RU" sz="4000" b="1" i="0" u="none" strike="noStrike" cap="none" normalizeH="0" baseline="0" dirty="0" smtClean="0">
                        <a:ln>
                          <a:noFill/>
                        </a:ln>
                        <a:solidFill>
                          <a:srgbClr val="00206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120" name="Rectangle 34">
            <a:hlinkClick r:id="rId2" action="ppaction://hlinksldjump"/>
          </p:cNvPr>
          <p:cNvSpPr>
            <a:spLocks noChangeArrowheads="1"/>
          </p:cNvSpPr>
          <p:nvPr/>
        </p:nvSpPr>
        <p:spPr bwMode="auto">
          <a:xfrm>
            <a:off x="1500188" y="1785938"/>
            <a:ext cx="228600" cy="2286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21" name="Rectangle 35">
            <a:hlinkClick r:id="rId3" action="ppaction://hlinksldjump"/>
          </p:cNvPr>
          <p:cNvSpPr>
            <a:spLocks noChangeArrowheads="1"/>
          </p:cNvSpPr>
          <p:nvPr/>
        </p:nvSpPr>
        <p:spPr bwMode="auto">
          <a:xfrm>
            <a:off x="3929063" y="1785938"/>
            <a:ext cx="228600" cy="2286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22" name="Rectangle 36">
            <a:hlinkClick r:id="rId4" action="ppaction://hlinksldjump"/>
          </p:cNvPr>
          <p:cNvSpPr>
            <a:spLocks noChangeArrowheads="1"/>
          </p:cNvSpPr>
          <p:nvPr/>
        </p:nvSpPr>
        <p:spPr bwMode="auto">
          <a:xfrm>
            <a:off x="6215063" y="1714500"/>
            <a:ext cx="228600" cy="2286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23" name="Rectangle 37">
            <a:hlinkClick r:id="rId5" action="ppaction://hlinksldjump"/>
          </p:cNvPr>
          <p:cNvSpPr>
            <a:spLocks noChangeArrowheads="1"/>
          </p:cNvSpPr>
          <p:nvPr/>
        </p:nvSpPr>
        <p:spPr bwMode="auto">
          <a:xfrm>
            <a:off x="8501063" y="1714500"/>
            <a:ext cx="228600" cy="2286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24" name="Rectangle 39">
            <a:hlinkClick r:id="rId6" action="ppaction://hlinksldjump"/>
          </p:cNvPr>
          <p:cNvSpPr>
            <a:spLocks noChangeArrowheads="1"/>
          </p:cNvSpPr>
          <p:nvPr/>
        </p:nvSpPr>
        <p:spPr bwMode="auto">
          <a:xfrm>
            <a:off x="1571625" y="3857625"/>
            <a:ext cx="228600" cy="2286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25" name="Rectangle 40">
            <a:hlinkClick r:id="rId7" action="ppaction://hlinksldjump"/>
          </p:cNvPr>
          <p:cNvSpPr>
            <a:spLocks noChangeArrowheads="1"/>
          </p:cNvSpPr>
          <p:nvPr/>
        </p:nvSpPr>
        <p:spPr bwMode="auto">
          <a:xfrm>
            <a:off x="4000500" y="4000500"/>
            <a:ext cx="228600" cy="2286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26" name="Rectangle 41">
            <a:hlinkClick r:id="rId8" action="ppaction://hlinksldjump"/>
          </p:cNvPr>
          <p:cNvSpPr>
            <a:spLocks noChangeArrowheads="1"/>
          </p:cNvSpPr>
          <p:nvPr/>
        </p:nvSpPr>
        <p:spPr bwMode="auto">
          <a:xfrm>
            <a:off x="6286500" y="3929063"/>
            <a:ext cx="228600" cy="2286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27" name="Rectangle 42">
            <a:hlinkClick r:id="rId9" action="ppaction://hlinksldjump"/>
          </p:cNvPr>
          <p:cNvSpPr>
            <a:spLocks noChangeArrowheads="1"/>
          </p:cNvSpPr>
          <p:nvPr/>
        </p:nvSpPr>
        <p:spPr bwMode="auto">
          <a:xfrm>
            <a:off x="8501063" y="3857625"/>
            <a:ext cx="228600" cy="2286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28" name="Rectangle 44">
            <a:hlinkClick r:id="rId10" action="ppaction://hlinksldjump"/>
          </p:cNvPr>
          <p:cNvSpPr>
            <a:spLocks noChangeArrowheads="1"/>
          </p:cNvSpPr>
          <p:nvPr/>
        </p:nvSpPr>
        <p:spPr bwMode="auto">
          <a:xfrm>
            <a:off x="1643063" y="6072188"/>
            <a:ext cx="228600" cy="2286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29" name="Rectangle 46">
            <a:hlinkClick r:id="rId11" action="ppaction://hlinksldjump"/>
          </p:cNvPr>
          <p:cNvSpPr>
            <a:spLocks noChangeArrowheads="1"/>
          </p:cNvSpPr>
          <p:nvPr/>
        </p:nvSpPr>
        <p:spPr bwMode="auto">
          <a:xfrm>
            <a:off x="8501063" y="6072188"/>
            <a:ext cx="228600" cy="2286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30" name="Rectangle 47">
            <a:hlinkClick r:id="rId12" action="ppaction://hlinksldjump"/>
          </p:cNvPr>
          <p:cNvSpPr>
            <a:spLocks noChangeArrowheads="1"/>
          </p:cNvSpPr>
          <p:nvPr/>
        </p:nvSpPr>
        <p:spPr bwMode="auto">
          <a:xfrm>
            <a:off x="6357938" y="6072188"/>
            <a:ext cx="228600" cy="2286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31" name="Rectangle 48">
            <a:hlinkClick r:id="rId13" action="ppaction://hlinksldjump"/>
          </p:cNvPr>
          <p:cNvSpPr>
            <a:spLocks noChangeArrowheads="1"/>
          </p:cNvSpPr>
          <p:nvPr/>
        </p:nvSpPr>
        <p:spPr bwMode="auto">
          <a:xfrm>
            <a:off x="3857625" y="6072188"/>
            <a:ext cx="228600" cy="228600"/>
          </a:xfrm>
          <a:prstGeom prst="rect">
            <a:avLst/>
          </a:prstGeom>
          <a:solidFill>
            <a:schemeClr val="accent1"/>
          </a:solidFill>
          <a:ln w="9525">
            <a:solidFill>
              <a:schemeClr val="tx1"/>
            </a:solidFill>
            <a:miter lim="800000"/>
            <a:headEnd/>
            <a:tailEnd/>
          </a:ln>
        </p:spPr>
        <p:txBody>
          <a:bodyPr wrap="none" anchor="ctr"/>
          <a:lstStyle/>
          <a:p>
            <a:endParaRPr lang="ru-RU"/>
          </a:p>
        </p:txBody>
      </p:sp>
    </p:spTree>
  </p:cSld>
  <p:clrMapOvr>
    <a:masterClrMapping/>
  </p:clrMapOvr>
  <p:transition>
    <p:pull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667000"/>
            <a:ext cx="8229600" cy="1384300"/>
          </a:xfrm>
        </p:spPr>
        <p:txBody>
          <a:bodyPr/>
          <a:lstStyle/>
          <a:p>
            <a:pPr eaLnBrk="1" hangingPunct="1"/>
            <a:r>
              <a:rPr lang="en-US" b="1" smtClean="0">
                <a:solidFill>
                  <a:srgbClr val="002060"/>
                </a:solidFill>
                <a:latin typeface="Times New Roman" pitchFamily="18" charset="0"/>
                <a:cs typeface="Times New Roman" pitchFamily="18" charset="0"/>
              </a:rPr>
              <a:t>1. She asked:”Did John read the book?”</a:t>
            </a:r>
            <a:br>
              <a:rPr lang="en-US" b="1" smtClean="0">
                <a:solidFill>
                  <a:srgbClr val="002060"/>
                </a:solidFill>
                <a:latin typeface="Times New Roman" pitchFamily="18" charset="0"/>
                <a:cs typeface="Times New Roman" pitchFamily="18" charset="0"/>
              </a:rPr>
            </a:br>
            <a:r>
              <a:rPr lang="en-US" b="1" smtClean="0">
                <a:solidFill>
                  <a:srgbClr val="002060"/>
                </a:solidFill>
                <a:latin typeface="Times New Roman" pitchFamily="18" charset="0"/>
                <a:cs typeface="Times New Roman" pitchFamily="18" charset="0"/>
              </a:rPr>
              <a:t>She asked </a:t>
            </a:r>
            <a:r>
              <a:rPr lang="en-US" b="1" i="1" smtClean="0">
                <a:solidFill>
                  <a:srgbClr val="7030A0"/>
                </a:solidFill>
                <a:latin typeface="Times New Roman" pitchFamily="18" charset="0"/>
                <a:cs typeface="Times New Roman" pitchFamily="18" charset="0"/>
              </a:rPr>
              <a:t>if</a:t>
            </a:r>
            <a:r>
              <a:rPr lang="en-US" b="1" smtClean="0">
                <a:solidFill>
                  <a:srgbClr val="002060"/>
                </a:solidFill>
                <a:latin typeface="Times New Roman" pitchFamily="18" charset="0"/>
                <a:cs typeface="Times New Roman" pitchFamily="18" charset="0"/>
              </a:rPr>
              <a:t> John </a:t>
            </a:r>
            <a:r>
              <a:rPr lang="en-US" b="1" i="1" smtClean="0">
                <a:solidFill>
                  <a:srgbClr val="7030A0"/>
                </a:solidFill>
                <a:latin typeface="Times New Roman" pitchFamily="18" charset="0"/>
                <a:cs typeface="Times New Roman" pitchFamily="18" charset="0"/>
              </a:rPr>
              <a:t>had read </a:t>
            </a:r>
            <a:r>
              <a:rPr lang="en-US" b="1" smtClean="0">
                <a:solidFill>
                  <a:srgbClr val="002060"/>
                </a:solidFill>
                <a:latin typeface="Times New Roman" pitchFamily="18" charset="0"/>
                <a:cs typeface="Times New Roman" pitchFamily="18" charset="0"/>
              </a:rPr>
              <a:t>the book.</a:t>
            </a:r>
            <a:br>
              <a:rPr lang="en-US" b="1" smtClean="0">
                <a:solidFill>
                  <a:srgbClr val="002060"/>
                </a:solidFill>
                <a:latin typeface="Times New Roman" pitchFamily="18" charset="0"/>
                <a:cs typeface="Times New Roman" pitchFamily="18" charset="0"/>
              </a:rPr>
            </a:br>
            <a:r>
              <a:rPr lang="en-US" b="1" smtClean="0">
                <a:solidFill>
                  <a:srgbClr val="002060"/>
                </a:solidFill>
                <a:latin typeface="Times New Roman" pitchFamily="18" charset="0"/>
                <a:cs typeface="Times New Roman" pitchFamily="18" charset="0"/>
              </a:rPr>
              <a:t>2. He asked me: ’’Will you be here tomorrow?”</a:t>
            </a:r>
            <a:br>
              <a:rPr lang="en-US" b="1" smtClean="0">
                <a:solidFill>
                  <a:srgbClr val="002060"/>
                </a:solidFill>
                <a:latin typeface="Times New Roman" pitchFamily="18" charset="0"/>
                <a:cs typeface="Times New Roman" pitchFamily="18" charset="0"/>
              </a:rPr>
            </a:br>
            <a:r>
              <a:rPr lang="en-US" b="1" smtClean="0">
                <a:solidFill>
                  <a:srgbClr val="002060"/>
                </a:solidFill>
                <a:latin typeface="Times New Roman" pitchFamily="18" charset="0"/>
                <a:cs typeface="Times New Roman" pitchFamily="18" charset="0"/>
              </a:rPr>
              <a:t>He asked me </a:t>
            </a:r>
            <a:r>
              <a:rPr lang="en-US" b="1" i="1" smtClean="0">
                <a:solidFill>
                  <a:srgbClr val="7030A0"/>
                </a:solidFill>
                <a:latin typeface="Times New Roman" pitchFamily="18" charset="0"/>
                <a:cs typeface="Times New Roman" pitchFamily="18" charset="0"/>
              </a:rPr>
              <a:t>whether</a:t>
            </a:r>
            <a:r>
              <a:rPr lang="en-US" b="1" smtClean="0">
                <a:solidFill>
                  <a:srgbClr val="7030A0"/>
                </a:solidFill>
                <a:latin typeface="Times New Roman" pitchFamily="18" charset="0"/>
                <a:cs typeface="Times New Roman" pitchFamily="18" charset="0"/>
              </a:rPr>
              <a:t> </a:t>
            </a:r>
            <a:r>
              <a:rPr lang="en-US" b="1" i="1" smtClean="0">
                <a:solidFill>
                  <a:srgbClr val="7030A0"/>
                </a:solidFill>
                <a:latin typeface="Times New Roman" pitchFamily="18" charset="0"/>
                <a:cs typeface="Times New Roman" pitchFamily="18" charset="0"/>
              </a:rPr>
              <a:t>I should </a:t>
            </a:r>
            <a:r>
              <a:rPr lang="en-US" b="1" smtClean="0">
                <a:solidFill>
                  <a:srgbClr val="002060"/>
                </a:solidFill>
                <a:latin typeface="Times New Roman" pitchFamily="18" charset="0"/>
                <a:cs typeface="Times New Roman" pitchFamily="18" charset="0"/>
              </a:rPr>
              <a:t>be </a:t>
            </a:r>
            <a:r>
              <a:rPr lang="en-US" b="1" i="1" smtClean="0">
                <a:solidFill>
                  <a:srgbClr val="7030A0"/>
                </a:solidFill>
                <a:latin typeface="Times New Roman" pitchFamily="18" charset="0"/>
                <a:cs typeface="Times New Roman" pitchFamily="18" charset="0"/>
              </a:rPr>
              <a:t>there the next day</a:t>
            </a:r>
            <a:r>
              <a:rPr lang="en-US" b="1" smtClean="0">
                <a:solidFill>
                  <a:srgbClr val="7030A0"/>
                </a:solidFill>
                <a:latin typeface="Times New Roman" pitchFamily="18" charset="0"/>
                <a:cs typeface="Times New Roman" pitchFamily="18" charset="0"/>
              </a:rPr>
              <a:t>.</a:t>
            </a:r>
            <a:endParaRPr lang="ru-RU" b="1" smtClean="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dissolve">
                                      <p:cBhvr>
                                        <p:cTn id="7" dur="500"/>
                                        <p:tgtEl>
                                          <p:spTgt spid="266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2667000"/>
            <a:ext cx="8229600" cy="1384300"/>
          </a:xfrm>
        </p:spPr>
        <p:txBody>
          <a:bodyPr/>
          <a:lstStyle/>
          <a:p>
            <a:pPr eaLnBrk="1" hangingPunct="1"/>
            <a:r>
              <a:rPr lang="ru-RU" sz="3000" smtClean="0">
                <a:solidFill>
                  <a:srgbClr val="002060"/>
                </a:solidFill>
                <a:latin typeface="Times New Roman" pitchFamily="18" charset="0"/>
                <a:cs typeface="Times New Roman" pitchFamily="18" charset="0"/>
              </a:rPr>
              <a:t>Когда прямая речь представляет собой повелительное предложение, то при обращении её в косвенную производятся следующие изменения:</a:t>
            </a:r>
            <a:br>
              <a:rPr lang="ru-RU" sz="3000" smtClean="0">
                <a:solidFill>
                  <a:srgbClr val="002060"/>
                </a:solidFill>
                <a:latin typeface="Times New Roman" pitchFamily="18" charset="0"/>
                <a:cs typeface="Times New Roman" pitchFamily="18" charset="0"/>
              </a:rPr>
            </a:br>
            <a:r>
              <a:rPr lang="ru-RU" sz="3000" smtClean="0">
                <a:solidFill>
                  <a:srgbClr val="002060"/>
                </a:solidFill>
                <a:latin typeface="Times New Roman" pitchFamily="18" charset="0"/>
                <a:cs typeface="Times New Roman" pitchFamily="18" charset="0"/>
              </a:rPr>
              <a:t>1. Если прямая речь –</a:t>
            </a:r>
            <a:r>
              <a:rPr lang="ru-RU" sz="3000" b="1" i="1" smtClean="0">
                <a:solidFill>
                  <a:srgbClr val="7030A0"/>
                </a:solidFill>
                <a:latin typeface="Times New Roman" pitchFamily="18" charset="0"/>
                <a:cs typeface="Times New Roman" pitchFamily="18" charset="0"/>
              </a:rPr>
              <a:t>приказание</a:t>
            </a:r>
            <a:r>
              <a:rPr lang="ru-RU" sz="3000" smtClean="0">
                <a:solidFill>
                  <a:srgbClr val="7030A0"/>
                </a:solidFill>
                <a:latin typeface="Times New Roman" pitchFamily="18" charset="0"/>
                <a:cs typeface="Times New Roman" pitchFamily="18" charset="0"/>
              </a:rPr>
              <a:t>,</a:t>
            </a:r>
            <a:r>
              <a:rPr lang="ru-RU" sz="3000" smtClean="0">
                <a:solidFill>
                  <a:srgbClr val="002060"/>
                </a:solidFill>
                <a:latin typeface="Times New Roman" pitchFamily="18" charset="0"/>
                <a:cs typeface="Times New Roman" pitchFamily="18" charset="0"/>
              </a:rPr>
              <a:t> то глагол </a:t>
            </a:r>
            <a:r>
              <a:rPr lang="en-US" sz="3000" i="1" smtClean="0">
                <a:solidFill>
                  <a:srgbClr val="7030A0"/>
                </a:solidFill>
                <a:latin typeface="Times New Roman" pitchFamily="18" charset="0"/>
                <a:cs typeface="Times New Roman" pitchFamily="18" charset="0"/>
              </a:rPr>
              <a:t>to say</a:t>
            </a:r>
            <a:r>
              <a:rPr lang="ru-RU" sz="3000" i="1" smtClean="0">
                <a:solidFill>
                  <a:srgbClr val="002060"/>
                </a:solidFill>
                <a:latin typeface="Times New Roman" pitchFamily="18" charset="0"/>
                <a:cs typeface="Times New Roman" pitchFamily="18" charset="0"/>
              </a:rPr>
              <a:t> сказать</a:t>
            </a:r>
            <a:r>
              <a:rPr lang="ru-RU" sz="3000" smtClean="0">
                <a:solidFill>
                  <a:srgbClr val="002060"/>
                </a:solidFill>
                <a:latin typeface="Times New Roman" pitchFamily="18" charset="0"/>
                <a:cs typeface="Times New Roman" pitchFamily="18" charset="0"/>
              </a:rPr>
              <a:t> в словах, вводящих прямую речь, </a:t>
            </a:r>
            <a:r>
              <a:rPr lang="ru-RU" sz="3000" smtClean="0">
                <a:solidFill>
                  <a:srgbClr val="7030A0"/>
                </a:solidFill>
                <a:latin typeface="Times New Roman" pitchFamily="18" charset="0"/>
                <a:cs typeface="Times New Roman" pitchFamily="18" charset="0"/>
              </a:rPr>
              <a:t>заменяется</a:t>
            </a:r>
            <a:r>
              <a:rPr lang="ru-RU" sz="3000" smtClean="0">
                <a:solidFill>
                  <a:srgbClr val="002060"/>
                </a:solidFill>
                <a:latin typeface="Times New Roman" pitchFamily="18" charset="0"/>
                <a:cs typeface="Times New Roman" pitchFamily="18" charset="0"/>
              </a:rPr>
              <a:t> глаголом </a:t>
            </a:r>
            <a:r>
              <a:rPr lang="en-US" sz="3000" i="1" smtClean="0">
                <a:solidFill>
                  <a:srgbClr val="7030A0"/>
                </a:solidFill>
                <a:latin typeface="Times New Roman" pitchFamily="18" charset="0"/>
                <a:cs typeface="Times New Roman" pitchFamily="18" charset="0"/>
              </a:rPr>
              <a:t>to tell</a:t>
            </a:r>
            <a:r>
              <a:rPr lang="ru-RU" sz="3000" i="1" smtClean="0">
                <a:solidFill>
                  <a:srgbClr val="7030A0"/>
                </a:solidFill>
                <a:latin typeface="Times New Roman" pitchFamily="18" charset="0"/>
                <a:cs typeface="Times New Roman" pitchFamily="18" charset="0"/>
              </a:rPr>
              <a:t> </a:t>
            </a:r>
            <a:r>
              <a:rPr lang="ru-RU" sz="3000" i="1" smtClean="0">
                <a:solidFill>
                  <a:srgbClr val="002060"/>
                </a:solidFill>
                <a:latin typeface="Times New Roman" pitchFamily="18" charset="0"/>
                <a:cs typeface="Times New Roman" pitchFamily="18" charset="0"/>
              </a:rPr>
              <a:t>велеть</a:t>
            </a:r>
            <a:r>
              <a:rPr lang="en-US" sz="3000" smtClean="0">
                <a:solidFill>
                  <a:srgbClr val="002060"/>
                </a:solidFill>
                <a:latin typeface="Times New Roman" pitchFamily="18" charset="0"/>
                <a:cs typeface="Times New Roman" pitchFamily="18" charset="0"/>
              </a:rPr>
              <a:t>, </a:t>
            </a:r>
            <a:r>
              <a:rPr lang="en-US" sz="3000" i="1" smtClean="0">
                <a:solidFill>
                  <a:srgbClr val="7030A0"/>
                </a:solidFill>
                <a:latin typeface="Times New Roman" pitchFamily="18" charset="0"/>
                <a:cs typeface="Times New Roman" pitchFamily="18" charset="0"/>
              </a:rPr>
              <a:t>to order</a:t>
            </a:r>
            <a:r>
              <a:rPr lang="ru-RU" sz="3000" i="1" smtClean="0">
                <a:solidFill>
                  <a:srgbClr val="7030A0"/>
                </a:solidFill>
                <a:latin typeface="Times New Roman" pitchFamily="18" charset="0"/>
                <a:cs typeface="Times New Roman" pitchFamily="18" charset="0"/>
              </a:rPr>
              <a:t> </a:t>
            </a:r>
            <a:r>
              <a:rPr lang="ru-RU" sz="3000" i="1" smtClean="0">
                <a:solidFill>
                  <a:srgbClr val="002060"/>
                </a:solidFill>
                <a:latin typeface="Times New Roman" pitchFamily="18" charset="0"/>
                <a:cs typeface="Times New Roman" pitchFamily="18" charset="0"/>
              </a:rPr>
              <a:t>приказывать</a:t>
            </a:r>
            <a:r>
              <a:rPr lang="ru-RU" sz="3000" smtClean="0">
                <a:solidFill>
                  <a:srgbClr val="002060"/>
                </a:solidFill>
                <a:latin typeface="Times New Roman" pitchFamily="18" charset="0"/>
                <a:cs typeface="Times New Roman" pitchFamily="18" charset="0"/>
              </a:rPr>
              <a:t>. Если прямая речь – </a:t>
            </a:r>
            <a:r>
              <a:rPr lang="ru-RU" sz="3000" smtClean="0">
                <a:solidFill>
                  <a:srgbClr val="7030A0"/>
                </a:solidFill>
                <a:latin typeface="Times New Roman" pitchFamily="18" charset="0"/>
                <a:cs typeface="Times New Roman" pitchFamily="18" charset="0"/>
              </a:rPr>
              <a:t>просьба</a:t>
            </a:r>
            <a:r>
              <a:rPr lang="ru-RU" sz="3000" smtClean="0">
                <a:solidFill>
                  <a:srgbClr val="002060"/>
                </a:solidFill>
                <a:latin typeface="Times New Roman" pitchFamily="18" charset="0"/>
                <a:cs typeface="Times New Roman" pitchFamily="18" charset="0"/>
              </a:rPr>
              <a:t>, то глагол</a:t>
            </a:r>
            <a:r>
              <a:rPr lang="en-US" sz="3000" smtClean="0">
                <a:solidFill>
                  <a:srgbClr val="002060"/>
                </a:solidFill>
                <a:latin typeface="Times New Roman" pitchFamily="18" charset="0"/>
                <a:cs typeface="Times New Roman" pitchFamily="18" charset="0"/>
              </a:rPr>
              <a:t> </a:t>
            </a:r>
            <a:r>
              <a:rPr lang="en-US" sz="3000" i="1" smtClean="0">
                <a:solidFill>
                  <a:srgbClr val="7030A0"/>
                </a:solidFill>
                <a:latin typeface="Times New Roman" pitchFamily="18" charset="0"/>
                <a:cs typeface="Times New Roman" pitchFamily="18" charset="0"/>
              </a:rPr>
              <a:t>to say</a:t>
            </a:r>
            <a:r>
              <a:rPr lang="ru-RU" sz="3000" i="1" smtClean="0">
                <a:solidFill>
                  <a:srgbClr val="7030A0"/>
                </a:solidFill>
                <a:latin typeface="Times New Roman" pitchFamily="18" charset="0"/>
                <a:cs typeface="Times New Roman" pitchFamily="18" charset="0"/>
              </a:rPr>
              <a:t> </a:t>
            </a:r>
            <a:r>
              <a:rPr lang="ru-RU" sz="3000" smtClean="0">
                <a:solidFill>
                  <a:srgbClr val="002060"/>
                </a:solidFill>
                <a:latin typeface="Times New Roman" pitchFamily="18" charset="0"/>
                <a:cs typeface="Times New Roman" pitchFamily="18" charset="0"/>
              </a:rPr>
              <a:t>заменяется глаголом </a:t>
            </a:r>
            <a:r>
              <a:rPr lang="en-US" sz="3000" i="1" smtClean="0">
                <a:solidFill>
                  <a:srgbClr val="7030A0"/>
                </a:solidFill>
                <a:latin typeface="Times New Roman" pitchFamily="18" charset="0"/>
                <a:cs typeface="Times New Roman" pitchFamily="18" charset="0"/>
              </a:rPr>
              <a:t>to ask </a:t>
            </a:r>
            <a:r>
              <a:rPr lang="ru-RU" sz="3000" i="1" smtClean="0">
                <a:solidFill>
                  <a:srgbClr val="002060"/>
                </a:solidFill>
                <a:latin typeface="Times New Roman" pitchFamily="18" charset="0"/>
                <a:cs typeface="Times New Roman" pitchFamily="18" charset="0"/>
              </a:rPr>
              <a:t>просить</a:t>
            </a:r>
            <a:r>
              <a:rPr lang="en-US" sz="3000" i="1" smtClean="0">
                <a:solidFill>
                  <a:srgbClr val="002060"/>
                </a:solidFill>
                <a:latin typeface="Times New Roman" pitchFamily="18" charset="0"/>
                <a:cs typeface="Times New Roman" pitchFamily="18" charset="0"/>
              </a:rPr>
              <a:t>.</a:t>
            </a:r>
            <a:r>
              <a:rPr lang="ru-RU" sz="3000" smtClean="0">
                <a:solidFill>
                  <a:srgbClr val="002060"/>
                </a:solidFill>
                <a:latin typeface="Times New Roman" pitchFamily="18" charset="0"/>
                <a:cs typeface="Times New Roman" pitchFamily="18" charset="0"/>
              </a:rPr>
              <a:t/>
            </a:r>
            <a:br>
              <a:rPr lang="ru-RU" sz="3000" smtClean="0">
                <a:solidFill>
                  <a:srgbClr val="002060"/>
                </a:solidFill>
                <a:latin typeface="Times New Roman" pitchFamily="18" charset="0"/>
                <a:cs typeface="Times New Roman" pitchFamily="18" charset="0"/>
              </a:rPr>
            </a:br>
            <a:r>
              <a:rPr lang="ru-RU" sz="3000" smtClean="0">
                <a:solidFill>
                  <a:srgbClr val="002060"/>
                </a:solidFill>
                <a:latin typeface="Times New Roman" pitchFamily="18" charset="0"/>
                <a:cs typeface="Times New Roman" pitchFamily="18" charset="0"/>
              </a:rPr>
              <a:t>2. </a:t>
            </a:r>
            <a:r>
              <a:rPr lang="ru-RU" sz="3000" i="1" smtClean="0">
                <a:solidFill>
                  <a:srgbClr val="002060"/>
                </a:solidFill>
                <a:latin typeface="Times New Roman" pitchFamily="18" charset="0"/>
                <a:cs typeface="Times New Roman" pitchFamily="18" charset="0"/>
              </a:rPr>
              <a:t>Повелительное наклонение </a:t>
            </a:r>
            <a:r>
              <a:rPr lang="ru-RU" sz="3000" smtClean="0">
                <a:solidFill>
                  <a:srgbClr val="002060"/>
                </a:solidFill>
                <a:latin typeface="Times New Roman" pitchFamily="18" charset="0"/>
                <a:cs typeface="Times New Roman" pitchFamily="18" charset="0"/>
              </a:rPr>
              <a:t>заменяется в косвенной речи </a:t>
            </a:r>
            <a:r>
              <a:rPr lang="ru-RU" sz="3000" b="1" i="1" smtClean="0">
                <a:solidFill>
                  <a:srgbClr val="7030A0"/>
                </a:solidFill>
                <a:latin typeface="Times New Roman" pitchFamily="18" charset="0"/>
                <a:cs typeface="Times New Roman" pitchFamily="18" charset="0"/>
              </a:rPr>
              <a:t>инфинитивом</a:t>
            </a:r>
            <a:r>
              <a:rPr lang="ru-RU" sz="3000" smtClean="0">
                <a:solidFill>
                  <a:srgbClr val="002060"/>
                </a:solidFill>
                <a:latin typeface="Times New Roman" pitchFamily="18" charset="0"/>
                <a:cs typeface="Times New Roman" pitchFamily="18" charset="0"/>
              </a:rPr>
              <a:t>. Отрицательная форма заменяется </a:t>
            </a:r>
            <a:r>
              <a:rPr lang="ru-RU" sz="3000" i="1" smtClean="0">
                <a:solidFill>
                  <a:srgbClr val="7030A0"/>
                </a:solidFill>
                <a:latin typeface="Times New Roman" pitchFamily="18" charset="0"/>
                <a:cs typeface="Times New Roman" pitchFamily="18" charset="0"/>
              </a:rPr>
              <a:t>инфинитивом</a:t>
            </a:r>
            <a:r>
              <a:rPr lang="ru-RU" sz="3000" smtClean="0">
                <a:solidFill>
                  <a:srgbClr val="002060"/>
                </a:solidFill>
                <a:latin typeface="Times New Roman" pitchFamily="18" charset="0"/>
                <a:cs typeface="Times New Roman" pitchFamily="18" charset="0"/>
              </a:rPr>
              <a:t> с частицей </a:t>
            </a:r>
            <a:r>
              <a:rPr lang="en-US" sz="3000" i="1" smtClean="0">
                <a:solidFill>
                  <a:srgbClr val="7030A0"/>
                </a:solidFill>
                <a:latin typeface="Times New Roman" pitchFamily="18" charset="0"/>
                <a:cs typeface="Times New Roman" pitchFamily="18" charset="0"/>
              </a:rPr>
              <a:t>not.</a:t>
            </a:r>
            <a:endParaRPr lang="ru-RU" sz="3000" i="1" smtClean="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3554"/>
                                        </p:tgtEl>
                                        <p:attrNameLst>
                                          <p:attrName>style.visibility</p:attrName>
                                        </p:attrNameLst>
                                      </p:cBhvr>
                                      <p:to>
                                        <p:strVal val="visible"/>
                                      </p:to>
                                    </p:set>
                                    <p:anim calcmode="lin" valueType="num">
                                      <p:cBhvr additive="base">
                                        <p:cTn id="7" dur="1000" fill="hold"/>
                                        <p:tgtEl>
                                          <p:spTgt spid="23554"/>
                                        </p:tgtEl>
                                        <p:attrNameLst>
                                          <p:attrName>ppt_x</p:attrName>
                                        </p:attrNameLst>
                                      </p:cBhvr>
                                      <p:tavLst>
                                        <p:tav tm="0">
                                          <p:val>
                                            <p:strVal val="#ppt_x"/>
                                          </p:val>
                                        </p:tav>
                                        <p:tav tm="100000">
                                          <p:val>
                                            <p:strVal val="#ppt_x"/>
                                          </p:val>
                                        </p:tav>
                                      </p:tavLst>
                                    </p:anim>
                                    <p:anim calcmode="lin" valueType="num">
                                      <p:cBhvr additive="base">
                                        <p:cTn id="8" dur="1000" fill="hold"/>
                                        <p:tgtEl>
                                          <p:spTgt spid="2355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533400" y="2514600"/>
            <a:ext cx="8229600" cy="1384300"/>
          </a:xfrm>
        </p:spPr>
        <p:txBody>
          <a:bodyPr/>
          <a:lstStyle/>
          <a:p>
            <a:pPr eaLnBrk="1" hangingPunct="1"/>
            <a:r>
              <a:rPr lang="en-US" b="1" smtClean="0">
                <a:solidFill>
                  <a:srgbClr val="002060"/>
                </a:solidFill>
                <a:latin typeface="Times New Roman" pitchFamily="18" charset="0"/>
                <a:cs typeface="Times New Roman" pitchFamily="18" charset="0"/>
              </a:rPr>
              <a:t>1.She </a:t>
            </a:r>
            <a:r>
              <a:rPr lang="en-US" b="1" i="1" smtClean="0">
                <a:solidFill>
                  <a:srgbClr val="002060"/>
                </a:solidFill>
                <a:latin typeface="Times New Roman" pitchFamily="18" charset="0"/>
                <a:cs typeface="Times New Roman" pitchFamily="18" charset="0"/>
              </a:rPr>
              <a:t>said</a:t>
            </a:r>
            <a:r>
              <a:rPr lang="en-US" b="1" smtClean="0">
                <a:solidFill>
                  <a:srgbClr val="002060"/>
                </a:solidFill>
                <a:latin typeface="Times New Roman" pitchFamily="18" charset="0"/>
                <a:cs typeface="Times New Roman" pitchFamily="18" charset="0"/>
              </a:rPr>
              <a:t> to him:”</a:t>
            </a:r>
            <a:r>
              <a:rPr lang="en-US" b="1" i="1" smtClean="0">
                <a:solidFill>
                  <a:srgbClr val="002060"/>
                </a:solidFill>
                <a:latin typeface="Times New Roman" pitchFamily="18" charset="0"/>
                <a:cs typeface="Times New Roman" pitchFamily="18" charset="0"/>
              </a:rPr>
              <a:t>Come</a:t>
            </a:r>
            <a:r>
              <a:rPr lang="en-US" b="1" smtClean="0">
                <a:solidFill>
                  <a:srgbClr val="002060"/>
                </a:solidFill>
                <a:latin typeface="Times New Roman" pitchFamily="18" charset="0"/>
                <a:cs typeface="Times New Roman" pitchFamily="18" charset="0"/>
              </a:rPr>
              <a:t> at five o’clock.”</a:t>
            </a:r>
            <a:br>
              <a:rPr lang="en-US" b="1" smtClean="0">
                <a:solidFill>
                  <a:srgbClr val="002060"/>
                </a:solidFill>
                <a:latin typeface="Times New Roman" pitchFamily="18" charset="0"/>
                <a:cs typeface="Times New Roman" pitchFamily="18" charset="0"/>
              </a:rPr>
            </a:br>
            <a:r>
              <a:rPr lang="en-US" b="1" smtClean="0">
                <a:solidFill>
                  <a:srgbClr val="002060"/>
                </a:solidFill>
                <a:latin typeface="Times New Roman" pitchFamily="18" charset="0"/>
                <a:cs typeface="Times New Roman" pitchFamily="18" charset="0"/>
              </a:rPr>
              <a:t>She </a:t>
            </a:r>
            <a:r>
              <a:rPr lang="en-US" b="1" i="1" smtClean="0">
                <a:solidFill>
                  <a:srgbClr val="7030A0"/>
                </a:solidFill>
                <a:latin typeface="Times New Roman" pitchFamily="18" charset="0"/>
                <a:cs typeface="Times New Roman" pitchFamily="18" charset="0"/>
              </a:rPr>
              <a:t>told</a:t>
            </a:r>
            <a:r>
              <a:rPr lang="en-US" b="1" smtClean="0">
                <a:solidFill>
                  <a:srgbClr val="002060"/>
                </a:solidFill>
                <a:latin typeface="Times New Roman" pitchFamily="18" charset="0"/>
                <a:cs typeface="Times New Roman" pitchFamily="18" charset="0"/>
              </a:rPr>
              <a:t> him </a:t>
            </a:r>
            <a:r>
              <a:rPr lang="en-US" b="1" i="1" smtClean="0">
                <a:solidFill>
                  <a:srgbClr val="7030A0"/>
                </a:solidFill>
                <a:latin typeface="Times New Roman" pitchFamily="18" charset="0"/>
                <a:cs typeface="Times New Roman" pitchFamily="18" charset="0"/>
              </a:rPr>
              <a:t>to come </a:t>
            </a:r>
            <a:r>
              <a:rPr lang="en-US" b="1" smtClean="0">
                <a:solidFill>
                  <a:srgbClr val="002060"/>
                </a:solidFill>
                <a:latin typeface="Times New Roman" pitchFamily="18" charset="0"/>
                <a:cs typeface="Times New Roman" pitchFamily="18" charset="0"/>
              </a:rPr>
              <a:t>at five o’clock.</a:t>
            </a:r>
            <a:br>
              <a:rPr lang="en-US" b="1" smtClean="0">
                <a:solidFill>
                  <a:srgbClr val="002060"/>
                </a:solidFill>
                <a:latin typeface="Times New Roman" pitchFamily="18" charset="0"/>
                <a:cs typeface="Times New Roman" pitchFamily="18" charset="0"/>
              </a:rPr>
            </a:br>
            <a:r>
              <a:rPr lang="en-US" b="1" smtClean="0">
                <a:solidFill>
                  <a:srgbClr val="002060"/>
                </a:solidFill>
                <a:latin typeface="Times New Roman" pitchFamily="18" charset="0"/>
                <a:cs typeface="Times New Roman" pitchFamily="18" charset="0"/>
              </a:rPr>
              <a:t>2. I </a:t>
            </a:r>
            <a:r>
              <a:rPr lang="en-US" b="1" i="1" smtClean="0">
                <a:solidFill>
                  <a:srgbClr val="002060"/>
                </a:solidFill>
                <a:latin typeface="Times New Roman" pitchFamily="18" charset="0"/>
                <a:cs typeface="Times New Roman" pitchFamily="18" charset="0"/>
              </a:rPr>
              <a:t>said </a:t>
            </a:r>
            <a:r>
              <a:rPr lang="en-US" b="1" smtClean="0">
                <a:solidFill>
                  <a:srgbClr val="002060"/>
                </a:solidFill>
                <a:latin typeface="Times New Roman" pitchFamily="18" charset="0"/>
                <a:cs typeface="Times New Roman" pitchFamily="18" charset="0"/>
              </a:rPr>
              <a:t>to her:”Please </a:t>
            </a:r>
            <a:r>
              <a:rPr lang="en-US" b="1" i="1" smtClean="0">
                <a:solidFill>
                  <a:srgbClr val="002060"/>
                </a:solidFill>
                <a:latin typeface="Times New Roman" pitchFamily="18" charset="0"/>
                <a:cs typeface="Times New Roman" pitchFamily="18" charset="0"/>
              </a:rPr>
              <a:t>bring </a:t>
            </a:r>
            <a:r>
              <a:rPr lang="en-US" b="1" smtClean="0">
                <a:solidFill>
                  <a:srgbClr val="002060"/>
                </a:solidFill>
                <a:latin typeface="Times New Roman" pitchFamily="18" charset="0"/>
                <a:cs typeface="Times New Roman" pitchFamily="18" charset="0"/>
              </a:rPr>
              <a:t>me a glass of water.”</a:t>
            </a:r>
            <a:br>
              <a:rPr lang="en-US" b="1" smtClean="0">
                <a:solidFill>
                  <a:srgbClr val="002060"/>
                </a:solidFill>
                <a:latin typeface="Times New Roman" pitchFamily="18" charset="0"/>
                <a:cs typeface="Times New Roman" pitchFamily="18" charset="0"/>
              </a:rPr>
            </a:br>
            <a:r>
              <a:rPr lang="en-US" b="1" smtClean="0">
                <a:solidFill>
                  <a:srgbClr val="002060"/>
                </a:solidFill>
                <a:latin typeface="Times New Roman" pitchFamily="18" charset="0"/>
                <a:cs typeface="Times New Roman" pitchFamily="18" charset="0"/>
              </a:rPr>
              <a:t>I </a:t>
            </a:r>
            <a:r>
              <a:rPr lang="en-US" b="1" i="1" smtClean="0">
                <a:solidFill>
                  <a:srgbClr val="7030A0"/>
                </a:solidFill>
                <a:latin typeface="Times New Roman" pitchFamily="18" charset="0"/>
                <a:cs typeface="Times New Roman" pitchFamily="18" charset="0"/>
              </a:rPr>
              <a:t>asked</a:t>
            </a:r>
            <a:r>
              <a:rPr lang="en-US" b="1" smtClean="0">
                <a:solidFill>
                  <a:srgbClr val="002060"/>
                </a:solidFill>
                <a:latin typeface="Times New Roman" pitchFamily="18" charset="0"/>
                <a:cs typeface="Times New Roman" pitchFamily="18" charset="0"/>
              </a:rPr>
              <a:t> her </a:t>
            </a:r>
            <a:r>
              <a:rPr lang="en-US" b="1" i="1" smtClean="0">
                <a:solidFill>
                  <a:srgbClr val="7030A0"/>
                </a:solidFill>
                <a:latin typeface="Times New Roman" pitchFamily="18" charset="0"/>
                <a:cs typeface="Times New Roman" pitchFamily="18" charset="0"/>
              </a:rPr>
              <a:t>to bring </a:t>
            </a:r>
            <a:r>
              <a:rPr lang="en-US" b="1" smtClean="0">
                <a:solidFill>
                  <a:srgbClr val="002060"/>
                </a:solidFill>
                <a:latin typeface="Times New Roman" pitchFamily="18" charset="0"/>
                <a:cs typeface="Times New Roman" pitchFamily="18" charset="0"/>
              </a:rPr>
              <a:t>me a glass of water.</a:t>
            </a:r>
            <a:endParaRPr lang="ru-RU" b="1"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checkerboard(across)">
                                      <p:cBhvr>
                                        <p:cTn id="7" dur="500"/>
                                        <p:tgtEl>
                                          <p:spTgt spid="24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285750"/>
            <a:ext cx="9001125" cy="6215063"/>
          </a:xfrm>
        </p:spPr>
        <p:txBody>
          <a:bodyPr/>
          <a:lstStyle/>
          <a:p>
            <a:pPr eaLnBrk="1" hangingPunct="1"/>
            <a:r>
              <a:rPr lang="ru-RU" sz="3200" smtClean="0">
                <a:solidFill>
                  <a:srgbClr val="FF0000"/>
                </a:solidFill>
                <a:latin typeface="Times New Roman" pitchFamily="18" charset="0"/>
                <a:cs typeface="Times New Roman" pitchFamily="18" charset="0"/>
              </a:rPr>
              <a:t/>
            </a:r>
            <a:br>
              <a:rPr lang="ru-RU" sz="3200" smtClean="0">
                <a:solidFill>
                  <a:srgbClr val="FF0000"/>
                </a:solidFill>
                <a:latin typeface="Times New Roman" pitchFamily="18" charset="0"/>
                <a:cs typeface="Times New Roman" pitchFamily="18" charset="0"/>
              </a:rPr>
            </a:br>
            <a:r>
              <a:rPr lang="en-US" sz="3200" smtClean="0">
                <a:solidFill>
                  <a:srgbClr val="C00000"/>
                </a:solidFill>
                <a:latin typeface="Times New Roman" pitchFamily="18" charset="0"/>
                <a:cs typeface="Times New Roman" pitchFamily="18" charset="0"/>
              </a:rPr>
              <a:t>Choose the correct verb form</a:t>
            </a:r>
            <a:r>
              <a:rPr lang="en-US" sz="3200" smtClean="0">
                <a:latin typeface="Times New Roman" pitchFamily="18" charset="0"/>
                <a:cs typeface="Times New Roman" pitchFamily="18" charset="0"/>
              </a:rPr>
              <a:t/>
            </a:r>
            <a:br>
              <a:rPr lang="en-US" sz="3200" smtClean="0">
                <a:latin typeface="Times New Roman" pitchFamily="18" charset="0"/>
                <a:cs typeface="Times New Roman" pitchFamily="18" charset="0"/>
              </a:rPr>
            </a:br>
            <a:r>
              <a:rPr lang="en-US" sz="3200" smtClean="0">
                <a:latin typeface="Times New Roman" pitchFamily="18" charset="0"/>
                <a:cs typeface="Times New Roman" pitchFamily="18" charset="0"/>
              </a:rPr>
              <a:t>1. </a:t>
            </a:r>
            <a:r>
              <a:rPr lang="en-US" sz="3200" smtClean="0">
                <a:solidFill>
                  <a:srgbClr val="002060"/>
                </a:solidFill>
                <a:latin typeface="Times New Roman" pitchFamily="18" charset="0"/>
                <a:cs typeface="Times New Roman" pitchFamily="18" charset="0"/>
              </a:rPr>
              <a:t>The doctor  said to me that I </a:t>
            </a:r>
            <a:r>
              <a:rPr lang="en-US" sz="3200" smtClean="0">
                <a:solidFill>
                  <a:srgbClr val="7030A0"/>
                </a:solidFill>
                <a:latin typeface="Times New Roman" pitchFamily="18" charset="0"/>
                <a:cs typeface="Times New Roman" pitchFamily="18" charset="0"/>
              </a:rPr>
              <a:t>(shall/should) </a:t>
            </a:r>
            <a:r>
              <a:rPr lang="en-US" sz="3200" smtClean="0">
                <a:solidFill>
                  <a:srgbClr val="002060"/>
                </a:solidFill>
                <a:latin typeface="Times New Roman" pitchFamily="18" charset="0"/>
                <a:cs typeface="Times New Roman" pitchFamily="18" charset="0"/>
              </a:rPr>
              <a:t>rest for a week.</a:t>
            </a:r>
            <a:br>
              <a:rPr lang="en-US" sz="3200" smtClean="0">
                <a:solidFill>
                  <a:srgbClr val="002060"/>
                </a:solidFill>
                <a:latin typeface="Times New Roman" pitchFamily="18" charset="0"/>
                <a:cs typeface="Times New Roman" pitchFamily="18" charset="0"/>
              </a:rPr>
            </a:br>
            <a:r>
              <a:rPr lang="en-US" sz="3200" smtClean="0">
                <a:solidFill>
                  <a:srgbClr val="002060"/>
                </a:solidFill>
                <a:latin typeface="Times New Roman" pitchFamily="18" charset="0"/>
                <a:cs typeface="Times New Roman" pitchFamily="18" charset="0"/>
              </a:rPr>
              <a:t>2. He said that he </a:t>
            </a:r>
            <a:r>
              <a:rPr lang="en-US" sz="3200" smtClean="0">
                <a:solidFill>
                  <a:srgbClr val="7030A0"/>
                </a:solidFill>
                <a:latin typeface="Times New Roman" pitchFamily="18" charset="0"/>
                <a:cs typeface="Times New Roman" pitchFamily="18" charset="0"/>
              </a:rPr>
              <a:t>(is going/was going) </a:t>
            </a:r>
            <a:r>
              <a:rPr lang="en-US" sz="3200" smtClean="0">
                <a:solidFill>
                  <a:srgbClr val="002060"/>
                </a:solidFill>
                <a:latin typeface="Times New Roman" pitchFamily="18" charset="0"/>
                <a:cs typeface="Times New Roman" pitchFamily="18" charset="0"/>
              </a:rPr>
              <a:t>to learn Spanish.</a:t>
            </a:r>
            <a:br>
              <a:rPr lang="en-US" sz="3200" smtClean="0">
                <a:solidFill>
                  <a:srgbClr val="002060"/>
                </a:solidFill>
                <a:latin typeface="Times New Roman" pitchFamily="18" charset="0"/>
                <a:cs typeface="Times New Roman" pitchFamily="18" charset="0"/>
              </a:rPr>
            </a:br>
            <a:r>
              <a:rPr lang="en-US" sz="3200" smtClean="0">
                <a:solidFill>
                  <a:srgbClr val="002060"/>
                </a:solidFill>
                <a:latin typeface="Times New Roman" pitchFamily="18" charset="0"/>
                <a:cs typeface="Times New Roman" pitchFamily="18" charset="0"/>
              </a:rPr>
              <a:t>3. He said that they </a:t>
            </a:r>
            <a:r>
              <a:rPr lang="en-US" sz="3200" smtClean="0">
                <a:solidFill>
                  <a:srgbClr val="7030A0"/>
                </a:solidFill>
                <a:latin typeface="Times New Roman" pitchFamily="18" charset="0"/>
                <a:cs typeface="Times New Roman" pitchFamily="18" charset="0"/>
              </a:rPr>
              <a:t>(were/ had been) </a:t>
            </a:r>
            <a:r>
              <a:rPr lang="en-US" sz="3200" smtClean="0">
                <a:solidFill>
                  <a:srgbClr val="002060"/>
                </a:solidFill>
                <a:latin typeface="Times New Roman" pitchFamily="18" charset="0"/>
                <a:cs typeface="Times New Roman" pitchFamily="18" charset="0"/>
              </a:rPr>
              <a:t>friends at school.</a:t>
            </a:r>
            <a:br>
              <a:rPr lang="en-US" sz="3200" smtClean="0">
                <a:solidFill>
                  <a:srgbClr val="002060"/>
                </a:solidFill>
                <a:latin typeface="Times New Roman" pitchFamily="18" charset="0"/>
                <a:cs typeface="Times New Roman" pitchFamily="18" charset="0"/>
              </a:rPr>
            </a:br>
            <a:r>
              <a:rPr lang="en-US" sz="3200" smtClean="0">
                <a:solidFill>
                  <a:srgbClr val="002060"/>
                </a:solidFill>
                <a:latin typeface="Times New Roman" pitchFamily="18" charset="0"/>
                <a:cs typeface="Times New Roman" pitchFamily="18" charset="0"/>
              </a:rPr>
              <a:t>4. She asked if her knowledge of French </a:t>
            </a:r>
            <a:r>
              <a:rPr lang="en-US" sz="3200" smtClean="0">
                <a:solidFill>
                  <a:srgbClr val="7030A0"/>
                </a:solidFill>
                <a:latin typeface="Times New Roman" pitchFamily="18" charset="0"/>
                <a:cs typeface="Times New Roman" pitchFamily="18" charset="0"/>
              </a:rPr>
              <a:t>(is/was) </a:t>
            </a:r>
            <a:r>
              <a:rPr lang="en-US" sz="3200" smtClean="0">
                <a:solidFill>
                  <a:srgbClr val="002060"/>
                </a:solidFill>
                <a:latin typeface="Times New Roman" pitchFamily="18" charset="0"/>
                <a:cs typeface="Times New Roman" pitchFamily="18" charset="0"/>
              </a:rPr>
              <a:t>good.</a:t>
            </a:r>
            <a:br>
              <a:rPr lang="en-US" sz="3200" smtClean="0">
                <a:solidFill>
                  <a:srgbClr val="002060"/>
                </a:solidFill>
                <a:latin typeface="Times New Roman" pitchFamily="18" charset="0"/>
                <a:cs typeface="Times New Roman" pitchFamily="18" charset="0"/>
              </a:rPr>
            </a:br>
            <a:r>
              <a:rPr lang="en-US" sz="3200" smtClean="0">
                <a:solidFill>
                  <a:srgbClr val="002060"/>
                </a:solidFill>
                <a:latin typeface="Times New Roman" pitchFamily="18" charset="0"/>
                <a:cs typeface="Times New Roman" pitchFamily="18" charset="0"/>
              </a:rPr>
              <a:t>5. The teacher asked who </a:t>
            </a:r>
            <a:r>
              <a:rPr lang="en-US" sz="3200" smtClean="0">
                <a:solidFill>
                  <a:srgbClr val="7030A0"/>
                </a:solidFill>
                <a:latin typeface="Times New Roman" pitchFamily="18" charset="0"/>
                <a:cs typeface="Times New Roman" pitchFamily="18" charset="0"/>
              </a:rPr>
              <a:t>(is/was) </a:t>
            </a:r>
            <a:r>
              <a:rPr lang="en-US" sz="3200" smtClean="0">
                <a:solidFill>
                  <a:srgbClr val="002060"/>
                </a:solidFill>
                <a:latin typeface="Times New Roman" pitchFamily="18" charset="0"/>
                <a:cs typeface="Times New Roman" pitchFamily="18" charset="0"/>
              </a:rPr>
              <a:t>present </a:t>
            </a:r>
            <a:r>
              <a:rPr lang="en-US" sz="3200" smtClean="0">
                <a:solidFill>
                  <a:srgbClr val="7030A0"/>
                </a:solidFill>
                <a:latin typeface="Times New Roman" pitchFamily="18" charset="0"/>
                <a:cs typeface="Times New Roman" pitchFamily="18" charset="0"/>
              </a:rPr>
              <a:t>(that day/today)</a:t>
            </a:r>
            <a:r>
              <a:rPr lang="en-US" sz="3200" smtClean="0">
                <a:solidFill>
                  <a:srgbClr val="002060"/>
                </a:solidFill>
                <a:latin typeface="Times New Roman" pitchFamily="18" charset="0"/>
                <a:cs typeface="Times New Roman" pitchFamily="18" charset="0"/>
              </a:rPr>
              <a:t/>
            </a:r>
            <a:br>
              <a:rPr lang="en-US" sz="3200" smtClean="0">
                <a:solidFill>
                  <a:srgbClr val="002060"/>
                </a:solidFill>
                <a:latin typeface="Times New Roman" pitchFamily="18" charset="0"/>
                <a:cs typeface="Times New Roman" pitchFamily="18" charset="0"/>
              </a:rPr>
            </a:br>
            <a:r>
              <a:rPr lang="en-US" sz="3200" smtClean="0">
                <a:solidFill>
                  <a:srgbClr val="002060"/>
                </a:solidFill>
                <a:latin typeface="Times New Roman" pitchFamily="18" charset="0"/>
                <a:cs typeface="Times New Roman" pitchFamily="18" charset="0"/>
              </a:rPr>
              <a:t>6. He asked me where I </a:t>
            </a:r>
            <a:r>
              <a:rPr lang="en-US" sz="3200" smtClean="0">
                <a:solidFill>
                  <a:srgbClr val="7030A0"/>
                </a:solidFill>
                <a:latin typeface="Times New Roman" pitchFamily="18" charset="0"/>
                <a:cs typeface="Times New Roman" pitchFamily="18" charset="0"/>
              </a:rPr>
              <a:t>(study/studied).</a:t>
            </a:r>
            <a:r>
              <a:rPr lang="en-US" sz="3200" smtClean="0">
                <a:solidFill>
                  <a:srgbClr val="002060"/>
                </a:solidFill>
                <a:latin typeface="Times New Roman" pitchFamily="18" charset="0"/>
                <a:cs typeface="Times New Roman" pitchFamily="18" charset="0"/>
              </a:rPr>
              <a:t/>
            </a:r>
            <a:br>
              <a:rPr lang="en-US" sz="3200" smtClean="0">
                <a:solidFill>
                  <a:srgbClr val="002060"/>
                </a:solidFill>
                <a:latin typeface="Times New Roman" pitchFamily="18" charset="0"/>
                <a:cs typeface="Times New Roman" pitchFamily="18" charset="0"/>
              </a:rPr>
            </a:br>
            <a:r>
              <a:rPr lang="en-US" sz="3200" smtClean="0">
                <a:solidFill>
                  <a:srgbClr val="002060"/>
                </a:solidFill>
                <a:latin typeface="Times New Roman" pitchFamily="18" charset="0"/>
                <a:cs typeface="Times New Roman" pitchFamily="18" charset="0"/>
              </a:rPr>
              <a:t>7. Mother ordered </a:t>
            </a:r>
            <a:r>
              <a:rPr lang="en-US" sz="3200" smtClean="0">
                <a:solidFill>
                  <a:srgbClr val="7030A0"/>
                </a:solidFill>
                <a:latin typeface="Times New Roman" pitchFamily="18" charset="0"/>
                <a:cs typeface="Times New Roman" pitchFamily="18" charset="0"/>
              </a:rPr>
              <a:t>(not to play/to not play) </a:t>
            </a:r>
            <a:r>
              <a:rPr lang="en-US" sz="3200" smtClean="0">
                <a:solidFill>
                  <a:srgbClr val="002060"/>
                </a:solidFill>
                <a:latin typeface="Times New Roman" pitchFamily="18" charset="0"/>
                <a:cs typeface="Times New Roman" pitchFamily="18" charset="0"/>
              </a:rPr>
              <a:t>in the street.</a:t>
            </a:r>
            <a:r>
              <a:rPr lang="en-US" sz="3200" smtClean="0">
                <a:latin typeface="Times New Roman" pitchFamily="18" charset="0"/>
                <a:cs typeface="Times New Roman" pitchFamily="18" charset="0"/>
              </a:rPr>
              <a:t/>
            </a:r>
            <a:br>
              <a:rPr lang="en-US" sz="3200" smtClean="0">
                <a:latin typeface="Times New Roman" pitchFamily="18" charset="0"/>
                <a:cs typeface="Times New Roman" pitchFamily="18" charset="0"/>
              </a:rPr>
            </a:br>
            <a:endParaRPr lang="ru-RU" sz="320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dissolve">
                                      <p:cBhvr>
                                        <p:cTn id="7" dur="500"/>
                                        <p:tgtEl>
                                          <p:spTgt spid="29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42875" y="642938"/>
            <a:ext cx="9001125" cy="3484562"/>
          </a:xfrm>
        </p:spPr>
        <p:txBody>
          <a:bodyPr rtlCol="0">
            <a:normAutofit fontScale="90000"/>
          </a:bodyPr>
          <a:lstStyle/>
          <a:p>
            <a:pPr eaLnBrk="1" fontAlgn="auto" hangingPunct="1">
              <a:spcAft>
                <a:spcPts val="0"/>
              </a:spcAft>
              <a:defRPr/>
            </a:pP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4000" dirty="0" smtClean="0">
                <a:solidFill>
                  <a:srgbClr val="002060"/>
                </a:solidFill>
                <a:latin typeface="Times New Roman" pitchFamily="18" charset="0"/>
                <a:cs typeface="Times New Roman" pitchFamily="18" charset="0"/>
              </a:rPr>
              <a:t>1. The doctor  said to me that I </a:t>
            </a:r>
            <a:r>
              <a:rPr lang="en-US" sz="4000" b="1" dirty="0" smtClean="0">
                <a:solidFill>
                  <a:srgbClr val="7030A0"/>
                </a:solidFill>
                <a:latin typeface="Times New Roman" pitchFamily="18" charset="0"/>
                <a:cs typeface="Times New Roman" pitchFamily="18" charset="0"/>
              </a:rPr>
              <a:t>should</a:t>
            </a:r>
            <a:r>
              <a:rPr lang="en-US" sz="4000" dirty="0" smtClean="0">
                <a:solidFill>
                  <a:srgbClr val="002060"/>
                </a:solidFill>
                <a:latin typeface="Times New Roman" pitchFamily="18" charset="0"/>
                <a:cs typeface="Times New Roman" pitchFamily="18" charset="0"/>
              </a:rPr>
              <a:t> rest for a week.</a:t>
            </a:r>
            <a:br>
              <a:rPr lang="en-US" sz="4000" dirty="0" smtClean="0">
                <a:solidFill>
                  <a:srgbClr val="002060"/>
                </a:solidFill>
                <a:latin typeface="Times New Roman" pitchFamily="18" charset="0"/>
                <a:cs typeface="Times New Roman" pitchFamily="18" charset="0"/>
              </a:rPr>
            </a:br>
            <a:r>
              <a:rPr lang="en-US" sz="4000" dirty="0" smtClean="0">
                <a:solidFill>
                  <a:srgbClr val="002060"/>
                </a:solidFill>
                <a:latin typeface="Times New Roman" pitchFamily="18" charset="0"/>
                <a:cs typeface="Times New Roman" pitchFamily="18" charset="0"/>
              </a:rPr>
              <a:t>2. He said that he </a:t>
            </a:r>
            <a:r>
              <a:rPr lang="en-US" sz="4000" b="1" dirty="0" smtClean="0">
                <a:solidFill>
                  <a:srgbClr val="7030A0"/>
                </a:solidFill>
                <a:latin typeface="Times New Roman" pitchFamily="18" charset="0"/>
                <a:cs typeface="Times New Roman" pitchFamily="18" charset="0"/>
              </a:rPr>
              <a:t>was going </a:t>
            </a:r>
            <a:r>
              <a:rPr lang="en-US" sz="4000" dirty="0" smtClean="0">
                <a:solidFill>
                  <a:srgbClr val="002060"/>
                </a:solidFill>
                <a:latin typeface="Times New Roman" pitchFamily="18" charset="0"/>
                <a:cs typeface="Times New Roman" pitchFamily="18" charset="0"/>
              </a:rPr>
              <a:t>to learn Spanish.</a:t>
            </a:r>
            <a:br>
              <a:rPr lang="en-US" sz="4000" dirty="0" smtClean="0">
                <a:solidFill>
                  <a:srgbClr val="002060"/>
                </a:solidFill>
                <a:latin typeface="Times New Roman" pitchFamily="18" charset="0"/>
                <a:cs typeface="Times New Roman" pitchFamily="18" charset="0"/>
              </a:rPr>
            </a:br>
            <a:r>
              <a:rPr lang="en-US" sz="4000" dirty="0" smtClean="0">
                <a:solidFill>
                  <a:srgbClr val="002060"/>
                </a:solidFill>
                <a:latin typeface="Times New Roman" pitchFamily="18" charset="0"/>
                <a:cs typeface="Times New Roman" pitchFamily="18" charset="0"/>
              </a:rPr>
              <a:t>3. He said that they </a:t>
            </a:r>
            <a:r>
              <a:rPr lang="en-US" sz="4000" b="1" dirty="0" smtClean="0">
                <a:solidFill>
                  <a:srgbClr val="7030A0"/>
                </a:solidFill>
                <a:latin typeface="Times New Roman" pitchFamily="18" charset="0"/>
                <a:cs typeface="Times New Roman" pitchFamily="18" charset="0"/>
              </a:rPr>
              <a:t>had been </a:t>
            </a:r>
            <a:r>
              <a:rPr lang="en-US" sz="4000" dirty="0" smtClean="0">
                <a:solidFill>
                  <a:srgbClr val="002060"/>
                </a:solidFill>
                <a:latin typeface="Times New Roman" pitchFamily="18" charset="0"/>
                <a:cs typeface="Times New Roman" pitchFamily="18" charset="0"/>
              </a:rPr>
              <a:t>friends at school.</a:t>
            </a:r>
            <a:br>
              <a:rPr lang="en-US" sz="4000" dirty="0" smtClean="0">
                <a:solidFill>
                  <a:srgbClr val="002060"/>
                </a:solidFill>
                <a:latin typeface="Times New Roman" pitchFamily="18" charset="0"/>
                <a:cs typeface="Times New Roman" pitchFamily="18" charset="0"/>
              </a:rPr>
            </a:br>
            <a:r>
              <a:rPr lang="en-US" sz="4000" dirty="0" smtClean="0">
                <a:solidFill>
                  <a:srgbClr val="002060"/>
                </a:solidFill>
                <a:latin typeface="Times New Roman" pitchFamily="18" charset="0"/>
                <a:cs typeface="Times New Roman" pitchFamily="18" charset="0"/>
              </a:rPr>
              <a:t>4. She asked if her knowledge of French </a:t>
            </a:r>
            <a:r>
              <a:rPr lang="en-US" sz="4000" b="1" dirty="0" smtClean="0">
                <a:solidFill>
                  <a:srgbClr val="7030A0"/>
                </a:solidFill>
                <a:latin typeface="Times New Roman" pitchFamily="18" charset="0"/>
                <a:cs typeface="Times New Roman" pitchFamily="18" charset="0"/>
              </a:rPr>
              <a:t>was </a:t>
            </a:r>
            <a:r>
              <a:rPr lang="en-US" sz="4000" dirty="0" smtClean="0">
                <a:solidFill>
                  <a:srgbClr val="002060"/>
                </a:solidFill>
                <a:latin typeface="Times New Roman" pitchFamily="18" charset="0"/>
                <a:cs typeface="Times New Roman" pitchFamily="18" charset="0"/>
              </a:rPr>
              <a:t>good.</a:t>
            </a:r>
            <a:br>
              <a:rPr lang="en-US" sz="4000" dirty="0" smtClean="0">
                <a:solidFill>
                  <a:srgbClr val="002060"/>
                </a:solidFill>
                <a:latin typeface="Times New Roman" pitchFamily="18" charset="0"/>
                <a:cs typeface="Times New Roman" pitchFamily="18" charset="0"/>
              </a:rPr>
            </a:br>
            <a:r>
              <a:rPr lang="en-US" sz="4000" dirty="0" smtClean="0">
                <a:solidFill>
                  <a:srgbClr val="002060"/>
                </a:solidFill>
                <a:latin typeface="Times New Roman" pitchFamily="18" charset="0"/>
                <a:cs typeface="Times New Roman" pitchFamily="18" charset="0"/>
              </a:rPr>
              <a:t>5. The teacher asked who </a:t>
            </a:r>
            <a:r>
              <a:rPr lang="en-US" sz="4000" b="1" dirty="0" smtClean="0">
                <a:solidFill>
                  <a:srgbClr val="7030A0"/>
                </a:solidFill>
                <a:latin typeface="Times New Roman" pitchFamily="18" charset="0"/>
                <a:cs typeface="Times New Roman" pitchFamily="18" charset="0"/>
              </a:rPr>
              <a:t>was</a:t>
            </a:r>
            <a:r>
              <a:rPr lang="en-US" sz="4000" dirty="0" smtClean="0">
                <a:solidFill>
                  <a:srgbClr val="002060"/>
                </a:solidFill>
                <a:latin typeface="Times New Roman" pitchFamily="18" charset="0"/>
                <a:cs typeface="Times New Roman" pitchFamily="18" charset="0"/>
              </a:rPr>
              <a:t> present </a:t>
            </a:r>
            <a:r>
              <a:rPr lang="en-US" sz="4000" b="1" dirty="0" smtClean="0">
                <a:solidFill>
                  <a:srgbClr val="7030A0"/>
                </a:solidFill>
                <a:latin typeface="Times New Roman" pitchFamily="18" charset="0"/>
                <a:cs typeface="Times New Roman" pitchFamily="18" charset="0"/>
              </a:rPr>
              <a:t>that day</a:t>
            </a:r>
            <a:r>
              <a:rPr lang="en-US" sz="4000" dirty="0" smtClean="0">
                <a:solidFill>
                  <a:srgbClr val="002060"/>
                </a:solidFill>
                <a:latin typeface="Times New Roman" pitchFamily="18" charset="0"/>
                <a:cs typeface="Times New Roman" pitchFamily="18" charset="0"/>
              </a:rPr>
              <a:t>.</a:t>
            </a:r>
            <a:br>
              <a:rPr lang="en-US" sz="4000" dirty="0" smtClean="0">
                <a:solidFill>
                  <a:srgbClr val="002060"/>
                </a:solidFill>
                <a:latin typeface="Times New Roman" pitchFamily="18" charset="0"/>
                <a:cs typeface="Times New Roman" pitchFamily="18" charset="0"/>
              </a:rPr>
            </a:br>
            <a:r>
              <a:rPr lang="en-US" sz="4000" dirty="0" smtClean="0">
                <a:solidFill>
                  <a:srgbClr val="002060"/>
                </a:solidFill>
                <a:latin typeface="Times New Roman" pitchFamily="18" charset="0"/>
                <a:cs typeface="Times New Roman" pitchFamily="18" charset="0"/>
              </a:rPr>
              <a:t>6. He asked me where I </a:t>
            </a:r>
            <a:r>
              <a:rPr lang="en-US" sz="4000" b="1" dirty="0" smtClean="0">
                <a:solidFill>
                  <a:srgbClr val="7030A0"/>
                </a:solidFill>
                <a:latin typeface="Times New Roman" pitchFamily="18" charset="0"/>
                <a:cs typeface="Times New Roman" pitchFamily="18" charset="0"/>
              </a:rPr>
              <a:t>studied.</a:t>
            </a:r>
            <a:r>
              <a:rPr lang="en-US" sz="4000" dirty="0" smtClean="0">
                <a:solidFill>
                  <a:srgbClr val="002060"/>
                </a:solidFill>
                <a:latin typeface="Times New Roman" pitchFamily="18" charset="0"/>
                <a:cs typeface="Times New Roman" pitchFamily="18" charset="0"/>
              </a:rPr>
              <a:t/>
            </a:r>
            <a:br>
              <a:rPr lang="en-US" sz="4000" dirty="0" smtClean="0">
                <a:solidFill>
                  <a:srgbClr val="002060"/>
                </a:solidFill>
                <a:latin typeface="Times New Roman" pitchFamily="18" charset="0"/>
                <a:cs typeface="Times New Roman" pitchFamily="18" charset="0"/>
              </a:rPr>
            </a:br>
            <a:r>
              <a:rPr lang="en-US" sz="4000" dirty="0" smtClean="0">
                <a:solidFill>
                  <a:srgbClr val="002060"/>
                </a:solidFill>
                <a:latin typeface="Times New Roman" pitchFamily="18" charset="0"/>
                <a:cs typeface="Times New Roman" pitchFamily="18" charset="0"/>
              </a:rPr>
              <a:t>7. Mother ordered </a:t>
            </a:r>
            <a:r>
              <a:rPr lang="en-US" sz="4000" b="1" dirty="0" smtClean="0">
                <a:solidFill>
                  <a:srgbClr val="7030A0"/>
                </a:solidFill>
                <a:latin typeface="Times New Roman" pitchFamily="18" charset="0"/>
                <a:cs typeface="Times New Roman" pitchFamily="18" charset="0"/>
              </a:rPr>
              <a:t>not to play </a:t>
            </a:r>
            <a:r>
              <a:rPr lang="en-US" sz="4000" dirty="0" smtClean="0">
                <a:solidFill>
                  <a:srgbClr val="002060"/>
                </a:solidFill>
                <a:latin typeface="Times New Roman" pitchFamily="18" charset="0"/>
                <a:cs typeface="Times New Roman" pitchFamily="18" charset="0"/>
              </a:rPr>
              <a:t>in the street.</a:t>
            </a:r>
            <a:endParaRPr lang="ru-RU" sz="4000" dirty="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fade">
                                      <p:cBhvr>
                                        <p:cTn id="7" dur="2000"/>
                                        <p:tgtEl>
                                          <p:spTgt spid="30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971800"/>
            <a:ext cx="8229600" cy="1384300"/>
          </a:xfrm>
        </p:spPr>
        <p:txBody>
          <a:bodyPr rtlCol="0">
            <a:normAutofit fontScale="90000"/>
          </a:bodyPr>
          <a:lstStyle/>
          <a:p>
            <a:pPr algn="l" eaLnBrk="1" fontAlgn="auto" hangingPunct="1">
              <a:spcAft>
                <a:spcPts val="0"/>
              </a:spcAft>
              <a:defRPr/>
            </a:pPr>
            <a:r>
              <a:rPr lang="ru-RU" sz="3600" dirty="0" smtClean="0">
                <a:solidFill>
                  <a:srgbClr val="FF0000"/>
                </a:solidFill>
                <a:latin typeface="Times New Roman" pitchFamily="18" charset="0"/>
                <a:cs typeface="Times New Roman" pitchFamily="18" charset="0"/>
              </a:rPr>
              <a:t>             </a:t>
            </a:r>
            <a:r>
              <a:rPr lang="en-US" sz="3600" dirty="0" smtClean="0">
                <a:solidFill>
                  <a:srgbClr val="FF0000"/>
                </a:solidFill>
                <a:latin typeface="Times New Roman" pitchFamily="18" charset="0"/>
                <a:cs typeface="Times New Roman" pitchFamily="18" charset="0"/>
              </a:rPr>
              <a:t>Put them into Reported speech</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solidFill>
                  <a:srgbClr val="002060"/>
                </a:solidFill>
                <a:latin typeface="Times New Roman" pitchFamily="18" charset="0"/>
                <a:cs typeface="Times New Roman" pitchFamily="18" charset="0"/>
              </a:rPr>
              <a:t>1. “I’m going to the seaside soon,” she said.</a:t>
            </a:r>
            <a:br>
              <a:rPr lang="en-US" sz="3600" dirty="0" smtClean="0">
                <a:solidFill>
                  <a:srgbClr val="002060"/>
                </a:solidFill>
                <a:latin typeface="Times New Roman" pitchFamily="18" charset="0"/>
                <a:cs typeface="Times New Roman" pitchFamily="18" charset="0"/>
              </a:rPr>
            </a:br>
            <a:r>
              <a:rPr lang="en-US" sz="3600" dirty="0" smtClean="0">
                <a:solidFill>
                  <a:srgbClr val="002060"/>
                </a:solidFill>
                <a:latin typeface="Times New Roman" pitchFamily="18" charset="0"/>
                <a:cs typeface="Times New Roman" pitchFamily="18" charset="0"/>
              </a:rPr>
              <a:t>2. “Does this bus stop next station?” asked Helen.</a:t>
            </a:r>
            <a:br>
              <a:rPr lang="en-US" sz="3600" dirty="0" smtClean="0">
                <a:solidFill>
                  <a:srgbClr val="002060"/>
                </a:solidFill>
                <a:latin typeface="Times New Roman" pitchFamily="18" charset="0"/>
                <a:cs typeface="Times New Roman" pitchFamily="18" charset="0"/>
              </a:rPr>
            </a:br>
            <a:r>
              <a:rPr lang="en-US" sz="3600" dirty="0" smtClean="0">
                <a:solidFill>
                  <a:srgbClr val="002060"/>
                </a:solidFill>
                <a:latin typeface="Times New Roman" pitchFamily="18" charset="0"/>
                <a:cs typeface="Times New Roman" pitchFamily="18" charset="0"/>
              </a:rPr>
              <a:t>3. He asked her:”Are you working now?”</a:t>
            </a:r>
            <a:br>
              <a:rPr lang="en-US" sz="3600" dirty="0" smtClean="0">
                <a:solidFill>
                  <a:srgbClr val="002060"/>
                </a:solidFill>
                <a:latin typeface="Times New Roman" pitchFamily="18" charset="0"/>
                <a:cs typeface="Times New Roman" pitchFamily="18" charset="0"/>
              </a:rPr>
            </a:br>
            <a:r>
              <a:rPr lang="en-US" sz="3600" dirty="0" smtClean="0">
                <a:solidFill>
                  <a:srgbClr val="002060"/>
                </a:solidFill>
                <a:latin typeface="Times New Roman" pitchFamily="18" charset="0"/>
                <a:cs typeface="Times New Roman" pitchFamily="18" charset="0"/>
              </a:rPr>
              <a:t>4. The teacher asked:”Can you play the piano?”</a:t>
            </a:r>
            <a:br>
              <a:rPr lang="en-US" sz="3600" dirty="0" smtClean="0">
                <a:solidFill>
                  <a:srgbClr val="002060"/>
                </a:solidFill>
                <a:latin typeface="Times New Roman" pitchFamily="18" charset="0"/>
                <a:cs typeface="Times New Roman" pitchFamily="18" charset="0"/>
              </a:rPr>
            </a:br>
            <a:r>
              <a:rPr lang="en-US" sz="3600" dirty="0" smtClean="0">
                <a:solidFill>
                  <a:srgbClr val="002060"/>
                </a:solidFill>
                <a:latin typeface="Times New Roman" pitchFamily="18" charset="0"/>
                <a:cs typeface="Times New Roman" pitchFamily="18" charset="0"/>
              </a:rPr>
              <a:t>5. I asked her:”Why are you late?”</a:t>
            </a:r>
            <a:br>
              <a:rPr lang="en-US" sz="3600" dirty="0" smtClean="0">
                <a:solidFill>
                  <a:srgbClr val="002060"/>
                </a:solidFill>
                <a:latin typeface="Times New Roman" pitchFamily="18" charset="0"/>
                <a:cs typeface="Times New Roman" pitchFamily="18" charset="0"/>
              </a:rPr>
            </a:br>
            <a:r>
              <a:rPr lang="en-US" sz="3600" dirty="0" smtClean="0">
                <a:solidFill>
                  <a:srgbClr val="002060"/>
                </a:solidFill>
                <a:latin typeface="Times New Roman" pitchFamily="18" charset="0"/>
                <a:cs typeface="Times New Roman" pitchFamily="18" charset="0"/>
              </a:rPr>
              <a:t>6. “Who has broken the window?” the teacher asked.</a:t>
            </a:r>
            <a:br>
              <a:rPr lang="en-US" sz="3600" dirty="0" smtClean="0">
                <a:solidFill>
                  <a:srgbClr val="002060"/>
                </a:solidFill>
                <a:latin typeface="Times New Roman" pitchFamily="18" charset="0"/>
                <a:cs typeface="Times New Roman" pitchFamily="18" charset="0"/>
              </a:rPr>
            </a:br>
            <a:r>
              <a:rPr lang="en-US" sz="3600" dirty="0" smtClean="0">
                <a:solidFill>
                  <a:srgbClr val="002060"/>
                </a:solidFill>
                <a:latin typeface="Times New Roman" pitchFamily="18" charset="0"/>
                <a:cs typeface="Times New Roman" pitchFamily="18" charset="0"/>
              </a:rPr>
              <a:t>7. “Look at this paper” he said.</a:t>
            </a:r>
            <a:br>
              <a:rPr lang="en-US" sz="3600" dirty="0" smtClean="0">
                <a:solidFill>
                  <a:srgbClr val="002060"/>
                </a:solidFill>
                <a:latin typeface="Times New Roman" pitchFamily="18" charset="0"/>
                <a:cs typeface="Times New Roman" pitchFamily="18" charset="0"/>
              </a:rPr>
            </a:br>
            <a:r>
              <a:rPr lang="en-US" sz="3600" dirty="0" smtClean="0">
                <a:solidFill>
                  <a:srgbClr val="002060"/>
                </a:solidFill>
                <a:latin typeface="Times New Roman" pitchFamily="18" charset="0"/>
                <a:cs typeface="Times New Roman" pitchFamily="18" charset="0"/>
              </a:rPr>
              <a:t>8. “Don’t go alone in the evening,” she said.</a:t>
            </a:r>
            <a:br>
              <a:rPr lang="en-US" sz="3600" dirty="0" smtClean="0">
                <a:solidFill>
                  <a:srgbClr val="002060"/>
                </a:solidFill>
                <a:latin typeface="Times New Roman" pitchFamily="18" charset="0"/>
                <a:cs typeface="Times New Roman" pitchFamily="18" charset="0"/>
              </a:rPr>
            </a:br>
            <a:r>
              <a:rPr lang="en-US" sz="4800" dirty="0" smtClean="0"/>
              <a:t/>
            </a:r>
            <a:br>
              <a:rPr lang="en-US" sz="4800" dirty="0" smtClean="0"/>
            </a:br>
            <a:endParaRPr lang="ru-RU" sz="4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dissolve">
                                      <p:cBhvr>
                                        <p:cTn id="7" dur="500"/>
                                        <p:tgtEl>
                                          <p:spTgt spid="337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590800"/>
            <a:ext cx="8229600" cy="1384300"/>
          </a:xfrm>
        </p:spPr>
        <p:txBody>
          <a:bodyPr/>
          <a:lstStyle/>
          <a:p>
            <a:pPr algn="l" eaLnBrk="1" hangingPunct="1"/>
            <a:r>
              <a:rPr lang="en-US" sz="3200" dirty="0" smtClean="0">
                <a:solidFill>
                  <a:srgbClr val="002060"/>
                </a:solidFill>
                <a:latin typeface="Times New Roman" pitchFamily="18" charset="0"/>
                <a:cs typeface="Times New Roman" pitchFamily="18" charset="0"/>
              </a:rPr>
              <a:t>1. She said that she </a:t>
            </a:r>
            <a:r>
              <a:rPr lang="en-US" sz="3200" u="sng" dirty="0" smtClean="0">
                <a:solidFill>
                  <a:srgbClr val="002060"/>
                </a:solidFill>
                <a:latin typeface="Times New Roman" pitchFamily="18" charset="0"/>
                <a:cs typeface="Times New Roman" pitchFamily="18" charset="0"/>
              </a:rPr>
              <a:t>was going </a:t>
            </a:r>
            <a:r>
              <a:rPr lang="en-US" sz="3200" dirty="0" smtClean="0">
                <a:solidFill>
                  <a:srgbClr val="002060"/>
                </a:solidFill>
                <a:latin typeface="Times New Roman" pitchFamily="18" charset="0"/>
                <a:cs typeface="Times New Roman" pitchFamily="18" charset="0"/>
              </a:rPr>
              <a:t>to the seaside soon.</a:t>
            </a:r>
            <a:br>
              <a:rPr lang="en-US" sz="3200" dirty="0" smtClean="0">
                <a:solidFill>
                  <a:srgbClr val="002060"/>
                </a:solidFill>
                <a:latin typeface="Times New Roman" pitchFamily="18" charset="0"/>
                <a:cs typeface="Times New Roman" pitchFamily="18" charset="0"/>
              </a:rPr>
            </a:br>
            <a:r>
              <a:rPr lang="en-US" sz="3200" dirty="0" smtClean="0">
                <a:solidFill>
                  <a:srgbClr val="002060"/>
                </a:solidFill>
                <a:latin typeface="Times New Roman" pitchFamily="18" charset="0"/>
                <a:cs typeface="Times New Roman" pitchFamily="18" charset="0"/>
              </a:rPr>
              <a:t>2. Helen asked if that bus </a:t>
            </a:r>
            <a:r>
              <a:rPr lang="en-US" sz="3200" u="sng" dirty="0" smtClean="0">
                <a:solidFill>
                  <a:srgbClr val="002060"/>
                </a:solidFill>
                <a:latin typeface="Times New Roman" pitchFamily="18" charset="0"/>
                <a:cs typeface="Times New Roman" pitchFamily="18" charset="0"/>
              </a:rPr>
              <a:t>stopped</a:t>
            </a:r>
            <a:r>
              <a:rPr lang="en-US" sz="3200" dirty="0" smtClean="0">
                <a:solidFill>
                  <a:srgbClr val="002060"/>
                </a:solidFill>
                <a:latin typeface="Times New Roman" pitchFamily="18" charset="0"/>
                <a:cs typeface="Times New Roman" pitchFamily="18" charset="0"/>
              </a:rPr>
              <a:t> following station.</a:t>
            </a:r>
            <a:br>
              <a:rPr lang="en-US" sz="3200" dirty="0" smtClean="0">
                <a:solidFill>
                  <a:srgbClr val="002060"/>
                </a:solidFill>
                <a:latin typeface="Times New Roman" pitchFamily="18" charset="0"/>
                <a:cs typeface="Times New Roman" pitchFamily="18" charset="0"/>
              </a:rPr>
            </a:br>
            <a:r>
              <a:rPr lang="en-US" sz="3200" dirty="0" smtClean="0">
                <a:solidFill>
                  <a:srgbClr val="002060"/>
                </a:solidFill>
                <a:latin typeface="Times New Roman" pitchFamily="18" charset="0"/>
                <a:cs typeface="Times New Roman" pitchFamily="18" charset="0"/>
              </a:rPr>
              <a:t>3. He asked her if she </a:t>
            </a:r>
            <a:r>
              <a:rPr lang="en-US" sz="3200" u="sng" dirty="0" smtClean="0">
                <a:solidFill>
                  <a:srgbClr val="002060"/>
                </a:solidFill>
                <a:latin typeface="Times New Roman" pitchFamily="18" charset="0"/>
                <a:cs typeface="Times New Roman" pitchFamily="18" charset="0"/>
              </a:rPr>
              <a:t>was working then</a:t>
            </a:r>
            <a:r>
              <a:rPr lang="en-US" sz="3200" dirty="0" smtClean="0">
                <a:solidFill>
                  <a:srgbClr val="002060"/>
                </a:solidFill>
                <a:latin typeface="Times New Roman" pitchFamily="18" charset="0"/>
                <a:cs typeface="Times New Roman" pitchFamily="18" charset="0"/>
              </a:rPr>
              <a:t>.</a:t>
            </a:r>
            <a:br>
              <a:rPr lang="en-US" sz="3200" dirty="0" smtClean="0">
                <a:solidFill>
                  <a:srgbClr val="002060"/>
                </a:solidFill>
                <a:latin typeface="Times New Roman" pitchFamily="18" charset="0"/>
                <a:cs typeface="Times New Roman" pitchFamily="18" charset="0"/>
              </a:rPr>
            </a:br>
            <a:r>
              <a:rPr lang="en-US" sz="3200" dirty="0" smtClean="0">
                <a:solidFill>
                  <a:srgbClr val="002060"/>
                </a:solidFill>
                <a:latin typeface="Times New Roman" pitchFamily="18" charset="0"/>
                <a:cs typeface="Times New Roman" pitchFamily="18" charset="0"/>
              </a:rPr>
              <a:t>4. The teacher asked if I </a:t>
            </a:r>
            <a:r>
              <a:rPr lang="en-US" sz="3200" u="sng" dirty="0" smtClean="0">
                <a:solidFill>
                  <a:srgbClr val="002060"/>
                </a:solidFill>
                <a:latin typeface="Times New Roman" pitchFamily="18" charset="0"/>
                <a:cs typeface="Times New Roman" pitchFamily="18" charset="0"/>
              </a:rPr>
              <a:t>could</a:t>
            </a:r>
            <a:r>
              <a:rPr lang="en-US" sz="3200" dirty="0" smtClean="0">
                <a:solidFill>
                  <a:srgbClr val="002060"/>
                </a:solidFill>
                <a:latin typeface="Times New Roman" pitchFamily="18" charset="0"/>
                <a:cs typeface="Times New Roman" pitchFamily="18" charset="0"/>
              </a:rPr>
              <a:t> play the piano.</a:t>
            </a:r>
            <a:br>
              <a:rPr lang="en-US" sz="3200" dirty="0" smtClean="0">
                <a:solidFill>
                  <a:srgbClr val="002060"/>
                </a:solidFill>
                <a:latin typeface="Times New Roman" pitchFamily="18" charset="0"/>
                <a:cs typeface="Times New Roman" pitchFamily="18" charset="0"/>
              </a:rPr>
            </a:br>
            <a:r>
              <a:rPr lang="en-US" sz="3200" dirty="0" smtClean="0">
                <a:solidFill>
                  <a:srgbClr val="002060"/>
                </a:solidFill>
                <a:latin typeface="Times New Roman" pitchFamily="18" charset="0"/>
                <a:cs typeface="Times New Roman" pitchFamily="18" charset="0"/>
              </a:rPr>
              <a:t>5. I asked why she </a:t>
            </a:r>
            <a:r>
              <a:rPr lang="en-US" sz="3200" u="sng" dirty="0" smtClean="0">
                <a:solidFill>
                  <a:srgbClr val="002060"/>
                </a:solidFill>
                <a:latin typeface="Times New Roman" pitchFamily="18" charset="0"/>
                <a:cs typeface="Times New Roman" pitchFamily="18" charset="0"/>
              </a:rPr>
              <a:t>was </a:t>
            </a:r>
            <a:r>
              <a:rPr lang="en-US" sz="3200" dirty="0" smtClean="0">
                <a:solidFill>
                  <a:srgbClr val="002060"/>
                </a:solidFill>
                <a:latin typeface="Times New Roman" pitchFamily="18" charset="0"/>
                <a:cs typeface="Times New Roman" pitchFamily="18" charset="0"/>
              </a:rPr>
              <a:t>late.</a:t>
            </a:r>
            <a:br>
              <a:rPr lang="en-US" sz="3200" dirty="0" smtClean="0">
                <a:solidFill>
                  <a:srgbClr val="002060"/>
                </a:solidFill>
                <a:latin typeface="Times New Roman" pitchFamily="18" charset="0"/>
                <a:cs typeface="Times New Roman" pitchFamily="18" charset="0"/>
              </a:rPr>
            </a:br>
            <a:r>
              <a:rPr lang="en-US" sz="3200" dirty="0" smtClean="0">
                <a:solidFill>
                  <a:srgbClr val="002060"/>
                </a:solidFill>
                <a:latin typeface="Times New Roman" pitchFamily="18" charset="0"/>
                <a:cs typeface="Times New Roman" pitchFamily="18" charset="0"/>
              </a:rPr>
              <a:t>6. The teacher asked who </a:t>
            </a:r>
            <a:r>
              <a:rPr lang="en-US" sz="3200" u="sng" dirty="0" smtClean="0">
                <a:solidFill>
                  <a:srgbClr val="002060"/>
                </a:solidFill>
                <a:latin typeface="Times New Roman" pitchFamily="18" charset="0"/>
                <a:cs typeface="Times New Roman" pitchFamily="18" charset="0"/>
              </a:rPr>
              <a:t>had broken </a:t>
            </a:r>
            <a:r>
              <a:rPr lang="en-US" sz="3200" dirty="0" smtClean="0">
                <a:solidFill>
                  <a:srgbClr val="002060"/>
                </a:solidFill>
                <a:latin typeface="Times New Roman" pitchFamily="18" charset="0"/>
                <a:cs typeface="Times New Roman" pitchFamily="18" charset="0"/>
              </a:rPr>
              <a:t>the window.</a:t>
            </a:r>
            <a:br>
              <a:rPr lang="en-US" sz="3200" dirty="0" smtClean="0">
                <a:solidFill>
                  <a:srgbClr val="002060"/>
                </a:solidFill>
                <a:latin typeface="Times New Roman" pitchFamily="18" charset="0"/>
                <a:cs typeface="Times New Roman" pitchFamily="18" charset="0"/>
              </a:rPr>
            </a:br>
            <a:r>
              <a:rPr lang="en-US" sz="3200" dirty="0" smtClean="0">
                <a:solidFill>
                  <a:srgbClr val="002060"/>
                </a:solidFill>
                <a:latin typeface="Times New Roman" pitchFamily="18" charset="0"/>
                <a:cs typeface="Times New Roman" pitchFamily="18" charset="0"/>
              </a:rPr>
              <a:t>7. He said </a:t>
            </a:r>
            <a:r>
              <a:rPr lang="en-US" sz="3200" u="sng" dirty="0" smtClean="0">
                <a:solidFill>
                  <a:srgbClr val="002060"/>
                </a:solidFill>
                <a:latin typeface="Times New Roman" pitchFamily="18" charset="0"/>
                <a:cs typeface="Times New Roman" pitchFamily="18" charset="0"/>
              </a:rPr>
              <a:t>to look </a:t>
            </a:r>
            <a:r>
              <a:rPr lang="en-US" sz="3200" dirty="0" smtClean="0">
                <a:solidFill>
                  <a:srgbClr val="002060"/>
                </a:solidFill>
                <a:latin typeface="Times New Roman" pitchFamily="18" charset="0"/>
                <a:cs typeface="Times New Roman" pitchFamily="18" charset="0"/>
              </a:rPr>
              <a:t>at </a:t>
            </a:r>
            <a:r>
              <a:rPr lang="en-US" sz="3200" u="sng" dirty="0" smtClean="0">
                <a:solidFill>
                  <a:srgbClr val="002060"/>
                </a:solidFill>
                <a:latin typeface="Times New Roman" pitchFamily="18" charset="0"/>
                <a:cs typeface="Times New Roman" pitchFamily="18" charset="0"/>
              </a:rPr>
              <a:t>that</a:t>
            </a:r>
            <a:r>
              <a:rPr lang="en-US" sz="3200" dirty="0" smtClean="0">
                <a:solidFill>
                  <a:srgbClr val="002060"/>
                </a:solidFill>
                <a:latin typeface="Times New Roman" pitchFamily="18" charset="0"/>
                <a:cs typeface="Times New Roman" pitchFamily="18" charset="0"/>
              </a:rPr>
              <a:t> paper.</a:t>
            </a:r>
            <a:br>
              <a:rPr lang="en-US" sz="3200" dirty="0" smtClean="0">
                <a:solidFill>
                  <a:srgbClr val="002060"/>
                </a:solidFill>
                <a:latin typeface="Times New Roman" pitchFamily="18" charset="0"/>
                <a:cs typeface="Times New Roman" pitchFamily="18" charset="0"/>
              </a:rPr>
            </a:br>
            <a:r>
              <a:rPr lang="en-US" sz="3200" dirty="0" smtClean="0">
                <a:solidFill>
                  <a:srgbClr val="002060"/>
                </a:solidFill>
                <a:latin typeface="Times New Roman" pitchFamily="18" charset="0"/>
                <a:cs typeface="Times New Roman" pitchFamily="18" charset="0"/>
              </a:rPr>
              <a:t>8. The teacher </a:t>
            </a:r>
            <a:r>
              <a:rPr lang="en-US" sz="3200" u="sng" dirty="0" smtClean="0">
                <a:solidFill>
                  <a:srgbClr val="002060"/>
                </a:solidFill>
                <a:latin typeface="Times New Roman" pitchFamily="18" charset="0"/>
                <a:cs typeface="Times New Roman" pitchFamily="18" charset="0"/>
              </a:rPr>
              <a:t>told not to go </a:t>
            </a:r>
            <a:r>
              <a:rPr lang="en-US" sz="3200" dirty="0" smtClean="0">
                <a:solidFill>
                  <a:srgbClr val="002060"/>
                </a:solidFill>
                <a:latin typeface="Times New Roman" pitchFamily="18" charset="0"/>
                <a:cs typeface="Times New Roman" pitchFamily="18" charset="0"/>
              </a:rPr>
              <a:t>alone in the evening.</a:t>
            </a:r>
            <a:endParaRPr lang="ru-RU" sz="3200" dirty="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randombar(horizontal)">
                                      <p:cBhvr>
                                        <p:cTn id="7" dur="600">
                                          <p:stCondLst>
                                            <p:cond delay="0"/>
                                          </p:stCondLst>
                                        </p:cTn>
                                        <p:tgtEl>
                                          <p:spTgt spid="34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762000" y="0"/>
            <a:ext cx="7772400" cy="6072188"/>
          </a:xfrm>
        </p:spPr>
        <p:txBody>
          <a:bodyPr/>
          <a:lstStyle/>
          <a:p>
            <a:pPr algn="l" eaLnBrk="1" hangingPunct="1"/>
            <a:r>
              <a:rPr lang="ru-RU" sz="3200" smtClean="0">
                <a:solidFill>
                  <a:srgbClr val="002060"/>
                </a:solidFill>
                <a:latin typeface="Times New Roman" pitchFamily="18" charset="0"/>
                <a:cs typeface="Times New Roman" pitchFamily="18" charset="0"/>
              </a:rPr>
              <a:t>Речь какого-нибудь лица, передаваемая буквально так, как она была произнесена, называется прямой речью </a:t>
            </a:r>
            <a:r>
              <a:rPr lang="ru-RU" sz="3200" smtClean="0">
                <a:solidFill>
                  <a:srgbClr val="FF0000"/>
                </a:solidFill>
                <a:latin typeface="Times New Roman" pitchFamily="18" charset="0"/>
                <a:cs typeface="Times New Roman" pitchFamily="18" charset="0"/>
              </a:rPr>
              <a:t>(</a:t>
            </a:r>
            <a:r>
              <a:rPr lang="en-US" sz="3200" smtClean="0">
                <a:solidFill>
                  <a:srgbClr val="FF0000"/>
                </a:solidFill>
                <a:latin typeface="Times New Roman" pitchFamily="18" charset="0"/>
                <a:cs typeface="Times New Roman" pitchFamily="18" charset="0"/>
              </a:rPr>
              <a:t>direct speech</a:t>
            </a:r>
            <a:r>
              <a:rPr lang="ru-RU" sz="3200" smtClean="0">
                <a:solidFill>
                  <a:srgbClr val="FF0000"/>
                </a:solidFill>
                <a:latin typeface="Times New Roman" pitchFamily="18" charset="0"/>
                <a:cs typeface="Times New Roman" pitchFamily="18" charset="0"/>
              </a:rPr>
              <a:t>)</a:t>
            </a:r>
            <a:r>
              <a:rPr lang="en-US" sz="3200" smtClean="0">
                <a:latin typeface="Times New Roman" pitchFamily="18" charset="0"/>
                <a:cs typeface="Times New Roman" pitchFamily="18" charset="0"/>
              </a:rPr>
              <a:t>.</a:t>
            </a:r>
            <a:r>
              <a:rPr lang="ru-RU" sz="3200" smtClean="0">
                <a:latin typeface="Times New Roman" pitchFamily="18" charset="0"/>
                <a:cs typeface="Times New Roman" pitchFamily="18" charset="0"/>
              </a:rPr>
              <a:t> </a:t>
            </a:r>
            <a:r>
              <a:rPr lang="en-US" sz="3200" smtClean="0">
                <a:latin typeface="Times New Roman" pitchFamily="18" charset="0"/>
                <a:cs typeface="Times New Roman" pitchFamily="18" charset="0"/>
              </a:rPr>
              <a:t/>
            </a:r>
            <a:br>
              <a:rPr lang="en-US" sz="3200" smtClean="0">
                <a:latin typeface="Times New Roman" pitchFamily="18" charset="0"/>
                <a:cs typeface="Times New Roman" pitchFamily="18" charset="0"/>
              </a:rPr>
            </a:br>
            <a:r>
              <a:rPr lang="en-US" sz="3200" smtClean="0">
                <a:latin typeface="Times New Roman" pitchFamily="18" charset="0"/>
                <a:cs typeface="Times New Roman" pitchFamily="18" charset="0"/>
              </a:rPr>
              <a:t/>
            </a:r>
            <a:br>
              <a:rPr lang="en-US" sz="3200" smtClean="0">
                <a:latin typeface="Times New Roman" pitchFamily="18" charset="0"/>
                <a:cs typeface="Times New Roman" pitchFamily="18" charset="0"/>
              </a:rPr>
            </a:br>
            <a:r>
              <a:rPr lang="ru-RU" sz="3200" smtClean="0">
                <a:solidFill>
                  <a:srgbClr val="002060"/>
                </a:solidFill>
                <a:latin typeface="Times New Roman" pitchFamily="18" charset="0"/>
                <a:cs typeface="Times New Roman" pitchFamily="18" charset="0"/>
              </a:rPr>
              <a:t>Речь, передаваемая не слово в слово, а только по содержанию, в виде дополнительных придаточных предложений, называется косвенной речью </a:t>
            </a:r>
            <a:r>
              <a:rPr lang="ru-RU" sz="3200" smtClean="0">
                <a:solidFill>
                  <a:srgbClr val="FF0000"/>
                </a:solidFill>
                <a:latin typeface="Times New Roman" pitchFamily="18" charset="0"/>
                <a:cs typeface="Times New Roman" pitchFamily="18" charset="0"/>
              </a:rPr>
              <a:t>(</a:t>
            </a:r>
            <a:r>
              <a:rPr lang="en-US" sz="3200" smtClean="0">
                <a:solidFill>
                  <a:srgbClr val="FF0000"/>
                </a:solidFill>
                <a:latin typeface="Times New Roman" pitchFamily="18" charset="0"/>
                <a:cs typeface="Times New Roman" pitchFamily="18" charset="0"/>
              </a:rPr>
              <a:t>reported speech</a:t>
            </a:r>
            <a:r>
              <a:rPr lang="ru-RU" sz="3200" smtClean="0">
                <a:solidFill>
                  <a:srgbClr val="FF0000"/>
                </a:solidFill>
                <a:latin typeface="Times New Roman" pitchFamily="18" charset="0"/>
                <a:cs typeface="Times New Roman" pitchFamily="18" charset="0"/>
              </a:rPr>
              <a:t>).</a:t>
            </a:r>
          </a:p>
        </p:txBody>
      </p:sp>
      <p:sp>
        <p:nvSpPr>
          <p:cNvPr id="7171" name="Rectangle 3"/>
          <p:cNvSpPr>
            <a:spLocks noGrp="1" noChangeArrowheads="1"/>
          </p:cNvSpPr>
          <p:nvPr>
            <p:ph type="subTitle" idx="1"/>
          </p:nvPr>
        </p:nvSpPr>
        <p:spPr>
          <a:xfrm>
            <a:off x="1428750" y="5286375"/>
            <a:ext cx="6400800" cy="209550"/>
          </a:xfrm>
        </p:spPr>
        <p:txBody>
          <a:bodyPr rtlCol="0">
            <a:normAutofit fontScale="25000" lnSpcReduction="20000"/>
          </a:bodyPr>
          <a:lstStyle/>
          <a:p>
            <a:pPr eaLnBrk="1" fontAlgn="auto" hangingPunct="1">
              <a:spcAft>
                <a:spcPts val="0"/>
              </a:spcAft>
              <a:buFont typeface="Arial" pitchFamily="34" charset="0"/>
              <a:buNone/>
              <a:defRPr/>
            </a:pPr>
            <a:endParaRPr lang="ru-RU" dirty="0" smtClean="0"/>
          </a:p>
          <a:p>
            <a:pPr eaLnBrk="1" fontAlgn="auto" hangingPunct="1">
              <a:spcAft>
                <a:spcPts val="0"/>
              </a:spcAft>
              <a:buFont typeface="Arial" pitchFamily="34" charset="0"/>
              <a:buNone/>
              <a:defRPr/>
            </a:pPr>
            <a:endParaRPr lang="ru-RU" dirty="0" smtClean="0"/>
          </a:p>
          <a:p>
            <a:pPr eaLnBrk="1" fontAlgn="auto" hangingPunct="1">
              <a:spcAft>
                <a:spcPts val="0"/>
              </a:spcAft>
              <a:buFont typeface="Arial" pitchFamily="34" charset="0"/>
              <a:buNone/>
              <a:defRPr/>
            </a:pPr>
            <a:endParaRPr lang="ru-RU" dirty="0" smtClean="0">
              <a:solidFill>
                <a:srgbClr val="FF0000"/>
              </a:solidFill>
            </a:endParaRPr>
          </a:p>
          <a:p>
            <a:pPr eaLnBrk="1" fontAlgn="auto" hangingPunct="1">
              <a:spcAft>
                <a:spcPts val="0"/>
              </a:spcAft>
              <a:buFont typeface="Arial" pitchFamily="34" charset="0"/>
              <a:buNone/>
              <a:defRPr/>
            </a:pPr>
            <a:endParaRPr lang="ru-RU"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diamond(in)">
                                      <p:cBhvr>
                                        <p:cTn id="7" dur="2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a:xfrm>
            <a:off x="214313" y="2000250"/>
            <a:ext cx="8483600" cy="357188"/>
          </a:xfrm>
        </p:spPr>
        <p:txBody>
          <a:bodyPr rtlCol="0">
            <a:normAutofit fontScale="90000"/>
          </a:bodyPr>
          <a:lstStyle/>
          <a:p>
            <a:pPr eaLnBrk="1" fontAlgn="auto" hangingPunct="1">
              <a:spcAft>
                <a:spcPts val="0"/>
              </a:spcAft>
              <a:defRPr/>
            </a:pPr>
            <a:r>
              <a:rPr lang="ru-RU" sz="6000" b="1" dirty="0" smtClean="0">
                <a:solidFill>
                  <a:srgbClr val="002060"/>
                </a:solidFill>
                <a:latin typeface="Times New Roman" pitchFamily="18" charset="0"/>
                <a:cs typeface="Times New Roman" pitchFamily="18" charset="0"/>
              </a:rPr>
              <a:t/>
            </a:r>
            <a:br>
              <a:rPr lang="ru-RU" sz="6000" b="1" dirty="0" smtClean="0">
                <a:solidFill>
                  <a:srgbClr val="002060"/>
                </a:solidFill>
                <a:latin typeface="Times New Roman" pitchFamily="18" charset="0"/>
                <a:cs typeface="Times New Roman" pitchFamily="18" charset="0"/>
              </a:rPr>
            </a:br>
            <a:r>
              <a:rPr lang="ru-RU" sz="6000" b="1" dirty="0">
                <a:solidFill>
                  <a:srgbClr val="002060"/>
                </a:solidFill>
                <a:latin typeface="Times New Roman" pitchFamily="18" charset="0"/>
                <a:cs typeface="Times New Roman" pitchFamily="18" charset="0"/>
              </a:rPr>
              <a:t/>
            </a:r>
            <a:br>
              <a:rPr lang="ru-RU" sz="6000" b="1" dirty="0">
                <a:solidFill>
                  <a:srgbClr val="002060"/>
                </a:solidFill>
                <a:latin typeface="Times New Roman" pitchFamily="18" charset="0"/>
                <a:cs typeface="Times New Roman" pitchFamily="18" charset="0"/>
              </a:rPr>
            </a:br>
            <a:r>
              <a:rPr lang="ru-RU" sz="6000" b="1" dirty="0" smtClean="0">
                <a:solidFill>
                  <a:srgbClr val="002060"/>
                </a:solidFill>
                <a:latin typeface="Times New Roman" pitchFamily="18" charset="0"/>
                <a:cs typeface="Times New Roman" pitchFamily="18" charset="0"/>
              </a:rPr>
              <a:t>Прямая речь может представлять собой:</a:t>
            </a:r>
            <a:r>
              <a:rPr lang="ru-RU" sz="5400" dirty="0" smtClean="0"/>
              <a:t/>
            </a:r>
            <a:br>
              <a:rPr lang="ru-RU" sz="5400" dirty="0" smtClean="0"/>
            </a:br>
            <a:r>
              <a:rPr lang="ru-RU" sz="5300" dirty="0" smtClean="0">
                <a:solidFill>
                  <a:schemeClr val="accent5">
                    <a:lumMod val="50000"/>
                  </a:schemeClr>
                </a:solidFill>
                <a:latin typeface="Times New Roman" pitchFamily="18" charset="0"/>
                <a:cs typeface="Times New Roman" pitchFamily="18" charset="0"/>
              </a:rPr>
              <a:t>1.повествовательное предложение</a:t>
            </a:r>
            <a:br>
              <a:rPr lang="ru-RU" sz="5300" dirty="0" smtClean="0">
                <a:solidFill>
                  <a:schemeClr val="accent5">
                    <a:lumMod val="50000"/>
                  </a:schemeClr>
                </a:solidFill>
                <a:latin typeface="Times New Roman" pitchFamily="18" charset="0"/>
                <a:cs typeface="Times New Roman" pitchFamily="18" charset="0"/>
              </a:rPr>
            </a:br>
            <a:r>
              <a:rPr lang="ru-RU" sz="5300" dirty="0" smtClean="0">
                <a:solidFill>
                  <a:schemeClr val="accent5">
                    <a:lumMod val="50000"/>
                  </a:schemeClr>
                </a:solidFill>
                <a:latin typeface="Times New Roman" pitchFamily="18" charset="0"/>
                <a:cs typeface="Times New Roman" pitchFamily="18" charset="0"/>
              </a:rPr>
              <a:t>2.вопросительное предложение</a:t>
            </a:r>
            <a:br>
              <a:rPr lang="ru-RU" sz="5300" dirty="0" smtClean="0">
                <a:solidFill>
                  <a:schemeClr val="accent5">
                    <a:lumMod val="50000"/>
                  </a:schemeClr>
                </a:solidFill>
                <a:latin typeface="Times New Roman" pitchFamily="18" charset="0"/>
                <a:cs typeface="Times New Roman" pitchFamily="18" charset="0"/>
              </a:rPr>
            </a:br>
            <a:r>
              <a:rPr lang="ru-RU" sz="5300" dirty="0" smtClean="0">
                <a:solidFill>
                  <a:schemeClr val="accent5">
                    <a:lumMod val="50000"/>
                  </a:schemeClr>
                </a:solidFill>
                <a:latin typeface="Times New Roman" pitchFamily="18" charset="0"/>
                <a:cs typeface="Times New Roman" pitchFamily="18" charset="0"/>
              </a:rPr>
              <a:t>3.повелительное предложение</a:t>
            </a:r>
          </a:p>
        </p:txBody>
      </p:sp>
      <p:sp>
        <p:nvSpPr>
          <p:cNvPr id="8194" name="Rectangle 2"/>
          <p:cNvSpPr>
            <a:spLocks noGrp="1" noChangeArrowheads="1"/>
          </p:cNvSpPr>
          <p:nvPr>
            <p:ph type="body" idx="4294967295"/>
          </p:nvPr>
        </p:nvSpPr>
        <p:spPr>
          <a:xfrm>
            <a:off x="0" y="1714500"/>
            <a:ext cx="8858250" cy="71438"/>
          </a:xfrm>
        </p:spPr>
        <p:txBody>
          <a:bodyPr rtlCol="0">
            <a:normAutofit fontScale="25000" lnSpcReduction="20000"/>
          </a:bodyPr>
          <a:lstStyle/>
          <a:p>
            <a:pPr algn="ctr" eaLnBrk="1" fontAlgn="auto" hangingPunct="1">
              <a:spcAft>
                <a:spcPts val="0"/>
              </a:spcAft>
              <a:buFontTx/>
              <a:buNone/>
              <a:defRPr/>
            </a:pPr>
            <a:endParaRPr lang="ru-RU" dirty="0" smtClean="0"/>
          </a:p>
          <a:p>
            <a:pPr algn="ctr" eaLnBrk="1" fontAlgn="auto" hangingPunct="1">
              <a:spcAft>
                <a:spcPts val="0"/>
              </a:spcAft>
              <a:buFontTx/>
              <a:buNone/>
              <a:defRPr/>
            </a:pPr>
            <a:endParaRPr lang="ru-RU" dirty="0" smtClean="0">
              <a:latin typeface="Times New Roman" pitchFamily="18" charset="0"/>
              <a:cs typeface="Times New Roman" pitchFamily="18" charset="0"/>
            </a:endParaRPr>
          </a:p>
          <a:p>
            <a:pPr algn="ctr" eaLnBrk="1" fontAlgn="auto" hangingPunct="1">
              <a:spcAft>
                <a:spcPts val="0"/>
              </a:spcAft>
              <a:buFontTx/>
              <a:buNone/>
              <a:defRPr/>
            </a:pPr>
            <a:endParaRPr lang="ru-RU"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diamond(in)">
                                      <p:cBhvr>
                                        <p:cTn id="7" dur="20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0" y="571500"/>
            <a:ext cx="3786188" cy="1214438"/>
          </a:xfrm>
        </p:spPr>
        <p:txBody>
          <a:bodyPr rtlCol="0">
            <a:normAutofit fontScale="90000"/>
          </a:bodyPr>
          <a:lstStyle/>
          <a:p>
            <a:pPr eaLnBrk="1" fontAlgn="auto" hangingPunct="1">
              <a:spcAft>
                <a:spcPts val="0"/>
              </a:spcAft>
              <a:defRPr/>
            </a:pPr>
            <a:r>
              <a:rPr lang="en-US" sz="3200" dirty="0" smtClean="0">
                <a:solidFill>
                  <a:srgbClr val="C00000"/>
                </a:solidFill>
                <a:latin typeface="Times New Roman" pitchFamily="18" charset="0"/>
                <a:cs typeface="Times New Roman" pitchFamily="18" charset="0"/>
              </a:rPr>
              <a:t>Present Simple</a:t>
            </a:r>
            <a:br>
              <a:rPr lang="en-US" sz="3200" dirty="0" smtClean="0">
                <a:solidFill>
                  <a:srgbClr val="C00000"/>
                </a:solidFill>
                <a:latin typeface="Times New Roman" pitchFamily="18" charset="0"/>
                <a:cs typeface="Times New Roman" pitchFamily="18" charset="0"/>
              </a:rPr>
            </a:br>
            <a:r>
              <a:rPr lang="en-US" sz="3200" dirty="0" smtClean="0">
                <a:solidFill>
                  <a:srgbClr val="C00000"/>
                </a:solidFill>
                <a:latin typeface="Times New Roman" pitchFamily="18" charset="0"/>
                <a:cs typeface="Times New Roman" pitchFamily="18" charset="0"/>
              </a:rPr>
              <a:t/>
            </a:r>
            <a:br>
              <a:rPr lang="en-US" sz="3200" dirty="0" smtClean="0">
                <a:solidFill>
                  <a:srgbClr val="C00000"/>
                </a:solidFill>
                <a:latin typeface="Times New Roman" pitchFamily="18" charset="0"/>
                <a:cs typeface="Times New Roman" pitchFamily="18" charset="0"/>
              </a:rPr>
            </a:br>
            <a:r>
              <a:rPr lang="en-US" sz="3200" dirty="0" smtClean="0">
                <a:solidFill>
                  <a:srgbClr val="C00000"/>
                </a:solidFill>
                <a:latin typeface="Times New Roman" pitchFamily="18" charset="0"/>
                <a:cs typeface="Times New Roman" pitchFamily="18" charset="0"/>
              </a:rPr>
              <a:t>Past Simple </a:t>
            </a:r>
            <a:endParaRPr lang="ru-RU" sz="3200" dirty="0" smtClean="0">
              <a:solidFill>
                <a:srgbClr val="C00000"/>
              </a:solidFill>
              <a:latin typeface="Times New Roman" pitchFamily="18" charset="0"/>
              <a:cs typeface="Times New Roman" pitchFamily="18" charset="0"/>
            </a:endParaRPr>
          </a:p>
        </p:txBody>
      </p:sp>
      <p:sp>
        <p:nvSpPr>
          <p:cNvPr id="7171" name="TextBox 5"/>
          <p:cNvSpPr txBox="1">
            <a:spLocks noChangeArrowheads="1"/>
          </p:cNvSpPr>
          <p:nvPr/>
        </p:nvSpPr>
        <p:spPr bwMode="auto">
          <a:xfrm>
            <a:off x="5214938" y="357188"/>
            <a:ext cx="3643312" cy="1800225"/>
          </a:xfrm>
          <a:prstGeom prst="rect">
            <a:avLst/>
          </a:prstGeom>
          <a:noFill/>
          <a:ln w="9525">
            <a:noFill/>
            <a:miter lim="800000"/>
            <a:headEnd/>
            <a:tailEnd/>
          </a:ln>
        </p:spPr>
        <p:txBody>
          <a:bodyPr>
            <a:spAutoFit/>
          </a:bodyPr>
          <a:lstStyle/>
          <a:p>
            <a:endParaRPr lang="en-US"/>
          </a:p>
          <a:p>
            <a:r>
              <a:rPr lang="en-US" sz="2900">
                <a:solidFill>
                  <a:srgbClr val="C00000"/>
                </a:solidFill>
                <a:latin typeface="Times New Roman" pitchFamily="18" charset="0"/>
                <a:cs typeface="Times New Roman" pitchFamily="18" charset="0"/>
              </a:rPr>
              <a:t>Present Progressive</a:t>
            </a:r>
          </a:p>
          <a:p>
            <a:endParaRPr lang="en-US" sz="2900">
              <a:solidFill>
                <a:srgbClr val="C00000"/>
              </a:solidFill>
              <a:latin typeface="Times New Roman" pitchFamily="18" charset="0"/>
              <a:cs typeface="Times New Roman" pitchFamily="18" charset="0"/>
            </a:endParaRPr>
          </a:p>
          <a:p>
            <a:r>
              <a:rPr lang="en-US" sz="2900">
                <a:solidFill>
                  <a:srgbClr val="C00000"/>
                </a:solidFill>
                <a:latin typeface="Times New Roman" pitchFamily="18" charset="0"/>
                <a:cs typeface="Times New Roman" pitchFamily="18" charset="0"/>
              </a:rPr>
              <a:t>Past Progressive</a:t>
            </a:r>
            <a:endParaRPr lang="ru-RU" sz="2900">
              <a:solidFill>
                <a:srgbClr val="C00000"/>
              </a:solidFill>
              <a:latin typeface="Times New Roman" pitchFamily="18" charset="0"/>
              <a:cs typeface="Times New Roman" pitchFamily="18" charset="0"/>
            </a:endParaRPr>
          </a:p>
        </p:txBody>
      </p:sp>
      <p:sp>
        <p:nvSpPr>
          <p:cNvPr id="7172" name="TextBox 6"/>
          <p:cNvSpPr txBox="1">
            <a:spLocks noChangeArrowheads="1"/>
          </p:cNvSpPr>
          <p:nvPr/>
        </p:nvSpPr>
        <p:spPr bwMode="auto">
          <a:xfrm>
            <a:off x="1071563" y="2571750"/>
            <a:ext cx="2928937" cy="1431925"/>
          </a:xfrm>
          <a:prstGeom prst="rect">
            <a:avLst/>
          </a:prstGeom>
          <a:noFill/>
          <a:ln w="9525">
            <a:noFill/>
            <a:miter lim="800000"/>
            <a:headEnd/>
            <a:tailEnd/>
          </a:ln>
        </p:spPr>
        <p:txBody>
          <a:bodyPr>
            <a:spAutoFit/>
          </a:bodyPr>
          <a:lstStyle/>
          <a:p>
            <a:r>
              <a:rPr lang="en-US" sz="2900">
                <a:solidFill>
                  <a:srgbClr val="C00000"/>
                </a:solidFill>
                <a:latin typeface="Times New Roman" pitchFamily="18" charset="0"/>
                <a:cs typeface="Times New Roman" pitchFamily="18" charset="0"/>
              </a:rPr>
              <a:t>Past Simple</a:t>
            </a:r>
          </a:p>
          <a:p>
            <a:endParaRPr lang="en-US" sz="2900">
              <a:solidFill>
                <a:srgbClr val="C00000"/>
              </a:solidFill>
              <a:latin typeface="Times New Roman" pitchFamily="18" charset="0"/>
              <a:cs typeface="Times New Roman" pitchFamily="18" charset="0"/>
            </a:endParaRPr>
          </a:p>
          <a:p>
            <a:r>
              <a:rPr lang="en-US" sz="2900">
                <a:solidFill>
                  <a:srgbClr val="C00000"/>
                </a:solidFill>
                <a:latin typeface="Times New Roman" pitchFamily="18" charset="0"/>
                <a:cs typeface="Times New Roman" pitchFamily="18" charset="0"/>
              </a:rPr>
              <a:t>Past Perfect</a:t>
            </a:r>
            <a:endParaRPr lang="ru-RU" sz="2900">
              <a:solidFill>
                <a:srgbClr val="C00000"/>
              </a:solidFill>
              <a:latin typeface="Times New Roman" pitchFamily="18" charset="0"/>
              <a:cs typeface="Times New Roman" pitchFamily="18" charset="0"/>
            </a:endParaRPr>
          </a:p>
        </p:txBody>
      </p:sp>
      <p:sp>
        <p:nvSpPr>
          <p:cNvPr id="7173" name="TextBox 7"/>
          <p:cNvSpPr txBox="1">
            <a:spLocks noChangeArrowheads="1"/>
          </p:cNvSpPr>
          <p:nvPr/>
        </p:nvSpPr>
        <p:spPr bwMode="auto">
          <a:xfrm>
            <a:off x="5143500" y="2571750"/>
            <a:ext cx="3786188" cy="1431925"/>
          </a:xfrm>
          <a:prstGeom prst="rect">
            <a:avLst/>
          </a:prstGeom>
          <a:noFill/>
          <a:ln w="9525">
            <a:noFill/>
            <a:miter lim="800000"/>
            <a:headEnd/>
            <a:tailEnd/>
          </a:ln>
        </p:spPr>
        <p:txBody>
          <a:bodyPr>
            <a:spAutoFit/>
          </a:bodyPr>
          <a:lstStyle/>
          <a:p>
            <a:r>
              <a:rPr lang="en-US" sz="2900">
                <a:solidFill>
                  <a:srgbClr val="C00000"/>
                </a:solidFill>
                <a:latin typeface="Times New Roman" pitchFamily="18" charset="0"/>
                <a:cs typeface="Times New Roman" pitchFamily="18" charset="0"/>
              </a:rPr>
              <a:t>Present Perfect</a:t>
            </a:r>
          </a:p>
          <a:p>
            <a:endParaRPr lang="en-US" sz="2900">
              <a:solidFill>
                <a:srgbClr val="C00000"/>
              </a:solidFill>
              <a:latin typeface="Times New Roman" pitchFamily="18" charset="0"/>
              <a:cs typeface="Times New Roman" pitchFamily="18" charset="0"/>
            </a:endParaRPr>
          </a:p>
          <a:p>
            <a:r>
              <a:rPr lang="en-US" sz="2900">
                <a:solidFill>
                  <a:srgbClr val="C00000"/>
                </a:solidFill>
                <a:latin typeface="Times New Roman" pitchFamily="18" charset="0"/>
                <a:cs typeface="Times New Roman" pitchFamily="18" charset="0"/>
              </a:rPr>
              <a:t>Past Perfect</a:t>
            </a:r>
            <a:endParaRPr lang="ru-RU" sz="2900">
              <a:solidFill>
                <a:srgbClr val="C00000"/>
              </a:solidFill>
              <a:latin typeface="Times New Roman" pitchFamily="18" charset="0"/>
              <a:cs typeface="Times New Roman" pitchFamily="18" charset="0"/>
            </a:endParaRPr>
          </a:p>
        </p:txBody>
      </p:sp>
      <p:sp>
        <p:nvSpPr>
          <p:cNvPr id="7174" name="TextBox 8"/>
          <p:cNvSpPr txBox="1">
            <a:spLocks noChangeArrowheads="1"/>
          </p:cNvSpPr>
          <p:nvPr/>
        </p:nvSpPr>
        <p:spPr bwMode="auto">
          <a:xfrm>
            <a:off x="500063" y="4714875"/>
            <a:ext cx="4357687" cy="1431925"/>
          </a:xfrm>
          <a:prstGeom prst="rect">
            <a:avLst/>
          </a:prstGeom>
          <a:noFill/>
          <a:ln w="9525">
            <a:noFill/>
            <a:miter lim="800000"/>
            <a:headEnd/>
            <a:tailEnd/>
          </a:ln>
        </p:spPr>
        <p:txBody>
          <a:bodyPr>
            <a:spAutoFit/>
          </a:bodyPr>
          <a:lstStyle/>
          <a:p>
            <a:r>
              <a:rPr lang="en-US" sz="2900">
                <a:solidFill>
                  <a:srgbClr val="C00000"/>
                </a:solidFill>
                <a:latin typeface="Times New Roman" pitchFamily="18" charset="0"/>
                <a:cs typeface="Times New Roman" pitchFamily="18" charset="0"/>
              </a:rPr>
              <a:t>Present Perfect Progressive</a:t>
            </a:r>
          </a:p>
          <a:p>
            <a:endParaRPr lang="en-US" sz="2900">
              <a:solidFill>
                <a:srgbClr val="C00000"/>
              </a:solidFill>
              <a:latin typeface="Times New Roman" pitchFamily="18" charset="0"/>
              <a:cs typeface="Times New Roman" pitchFamily="18" charset="0"/>
            </a:endParaRPr>
          </a:p>
          <a:p>
            <a:r>
              <a:rPr lang="en-US" sz="2900">
                <a:solidFill>
                  <a:srgbClr val="C00000"/>
                </a:solidFill>
                <a:latin typeface="Times New Roman" pitchFamily="18" charset="0"/>
                <a:cs typeface="Times New Roman" pitchFamily="18" charset="0"/>
              </a:rPr>
              <a:t>Past Perfect Progressive</a:t>
            </a:r>
            <a:endParaRPr lang="ru-RU" sz="2900">
              <a:solidFill>
                <a:srgbClr val="C00000"/>
              </a:solidFill>
              <a:latin typeface="Times New Roman" pitchFamily="18" charset="0"/>
              <a:cs typeface="Times New Roman" pitchFamily="18" charset="0"/>
            </a:endParaRPr>
          </a:p>
        </p:txBody>
      </p:sp>
      <p:sp>
        <p:nvSpPr>
          <p:cNvPr id="10" name="Стрелка вниз 9"/>
          <p:cNvSpPr/>
          <p:nvPr/>
        </p:nvSpPr>
        <p:spPr>
          <a:xfrm>
            <a:off x="1643063" y="1071563"/>
            <a:ext cx="571500" cy="3571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1" name="Стрелка вниз 10"/>
          <p:cNvSpPr/>
          <p:nvPr/>
        </p:nvSpPr>
        <p:spPr>
          <a:xfrm>
            <a:off x="6286500" y="1357313"/>
            <a:ext cx="571500" cy="3571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2" name="Стрелка вниз 11"/>
          <p:cNvSpPr/>
          <p:nvPr/>
        </p:nvSpPr>
        <p:spPr>
          <a:xfrm>
            <a:off x="1643063" y="3143250"/>
            <a:ext cx="571500" cy="3571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3" name="Стрелка вниз 12"/>
          <p:cNvSpPr/>
          <p:nvPr/>
        </p:nvSpPr>
        <p:spPr>
          <a:xfrm>
            <a:off x="5786438" y="3143250"/>
            <a:ext cx="571500" cy="3571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4" name="Стрелка вниз 13"/>
          <p:cNvSpPr/>
          <p:nvPr/>
        </p:nvSpPr>
        <p:spPr>
          <a:xfrm>
            <a:off x="1928813" y="5286375"/>
            <a:ext cx="571500" cy="3571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7180" name="TextBox 14"/>
          <p:cNvSpPr txBox="1">
            <a:spLocks noChangeArrowheads="1"/>
          </p:cNvSpPr>
          <p:nvPr/>
        </p:nvSpPr>
        <p:spPr bwMode="auto">
          <a:xfrm>
            <a:off x="5286375" y="4429125"/>
            <a:ext cx="3857625" cy="1431925"/>
          </a:xfrm>
          <a:prstGeom prst="rect">
            <a:avLst/>
          </a:prstGeom>
          <a:noFill/>
          <a:ln w="9525">
            <a:noFill/>
            <a:miter lim="800000"/>
            <a:headEnd/>
            <a:tailEnd/>
          </a:ln>
        </p:spPr>
        <p:txBody>
          <a:bodyPr>
            <a:spAutoFit/>
          </a:bodyPr>
          <a:lstStyle/>
          <a:p>
            <a:r>
              <a:rPr lang="en-US" sz="2900">
                <a:solidFill>
                  <a:srgbClr val="C00000"/>
                </a:solidFill>
                <a:latin typeface="Times New Roman" pitchFamily="18" charset="0"/>
                <a:cs typeface="Times New Roman" pitchFamily="18" charset="0"/>
              </a:rPr>
              <a:t>Future Simple</a:t>
            </a:r>
          </a:p>
          <a:p>
            <a:endParaRPr lang="en-US" sz="2900">
              <a:solidFill>
                <a:srgbClr val="C00000"/>
              </a:solidFill>
              <a:latin typeface="Times New Roman" pitchFamily="18" charset="0"/>
              <a:cs typeface="Times New Roman" pitchFamily="18" charset="0"/>
            </a:endParaRPr>
          </a:p>
          <a:p>
            <a:r>
              <a:rPr lang="en-US" sz="2900">
                <a:solidFill>
                  <a:srgbClr val="C00000"/>
                </a:solidFill>
                <a:latin typeface="Times New Roman" pitchFamily="18" charset="0"/>
                <a:cs typeface="Times New Roman" pitchFamily="18" charset="0"/>
              </a:rPr>
              <a:t>Future-in-the-past</a:t>
            </a:r>
            <a:endParaRPr lang="ru-RU" sz="2900">
              <a:solidFill>
                <a:srgbClr val="C00000"/>
              </a:solidFill>
              <a:latin typeface="Times New Roman" pitchFamily="18" charset="0"/>
              <a:cs typeface="Times New Roman" pitchFamily="18" charset="0"/>
            </a:endParaRPr>
          </a:p>
        </p:txBody>
      </p:sp>
      <p:sp>
        <p:nvSpPr>
          <p:cNvPr id="16" name="Стрелка вниз 15"/>
          <p:cNvSpPr/>
          <p:nvPr/>
        </p:nvSpPr>
        <p:spPr>
          <a:xfrm>
            <a:off x="6143625" y="5000625"/>
            <a:ext cx="642938" cy="3571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checkerboard(across)">
                                      <p:cBhvr>
                                        <p:cTn id="7" dur="500"/>
                                        <p:tgtEl>
                                          <p:spTgt spid="9218"/>
                                        </p:tgtEl>
                                      </p:cBhvr>
                                    </p:animEffect>
                                  </p:childTnLst>
                                </p:cTn>
                              </p:par>
                              <p:par>
                                <p:cTn id="8" presetID="5" presetClass="entr" presetSubtype="10" fill="hold" nodeType="withEffect">
                                  <p:stCondLst>
                                    <p:cond delay="0"/>
                                  </p:stCondLst>
                                  <p:childTnLst>
                                    <p:set>
                                      <p:cBhvr>
                                        <p:cTn id="9" dur="1" fill="hold">
                                          <p:stCondLst>
                                            <p:cond delay="0"/>
                                          </p:stCondLst>
                                        </p:cTn>
                                        <p:tgtEl>
                                          <p:spTgt spid="7172">
                                            <p:txEl>
                                              <p:pRg st="0" end="0"/>
                                            </p:txEl>
                                          </p:spTgt>
                                        </p:tgtEl>
                                        <p:attrNameLst>
                                          <p:attrName>style.visibility</p:attrName>
                                        </p:attrNameLst>
                                      </p:cBhvr>
                                      <p:to>
                                        <p:strVal val="visible"/>
                                      </p:to>
                                    </p:set>
                                    <p:animEffect transition="in" filter="checkerboard(across)">
                                      <p:cBhvr>
                                        <p:cTn id="10" dur="500"/>
                                        <p:tgtEl>
                                          <p:spTgt spid="7172">
                                            <p:txEl>
                                              <p:pRg st="0" end="0"/>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7172">
                                            <p:txEl>
                                              <p:pRg st="2" end="2"/>
                                            </p:txEl>
                                          </p:spTgt>
                                        </p:tgtEl>
                                        <p:attrNameLst>
                                          <p:attrName>style.visibility</p:attrName>
                                        </p:attrNameLst>
                                      </p:cBhvr>
                                      <p:to>
                                        <p:strVal val="visible"/>
                                      </p:to>
                                    </p:set>
                                    <p:animEffect transition="in" filter="checkerboard(across)">
                                      <p:cBhvr>
                                        <p:cTn id="13" dur="500"/>
                                        <p:tgtEl>
                                          <p:spTgt spid="7172">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7174">
                                            <p:txEl>
                                              <p:pRg st="0" end="0"/>
                                            </p:txEl>
                                          </p:spTgt>
                                        </p:tgtEl>
                                        <p:attrNameLst>
                                          <p:attrName>style.visibility</p:attrName>
                                        </p:attrNameLst>
                                      </p:cBhvr>
                                      <p:to>
                                        <p:strVal val="visible"/>
                                      </p:to>
                                    </p:set>
                                    <p:animEffect transition="in" filter="checkerboard(across)">
                                      <p:cBhvr>
                                        <p:cTn id="16" dur="500"/>
                                        <p:tgtEl>
                                          <p:spTgt spid="7174">
                                            <p:txEl>
                                              <p:pRg st="0" end="0"/>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7174">
                                            <p:txEl>
                                              <p:pRg st="2" end="2"/>
                                            </p:txEl>
                                          </p:spTgt>
                                        </p:tgtEl>
                                        <p:attrNameLst>
                                          <p:attrName>style.visibility</p:attrName>
                                        </p:attrNameLst>
                                      </p:cBhvr>
                                      <p:to>
                                        <p:strVal val="visible"/>
                                      </p:to>
                                    </p:set>
                                    <p:animEffect transition="in" filter="checkerboard(across)">
                                      <p:cBhvr>
                                        <p:cTn id="19" dur="500"/>
                                        <p:tgtEl>
                                          <p:spTgt spid="7174">
                                            <p:txEl>
                                              <p:pRg st="2" end="2"/>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7171">
                                            <p:txEl>
                                              <p:pRg st="1" end="1"/>
                                            </p:txEl>
                                          </p:spTgt>
                                        </p:tgtEl>
                                        <p:attrNameLst>
                                          <p:attrName>style.visibility</p:attrName>
                                        </p:attrNameLst>
                                      </p:cBhvr>
                                      <p:to>
                                        <p:strVal val="visible"/>
                                      </p:to>
                                    </p:set>
                                    <p:animEffect transition="in" filter="checkerboard(across)">
                                      <p:cBhvr>
                                        <p:cTn id="22" dur="500"/>
                                        <p:tgtEl>
                                          <p:spTgt spid="7171">
                                            <p:txEl>
                                              <p:pRg st="1" end="1"/>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7171">
                                            <p:txEl>
                                              <p:pRg st="3" end="3"/>
                                            </p:txEl>
                                          </p:spTgt>
                                        </p:tgtEl>
                                        <p:attrNameLst>
                                          <p:attrName>style.visibility</p:attrName>
                                        </p:attrNameLst>
                                      </p:cBhvr>
                                      <p:to>
                                        <p:strVal val="visible"/>
                                      </p:to>
                                    </p:set>
                                    <p:animEffect transition="in" filter="checkerboard(across)">
                                      <p:cBhvr>
                                        <p:cTn id="25" dur="500"/>
                                        <p:tgtEl>
                                          <p:spTgt spid="7171">
                                            <p:txEl>
                                              <p:pRg st="3" end="3"/>
                                            </p:txEl>
                                          </p:spTgt>
                                        </p:tgtEl>
                                      </p:cBhvr>
                                    </p:animEffect>
                                  </p:childTnLst>
                                </p:cTn>
                              </p:par>
                              <p:par>
                                <p:cTn id="26" presetID="5" presetClass="entr" presetSubtype="10" fill="hold" nodeType="withEffect">
                                  <p:stCondLst>
                                    <p:cond delay="0"/>
                                  </p:stCondLst>
                                  <p:childTnLst>
                                    <p:set>
                                      <p:cBhvr>
                                        <p:cTn id="27" dur="1" fill="hold">
                                          <p:stCondLst>
                                            <p:cond delay="0"/>
                                          </p:stCondLst>
                                        </p:cTn>
                                        <p:tgtEl>
                                          <p:spTgt spid="7173">
                                            <p:txEl>
                                              <p:pRg st="0" end="0"/>
                                            </p:txEl>
                                          </p:spTgt>
                                        </p:tgtEl>
                                        <p:attrNameLst>
                                          <p:attrName>style.visibility</p:attrName>
                                        </p:attrNameLst>
                                      </p:cBhvr>
                                      <p:to>
                                        <p:strVal val="visible"/>
                                      </p:to>
                                    </p:set>
                                    <p:animEffect transition="in" filter="checkerboard(across)">
                                      <p:cBhvr>
                                        <p:cTn id="28" dur="500"/>
                                        <p:tgtEl>
                                          <p:spTgt spid="7173">
                                            <p:txEl>
                                              <p:pRg st="0" end="0"/>
                                            </p:txEl>
                                          </p:spTgt>
                                        </p:tgtEl>
                                      </p:cBhvr>
                                    </p:animEffect>
                                  </p:childTnLst>
                                </p:cTn>
                              </p:par>
                              <p:par>
                                <p:cTn id="29" presetID="5" presetClass="entr" presetSubtype="10" fill="hold" nodeType="withEffect">
                                  <p:stCondLst>
                                    <p:cond delay="0"/>
                                  </p:stCondLst>
                                  <p:childTnLst>
                                    <p:set>
                                      <p:cBhvr>
                                        <p:cTn id="30" dur="1" fill="hold">
                                          <p:stCondLst>
                                            <p:cond delay="0"/>
                                          </p:stCondLst>
                                        </p:cTn>
                                        <p:tgtEl>
                                          <p:spTgt spid="7173">
                                            <p:txEl>
                                              <p:pRg st="2" end="2"/>
                                            </p:txEl>
                                          </p:spTgt>
                                        </p:tgtEl>
                                        <p:attrNameLst>
                                          <p:attrName>style.visibility</p:attrName>
                                        </p:attrNameLst>
                                      </p:cBhvr>
                                      <p:to>
                                        <p:strVal val="visible"/>
                                      </p:to>
                                    </p:set>
                                    <p:animEffect transition="in" filter="checkerboard(across)">
                                      <p:cBhvr>
                                        <p:cTn id="31" dur="500"/>
                                        <p:tgtEl>
                                          <p:spTgt spid="7173">
                                            <p:txEl>
                                              <p:pRg st="2" end="2"/>
                                            </p:txEl>
                                          </p:spTgt>
                                        </p:tgtEl>
                                      </p:cBhvr>
                                    </p:animEffect>
                                  </p:childTnLst>
                                </p:cTn>
                              </p:par>
                              <p:par>
                                <p:cTn id="32" presetID="5" presetClass="entr" presetSubtype="10" fill="hold" nodeType="withEffect">
                                  <p:stCondLst>
                                    <p:cond delay="0"/>
                                  </p:stCondLst>
                                  <p:childTnLst>
                                    <p:set>
                                      <p:cBhvr>
                                        <p:cTn id="33" dur="1" fill="hold">
                                          <p:stCondLst>
                                            <p:cond delay="0"/>
                                          </p:stCondLst>
                                        </p:cTn>
                                        <p:tgtEl>
                                          <p:spTgt spid="7180">
                                            <p:txEl>
                                              <p:pRg st="0" end="0"/>
                                            </p:txEl>
                                          </p:spTgt>
                                        </p:tgtEl>
                                        <p:attrNameLst>
                                          <p:attrName>style.visibility</p:attrName>
                                        </p:attrNameLst>
                                      </p:cBhvr>
                                      <p:to>
                                        <p:strVal val="visible"/>
                                      </p:to>
                                    </p:set>
                                    <p:animEffect transition="in" filter="checkerboard(across)">
                                      <p:cBhvr>
                                        <p:cTn id="34" dur="500"/>
                                        <p:tgtEl>
                                          <p:spTgt spid="7180">
                                            <p:txEl>
                                              <p:pRg st="0" end="0"/>
                                            </p:txEl>
                                          </p:spTgt>
                                        </p:tgtEl>
                                      </p:cBhvr>
                                    </p:animEffect>
                                  </p:childTnLst>
                                </p:cTn>
                              </p:par>
                              <p:par>
                                <p:cTn id="35" presetID="5" presetClass="entr" presetSubtype="10" fill="hold" nodeType="withEffect">
                                  <p:stCondLst>
                                    <p:cond delay="0"/>
                                  </p:stCondLst>
                                  <p:childTnLst>
                                    <p:set>
                                      <p:cBhvr>
                                        <p:cTn id="36" dur="1" fill="hold">
                                          <p:stCondLst>
                                            <p:cond delay="0"/>
                                          </p:stCondLst>
                                        </p:cTn>
                                        <p:tgtEl>
                                          <p:spTgt spid="7180">
                                            <p:txEl>
                                              <p:pRg st="2" end="2"/>
                                            </p:txEl>
                                          </p:spTgt>
                                        </p:tgtEl>
                                        <p:attrNameLst>
                                          <p:attrName>style.visibility</p:attrName>
                                        </p:attrNameLst>
                                      </p:cBhvr>
                                      <p:to>
                                        <p:strVal val="visible"/>
                                      </p:to>
                                    </p:set>
                                    <p:animEffect transition="in" filter="checkerboard(across)">
                                      <p:cBhvr>
                                        <p:cTn id="37" dur="500"/>
                                        <p:tgtEl>
                                          <p:spTgt spid="718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285750" y="0"/>
            <a:ext cx="2928938" cy="2214563"/>
          </a:xfrm>
        </p:spPr>
        <p:txBody>
          <a:bodyPr rtlCol="0">
            <a:normAutofit/>
          </a:bodyPr>
          <a:lstStyle/>
          <a:p>
            <a:pPr eaLnBrk="1" fontAlgn="auto" hangingPunct="1">
              <a:spcAft>
                <a:spcPts val="0"/>
              </a:spcAft>
              <a:defRPr/>
            </a:pPr>
            <a:r>
              <a:rPr lang="en-US" sz="3200" dirty="0" smtClean="0">
                <a:solidFill>
                  <a:schemeClr val="accent2">
                    <a:lumMod val="50000"/>
                  </a:schemeClr>
                </a:solidFill>
                <a:latin typeface="Times New Roman" pitchFamily="18" charset="0"/>
                <a:cs typeface="Times New Roman" pitchFamily="18" charset="0"/>
              </a:rPr>
              <a:t>go/goes</a:t>
            </a:r>
            <a:br>
              <a:rPr lang="en-US" sz="3200" dirty="0" smtClean="0">
                <a:solidFill>
                  <a:schemeClr val="accent2">
                    <a:lumMod val="50000"/>
                  </a:schemeClr>
                </a:solidFill>
                <a:latin typeface="Times New Roman" pitchFamily="18" charset="0"/>
                <a:cs typeface="Times New Roman" pitchFamily="18" charset="0"/>
              </a:rPr>
            </a:br>
            <a:r>
              <a:rPr lang="en-US" sz="3200" dirty="0" smtClean="0">
                <a:solidFill>
                  <a:schemeClr val="accent2">
                    <a:lumMod val="50000"/>
                  </a:schemeClr>
                </a:solidFill>
                <a:latin typeface="Times New Roman" pitchFamily="18" charset="0"/>
                <a:cs typeface="Times New Roman" pitchFamily="18" charset="0"/>
              </a:rPr>
              <a:t/>
            </a:r>
            <a:br>
              <a:rPr lang="en-US" sz="3200" dirty="0" smtClean="0">
                <a:solidFill>
                  <a:schemeClr val="accent2">
                    <a:lumMod val="50000"/>
                  </a:schemeClr>
                </a:solidFill>
                <a:latin typeface="Times New Roman" pitchFamily="18" charset="0"/>
                <a:cs typeface="Times New Roman" pitchFamily="18" charset="0"/>
              </a:rPr>
            </a:br>
            <a:r>
              <a:rPr lang="en-US" sz="3200" dirty="0" smtClean="0">
                <a:solidFill>
                  <a:schemeClr val="accent2">
                    <a:lumMod val="50000"/>
                  </a:schemeClr>
                </a:solidFill>
                <a:latin typeface="Times New Roman" pitchFamily="18" charset="0"/>
                <a:cs typeface="Times New Roman" pitchFamily="18" charset="0"/>
              </a:rPr>
              <a:t>went</a:t>
            </a:r>
            <a:endParaRPr lang="ru-RU" sz="3200" dirty="0" smtClean="0">
              <a:solidFill>
                <a:schemeClr val="accent2">
                  <a:lumMod val="50000"/>
                </a:schemeClr>
              </a:solidFill>
              <a:latin typeface="Times New Roman" pitchFamily="18" charset="0"/>
              <a:cs typeface="Times New Roman" pitchFamily="18" charset="0"/>
            </a:endParaRPr>
          </a:p>
        </p:txBody>
      </p:sp>
      <p:sp>
        <p:nvSpPr>
          <p:cNvPr id="8196" name="TextBox 5"/>
          <p:cNvSpPr txBox="1">
            <a:spLocks noChangeArrowheads="1"/>
          </p:cNvSpPr>
          <p:nvPr/>
        </p:nvSpPr>
        <p:spPr bwMode="auto">
          <a:xfrm>
            <a:off x="5286375" y="285750"/>
            <a:ext cx="3143250" cy="1570038"/>
          </a:xfrm>
          <a:prstGeom prst="rect">
            <a:avLst/>
          </a:prstGeom>
          <a:noFill/>
          <a:ln w="9525">
            <a:noFill/>
            <a:miter lim="800000"/>
            <a:headEnd/>
            <a:tailEnd/>
          </a:ln>
        </p:spPr>
        <p:txBody>
          <a:bodyPr>
            <a:spAutoFit/>
          </a:bodyPr>
          <a:lstStyle/>
          <a:p>
            <a:pPr>
              <a:defRPr/>
            </a:pPr>
            <a:r>
              <a:rPr lang="en-US" sz="3200" dirty="0">
                <a:solidFill>
                  <a:schemeClr val="accent2">
                    <a:lumMod val="50000"/>
                  </a:schemeClr>
                </a:solidFill>
                <a:latin typeface="Times New Roman" pitchFamily="18" charset="0"/>
                <a:cs typeface="Times New Roman" pitchFamily="18" charset="0"/>
              </a:rPr>
              <a:t>am/is/are going</a:t>
            </a:r>
          </a:p>
          <a:p>
            <a:pPr>
              <a:defRPr/>
            </a:pPr>
            <a:endParaRPr lang="en-US" sz="3200" dirty="0">
              <a:solidFill>
                <a:schemeClr val="accent2">
                  <a:lumMod val="50000"/>
                </a:schemeClr>
              </a:solidFill>
              <a:latin typeface="Times New Roman" pitchFamily="18" charset="0"/>
              <a:cs typeface="Times New Roman" pitchFamily="18" charset="0"/>
            </a:endParaRPr>
          </a:p>
          <a:p>
            <a:pPr>
              <a:defRPr/>
            </a:pPr>
            <a:r>
              <a:rPr lang="en-US" sz="3200" dirty="0">
                <a:solidFill>
                  <a:schemeClr val="accent2">
                    <a:lumMod val="50000"/>
                  </a:schemeClr>
                </a:solidFill>
                <a:latin typeface="Times New Roman" pitchFamily="18" charset="0"/>
                <a:cs typeface="Times New Roman" pitchFamily="18" charset="0"/>
              </a:rPr>
              <a:t>was/were going</a:t>
            </a:r>
            <a:endParaRPr lang="ru-RU" sz="3200" dirty="0">
              <a:solidFill>
                <a:schemeClr val="accent2">
                  <a:lumMod val="50000"/>
                </a:schemeClr>
              </a:solidFill>
              <a:latin typeface="Times New Roman" pitchFamily="18" charset="0"/>
              <a:cs typeface="Times New Roman" pitchFamily="18" charset="0"/>
            </a:endParaRPr>
          </a:p>
        </p:txBody>
      </p:sp>
      <p:sp>
        <p:nvSpPr>
          <p:cNvPr id="8197" name="TextBox 7"/>
          <p:cNvSpPr txBox="1">
            <a:spLocks noChangeArrowheads="1"/>
          </p:cNvSpPr>
          <p:nvPr/>
        </p:nvSpPr>
        <p:spPr bwMode="auto">
          <a:xfrm>
            <a:off x="1143000" y="1928813"/>
            <a:ext cx="2571750" cy="1570037"/>
          </a:xfrm>
          <a:prstGeom prst="rect">
            <a:avLst/>
          </a:prstGeom>
          <a:noFill/>
          <a:ln w="9525">
            <a:noFill/>
            <a:miter lim="800000"/>
            <a:headEnd/>
            <a:tailEnd/>
          </a:ln>
        </p:spPr>
        <p:txBody>
          <a:bodyPr>
            <a:spAutoFit/>
          </a:bodyPr>
          <a:lstStyle/>
          <a:p>
            <a:pPr>
              <a:defRPr/>
            </a:pPr>
            <a:r>
              <a:rPr lang="en-US" sz="3200" dirty="0">
                <a:solidFill>
                  <a:schemeClr val="accent2">
                    <a:lumMod val="50000"/>
                  </a:schemeClr>
                </a:solidFill>
                <a:latin typeface="Times New Roman" pitchFamily="18" charset="0"/>
                <a:cs typeface="Times New Roman" pitchFamily="18" charset="0"/>
              </a:rPr>
              <a:t>went</a:t>
            </a:r>
          </a:p>
          <a:p>
            <a:pPr>
              <a:defRPr/>
            </a:pPr>
            <a:endParaRPr lang="en-US" sz="3200" dirty="0">
              <a:solidFill>
                <a:schemeClr val="accent2">
                  <a:lumMod val="50000"/>
                </a:schemeClr>
              </a:solidFill>
              <a:latin typeface="Times New Roman" pitchFamily="18" charset="0"/>
              <a:cs typeface="Times New Roman" pitchFamily="18" charset="0"/>
            </a:endParaRPr>
          </a:p>
          <a:p>
            <a:pPr>
              <a:defRPr/>
            </a:pPr>
            <a:r>
              <a:rPr lang="en-US" sz="3200" dirty="0">
                <a:solidFill>
                  <a:schemeClr val="accent2">
                    <a:lumMod val="50000"/>
                  </a:schemeClr>
                </a:solidFill>
                <a:latin typeface="Times New Roman" pitchFamily="18" charset="0"/>
                <a:cs typeface="Times New Roman" pitchFamily="18" charset="0"/>
              </a:rPr>
              <a:t>had gone</a:t>
            </a:r>
            <a:endParaRPr lang="ru-RU" sz="3200" dirty="0">
              <a:solidFill>
                <a:schemeClr val="accent2">
                  <a:lumMod val="50000"/>
                </a:schemeClr>
              </a:solidFill>
              <a:latin typeface="Times New Roman" pitchFamily="18" charset="0"/>
              <a:cs typeface="Times New Roman" pitchFamily="18" charset="0"/>
            </a:endParaRPr>
          </a:p>
        </p:txBody>
      </p:sp>
      <p:sp>
        <p:nvSpPr>
          <p:cNvPr id="8198" name="TextBox 8"/>
          <p:cNvSpPr txBox="1">
            <a:spLocks noChangeArrowheads="1"/>
          </p:cNvSpPr>
          <p:nvPr/>
        </p:nvSpPr>
        <p:spPr bwMode="auto">
          <a:xfrm>
            <a:off x="5429250" y="2000250"/>
            <a:ext cx="3429000" cy="1570038"/>
          </a:xfrm>
          <a:prstGeom prst="rect">
            <a:avLst/>
          </a:prstGeom>
          <a:noFill/>
          <a:ln w="9525">
            <a:noFill/>
            <a:miter lim="800000"/>
            <a:headEnd/>
            <a:tailEnd/>
          </a:ln>
        </p:spPr>
        <p:txBody>
          <a:bodyPr>
            <a:spAutoFit/>
          </a:bodyPr>
          <a:lstStyle/>
          <a:p>
            <a:pPr>
              <a:defRPr/>
            </a:pPr>
            <a:r>
              <a:rPr lang="en-US" sz="3200" dirty="0">
                <a:solidFill>
                  <a:schemeClr val="accent2">
                    <a:lumMod val="50000"/>
                  </a:schemeClr>
                </a:solidFill>
                <a:latin typeface="Times New Roman" pitchFamily="18" charset="0"/>
                <a:cs typeface="Times New Roman" pitchFamily="18" charset="0"/>
              </a:rPr>
              <a:t>have / has gone</a:t>
            </a:r>
          </a:p>
          <a:p>
            <a:pPr>
              <a:defRPr/>
            </a:pPr>
            <a:endParaRPr lang="en-US" sz="3200" dirty="0">
              <a:solidFill>
                <a:schemeClr val="accent2">
                  <a:lumMod val="50000"/>
                </a:schemeClr>
              </a:solidFill>
              <a:latin typeface="Times New Roman" pitchFamily="18" charset="0"/>
              <a:cs typeface="Times New Roman" pitchFamily="18" charset="0"/>
            </a:endParaRPr>
          </a:p>
          <a:p>
            <a:pPr>
              <a:defRPr/>
            </a:pPr>
            <a:r>
              <a:rPr lang="en-US" sz="3200" dirty="0">
                <a:solidFill>
                  <a:schemeClr val="accent2">
                    <a:lumMod val="50000"/>
                  </a:schemeClr>
                </a:solidFill>
                <a:latin typeface="Times New Roman" pitchFamily="18" charset="0"/>
                <a:cs typeface="Times New Roman" pitchFamily="18" charset="0"/>
              </a:rPr>
              <a:t>had gone</a:t>
            </a:r>
            <a:endParaRPr lang="ru-RU" sz="3200" dirty="0">
              <a:solidFill>
                <a:schemeClr val="accent2">
                  <a:lumMod val="50000"/>
                </a:schemeClr>
              </a:solidFill>
              <a:latin typeface="Times New Roman" pitchFamily="18" charset="0"/>
              <a:cs typeface="Times New Roman" pitchFamily="18" charset="0"/>
            </a:endParaRPr>
          </a:p>
        </p:txBody>
      </p:sp>
      <p:sp>
        <p:nvSpPr>
          <p:cNvPr id="8199" name="TextBox 9"/>
          <p:cNvSpPr txBox="1">
            <a:spLocks noChangeArrowheads="1"/>
          </p:cNvSpPr>
          <p:nvPr/>
        </p:nvSpPr>
        <p:spPr bwMode="auto">
          <a:xfrm>
            <a:off x="857250" y="4000500"/>
            <a:ext cx="3571875" cy="1570038"/>
          </a:xfrm>
          <a:prstGeom prst="rect">
            <a:avLst/>
          </a:prstGeom>
          <a:noFill/>
          <a:ln w="9525">
            <a:noFill/>
            <a:miter lim="800000"/>
            <a:headEnd/>
            <a:tailEnd/>
          </a:ln>
        </p:spPr>
        <p:txBody>
          <a:bodyPr>
            <a:spAutoFit/>
          </a:bodyPr>
          <a:lstStyle/>
          <a:p>
            <a:pPr>
              <a:defRPr/>
            </a:pPr>
            <a:r>
              <a:rPr lang="en-US" sz="3200" dirty="0">
                <a:solidFill>
                  <a:schemeClr val="accent2">
                    <a:lumMod val="50000"/>
                  </a:schemeClr>
                </a:solidFill>
                <a:latin typeface="Times New Roman" pitchFamily="18" charset="0"/>
                <a:cs typeface="Times New Roman" pitchFamily="18" charset="0"/>
              </a:rPr>
              <a:t>have/has been going</a:t>
            </a:r>
          </a:p>
          <a:p>
            <a:pPr>
              <a:defRPr/>
            </a:pPr>
            <a:endParaRPr lang="en-US" sz="3200" dirty="0">
              <a:solidFill>
                <a:schemeClr val="accent2">
                  <a:lumMod val="50000"/>
                </a:schemeClr>
              </a:solidFill>
              <a:latin typeface="Times New Roman" pitchFamily="18" charset="0"/>
              <a:cs typeface="Times New Roman" pitchFamily="18" charset="0"/>
            </a:endParaRPr>
          </a:p>
          <a:p>
            <a:pPr>
              <a:defRPr/>
            </a:pPr>
            <a:r>
              <a:rPr lang="en-US" sz="3200" dirty="0">
                <a:solidFill>
                  <a:schemeClr val="accent2">
                    <a:lumMod val="50000"/>
                  </a:schemeClr>
                </a:solidFill>
                <a:latin typeface="Times New Roman" pitchFamily="18" charset="0"/>
                <a:cs typeface="Times New Roman" pitchFamily="18" charset="0"/>
              </a:rPr>
              <a:t>had been going</a:t>
            </a:r>
            <a:endParaRPr lang="ru-RU" sz="3200" dirty="0">
              <a:solidFill>
                <a:schemeClr val="accent2">
                  <a:lumMod val="50000"/>
                </a:schemeClr>
              </a:solidFill>
              <a:latin typeface="Times New Roman" pitchFamily="18" charset="0"/>
              <a:cs typeface="Times New Roman" pitchFamily="18" charset="0"/>
            </a:endParaRPr>
          </a:p>
        </p:txBody>
      </p:sp>
      <p:sp>
        <p:nvSpPr>
          <p:cNvPr id="11" name="Стрелка вниз 10"/>
          <p:cNvSpPr/>
          <p:nvPr/>
        </p:nvSpPr>
        <p:spPr>
          <a:xfrm>
            <a:off x="1428750" y="928688"/>
            <a:ext cx="428625" cy="3571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2" name="Стрелка вниз 11"/>
          <p:cNvSpPr/>
          <p:nvPr/>
        </p:nvSpPr>
        <p:spPr>
          <a:xfrm>
            <a:off x="6286500" y="928688"/>
            <a:ext cx="428625" cy="3571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3" name="Стрелка вниз 12"/>
          <p:cNvSpPr/>
          <p:nvPr/>
        </p:nvSpPr>
        <p:spPr>
          <a:xfrm>
            <a:off x="6357938" y="2714625"/>
            <a:ext cx="428625" cy="3571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4" name="Стрелка вниз 13"/>
          <p:cNvSpPr/>
          <p:nvPr/>
        </p:nvSpPr>
        <p:spPr>
          <a:xfrm>
            <a:off x="1500188" y="2571750"/>
            <a:ext cx="428625" cy="3571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5" name="Стрелка вниз 14"/>
          <p:cNvSpPr/>
          <p:nvPr/>
        </p:nvSpPr>
        <p:spPr>
          <a:xfrm>
            <a:off x="1571625" y="4714875"/>
            <a:ext cx="428625" cy="3571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8205" name="TextBox 15"/>
          <p:cNvSpPr txBox="1">
            <a:spLocks noChangeArrowheads="1"/>
          </p:cNvSpPr>
          <p:nvPr/>
        </p:nvSpPr>
        <p:spPr bwMode="auto">
          <a:xfrm>
            <a:off x="5357813" y="4000500"/>
            <a:ext cx="3286125" cy="1570038"/>
          </a:xfrm>
          <a:prstGeom prst="rect">
            <a:avLst/>
          </a:prstGeom>
          <a:noFill/>
          <a:ln w="9525">
            <a:noFill/>
            <a:miter lim="800000"/>
            <a:headEnd/>
            <a:tailEnd/>
          </a:ln>
        </p:spPr>
        <p:txBody>
          <a:bodyPr>
            <a:spAutoFit/>
          </a:bodyPr>
          <a:lstStyle/>
          <a:p>
            <a:pPr>
              <a:defRPr/>
            </a:pPr>
            <a:r>
              <a:rPr lang="en-US" sz="3200" dirty="0">
                <a:solidFill>
                  <a:schemeClr val="accent2">
                    <a:lumMod val="50000"/>
                  </a:schemeClr>
                </a:solidFill>
                <a:latin typeface="Times New Roman" pitchFamily="18" charset="0"/>
                <a:cs typeface="Times New Roman" pitchFamily="18" charset="0"/>
              </a:rPr>
              <a:t>shall/will go</a:t>
            </a:r>
          </a:p>
          <a:p>
            <a:pPr>
              <a:defRPr/>
            </a:pPr>
            <a:endParaRPr lang="en-US" sz="3200" dirty="0">
              <a:solidFill>
                <a:schemeClr val="accent2">
                  <a:lumMod val="50000"/>
                </a:schemeClr>
              </a:solidFill>
              <a:latin typeface="Times New Roman" pitchFamily="18" charset="0"/>
              <a:cs typeface="Times New Roman" pitchFamily="18" charset="0"/>
            </a:endParaRPr>
          </a:p>
          <a:p>
            <a:pPr>
              <a:defRPr/>
            </a:pPr>
            <a:r>
              <a:rPr lang="en-US" sz="3200" dirty="0">
                <a:solidFill>
                  <a:schemeClr val="accent2">
                    <a:lumMod val="50000"/>
                  </a:schemeClr>
                </a:solidFill>
                <a:latin typeface="Times New Roman" pitchFamily="18" charset="0"/>
                <a:cs typeface="Times New Roman" pitchFamily="18" charset="0"/>
              </a:rPr>
              <a:t>should/would go</a:t>
            </a:r>
            <a:endParaRPr lang="ru-RU" sz="3200" dirty="0">
              <a:solidFill>
                <a:schemeClr val="accent2">
                  <a:lumMod val="50000"/>
                </a:schemeClr>
              </a:solidFill>
              <a:latin typeface="Times New Roman" pitchFamily="18" charset="0"/>
              <a:cs typeface="Times New Roman" pitchFamily="18" charset="0"/>
            </a:endParaRPr>
          </a:p>
        </p:txBody>
      </p:sp>
      <p:sp>
        <p:nvSpPr>
          <p:cNvPr id="17" name="Стрелка вниз 16"/>
          <p:cNvSpPr/>
          <p:nvPr/>
        </p:nvSpPr>
        <p:spPr>
          <a:xfrm>
            <a:off x="6286500" y="4572000"/>
            <a:ext cx="642938" cy="428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wheel(4)">
                                      <p:cBhvr>
                                        <p:cTn id="7" dur="500"/>
                                        <p:tgtEl>
                                          <p:spTgt spid="10242"/>
                                        </p:tgtEl>
                                      </p:cBhvr>
                                    </p:animEffect>
                                  </p:childTnLst>
                                </p:cTn>
                              </p:par>
                              <p:par>
                                <p:cTn id="8" presetID="21" presetClass="entr" presetSubtype="4" fill="hold" nodeType="withEffect">
                                  <p:stCondLst>
                                    <p:cond delay="0"/>
                                  </p:stCondLst>
                                  <p:childTnLst>
                                    <p:set>
                                      <p:cBhvr>
                                        <p:cTn id="9" dur="1" fill="hold">
                                          <p:stCondLst>
                                            <p:cond delay="0"/>
                                          </p:stCondLst>
                                        </p:cTn>
                                        <p:tgtEl>
                                          <p:spTgt spid="8197">
                                            <p:txEl>
                                              <p:pRg st="0" end="0"/>
                                            </p:txEl>
                                          </p:spTgt>
                                        </p:tgtEl>
                                        <p:attrNameLst>
                                          <p:attrName>style.visibility</p:attrName>
                                        </p:attrNameLst>
                                      </p:cBhvr>
                                      <p:to>
                                        <p:strVal val="visible"/>
                                      </p:to>
                                    </p:set>
                                    <p:animEffect transition="in" filter="wheel(4)">
                                      <p:cBhvr>
                                        <p:cTn id="10" dur="500"/>
                                        <p:tgtEl>
                                          <p:spTgt spid="8197">
                                            <p:txEl>
                                              <p:pRg st="0" end="0"/>
                                            </p:txEl>
                                          </p:spTgt>
                                        </p:tgtEl>
                                      </p:cBhvr>
                                    </p:animEffect>
                                  </p:childTnLst>
                                </p:cTn>
                              </p:par>
                              <p:par>
                                <p:cTn id="11" presetID="21" presetClass="entr" presetSubtype="4" fill="hold" nodeType="withEffect">
                                  <p:stCondLst>
                                    <p:cond delay="0"/>
                                  </p:stCondLst>
                                  <p:childTnLst>
                                    <p:set>
                                      <p:cBhvr>
                                        <p:cTn id="12" dur="1" fill="hold">
                                          <p:stCondLst>
                                            <p:cond delay="0"/>
                                          </p:stCondLst>
                                        </p:cTn>
                                        <p:tgtEl>
                                          <p:spTgt spid="8197">
                                            <p:txEl>
                                              <p:pRg st="2" end="2"/>
                                            </p:txEl>
                                          </p:spTgt>
                                        </p:tgtEl>
                                        <p:attrNameLst>
                                          <p:attrName>style.visibility</p:attrName>
                                        </p:attrNameLst>
                                      </p:cBhvr>
                                      <p:to>
                                        <p:strVal val="visible"/>
                                      </p:to>
                                    </p:set>
                                    <p:animEffect transition="in" filter="wheel(4)">
                                      <p:cBhvr>
                                        <p:cTn id="13" dur="500"/>
                                        <p:tgtEl>
                                          <p:spTgt spid="8197">
                                            <p:txEl>
                                              <p:pRg st="2" end="2"/>
                                            </p:txEl>
                                          </p:spTgt>
                                        </p:tgtEl>
                                      </p:cBhvr>
                                    </p:animEffect>
                                  </p:childTnLst>
                                </p:cTn>
                              </p:par>
                              <p:par>
                                <p:cTn id="14" presetID="21" presetClass="entr" presetSubtype="4" fill="hold" nodeType="withEffect">
                                  <p:stCondLst>
                                    <p:cond delay="0"/>
                                  </p:stCondLst>
                                  <p:childTnLst>
                                    <p:set>
                                      <p:cBhvr>
                                        <p:cTn id="15" dur="1" fill="hold">
                                          <p:stCondLst>
                                            <p:cond delay="0"/>
                                          </p:stCondLst>
                                        </p:cTn>
                                        <p:tgtEl>
                                          <p:spTgt spid="8199">
                                            <p:txEl>
                                              <p:pRg st="0" end="0"/>
                                            </p:txEl>
                                          </p:spTgt>
                                        </p:tgtEl>
                                        <p:attrNameLst>
                                          <p:attrName>style.visibility</p:attrName>
                                        </p:attrNameLst>
                                      </p:cBhvr>
                                      <p:to>
                                        <p:strVal val="visible"/>
                                      </p:to>
                                    </p:set>
                                    <p:animEffect transition="in" filter="wheel(4)">
                                      <p:cBhvr>
                                        <p:cTn id="16" dur="500"/>
                                        <p:tgtEl>
                                          <p:spTgt spid="8199">
                                            <p:txEl>
                                              <p:pRg st="0" end="0"/>
                                            </p:txEl>
                                          </p:spTgt>
                                        </p:tgtEl>
                                      </p:cBhvr>
                                    </p:animEffect>
                                  </p:childTnLst>
                                </p:cTn>
                              </p:par>
                              <p:par>
                                <p:cTn id="17" presetID="21" presetClass="entr" presetSubtype="4" fill="hold" nodeType="withEffect">
                                  <p:stCondLst>
                                    <p:cond delay="0"/>
                                  </p:stCondLst>
                                  <p:childTnLst>
                                    <p:set>
                                      <p:cBhvr>
                                        <p:cTn id="18" dur="1" fill="hold">
                                          <p:stCondLst>
                                            <p:cond delay="0"/>
                                          </p:stCondLst>
                                        </p:cTn>
                                        <p:tgtEl>
                                          <p:spTgt spid="8199">
                                            <p:txEl>
                                              <p:pRg st="2" end="2"/>
                                            </p:txEl>
                                          </p:spTgt>
                                        </p:tgtEl>
                                        <p:attrNameLst>
                                          <p:attrName>style.visibility</p:attrName>
                                        </p:attrNameLst>
                                      </p:cBhvr>
                                      <p:to>
                                        <p:strVal val="visible"/>
                                      </p:to>
                                    </p:set>
                                    <p:animEffect transition="in" filter="wheel(4)">
                                      <p:cBhvr>
                                        <p:cTn id="19" dur="500"/>
                                        <p:tgtEl>
                                          <p:spTgt spid="8199">
                                            <p:txEl>
                                              <p:pRg st="2" end="2"/>
                                            </p:txEl>
                                          </p:spTgt>
                                        </p:tgtEl>
                                      </p:cBhvr>
                                    </p:animEffect>
                                  </p:childTnLst>
                                </p:cTn>
                              </p:par>
                              <p:par>
                                <p:cTn id="20" presetID="21" presetClass="entr" presetSubtype="4" fill="hold" nodeType="withEffect">
                                  <p:stCondLst>
                                    <p:cond delay="0"/>
                                  </p:stCondLst>
                                  <p:childTnLst>
                                    <p:set>
                                      <p:cBhvr>
                                        <p:cTn id="21" dur="1" fill="hold">
                                          <p:stCondLst>
                                            <p:cond delay="0"/>
                                          </p:stCondLst>
                                        </p:cTn>
                                        <p:tgtEl>
                                          <p:spTgt spid="8196">
                                            <p:txEl>
                                              <p:pRg st="0" end="0"/>
                                            </p:txEl>
                                          </p:spTgt>
                                        </p:tgtEl>
                                        <p:attrNameLst>
                                          <p:attrName>style.visibility</p:attrName>
                                        </p:attrNameLst>
                                      </p:cBhvr>
                                      <p:to>
                                        <p:strVal val="visible"/>
                                      </p:to>
                                    </p:set>
                                    <p:animEffect transition="in" filter="wheel(4)">
                                      <p:cBhvr>
                                        <p:cTn id="22" dur="500"/>
                                        <p:tgtEl>
                                          <p:spTgt spid="8196">
                                            <p:txEl>
                                              <p:pRg st="0" end="0"/>
                                            </p:txEl>
                                          </p:spTgt>
                                        </p:tgtEl>
                                      </p:cBhvr>
                                    </p:animEffect>
                                  </p:childTnLst>
                                </p:cTn>
                              </p:par>
                              <p:par>
                                <p:cTn id="23" presetID="21" presetClass="entr" presetSubtype="4" fill="hold" nodeType="withEffect">
                                  <p:stCondLst>
                                    <p:cond delay="0"/>
                                  </p:stCondLst>
                                  <p:childTnLst>
                                    <p:set>
                                      <p:cBhvr>
                                        <p:cTn id="24" dur="1" fill="hold">
                                          <p:stCondLst>
                                            <p:cond delay="0"/>
                                          </p:stCondLst>
                                        </p:cTn>
                                        <p:tgtEl>
                                          <p:spTgt spid="8196">
                                            <p:txEl>
                                              <p:pRg st="2" end="2"/>
                                            </p:txEl>
                                          </p:spTgt>
                                        </p:tgtEl>
                                        <p:attrNameLst>
                                          <p:attrName>style.visibility</p:attrName>
                                        </p:attrNameLst>
                                      </p:cBhvr>
                                      <p:to>
                                        <p:strVal val="visible"/>
                                      </p:to>
                                    </p:set>
                                    <p:animEffect transition="in" filter="wheel(4)">
                                      <p:cBhvr>
                                        <p:cTn id="25" dur="500"/>
                                        <p:tgtEl>
                                          <p:spTgt spid="8196">
                                            <p:txEl>
                                              <p:pRg st="2" end="2"/>
                                            </p:txEl>
                                          </p:spTgt>
                                        </p:tgtEl>
                                      </p:cBhvr>
                                    </p:animEffect>
                                  </p:childTnLst>
                                </p:cTn>
                              </p:par>
                              <p:par>
                                <p:cTn id="26" presetID="21" presetClass="entr" presetSubtype="4" fill="hold" nodeType="withEffect">
                                  <p:stCondLst>
                                    <p:cond delay="0"/>
                                  </p:stCondLst>
                                  <p:childTnLst>
                                    <p:set>
                                      <p:cBhvr>
                                        <p:cTn id="27" dur="1" fill="hold">
                                          <p:stCondLst>
                                            <p:cond delay="0"/>
                                          </p:stCondLst>
                                        </p:cTn>
                                        <p:tgtEl>
                                          <p:spTgt spid="8198">
                                            <p:txEl>
                                              <p:pRg st="0" end="0"/>
                                            </p:txEl>
                                          </p:spTgt>
                                        </p:tgtEl>
                                        <p:attrNameLst>
                                          <p:attrName>style.visibility</p:attrName>
                                        </p:attrNameLst>
                                      </p:cBhvr>
                                      <p:to>
                                        <p:strVal val="visible"/>
                                      </p:to>
                                    </p:set>
                                    <p:animEffect transition="in" filter="wheel(4)">
                                      <p:cBhvr>
                                        <p:cTn id="28" dur="500"/>
                                        <p:tgtEl>
                                          <p:spTgt spid="8198">
                                            <p:txEl>
                                              <p:pRg st="0" end="0"/>
                                            </p:txEl>
                                          </p:spTgt>
                                        </p:tgtEl>
                                      </p:cBhvr>
                                    </p:animEffect>
                                  </p:childTnLst>
                                </p:cTn>
                              </p:par>
                              <p:par>
                                <p:cTn id="29" presetID="21" presetClass="entr" presetSubtype="4" fill="hold" nodeType="withEffect">
                                  <p:stCondLst>
                                    <p:cond delay="0"/>
                                  </p:stCondLst>
                                  <p:childTnLst>
                                    <p:set>
                                      <p:cBhvr>
                                        <p:cTn id="30" dur="1" fill="hold">
                                          <p:stCondLst>
                                            <p:cond delay="0"/>
                                          </p:stCondLst>
                                        </p:cTn>
                                        <p:tgtEl>
                                          <p:spTgt spid="8198">
                                            <p:txEl>
                                              <p:pRg st="2" end="2"/>
                                            </p:txEl>
                                          </p:spTgt>
                                        </p:tgtEl>
                                        <p:attrNameLst>
                                          <p:attrName>style.visibility</p:attrName>
                                        </p:attrNameLst>
                                      </p:cBhvr>
                                      <p:to>
                                        <p:strVal val="visible"/>
                                      </p:to>
                                    </p:set>
                                    <p:animEffect transition="in" filter="wheel(4)">
                                      <p:cBhvr>
                                        <p:cTn id="31" dur="500"/>
                                        <p:tgtEl>
                                          <p:spTgt spid="8198">
                                            <p:txEl>
                                              <p:pRg st="2" end="2"/>
                                            </p:txEl>
                                          </p:spTgt>
                                        </p:tgtEl>
                                      </p:cBhvr>
                                    </p:animEffect>
                                  </p:childTnLst>
                                </p:cTn>
                              </p:par>
                              <p:par>
                                <p:cTn id="32" presetID="21" presetClass="entr" presetSubtype="4" fill="hold" nodeType="withEffect">
                                  <p:stCondLst>
                                    <p:cond delay="0"/>
                                  </p:stCondLst>
                                  <p:childTnLst>
                                    <p:set>
                                      <p:cBhvr>
                                        <p:cTn id="33" dur="1" fill="hold">
                                          <p:stCondLst>
                                            <p:cond delay="0"/>
                                          </p:stCondLst>
                                        </p:cTn>
                                        <p:tgtEl>
                                          <p:spTgt spid="8205">
                                            <p:txEl>
                                              <p:pRg st="0" end="0"/>
                                            </p:txEl>
                                          </p:spTgt>
                                        </p:tgtEl>
                                        <p:attrNameLst>
                                          <p:attrName>style.visibility</p:attrName>
                                        </p:attrNameLst>
                                      </p:cBhvr>
                                      <p:to>
                                        <p:strVal val="visible"/>
                                      </p:to>
                                    </p:set>
                                    <p:animEffect transition="in" filter="wheel(4)">
                                      <p:cBhvr>
                                        <p:cTn id="34" dur="500"/>
                                        <p:tgtEl>
                                          <p:spTgt spid="8205">
                                            <p:txEl>
                                              <p:pRg st="0" end="0"/>
                                            </p:txEl>
                                          </p:spTgt>
                                        </p:tgtEl>
                                      </p:cBhvr>
                                    </p:animEffect>
                                  </p:childTnLst>
                                </p:cTn>
                              </p:par>
                              <p:par>
                                <p:cTn id="35" presetID="21" presetClass="entr" presetSubtype="4" fill="hold" nodeType="withEffect">
                                  <p:stCondLst>
                                    <p:cond delay="0"/>
                                  </p:stCondLst>
                                  <p:childTnLst>
                                    <p:set>
                                      <p:cBhvr>
                                        <p:cTn id="36" dur="1" fill="hold">
                                          <p:stCondLst>
                                            <p:cond delay="0"/>
                                          </p:stCondLst>
                                        </p:cTn>
                                        <p:tgtEl>
                                          <p:spTgt spid="8205">
                                            <p:txEl>
                                              <p:pRg st="2" end="2"/>
                                            </p:txEl>
                                          </p:spTgt>
                                        </p:tgtEl>
                                        <p:attrNameLst>
                                          <p:attrName>style.visibility</p:attrName>
                                        </p:attrNameLst>
                                      </p:cBhvr>
                                      <p:to>
                                        <p:strVal val="visible"/>
                                      </p:to>
                                    </p:set>
                                    <p:animEffect transition="in" filter="wheel(4)">
                                      <p:cBhvr>
                                        <p:cTn id="37" dur="500"/>
                                        <p:tgtEl>
                                          <p:spTgt spid="820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ctrTitle" idx="4294967295"/>
          </p:nvPr>
        </p:nvSpPr>
        <p:spPr>
          <a:xfrm>
            <a:off x="0" y="357188"/>
            <a:ext cx="9144000" cy="5000625"/>
          </a:xfrm>
        </p:spPr>
        <p:txBody>
          <a:bodyPr/>
          <a:lstStyle/>
          <a:p>
            <a:pPr eaLnBrk="1" hangingPunct="1"/>
            <a:r>
              <a:rPr lang="en-US" sz="5400" dirty="0" smtClean="0">
                <a:solidFill>
                  <a:srgbClr val="002060"/>
                </a:solidFill>
                <a:latin typeface="Times New Roman" pitchFamily="18" charset="0"/>
                <a:cs typeface="Times New Roman" pitchFamily="18" charset="0"/>
              </a:rPr>
              <a:t>John said: “I live in New York.”</a:t>
            </a:r>
            <a:br>
              <a:rPr lang="en-US" sz="5400" dirty="0" smtClean="0">
                <a:solidFill>
                  <a:srgbClr val="002060"/>
                </a:solidFill>
                <a:latin typeface="Times New Roman" pitchFamily="18" charset="0"/>
                <a:cs typeface="Times New Roman" pitchFamily="18" charset="0"/>
              </a:rPr>
            </a:br>
            <a:r>
              <a:rPr lang="en-US" sz="5400" dirty="0" smtClean="0">
                <a:solidFill>
                  <a:srgbClr val="002060"/>
                </a:solidFill>
                <a:latin typeface="Times New Roman" pitchFamily="18" charset="0"/>
                <a:cs typeface="Times New Roman" pitchFamily="18" charset="0"/>
              </a:rPr>
              <a:t>John said (that) </a:t>
            </a:r>
            <a:r>
              <a:rPr lang="en-US" sz="5400" b="1" i="1" dirty="0" smtClean="0">
                <a:solidFill>
                  <a:srgbClr val="7030A0"/>
                </a:solidFill>
                <a:latin typeface="Times New Roman" pitchFamily="18" charset="0"/>
                <a:cs typeface="Times New Roman" pitchFamily="18" charset="0"/>
              </a:rPr>
              <a:t>he lived </a:t>
            </a:r>
            <a:r>
              <a:rPr lang="en-US" sz="5400" dirty="0" smtClean="0">
                <a:solidFill>
                  <a:srgbClr val="002060"/>
                </a:solidFill>
                <a:latin typeface="Times New Roman" pitchFamily="18" charset="0"/>
                <a:cs typeface="Times New Roman" pitchFamily="18" charset="0"/>
              </a:rPr>
              <a:t>in New York. </a:t>
            </a:r>
            <a:endParaRPr lang="ru-RU" sz="5400" dirty="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randombar(horizontal)">
                                      <p:cBhvr>
                                        <p:cTn id="7" dur="600">
                                          <p:stCondLst>
                                            <p:cond delay="0"/>
                                          </p:stCondLst>
                                        </p:cTn>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ctrTitle" idx="4294967295"/>
          </p:nvPr>
        </p:nvSpPr>
        <p:spPr>
          <a:xfrm>
            <a:off x="500063" y="357188"/>
            <a:ext cx="8643937" cy="3894137"/>
          </a:xfrm>
        </p:spPr>
        <p:txBody>
          <a:bodyPr/>
          <a:lstStyle/>
          <a:p>
            <a:pPr eaLnBrk="1" hangingPunct="1"/>
            <a:r>
              <a:rPr lang="en-US" sz="6000" dirty="0" smtClean="0">
                <a:solidFill>
                  <a:srgbClr val="002060"/>
                </a:solidFill>
                <a:latin typeface="Times New Roman" pitchFamily="18" charset="0"/>
                <a:cs typeface="Times New Roman" pitchFamily="18" charset="0"/>
              </a:rPr>
              <a:t>Bob said: “I am learning French.”</a:t>
            </a:r>
            <a:br>
              <a:rPr lang="en-US" sz="6000" dirty="0" smtClean="0">
                <a:solidFill>
                  <a:srgbClr val="002060"/>
                </a:solidFill>
                <a:latin typeface="Times New Roman" pitchFamily="18" charset="0"/>
                <a:cs typeface="Times New Roman" pitchFamily="18" charset="0"/>
              </a:rPr>
            </a:br>
            <a:r>
              <a:rPr lang="en-US" sz="6000" dirty="0" smtClean="0">
                <a:solidFill>
                  <a:srgbClr val="002060"/>
                </a:solidFill>
                <a:latin typeface="Times New Roman" pitchFamily="18" charset="0"/>
                <a:cs typeface="Times New Roman" pitchFamily="18" charset="0"/>
              </a:rPr>
              <a:t>Bob said </a:t>
            </a:r>
            <a:r>
              <a:rPr lang="en-US" sz="6000" b="1" i="1" dirty="0" smtClean="0">
                <a:solidFill>
                  <a:srgbClr val="7030A0"/>
                </a:solidFill>
                <a:latin typeface="Times New Roman" pitchFamily="18" charset="0"/>
                <a:cs typeface="Times New Roman" pitchFamily="18" charset="0"/>
              </a:rPr>
              <a:t>he was learning </a:t>
            </a:r>
            <a:r>
              <a:rPr lang="en-US" sz="6000" dirty="0" smtClean="0">
                <a:solidFill>
                  <a:srgbClr val="002060"/>
                </a:solidFill>
                <a:latin typeface="Times New Roman" pitchFamily="18" charset="0"/>
                <a:cs typeface="Times New Roman" pitchFamily="18" charset="0"/>
              </a:rPr>
              <a:t>French.</a:t>
            </a:r>
            <a:endParaRPr lang="ru-RU" sz="6000" dirty="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20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ctrTitle" idx="4294967295"/>
          </p:nvPr>
        </p:nvSpPr>
        <p:spPr>
          <a:xfrm>
            <a:off x="0" y="500063"/>
            <a:ext cx="8929688" cy="4429125"/>
          </a:xfrm>
        </p:spPr>
        <p:txBody>
          <a:bodyPr/>
          <a:lstStyle/>
          <a:p>
            <a:pPr eaLnBrk="1" hangingPunct="1"/>
            <a:r>
              <a:rPr lang="en-US" sz="6000" smtClean="0">
                <a:solidFill>
                  <a:srgbClr val="002060"/>
                </a:solidFill>
                <a:latin typeface="Times New Roman" pitchFamily="18" charset="0"/>
                <a:cs typeface="Times New Roman" pitchFamily="18" charset="0"/>
              </a:rPr>
              <a:t>Ann said:”Jack went home.”</a:t>
            </a:r>
            <a:br>
              <a:rPr lang="en-US" sz="6000" smtClean="0">
                <a:solidFill>
                  <a:srgbClr val="002060"/>
                </a:solidFill>
                <a:latin typeface="Times New Roman" pitchFamily="18" charset="0"/>
                <a:cs typeface="Times New Roman" pitchFamily="18" charset="0"/>
              </a:rPr>
            </a:br>
            <a:r>
              <a:rPr lang="ru-RU" sz="6000" smtClean="0">
                <a:solidFill>
                  <a:srgbClr val="002060"/>
                </a:solidFill>
                <a:latin typeface="Times New Roman" pitchFamily="18" charset="0"/>
                <a:cs typeface="Times New Roman" pitchFamily="18" charset="0"/>
              </a:rPr>
              <a:t/>
            </a:r>
            <a:br>
              <a:rPr lang="ru-RU" sz="6000" smtClean="0">
                <a:solidFill>
                  <a:srgbClr val="002060"/>
                </a:solidFill>
                <a:latin typeface="Times New Roman" pitchFamily="18" charset="0"/>
                <a:cs typeface="Times New Roman" pitchFamily="18" charset="0"/>
              </a:rPr>
            </a:br>
            <a:r>
              <a:rPr lang="en-US" sz="6000" smtClean="0">
                <a:solidFill>
                  <a:srgbClr val="002060"/>
                </a:solidFill>
                <a:latin typeface="Times New Roman" pitchFamily="18" charset="0"/>
                <a:cs typeface="Times New Roman" pitchFamily="18" charset="0"/>
              </a:rPr>
              <a:t>Ann said Jack </a:t>
            </a:r>
            <a:r>
              <a:rPr lang="en-US" sz="6000" b="1" i="1" smtClean="0">
                <a:solidFill>
                  <a:srgbClr val="7030A0"/>
                </a:solidFill>
                <a:latin typeface="Times New Roman" pitchFamily="18" charset="0"/>
                <a:cs typeface="Times New Roman" pitchFamily="18" charset="0"/>
              </a:rPr>
              <a:t>had gone </a:t>
            </a:r>
            <a:r>
              <a:rPr lang="en-US" sz="6000" smtClean="0">
                <a:solidFill>
                  <a:srgbClr val="002060"/>
                </a:solidFill>
                <a:latin typeface="Times New Roman" pitchFamily="18" charset="0"/>
                <a:cs typeface="Times New Roman" pitchFamily="18" charset="0"/>
              </a:rPr>
              <a:t>home.</a:t>
            </a:r>
            <a:endParaRPr lang="ru-RU" sz="600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dissolve">
                                      <p:cBhvr>
                                        <p:cTn id="7" dur="500"/>
                                        <p:tgtEl>
                                          <p:spTgt spid="13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Lst>
  </p:timing>
</p:sld>
</file>

<file path=ppt/theme/theme1.xml><?xml version="1.0" encoding="utf-8"?>
<a:theme xmlns:a="http://schemas.openxmlformats.org/drawingml/2006/main" name="Тема Office">
  <a:themeElements>
    <a:clrScheme name="Другая 1">
      <a:dk1>
        <a:sysClr val="windowText" lastClr="000000"/>
      </a:dk1>
      <a:lt1>
        <a:srgbClr val="C6D9F0"/>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907</TotalTime>
  <Words>360</Words>
  <Application>Microsoft Office PowerPoint</Application>
  <PresentationFormat>Экран (4:3)</PresentationFormat>
  <Paragraphs>96</Paragraphs>
  <Slides>26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26</vt:i4>
      </vt:variant>
    </vt:vector>
  </HeadingPairs>
  <TitlesOfParts>
    <vt:vector size="32" baseType="lpstr">
      <vt:lpstr>Arial</vt:lpstr>
      <vt:lpstr>Calibri</vt:lpstr>
      <vt:lpstr>Cambria</vt:lpstr>
      <vt:lpstr>Tahoma</vt:lpstr>
      <vt:lpstr>Times New Roman</vt:lpstr>
      <vt:lpstr>Тема Office</vt:lpstr>
      <vt:lpstr>Презентация PowerPoint</vt:lpstr>
      <vt:lpstr>Презентация PowerPoint</vt:lpstr>
      <vt:lpstr>Речь какого-нибудь лица, передаваемая буквально так, как она была произнесена, называется прямой речью (direct speech).   Речь, передаваемая не слово в слово, а только по содержанию, в виде дополнительных придаточных предложений, называется косвенной речью (reported speech).</vt:lpstr>
      <vt:lpstr>  Прямая речь может представлять собой: 1.повествовательное предложение 2.вопросительное предложение 3.повелительное предложение</vt:lpstr>
      <vt:lpstr>Present Simple  Past Simple </vt:lpstr>
      <vt:lpstr>go/goes  went</vt:lpstr>
      <vt:lpstr>John said: “I live in New York.” John said (that) he lived in New York. </vt:lpstr>
      <vt:lpstr>Bob said: “I am learning French.” Bob said he was learning French.</vt:lpstr>
      <vt:lpstr>Ann said:”Jack went home.”  Ann said Jack had gone home.</vt:lpstr>
      <vt:lpstr>Fred said:”I have done it.”  Fred explained he had done it.</vt:lpstr>
      <vt:lpstr>Kevin said: “I have been coughing for a week.”  Kevin explained he had been coughing for a week.</vt:lpstr>
      <vt:lpstr>We said: “We shall win the game.”  We said we should win the game. </vt:lpstr>
      <vt:lpstr>here                      there this                       that today                    that day ago                        before now                       then these                      those yesterday              the day before last week           the previous week tomorrow          the next day</vt:lpstr>
      <vt:lpstr>1. He said:”I can’t translate this article.” He said he couldn’t translate that article.  2. He said:”I was here yesterday.” He said that he had been there the day before.   </vt:lpstr>
      <vt:lpstr>Если прямая речь является вопросительным предложением (прямым вопросом), то при обращении в косвенную она становится дополнительным придаточным предложением (косвенным вопросом)</vt:lpstr>
      <vt:lpstr>2 типа прямых вопросов </vt:lpstr>
      <vt:lpstr> Когда прямой вопрос начинается с вопросительного слова или группы слов, то при обращении его в косвенный вопрос производятся следующие изменения: вопросительный знак опускается, и вопросительный порядок слов в прямом вопросе заменяется порядком слов повествовательного предложения с теми же изменениями, как и в повествовательных предложениях. Вопросительное слово служит для присоединения косвенного вопроса к главному предложению. </vt:lpstr>
      <vt:lpstr>1.He asked me:”Why have you come so late?” He asked me why I had come so late. 2. He asked me:”Where do you live?” He asked me where I lived.</vt:lpstr>
      <vt:lpstr>Когда прямой вопрос начинается с вспомогательного или модального глагола, то косвенный вопрос присоединяется к главному предложению при помощи союзов whether или if, имеющих значение частицы ли. Далее производятся те же изменения, как и при обращении в косвенную речь вопроса, начинающегося с вопросительного слова.</vt:lpstr>
      <vt:lpstr>1. She asked:”Did John read the book?” She asked if John had read the book. 2. He asked me: ’’Will you be here tomorrow?” He asked me whether I should be there the next day.</vt:lpstr>
      <vt:lpstr>Когда прямая речь представляет собой повелительное предложение, то при обращении её в косвенную производятся следующие изменения: 1. Если прямая речь –приказание, то глагол to say сказать в словах, вводящих прямую речь, заменяется глаголом to tell велеть, to order приказывать. Если прямая речь – просьба, то глагол to say заменяется глаголом to ask просить. 2. Повелительное наклонение заменяется в косвенной речи инфинитивом. Отрицательная форма заменяется инфинитивом с частицей not.</vt:lpstr>
      <vt:lpstr>1.She said to him:”Come at five o’clock.” She told him to come at five o’clock. 2. I said to her:”Please bring me a glass of water.” I asked her to bring me a glass of water.</vt:lpstr>
      <vt:lpstr> Choose the correct verb form 1. The doctor  said to me that I (shall/should) rest for a week. 2. He said that he (is going/was going) to learn Spanish. 3. He said that they (were/ had been) friends at school. 4. She asked if her knowledge of French (is/was) good. 5. The teacher asked who (is/was) present (that day/today) 6. He asked me where I (study/studied). 7. Mother ordered (not to play/to not play) in the street. </vt:lpstr>
      <vt:lpstr>    1. The doctor  said to me that I should rest for a week. 2. He said that he was going to learn Spanish. 3. He said that they had been friends at school. 4. She asked if her knowledge of French was good. 5. The teacher asked who was present that day. 6. He asked me where I studied. 7. Mother ordered not to play in the street.</vt:lpstr>
      <vt:lpstr>             Put them into Reported speech 1. “I’m going to the seaside soon,” she said. 2. “Does this bus stop next station?” asked Helen. 3. He asked her:”Are you working now?” 4. The teacher asked:”Can you play the piano?” 5. I asked her:”Why are you late?” 6. “Who has broken the window?” the teacher asked. 7. “Look at this paper” he said. 8. “Don’t go alone in the evening,” she said.  </vt:lpstr>
      <vt:lpstr>1. She said that she was going to the seaside soon. 2. Helen asked if that bus stopped following station. 3. He asked her if she was working then. 4. The teacher asked if I could play the piano. 5. I asked why she was late. 6. The teacher asked who had broken the window. 7. He said to look at that paper. 8. The teacher told not to go alone in the evening.</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72</cp:revision>
  <dcterms:created xsi:type="dcterms:W3CDTF">2008-01-19T07:26:35Z</dcterms:created>
  <dcterms:modified xsi:type="dcterms:W3CDTF">2019-12-25T05:59:49Z</dcterms:modified>
</cp:coreProperties>
</file>