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63" r:id="rId3"/>
    <p:sldId id="265" r:id="rId4"/>
    <p:sldId id="258" r:id="rId5"/>
    <p:sldId id="266" r:id="rId6"/>
    <p:sldId id="262" r:id="rId7"/>
    <p:sldId id="267" r:id="rId8"/>
    <p:sldId id="259" r:id="rId9"/>
    <p:sldId id="269" r:id="rId10"/>
    <p:sldId id="270" r:id="rId11"/>
    <p:sldId id="271" r:id="rId12"/>
    <p:sldId id="260" r:id="rId13"/>
    <p:sldId id="268" r:id="rId14"/>
    <p:sldId id="264" r:id="rId15"/>
    <p:sldId id="272" r:id="rId16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Bookman Old Style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84000" autoAdjust="0"/>
  </p:normalViewPr>
  <p:slideViewPr>
    <p:cSldViewPr>
      <p:cViewPr varScale="1">
        <p:scale>
          <a:sx n="62" d="100"/>
          <a:sy n="62" d="100"/>
        </p:scale>
        <p:origin x="16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A5106-8710-45BC-A112-CF453A777A75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F6AD7-582C-4DCD-BD7A-A429C65965E8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58AA0-575C-45E5-B5A6-E84485F523E7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ítulo, imágenes prediseñad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imágenes prediseñadas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AECC3-930B-45AE-9F52-45E6F4CA7667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0888-F6EE-445B-86F6-34695164BFCF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4CC70-1C81-4300-9C4D-7B0EAE2FC0C2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D4D1B-57FF-4219-91DC-4107248E11C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A3584-905A-41BA-A37C-FB0AAF2E6FC1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7365D-6DCC-4285-BE12-C160C3D49779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AC621-CDB5-4BA7-9581-687A6FBE5B44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FB528-36E7-4C76-8249-38AA3BB6594C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48F13-EE44-455A-9148-AA385B6121E1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spd="med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AC2575EA-DC8F-4C8F-8F7A-056DAB4BD9C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ransition spd="med">
    <p:whee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24400" y="914400"/>
            <a:ext cx="4267200" cy="5410200"/>
          </a:xfrm>
        </p:spPr>
        <p:txBody>
          <a:bodyPr/>
          <a:lstStyle/>
          <a:p>
            <a:pPr eaLnBrk="1" hangingPunct="1"/>
            <a:r>
              <a:rPr lang="es-ES_tradnl" sz="4800" b="1" i="1" smtClean="0">
                <a:latin typeface="Bookman Old Style" pitchFamily="18" charset="0"/>
              </a:rPr>
              <a:t>RELATIVE</a:t>
            </a:r>
            <a:r>
              <a:rPr lang="es-ES_tradnl" sz="4800" i="1" smtClean="0">
                <a:latin typeface="Bookman Old Style" pitchFamily="18" charset="0"/>
              </a:rPr>
              <a:t> </a:t>
            </a:r>
            <a:r>
              <a:rPr lang="es-ES_tradnl" sz="4800" b="1" i="1" smtClean="0">
                <a:latin typeface="Bookman Old Style" pitchFamily="18" charset="0"/>
              </a:rPr>
              <a:t>CLAUSES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/>
          <a:lstStyle/>
          <a:p>
            <a:pPr eaLnBrk="1" hangingPunct="1"/>
            <a:r>
              <a:rPr lang="es-ES_tradnl" b="1" smtClean="0">
                <a:latin typeface="Bookman Old Style" pitchFamily="18" charset="0"/>
              </a:rPr>
              <a:t>WHOSE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1295400"/>
            <a:ext cx="4724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mtClean="0"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shows Possession and it replaces a Possessive adjective or an </a:t>
            </a:r>
            <a:r>
              <a:rPr lang="es-ES_tradnl" sz="2400" u="sng" smtClean="0">
                <a:latin typeface="Bookman Old Style" pitchFamily="18" charset="0"/>
              </a:rPr>
              <a:t>’</a:t>
            </a:r>
            <a:r>
              <a:rPr lang="es-ES_tradnl" sz="2400" smtClean="0">
                <a:latin typeface="Bookman Old Style" pitchFamily="18" charset="0"/>
              </a:rPr>
              <a:t>s possessive: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The man was crying + </a:t>
            </a:r>
            <a:r>
              <a:rPr lang="es-ES_tradnl" sz="2400" u="sng" smtClean="0">
                <a:latin typeface="Bookman Old Style" pitchFamily="18" charset="0"/>
              </a:rPr>
              <a:t>His</a:t>
            </a:r>
            <a:r>
              <a:rPr lang="es-ES_tradnl" sz="2400" smtClean="0">
                <a:latin typeface="Bookman Old Style" pitchFamily="18" charset="0"/>
              </a:rPr>
              <a:t> house was on fire: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The man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WHOSE house was on fire</a:t>
            </a:r>
            <a:r>
              <a:rPr lang="es-ES_tradnl" sz="2400" smtClean="0">
                <a:latin typeface="Bookman Old Style" pitchFamily="18" charset="0"/>
              </a:rPr>
              <a:t> was crying.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mtClean="0"/>
              <a:t>	</a:t>
            </a:r>
            <a:r>
              <a:rPr lang="es-ES_tradnl" sz="2400" smtClean="0">
                <a:latin typeface="Bookman Old Style" pitchFamily="18" charset="0"/>
              </a:rPr>
              <a:t>- Have you met the people? + </a:t>
            </a:r>
            <a:r>
              <a:rPr lang="es-ES_tradnl" sz="2400" u="sng" smtClean="0">
                <a:latin typeface="Bookman Old Style" pitchFamily="18" charset="0"/>
              </a:rPr>
              <a:t>Their</a:t>
            </a:r>
            <a:r>
              <a:rPr lang="es-ES_tradnl" sz="2400" smtClean="0">
                <a:latin typeface="Bookman Old Style" pitchFamily="18" charset="0"/>
              </a:rPr>
              <a:t> son is moving to Washington: Have you met the people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WHOSE son is moving to Washington</a:t>
            </a:r>
            <a:r>
              <a:rPr lang="es-ES_tradnl" sz="2400" smtClean="0">
                <a:latin typeface="Bookman Old Style" pitchFamily="18" charset="0"/>
              </a:rPr>
              <a:t>?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95800" y="274638"/>
            <a:ext cx="4191000" cy="868362"/>
          </a:xfrm>
        </p:spPr>
        <p:txBody>
          <a:bodyPr/>
          <a:lstStyle/>
          <a:p>
            <a:pPr eaLnBrk="1" hangingPunct="1"/>
            <a:r>
              <a:rPr lang="es-ES_tradnl" b="1" smtClean="0">
                <a:latin typeface="Bookman Old Style" pitchFamily="18" charset="0"/>
              </a:rPr>
              <a:t>WHOM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143000"/>
            <a:ext cx="48006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smtClean="0"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is used instead of WHO in </a:t>
            </a:r>
            <a:r>
              <a:rPr lang="es-ES_tradnl" sz="2400" u="sng" smtClean="0">
                <a:latin typeface="Bookman Old Style" pitchFamily="18" charset="0"/>
              </a:rPr>
              <a:t>Formal Speech</a:t>
            </a:r>
            <a:r>
              <a:rPr lang="es-ES_tradnl" sz="2400" smtClean="0">
                <a:latin typeface="Bookman Old Style" pitchFamily="18" charset="0"/>
              </a:rPr>
              <a:t> when it is the Object of the Relative Clause or after a preposition: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I couldn’t talk to a friend + I called him last night: I couldn’t talk to the friend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WHOM I called last night.</a:t>
            </a:r>
            <a:endParaRPr lang="es-ES_tradnl" sz="2400" smtClean="0">
              <a:latin typeface="Bookman Old Style" pitchFamily="18" charset="0"/>
            </a:endParaRPr>
          </a:p>
          <a:p>
            <a:pPr eaLnBrk="1" hangingPunct="1"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- I don’t know the student + The teacher was shouting </a:t>
            </a:r>
            <a:r>
              <a:rPr lang="es-ES_tradnl" sz="2400" u="sng" smtClean="0">
                <a:latin typeface="Bookman Old Style" pitchFamily="18" charset="0"/>
              </a:rPr>
              <a:t>at the student</a:t>
            </a:r>
            <a:r>
              <a:rPr lang="es-ES_tradnl" sz="2400" smtClean="0">
                <a:latin typeface="Bookman Old Style" pitchFamily="18" charset="0"/>
              </a:rPr>
              <a:t>: I don’t know the student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at WHOM the teacher was shouting</a:t>
            </a:r>
            <a:r>
              <a:rPr lang="es-ES_tradnl" sz="2400" smtClean="0">
                <a:latin typeface="Bookman Old Style" pitchFamily="18" charset="0"/>
              </a:rPr>
              <a:t>.</a:t>
            </a:r>
          </a:p>
          <a:p>
            <a:pPr eaLnBrk="1" hangingPunct="1"/>
            <a:endParaRPr lang="es-ES_tradnl" sz="240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es-ES_tradnl" sz="4000" b="1" smtClean="0">
                <a:latin typeface="Bookman Old Style" pitchFamily="18" charset="0"/>
              </a:rPr>
              <a:t>2. Non-Defining Relative Clauses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219200"/>
            <a:ext cx="45720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b="1" smtClean="0">
                <a:latin typeface="Bookman Old Style" pitchFamily="18" charset="0"/>
              </a:rPr>
              <a:t>	</a:t>
            </a:r>
            <a:r>
              <a:rPr lang="es-ES_tradnl" sz="2400" b="1" smtClean="0">
                <a:latin typeface="Bookman Old Style" pitchFamily="18" charset="0"/>
              </a:rPr>
              <a:t>They give us more (extra) information about a person, animal, thing, … already identified ( by a name, a possessive, …). They go between commas.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Your brother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</a:t>
            </a:r>
            <a:r>
              <a:rPr lang="es-ES_tradnl" sz="2400" smtClean="0">
                <a:latin typeface="Bookman Old Style" pitchFamily="18" charset="0"/>
              </a:rPr>
              <a:t>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 gave me the news, </a:t>
            </a:r>
            <a:r>
              <a:rPr lang="es-ES_tradnl" sz="2400" smtClean="0">
                <a:latin typeface="Bookman Old Style" pitchFamily="18" charset="0"/>
              </a:rPr>
              <a:t>saw the accident himself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  </a:t>
            </a:r>
            <a:r>
              <a:rPr lang="es-ES_tradnl" sz="2400" smtClean="0">
                <a:latin typeface="Bookman Old Style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I read Martin’s letter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 which was full of gossip</a:t>
            </a:r>
            <a:r>
              <a:rPr lang="es-ES_tradnl" sz="2400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685800"/>
            <a:ext cx="4724400" cy="5440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	In Non-Defining Relative Clauses we </a:t>
            </a:r>
            <a:r>
              <a:rPr lang="es-ES_tradnl" sz="2400" b="1" u="sng" smtClean="0">
                <a:latin typeface="Bookman Old Style" pitchFamily="18" charset="0"/>
              </a:rPr>
              <a:t>can’t use</a:t>
            </a:r>
            <a:r>
              <a:rPr lang="es-ES_tradnl" sz="2400" b="1" smtClean="0">
                <a:latin typeface="Bookman Old Style" pitchFamily="18" charset="0"/>
              </a:rPr>
              <a:t> THAT and we </a:t>
            </a:r>
            <a:r>
              <a:rPr lang="es-ES_tradnl" sz="2400" b="1" u="sng" smtClean="0">
                <a:latin typeface="Bookman Old Style" pitchFamily="18" charset="0"/>
              </a:rPr>
              <a:t>can’t omit</a:t>
            </a:r>
            <a:r>
              <a:rPr lang="es-ES_tradnl" sz="2400" b="1" smtClean="0">
                <a:latin typeface="Bookman Old Style" pitchFamily="18" charset="0"/>
              </a:rPr>
              <a:t> the Relatives: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-I liked </a:t>
            </a:r>
            <a:r>
              <a:rPr lang="es-ES_tradnl" sz="2400" i="1" smtClean="0">
                <a:latin typeface="Bookman Old Style" pitchFamily="18" charset="0"/>
              </a:rPr>
              <a:t>Toy Story</a:t>
            </a:r>
            <a:r>
              <a:rPr lang="es-ES_tradnl" sz="2400" b="1" i="1" smtClean="0">
                <a:solidFill>
                  <a:srgbClr val="0000FF"/>
                </a:solidFill>
                <a:latin typeface="Bookman Old Style" pitchFamily="18" charset="0"/>
              </a:rPr>
              <a:t>,</a:t>
            </a:r>
            <a:r>
              <a:rPr lang="es-ES_tradnl" sz="2400" i="1" smtClean="0">
                <a:latin typeface="Bookman Old Style" pitchFamily="18" charset="0"/>
              </a:rPr>
              <a:t>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which I’ve seen recently</a:t>
            </a:r>
            <a:r>
              <a:rPr lang="es-ES_tradnl" sz="2400" smtClean="0">
                <a:latin typeface="Bookman Old Style" pitchFamily="18" charset="0"/>
              </a:rPr>
              <a:t>. (not “that”, no Omission)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-Shakespeare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 whom you just mentioned, </a:t>
            </a:r>
            <a:r>
              <a:rPr lang="es-ES_tradnl" sz="2400" smtClean="0">
                <a:latin typeface="Bookman Old Style" pitchFamily="18" charset="0"/>
              </a:rPr>
              <a:t>is the most famous British playwright. (not “that”, no Omission)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-I’ve found my keys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 which I had been looking for</a:t>
            </a:r>
            <a:r>
              <a:rPr lang="es-ES_tradnl" sz="2400" smtClean="0">
                <a:latin typeface="Bookman Old Style" pitchFamily="18" charset="0"/>
              </a:rPr>
              <a:t>. (not “that”, no Omission)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40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ES_tradnl" sz="240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3124200" cy="2514600"/>
          </a:xfrm>
        </p:spPr>
        <p:txBody>
          <a:bodyPr/>
          <a:lstStyle/>
          <a:p>
            <a:pPr eaLnBrk="1" hangingPunct="1"/>
            <a:r>
              <a:rPr lang="es-ES_tradnl" sz="4000" b="1" smtClean="0">
                <a:latin typeface="Bookman Old Style" pitchFamily="18" charset="0"/>
              </a:rPr>
              <a:t>Defining or Non-Defining?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8600" y="-381000"/>
            <a:ext cx="4953000" cy="7010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s-ES_tradnl" sz="3600" b="1" smtClean="0">
              <a:solidFill>
                <a:srgbClr val="CC0066"/>
              </a:solidFill>
              <a:latin typeface="Bookman Old Style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_tradnl" sz="3600" b="1" smtClean="0">
              <a:solidFill>
                <a:srgbClr val="CC0066"/>
              </a:solidFill>
              <a:latin typeface="Bookman Old Style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3600" b="1" smtClean="0">
                <a:solidFill>
                  <a:srgbClr val="CC0066"/>
                </a:solidFill>
                <a:latin typeface="Bookman Old Style" pitchFamily="18" charset="0"/>
              </a:rPr>
              <a:t>Remember: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_tradnl" sz="3600" b="1" smtClean="0">
              <a:solidFill>
                <a:srgbClr val="CC0066"/>
              </a:solidFill>
              <a:latin typeface="Bookman Old Style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Defining Relative Clauses:</a:t>
            </a:r>
          </a:p>
          <a:p>
            <a:pPr algn="ctr" eaLnBrk="1" hangingPunct="1">
              <a:lnSpc>
                <a:spcPct val="8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Don’t take commas.</a:t>
            </a:r>
          </a:p>
          <a:p>
            <a:pPr algn="ctr" eaLnBrk="1" hangingPunct="1">
              <a:lnSpc>
                <a:spcPct val="8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“That” can replace Who, Which and When.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- You can omit Who, Which, When and That when they are not the Subject of the Relative Clause.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_tradnl" sz="2400" b="1" smtClean="0">
              <a:latin typeface="Bookman Old Style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Non-Defining Relative Clauses:</a:t>
            </a:r>
          </a:p>
          <a:p>
            <a:pPr algn="ctr" eaLnBrk="1" hangingPunct="1">
              <a:lnSpc>
                <a:spcPct val="8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Go between commas.</a:t>
            </a:r>
          </a:p>
          <a:p>
            <a:pPr algn="ctr" eaLnBrk="1" hangingPunct="1">
              <a:lnSpc>
                <a:spcPct val="8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You can’t use “That”.</a:t>
            </a:r>
          </a:p>
          <a:p>
            <a:pPr algn="ctr" eaLnBrk="1" hangingPunct="1">
              <a:lnSpc>
                <a:spcPct val="8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You can’t omit the Relatives.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_tradnl" sz="240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533400"/>
            <a:ext cx="4800600" cy="55927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_tradnl" sz="3600" b="1" smtClean="0">
                <a:solidFill>
                  <a:srgbClr val="CC0066"/>
                </a:solidFill>
                <a:latin typeface="Bookman Old Style" pitchFamily="18" charset="0"/>
              </a:rPr>
              <a:t>Compare: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-The neighbours </a:t>
            </a:r>
            <a:r>
              <a:rPr lang="es-ES_tradnl" sz="2800" smtClean="0">
                <a:solidFill>
                  <a:srgbClr val="0000FF"/>
                </a:solidFill>
                <a:latin typeface="Bookman Old Style" pitchFamily="18" charset="0"/>
              </a:rPr>
              <a:t>who live next door</a:t>
            </a:r>
            <a:r>
              <a:rPr lang="es-ES_tradnl" sz="2800" smtClean="0">
                <a:latin typeface="Bookman Old Style" pitchFamily="18" charset="0"/>
              </a:rPr>
              <a:t> are very friendly.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-My neighbours</a:t>
            </a:r>
            <a:r>
              <a:rPr lang="es-ES_tradnl" sz="2800" smtClean="0">
                <a:solidFill>
                  <a:srgbClr val="0000FF"/>
                </a:solidFill>
                <a:latin typeface="Bookman Old Style" pitchFamily="18" charset="0"/>
              </a:rPr>
              <a:t>, who live next door,</a:t>
            </a:r>
            <a:r>
              <a:rPr lang="es-ES_tradnl" sz="2800" smtClean="0">
                <a:latin typeface="Bookman Old Style" pitchFamily="18" charset="0"/>
              </a:rPr>
              <a:t> are 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 I enjoyed the film </a:t>
            </a:r>
            <a:r>
              <a:rPr lang="es-ES_tradnl" sz="2800" smtClean="0">
                <a:solidFill>
                  <a:srgbClr val="0000FF"/>
                </a:solidFill>
                <a:latin typeface="Bookman Old Style" pitchFamily="18" charset="0"/>
              </a:rPr>
              <a:t>(which/that) you recommended</a:t>
            </a:r>
            <a:r>
              <a:rPr lang="es-ES_tradnl" sz="2800" smtClean="0">
                <a:latin typeface="Bookman Old Style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 I enjoyed Little Miss Sunshine</a:t>
            </a:r>
            <a:r>
              <a:rPr lang="es-ES_tradnl" sz="2800" smtClean="0">
                <a:solidFill>
                  <a:srgbClr val="0000FF"/>
                </a:solidFill>
                <a:latin typeface="Bookman Old Style" pitchFamily="18" charset="0"/>
              </a:rPr>
              <a:t>, which you recommended</a:t>
            </a:r>
            <a:r>
              <a:rPr lang="es-ES_tradnl" sz="2800" smtClean="0">
                <a:latin typeface="Bookman Old Style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800" smtClean="0">
              <a:solidFill>
                <a:srgbClr val="CC0066"/>
              </a:solidFill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ES_tradnl" sz="280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3276600" cy="2819400"/>
          </a:xfrm>
        </p:spPr>
        <p:txBody>
          <a:bodyPr/>
          <a:lstStyle/>
          <a:p>
            <a:pPr eaLnBrk="1" hangingPunct="1"/>
            <a:r>
              <a:rPr lang="es-ES_tradnl" sz="3200" b="1" smtClean="0">
                <a:latin typeface="Bookman Old Style" pitchFamily="18" charset="0"/>
              </a:rPr>
              <a:t/>
            </a:r>
            <a:br>
              <a:rPr lang="es-ES_tradnl" sz="3200" b="1" smtClean="0">
                <a:latin typeface="Bookman Old Style" pitchFamily="18" charset="0"/>
              </a:rPr>
            </a:br>
            <a:r>
              <a:rPr lang="es-ES_tradnl" sz="3200" b="1" smtClean="0">
                <a:latin typeface="Bookman Old Style" pitchFamily="18" charset="0"/>
              </a:rPr>
              <a:t>Relative Clauses are formed by joining 2 sentences:</a:t>
            </a:r>
            <a:r>
              <a:rPr lang="es-ES_tradnl" sz="5400" b="1" smtClean="0">
                <a:latin typeface="Bookman Old Style" pitchFamily="18" charset="0"/>
              </a:rPr>
              <a:t/>
            </a:r>
            <a:br>
              <a:rPr lang="es-ES_tradnl" sz="5400" b="1" smtClean="0">
                <a:latin typeface="Bookman Old Style" pitchFamily="18" charset="0"/>
              </a:rPr>
            </a:br>
            <a:endParaRPr lang="es-ES_tradnl" sz="5400" b="1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0" y="152400"/>
            <a:ext cx="5181600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s-ES_tradnl" sz="280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- “Peter is the student”+ “</a:t>
            </a:r>
            <a:r>
              <a:rPr lang="es-ES_tradnl" sz="2400" u="sng" smtClean="0">
                <a:latin typeface="Bookman Old Style" pitchFamily="18" charset="0"/>
              </a:rPr>
              <a:t>He</a:t>
            </a:r>
            <a:r>
              <a:rPr lang="es-ES_tradnl" sz="2400" smtClean="0">
                <a:solidFill>
                  <a:srgbClr val="008000"/>
                </a:solidFill>
                <a:latin typeface="Bookman Old Style" pitchFamily="18" charset="0"/>
              </a:rPr>
              <a:t> </a:t>
            </a:r>
            <a:r>
              <a:rPr lang="es-ES_tradnl" sz="2400" smtClean="0">
                <a:latin typeface="Bookman Old Style" pitchFamily="18" charset="0"/>
              </a:rPr>
              <a:t>comes from Glasgow”: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 “Peter is the student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 comes from Glasgow</a:t>
            </a:r>
            <a:r>
              <a:rPr lang="es-ES_tradnl" sz="2400" smtClean="0">
                <a:latin typeface="Bookman Old Style" pitchFamily="18" charset="0"/>
              </a:rPr>
              <a:t>”.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- “The books are on the table” + “</a:t>
            </a:r>
            <a:r>
              <a:rPr lang="es-ES_tradnl" sz="2400" u="sng" smtClean="0">
                <a:latin typeface="Bookman Old Style" pitchFamily="18" charset="0"/>
              </a:rPr>
              <a:t>They</a:t>
            </a:r>
            <a:r>
              <a:rPr lang="es-ES_tradnl" sz="2400" smtClean="0">
                <a:latin typeface="Bookman Old Style" pitchFamily="18" charset="0"/>
              </a:rPr>
              <a:t> are mine”: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  “The books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WHICH are on the table </a:t>
            </a:r>
            <a:r>
              <a:rPr lang="es-ES_tradnl" sz="2400" smtClean="0">
                <a:latin typeface="Bookman Old Style" pitchFamily="18" charset="0"/>
              </a:rPr>
              <a:t>are mine”.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- “I’ve just met Tom” + “</a:t>
            </a:r>
            <a:r>
              <a:rPr lang="es-ES_tradnl" sz="2400" u="sng" smtClean="0">
                <a:latin typeface="Bookman Old Style" pitchFamily="18" charset="0"/>
              </a:rPr>
              <a:t>Tom</a:t>
            </a:r>
            <a:r>
              <a:rPr lang="es-ES_tradnl" sz="2400" smtClean="0">
                <a:latin typeface="Bookman Old Style" pitchFamily="18" charset="0"/>
              </a:rPr>
              <a:t> seems to be a nice guy”: “I’ve just met Tom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</a:t>
            </a:r>
            <a:r>
              <a:rPr lang="es-ES_tradnl" sz="2400" smtClean="0">
                <a:latin typeface="Bookman Old Style" pitchFamily="18" charset="0"/>
              </a:rPr>
              <a:t>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 seems to be a nice guy</a:t>
            </a:r>
            <a:r>
              <a:rPr lang="es-ES_tradnl" sz="2400" smtClean="0">
                <a:latin typeface="Bookman Old Style" pitchFamily="18" charset="0"/>
              </a:rPr>
              <a:t>”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“I’d love to visit London”+ “</a:t>
            </a:r>
            <a:r>
              <a:rPr lang="es-ES_tradnl" sz="2400" u="sng" smtClean="0">
                <a:latin typeface="Bookman Old Style" pitchFamily="18" charset="0"/>
              </a:rPr>
              <a:t>It</a:t>
            </a:r>
            <a:r>
              <a:rPr lang="es-ES_tradnl" sz="2400" smtClean="0">
                <a:latin typeface="Bookman Old Style" pitchFamily="18" charset="0"/>
              </a:rPr>
              <a:t> is a beautiful city”: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400" smtClean="0">
                <a:latin typeface="Bookman Old Style" pitchFamily="18" charset="0"/>
              </a:rPr>
              <a:t>“I’d love to visit London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,</a:t>
            </a:r>
            <a:r>
              <a:rPr lang="es-ES_tradnl" sz="2400" smtClean="0">
                <a:latin typeface="Bookman Old Style" pitchFamily="18" charset="0"/>
              </a:rPr>
              <a:t>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WHICH is a beatiful city</a:t>
            </a:r>
            <a:r>
              <a:rPr lang="es-ES_tradnl" sz="2400" smtClean="0">
                <a:latin typeface="Bookman Old Style" pitchFamily="18" charset="0"/>
              </a:rPr>
              <a:t>”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_tradnl" sz="280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_tradnl" b="1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381000"/>
            <a:ext cx="5105400" cy="1371600"/>
          </a:xfrm>
        </p:spPr>
        <p:txBody>
          <a:bodyPr/>
          <a:lstStyle/>
          <a:p>
            <a:pPr eaLnBrk="1" hangingPunct="1"/>
            <a:r>
              <a:rPr lang="es-ES_tradnl" b="1" smtClean="0">
                <a:solidFill>
                  <a:srgbClr val="CC0066"/>
                </a:solidFill>
                <a:latin typeface="Bookman Old Style" pitchFamily="18" charset="0"/>
              </a:rPr>
              <a:t>Remember:</a:t>
            </a:r>
            <a:br>
              <a:rPr lang="es-ES_tradnl" b="1" smtClean="0">
                <a:solidFill>
                  <a:srgbClr val="CC0066"/>
                </a:solidFill>
                <a:latin typeface="Bookman Old Style" pitchFamily="18" charset="0"/>
              </a:rPr>
            </a:br>
            <a:endParaRPr lang="es-ES_tradnl" b="1" smtClean="0">
              <a:solidFill>
                <a:srgbClr val="CC0066"/>
              </a:solidFill>
              <a:latin typeface="Bookman Old Style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800" y="1143000"/>
            <a:ext cx="5181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b="1" smtClean="0">
                <a:latin typeface="Bookman Old Style" pitchFamily="18" charset="0"/>
              </a:rPr>
              <a:t>	</a:t>
            </a:r>
            <a:r>
              <a:rPr lang="es-ES_tradnl" sz="2800" b="1" smtClean="0">
                <a:latin typeface="Bookman Old Style" pitchFamily="18" charset="0"/>
              </a:rPr>
              <a:t>When we join 2 sentences with a Relative Pronoun or Adverb, we have to omit the noun/ pronoun/ possessive that the Relative replaces</a:t>
            </a:r>
            <a:r>
              <a:rPr lang="es-ES_tradnl" sz="2800" smtClean="0">
                <a:latin typeface="Bookman Old Style" pitchFamily="18" charset="0"/>
              </a:rPr>
              <a:t> (In the previous sentences: He/ They/Tom /it)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</a:t>
            </a:r>
            <a:r>
              <a:rPr lang="es-ES_tradnl" sz="2800" b="1" smtClean="0">
                <a:latin typeface="Bookman Old Style" pitchFamily="18" charset="0"/>
              </a:rPr>
              <a:t>Relative Clauses go RIGHT AFTER the Noun they modify.</a:t>
            </a:r>
          </a:p>
          <a:p>
            <a:pPr eaLnBrk="1" hangingPunct="1">
              <a:lnSpc>
                <a:spcPct val="90000"/>
              </a:lnSpc>
            </a:pPr>
            <a:endParaRPr lang="es-ES_tradnl" sz="280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90600"/>
          </a:xfrm>
        </p:spPr>
        <p:txBody>
          <a:bodyPr/>
          <a:lstStyle/>
          <a:p>
            <a:pPr eaLnBrk="1" hangingPunct="1"/>
            <a:r>
              <a:rPr lang="es-ES_tradnl" sz="4000" b="1" smtClean="0">
                <a:latin typeface="Bookman Old Style" pitchFamily="18" charset="0"/>
              </a:rPr>
              <a:t>1. Defining Relative Clauses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s-ES_tradnl" sz="1800" smtClean="0">
              <a:latin typeface="Bookman Old Style" pitchFamily="18" charset="0"/>
            </a:endParaRPr>
          </a:p>
          <a:p>
            <a:pPr eaLnBrk="1" hangingPunct="1">
              <a:buFontTx/>
              <a:buNone/>
            </a:pPr>
            <a:endParaRPr lang="es-ES_tradnl" sz="1800" smtClean="0">
              <a:latin typeface="Bookman Old Style" pitchFamily="18" charset="0"/>
            </a:endParaRPr>
          </a:p>
        </p:txBody>
      </p:sp>
      <p:sp>
        <p:nvSpPr>
          <p:cNvPr id="5124" name="Rectangle 11"/>
          <p:cNvSpPr>
            <a:spLocks noChangeArrowheads="1"/>
          </p:cNvSpPr>
          <p:nvPr/>
        </p:nvSpPr>
        <p:spPr bwMode="auto">
          <a:xfrm>
            <a:off x="4114800" y="1295400"/>
            <a:ext cx="5029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ts val="2200"/>
              </a:lnSpc>
            </a:pP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1800" b="1">
                <a:solidFill>
                  <a:schemeClr val="tx2"/>
                </a:solidFill>
              </a:rPr>
              <a:t/>
            </a:r>
            <a:br>
              <a:rPr lang="es-ES_tradnl" sz="1800" b="1">
                <a:solidFill>
                  <a:schemeClr val="tx2"/>
                </a:solidFill>
              </a:rPr>
            </a:br>
            <a:r>
              <a:rPr lang="es-ES_tradnl" sz="2400" b="1">
                <a:solidFill>
                  <a:schemeClr val="tx2"/>
                </a:solidFill>
              </a:rPr>
              <a:t>They define, give us essential information about a general term or expression. Defining Relative Clauses are not put in commas:  </a:t>
            </a:r>
            <a:br>
              <a:rPr lang="es-ES_tradnl" sz="2400" b="1">
                <a:solidFill>
                  <a:schemeClr val="tx2"/>
                </a:solidFill>
              </a:rPr>
            </a:br>
            <a:r>
              <a:rPr lang="es-ES_tradnl" sz="2400">
                <a:solidFill>
                  <a:schemeClr val="tx2"/>
                </a:solidFill>
              </a:rPr>
              <a:t>- I talked to the man </a:t>
            </a:r>
            <a:r>
              <a:rPr lang="es-ES_tradnl" sz="2400" b="1">
                <a:solidFill>
                  <a:srgbClr val="0000FF"/>
                </a:solidFill>
              </a:rPr>
              <a:t>who gave you the news.</a:t>
            </a:r>
            <a:r>
              <a:rPr lang="es-ES_tradnl" sz="2400" b="1">
                <a:solidFill>
                  <a:schemeClr val="tx2"/>
                </a:solidFill>
              </a:rPr>
              <a:t/>
            </a:r>
            <a:br>
              <a:rPr lang="es-ES_tradnl" sz="2400" b="1">
                <a:solidFill>
                  <a:schemeClr val="tx2"/>
                </a:solidFill>
              </a:rPr>
            </a:br>
            <a:r>
              <a:rPr lang="es-ES_tradnl" sz="2400" b="1">
                <a:solidFill>
                  <a:schemeClr val="tx2"/>
                </a:solidFill>
              </a:rPr>
              <a:t>- </a:t>
            </a:r>
            <a:r>
              <a:rPr lang="es-ES_tradnl" sz="2400">
                <a:solidFill>
                  <a:schemeClr val="tx2"/>
                </a:solidFill>
              </a:rPr>
              <a:t>I read the letter </a:t>
            </a:r>
            <a:r>
              <a:rPr lang="es-ES_tradnl" sz="2400" b="1">
                <a:solidFill>
                  <a:srgbClr val="0000FF"/>
                </a:solidFill>
              </a:rPr>
              <a:t>which came this morning</a:t>
            </a:r>
            <a:r>
              <a:rPr lang="es-ES_tradnl" sz="2400">
                <a:solidFill>
                  <a:schemeClr val="tx2"/>
                </a:solidFill>
              </a:rPr>
              <a:t>.</a:t>
            </a:r>
            <a:br>
              <a:rPr lang="es-ES_tradnl" sz="2400">
                <a:solidFill>
                  <a:schemeClr val="tx2"/>
                </a:solidFill>
              </a:rPr>
            </a:br>
            <a:r>
              <a:rPr lang="es-ES_tradnl" sz="2400">
                <a:solidFill>
                  <a:schemeClr val="tx2"/>
                </a:solidFill>
              </a:rPr>
              <a:t/>
            </a:r>
            <a:br>
              <a:rPr lang="es-ES_tradnl" sz="2400">
                <a:solidFill>
                  <a:schemeClr val="tx2"/>
                </a:solidFill>
              </a:rPr>
            </a:br>
            <a:r>
              <a:rPr lang="es-ES_tradnl" sz="2400">
                <a:solidFill>
                  <a:schemeClr val="tx2"/>
                </a:solidFill>
              </a:rPr>
              <a:t>(Which man ? The one who gave you the news.)</a:t>
            </a:r>
            <a:br>
              <a:rPr lang="es-ES_tradnl" sz="2400">
                <a:solidFill>
                  <a:schemeClr val="tx2"/>
                </a:solidFill>
              </a:rPr>
            </a:br>
            <a:r>
              <a:rPr lang="es-ES_tradnl" sz="2400">
                <a:solidFill>
                  <a:schemeClr val="tx2"/>
                </a:solidFill>
              </a:rPr>
              <a:t>(Which letter? the one that arrived this morning.)</a:t>
            </a:r>
            <a:br>
              <a:rPr lang="es-ES_tradnl" sz="2400">
                <a:solidFill>
                  <a:schemeClr val="tx2"/>
                </a:solidFill>
              </a:rPr>
            </a:br>
            <a:r>
              <a:rPr lang="es-ES_tradnl" sz="2400" b="1">
                <a:solidFill>
                  <a:schemeClr val="tx2"/>
                </a:solidFill>
              </a:rPr>
              <a:t/>
            </a:r>
            <a:br>
              <a:rPr lang="es-ES_tradnl" sz="2400" b="1">
                <a:solidFill>
                  <a:schemeClr val="tx2"/>
                </a:solidFill>
              </a:rPr>
            </a:br>
            <a:r>
              <a:rPr lang="es-ES_tradnl" sz="2400">
                <a:solidFill>
                  <a:schemeClr val="tx2"/>
                </a:solidFill>
              </a:rPr>
              <a:t/>
            </a:r>
            <a:br>
              <a:rPr lang="es-ES_tradnl" sz="2400">
                <a:solidFill>
                  <a:schemeClr val="tx2"/>
                </a:solidFill>
              </a:rPr>
            </a:br>
            <a:r>
              <a:rPr lang="es-ES_tradnl" sz="1400">
                <a:solidFill>
                  <a:schemeClr val="tx2"/>
                </a:solidFill>
              </a:rPr>
              <a:t/>
            </a:r>
            <a:br>
              <a:rPr lang="es-ES_tradnl" sz="1400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1400" b="1">
                <a:solidFill>
                  <a:schemeClr val="tx2"/>
                </a:solidFill>
              </a:rPr>
              <a:t/>
            </a:r>
            <a:br>
              <a:rPr lang="es-ES_tradnl" sz="1400" b="1">
                <a:solidFill>
                  <a:schemeClr val="tx2"/>
                </a:solidFill>
              </a:rPr>
            </a:br>
            <a:r>
              <a:rPr lang="es-ES_tradnl" sz="4400">
                <a:solidFill>
                  <a:schemeClr val="tx2"/>
                </a:solidFill>
                <a:latin typeface="Arial" charset="0"/>
              </a:rPr>
              <a:t> </a:t>
            </a:r>
            <a:br>
              <a:rPr lang="es-ES_tradnl" sz="4400">
                <a:solidFill>
                  <a:schemeClr val="tx2"/>
                </a:solidFill>
                <a:latin typeface="Arial" charset="0"/>
              </a:rPr>
            </a:br>
            <a:endParaRPr lang="es-ES_tradnl" sz="44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2400" y="274638"/>
            <a:ext cx="4724400" cy="1143000"/>
          </a:xfrm>
        </p:spPr>
        <p:txBody>
          <a:bodyPr/>
          <a:lstStyle/>
          <a:p>
            <a:pPr eaLnBrk="1" hangingPunct="1"/>
            <a:r>
              <a:rPr lang="es-ES_tradnl" b="1" smtClean="0">
                <a:solidFill>
                  <a:srgbClr val="CC0066"/>
                </a:solidFill>
                <a:latin typeface="Bookman Old Style" pitchFamily="18" charset="0"/>
              </a:rPr>
              <a:t>Remember: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1600200"/>
            <a:ext cx="4648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1200" b="1" smtClean="0">
                <a:latin typeface="Bookman Old Style" pitchFamily="18" charset="0"/>
              </a:rPr>
              <a:t>	</a:t>
            </a:r>
            <a:r>
              <a:rPr lang="es-ES_tradnl" sz="2400" b="1" smtClean="0">
                <a:latin typeface="Bookman Old Style" pitchFamily="18" charset="0"/>
              </a:rPr>
              <a:t>Use WHO to refer to people and WHICH to refer to animals, things, 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 	“THAT” can replace WHO and WHICH in Defining Relative Clauses :</a:t>
            </a:r>
            <a:br>
              <a:rPr lang="es-ES_tradnl" sz="2400" b="1" smtClean="0">
                <a:latin typeface="Bookman Old Style" pitchFamily="18" charset="0"/>
              </a:rPr>
            </a:br>
            <a:r>
              <a:rPr lang="es-ES_tradnl" sz="2400" smtClean="0">
                <a:latin typeface="Bookman Old Style" pitchFamily="18" charset="0"/>
              </a:rPr>
              <a:t>Did you know the girl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WHO/THAT came to the party yesterday?</a:t>
            </a:r>
            <a:r>
              <a:rPr lang="es-ES_tradnl" sz="2400" smtClean="0">
                <a:latin typeface="Bookman Old Style" pitchFamily="18" charset="0"/>
              </a:rPr>
              <a:t/>
            </a:r>
            <a:br>
              <a:rPr lang="es-ES_tradnl" sz="2400" smtClean="0">
                <a:latin typeface="Bookman Old Style" pitchFamily="18" charset="0"/>
              </a:rPr>
            </a:br>
            <a:r>
              <a:rPr lang="es-ES_tradnl" sz="2400" smtClean="0">
                <a:latin typeface="Bookman Old Style" pitchFamily="18" charset="0"/>
              </a:rPr>
              <a:t>The book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WHICH/THAT I’m reading</a:t>
            </a:r>
            <a:r>
              <a:rPr lang="es-ES_tradnl" sz="2400" smtClean="0">
                <a:latin typeface="Bookman Old Style" pitchFamily="18" charset="0"/>
              </a:rPr>
              <a:t> is very interesting.</a:t>
            </a:r>
            <a:br>
              <a:rPr lang="es-ES_tradnl" sz="2400" smtClean="0">
                <a:latin typeface="Bookman Old Style" pitchFamily="18" charset="0"/>
              </a:rPr>
            </a:br>
            <a:endParaRPr lang="es-ES_tradnl" sz="240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038600" cy="2209800"/>
          </a:xfrm>
        </p:spPr>
        <p:txBody>
          <a:bodyPr/>
          <a:lstStyle/>
          <a:p>
            <a:pPr eaLnBrk="1" hangingPunct="1"/>
            <a:r>
              <a:rPr lang="es-ES_tradnl" sz="4000" b="1" smtClean="0">
                <a:latin typeface="Bookman Old Style" pitchFamily="18" charset="0"/>
              </a:rPr>
              <a:t>OMISSION OF WHO, WHICH </a:t>
            </a:r>
            <a:br>
              <a:rPr lang="es-ES_tradnl" sz="4000" b="1" smtClean="0">
                <a:latin typeface="Bookman Old Style" pitchFamily="18" charset="0"/>
              </a:rPr>
            </a:br>
            <a:r>
              <a:rPr lang="es-ES_tradnl" sz="4000" b="1" smtClean="0">
                <a:latin typeface="Bookman Old Style" pitchFamily="18" charset="0"/>
              </a:rPr>
              <a:t>AND THAT: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0" y="609600"/>
            <a:ext cx="5334000" cy="624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</a:t>
            </a:r>
            <a:r>
              <a:rPr lang="es-ES_tradnl" sz="2800" b="1" smtClean="0">
                <a:latin typeface="Bookman Old Style" pitchFamily="18" charset="0"/>
              </a:rPr>
              <a:t>WHO, WHICH and THAT can be the </a:t>
            </a:r>
            <a:r>
              <a:rPr lang="es-ES_tradnl" sz="2800" b="1" u="sng" smtClean="0">
                <a:latin typeface="Bookman Old Style" pitchFamily="18" charset="0"/>
              </a:rPr>
              <a:t>Subject</a:t>
            </a:r>
            <a:r>
              <a:rPr lang="es-ES_tradnl" sz="2800" b="1" smtClean="0">
                <a:latin typeface="Bookman Old Style" pitchFamily="18" charset="0"/>
              </a:rPr>
              <a:t> of the Relative Clause: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 I’ve talked to the man </a:t>
            </a:r>
            <a:r>
              <a:rPr lang="es-ES_tradnl" sz="2800" b="1" smtClean="0">
                <a:solidFill>
                  <a:srgbClr val="0000FF"/>
                </a:solidFill>
                <a:latin typeface="Bookman Old Style" pitchFamily="18" charset="0"/>
              </a:rPr>
              <a:t>WHO sold me his car</a:t>
            </a:r>
            <a:r>
              <a:rPr lang="es-ES_tradnl" sz="2800" smtClean="0">
                <a:latin typeface="Bookman Old Style" pitchFamily="18" charset="0"/>
              </a:rPr>
              <a:t>. (</a:t>
            </a:r>
            <a:r>
              <a:rPr lang="es-ES_tradnl" sz="2800" i="1" smtClean="0">
                <a:latin typeface="Bookman Old Style" pitchFamily="18" charset="0"/>
              </a:rPr>
              <a:t>Who</a:t>
            </a:r>
            <a:r>
              <a:rPr lang="es-ES_tradnl" sz="2800" smtClean="0">
                <a:latin typeface="Bookman Old Style" pitchFamily="18" charset="0"/>
              </a:rPr>
              <a:t> replaces The man and is the Subject of the Clause “sold me his car”)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- The dog </a:t>
            </a:r>
            <a:r>
              <a:rPr lang="es-ES_tradnl" sz="2800" b="1" smtClean="0">
                <a:solidFill>
                  <a:srgbClr val="0000FF"/>
                </a:solidFill>
                <a:latin typeface="Bookman Old Style" pitchFamily="18" charset="0"/>
              </a:rPr>
              <a:t>WHICH barks every night</a:t>
            </a:r>
            <a:r>
              <a:rPr lang="es-ES_tradnl" sz="2800" smtClean="0">
                <a:latin typeface="Bookman Old Style" pitchFamily="18" charset="0"/>
              </a:rPr>
              <a:t> is my neighbour’s. (</a:t>
            </a:r>
            <a:r>
              <a:rPr lang="es-ES_tradnl" sz="2800" i="1" smtClean="0">
                <a:latin typeface="Bookman Old Style" pitchFamily="18" charset="0"/>
              </a:rPr>
              <a:t>Which</a:t>
            </a:r>
            <a:r>
              <a:rPr lang="es-ES_tradnl" sz="2800" smtClean="0">
                <a:latin typeface="Bookman Old Style" pitchFamily="18" charset="0"/>
              </a:rPr>
              <a:t> is the Subject of the clause “barks every night”)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smtClean="0">
                <a:latin typeface="Bookman Old Style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_tradnl" sz="2800" b="1" smtClean="0">
                <a:latin typeface="Bookman Old Style" pitchFamily="18" charset="0"/>
              </a:rPr>
              <a:t>	</a:t>
            </a:r>
            <a:endParaRPr lang="es-ES_tradnl" sz="280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6200" y="152400"/>
            <a:ext cx="5257800" cy="647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1400" b="1" smtClean="0">
                <a:latin typeface="Bookman Old Style" pitchFamily="18" charset="0"/>
              </a:rPr>
              <a:t>	</a:t>
            </a:r>
            <a:r>
              <a:rPr lang="es-ES_tradnl" sz="2400" b="1" smtClean="0">
                <a:latin typeface="Bookman Old Style" pitchFamily="18" charset="0"/>
              </a:rPr>
              <a:t>They can also be the </a:t>
            </a:r>
            <a:r>
              <a:rPr lang="es-ES_tradnl" sz="2400" b="1" u="sng" smtClean="0">
                <a:latin typeface="Bookman Old Style" pitchFamily="18" charset="0"/>
              </a:rPr>
              <a:t>Object</a:t>
            </a:r>
            <a:r>
              <a:rPr lang="es-ES_tradnl" sz="2400" b="1" smtClean="0">
                <a:latin typeface="Bookman Old Style" pitchFamily="18" charset="0"/>
              </a:rPr>
              <a:t> or go </a:t>
            </a:r>
            <a:r>
              <a:rPr lang="es-ES_tradnl" sz="2400" b="1" u="sng" smtClean="0">
                <a:latin typeface="Bookman Old Style" pitchFamily="18" charset="0"/>
              </a:rPr>
              <a:t>after a preposition</a:t>
            </a:r>
            <a:r>
              <a:rPr lang="es-ES_tradnl" sz="2400" b="1" smtClean="0">
                <a:latin typeface="Bookman Old Style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I loved the film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(WHICH/ THAT) we saw last night</a:t>
            </a:r>
            <a:r>
              <a:rPr lang="es-ES_tradnl" sz="2400" smtClean="0">
                <a:latin typeface="Bookman Old Style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The man (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WHO/THAT/ WHO) you mentioned </a:t>
            </a:r>
            <a:r>
              <a:rPr lang="es-ES_tradnl" sz="2400" smtClean="0">
                <a:latin typeface="Bookman Old Style" pitchFamily="18" charset="0"/>
              </a:rPr>
              <a:t>is a writer.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I’ve found the keys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for (WHICH/THAT) I was looking</a:t>
            </a:r>
            <a:r>
              <a:rPr lang="es-ES_tradnl" sz="2400" smtClean="0">
                <a:latin typeface="Bookman Old Style" pitchFamily="18" charset="0"/>
              </a:rPr>
              <a:t>.  =&gt; I found the keys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I was looking for</a:t>
            </a:r>
            <a:r>
              <a:rPr lang="es-ES_tradnl" sz="2400" smtClean="0">
                <a:latin typeface="Bookman Old Style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Who was the boy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to (who) you were talking</a:t>
            </a:r>
            <a:r>
              <a:rPr lang="es-ES_tradnl" sz="2400" smtClean="0">
                <a:latin typeface="Bookman Old Style" pitchFamily="18" charset="0"/>
              </a:rPr>
              <a:t>? =&gt; Who was the boy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you were talking to</a:t>
            </a:r>
            <a:r>
              <a:rPr lang="es-ES_tradnl" sz="2400" smtClean="0">
                <a:latin typeface="Bookman Old Style" pitchFamily="18" charset="0"/>
              </a:rPr>
              <a:t>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sz="2400" b="1" smtClean="0">
                <a:latin typeface="Bookman Old Style" pitchFamily="18" charset="0"/>
              </a:rPr>
              <a:t>	When The Relative is the Object, </a:t>
            </a:r>
            <a:r>
              <a:rPr lang="es-ES_tradnl" sz="2400" b="1" u="sng" smtClean="0">
                <a:latin typeface="Bookman Old Style" pitchFamily="18" charset="0"/>
              </a:rPr>
              <a:t>it can be (and it is usually) omitted</a:t>
            </a:r>
            <a:r>
              <a:rPr lang="es-ES_tradnl" sz="2400" b="1" smtClean="0">
                <a:latin typeface="Bookman Old Style" pitchFamily="18" charset="0"/>
              </a:rPr>
              <a:t> in Defining Relative Clauses.</a:t>
            </a:r>
          </a:p>
          <a:p>
            <a:pPr eaLnBrk="1" hangingPunct="1">
              <a:lnSpc>
                <a:spcPct val="80000"/>
              </a:lnSpc>
            </a:pPr>
            <a:endParaRPr lang="es-ES_tradnl" sz="240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3352800" cy="2514600"/>
          </a:xfrm>
        </p:spPr>
        <p:txBody>
          <a:bodyPr/>
          <a:lstStyle/>
          <a:p>
            <a:pPr eaLnBrk="1" hangingPunct="1"/>
            <a:r>
              <a:rPr lang="es-ES_tradnl" b="1" smtClean="0">
                <a:latin typeface="Bookman Old Style" pitchFamily="18" charset="0"/>
              </a:rPr>
              <a:t>Other Relatives: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2400" y="152400"/>
            <a:ext cx="5181600" cy="830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b="1" smtClean="0">
                <a:latin typeface="Bookman Old Style" pitchFamily="18" charset="0"/>
              </a:rPr>
              <a:t>	</a:t>
            </a:r>
          </a:p>
          <a:p>
            <a:pPr algn="ctr" eaLnBrk="1" hangingPunct="1">
              <a:buFontTx/>
              <a:buNone/>
            </a:pPr>
            <a:r>
              <a:rPr lang="es-ES_tradnl" sz="4800" b="1" smtClean="0">
                <a:latin typeface="Bookman Old Style" pitchFamily="18" charset="0"/>
              </a:rPr>
              <a:t>WHEN (THAT)</a:t>
            </a:r>
            <a:r>
              <a:rPr lang="es-ES_tradnl" sz="4800" smtClean="0">
                <a:latin typeface="Bookman Old Style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es-ES_tradnl" sz="4800" smtClean="0">
              <a:latin typeface="Bookman Old Style" pitchFamily="18" charset="0"/>
            </a:endParaRPr>
          </a:p>
          <a:p>
            <a:pPr eaLnBrk="1" hangingPunct="1">
              <a:buFontTx/>
              <a:buNone/>
            </a:pPr>
            <a:r>
              <a:rPr lang="es-ES_tradnl" smtClean="0"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shows Time: 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 I will never forget the day + I met my best friend </a:t>
            </a:r>
            <a:r>
              <a:rPr lang="es-ES_tradnl" sz="2400" u="sng" smtClean="0">
                <a:latin typeface="Bookman Old Style" pitchFamily="18" charset="0"/>
              </a:rPr>
              <a:t>that day</a:t>
            </a:r>
            <a:r>
              <a:rPr lang="es-ES_tradnl" sz="2400" smtClean="0">
                <a:latin typeface="Bookman Old Style" pitchFamily="18" charset="0"/>
              </a:rPr>
              <a:t>: I’ll never forget the day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(WHEN/THAT) I met my best friend</a:t>
            </a:r>
            <a:r>
              <a:rPr lang="es-ES_tradnl" sz="2400" smtClean="0">
                <a:latin typeface="Bookman Old Style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 </a:t>
            </a:r>
            <a:r>
              <a:rPr lang="es-ES_tradnl" sz="2400" b="1" smtClean="0">
                <a:latin typeface="Bookman Old Style" pitchFamily="18" charset="0"/>
              </a:rPr>
              <a:t>(WHEN can also be omitted in Defining Relative Clauses).</a:t>
            </a:r>
          </a:p>
          <a:p>
            <a:pPr eaLnBrk="1" hangingPunct="1">
              <a:buFontTx/>
              <a:buNone/>
            </a:pPr>
            <a:r>
              <a:rPr lang="es-ES_tradnl" sz="4000" smtClean="0">
                <a:latin typeface="Bookman Old Style" pitchFamily="18" charset="0"/>
              </a:rPr>
              <a:t>	</a:t>
            </a:r>
            <a:r>
              <a:rPr lang="es-ES_tradnl" smtClean="0">
                <a:latin typeface="Bookman Old Style" pitchFamily="18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s-ES_tradnl" b="1" smtClean="0">
                <a:latin typeface="Bookman Old Style" pitchFamily="18" charset="0"/>
              </a:rPr>
              <a:t>	</a:t>
            </a:r>
            <a:r>
              <a:rPr lang="es-ES_tradnl" smtClean="0">
                <a:latin typeface="Bookman Old Style" pitchFamily="18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s-ES_tradnl" smtClean="0">
                <a:latin typeface="Bookman Old Style" pitchFamily="18" charset="0"/>
              </a:rPr>
              <a:t>	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274638"/>
            <a:ext cx="5334000" cy="1143000"/>
          </a:xfrm>
        </p:spPr>
        <p:txBody>
          <a:bodyPr/>
          <a:lstStyle/>
          <a:p>
            <a:pPr eaLnBrk="1" hangingPunct="1"/>
            <a:r>
              <a:rPr lang="es-ES_tradnl" b="1" smtClean="0">
                <a:latin typeface="Bookman Old Style" pitchFamily="18" charset="0"/>
              </a:rPr>
              <a:t>	WHERE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2400" y="1600200"/>
            <a:ext cx="4953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smtClean="0"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refers to Places: 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-This is the hotel + We are staying </a:t>
            </a:r>
            <a:r>
              <a:rPr lang="es-ES_tradnl" sz="2400" u="sng" smtClean="0">
                <a:latin typeface="Bookman Old Style" pitchFamily="18" charset="0"/>
              </a:rPr>
              <a:t>at the hotel</a:t>
            </a:r>
            <a:r>
              <a:rPr lang="es-ES_tradnl" sz="2400" smtClean="0">
                <a:latin typeface="Bookman Old Style" pitchFamily="18" charset="0"/>
              </a:rPr>
              <a:t> next weekend: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This is the hotel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WHERE we are staying next weekend.</a:t>
            </a:r>
          </a:p>
          <a:p>
            <a:pPr eaLnBrk="1" hangingPunct="1">
              <a:buFontTx/>
              <a:buNone/>
            </a:pP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	</a:t>
            </a:r>
            <a:r>
              <a:rPr lang="es-ES_tradnl" sz="2400" smtClean="0">
                <a:latin typeface="Bookman Old Style" pitchFamily="18" charset="0"/>
              </a:rPr>
              <a:t>-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 </a:t>
            </a:r>
            <a:r>
              <a:rPr lang="es-ES_tradnl" sz="2400" smtClean="0">
                <a:latin typeface="Bookman Old Style" pitchFamily="18" charset="0"/>
              </a:rPr>
              <a:t>The city is interesting + my sister is living </a:t>
            </a:r>
            <a:r>
              <a:rPr lang="es-ES_tradnl" sz="2400" u="sng" smtClean="0">
                <a:latin typeface="Bookman Old Style" pitchFamily="18" charset="0"/>
              </a:rPr>
              <a:t>in the city</a:t>
            </a:r>
            <a:r>
              <a:rPr lang="es-ES_tradnl" sz="2400" smtClean="0">
                <a:latin typeface="Bookman Old Style" pitchFamily="18" charset="0"/>
              </a:rPr>
              <a:t>: </a:t>
            </a:r>
          </a:p>
          <a:p>
            <a:pPr eaLnBrk="1" hangingPunct="1">
              <a:buFontTx/>
              <a:buNone/>
            </a:pPr>
            <a:r>
              <a:rPr lang="es-ES_tradnl" sz="2400" smtClean="0">
                <a:latin typeface="Bookman Old Style" pitchFamily="18" charset="0"/>
              </a:rPr>
              <a:t>	The city </a:t>
            </a:r>
            <a:r>
              <a:rPr lang="es-ES_tradnl" sz="2400" b="1" smtClean="0">
                <a:solidFill>
                  <a:srgbClr val="0000FF"/>
                </a:solidFill>
                <a:latin typeface="Bookman Old Style" pitchFamily="18" charset="0"/>
              </a:rPr>
              <a:t>WHERE my sister is living </a:t>
            </a:r>
            <a:r>
              <a:rPr lang="es-ES_tradnl" sz="2400" smtClean="0">
                <a:latin typeface="Bookman Old Style" pitchFamily="18" charset="0"/>
              </a:rPr>
              <a:t>is interesting.</a:t>
            </a:r>
            <a:endParaRPr lang="es-ES_tradnl" sz="2400" b="1" smtClean="0">
              <a:solidFill>
                <a:srgbClr val="0000FF"/>
              </a:solidFill>
              <a:latin typeface="Bookman Old Style" pitchFamily="18" charset="0"/>
            </a:endParaRPr>
          </a:p>
          <a:p>
            <a:pPr eaLnBrk="1" hangingPunct="1"/>
            <a:endParaRPr lang="es-ES_tradnl" sz="240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370</TotalTime>
  <Words>204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Bookman Old Style</vt:lpstr>
      <vt:lpstr>Diseño predeterminado</vt:lpstr>
      <vt:lpstr>RELATIVE CLAUSES</vt:lpstr>
      <vt:lpstr> Relative Clauses are formed by joining 2 sentences: </vt:lpstr>
      <vt:lpstr>Remember: </vt:lpstr>
      <vt:lpstr>1. Defining Relative Clauses</vt:lpstr>
      <vt:lpstr>Remember:</vt:lpstr>
      <vt:lpstr>OMISSION OF WHO, WHICH  AND THAT:</vt:lpstr>
      <vt:lpstr>Презентация PowerPoint</vt:lpstr>
      <vt:lpstr>Other Relatives:</vt:lpstr>
      <vt:lpstr> WHERE</vt:lpstr>
      <vt:lpstr>WHOSE</vt:lpstr>
      <vt:lpstr>WHOM</vt:lpstr>
      <vt:lpstr>2. Non-Defining Relative Clauses</vt:lpstr>
      <vt:lpstr>Презентация PowerPoint</vt:lpstr>
      <vt:lpstr>Defining or Non-Defining?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</dc:creator>
  <cp:lastModifiedBy>user</cp:lastModifiedBy>
  <cp:revision>83</cp:revision>
  <cp:lastPrinted>1601-01-01T00:00:00Z</cp:lastPrinted>
  <dcterms:created xsi:type="dcterms:W3CDTF">1601-01-01T00:00:00Z</dcterms:created>
  <dcterms:modified xsi:type="dcterms:W3CDTF">2019-12-24T09:09:48Z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