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5"/>
  </p:notesMasterIdLst>
  <p:handoutMasterIdLst>
    <p:handoutMasterId r:id="rId86"/>
  </p:handout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5" r:id="rId80"/>
    <p:sldId id="336" r:id="rId81"/>
    <p:sldId id="337" r:id="rId82"/>
    <p:sldId id="338" r:id="rId83"/>
    <p:sldId id="339" r:id="rId8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A4A4A4"/>
    <a:srgbClr val="C616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40" autoAdjust="0"/>
  </p:normalViewPr>
  <p:slideViewPr>
    <p:cSldViewPr>
      <p:cViewPr varScale="1">
        <p:scale>
          <a:sx n="99" d="100"/>
          <a:sy n="99" d="100"/>
        </p:scale>
        <p:origin x="-214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90" Type="http://schemas.openxmlformats.org/officeDocument/2006/relationships/theme" Target="theme/theme1.xml"/><Relationship Id="rId91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notesMaster" Target="notesMasters/notesMaster1.xml"/><Relationship Id="rId86" Type="http://schemas.openxmlformats.org/officeDocument/2006/relationships/handoutMaster" Target="handoutMasters/handoutMaster1.xml"/><Relationship Id="rId87" Type="http://schemas.openxmlformats.org/officeDocument/2006/relationships/printerSettings" Target="printerSettings/printerSettings1.bin"/><Relationship Id="rId88" Type="http://schemas.openxmlformats.org/officeDocument/2006/relationships/presProps" Target="presProps.xml"/><Relationship Id="rId8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A2187-8D91-924B-898B-C148D70075B2}" type="datetimeFigureOut">
              <a:rPr lang="en-US" smtClean="0"/>
              <a:t>2/12/13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5C7A64-F373-5743-98BC-22521606F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266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31DEF56-834B-4FE3-A06C-4AA6A9D0CA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2898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D0414B-F32D-4660-BC83-EF304C7E57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E58570-D6D2-4197-9AA9-EFE57581B1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685800"/>
            <a:ext cx="184785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85800"/>
            <a:ext cx="539115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178C69-8FFD-4FBC-B42D-71B4BA403B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ECE84E-6E32-4E6E-BF72-3C8349868C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708F1-58D6-442F-8E11-518102A4DB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1905000"/>
            <a:ext cx="34671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1905000"/>
            <a:ext cx="34671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24DEBB-B416-48AB-AB4F-3EF4EBDDB6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342179-D5D3-4F68-B95D-3B8EBE7B80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EC87D6-F2D0-48B2-8309-EBE1C41EE8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E8989A-E7BE-48DA-9BFC-F4E319A166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B6B96D-D99A-488C-87DF-8B09D7D04F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54E27D-0201-4F29-9B56-912BA80673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HOW12slides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85800"/>
            <a:ext cx="7391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1905000"/>
            <a:ext cx="7086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5715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00" y="6477000"/>
            <a:ext cx="152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228600"/>
            <a:ext cx="838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chemeClr val="bg1"/>
                </a:solidFill>
                <a:latin typeface="+mn-lt"/>
              </a:defRPr>
            </a:lvl1pPr>
          </a:lstStyle>
          <a:p>
            <a:fld id="{CA4AB2A6-3F59-4571-8712-21B0FBCFF29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838200" y="6659563"/>
            <a:ext cx="746760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700">
                <a:latin typeface="Times" pitchFamily="1" charset="0"/>
                <a:sym typeface="Verdana" pitchFamily="34" charset="0"/>
              </a:rPr>
              <a:t>©2011 Cengage Learning. All Rights Reserved. May not be scanned, copied or duplicated, or posted to a publicly accessible website, in whole or in part.</a:t>
            </a:r>
            <a:endParaRPr lang="en-US" sz="700">
              <a:latin typeface="Times" pitchFamily="1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CE" pitchFamily="1" charset="-18"/>
          <a:ea typeface="ＭＳ Ｐゴシック" pitchFamily="1" charset="-128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CE" pitchFamily="1" charset="-18"/>
          <a:ea typeface="ＭＳ Ｐゴシック" pitchFamily="1" charset="-128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CE" pitchFamily="1" charset="-18"/>
          <a:ea typeface="ＭＳ Ｐゴシック" pitchFamily="1" charset="-128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CE" pitchFamily="1" charset="-18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CE" pitchFamily="1" charset="-18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CE" pitchFamily="1" charset="-18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CE" pitchFamily="1" charset="-18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CE" pitchFamily="1" charset="-18"/>
          <a:ea typeface="ＭＳ Ｐゴシック" pitchFamily="1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317F1-2332-4E5F-BD0E-F707630A1D38}" type="slidenum">
              <a:rPr lang="en-US"/>
              <a:pPr/>
              <a:t>1</a:t>
            </a:fld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4" name="Picture 4" descr="HOW12slid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5126" name="Text Box 6"/>
          <p:cNvSpPr txBox="1">
            <a:spLocks noGrp="1" noChangeArrowheads="1"/>
          </p:cNvSpPr>
          <p:nvPr>
            <p:ph type="title"/>
          </p:nvPr>
        </p:nvSpPr>
        <p:spPr>
          <a:xfrm>
            <a:off x="762000" y="304800"/>
            <a:ext cx="838200" cy="1143000"/>
          </a:xfrm>
          <a:noFill/>
          <a:ln/>
        </p:spPr>
        <p:txBody>
          <a:bodyPr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4400" b="0">
                <a:solidFill>
                  <a:schemeClr val="bg1"/>
                </a:solidFill>
                <a:latin typeface="Arial" charset="0"/>
              </a:rPr>
              <a:t>7</a:t>
            </a:r>
            <a:endParaRPr lang="en-US" sz="2400" b="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981200" y="581025"/>
            <a:ext cx="70104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91000"/>
              </a:schemeClr>
            </a:outerShdw>
          </a:effectLst>
        </p:spPr>
        <p:txBody>
          <a:bodyPr anchor="ctr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5400" b="1">
                <a:latin typeface="Times" pitchFamily="1" charset="0"/>
              </a:rPr>
              <a:t>Words Often Confused and Misused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10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Alternate/Alternative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Alternate (VERB [ˈ</a:t>
            </a:r>
            <a:r>
              <a:rPr lang="en-US" sz="1800" b="1" dirty="0" err="1" smtClean="0"/>
              <a:t>o˙l-tər</a:t>
            </a:r>
            <a:r>
              <a:rPr lang="en-US" sz="1800" b="1" dirty="0" smtClean="0"/>
              <a:t>-ˌ</a:t>
            </a:r>
            <a:r>
              <a:rPr lang="en-US" sz="1800" b="1" dirty="0" err="1" smtClean="0"/>
              <a:t>na</a:t>
            </a:r>
            <a:r>
              <a:rPr lang="en-US" sz="1800" b="1" dirty="0" smtClean="0"/>
              <a:t>̄ t]; to change from one to another repeatedly. NOUN[ˈ</a:t>
            </a:r>
            <a:r>
              <a:rPr lang="en-US" sz="1800" b="1" dirty="0" err="1" smtClean="0"/>
              <a:t>o˙l-tər-nət</a:t>
            </a:r>
            <a:r>
              <a:rPr lang="en-US" sz="1800" b="1" dirty="0" smtClean="0"/>
              <a:t>]; one that substitutes for another. ADJECTIVE [ˈ</a:t>
            </a:r>
            <a:r>
              <a:rPr lang="en-US" sz="1800" b="1" dirty="0" err="1" smtClean="0"/>
              <a:t>o˙l-tər-nət</a:t>
            </a:r>
            <a:r>
              <a:rPr lang="en-US" sz="1800" b="1" dirty="0" smtClean="0"/>
              <a:t>]; substitute; every other)—</a:t>
            </a:r>
            <a:r>
              <a:rPr lang="en-US" sz="1800" dirty="0" smtClean="0"/>
              <a:t>Our conferences </a:t>
            </a:r>
            <a:r>
              <a:rPr lang="en-US" sz="1800" b="1" i="1" dirty="0" smtClean="0">
                <a:solidFill>
                  <a:srgbClr val="C00000"/>
                </a:solidFill>
              </a:rPr>
              <a:t>alternate </a:t>
            </a:r>
            <a:r>
              <a:rPr lang="en-US" sz="1800" dirty="0" smtClean="0"/>
              <a:t>between the northern and southern parts of the state. Jack Smith has agreed to serve as my </a:t>
            </a:r>
            <a:r>
              <a:rPr lang="en-US" sz="1800" b="1" i="1" dirty="0" smtClean="0">
                <a:solidFill>
                  <a:srgbClr val="C00000"/>
                </a:solidFill>
              </a:rPr>
              <a:t>alternate</a:t>
            </a:r>
            <a:r>
              <a:rPr lang="en-US" sz="1800" b="1" i="1" dirty="0" smtClean="0"/>
              <a:t> </a:t>
            </a:r>
            <a:r>
              <a:rPr lang="en-US" sz="1800" dirty="0" smtClean="0"/>
              <a:t>on the budget committee. Dr. </a:t>
            </a:r>
            <a:r>
              <a:rPr lang="en-US" sz="1800" dirty="0" err="1" smtClean="0"/>
              <a:t>Malamed</a:t>
            </a:r>
            <a:r>
              <a:rPr lang="en-US" sz="1800" dirty="0" smtClean="0"/>
              <a:t> schedules annual physicals on </a:t>
            </a:r>
            <a:r>
              <a:rPr lang="en-US" sz="1800" b="1" i="1" dirty="0" smtClean="0">
                <a:solidFill>
                  <a:srgbClr val="C00000"/>
                </a:solidFill>
              </a:rPr>
              <a:t>alternate </a:t>
            </a:r>
            <a:r>
              <a:rPr lang="en-US" sz="1800" dirty="0" smtClean="0"/>
              <a:t>Fridays.</a:t>
            </a:r>
          </a:p>
          <a:p>
            <a:endParaRPr lang="en-US" sz="1800" b="1" dirty="0" smtClean="0"/>
          </a:p>
          <a:p>
            <a:r>
              <a:rPr lang="en-US" sz="1800" b="1" dirty="0" smtClean="0"/>
              <a:t>Alternative (NOUN; a choice between two or among several. ADJECTIVE; offering or expressing a choice)—</a:t>
            </a:r>
            <a:r>
              <a:rPr lang="en-US" sz="1800" dirty="0" smtClean="0"/>
              <a:t>We were left with only two </a:t>
            </a:r>
            <a:r>
              <a:rPr lang="en-US" sz="1800" b="1" i="1" dirty="0" smtClean="0">
                <a:solidFill>
                  <a:srgbClr val="C00000"/>
                </a:solidFill>
              </a:rPr>
              <a:t>alternatives:</a:t>
            </a:r>
            <a:r>
              <a:rPr lang="en-US" sz="1800" b="1" i="1" dirty="0" smtClean="0"/>
              <a:t> </a:t>
            </a:r>
            <a:r>
              <a:rPr lang="en-US" sz="1800" dirty="0" smtClean="0"/>
              <a:t>either accept the lease conditions or find another location. None of the </a:t>
            </a:r>
            <a:r>
              <a:rPr lang="en-US" sz="1800" b="1" i="1" dirty="0" smtClean="0">
                <a:solidFill>
                  <a:srgbClr val="C00000"/>
                </a:solidFill>
              </a:rPr>
              <a:t>alternatives </a:t>
            </a:r>
            <a:r>
              <a:rPr lang="en-US" sz="1800" dirty="0" smtClean="0"/>
              <a:t>presented by the committee were acceptable to the general manager. 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11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Appraise/Apprise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Appraise (VERB; to estimate the value or nature of something)—</a:t>
            </a:r>
            <a:r>
              <a:rPr lang="en-US" sz="1800" dirty="0" smtClean="0"/>
              <a:t>Before we can liquidate this company, we must hire an outside firm to </a:t>
            </a:r>
            <a:r>
              <a:rPr lang="en-US" sz="1800" b="1" i="1" dirty="0" smtClean="0">
                <a:solidFill>
                  <a:srgbClr val="C00000"/>
                </a:solidFill>
              </a:rPr>
              <a:t>appraise</a:t>
            </a:r>
            <a:r>
              <a:rPr lang="en-US" sz="1800" b="1" i="1" dirty="0" smtClean="0"/>
              <a:t> </a:t>
            </a:r>
            <a:r>
              <a:rPr lang="en-US" sz="1800" dirty="0" smtClean="0"/>
              <a:t>its assets.</a:t>
            </a:r>
            <a:r>
              <a:rPr lang="en-US" sz="1800" b="1" i="1" dirty="0" smtClean="0"/>
              <a:t> </a:t>
            </a:r>
          </a:p>
          <a:p>
            <a:endParaRPr lang="en-US" sz="1800" b="1" i="1" dirty="0" smtClean="0"/>
          </a:p>
          <a:p>
            <a:endParaRPr lang="en-US" sz="1800" b="1" i="1" dirty="0" smtClean="0"/>
          </a:p>
          <a:p>
            <a:endParaRPr lang="en-US" sz="1800" b="1" i="1" dirty="0" smtClean="0"/>
          </a:p>
          <a:p>
            <a:r>
              <a:rPr lang="en-US" sz="1800" b="1" dirty="0" smtClean="0"/>
              <a:t>Apprise (VERB; to inform or notify)—</a:t>
            </a:r>
            <a:r>
              <a:rPr lang="en-US" sz="1800" dirty="0" smtClean="0"/>
              <a:t>Please </a:t>
            </a:r>
            <a:r>
              <a:rPr lang="en-US" sz="1800" b="1" i="1" dirty="0" smtClean="0">
                <a:solidFill>
                  <a:srgbClr val="C00000"/>
                </a:solidFill>
              </a:rPr>
              <a:t>apprise</a:t>
            </a:r>
            <a:r>
              <a:rPr lang="en-US" sz="1800" dirty="0" smtClean="0"/>
              <a:t> all employees immediately of this change in our safety policies. 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12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Assure/Ensure/Insure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Assure (VERB; to promise; to make a positive declaration)—</a:t>
            </a:r>
            <a:r>
              <a:rPr lang="en-US" sz="1800" dirty="0" smtClean="0"/>
              <a:t>I </a:t>
            </a:r>
            <a:r>
              <a:rPr lang="en-US" sz="1800" b="1" i="1" dirty="0" smtClean="0">
                <a:solidFill>
                  <a:srgbClr val="C00000"/>
                </a:solidFill>
              </a:rPr>
              <a:t>assure</a:t>
            </a:r>
            <a:r>
              <a:rPr lang="en-US" sz="1800" dirty="0" smtClean="0"/>
              <a:t> you that the loan will be repaid according to the terms specified in the note.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Ensure (VERB; to make certain)—</a:t>
            </a:r>
            <a:r>
              <a:rPr lang="en-US" sz="1800" dirty="0" smtClean="0"/>
              <a:t>To </a:t>
            </a:r>
            <a:r>
              <a:rPr lang="en-US" sz="1800" b="1" i="1" dirty="0" smtClean="0">
                <a:solidFill>
                  <a:srgbClr val="C00000"/>
                </a:solidFill>
              </a:rPr>
              <a:t>ensure</a:t>
            </a:r>
            <a:r>
              <a:rPr lang="en-US" sz="1800" dirty="0" smtClean="0"/>
              <a:t> the timely completion of this project, please hire additional qualified personnel.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Insure (VERB; to protect against financial loss)—</a:t>
            </a:r>
            <a:r>
              <a:rPr lang="en-US" sz="1800" dirty="0" smtClean="0"/>
              <a:t>We </a:t>
            </a:r>
            <a:r>
              <a:rPr lang="en-US" sz="1800" b="1" i="1" dirty="0" smtClean="0">
                <a:solidFill>
                  <a:srgbClr val="C00000"/>
                </a:solidFill>
              </a:rPr>
              <a:t>insure</a:t>
            </a:r>
            <a:r>
              <a:rPr lang="en-US" sz="1800" dirty="0" smtClean="0"/>
              <a:t> all our facilities against fire, flood, and earthquake damage through Great Western Indemnity.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13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Bazaar/Bizarre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Bazaar (NOUN; a fair for the sale of articles)—</a:t>
            </a:r>
            <a:r>
              <a:rPr lang="en-US" sz="1800" dirty="0" smtClean="0"/>
              <a:t>Our Lady of Lourdes Church will hold its annual </a:t>
            </a:r>
            <a:r>
              <a:rPr lang="en-US" sz="1800" b="1" i="1" dirty="0" smtClean="0">
                <a:solidFill>
                  <a:srgbClr val="C00000"/>
                </a:solidFill>
              </a:rPr>
              <a:t>bazaar</a:t>
            </a:r>
            <a:r>
              <a:rPr lang="en-US" sz="1800" dirty="0" smtClean="0"/>
              <a:t> during the Memorial Day weekend.</a:t>
            </a:r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r>
              <a:rPr lang="en-US" sz="1800" b="1" dirty="0" smtClean="0"/>
              <a:t>Bizarre (ADJECTIVE; strikingly out of the ordinary)—</a:t>
            </a:r>
            <a:r>
              <a:rPr lang="en-US" sz="1800" dirty="0" smtClean="0"/>
              <a:t>Floyd’s Fashions has often been described as carrying </a:t>
            </a:r>
            <a:r>
              <a:rPr lang="en-US" sz="1800" b="1" i="1" dirty="0" smtClean="0">
                <a:solidFill>
                  <a:srgbClr val="C00000"/>
                </a:solidFill>
              </a:rPr>
              <a:t>bizarre</a:t>
            </a:r>
            <a:r>
              <a:rPr lang="en-US" sz="1800" dirty="0" smtClean="0"/>
              <a:t> clothing lines and accessories.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14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Because of/Due to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Because of (PREPOSITION; by reason of)—</a:t>
            </a:r>
            <a:r>
              <a:rPr lang="en-US" sz="1800" b="1" i="1" dirty="0" smtClean="0">
                <a:solidFill>
                  <a:srgbClr val="C00000"/>
                </a:solidFill>
              </a:rPr>
              <a:t>Because of </a:t>
            </a:r>
            <a:r>
              <a:rPr lang="en-US" sz="1800" dirty="0" smtClean="0"/>
              <a:t>the increased interest in our new phone plan, we are extending our store hours during the sale.</a:t>
            </a:r>
          </a:p>
          <a:p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r>
              <a:rPr lang="en-US" sz="1800" b="1" dirty="0" smtClean="0"/>
              <a:t>Due to (PREPOSITION; as a result of)— </a:t>
            </a:r>
            <a:r>
              <a:rPr lang="en-US" sz="1800" dirty="0" smtClean="0"/>
              <a:t>an </a:t>
            </a:r>
            <a:r>
              <a:rPr lang="en-US" sz="1800" b="1" i="1" dirty="0" smtClean="0">
                <a:solidFill>
                  <a:srgbClr val="C00000"/>
                </a:solidFill>
              </a:rPr>
              <a:t>outdated</a:t>
            </a:r>
            <a:r>
              <a:rPr lang="en-US" sz="1800" dirty="0" smtClean="0"/>
              <a:t> form of </a:t>
            </a:r>
            <a:r>
              <a:rPr lang="en-US" sz="1800" b="1" i="1" dirty="0" smtClean="0">
                <a:solidFill>
                  <a:srgbClr val="C00000"/>
                </a:solidFill>
              </a:rPr>
              <a:t>because of </a:t>
            </a:r>
            <a:r>
              <a:rPr lang="en-US" sz="1800" dirty="0" smtClean="0"/>
              <a:t>that is </a:t>
            </a:r>
            <a:r>
              <a:rPr lang="en-US" sz="1800" b="1" i="1" dirty="0" smtClean="0">
                <a:solidFill>
                  <a:srgbClr val="C00000"/>
                </a:solidFill>
              </a:rPr>
              <a:t>not</a:t>
            </a:r>
            <a:r>
              <a:rPr lang="en-US" sz="1800" dirty="0" smtClean="0"/>
              <a:t> appropriate for business writing.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15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Beside/Besides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Beside (PREPOSITION; by the side of)—</a:t>
            </a:r>
            <a:r>
              <a:rPr lang="en-US" sz="1800" dirty="0" smtClean="0"/>
              <a:t>Please place the new scanner on the table </a:t>
            </a:r>
            <a:r>
              <a:rPr lang="en-US" sz="1800" b="1" i="1" dirty="0" smtClean="0">
                <a:solidFill>
                  <a:srgbClr val="C00000"/>
                </a:solidFill>
              </a:rPr>
              <a:t>beside</a:t>
            </a:r>
            <a:r>
              <a:rPr lang="en-US" sz="1800" dirty="0" smtClean="0"/>
              <a:t> Ms. Carter’s computer.</a:t>
            </a:r>
            <a:r>
              <a:rPr lang="en-US" sz="1800" b="1" i="1" dirty="0" smtClean="0"/>
              <a:t> </a:t>
            </a:r>
          </a:p>
          <a:p>
            <a:endParaRPr lang="en-US" sz="1800" b="1" i="1" dirty="0" smtClean="0"/>
          </a:p>
          <a:p>
            <a:endParaRPr lang="en-US" sz="1800" b="1" i="1" dirty="0" smtClean="0"/>
          </a:p>
          <a:p>
            <a:endParaRPr lang="en-US" sz="1800" b="1" i="1" dirty="0" smtClean="0"/>
          </a:p>
          <a:p>
            <a:endParaRPr lang="en-US" sz="1800" b="1" i="1" dirty="0" smtClean="0"/>
          </a:p>
          <a:p>
            <a:r>
              <a:rPr lang="en-US" sz="1800" b="1" dirty="0" smtClean="0"/>
              <a:t>Besides (PREPOSITION; in addition to)—</a:t>
            </a:r>
            <a:r>
              <a:rPr lang="en-US" sz="1800" dirty="0" smtClean="0"/>
              <a:t>What other Internet service providers </a:t>
            </a:r>
            <a:r>
              <a:rPr lang="en-US" sz="1800" b="1" i="1" dirty="0" smtClean="0">
                <a:solidFill>
                  <a:srgbClr val="C00000"/>
                </a:solidFill>
              </a:rPr>
              <a:t>besides</a:t>
            </a:r>
            <a:r>
              <a:rPr lang="en-US" sz="1800" dirty="0" smtClean="0"/>
              <a:t> Time Warner have you contacted? 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16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Bi-/Semi-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Bi- (PREFIX; two)—</a:t>
            </a:r>
            <a:r>
              <a:rPr lang="en-US" sz="1800" dirty="0" smtClean="0"/>
              <a:t>Our newsletter is published </a:t>
            </a:r>
            <a:r>
              <a:rPr lang="en-US" sz="1800" b="1" i="1" dirty="0" smtClean="0">
                <a:solidFill>
                  <a:srgbClr val="C00000"/>
                </a:solidFill>
              </a:rPr>
              <a:t>bimonthly</a:t>
            </a:r>
            <a:r>
              <a:rPr lang="en-US" sz="1800" dirty="0" smtClean="0"/>
              <a:t>: January, March, May, July, September, and November.</a:t>
            </a:r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r>
              <a:rPr lang="en-US" sz="1800" b="1" dirty="0" smtClean="0"/>
              <a:t>Semi- (PREFIX; half)—</a:t>
            </a:r>
            <a:r>
              <a:rPr lang="en-US" sz="1800" dirty="0" smtClean="0"/>
              <a:t>Bulletins to the staff are issued </a:t>
            </a:r>
            <a:r>
              <a:rPr lang="en-US" sz="1800" b="1" i="1" dirty="0" smtClean="0">
                <a:solidFill>
                  <a:srgbClr val="C00000"/>
                </a:solidFill>
              </a:rPr>
              <a:t>semimonthly</a:t>
            </a:r>
            <a:r>
              <a:rPr lang="en-US" sz="1800" dirty="0" smtClean="0"/>
              <a:t>, on the 1</a:t>
            </a:r>
            <a:r>
              <a:rPr lang="en-US" sz="1800" baseline="30000" dirty="0" smtClean="0"/>
              <a:t>st</a:t>
            </a:r>
            <a:r>
              <a:rPr lang="en-US" sz="1800" dirty="0" smtClean="0"/>
              <a:t> and 15</a:t>
            </a:r>
            <a:r>
              <a:rPr lang="en-US" sz="1800" baseline="30000" dirty="0" smtClean="0"/>
              <a:t>th</a:t>
            </a:r>
            <a:r>
              <a:rPr lang="en-US" sz="1800" dirty="0" smtClean="0"/>
              <a:t> of each month.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17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Breach/Breech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Breach (NOUN; a violation of a law or an agreement; a hole or a gap; a break in friendly relations)—</a:t>
            </a:r>
            <a:r>
              <a:rPr lang="en-US" sz="1800" dirty="0" smtClean="0"/>
              <a:t>The judge ruled that a </a:t>
            </a:r>
            <a:r>
              <a:rPr lang="en-US" sz="1800" b="1" i="1" dirty="0" smtClean="0">
                <a:solidFill>
                  <a:srgbClr val="C00000"/>
                </a:solidFill>
              </a:rPr>
              <a:t>breach</a:t>
            </a:r>
            <a:r>
              <a:rPr lang="en-US" sz="1800" b="1" i="1" dirty="0" smtClean="0"/>
              <a:t> </a:t>
            </a:r>
            <a:r>
              <a:rPr lang="en-US" sz="1800" dirty="0" smtClean="0"/>
              <a:t>of contract transpired when the building was not ready for occupancy by the date agreed upon. </a:t>
            </a:r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Breech (NOUN; the part of a firearm or a cannon that is located behind the barrel)—</a:t>
            </a:r>
            <a:r>
              <a:rPr lang="en-US" sz="1800" dirty="0" smtClean="0"/>
              <a:t>They had difficulty firing the old cannon because the </a:t>
            </a:r>
            <a:r>
              <a:rPr lang="en-US" sz="1800" b="1" i="1" dirty="0" smtClean="0">
                <a:solidFill>
                  <a:srgbClr val="C00000"/>
                </a:solidFill>
              </a:rPr>
              <a:t>breech</a:t>
            </a:r>
            <a:r>
              <a:rPr lang="en-US" sz="1800" b="1" i="1" dirty="0" smtClean="0"/>
              <a:t> </a:t>
            </a:r>
            <a:r>
              <a:rPr lang="en-US" sz="1800" dirty="0" smtClean="0"/>
              <a:t>seemed to be inoperable.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18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Can/May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Can (VERB; to have the ability to do something)—</a:t>
            </a:r>
            <a:r>
              <a:rPr lang="en-US" sz="1800" dirty="0" smtClean="0"/>
              <a:t>You </a:t>
            </a:r>
            <a:r>
              <a:rPr lang="en-US" sz="1800" b="1" i="1" dirty="0" smtClean="0">
                <a:solidFill>
                  <a:srgbClr val="C00000"/>
                </a:solidFill>
              </a:rPr>
              <a:t>can</a:t>
            </a:r>
            <a:r>
              <a:rPr lang="en-US" sz="1800" dirty="0" smtClean="0"/>
              <a:t> develop a Web site without knowing hypertext markup language (HTML).</a:t>
            </a:r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r>
              <a:rPr lang="en-US" sz="1800" b="1" dirty="0" smtClean="0"/>
              <a:t>May (VERB; to express permission or possibility)—</a:t>
            </a:r>
            <a:r>
              <a:rPr lang="en-US" sz="1800" dirty="0" smtClean="0"/>
              <a:t>Yes, you </a:t>
            </a:r>
            <a:r>
              <a:rPr lang="en-US" sz="1800" b="1" i="1" dirty="0" smtClean="0">
                <a:solidFill>
                  <a:srgbClr val="C00000"/>
                </a:solidFill>
              </a:rPr>
              <a:t>may</a:t>
            </a:r>
            <a:r>
              <a:rPr lang="en-US" sz="1800" dirty="0" smtClean="0"/>
              <a:t> schedule your vacation for the week of July 15. 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19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Carat/Caret/Karat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Carat (NOUN; a unit of weight for gems)—</a:t>
            </a:r>
            <a:r>
              <a:rPr lang="en-US" sz="1800" dirty="0" smtClean="0"/>
              <a:t>The total diamond weight in this ring is 2.17 </a:t>
            </a:r>
            <a:r>
              <a:rPr lang="en-US" sz="1800" b="1" i="1" dirty="0" smtClean="0">
                <a:solidFill>
                  <a:srgbClr val="C00000"/>
                </a:solidFill>
              </a:rPr>
              <a:t>carats</a:t>
            </a:r>
            <a:r>
              <a:rPr lang="en-US" sz="1800" dirty="0" smtClean="0"/>
              <a:t>.</a:t>
            </a:r>
          </a:p>
          <a:p>
            <a:endParaRPr lang="en-US" sz="1800" dirty="0" smtClean="0"/>
          </a:p>
          <a:p>
            <a:endParaRPr lang="en-US" sz="1800" dirty="0" smtClean="0"/>
          </a:p>
          <a:p>
            <a:r>
              <a:rPr lang="en-US" sz="1800" b="1" dirty="0" smtClean="0"/>
              <a:t>Caret (NOUN; a proofreading symbol similar to an inverted </a:t>
            </a:r>
            <a:r>
              <a:rPr lang="en-US" sz="1800" b="1" i="1" dirty="0" smtClean="0"/>
              <a:t>v that is placed at the bottom of a line to show insertions in edited copy)—</a:t>
            </a:r>
            <a:r>
              <a:rPr lang="en-US" sz="1800" dirty="0" smtClean="0"/>
              <a:t>Ask the editor to place a </a:t>
            </a:r>
            <a:r>
              <a:rPr lang="en-US" sz="1800" b="1" i="1" dirty="0" smtClean="0">
                <a:solidFill>
                  <a:srgbClr val="C00000"/>
                </a:solidFill>
              </a:rPr>
              <a:t>caret</a:t>
            </a:r>
            <a:r>
              <a:rPr lang="en-US" sz="1800" b="1" i="1" dirty="0" smtClean="0"/>
              <a:t> </a:t>
            </a:r>
            <a:r>
              <a:rPr lang="en-US" sz="1800" dirty="0" smtClean="0"/>
              <a:t>between the two words where the company name is to be inserted.</a:t>
            </a:r>
          </a:p>
          <a:p>
            <a:endParaRPr lang="en-US" sz="1800" b="1" dirty="0" smtClean="0"/>
          </a:p>
          <a:p>
            <a:r>
              <a:rPr lang="en-US" sz="1800" b="1" dirty="0" smtClean="0"/>
              <a:t>Karat (NOUN, GENERALLY USED AS AN ADJECTIVE; a unit of weight for gold)—</a:t>
            </a:r>
            <a:r>
              <a:rPr lang="en-US" sz="1800" dirty="0" smtClean="0"/>
              <a:t>All the 18-</a:t>
            </a:r>
            <a:r>
              <a:rPr lang="en-US" sz="1800" b="1" i="1" dirty="0" smtClean="0">
                <a:solidFill>
                  <a:srgbClr val="C00000"/>
                </a:solidFill>
              </a:rPr>
              <a:t>karat</a:t>
            </a:r>
            <a:r>
              <a:rPr lang="en-US" sz="1800" dirty="0" smtClean="0"/>
              <a:t> gold chains in our store are imported from Italy.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2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Will You Learn?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pPr>
              <a:lnSpc>
                <a:spcPct val="150000"/>
              </a:lnSpc>
              <a:buClr>
                <a:srgbClr val="727272"/>
              </a:buClr>
              <a:buFont typeface="Times" pitchFamily="1" charset="0"/>
              <a:buChar char="•"/>
            </a:pPr>
            <a:r>
              <a:rPr lang="en-US" sz="1800" b="1" dirty="0"/>
              <a:t>To </a:t>
            </a:r>
            <a:r>
              <a:rPr lang="en-US" sz="1800" b="1" dirty="0" smtClean="0"/>
              <a:t>identify words often </a:t>
            </a:r>
            <a:r>
              <a:rPr lang="en-US" sz="1800" b="1" i="1" dirty="0" smtClean="0">
                <a:solidFill>
                  <a:srgbClr val="C00000"/>
                </a:solidFill>
              </a:rPr>
              <a:t>confused</a:t>
            </a:r>
            <a:r>
              <a:rPr lang="en-US" sz="1800" b="1" dirty="0" smtClean="0"/>
              <a:t> and </a:t>
            </a:r>
            <a:r>
              <a:rPr lang="en-US" sz="1800" b="1" i="1" dirty="0" smtClean="0">
                <a:solidFill>
                  <a:srgbClr val="C00000"/>
                </a:solidFill>
              </a:rPr>
              <a:t>misused</a:t>
            </a:r>
            <a:endParaRPr lang="en-US" sz="1800" b="1" i="1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  <a:buClr>
                <a:srgbClr val="727272"/>
              </a:buClr>
              <a:buFont typeface="Times" pitchFamily="1" charset="0"/>
              <a:buChar char="•"/>
            </a:pPr>
            <a:r>
              <a:rPr lang="en-US" sz="1800" b="1" dirty="0" smtClean="0"/>
              <a:t>To use words often </a:t>
            </a:r>
            <a:r>
              <a:rPr lang="en-US" sz="1800" b="1" i="1" dirty="0" smtClean="0">
                <a:solidFill>
                  <a:srgbClr val="C00000"/>
                </a:solidFill>
              </a:rPr>
              <a:t>confused</a:t>
            </a:r>
            <a:r>
              <a:rPr lang="en-US" sz="1800" b="1" dirty="0" smtClean="0"/>
              <a:t> and </a:t>
            </a:r>
            <a:r>
              <a:rPr lang="en-US" sz="1800" b="1" i="1" dirty="0" smtClean="0">
                <a:solidFill>
                  <a:srgbClr val="C00000"/>
                </a:solidFill>
              </a:rPr>
              <a:t>misused</a:t>
            </a:r>
            <a:r>
              <a:rPr lang="en-US" sz="1800" b="1" dirty="0" smtClean="0"/>
              <a:t> in a sentence effectively.</a:t>
            </a:r>
            <a:endParaRPr lang="en-US" sz="18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20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Cease/Seize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Cease (VERB; to stop or come to an end)—</a:t>
            </a:r>
            <a:r>
              <a:rPr lang="en-US" sz="1800" dirty="0" smtClean="0"/>
              <a:t>Please </a:t>
            </a:r>
            <a:r>
              <a:rPr lang="en-US" sz="1800" b="1" i="1" dirty="0" smtClean="0">
                <a:solidFill>
                  <a:srgbClr val="C00000"/>
                </a:solidFill>
              </a:rPr>
              <a:t>cease</a:t>
            </a:r>
            <a:r>
              <a:rPr lang="en-US" sz="1800" dirty="0" smtClean="0"/>
              <a:t> shipment of any further orders to Home Décor until its outstanding balance has been paid.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Seize (VERB; to take possession of; to take)—</a:t>
            </a:r>
            <a:r>
              <a:rPr lang="en-US" sz="1800" dirty="0" smtClean="0"/>
              <a:t>Did the IRS </a:t>
            </a:r>
            <a:r>
              <a:rPr lang="en-US" sz="1800" b="1" i="1" dirty="0" smtClean="0">
                <a:solidFill>
                  <a:srgbClr val="C00000"/>
                </a:solidFill>
              </a:rPr>
              <a:t>seize</a:t>
            </a:r>
            <a:r>
              <a:rPr lang="en-US" sz="1800" dirty="0" smtClean="0"/>
              <a:t> the company’s assets for nonpayment of taxes? 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21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Ceiling/Sealing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Ceiling (NOUN; the overhead inside lining of a room; upper limit)—</a:t>
            </a:r>
            <a:r>
              <a:rPr lang="en-US" sz="1800" dirty="0" smtClean="0"/>
              <a:t>Because of former leaks in the roof, the </a:t>
            </a:r>
            <a:r>
              <a:rPr lang="en-US" sz="1800" b="1" i="1" dirty="0" smtClean="0">
                <a:solidFill>
                  <a:srgbClr val="C00000"/>
                </a:solidFill>
              </a:rPr>
              <a:t>ceiling</a:t>
            </a:r>
            <a:r>
              <a:rPr lang="en-US" sz="1800" dirty="0" smtClean="0"/>
              <a:t> in the reception area needs to be repainted.</a:t>
            </a:r>
          </a:p>
          <a:p>
            <a:endParaRPr lang="en-US" sz="1800" b="1" i="1" dirty="0" smtClean="0"/>
          </a:p>
          <a:p>
            <a:endParaRPr lang="en-US" sz="1800" b="1" i="1" dirty="0" smtClean="0"/>
          </a:p>
          <a:p>
            <a:endParaRPr lang="en-US" sz="1800" b="1" i="1" dirty="0" smtClean="0"/>
          </a:p>
          <a:p>
            <a:endParaRPr lang="en-US" sz="1800" b="1" i="1" dirty="0" smtClean="0"/>
          </a:p>
          <a:p>
            <a:r>
              <a:rPr lang="en-US" sz="1800" b="1" dirty="0" smtClean="0"/>
              <a:t>Sealing (VERB, present participle of </a:t>
            </a:r>
            <a:r>
              <a:rPr lang="en-US" sz="1800" b="1" i="1" dirty="0" smtClean="0"/>
              <a:t>seal; to close with a coating to make secure)—</a:t>
            </a:r>
            <a:r>
              <a:rPr lang="en-US" sz="1800" dirty="0" smtClean="0"/>
              <a:t>We will be </a:t>
            </a:r>
            <a:r>
              <a:rPr lang="en-US" sz="1800" b="1" i="1" dirty="0" smtClean="0">
                <a:solidFill>
                  <a:srgbClr val="C00000"/>
                </a:solidFill>
              </a:rPr>
              <a:t>sealing</a:t>
            </a:r>
            <a:r>
              <a:rPr lang="en-US" sz="1800" b="1" i="1" dirty="0" smtClean="0"/>
              <a:t> </a:t>
            </a:r>
            <a:r>
              <a:rPr lang="en-US" sz="1800" dirty="0" smtClean="0"/>
              <a:t>and mailing all our holiday cards on December 4.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22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Choose/Chose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Choose (VERB; to select or make a choice)—</a:t>
            </a:r>
            <a:r>
              <a:rPr lang="en-US" sz="1800" dirty="0" smtClean="0"/>
              <a:t>Do you know whom the general manager will </a:t>
            </a:r>
            <a:r>
              <a:rPr lang="en-US" sz="1800" b="1" i="1" dirty="0" smtClean="0">
                <a:solidFill>
                  <a:srgbClr val="C00000"/>
                </a:solidFill>
              </a:rPr>
              <a:t>choose</a:t>
            </a:r>
            <a:r>
              <a:rPr lang="en-US" sz="1800" dirty="0" smtClean="0"/>
              <a:t> to become his executive assistant?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Chose (VERB; past tense of </a:t>
            </a:r>
            <a:r>
              <a:rPr lang="en-US" sz="1800" b="1" i="1" dirty="0" smtClean="0"/>
              <a:t>choose)—</a:t>
            </a:r>
            <a:r>
              <a:rPr lang="en-US" sz="1800" dirty="0" smtClean="0"/>
              <a:t>The general manager </a:t>
            </a:r>
            <a:r>
              <a:rPr lang="en-US" sz="1800" b="1" dirty="0" smtClean="0">
                <a:solidFill>
                  <a:srgbClr val="C00000"/>
                </a:solidFill>
              </a:rPr>
              <a:t>chose</a:t>
            </a:r>
            <a:r>
              <a:rPr lang="en-US" sz="1800" dirty="0" smtClean="0"/>
              <a:t> Ms. Randall to be his executive assistant. 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23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Cite/Sight/Site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Cite (VERB; to quote or mention; to summon to a court appearance)—</a:t>
            </a:r>
            <a:r>
              <a:rPr lang="en-US" sz="1800" dirty="0" smtClean="0"/>
              <a:t>Dr. Rosenthal can </a:t>
            </a:r>
            <a:r>
              <a:rPr lang="en-US" sz="1800" b="1" i="1" dirty="0" smtClean="0">
                <a:solidFill>
                  <a:srgbClr val="C00000"/>
                </a:solidFill>
              </a:rPr>
              <a:t>cite</a:t>
            </a:r>
            <a:r>
              <a:rPr lang="en-US" sz="1800" b="1" i="1" dirty="0" smtClean="0"/>
              <a:t> </a:t>
            </a:r>
            <a:r>
              <a:rPr lang="en-US" sz="1800" dirty="0" smtClean="0"/>
              <a:t>many authorities who have researched the problem of pollution in major United States cities.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Sight (VERB; to see. NOUN; a view or spectacle)—</a:t>
            </a:r>
            <a:r>
              <a:rPr lang="en-US" sz="1800" dirty="0" smtClean="0"/>
              <a:t>Did you </a:t>
            </a:r>
            <a:r>
              <a:rPr lang="en-US" sz="1800" b="1" i="1" dirty="0" smtClean="0">
                <a:solidFill>
                  <a:srgbClr val="C00000"/>
                </a:solidFill>
              </a:rPr>
              <a:t>sight</a:t>
            </a:r>
            <a:r>
              <a:rPr lang="en-US" sz="1800" dirty="0" smtClean="0"/>
              <a:t> Ms. Preston among the group of reporters?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Site (NOUN; a location)—</a:t>
            </a:r>
            <a:r>
              <a:rPr lang="en-US" sz="1800" dirty="0" smtClean="0"/>
              <a:t>This 20-acre land parcel is a perfect </a:t>
            </a:r>
            <a:r>
              <a:rPr lang="en-US" sz="1800" b="1" i="1" dirty="0" smtClean="0">
                <a:solidFill>
                  <a:srgbClr val="C00000"/>
                </a:solidFill>
              </a:rPr>
              <a:t>site </a:t>
            </a:r>
            <a:r>
              <a:rPr lang="en-US" sz="1800" dirty="0" smtClean="0"/>
              <a:t>for the proposed housing project. 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24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Command/Commend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Command (VERB; to order or direct. NOUN; an order)—</a:t>
            </a:r>
            <a:r>
              <a:rPr lang="en-US" sz="1800" dirty="0" smtClean="0"/>
              <a:t>The sergeant </a:t>
            </a:r>
            <a:r>
              <a:rPr lang="en-US" sz="1800" b="1" dirty="0" smtClean="0">
                <a:solidFill>
                  <a:srgbClr val="C00000"/>
                </a:solidFill>
              </a:rPr>
              <a:t>commanded</a:t>
            </a:r>
            <a:r>
              <a:rPr lang="en-US" sz="1800" dirty="0" smtClean="0"/>
              <a:t> his troops to return to base by 6 p.m.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r>
              <a:rPr lang="en-US" sz="1800" b="1" dirty="0" smtClean="0"/>
              <a:t>Commend (VERB; to praise or compliment)—</a:t>
            </a:r>
            <a:r>
              <a:rPr lang="en-US" sz="1800" dirty="0" smtClean="0"/>
              <a:t>Please </a:t>
            </a:r>
            <a:r>
              <a:rPr lang="en-US" sz="1800" b="1" i="1" dirty="0" smtClean="0">
                <a:solidFill>
                  <a:srgbClr val="C00000"/>
                </a:solidFill>
              </a:rPr>
              <a:t>commend</a:t>
            </a:r>
            <a:r>
              <a:rPr lang="en-US" sz="1800" dirty="0" smtClean="0"/>
              <a:t> the sales staff for its fine job in promoting our product line at the Dallas convention. 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25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Complement/Compliment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Complement (VERB; to complete or make perfect. NOUN; something that fills up, completes, or makes perfect)—</a:t>
            </a:r>
            <a:r>
              <a:rPr lang="en-US" sz="1800" dirty="0" smtClean="0"/>
              <a:t>The paintings you selected for the reception area will </a:t>
            </a:r>
            <a:r>
              <a:rPr lang="en-US" sz="1800" b="1" i="1" dirty="0" smtClean="0">
                <a:solidFill>
                  <a:srgbClr val="C00000"/>
                </a:solidFill>
              </a:rPr>
              <a:t>complement</a:t>
            </a:r>
            <a:r>
              <a:rPr lang="en-US" sz="1800" b="1" i="1" dirty="0" smtClean="0"/>
              <a:t> </a:t>
            </a:r>
            <a:r>
              <a:rPr lang="en-US" sz="1800" dirty="0" smtClean="0"/>
              <a:t>the office decor. You may wish to select one of our fine wines to </a:t>
            </a:r>
            <a:r>
              <a:rPr lang="en-US" sz="1800" b="1" i="1" dirty="0" smtClean="0">
                <a:solidFill>
                  <a:srgbClr val="C00000"/>
                </a:solidFill>
              </a:rPr>
              <a:t>complement </a:t>
            </a:r>
            <a:r>
              <a:rPr lang="en-US" sz="1800" dirty="0" smtClean="0"/>
              <a:t>your meal. </a:t>
            </a:r>
          </a:p>
          <a:p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r>
              <a:rPr lang="en-US" sz="1800" b="1" dirty="0" smtClean="0"/>
              <a:t>Compliment (VERB; to praise or flatter. NOUN; an admiring remark)—</a:t>
            </a:r>
            <a:r>
              <a:rPr lang="en-US" sz="1800" dirty="0" smtClean="0"/>
              <a:t>Mr. Rose did </a:t>
            </a:r>
            <a:r>
              <a:rPr lang="en-US" sz="1800" b="1" i="1" dirty="0" smtClean="0">
                <a:solidFill>
                  <a:srgbClr val="C00000"/>
                </a:solidFill>
              </a:rPr>
              <a:t>compliment </a:t>
            </a:r>
            <a:r>
              <a:rPr lang="en-US" sz="1800" dirty="0" smtClean="0"/>
              <a:t>me on the fine job I had done. Andrew received many </a:t>
            </a:r>
            <a:r>
              <a:rPr lang="en-US" sz="1800" b="1" i="1" dirty="0" smtClean="0">
                <a:solidFill>
                  <a:srgbClr val="C00000"/>
                </a:solidFill>
              </a:rPr>
              <a:t>compliments</a:t>
            </a:r>
            <a:r>
              <a:rPr lang="en-US" sz="1800" b="1" i="1" dirty="0" smtClean="0"/>
              <a:t> </a:t>
            </a:r>
            <a:r>
              <a:rPr lang="en-US" sz="1800" dirty="0" smtClean="0"/>
              <a:t>on the sales brochure he designed for our new line of bedroom furniture.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26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Conscience/Conscious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Conscience (NOUN; the faculty of knowing right from wrong)—</a:t>
            </a:r>
            <a:r>
              <a:rPr lang="en-US" sz="1800" dirty="0" smtClean="0"/>
              <a:t>I believe his </a:t>
            </a:r>
            <a:r>
              <a:rPr lang="en-US" sz="1800" b="1" i="1" dirty="0" smtClean="0">
                <a:solidFill>
                  <a:srgbClr val="C00000"/>
                </a:solidFill>
              </a:rPr>
              <a:t>conscience</a:t>
            </a:r>
            <a:r>
              <a:rPr lang="en-US" sz="1800" dirty="0" smtClean="0"/>
              <a:t> prevented him from accepting the illegal campaign contributions.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Conscious (ADJECTIVE; aware or mentally awake)—</a:t>
            </a:r>
            <a:r>
              <a:rPr lang="en-US" sz="1800" dirty="0" smtClean="0"/>
              <a:t>Yes, we are </a:t>
            </a:r>
            <a:r>
              <a:rPr lang="en-US" sz="1800" b="1" i="1" dirty="0" smtClean="0">
                <a:solidFill>
                  <a:srgbClr val="C00000"/>
                </a:solidFill>
              </a:rPr>
              <a:t>conscious</a:t>
            </a:r>
            <a:r>
              <a:rPr lang="en-US" sz="1800" dirty="0" smtClean="0"/>
              <a:t> of the declining market in our industry. 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27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Convince/Persuade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Convince (VERB; to bring a person to your point of view)—</a:t>
            </a:r>
            <a:r>
              <a:rPr lang="en-US" sz="1800" dirty="0" smtClean="0"/>
              <a:t>Do you think you can </a:t>
            </a:r>
            <a:r>
              <a:rPr lang="en-US" sz="1800" b="1" i="1" dirty="0" smtClean="0">
                <a:solidFill>
                  <a:srgbClr val="C00000"/>
                </a:solidFill>
              </a:rPr>
              <a:t>convince</a:t>
            </a:r>
            <a:r>
              <a:rPr lang="en-US" sz="1800" dirty="0" smtClean="0"/>
              <a:t> the board that our losses this year are related directly to a slowdown in the economy?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Persuade (VERB; to induce a person to do something)—</a:t>
            </a:r>
            <a:r>
              <a:rPr lang="en-US" sz="1800" dirty="0" smtClean="0"/>
              <a:t>An effective banner on a popular Web site may </a:t>
            </a:r>
            <a:r>
              <a:rPr lang="en-US" sz="1800" b="1" i="1" dirty="0" smtClean="0">
                <a:solidFill>
                  <a:srgbClr val="C00000"/>
                </a:solidFill>
              </a:rPr>
              <a:t>persuade</a:t>
            </a:r>
            <a:r>
              <a:rPr lang="en-US" sz="1800" dirty="0" smtClean="0"/>
              <a:t> visitors to that site to purchase your products. 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28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Costumer/Customer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Costumer (NOUN; one who deals in or makes costumes)—</a:t>
            </a:r>
            <a:r>
              <a:rPr lang="en-US" sz="1800" dirty="0" smtClean="0"/>
              <a:t>Allison Parker was the </a:t>
            </a:r>
            <a:r>
              <a:rPr lang="en-US" sz="1800" b="1" dirty="0" smtClean="0">
                <a:solidFill>
                  <a:srgbClr val="C00000"/>
                </a:solidFill>
              </a:rPr>
              <a:t>costumer</a:t>
            </a:r>
            <a:r>
              <a:rPr lang="en-US" sz="1800" dirty="0" smtClean="0"/>
              <a:t> for the Valley Playhouse production of Cats.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Customer (NOUN; one who purchases a commodity or service)—</a:t>
            </a:r>
            <a:r>
              <a:rPr lang="en-US" sz="1800" dirty="0" smtClean="0"/>
              <a:t>Does the </a:t>
            </a:r>
            <a:r>
              <a:rPr lang="en-US" sz="1800" b="1" i="1" dirty="0" smtClean="0">
                <a:solidFill>
                  <a:srgbClr val="C00000"/>
                </a:solidFill>
              </a:rPr>
              <a:t>customer</a:t>
            </a:r>
            <a:r>
              <a:rPr lang="en-US" sz="1800" dirty="0" smtClean="0"/>
              <a:t> wish to send the wrapped wedding gift to the bride or just take it with her?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29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Deceased/Diseased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Deceased (ADJECTIVE; dead)—</a:t>
            </a:r>
            <a:r>
              <a:rPr lang="en-US" sz="1800" dirty="0" smtClean="0"/>
              <a:t>Two of the company’s founders are already </a:t>
            </a:r>
            <a:r>
              <a:rPr lang="en-US" sz="1800" b="1" i="1" dirty="0" smtClean="0">
                <a:solidFill>
                  <a:srgbClr val="C00000"/>
                </a:solidFill>
              </a:rPr>
              <a:t>deceased</a:t>
            </a:r>
            <a:r>
              <a:rPr lang="en-US" sz="1800" dirty="0" smtClean="0"/>
              <a:t>.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Diseased (ADJECTIVE; sick)—</a:t>
            </a:r>
            <a:r>
              <a:rPr lang="en-US" sz="1800" dirty="0" smtClean="0"/>
              <a:t>Be sure to spray all these </a:t>
            </a:r>
            <a:r>
              <a:rPr lang="en-US" sz="1800" b="1" i="1" dirty="0" smtClean="0">
                <a:solidFill>
                  <a:srgbClr val="C00000"/>
                </a:solidFill>
              </a:rPr>
              <a:t>diseased</a:t>
            </a:r>
            <a:r>
              <a:rPr lang="en-US" sz="1800" dirty="0" smtClean="0"/>
              <a:t> rose bushes with insecticide.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3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Accede/Exceed</a:t>
            </a:r>
            <a:br>
              <a:rPr lang="en-US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Accede </a:t>
            </a:r>
            <a:r>
              <a:rPr lang="en-US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(VERB; to agree or consent)—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 will </a:t>
            </a:r>
            <a:r>
              <a:rPr lang="en-US" sz="1800" b="1" i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accede</a:t>
            </a:r>
            <a:r>
              <a:rPr lang="en-US" sz="18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this request for new 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carpeting</a:t>
            </a:r>
            <a:r>
              <a:rPr lang="en-US" sz="1800" b="1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only 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if the tenants agree to sign a new one-year lease. </a:t>
            </a:r>
            <a:endParaRPr lang="en-US" sz="1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800" b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800" b="1" dirty="0"/>
          </a:p>
          <a:p>
            <a:endParaRPr lang="en-US" sz="1800" b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800" b="1" dirty="0"/>
          </a:p>
          <a:p>
            <a:r>
              <a:rPr lang="en-US" sz="1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Exceed </a:t>
            </a:r>
            <a:r>
              <a:rPr lang="en-US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(VERB; to surpass a limit)—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Lending companies cannot charge 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clients interest 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fees that </a:t>
            </a:r>
            <a:r>
              <a:rPr lang="en-US" sz="1800" b="1" i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exceed</a:t>
            </a:r>
            <a:r>
              <a:rPr lang="en-US" sz="18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legal limit. 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30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Decent/Descent/Dissent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Decent (ADJECTIVE; in good taste; proper; adequate)—</a:t>
            </a:r>
            <a:r>
              <a:rPr lang="en-US" sz="1800" dirty="0" smtClean="0"/>
              <a:t>Students are expected to use only </a:t>
            </a:r>
            <a:r>
              <a:rPr lang="en-US" sz="1800" b="1" i="1" dirty="0" smtClean="0">
                <a:solidFill>
                  <a:srgbClr val="C00000"/>
                </a:solidFill>
              </a:rPr>
              <a:t>decent</a:t>
            </a:r>
            <a:r>
              <a:rPr lang="en-US" sz="1800" dirty="0" smtClean="0"/>
              <a:t> language in the classroom.</a:t>
            </a:r>
            <a:endParaRPr lang="en-US" sz="1800" b="1" i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Descent (NOUN; moving downward; ancestry)—</a:t>
            </a:r>
            <a:r>
              <a:rPr lang="en-US" sz="1800" dirty="0" smtClean="0"/>
              <a:t>The view of the city from the sky was breathtaking as the plane began its </a:t>
            </a:r>
            <a:r>
              <a:rPr lang="en-US" sz="1800" b="1" i="1" dirty="0" smtClean="0">
                <a:solidFill>
                  <a:srgbClr val="C00000"/>
                </a:solidFill>
              </a:rPr>
              <a:t>descent</a:t>
            </a:r>
            <a:r>
              <a:rPr lang="en-US" sz="1800" dirty="0" smtClean="0"/>
              <a:t> into the Denver airport. Mr. </a:t>
            </a:r>
            <a:r>
              <a:rPr lang="en-US" sz="1800" dirty="0" err="1" smtClean="0"/>
              <a:t>Sirakides</a:t>
            </a:r>
            <a:r>
              <a:rPr lang="en-US" sz="1800" dirty="0" smtClean="0"/>
              <a:t> is of Greek </a:t>
            </a:r>
            <a:r>
              <a:rPr lang="en-US" sz="1800" b="1" i="1" dirty="0" smtClean="0">
                <a:solidFill>
                  <a:srgbClr val="C00000"/>
                </a:solidFill>
              </a:rPr>
              <a:t>descent.</a:t>
            </a:r>
          </a:p>
          <a:p>
            <a:endParaRPr lang="en-US" sz="1800" b="1" dirty="0" smtClean="0"/>
          </a:p>
          <a:p>
            <a:r>
              <a:rPr lang="en-US" sz="1800" b="1" dirty="0" smtClean="0"/>
              <a:t>Dissent (NOUN; differences or disagreement)—</a:t>
            </a:r>
            <a:r>
              <a:rPr lang="en-US" sz="1800" dirty="0" smtClean="0"/>
              <a:t>There seems to be considerable </a:t>
            </a:r>
            <a:r>
              <a:rPr lang="en-US" sz="1800" b="1" i="1" dirty="0" smtClean="0">
                <a:solidFill>
                  <a:srgbClr val="C00000"/>
                </a:solidFill>
              </a:rPr>
              <a:t>dissent</a:t>
            </a:r>
            <a:r>
              <a:rPr lang="en-US" sz="1800" dirty="0" smtClean="0"/>
              <a:t> among the council members concerning the resolution to expand our city’s police department. 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31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Defer/Differ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Defer (VERB; to put off or delay)—</a:t>
            </a:r>
            <a:r>
              <a:rPr lang="en-US" sz="1800" dirty="0" smtClean="0"/>
              <a:t>Our company has decided to </a:t>
            </a:r>
            <a:r>
              <a:rPr lang="en-US" sz="1800" b="1" dirty="0" smtClean="0">
                <a:solidFill>
                  <a:srgbClr val="C00000"/>
                </a:solidFill>
              </a:rPr>
              <a:t>defer </a:t>
            </a:r>
            <a:r>
              <a:rPr lang="en-US" sz="1800" dirty="0" smtClean="0"/>
              <a:t>moving its offices until next spring.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Differ (VERB; to vary; to disagree)—</a:t>
            </a:r>
            <a:r>
              <a:rPr lang="en-US" sz="1800" dirty="0" smtClean="0"/>
              <a:t>State laws in this area </a:t>
            </a:r>
            <a:r>
              <a:rPr lang="en-US" sz="1800" b="1" i="1" dirty="0" smtClean="0">
                <a:solidFill>
                  <a:srgbClr val="C00000"/>
                </a:solidFill>
              </a:rPr>
              <a:t>differ </a:t>
            </a:r>
            <a:r>
              <a:rPr lang="en-US" sz="1800" dirty="0" smtClean="0"/>
              <a:t>from state to state. 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32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Device/Devise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Device (NOUN; an invention or mechanism)—</a:t>
            </a:r>
            <a:r>
              <a:rPr lang="en-US" sz="1800" dirty="0" smtClean="0"/>
              <a:t>The automatic collating and stapling </a:t>
            </a:r>
            <a:r>
              <a:rPr lang="en-US" sz="1800" b="1" i="1" dirty="0" smtClean="0">
                <a:solidFill>
                  <a:srgbClr val="C00000"/>
                </a:solidFill>
              </a:rPr>
              <a:t>device</a:t>
            </a:r>
            <a:r>
              <a:rPr lang="en-US" sz="1800" b="1" i="1" dirty="0" smtClean="0"/>
              <a:t> </a:t>
            </a:r>
            <a:r>
              <a:rPr lang="en-US" sz="1800" dirty="0" smtClean="0"/>
              <a:t>on the copier worked perfectly during the demonstration.</a:t>
            </a:r>
            <a:r>
              <a:rPr lang="en-US" sz="1800" b="1" i="1" dirty="0" smtClean="0"/>
              <a:t> </a:t>
            </a:r>
          </a:p>
          <a:p>
            <a:endParaRPr lang="en-US" sz="1800" b="1" i="1" dirty="0" smtClean="0"/>
          </a:p>
          <a:p>
            <a:endParaRPr lang="en-US" sz="1800" b="1" i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Devise (VERB; to think out or plan)—</a:t>
            </a:r>
            <a:r>
              <a:rPr lang="en-US" sz="1800" dirty="0" smtClean="0"/>
              <a:t>Were you able to </a:t>
            </a:r>
            <a:r>
              <a:rPr lang="en-US" sz="1800" b="1" i="1" dirty="0" smtClean="0">
                <a:solidFill>
                  <a:srgbClr val="C00000"/>
                </a:solidFill>
              </a:rPr>
              <a:t>devise</a:t>
            </a:r>
            <a:r>
              <a:rPr lang="en-US" sz="1800" dirty="0" smtClean="0"/>
              <a:t> an overtime plan that would be equitable to all employees? 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33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Discreet/Discrete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Discreet (ADJECTIVE; showing good judgment in conduct and speech; unnoticeable)—</a:t>
            </a:r>
            <a:r>
              <a:rPr lang="en-US" sz="1800" dirty="0" smtClean="0"/>
              <a:t>Ms. Doyle is </a:t>
            </a:r>
            <a:r>
              <a:rPr lang="en-US" sz="1800" b="1" i="1" dirty="0" smtClean="0">
                <a:solidFill>
                  <a:srgbClr val="C00000"/>
                </a:solidFill>
              </a:rPr>
              <a:t>discreet </a:t>
            </a:r>
            <a:r>
              <a:rPr lang="en-US" sz="1800" dirty="0" smtClean="0"/>
              <a:t>in discussing patients’ cases with other hospital personnel.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Discrete (ADJECTIVE; separate)—</a:t>
            </a:r>
            <a:r>
              <a:rPr lang="en-US" sz="1800" dirty="0" smtClean="0"/>
              <a:t>The conglomerate consists of nine </a:t>
            </a:r>
            <a:r>
              <a:rPr lang="en-US" sz="1800" b="1" i="1" dirty="0" smtClean="0">
                <a:solidFill>
                  <a:srgbClr val="C00000"/>
                </a:solidFill>
              </a:rPr>
              <a:t>discrete</a:t>
            </a:r>
            <a:r>
              <a:rPr lang="en-US" sz="1800" dirty="0" smtClean="0"/>
              <a:t> companies. 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34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Disinterested/Uninterested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Disinterested (ADJECTIVE; free from selfish motive or interest; unbiased)—</a:t>
            </a:r>
            <a:r>
              <a:rPr lang="en-US" sz="1800" dirty="0" smtClean="0"/>
              <a:t>All the judges for this competition have been certified to be </a:t>
            </a:r>
            <a:r>
              <a:rPr lang="en-US" sz="1800" b="1" i="1" dirty="0" smtClean="0">
                <a:solidFill>
                  <a:srgbClr val="C00000"/>
                </a:solidFill>
              </a:rPr>
              <a:t>disinterested</a:t>
            </a:r>
            <a:r>
              <a:rPr lang="en-US" sz="1800" dirty="0" smtClean="0"/>
              <a:t> parties.</a:t>
            </a:r>
          </a:p>
          <a:p>
            <a:endParaRPr lang="en-US" sz="1800" dirty="0" smtClean="0">
              <a:latin typeface="Arial" charset="0"/>
            </a:endParaRPr>
          </a:p>
          <a:p>
            <a:endParaRPr lang="en-US" sz="1800" dirty="0" smtClean="0">
              <a:latin typeface="Arial" charset="0"/>
            </a:endParaRPr>
          </a:p>
          <a:p>
            <a:endParaRPr lang="en-US" sz="1800" dirty="0" smtClean="0">
              <a:latin typeface="Arial" charset="0"/>
            </a:endParaRPr>
          </a:p>
          <a:p>
            <a:r>
              <a:rPr lang="en-US" sz="1800" b="1" dirty="0" smtClean="0"/>
              <a:t>Uninterested (ADJECTIVE; not interested)—</a:t>
            </a:r>
            <a:r>
              <a:rPr lang="en-US" sz="1800" dirty="0" smtClean="0"/>
              <a:t>Employees who are </a:t>
            </a:r>
            <a:r>
              <a:rPr lang="en-US" sz="1800" b="1" i="1" dirty="0" smtClean="0">
                <a:solidFill>
                  <a:srgbClr val="C00000"/>
                </a:solidFill>
              </a:rPr>
              <a:t>uninterested</a:t>
            </a:r>
            <a:r>
              <a:rPr lang="en-US" sz="1800" dirty="0" smtClean="0"/>
              <a:t> in the success of the company are certainly not candidates for promotion.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35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E.g./I.e.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E.g. (PREPOSITION + NOUN; Latin abbreviation meaning </a:t>
            </a:r>
            <a:r>
              <a:rPr lang="en-US" sz="1800" b="1" i="1" dirty="0" smtClean="0"/>
              <a:t>for example)—</a:t>
            </a:r>
            <a:r>
              <a:rPr lang="en-US" sz="1800" dirty="0" smtClean="0"/>
              <a:t>Michael already has seven write-ups during the three months he has been with the company (</a:t>
            </a:r>
            <a:r>
              <a:rPr lang="en-US" sz="1800" b="1" i="1" dirty="0" smtClean="0">
                <a:solidFill>
                  <a:srgbClr val="C00000"/>
                </a:solidFill>
              </a:rPr>
              <a:t>e.g.</a:t>
            </a:r>
            <a:r>
              <a:rPr lang="en-US" sz="1800" dirty="0" smtClean="0"/>
              <a:t>, he has three write-ups for absences without prior notification).</a:t>
            </a:r>
          </a:p>
          <a:p>
            <a:endParaRPr lang="en-US" sz="1800" dirty="0" smtClean="0">
              <a:latin typeface="Arial" charset="0"/>
            </a:endParaRPr>
          </a:p>
          <a:p>
            <a:endParaRPr lang="en-US" sz="1800" dirty="0" smtClean="0">
              <a:latin typeface="Arial" charset="0"/>
            </a:endParaRPr>
          </a:p>
          <a:p>
            <a:endParaRPr lang="en-US" sz="1800" dirty="0" smtClean="0">
              <a:latin typeface="Arial" charset="0"/>
            </a:endParaRPr>
          </a:p>
          <a:p>
            <a:r>
              <a:rPr lang="en-US" sz="1800" b="1" dirty="0" smtClean="0"/>
              <a:t>I.e. (PRONOUN + VERB; Latin abbreviation meaning </a:t>
            </a:r>
            <a:r>
              <a:rPr lang="en-US" sz="1800" b="1" i="1" dirty="0" smtClean="0"/>
              <a:t>that is)—</a:t>
            </a:r>
            <a:r>
              <a:rPr lang="en-US" sz="1800" dirty="0" smtClean="0"/>
              <a:t>You may telephone your order anytime (</a:t>
            </a:r>
            <a:r>
              <a:rPr lang="en-US" sz="1800" b="1" i="1" dirty="0" smtClean="0">
                <a:solidFill>
                  <a:srgbClr val="C00000"/>
                </a:solidFill>
              </a:rPr>
              <a:t>i.e.</a:t>
            </a:r>
            <a:r>
              <a:rPr lang="en-US" sz="1800" dirty="0" smtClean="0"/>
              <a:t>, we have operators on duty 24 hours a day every day).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36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Elicit/Illicit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Elicit (VERB; to draw out or bring forth)—</a:t>
            </a:r>
            <a:r>
              <a:rPr lang="en-US" sz="1800" dirty="0" smtClean="0"/>
              <a:t>Did the seminar speaker attempt to </a:t>
            </a:r>
            <a:r>
              <a:rPr lang="en-US" sz="1800" b="1" i="1" dirty="0" smtClean="0">
                <a:solidFill>
                  <a:srgbClr val="C00000"/>
                </a:solidFill>
              </a:rPr>
              <a:t>elicit</a:t>
            </a:r>
            <a:r>
              <a:rPr lang="en-US" sz="1800" dirty="0" smtClean="0"/>
              <a:t> questions from the audience?</a:t>
            </a:r>
          </a:p>
          <a:p>
            <a:endParaRPr lang="en-US" sz="1800" dirty="0" smtClean="0">
              <a:latin typeface="Arial" charset="0"/>
            </a:endParaRPr>
          </a:p>
          <a:p>
            <a:endParaRPr lang="en-US" sz="1800" dirty="0" smtClean="0">
              <a:latin typeface="Arial" charset="0"/>
            </a:endParaRPr>
          </a:p>
          <a:p>
            <a:endParaRPr lang="en-US" sz="1800" dirty="0" smtClean="0">
              <a:latin typeface="Arial" charset="0"/>
            </a:endParaRPr>
          </a:p>
          <a:p>
            <a:r>
              <a:rPr lang="en-US" sz="1800" b="1" dirty="0" smtClean="0"/>
              <a:t>Illicit (ADJECTIVE; unlawful)—</a:t>
            </a:r>
            <a:r>
              <a:rPr lang="en-US" sz="1800" dirty="0" smtClean="0"/>
              <a:t>One of our agents has been cited for </a:t>
            </a:r>
            <a:r>
              <a:rPr lang="en-US" sz="1800" b="1" i="1" dirty="0" smtClean="0">
                <a:solidFill>
                  <a:srgbClr val="C00000"/>
                </a:solidFill>
              </a:rPr>
              <a:t>illicit </a:t>
            </a:r>
            <a:r>
              <a:rPr lang="en-US" sz="1800" dirty="0" smtClean="0"/>
              <a:t>business practices.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37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Eligible/Illegible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Eligible (ADJECTIVE; qualified to be chosen)—</a:t>
            </a:r>
            <a:r>
              <a:rPr lang="en-US" sz="1800" dirty="0" smtClean="0"/>
              <a:t>To be </a:t>
            </a:r>
            <a:r>
              <a:rPr lang="en-US" sz="1800" b="1" i="1" dirty="0" smtClean="0">
                <a:solidFill>
                  <a:srgbClr val="C00000"/>
                </a:solidFill>
              </a:rPr>
              <a:t>eligible </a:t>
            </a:r>
            <a:r>
              <a:rPr lang="en-US" sz="1800" dirty="0" smtClean="0"/>
              <a:t>for these employment opportunities, applicants must be at least 21 years of age.</a:t>
            </a:r>
          </a:p>
          <a:p>
            <a:endParaRPr lang="en-US" sz="1800" dirty="0" smtClean="0">
              <a:latin typeface="Arial" charset="0"/>
            </a:endParaRPr>
          </a:p>
          <a:p>
            <a:endParaRPr lang="en-US" sz="1800" dirty="0" smtClean="0">
              <a:latin typeface="Arial" charset="0"/>
            </a:endParaRPr>
          </a:p>
          <a:p>
            <a:endParaRPr lang="en-US" sz="1800" dirty="0" smtClean="0">
              <a:latin typeface="Arial" charset="0"/>
            </a:endParaRPr>
          </a:p>
          <a:p>
            <a:endParaRPr lang="en-US" sz="1800" dirty="0" smtClean="0">
              <a:latin typeface="Arial" charset="0"/>
            </a:endParaRPr>
          </a:p>
          <a:p>
            <a:r>
              <a:rPr lang="en-US" sz="1800" b="1" dirty="0" smtClean="0"/>
              <a:t>Illegible (ADJECTIVE; unreadable)—</a:t>
            </a:r>
            <a:r>
              <a:rPr lang="en-US" sz="1800" dirty="0" smtClean="0"/>
              <a:t>The handwriting on this student’s paper is </a:t>
            </a:r>
            <a:r>
              <a:rPr lang="en-US" sz="1800" b="1" i="1" dirty="0" smtClean="0">
                <a:solidFill>
                  <a:srgbClr val="C00000"/>
                </a:solidFill>
              </a:rPr>
              <a:t>illegible.</a:t>
            </a:r>
            <a:endParaRPr lang="en-US" sz="1800" b="1" dirty="0">
              <a:solidFill>
                <a:srgbClr val="C000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Envelop/Envelope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Envelop (VERB; to wrap, surround, or conceal)—</a:t>
            </a:r>
            <a:r>
              <a:rPr lang="en-US" sz="1800" b="1" i="1" dirty="0" smtClean="0">
                <a:solidFill>
                  <a:srgbClr val="C00000"/>
                </a:solidFill>
              </a:rPr>
              <a:t>Envelop</a:t>
            </a:r>
            <a:r>
              <a:rPr lang="en-US" sz="1800" dirty="0" smtClean="0"/>
              <a:t> each tamale in a corn husk before boiling it.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Envelope (NOUN; a container for a written message)—</a:t>
            </a:r>
            <a:r>
              <a:rPr lang="en-US" sz="1800" dirty="0" smtClean="0"/>
              <a:t>Please send me your reply in the return </a:t>
            </a:r>
            <a:r>
              <a:rPr lang="en-US" sz="1800" b="1" i="1" dirty="0" smtClean="0">
                <a:solidFill>
                  <a:srgbClr val="C00000"/>
                </a:solidFill>
              </a:rPr>
              <a:t>envelope</a:t>
            </a:r>
            <a:r>
              <a:rPr lang="en-US" sz="1800" dirty="0" smtClean="0"/>
              <a:t> provided for your convenience.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Explicit/Implicit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Explicit (ADJECTIVE; expressed clearly)—</a:t>
            </a:r>
            <a:r>
              <a:rPr lang="en-US" sz="1800" dirty="0" smtClean="0"/>
              <a:t>The accompanying booklet gives </a:t>
            </a:r>
            <a:r>
              <a:rPr lang="en-US" sz="1800" b="1" i="1" dirty="0" smtClean="0">
                <a:solidFill>
                  <a:srgbClr val="C00000"/>
                </a:solidFill>
              </a:rPr>
              <a:t>explicit </a:t>
            </a:r>
            <a:r>
              <a:rPr lang="en-US" sz="1800" dirty="0" smtClean="0"/>
              <a:t>instructions for assembling this computer desk.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Implicit (ADJECTIVE; being understood, although unexpressed; unquestionable)— </a:t>
            </a:r>
            <a:r>
              <a:rPr lang="en-US" sz="1800" dirty="0" smtClean="0"/>
              <a:t>Although the project manager did not state so in his progress report, I recognized an </a:t>
            </a:r>
            <a:r>
              <a:rPr lang="en-US" sz="1800" b="1" i="1" dirty="0" smtClean="0">
                <a:solidFill>
                  <a:srgbClr val="C00000"/>
                </a:solidFill>
              </a:rPr>
              <a:t>implicit</a:t>
            </a:r>
            <a:r>
              <a:rPr lang="en-US" sz="1800" b="1" i="1" dirty="0" smtClean="0"/>
              <a:t> </a:t>
            </a:r>
            <a:r>
              <a:rPr lang="en-US" sz="1800" dirty="0" smtClean="0"/>
              <a:t>appeal for additional engineers to assist with this complicated project.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4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+mn-lt"/>
              </a:rPr>
              <a:t>Accept/Except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Accept (VERB; to take or receive)—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do not </a:t>
            </a:r>
            <a:r>
              <a:rPr lang="en-US" sz="1800" b="1" i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accept</a:t>
            </a:r>
            <a:r>
              <a:rPr lang="en-US" sz="18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two-party checks 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 checks 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written on out-of-state banks. </a:t>
            </a:r>
            <a:endParaRPr lang="en-US" sz="1800" dirty="0"/>
          </a:p>
          <a:p>
            <a:endParaRPr lang="en-US" sz="1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800" dirty="0"/>
          </a:p>
          <a:p>
            <a:endParaRPr lang="en-US" sz="1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Except (PREPOSITION; with the exclusion of, but)—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 two-for-one dinner coupon is 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valid every day </a:t>
            </a:r>
            <a:r>
              <a:rPr lang="en-US" sz="1800" b="1" i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except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holidays. 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Farther/Further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Farther (ADJECTIVE; a greater distance [always a measurable amount of space])—</a:t>
            </a:r>
            <a:r>
              <a:rPr lang="en-US" sz="1800" dirty="0" smtClean="0"/>
              <a:t>The driving distance from the plant to the warehouse is </a:t>
            </a:r>
            <a:r>
              <a:rPr lang="en-US" sz="1800" b="1" i="1" dirty="0" smtClean="0">
                <a:solidFill>
                  <a:srgbClr val="C00000"/>
                </a:solidFill>
              </a:rPr>
              <a:t>farther</a:t>
            </a:r>
            <a:r>
              <a:rPr lang="en-US" sz="1800" b="1" i="1" dirty="0" smtClean="0"/>
              <a:t> </a:t>
            </a:r>
            <a:r>
              <a:rPr lang="en-US" sz="1800" dirty="0" smtClean="0"/>
              <a:t>than I had anticipated.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Further (VERB; to help move forward. ADVERB; to a greater degree or extent. ADJECTIVE; additional)—</a:t>
            </a:r>
            <a:r>
              <a:rPr lang="en-US" sz="1800" dirty="0" smtClean="0"/>
              <a:t>The Arden Foundation contributed $5 million to </a:t>
            </a:r>
            <a:r>
              <a:rPr lang="en-US" sz="1800" b="1" i="1" dirty="0" smtClean="0">
                <a:solidFill>
                  <a:srgbClr val="C00000"/>
                </a:solidFill>
              </a:rPr>
              <a:t>further</a:t>
            </a:r>
            <a:r>
              <a:rPr lang="en-US" sz="1800" b="1" i="1" dirty="0" smtClean="0"/>
              <a:t> </a:t>
            </a:r>
            <a:r>
              <a:rPr lang="en-US" sz="1800" dirty="0" smtClean="0"/>
              <a:t>research in spinal cord injuries. Stock market prices declined even </a:t>
            </a:r>
            <a:r>
              <a:rPr lang="en-US" sz="1800" b="1" i="1" dirty="0" smtClean="0">
                <a:solidFill>
                  <a:srgbClr val="C00000"/>
                </a:solidFill>
              </a:rPr>
              <a:t>further </a:t>
            </a:r>
            <a:r>
              <a:rPr lang="en-US" sz="1800" dirty="0" smtClean="0"/>
              <a:t>after the president’s </a:t>
            </a:r>
            <a:r>
              <a:rPr lang="en-US" sz="1800" dirty="0" err="1" smtClean="0"/>
              <a:t>announ</a:t>
            </a:r>
            <a:r>
              <a:rPr lang="en-US" sz="1800" dirty="0" smtClean="0"/>
              <a:t> cement. Refer to my July 8 memo for </a:t>
            </a:r>
            <a:r>
              <a:rPr lang="en-US" sz="1800" b="1" i="1" dirty="0" smtClean="0">
                <a:solidFill>
                  <a:srgbClr val="C00000"/>
                </a:solidFill>
              </a:rPr>
              <a:t>further</a:t>
            </a:r>
            <a:r>
              <a:rPr lang="en-US" sz="1800" b="1" i="1" dirty="0" smtClean="0"/>
              <a:t> </a:t>
            </a:r>
            <a:r>
              <a:rPr lang="en-US" sz="1800" dirty="0" smtClean="0"/>
              <a:t>details.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Fewer/Less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Fewer (ADJECTIVE; used with items that can be counted and plural nouns)—</a:t>
            </a:r>
            <a:r>
              <a:rPr lang="en-US" sz="1800" dirty="0" smtClean="0"/>
              <a:t>We had </a:t>
            </a:r>
            <a:r>
              <a:rPr lang="en-US" sz="1800" b="1" i="1" dirty="0" smtClean="0">
                <a:solidFill>
                  <a:srgbClr val="C00000"/>
                </a:solidFill>
              </a:rPr>
              <a:t>fewer </a:t>
            </a:r>
            <a:r>
              <a:rPr lang="en-US" sz="1800" dirty="0" smtClean="0"/>
              <a:t>sales this month than we had anticipated.</a:t>
            </a:r>
            <a:r>
              <a:rPr lang="en-US" sz="1800" b="1" dirty="0" smtClean="0"/>
              <a:t> </a:t>
            </a:r>
          </a:p>
          <a:p>
            <a:endParaRPr lang="en-US" sz="1800" b="1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r>
              <a:rPr lang="en-US" sz="1800" b="1" dirty="0" smtClean="0"/>
              <a:t>Less (ADJECTIVE; used with mass items that cannot be counted and singular nouns)—</a:t>
            </a:r>
            <a:r>
              <a:rPr lang="en-US" sz="1800" dirty="0" smtClean="0"/>
              <a:t>You will get by with </a:t>
            </a:r>
            <a:r>
              <a:rPr lang="en-US" sz="1800" b="1" i="1" dirty="0" smtClean="0">
                <a:solidFill>
                  <a:srgbClr val="C00000"/>
                </a:solidFill>
              </a:rPr>
              <a:t>less</a:t>
            </a:r>
            <a:r>
              <a:rPr lang="en-US" sz="1800" b="1" i="1" dirty="0" smtClean="0"/>
              <a:t> </a:t>
            </a:r>
            <a:r>
              <a:rPr lang="en-US" sz="1800" dirty="0" smtClean="0"/>
              <a:t>work if you follow my suggestions.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Foreword/Forward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Foreword (NOUN; prefatory comments, as for a book)—</a:t>
            </a:r>
            <a:r>
              <a:rPr lang="en-US" sz="1800" dirty="0" smtClean="0"/>
              <a:t>William J. Clark, president of the Oxnard University Public Library, wrote the </a:t>
            </a:r>
            <a:r>
              <a:rPr lang="en-US" sz="1800" b="1" i="1" dirty="0" smtClean="0">
                <a:solidFill>
                  <a:srgbClr val="C00000"/>
                </a:solidFill>
              </a:rPr>
              <a:t>foreword</a:t>
            </a:r>
            <a:r>
              <a:rPr lang="en-US" sz="1800" b="1" i="1" dirty="0" smtClean="0"/>
              <a:t> </a:t>
            </a:r>
            <a:r>
              <a:rPr lang="en-US" sz="1800" dirty="0" smtClean="0"/>
              <a:t>for the 2010 publication of The Oxnard University Book of Twenty-First-Century Political Quotations.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r>
              <a:rPr lang="en-US" sz="1800" b="1" dirty="0" smtClean="0"/>
              <a:t>Forward (ADVERB; to or toward what is ahead)—</a:t>
            </a:r>
            <a:r>
              <a:rPr lang="en-US" sz="1800" dirty="0" smtClean="0"/>
              <a:t>Our company, since its beginnings, has moved </a:t>
            </a:r>
            <a:r>
              <a:rPr lang="en-US" sz="1800" b="1" i="1" dirty="0" smtClean="0">
                <a:solidFill>
                  <a:srgbClr val="C00000"/>
                </a:solidFill>
              </a:rPr>
              <a:t>forward </a:t>
            </a:r>
            <a:r>
              <a:rPr lang="en-US" sz="1800" dirty="0" smtClean="0"/>
              <a:t>at a rapid pace in research and development.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Good/Well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Good (ADJECTIVE; meaning </a:t>
            </a:r>
            <a:r>
              <a:rPr lang="en-US" sz="1800" b="1" i="1" dirty="0" smtClean="0"/>
              <a:t>of favorable quality in describing a noun or pronoun; </a:t>
            </a:r>
            <a:r>
              <a:rPr lang="en-US" sz="1800" b="1" dirty="0" smtClean="0"/>
              <a:t>meaning </a:t>
            </a:r>
            <a:r>
              <a:rPr lang="en-US" sz="1800" b="1" i="1" dirty="0" smtClean="0"/>
              <a:t>fit, wholesome, or healthy spirit in describing a person’s well-being)—</a:t>
            </a:r>
            <a:r>
              <a:rPr lang="en-US" sz="1800" dirty="0" smtClean="0"/>
              <a:t>Has Jason received the </a:t>
            </a:r>
            <a:r>
              <a:rPr lang="en-US" sz="1800" b="1" i="1" dirty="0" smtClean="0">
                <a:solidFill>
                  <a:srgbClr val="C00000"/>
                </a:solidFill>
              </a:rPr>
              <a:t>good </a:t>
            </a:r>
            <a:r>
              <a:rPr lang="en-US" sz="1800" dirty="0" smtClean="0"/>
              <a:t>news that he has been promoted to day supervisor?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Well (ADVERB; meaning </a:t>
            </a:r>
            <a:r>
              <a:rPr lang="en-US" sz="1800" b="1" i="1" dirty="0" smtClean="0"/>
              <a:t>satisfactorily, skillfully in describing an action; ADJECTIVE, </a:t>
            </a:r>
            <a:r>
              <a:rPr lang="en-US" sz="1800" b="1" dirty="0" smtClean="0"/>
              <a:t>meaning </a:t>
            </a:r>
            <a:r>
              <a:rPr lang="en-US" sz="1800" b="1" i="1" dirty="0" smtClean="0"/>
              <a:t>fit, healthy in describing a person’s health)—</a:t>
            </a:r>
            <a:r>
              <a:rPr lang="en-US" sz="1800" dirty="0" smtClean="0"/>
              <a:t>Our soccer team has done </a:t>
            </a:r>
            <a:r>
              <a:rPr lang="en-US" sz="1800" b="1" i="1" dirty="0" smtClean="0">
                <a:solidFill>
                  <a:srgbClr val="C00000"/>
                </a:solidFill>
              </a:rPr>
              <a:t>well</a:t>
            </a:r>
            <a:r>
              <a:rPr lang="en-US" sz="1800" dirty="0" smtClean="0"/>
              <a:t> this season.</a:t>
            </a:r>
            <a:r>
              <a:rPr lang="en-US" sz="1800" b="1" i="1" dirty="0" smtClean="0"/>
              <a:t> </a:t>
            </a:r>
            <a:r>
              <a:rPr lang="en-US" sz="1800" dirty="0" smtClean="0"/>
              <a:t>Jenny did not feel </a:t>
            </a:r>
            <a:r>
              <a:rPr lang="en-US" sz="1800" b="1" i="1" dirty="0" smtClean="0">
                <a:solidFill>
                  <a:srgbClr val="C00000"/>
                </a:solidFill>
              </a:rPr>
              <a:t>well</a:t>
            </a:r>
            <a:r>
              <a:rPr lang="en-US" sz="1800" dirty="0" smtClean="0"/>
              <a:t>, so she went home.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He/Him/Himself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He (PRONOUN; the subject of a clause or a complement pronoun)—</a:t>
            </a:r>
            <a:r>
              <a:rPr lang="en-US" sz="1800" b="1" i="1" dirty="0" smtClean="0">
                <a:solidFill>
                  <a:srgbClr val="C00000"/>
                </a:solidFill>
              </a:rPr>
              <a:t>He</a:t>
            </a:r>
            <a:r>
              <a:rPr lang="en-US" sz="1800" dirty="0" smtClean="0"/>
              <a:t> is the best candidate for the position. If I were </a:t>
            </a:r>
            <a:r>
              <a:rPr lang="en-US" sz="1800" b="1" i="1" dirty="0" smtClean="0">
                <a:solidFill>
                  <a:srgbClr val="C00000"/>
                </a:solidFill>
              </a:rPr>
              <a:t>he</a:t>
            </a:r>
            <a:r>
              <a:rPr lang="en-US" sz="1800" dirty="0" smtClean="0"/>
              <a:t>, I would investigate this opportunity more thoroughly.</a:t>
            </a:r>
          </a:p>
          <a:p>
            <a:endParaRPr lang="en-US" sz="1800" b="1" dirty="0" smtClean="0"/>
          </a:p>
          <a:p>
            <a:r>
              <a:rPr lang="en-US" sz="1800" b="1" dirty="0" smtClean="0"/>
              <a:t>Him (PRONOUN; a direct object, an indirect object, or an object of a preposition)—</a:t>
            </a:r>
            <a:r>
              <a:rPr lang="en-US" sz="1800" dirty="0" smtClean="0"/>
              <a:t>The president asked </a:t>
            </a:r>
            <a:r>
              <a:rPr lang="en-US" sz="1800" b="1" i="1" dirty="0" smtClean="0">
                <a:solidFill>
                  <a:srgbClr val="C00000"/>
                </a:solidFill>
              </a:rPr>
              <a:t>him</a:t>
            </a:r>
            <a:r>
              <a:rPr lang="en-US" sz="1800" b="1" i="1" dirty="0" smtClean="0"/>
              <a:t> </a:t>
            </a:r>
            <a:r>
              <a:rPr lang="en-US" sz="1800" dirty="0" smtClean="0"/>
              <a:t>to head the project. </a:t>
            </a:r>
          </a:p>
          <a:p>
            <a:endParaRPr lang="en-US" sz="1800" b="1" dirty="0" smtClean="0"/>
          </a:p>
          <a:p>
            <a:r>
              <a:rPr lang="en-US" sz="1800" b="1" dirty="0" smtClean="0"/>
              <a:t>Himself (PRONOUN; a reflexive pronoun used to emphasize or refer back to the subject)—</a:t>
            </a:r>
            <a:r>
              <a:rPr lang="en-US" sz="1800" dirty="0" smtClean="0"/>
              <a:t>He </a:t>
            </a:r>
            <a:r>
              <a:rPr lang="en-US" sz="1800" b="1" i="1" dirty="0" smtClean="0">
                <a:solidFill>
                  <a:srgbClr val="C00000"/>
                </a:solidFill>
              </a:rPr>
              <a:t>himself</a:t>
            </a:r>
            <a:r>
              <a:rPr lang="en-US" sz="1800" dirty="0" smtClean="0"/>
              <a:t> had to solve the problem.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Hoard/Horde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Hoard (VERB; to store or accumulate for future use)—</a:t>
            </a:r>
            <a:r>
              <a:rPr lang="en-US" sz="1800" dirty="0" smtClean="0"/>
              <a:t>Please do not </a:t>
            </a:r>
            <a:r>
              <a:rPr lang="en-US" sz="1800" b="1" i="1" dirty="0" smtClean="0">
                <a:solidFill>
                  <a:srgbClr val="C00000"/>
                </a:solidFill>
              </a:rPr>
              <a:t>hoard</a:t>
            </a:r>
            <a:r>
              <a:rPr lang="en-US" sz="1800" dirty="0" smtClean="0"/>
              <a:t> stationery and other supplies in your office.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Horde (NOUN; a multitude)—</a:t>
            </a:r>
            <a:r>
              <a:rPr lang="en-US" sz="1800" dirty="0" smtClean="0"/>
              <a:t>A </a:t>
            </a:r>
            <a:r>
              <a:rPr lang="en-US" sz="1800" b="1" i="1" dirty="0" smtClean="0">
                <a:solidFill>
                  <a:srgbClr val="C00000"/>
                </a:solidFill>
              </a:rPr>
              <a:t>horde</a:t>
            </a:r>
            <a:r>
              <a:rPr lang="en-US" sz="1800" dirty="0" smtClean="0"/>
              <a:t> of jazz enthusiasts were waiting for the box office to open so they could purchase prime seats for the October 15 concert.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I/Me/Myself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I (PRONOUN; a subject of a clause or a complement pronoun)—</a:t>
            </a:r>
            <a:r>
              <a:rPr lang="en-US" sz="1800" b="1" i="1" dirty="0" smtClean="0">
                <a:solidFill>
                  <a:srgbClr val="C00000"/>
                </a:solidFill>
              </a:rPr>
              <a:t>I</a:t>
            </a:r>
            <a:r>
              <a:rPr lang="en-US" sz="1800" b="1" i="1" dirty="0" smtClean="0"/>
              <a:t> </a:t>
            </a:r>
            <a:r>
              <a:rPr lang="en-US" sz="1800" dirty="0" smtClean="0"/>
              <a:t>received information about this promotional opportunity yesterday. Yes, it was </a:t>
            </a:r>
            <a:r>
              <a:rPr lang="en-US" sz="1800" b="1" i="1" dirty="0" smtClean="0">
                <a:solidFill>
                  <a:srgbClr val="C00000"/>
                </a:solidFill>
              </a:rPr>
              <a:t>I</a:t>
            </a:r>
            <a:r>
              <a:rPr lang="en-US" sz="1800" dirty="0" smtClean="0"/>
              <a:t> who</a:t>
            </a:r>
            <a:r>
              <a:rPr lang="en-US" sz="1800" b="1" i="1" dirty="0" smtClean="0"/>
              <a:t> </a:t>
            </a:r>
            <a:r>
              <a:rPr lang="en-US" sz="1800" dirty="0" smtClean="0"/>
              <a:t>received the promotion.</a:t>
            </a:r>
          </a:p>
          <a:p>
            <a:endParaRPr lang="en-US" sz="1800" dirty="0" smtClean="0"/>
          </a:p>
          <a:p>
            <a:r>
              <a:rPr lang="en-US" sz="1800" b="1" dirty="0" smtClean="0"/>
              <a:t>Me (PRONOUN; a direct object, an indirect object, or an object of a preposition)—</a:t>
            </a:r>
            <a:r>
              <a:rPr lang="en-US" sz="1800" dirty="0" smtClean="0"/>
              <a:t>E-mail </a:t>
            </a:r>
            <a:r>
              <a:rPr lang="en-US" sz="1800" b="1" i="1" dirty="0" smtClean="0">
                <a:solidFill>
                  <a:srgbClr val="C00000"/>
                </a:solidFill>
              </a:rPr>
              <a:t>me</a:t>
            </a:r>
            <a:r>
              <a:rPr lang="en-US" sz="1800" b="1" i="1" dirty="0" smtClean="0"/>
              <a:t> </a:t>
            </a:r>
            <a:r>
              <a:rPr lang="en-US" sz="1800" dirty="0" smtClean="0"/>
              <a:t>as soon as you receive a response from the client.</a:t>
            </a:r>
            <a:r>
              <a:rPr lang="en-US" sz="1800" b="1" i="1" dirty="0" smtClean="0"/>
              <a:t> </a:t>
            </a:r>
            <a:r>
              <a:rPr lang="en-US" sz="1800" dirty="0" smtClean="0"/>
              <a:t>The fruit basket sent to our new manager is from Sally, Nathan, and </a:t>
            </a:r>
            <a:r>
              <a:rPr lang="en-US" sz="1800" b="1" dirty="0" smtClean="0">
                <a:solidFill>
                  <a:srgbClr val="C00000"/>
                </a:solidFill>
              </a:rPr>
              <a:t>me</a:t>
            </a:r>
            <a:r>
              <a:rPr lang="en-US" sz="1800" dirty="0" smtClean="0"/>
              <a:t>.</a:t>
            </a:r>
          </a:p>
          <a:p>
            <a:endParaRPr lang="en-US" sz="1800" b="1" dirty="0" smtClean="0"/>
          </a:p>
          <a:p>
            <a:r>
              <a:rPr lang="en-US" sz="1800" b="1" dirty="0" smtClean="0"/>
              <a:t>Myself (PRONOUN; a reflexive pronoun used to emphasize or refer back to the subject)—</a:t>
            </a:r>
            <a:r>
              <a:rPr lang="en-US" sz="1800" dirty="0" smtClean="0"/>
              <a:t>I </a:t>
            </a:r>
            <a:r>
              <a:rPr lang="en-US" sz="1800" b="1" i="1" dirty="0" smtClean="0">
                <a:solidFill>
                  <a:srgbClr val="C00000"/>
                </a:solidFill>
              </a:rPr>
              <a:t>myself</a:t>
            </a:r>
            <a:r>
              <a:rPr lang="en-US" sz="1800" b="1" i="1" dirty="0" smtClean="0"/>
              <a:t> </a:t>
            </a:r>
            <a:r>
              <a:rPr lang="en-US" sz="1800" dirty="0" smtClean="0"/>
              <a:t>wrote the entire script.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Ingenious/Ingenuous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Ingenious (ADJECTIVE; marked by originality, resourcefulness, and cleverness)—</a:t>
            </a:r>
            <a:r>
              <a:rPr lang="en-US" sz="1800" dirty="0" smtClean="0"/>
              <a:t>Your </a:t>
            </a:r>
            <a:r>
              <a:rPr lang="en-US" sz="1800" b="1" i="1" dirty="0" smtClean="0">
                <a:solidFill>
                  <a:srgbClr val="C00000"/>
                </a:solidFill>
              </a:rPr>
              <a:t>ingenious</a:t>
            </a:r>
            <a:r>
              <a:rPr lang="en-US" sz="1800" b="1" i="1" dirty="0" smtClean="0"/>
              <a:t> </a:t>
            </a:r>
            <a:r>
              <a:rPr lang="en-US" sz="1800" dirty="0" smtClean="0"/>
              <a:t>plan could save our company thousands of dollars annually.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Ingenuous (ADJECTIVE; showing innocent or childlike simplicity; natural)—</a:t>
            </a:r>
            <a:r>
              <a:rPr lang="en-US" sz="1800" dirty="0" smtClean="0"/>
              <a:t>Mayor Warren’s </a:t>
            </a:r>
            <a:r>
              <a:rPr lang="en-US" sz="1800" b="1" i="1" dirty="0" smtClean="0">
                <a:solidFill>
                  <a:srgbClr val="C00000"/>
                </a:solidFill>
              </a:rPr>
              <a:t>ingenuous</a:t>
            </a:r>
            <a:r>
              <a:rPr lang="en-US" sz="1800" b="1" i="1" dirty="0" smtClean="0"/>
              <a:t> </a:t>
            </a:r>
            <a:r>
              <a:rPr lang="en-US" sz="1800" dirty="0" smtClean="0"/>
              <a:t>smile and warm personality have contributed immeasurably to his successful political career.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C00000"/>
                </a:solidFill>
                <a:latin typeface="+mn-lt"/>
              </a:rPr>
              <a:t>Irregardless</a:t>
            </a:r>
            <a:r>
              <a:rPr lang="en-US" dirty="0" smtClean="0">
                <a:solidFill>
                  <a:srgbClr val="C00000"/>
                </a:solidFill>
                <a:latin typeface="+mn-lt"/>
              </a:rPr>
              <a:t>/Regardless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err="1" smtClean="0"/>
              <a:t>Irregardless</a:t>
            </a:r>
            <a:r>
              <a:rPr lang="en-US" sz="1800" b="1" dirty="0" smtClean="0"/>
              <a:t> (an incorrect usage for </a:t>
            </a:r>
            <a:r>
              <a:rPr lang="en-US" sz="1800" b="1" i="1" dirty="0" smtClean="0"/>
              <a:t>regardless that is </a:t>
            </a:r>
            <a:r>
              <a:rPr lang="en-US" sz="1800" b="1" i="1" dirty="0" smtClean="0">
                <a:solidFill>
                  <a:srgbClr val="C00000"/>
                </a:solidFill>
              </a:rPr>
              <a:t>not</a:t>
            </a:r>
            <a:r>
              <a:rPr lang="en-US" sz="1800" b="1" i="1" dirty="0" smtClean="0"/>
              <a:t> acceptable for speaking </a:t>
            </a:r>
            <a:r>
              <a:rPr lang="en-US" sz="1800" b="1" dirty="0" smtClean="0"/>
              <a:t>or writing)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Regardless (ADVERB; despite everything)—</a:t>
            </a:r>
            <a:r>
              <a:rPr lang="en-US" sz="1800" dirty="0" smtClean="0"/>
              <a:t>We must vacate these premises by July 31, </a:t>
            </a:r>
            <a:r>
              <a:rPr lang="en-US" sz="1800" b="1" i="1" dirty="0" smtClean="0">
                <a:solidFill>
                  <a:srgbClr val="C00000"/>
                </a:solidFill>
              </a:rPr>
              <a:t>regardless</a:t>
            </a:r>
            <a:r>
              <a:rPr lang="en-US" sz="1800" dirty="0" smtClean="0"/>
              <a:t>!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Regardless of (PREPOSITION; without taking into account; in spite of)—</a:t>
            </a:r>
            <a:r>
              <a:rPr lang="en-US" sz="1800" b="1" i="1" dirty="0" smtClean="0">
                <a:solidFill>
                  <a:srgbClr val="C00000"/>
                </a:solidFill>
              </a:rPr>
              <a:t>Regardless </a:t>
            </a:r>
            <a:r>
              <a:rPr lang="en-US" sz="1800" dirty="0" smtClean="0"/>
              <a:t>of price, which one of these models has the best performance record?</a:t>
            </a:r>
            <a:r>
              <a:rPr lang="en-US" sz="1800" b="1" i="1" dirty="0" smtClean="0"/>
              <a:t>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It’s/Its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It’s (PRONOUN + VERB; contraction of </a:t>
            </a:r>
            <a:r>
              <a:rPr lang="en-US" sz="1800" b="1" i="1" dirty="0" smtClean="0"/>
              <a:t>it is)—</a:t>
            </a:r>
            <a:r>
              <a:rPr lang="en-US" sz="1800" dirty="0" smtClean="0"/>
              <a:t>Although this model digital television set has become very popular, </a:t>
            </a:r>
            <a:r>
              <a:rPr lang="en-US" sz="1800" b="1" dirty="0" smtClean="0">
                <a:solidFill>
                  <a:srgbClr val="C00000"/>
                </a:solidFill>
              </a:rPr>
              <a:t>it’s </a:t>
            </a:r>
            <a:r>
              <a:rPr lang="en-US" sz="1800" dirty="0" smtClean="0"/>
              <a:t>not our best seller.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Its (PRONOUN USED AS ADJECTIVE; possessive form of </a:t>
            </a:r>
            <a:r>
              <a:rPr lang="en-US" sz="1800" b="1" i="1" dirty="0" smtClean="0"/>
              <a:t>it)—</a:t>
            </a:r>
            <a:r>
              <a:rPr lang="en-US" sz="1800" dirty="0" smtClean="0"/>
              <a:t>The company had </a:t>
            </a:r>
            <a:r>
              <a:rPr lang="en-US" sz="1800" b="1" i="1" dirty="0" smtClean="0">
                <a:solidFill>
                  <a:srgbClr val="C00000"/>
                </a:solidFill>
              </a:rPr>
              <a:t>its</a:t>
            </a:r>
            <a:r>
              <a:rPr lang="en-US" sz="1800" dirty="0" smtClean="0"/>
              <a:t> stockholders’ meeting in Atlanta last week.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5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+mn-lt"/>
              </a:rPr>
              <a:t>Access/Excess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Access (NOUN; admittance or approachability. VERB; to pass to and from a </a:t>
            </a:r>
            <a:r>
              <a:rPr lang="en-US" sz="1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place freely</a:t>
            </a:r>
            <a:r>
              <a:rPr lang="en-US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to approach or communicate with a person or thing)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—Do you have 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remote </a:t>
            </a:r>
            <a:r>
              <a:rPr lang="en-US" sz="1800" b="1" i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access 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your company e-mail account? 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Employees 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with a security clearance may </a:t>
            </a:r>
            <a:r>
              <a:rPr lang="en-US" sz="1800" b="1" i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access </a:t>
            </a:r>
            <a:r>
              <a:rPr lang="en-US" sz="1800" b="1" i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all 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offices 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building. </a:t>
            </a:r>
            <a:endParaRPr lang="en-US" sz="1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800" b="1" dirty="0"/>
          </a:p>
          <a:p>
            <a:r>
              <a:rPr lang="en-US" sz="1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Excess </a:t>
            </a:r>
            <a:r>
              <a:rPr lang="en-US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(ADJECTIVE; pertaining to a surplus. NOUN; a surplus, beyond </a:t>
            </a:r>
            <a:r>
              <a:rPr lang="en-US" sz="1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ordinary limits</a:t>
            </a:r>
            <a:r>
              <a:rPr lang="en-US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—You may return all </a:t>
            </a:r>
            <a:r>
              <a:rPr lang="en-US" sz="1800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excess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flooring materials for full credit 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within 60 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days of purchase. Avoid placing an </a:t>
            </a:r>
            <a:r>
              <a:rPr lang="en-US" sz="1800" b="1" i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excess</a:t>
            </a:r>
            <a:r>
              <a:rPr lang="en-US" sz="1800" b="1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information in these 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one-page advertisements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Lay/Lie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Lay (VERB; to put or place; a transitive verb that needs an object to complete its meaning; </a:t>
            </a:r>
            <a:r>
              <a:rPr lang="en-US" sz="1800" b="1" i="1" dirty="0" smtClean="0"/>
              <a:t>lay, laid, laid, and laying are the principal parts of this verb)—</a:t>
            </a:r>
            <a:r>
              <a:rPr lang="en-US" sz="1800" dirty="0" smtClean="0"/>
              <a:t>Please </a:t>
            </a:r>
            <a:r>
              <a:rPr lang="en-US" sz="1800" b="1" i="1" dirty="0" smtClean="0">
                <a:solidFill>
                  <a:srgbClr val="C00000"/>
                </a:solidFill>
              </a:rPr>
              <a:t>lay</a:t>
            </a:r>
            <a:r>
              <a:rPr lang="en-US" sz="1800" b="1" i="1" dirty="0" smtClean="0"/>
              <a:t> </a:t>
            </a:r>
          </a:p>
          <a:p>
            <a:endParaRPr lang="en-US" sz="1800" b="1" i="1" dirty="0" smtClean="0"/>
          </a:p>
          <a:p>
            <a:endParaRPr lang="en-US" sz="1800" b="1" i="1" dirty="0" smtClean="0"/>
          </a:p>
          <a:p>
            <a:r>
              <a:rPr lang="en-US" sz="1800" b="1" dirty="0" smtClean="0"/>
              <a:t>Lie (VERB; to recline; an intransitive verb that does not have an object; </a:t>
            </a:r>
            <a:r>
              <a:rPr lang="en-US" sz="1800" b="1" i="1" dirty="0" smtClean="0"/>
              <a:t>lie, lay, lain, and lying are the principal parts of this verb)—</a:t>
            </a:r>
            <a:r>
              <a:rPr lang="en-US" sz="1800" dirty="0" smtClean="0"/>
              <a:t>Where may the patient </a:t>
            </a:r>
            <a:r>
              <a:rPr lang="en-US" sz="1800" b="1" i="1" dirty="0" smtClean="0">
                <a:solidFill>
                  <a:srgbClr val="C00000"/>
                </a:solidFill>
              </a:rPr>
              <a:t>lie</a:t>
            </a:r>
            <a:r>
              <a:rPr lang="en-US" sz="1800" dirty="0" smtClean="0"/>
              <a:t> down? He </a:t>
            </a:r>
            <a:r>
              <a:rPr lang="en-US" sz="1800" b="1" i="1" dirty="0" smtClean="0">
                <a:solidFill>
                  <a:srgbClr val="C00000"/>
                </a:solidFill>
              </a:rPr>
              <a:t>lay</a:t>
            </a:r>
            <a:r>
              <a:rPr lang="en-US" sz="1800" b="1" i="1" dirty="0" smtClean="0"/>
              <a:t> </a:t>
            </a:r>
            <a:r>
              <a:rPr lang="en-US" sz="1800" dirty="0" smtClean="0"/>
              <a:t>in the hospital waiting room for more than three hours before a doctor examined him. These contracts have </a:t>
            </a:r>
            <a:r>
              <a:rPr lang="en-US" sz="1800" b="1" i="1" dirty="0" smtClean="0">
                <a:solidFill>
                  <a:srgbClr val="C00000"/>
                </a:solidFill>
              </a:rPr>
              <a:t>lain</a:t>
            </a:r>
            <a:r>
              <a:rPr lang="en-US" sz="1800" b="1" i="1" dirty="0" smtClean="0"/>
              <a:t> </a:t>
            </a:r>
            <a:r>
              <a:rPr lang="en-US" sz="1800" dirty="0" smtClean="0"/>
              <a:t>on Ms. Lee’s desk since</a:t>
            </a:r>
            <a:r>
              <a:rPr lang="en-US" sz="1800" b="1" i="1" dirty="0" smtClean="0"/>
              <a:t> </a:t>
            </a:r>
            <a:r>
              <a:rPr lang="en-US" sz="1800" dirty="0" smtClean="0"/>
              <a:t>Monday.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Liable/Libel/Likely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Liable (ADJECTIVE; legally responsible, obligated)—</a:t>
            </a:r>
            <a:r>
              <a:rPr lang="en-US" sz="1800" dirty="0" smtClean="0"/>
              <a:t>The court ruled that the company was </a:t>
            </a:r>
            <a:r>
              <a:rPr lang="en-US" sz="1800" b="1" i="1" dirty="0" smtClean="0">
                <a:solidFill>
                  <a:srgbClr val="C00000"/>
                </a:solidFill>
              </a:rPr>
              <a:t>liable</a:t>
            </a:r>
            <a:r>
              <a:rPr lang="en-US" sz="1800" b="1" i="1" dirty="0" smtClean="0"/>
              <a:t> </a:t>
            </a:r>
            <a:r>
              <a:rPr lang="en-US" sz="1800" dirty="0" smtClean="0"/>
              <a:t>for all damages resulting from the accident. </a:t>
            </a:r>
          </a:p>
          <a:p>
            <a:endParaRPr lang="en-US" sz="1800" b="1" dirty="0" smtClean="0"/>
          </a:p>
          <a:p>
            <a:r>
              <a:rPr lang="en-US" sz="1800" b="1" dirty="0" smtClean="0"/>
              <a:t>Libel (NOUN; a false or damaging written statement about another)—</a:t>
            </a:r>
            <a:r>
              <a:rPr lang="en-US" sz="1800" dirty="0" smtClean="0"/>
              <a:t>Don censored one statement in the reporter’s article because he feared the newspaper could be sued for </a:t>
            </a:r>
            <a:r>
              <a:rPr lang="en-US" sz="1800" b="1" i="1" dirty="0" smtClean="0">
                <a:solidFill>
                  <a:srgbClr val="C00000"/>
                </a:solidFill>
              </a:rPr>
              <a:t>libel.</a:t>
            </a:r>
          </a:p>
          <a:p>
            <a:endParaRPr lang="en-US" sz="1800" b="1" i="1" dirty="0" smtClean="0">
              <a:solidFill>
                <a:srgbClr val="C00000"/>
              </a:solidFill>
            </a:endParaRPr>
          </a:p>
          <a:p>
            <a:r>
              <a:rPr lang="en-US" sz="1800" b="1" dirty="0" smtClean="0"/>
              <a:t>Likely (ADJECTIVE; probable. ADVERB; probably)—</a:t>
            </a:r>
            <a:r>
              <a:rPr lang="en-US" sz="1800" dirty="0" smtClean="0"/>
              <a:t>He is a </a:t>
            </a:r>
            <a:r>
              <a:rPr lang="en-US" sz="1800" b="1" i="1" dirty="0" smtClean="0">
                <a:solidFill>
                  <a:srgbClr val="C00000"/>
                </a:solidFill>
              </a:rPr>
              <a:t>likely</a:t>
            </a:r>
            <a:r>
              <a:rPr lang="en-US" sz="1800" dirty="0" smtClean="0"/>
              <a:t> candidate for the position. If you continue to be habitually late and absent, you are </a:t>
            </a:r>
            <a:r>
              <a:rPr lang="en-US" sz="1800" b="1" i="1" dirty="0" smtClean="0">
                <a:solidFill>
                  <a:srgbClr val="C00000"/>
                </a:solidFill>
              </a:rPr>
              <a:t>likely</a:t>
            </a:r>
            <a:r>
              <a:rPr lang="en-US" sz="1800" dirty="0" smtClean="0"/>
              <a:t> (not liable) to be fired.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Lightening/Lightning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Lightening (VERB [GERUND]; illuminating or brightening; lessening or alleviating)—</a:t>
            </a:r>
            <a:r>
              <a:rPr lang="en-US" sz="1800" b="1" i="1" dirty="0" smtClean="0">
                <a:solidFill>
                  <a:srgbClr val="C00000"/>
                </a:solidFill>
              </a:rPr>
              <a:t>Lightening</a:t>
            </a:r>
            <a:r>
              <a:rPr lang="en-US" sz="1800" b="1" i="1" dirty="0" smtClean="0"/>
              <a:t> </a:t>
            </a:r>
            <a:r>
              <a:rPr lang="en-US" sz="1800" dirty="0" smtClean="0"/>
              <a:t>the kitchen and the living areas requires us to revise the design drawings to include ceiling lights in these areas. Only by </a:t>
            </a:r>
            <a:r>
              <a:rPr lang="en-US" sz="1800" b="1" i="1" dirty="0" smtClean="0">
                <a:solidFill>
                  <a:srgbClr val="C00000"/>
                </a:solidFill>
              </a:rPr>
              <a:t>lightening</a:t>
            </a:r>
            <a:r>
              <a:rPr lang="en-US" sz="1800" b="1" i="1" dirty="0" smtClean="0"/>
              <a:t> </a:t>
            </a:r>
            <a:r>
              <a:rPr lang="en-US" sz="1800" dirty="0" smtClean="0"/>
              <a:t>her workload can we expect to retain Ms. Burton.</a:t>
            </a:r>
          </a:p>
          <a:p>
            <a:endParaRPr lang="en-US" sz="1800" dirty="0" smtClean="0"/>
          </a:p>
          <a:p>
            <a:endParaRPr lang="en-US" sz="1800" dirty="0" smtClean="0"/>
          </a:p>
          <a:p>
            <a:r>
              <a:rPr lang="en-US" sz="1800" b="1" dirty="0" smtClean="0"/>
              <a:t>Lightning (NOUN; the flashing of light produced by atmospheric electricity)—</a:t>
            </a:r>
            <a:r>
              <a:rPr lang="en-US" sz="1800" dirty="0" smtClean="0"/>
              <a:t>During the storm flashes of </a:t>
            </a:r>
            <a:r>
              <a:rPr lang="en-US" sz="1800" b="1" i="1" dirty="0" smtClean="0">
                <a:solidFill>
                  <a:srgbClr val="C00000"/>
                </a:solidFill>
              </a:rPr>
              <a:t>lightning</a:t>
            </a:r>
            <a:r>
              <a:rPr lang="en-US" sz="1800" b="1" i="1" dirty="0" smtClean="0"/>
              <a:t> </a:t>
            </a:r>
            <a:r>
              <a:rPr lang="en-US" sz="1800" dirty="0" smtClean="0"/>
              <a:t>streaked across the sky.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Loose/Lose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Loose (ADJECTIVE; not fastened, not tight or shut up)—</a:t>
            </a:r>
            <a:r>
              <a:rPr lang="en-US" sz="1800" dirty="0" smtClean="0"/>
              <a:t>A </a:t>
            </a:r>
            <a:r>
              <a:rPr lang="en-US" sz="1800" b="1" i="1" dirty="0" smtClean="0">
                <a:solidFill>
                  <a:srgbClr val="C00000"/>
                </a:solidFill>
              </a:rPr>
              <a:t>loose</a:t>
            </a:r>
            <a:r>
              <a:rPr lang="en-US" sz="1800" b="1" i="1" dirty="0" smtClean="0"/>
              <a:t> </a:t>
            </a:r>
            <a:r>
              <a:rPr lang="en-US" sz="1800" dirty="0" smtClean="0"/>
              <a:t>connection was the probable cause of the power failure on the fifth floor of the Fisher Building.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Lose (VERB; to fail to keep; to mislay)—</a:t>
            </a:r>
            <a:r>
              <a:rPr lang="en-US" sz="1800" dirty="0" smtClean="0"/>
              <a:t>We do not want to </a:t>
            </a:r>
            <a:r>
              <a:rPr lang="en-US" sz="1800" b="1" i="1" dirty="0" smtClean="0">
                <a:solidFill>
                  <a:srgbClr val="C00000"/>
                </a:solidFill>
              </a:rPr>
              <a:t>lose</a:t>
            </a:r>
            <a:r>
              <a:rPr lang="en-US" sz="1800" dirty="0" smtClean="0"/>
              <a:t> any of our accounts in the Philippines because of this temporary shortage.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Moral/Morale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Moral (ADJECTIVE; pertaining to right and wrong, ethical)—</a:t>
            </a:r>
            <a:r>
              <a:rPr lang="en-US" sz="1800" dirty="0" smtClean="0"/>
              <a:t>Too many </a:t>
            </a:r>
            <a:r>
              <a:rPr lang="en-US" sz="1800" b="1" i="1" dirty="0" smtClean="0">
                <a:solidFill>
                  <a:srgbClr val="C00000"/>
                </a:solidFill>
              </a:rPr>
              <a:t>moral</a:t>
            </a:r>
            <a:r>
              <a:rPr lang="en-US" sz="1800" dirty="0" smtClean="0"/>
              <a:t> issues were apparent in this investment strategy for our company to become involved.</a:t>
            </a:r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r>
              <a:rPr lang="en-US" sz="1800" b="1" dirty="0" smtClean="0"/>
              <a:t>Morale (NOUN; a mental condition)—</a:t>
            </a:r>
            <a:r>
              <a:rPr lang="en-US" sz="1800" dirty="0" smtClean="0"/>
              <a:t>Announcement of an across-the-board 7 percent pay increase instantly boosted employee </a:t>
            </a:r>
            <a:r>
              <a:rPr lang="en-US" sz="1800" b="1" i="1" dirty="0" smtClean="0">
                <a:solidFill>
                  <a:srgbClr val="C00000"/>
                </a:solidFill>
              </a:rPr>
              <a:t>morale</a:t>
            </a:r>
            <a:r>
              <a:rPr lang="en-US" sz="1800" dirty="0" smtClean="0"/>
              <a:t>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Peak/Peek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Peak (ADJECTIVE or NOUN; highest point; top)—</a:t>
            </a:r>
            <a:r>
              <a:rPr lang="en-US" sz="1800" dirty="0" smtClean="0"/>
              <a:t>Our </a:t>
            </a:r>
            <a:r>
              <a:rPr lang="en-US" sz="1800" b="1" dirty="0" smtClean="0">
                <a:solidFill>
                  <a:srgbClr val="C00000"/>
                </a:solidFill>
              </a:rPr>
              <a:t>peak</a:t>
            </a:r>
            <a:r>
              <a:rPr lang="en-US" sz="1800" dirty="0" smtClean="0"/>
              <a:t> sales period is from September through November.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Peek (NOUN; a glance)—</a:t>
            </a:r>
            <a:r>
              <a:rPr lang="en-US" sz="1800" dirty="0" smtClean="0"/>
              <a:t>Some of the buyers have already had a </a:t>
            </a:r>
            <a:r>
              <a:rPr lang="en-US" sz="1800" b="1" i="1" dirty="0" smtClean="0">
                <a:solidFill>
                  <a:srgbClr val="C00000"/>
                </a:solidFill>
              </a:rPr>
              <a:t>peek</a:t>
            </a:r>
            <a:r>
              <a:rPr lang="en-US" sz="1800" dirty="0" smtClean="0"/>
              <a:t> at the new fall fashions by major designers.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Personal/Personnel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Personal (ADJECTIVE; private; individual)—</a:t>
            </a:r>
            <a:r>
              <a:rPr lang="en-US" sz="1800" dirty="0" smtClean="0"/>
              <a:t>Be careful about disclosing </a:t>
            </a:r>
            <a:r>
              <a:rPr lang="en-US" sz="1800" b="1" dirty="0" smtClean="0">
                <a:solidFill>
                  <a:srgbClr val="C00000"/>
                </a:solidFill>
              </a:rPr>
              <a:t>personal </a:t>
            </a:r>
            <a:r>
              <a:rPr lang="en-US" sz="1800" dirty="0" smtClean="0"/>
              <a:t>information over the Internet.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Personnel (NOUN; employees. ADJECTIVE; relating to employment)—</a:t>
            </a:r>
            <a:r>
              <a:rPr lang="en-US" sz="1800" dirty="0" smtClean="0"/>
              <a:t>All</a:t>
            </a:r>
            <a:r>
              <a:rPr lang="en-US" sz="1800" b="1" dirty="0" smtClean="0"/>
              <a:t> </a:t>
            </a:r>
            <a:r>
              <a:rPr lang="en-US" sz="1800" b="1" i="1" dirty="0" smtClean="0">
                <a:solidFill>
                  <a:srgbClr val="C00000"/>
                </a:solidFill>
              </a:rPr>
              <a:t>personnel </a:t>
            </a:r>
            <a:r>
              <a:rPr lang="en-US" sz="1800" dirty="0" smtClean="0"/>
              <a:t>have been notified that the company will be acquired by Certified Investment Corporation, effective July 1. Your annual performance evaluation will be placed in your </a:t>
            </a:r>
            <a:r>
              <a:rPr lang="en-US" sz="1800" b="1" i="1" dirty="0" smtClean="0">
                <a:solidFill>
                  <a:srgbClr val="C00000"/>
                </a:solidFill>
              </a:rPr>
              <a:t>personnel</a:t>
            </a:r>
            <a:r>
              <a:rPr lang="en-US" sz="1800" b="1" i="1" dirty="0" smtClean="0"/>
              <a:t> </a:t>
            </a:r>
            <a:r>
              <a:rPr lang="en-US" sz="1800" dirty="0" smtClean="0"/>
              <a:t>file.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Perspective/Prospective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Perspective (NOUN; a mental picture or outlook)—</a:t>
            </a:r>
            <a:r>
              <a:rPr lang="en-US" sz="1800" dirty="0" smtClean="0"/>
              <a:t>I believe his </a:t>
            </a:r>
            <a:r>
              <a:rPr lang="en-US" sz="1800" b="1" i="1" dirty="0" smtClean="0">
                <a:solidFill>
                  <a:srgbClr val="C00000"/>
                </a:solidFill>
              </a:rPr>
              <a:t>perspective</a:t>
            </a:r>
            <a:r>
              <a:rPr lang="en-US" sz="1800" b="1" i="1" dirty="0" smtClean="0"/>
              <a:t> </a:t>
            </a:r>
            <a:r>
              <a:rPr lang="en-US" sz="1800" dirty="0" smtClean="0"/>
              <a:t>is distorted by greed.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Prospective (ADJECTIVE; likely to be or become, expected)—</a:t>
            </a:r>
            <a:r>
              <a:rPr lang="en-US" sz="1800" dirty="0" smtClean="0"/>
              <a:t>Have you been able to locate </a:t>
            </a:r>
            <a:r>
              <a:rPr lang="en-US" sz="1800" b="1" i="1" dirty="0" smtClean="0">
                <a:solidFill>
                  <a:srgbClr val="C00000"/>
                </a:solidFill>
              </a:rPr>
              <a:t>prospective</a:t>
            </a:r>
            <a:r>
              <a:rPr lang="en-US" sz="1800" b="1" i="1" dirty="0" smtClean="0"/>
              <a:t> </a:t>
            </a:r>
            <a:r>
              <a:rPr lang="en-US" sz="1800" dirty="0" smtClean="0"/>
              <a:t>buyer for the property on Lake Street?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Peruse/Pursue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Peruse (VERB; to read hastily or casually)—</a:t>
            </a:r>
            <a:r>
              <a:rPr lang="en-US" sz="1800" dirty="0" smtClean="0"/>
              <a:t>Each morning at breakfast I</a:t>
            </a:r>
            <a:r>
              <a:rPr lang="en-US" sz="1800" b="1" dirty="0" smtClean="0"/>
              <a:t> </a:t>
            </a:r>
            <a:r>
              <a:rPr lang="en-US" sz="1800" b="1" i="1" dirty="0" smtClean="0">
                <a:solidFill>
                  <a:srgbClr val="C00000"/>
                </a:solidFill>
              </a:rPr>
              <a:t>peruse </a:t>
            </a:r>
            <a:r>
              <a:rPr lang="en-US" sz="1800" dirty="0" smtClean="0"/>
              <a:t>the newspaper for any items of interest to our industry.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Pursue (VERB; to follow in order to overtake; to proceed with a course of action)—</a:t>
            </a:r>
            <a:r>
              <a:rPr lang="en-US" sz="1800" dirty="0" smtClean="0"/>
              <a:t>As he used his cell phone to notify the police, the onlooker continued to </a:t>
            </a:r>
            <a:r>
              <a:rPr lang="en-US" sz="1800" b="1" i="1" dirty="0" smtClean="0">
                <a:solidFill>
                  <a:srgbClr val="C00000"/>
                </a:solidFill>
              </a:rPr>
              <a:t>pursue</a:t>
            </a:r>
            <a:r>
              <a:rPr lang="en-US" sz="1800" b="1" i="1" dirty="0" smtClean="0"/>
              <a:t> </a:t>
            </a:r>
            <a:r>
              <a:rPr lang="en-US" sz="1800" dirty="0" smtClean="0"/>
              <a:t>the hijacker.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Pore/Pour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Pore (VERB; to read studiously or attentively. NOUN; a small opening in a membrane)—</a:t>
            </a:r>
            <a:r>
              <a:rPr lang="en-US" sz="1800" dirty="0" smtClean="0"/>
              <a:t>How long did the auditors </a:t>
            </a:r>
            <a:r>
              <a:rPr lang="en-US" sz="1800" b="1" i="1" dirty="0" smtClean="0">
                <a:solidFill>
                  <a:srgbClr val="C00000"/>
                </a:solidFill>
              </a:rPr>
              <a:t>pore</a:t>
            </a:r>
            <a:r>
              <a:rPr lang="en-US" sz="1800" b="1" i="1" dirty="0" smtClean="0"/>
              <a:t> </a:t>
            </a:r>
            <a:r>
              <a:rPr lang="en-US" sz="1800" dirty="0" smtClean="0"/>
              <a:t>over these books before discovering discrepancies in the entries? Hot water will open the </a:t>
            </a:r>
            <a:r>
              <a:rPr lang="en-US" sz="1800" b="1" i="1" dirty="0" smtClean="0">
                <a:solidFill>
                  <a:srgbClr val="C00000"/>
                </a:solidFill>
              </a:rPr>
              <a:t>pores</a:t>
            </a:r>
            <a:r>
              <a:rPr lang="en-US" sz="1800" b="1" i="1" dirty="0" smtClean="0"/>
              <a:t> </a:t>
            </a:r>
            <a:r>
              <a:rPr lang="en-US" sz="1800" dirty="0" smtClean="0"/>
              <a:t>of your skin, and cold water will close them.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Pour (VERB; to dispense from a container; to move with a continual or continuous flow)—</a:t>
            </a:r>
            <a:r>
              <a:rPr lang="en-US" sz="1800" dirty="0" smtClean="0"/>
              <a:t>Please ask the servers to </a:t>
            </a:r>
            <a:r>
              <a:rPr lang="en-US" sz="1800" b="1" i="1" dirty="0" smtClean="0">
                <a:solidFill>
                  <a:srgbClr val="C00000"/>
                </a:solidFill>
              </a:rPr>
              <a:t>pour</a:t>
            </a:r>
            <a:r>
              <a:rPr lang="en-US" sz="1800" b="1" i="1" dirty="0" smtClean="0"/>
              <a:t> </a:t>
            </a:r>
            <a:r>
              <a:rPr lang="en-US" sz="1800" dirty="0" smtClean="0"/>
              <a:t>the water after the guests are seated.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6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+mn-lt"/>
              </a:rPr>
              <a:t>Adapt/Adept/Adopt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Adapt (VERB; to adjust or modify)—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must </a:t>
            </a:r>
            <a:r>
              <a:rPr lang="en-US" sz="1800" b="1" i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adapt</a:t>
            </a:r>
            <a:r>
              <a:rPr lang="en-US" sz="18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our advertising 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campaigns to 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capture the new generation of college graduates. </a:t>
            </a:r>
            <a:endParaRPr lang="en-US" sz="1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800" b="1" dirty="0" smtClean="0"/>
          </a:p>
          <a:p>
            <a:endParaRPr lang="en-US" sz="1800" b="1" dirty="0"/>
          </a:p>
          <a:p>
            <a:r>
              <a:rPr lang="en-US" sz="1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Adept </a:t>
            </a:r>
            <a:r>
              <a:rPr lang="en-US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(ADJECTIVE; skilled; proficient)—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Mark is particularly </a:t>
            </a:r>
            <a:r>
              <a:rPr lang="en-US" sz="1800" b="1" i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adept 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 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writing successful 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grant proposals. </a:t>
            </a:r>
            <a:endParaRPr lang="en-US" sz="1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800" b="1" dirty="0" smtClean="0"/>
          </a:p>
          <a:p>
            <a:endParaRPr lang="en-US" sz="1800" b="1" dirty="0"/>
          </a:p>
          <a:p>
            <a:r>
              <a:rPr lang="en-US" sz="1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Adopt </a:t>
            </a:r>
            <a:r>
              <a:rPr lang="en-US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(VERB; to take and follow as one’s own)—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8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Harrises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have filed 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petition 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</a:t>
            </a:r>
            <a:r>
              <a:rPr lang="en-US" sz="1800" b="1" i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adopt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their foster child.</a:t>
            </a:r>
            <a:r>
              <a:rPr lang="en-US" sz="1800" b="1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Precede/Proceed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Precede (VERB [</a:t>
            </a:r>
            <a:r>
              <a:rPr lang="en-US" sz="1800" b="1" dirty="0" err="1" smtClean="0"/>
              <a:t>pri</a:t>
            </a:r>
            <a:r>
              <a:rPr lang="en-US" sz="1800" b="1" dirty="0" smtClean="0"/>
              <a:t>-ˈsē ̄d]; to go before)—</a:t>
            </a:r>
            <a:r>
              <a:rPr lang="en-US" sz="1800" dirty="0" smtClean="0"/>
              <a:t>Mrs. Andrews’ breakout session will </a:t>
            </a:r>
            <a:r>
              <a:rPr lang="en-US" sz="1800" b="1" i="1" dirty="0" smtClean="0">
                <a:solidFill>
                  <a:srgbClr val="C00000"/>
                </a:solidFill>
              </a:rPr>
              <a:t>precede</a:t>
            </a:r>
            <a:r>
              <a:rPr lang="en-US" sz="1800" dirty="0" smtClean="0"/>
              <a:t> the convention’s first general session.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Proceed (VERB [prō -ˈsē d]; to go forward or continue)—</a:t>
            </a:r>
            <a:r>
              <a:rPr lang="en-US" sz="1800" dirty="0" smtClean="0"/>
              <a:t>Please </a:t>
            </a:r>
            <a:r>
              <a:rPr lang="en-US" sz="1800" b="1" dirty="0" smtClean="0">
                <a:solidFill>
                  <a:srgbClr val="C00000"/>
                </a:solidFill>
              </a:rPr>
              <a:t>proceed </a:t>
            </a:r>
            <a:r>
              <a:rPr lang="en-US" sz="1800" dirty="0" smtClean="0"/>
              <a:t>with your analysis of the utility company’s financial statements.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Precedence/Precedents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Precedence (NOUN [ˈpre-</a:t>
            </a:r>
            <a:r>
              <a:rPr lang="en-US" sz="1800" b="1" dirty="0" err="1" smtClean="0"/>
              <a:t>cə</a:t>
            </a:r>
            <a:r>
              <a:rPr lang="en-US" sz="1800" b="1" dirty="0" smtClean="0"/>
              <a:t>-</a:t>
            </a:r>
            <a:r>
              <a:rPr lang="en-US" sz="1800" b="1" dirty="0" err="1" smtClean="0"/>
              <a:t>dən</a:t>
            </a:r>
            <a:r>
              <a:rPr lang="en-US" sz="1800" b="1" dirty="0" smtClean="0"/>
              <a:t>(t)s]; priority)—</a:t>
            </a:r>
            <a:r>
              <a:rPr lang="en-US" sz="1800" dirty="0" smtClean="0"/>
              <a:t>Please give </a:t>
            </a:r>
            <a:r>
              <a:rPr lang="en-US" sz="1800" b="1" i="1" dirty="0" smtClean="0">
                <a:solidFill>
                  <a:srgbClr val="C00000"/>
                </a:solidFill>
              </a:rPr>
              <a:t>precedence</a:t>
            </a:r>
            <a:r>
              <a:rPr lang="en-US" sz="1800" b="1" i="1" dirty="0" smtClean="0"/>
              <a:t> </a:t>
            </a:r>
            <a:r>
              <a:rPr lang="en-US" sz="1800" dirty="0" smtClean="0"/>
              <a:t>to training our middle management personnel in the use of voice-recognition software.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Precedents (NOUN [ˈpre-</a:t>
            </a:r>
            <a:r>
              <a:rPr lang="en-US" sz="1800" b="1" dirty="0" err="1" smtClean="0"/>
              <a:t>cə</a:t>
            </a:r>
            <a:r>
              <a:rPr lang="en-US" sz="1800" b="1" dirty="0" smtClean="0"/>
              <a:t>-</a:t>
            </a:r>
            <a:r>
              <a:rPr lang="en-US" sz="1800" b="1" dirty="0" err="1" smtClean="0"/>
              <a:t>dənts</a:t>
            </a:r>
            <a:r>
              <a:rPr lang="en-US" sz="1800" b="1" dirty="0" smtClean="0"/>
              <a:t>]; things done or said that can be used as an example)—</a:t>
            </a:r>
            <a:r>
              <a:rPr lang="en-US" sz="1800" dirty="0" smtClean="0"/>
              <a:t>There are no legal </a:t>
            </a:r>
            <a:r>
              <a:rPr lang="en-US" sz="1800" b="1" i="1" dirty="0" smtClean="0">
                <a:solidFill>
                  <a:srgbClr val="C00000"/>
                </a:solidFill>
              </a:rPr>
              <a:t>precedents</a:t>
            </a:r>
            <a:r>
              <a:rPr lang="en-US" sz="1800" b="1" i="1" dirty="0" smtClean="0"/>
              <a:t> </a:t>
            </a:r>
            <a:r>
              <a:rPr lang="en-US" sz="1800" dirty="0" smtClean="0"/>
              <a:t>in our state for this particular case.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Rational/Rationale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Rational (ADJECTIVE [ˈrash-</a:t>
            </a:r>
            <a:r>
              <a:rPr lang="en-US" sz="1800" b="1" dirty="0" err="1" smtClean="0"/>
              <a:t>nəl</a:t>
            </a:r>
            <a:r>
              <a:rPr lang="en-US" sz="1800" b="1" dirty="0" smtClean="0"/>
              <a:t>]; based on reason)—</a:t>
            </a:r>
            <a:r>
              <a:rPr lang="en-US" sz="1800" dirty="0" smtClean="0"/>
              <a:t>There must certainly be a </a:t>
            </a:r>
            <a:r>
              <a:rPr lang="en-US" sz="1800" b="1" i="1" dirty="0" smtClean="0">
                <a:solidFill>
                  <a:srgbClr val="C00000"/>
                </a:solidFill>
              </a:rPr>
              <a:t>rational</a:t>
            </a:r>
            <a:r>
              <a:rPr lang="en-US" sz="1800" i="1" dirty="0" smtClean="0"/>
              <a:t> </a:t>
            </a:r>
            <a:r>
              <a:rPr lang="en-US" sz="1800" dirty="0" smtClean="0"/>
              <a:t>explanation for the strange noises in the attic.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Rationale (NOUN [ˌ</a:t>
            </a:r>
            <a:r>
              <a:rPr lang="en-US" sz="1800" b="1" dirty="0" err="1" smtClean="0"/>
              <a:t>ra-shə</a:t>
            </a:r>
            <a:r>
              <a:rPr lang="en-US" sz="1800" b="1" dirty="0" smtClean="0"/>
              <a:t>-ˈ</a:t>
            </a:r>
            <a:r>
              <a:rPr lang="en-US" sz="1800" b="1" dirty="0" err="1" smtClean="0"/>
              <a:t>nal</a:t>
            </a:r>
            <a:r>
              <a:rPr lang="en-US" sz="1800" b="1" dirty="0" smtClean="0"/>
              <a:t>]; an explanation of belief or practice, an underlying reason)—</a:t>
            </a:r>
            <a:r>
              <a:rPr lang="en-US" sz="1800" dirty="0" smtClean="0"/>
              <a:t>Do you understand management’s </a:t>
            </a:r>
            <a:r>
              <a:rPr lang="en-US" sz="1800" b="1" i="1" dirty="0" smtClean="0">
                <a:solidFill>
                  <a:srgbClr val="C00000"/>
                </a:solidFill>
              </a:rPr>
              <a:t>rationale</a:t>
            </a:r>
            <a:r>
              <a:rPr lang="en-US" sz="1800" b="1" i="1" dirty="0" smtClean="0"/>
              <a:t> </a:t>
            </a:r>
            <a:r>
              <a:rPr lang="en-US" sz="1800" dirty="0" smtClean="0"/>
              <a:t>for closing this outlet store, which is presently showing a profit?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62</a:t>
            </a:fld>
            <a:endParaRPr lang="en-US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C00000"/>
                </a:solidFill>
                <a:latin typeface="+mn-lt"/>
              </a:rPr>
              <a:t>Respectably/Respectfully/Respectively</a:t>
            </a:r>
            <a:endParaRPr lang="en-US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Respectably (ADVERB; in a correct or decent manner)—</a:t>
            </a:r>
            <a:r>
              <a:rPr lang="en-US" sz="1800" dirty="0" smtClean="0"/>
              <a:t>The vagrant was dressed </a:t>
            </a:r>
            <a:r>
              <a:rPr lang="en-US" sz="1800" b="1" i="1" dirty="0" smtClean="0">
                <a:solidFill>
                  <a:srgbClr val="C00000"/>
                </a:solidFill>
              </a:rPr>
              <a:t>respectably</a:t>
            </a:r>
            <a:r>
              <a:rPr lang="en-US" sz="1800" dirty="0" smtClean="0"/>
              <a:t> for his court appearance.</a:t>
            </a:r>
          </a:p>
          <a:p>
            <a:pPr>
              <a:buNone/>
            </a:pPr>
            <a:endParaRPr lang="en-US" sz="1800" b="1" dirty="0" smtClean="0"/>
          </a:p>
          <a:p>
            <a:r>
              <a:rPr lang="en-US" sz="1800" b="1" dirty="0" smtClean="0"/>
              <a:t>Respectfully (ADVERB; in a manner denoting high regard; a word used in the complimentary close of a letter to show high regard for the addressee)—</a:t>
            </a:r>
            <a:r>
              <a:rPr lang="en-US" sz="1800" dirty="0" smtClean="0"/>
              <a:t>Please remember to treat all our customers </a:t>
            </a:r>
            <a:r>
              <a:rPr lang="en-US" sz="1800" b="1" i="1" dirty="0" smtClean="0">
                <a:solidFill>
                  <a:srgbClr val="C00000"/>
                </a:solidFill>
              </a:rPr>
              <a:t>respectfully.</a:t>
            </a:r>
            <a:r>
              <a:rPr lang="en-US" sz="1800" b="1" i="1" dirty="0" smtClean="0"/>
              <a:t> </a:t>
            </a:r>
          </a:p>
          <a:p>
            <a:endParaRPr lang="en-US" sz="1800" b="1" i="1" dirty="0" smtClean="0"/>
          </a:p>
          <a:p>
            <a:r>
              <a:rPr lang="en-US" sz="1800" b="1" dirty="0" smtClean="0"/>
              <a:t>Respectively (ADVERB; each in turn or in order)—</a:t>
            </a:r>
            <a:r>
              <a:rPr lang="en-US" sz="1800" dirty="0" smtClean="0"/>
              <a:t>Janice Jackson, John </a:t>
            </a:r>
            <a:r>
              <a:rPr lang="en-US" sz="1800" dirty="0" err="1" smtClean="0"/>
              <a:t>Zelinsky</a:t>
            </a:r>
            <a:r>
              <a:rPr lang="en-US" sz="1800" dirty="0" smtClean="0"/>
              <a:t>, and Al Turnbull were first-, second-, and third-prize winners, </a:t>
            </a:r>
            <a:r>
              <a:rPr lang="en-US" sz="1800" b="1" i="1" dirty="0" smtClean="0">
                <a:solidFill>
                  <a:srgbClr val="C00000"/>
                </a:solidFill>
              </a:rPr>
              <a:t>respectively.</a:t>
            </a:r>
            <a:endParaRPr lang="en-US" sz="1800" b="1" i="1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63</a:t>
            </a:fld>
            <a:endParaRPr lang="en-US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Shall/Will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Shall (HELPING VERB; denotes future time in the first person in formal writing)—</a:t>
            </a:r>
            <a:r>
              <a:rPr lang="en-US" sz="1800" dirty="0" smtClean="0"/>
              <a:t>I </a:t>
            </a:r>
            <a:r>
              <a:rPr lang="en-US" sz="1800" b="1" i="1" dirty="0" smtClean="0">
                <a:solidFill>
                  <a:srgbClr val="C00000"/>
                </a:solidFill>
              </a:rPr>
              <a:t>shall</a:t>
            </a:r>
            <a:r>
              <a:rPr lang="en-US" sz="1800" b="1" i="1" dirty="0" smtClean="0"/>
              <a:t> </a:t>
            </a:r>
            <a:r>
              <a:rPr lang="en-US" sz="1800" dirty="0" smtClean="0"/>
              <a:t>give your request the utmost consideration.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Will (HELPING VERB; used with all three persons in business style)—</a:t>
            </a:r>
            <a:r>
              <a:rPr lang="en-US" sz="1800" dirty="0" smtClean="0"/>
              <a:t>I (or We) </a:t>
            </a:r>
            <a:r>
              <a:rPr lang="en-US" sz="1800" b="1" i="1" dirty="0" smtClean="0">
                <a:solidFill>
                  <a:srgbClr val="C00000"/>
                </a:solidFill>
              </a:rPr>
              <a:t>will </a:t>
            </a:r>
            <a:r>
              <a:rPr lang="en-US" sz="1800" dirty="0" smtClean="0"/>
              <a:t>call you tomorrow.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64</a:t>
            </a:fld>
            <a:endParaRPr lang="en-US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Shear/Sheer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Shear (VERB; to cut, strip, or remove)—The mechanic had to </a:t>
            </a:r>
            <a:r>
              <a:rPr lang="en-US" sz="1800" b="1" i="1" dirty="0" smtClean="0">
                <a:solidFill>
                  <a:srgbClr val="C00000"/>
                </a:solidFill>
              </a:rPr>
              <a:t>shear</a:t>
            </a:r>
            <a:r>
              <a:rPr lang="en-US" sz="1800" b="1" i="1" dirty="0" smtClean="0"/>
              <a:t> </a:t>
            </a:r>
            <a:r>
              <a:rPr lang="en-US" sz="1800" dirty="0" smtClean="0"/>
              <a:t>off the bolts before he could remove the wheel. </a:t>
            </a:r>
          </a:p>
          <a:p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Sheer (ADJECTIVE; transparently thin; utter; steep)—</a:t>
            </a:r>
            <a:r>
              <a:rPr lang="en-US" sz="1800" dirty="0" smtClean="0"/>
              <a:t>None of these </a:t>
            </a:r>
            <a:r>
              <a:rPr lang="en-US" sz="1800" b="1" i="1" dirty="0" smtClean="0">
                <a:solidFill>
                  <a:srgbClr val="C00000"/>
                </a:solidFill>
              </a:rPr>
              <a:t>sheer</a:t>
            </a:r>
            <a:r>
              <a:rPr lang="en-US" sz="1800" dirty="0" smtClean="0"/>
              <a:t> fabrics are suitable for the kind of draperies we have in mind.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65</a:t>
            </a:fld>
            <a:endParaRPr lang="en-US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Should/Would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Should (HELPING VERB; denotes future time in the first person in formal writing)—</a:t>
            </a:r>
            <a:r>
              <a:rPr lang="en-US" sz="1800" dirty="0" smtClean="0"/>
              <a:t>We </a:t>
            </a:r>
            <a:r>
              <a:rPr lang="en-US" sz="1800" b="1" i="1" dirty="0" smtClean="0">
                <a:solidFill>
                  <a:srgbClr val="C00000"/>
                </a:solidFill>
              </a:rPr>
              <a:t>should </a:t>
            </a:r>
            <a:r>
              <a:rPr lang="en-US" sz="1800" dirty="0" smtClean="0"/>
              <a:t>appreciate your returning the signed contracts by Friday, March 23.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Would (HELPING VERB; used with all three persons in business style)—</a:t>
            </a:r>
            <a:r>
              <a:rPr lang="en-US" sz="1800" dirty="0" smtClean="0"/>
              <a:t>I (or We) </a:t>
            </a:r>
            <a:r>
              <a:rPr lang="en-US" sz="1800" b="1" i="1" dirty="0" smtClean="0">
                <a:solidFill>
                  <a:srgbClr val="C00000"/>
                </a:solidFill>
              </a:rPr>
              <a:t>would </a:t>
            </a:r>
            <a:r>
              <a:rPr lang="en-US" sz="1800" dirty="0" smtClean="0"/>
              <a:t>appreciate receiving a copy of this month’s sales report.</a:t>
            </a:r>
            <a:r>
              <a:rPr lang="en-US" sz="1800" b="1" i="1" dirty="0" smtClean="0"/>
              <a:t>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66</a:t>
            </a:fld>
            <a:endParaRPr lang="en-US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Soar/Sore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Soar (VERB; to fly aloft or about; to rise or increase dramatically)—</a:t>
            </a:r>
            <a:r>
              <a:rPr lang="en-US" sz="1800" dirty="0" smtClean="0"/>
              <a:t>These miniature aircraft are built to </a:t>
            </a:r>
            <a:r>
              <a:rPr lang="en-US" sz="1800" b="1" dirty="0" smtClean="0">
                <a:solidFill>
                  <a:srgbClr val="C00000"/>
                </a:solidFill>
              </a:rPr>
              <a:t>soar </a:t>
            </a:r>
            <a:r>
              <a:rPr lang="en-US" sz="1800" dirty="0" smtClean="0"/>
              <a:t>through the air without motor or battery power. </a:t>
            </a:r>
          </a:p>
          <a:p>
            <a:endParaRPr lang="en-US" sz="1800" b="1" i="1" dirty="0" smtClean="0">
              <a:solidFill>
                <a:srgbClr val="C00000"/>
              </a:solidFill>
            </a:endParaRPr>
          </a:p>
          <a:p>
            <a:endParaRPr lang="en-US" sz="1800" b="1" i="1" dirty="0" smtClean="0">
              <a:solidFill>
                <a:srgbClr val="C00000"/>
              </a:solidFill>
            </a:endParaRPr>
          </a:p>
          <a:p>
            <a:endParaRPr lang="en-US" sz="1800" b="1" i="1" dirty="0" smtClean="0">
              <a:solidFill>
                <a:srgbClr val="C00000"/>
              </a:solidFill>
            </a:endParaRPr>
          </a:p>
          <a:p>
            <a:r>
              <a:rPr lang="en-US" sz="1800" b="1" dirty="0" smtClean="0"/>
              <a:t>Sore (ADJECTIVE; painfully sensitive)—</a:t>
            </a:r>
            <a:r>
              <a:rPr lang="en-US" sz="1800" dirty="0" smtClean="0"/>
              <a:t>If you overdo an exercise program, your muscles will be </a:t>
            </a:r>
            <a:r>
              <a:rPr lang="en-US" sz="1800" b="1" i="1" dirty="0" smtClean="0">
                <a:solidFill>
                  <a:srgbClr val="C00000"/>
                </a:solidFill>
              </a:rPr>
              <a:t>sore</a:t>
            </a:r>
            <a:r>
              <a:rPr lang="en-US" sz="1800" dirty="0" smtClean="0"/>
              <a:t> for several days.</a:t>
            </a:r>
            <a:r>
              <a:rPr lang="en-US" sz="1800" b="1" i="1" dirty="0" smtClean="0"/>
              <a:t>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67</a:t>
            </a:fld>
            <a:endParaRPr lang="en-US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Sole/Soul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Sole (NOUN; the undersurface of a foot. ADJECTIVE; being the only one)—</a:t>
            </a:r>
            <a:r>
              <a:rPr lang="en-US" sz="1800" dirty="0" smtClean="0"/>
              <a:t>When you walk, distribute your weight evenly between the </a:t>
            </a:r>
            <a:r>
              <a:rPr lang="en-US" sz="1800" b="1" i="1" dirty="0" smtClean="0">
                <a:solidFill>
                  <a:srgbClr val="C00000"/>
                </a:solidFill>
              </a:rPr>
              <a:t>sole</a:t>
            </a:r>
            <a:r>
              <a:rPr lang="en-US" sz="1800" dirty="0" smtClean="0"/>
              <a:t> and the heel of your foot. </a:t>
            </a:r>
          </a:p>
          <a:p>
            <a:pPr>
              <a:buNone/>
            </a:pPr>
            <a:endParaRPr lang="en-US" sz="1800" b="1" i="1" dirty="0" smtClean="0"/>
          </a:p>
          <a:p>
            <a:pPr>
              <a:buNone/>
            </a:pPr>
            <a:endParaRPr lang="en-US" sz="1800" b="1" i="1" dirty="0" smtClean="0"/>
          </a:p>
          <a:p>
            <a:pPr>
              <a:buNone/>
            </a:pPr>
            <a:endParaRPr lang="en-US" sz="1800" b="1" i="1" dirty="0" smtClean="0"/>
          </a:p>
          <a:p>
            <a:r>
              <a:rPr lang="en-US" sz="1800" b="1" dirty="0" smtClean="0"/>
              <a:t>Soul (NOUN; the immaterial essence of an individual; a living example of moral principle)—</a:t>
            </a:r>
            <a:r>
              <a:rPr lang="en-US" sz="1800" dirty="0" smtClean="0"/>
              <a:t>Most contemporary religions believe that the </a:t>
            </a:r>
            <a:r>
              <a:rPr lang="en-US" sz="1800" b="1" i="1" dirty="0" smtClean="0">
                <a:solidFill>
                  <a:srgbClr val="C00000"/>
                </a:solidFill>
              </a:rPr>
              <a:t>soul</a:t>
            </a:r>
            <a:r>
              <a:rPr lang="en-US" sz="1800" b="1" i="1" dirty="0" smtClean="0"/>
              <a:t> </a:t>
            </a:r>
            <a:r>
              <a:rPr lang="en-US" sz="1800" dirty="0" smtClean="0"/>
              <a:t>of an individual continues on after his or her physical death.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68</a:t>
            </a:fld>
            <a:endParaRPr lang="en-US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Stationary/Stationery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Stationary (ADJECTIVE; not movable or not moving)—</a:t>
            </a:r>
            <a:r>
              <a:rPr lang="en-US" sz="1800" dirty="0" smtClean="0"/>
              <a:t>Only two of the interior walls in this office suite are </a:t>
            </a:r>
            <a:r>
              <a:rPr lang="en-US" sz="1800" b="1" i="1" dirty="0" smtClean="0">
                <a:solidFill>
                  <a:srgbClr val="C00000"/>
                </a:solidFill>
              </a:rPr>
              <a:t>stationary.</a:t>
            </a:r>
            <a:r>
              <a:rPr lang="en-US" sz="1800" dirty="0" smtClean="0"/>
              <a:t>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Stationery (NOUN or ADJECTIVE; writing material or related to writing materials)—</a:t>
            </a:r>
            <a:r>
              <a:rPr lang="en-US" sz="1800" dirty="0" smtClean="0"/>
              <a:t>Prepare this letter on Mr. Parks’ personal </a:t>
            </a:r>
            <a:r>
              <a:rPr lang="en-US" sz="1800" b="1" i="1" dirty="0" smtClean="0">
                <a:solidFill>
                  <a:srgbClr val="C00000"/>
                </a:solidFill>
              </a:rPr>
              <a:t>stationery.</a:t>
            </a:r>
            <a:r>
              <a:rPr lang="en-US" sz="1800" b="1" i="1" dirty="0" smtClean="0"/>
              <a:t>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69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7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+mn-lt"/>
              </a:rPr>
              <a:t>Advice/Advise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Advice (NOUN; a suggestion, an opinion, or a recommendation)—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 should 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have followed 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your </a:t>
            </a:r>
            <a:r>
              <a:rPr lang="en-US" sz="1800" b="1" i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advice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declined the job offer. </a:t>
            </a:r>
            <a:endParaRPr lang="en-US" sz="1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800" b="1" dirty="0" smtClean="0"/>
          </a:p>
          <a:p>
            <a:endParaRPr lang="en-US" sz="1800" b="1" dirty="0"/>
          </a:p>
          <a:p>
            <a:endParaRPr lang="en-US" sz="1800" b="1" dirty="0"/>
          </a:p>
          <a:p>
            <a:r>
              <a:rPr lang="en-US" sz="1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Advise </a:t>
            </a:r>
            <a:r>
              <a:rPr lang="en-US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(VERB; to counsel or recommend)—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Mr. Canton is qualified to </a:t>
            </a:r>
            <a:r>
              <a:rPr lang="en-US" sz="1800" b="1" i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advise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you 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courses you will need to take for the marketing major. 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Statue/Stature/Statute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Statue (NOUN; a carved or molded image of someone or something)—</a:t>
            </a:r>
            <a:r>
              <a:rPr lang="en-US" sz="1800" dirty="0" smtClean="0"/>
              <a:t>Meet me in front of the </a:t>
            </a:r>
            <a:r>
              <a:rPr lang="en-US" sz="1800" b="1" i="1" dirty="0" smtClean="0">
                <a:solidFill>
                  <a:srgbClr val="C00000"/>
                </a:solidFill>
              </a:rPr>
              <a:t>statue</a:t>
            </a:r>
            <a:r>
              <a:rPr lang="en-US" sz="1800" dirty="0" smtClean="0"/>
              <a:t> of Lincoln at 2 p.m.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Stature (NOUN; the height of an object or a body; status gained by attainment)—</a:t>
            </a:r>
            <a:r>
              <a:rPr lang="en-US" sz="1800" dirty="0" smtClean="0"/>
              <a:t>The </a:t>
            </a:r>
            <a:r>
              <a:rPr lang="en-US" sz="1800" b="1" i="1" dirty="0" smtClean="0">
                <a:solidFill>
                  <a:srgbClr val="C00000"/>
                </a:solidFill>
              </a:rPr>
              <a:t>stature </a:t>
            </a:r>
            <a:r>
              <a:rPr lang="en-US" sz="1800" dirty="0" smtClean="0"/>
              <a:t>alone of the pyramids is overwhelming.</a:t>
            </a:r>
            <a:r>
              <a:rPr lang="en-US" sz="1800" b="1" i="1" dirty="0" smtClean="0"/>
              <a:t> </a:t>
            </a:r>
          </a:p>
          <a:p>
            <a:endParaRPr lang="en-US" sz="1800" b="1" i="1" dirty="0" smtClean="0"/>
          </a:p>
          <a:p>
            <a:endParaRPr lang="en-US" sz="1800" b="1" i="1" dirty="0" smtClean="0"/>
          </a:p>
          <a:p>
            <a:r>
              <a:rPr lang="en-US" sz="1800" b="1" dirty="0" smtClean="0"/>
              <a:t>Statute (NOUN; a law enacted by a legislature)—</a:t>
            </a:r>
            <a:r>
              <a:rPr lang="en-US" sz="1800" dirty="0" smtClean="0"/>
              <a:t>A recently enacted </a:t>
            </a:r>
            <a:r>
              <a:rPr lang="en-US" sz="1800" b="1" i="1" dirty="0" smtClean="0">
                <a:solidFill>
                  <a:srgbClr val="C00000"/>
                </a:solidFill>
              </a:rPr>
              <a:t>statute</a:t>
            </a:r>
            <a:r>
              <a:rPr lang="en-US" sz="1800" dirty="0" smtClean="0"/>
              <a:t> prohibits the use of handheld cell phones while driving.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70</a:t>
            </a:fld>
            <a:endParaRPr lang="en-US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Than/Then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Than (CONJUNCTION; used to show comparison)—</a:t>
            </a:r>
            <a:r>
              <a:rPr lang="en-US" sz="1800" dirty="0" smtClean="0"/>
              <a:t>Ms. Espinoza has more experience </a:t>
            </a:r>
            <a:r>
              <a:rPr lang="en-US" sz="1800" b="1" i="1" dirty="0" smtClean="0">
                <a:solidFill>
                  <a:srgbClr val="C00000"/>
                </a:solidFill>
              </a:rPr>
              <a:t>than</a:t>
            </a:r>
            <a:r>
              <a:rPr lang="en-US" sz="1800" dirty="0" smtClean="0"/>
              <a:t> I in writing contract proposals.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Then (ADVERB; at that time)—</a:t>
            </a:r>
            <a:r>
              <a:rPr lang="en-US" sz="1800" dirty="0" smtClean="0"/>
              <a:t>Once all the data has been gathered, you may </a:t>
            </a:r>
            <a:r>
              <a:rPr lang="en-US" sz="1800" b="1" i="1" dirty="0" smtClean="0">
                <a:solidFill>
                  <a:srgbClr val="C00000"/>
                </a:solidFill>
              </a:rPr>
              <a:t>then</a:t>
            </a:r>
            <a:r>
              <a:rPr lang="en-US" sz="1800" dirty="0" smtClean="0"/>
              <a:t> begin organizing the report.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71</a:t>
            </a:fld>
            <a:endParaRPr lang="en-US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That/Which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That (PRONOUN; refers to animals or things; introduces a restrictive or essential subordinate clause)—</a:t>
            </a:r>
            <a:r>
              <a:rPr lang="en-US" sz="1800" dirty="0" smtClean="0"/>
              <a:t>All dogs </a:t>
            </a:r>
            <a:r>
              <a:rPr lang="en-US" sz="1800" b="1" i="1" dirty="0" smtClean="0">
                <a:solidFill>
                  <a:srgbClr val="C00000"/>
                </a:solidFill>
              </a:rPr>
              <a:t>that</a:t>
            </a:r>
            <a:r>
              <a:rPr lang="en-US" sz="1800" dirty="0" smtClean="0"/>
              <a:t> are found wandering in the streets will be impounded. </a:t>
            </a:r>
          </a:p>
          <a:p>
            <a:endParaRPr lang="en-US" sz="1800" b="1" i="1" dirty="0" smtClean="0"/>
          </a:p>
          <a:p>
            <a:endParaRPr lang="en-US" sz="1800" b="1" i="1" dirty="0" smtClean="0"/>
          </a:p>
          <a:p>
            <a:r>
              <a:rPr lang="en-US" sz="1800" b="1" dirty="0" smtClean="0"/>
              <a:t>Which (PRONOUN; refers to animals or things; introduces a nonrestrictive or nonessential subordinate clause)—</a:t>
            </a:r>
            <a:r>
              <a:rPr lang="en-US" sz="1800" dirty="0" smtClean="0"/>
              <a:t>The security staff recommended that we acquire a watchdog, </a:t>
            </a:r>
            <a:r>
              <a:rPr lang="en-US" sz="1800" b="1" i="1" dirty="0" smtClean="0">
                <a:solidFill>
                  <a:srgbClr val="C00000"/>
                </a:solidFill>
              </a:rPr>
              <a:t>which</a:t>
            </a:r>
            <a:r>
              <a:rPr lang="en-US" sz="1800" dirty="0" smtClean="0"/>
              <a:t> would be kept inside the plant at night.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72</a:t>
            </a:fld>
            <a:endParaRPr lang="en-US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Their/There/They’re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Their (PRONOUN USED AS ADJECTIVE; the possessive form of </a:t>
            </a:r>
            <a:r>
              <a:rPr lang="en-US" sz="1800" b="1" i="1" dirty="0" smtClean="0"/>
              <a:t>they)—</a:t>
            </a:r>
            <a:r>
              <a:rPr lang="en-US" sz="1800" dirty="0" smtClean="0"/>
              <a:t>As a result of </a:t>
            </a:r>
            <a:r>
              <a:rPr lang="en-US" sz="1800" b="1" i="1" dirty="0" smtClean="0">
                <a:solidFill>
                  <a:srgbClr val="C00000"/>
                </a:solidFill>
              </a:rPr>
              <a:t>their </a:t>
            </a:r>
            <a:r>
              <a:rPr lang="en-US" sz="1800" dirty="0" smtClean="0"/>
              <a:t>recommendation, we installed an Apex Security System in our main warehouse. </a:t>
            </a:r>
            <a:endParaRPr lang="en-US" sz="1800" b="1" i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There (ADVERB; at that place or at that point)—</a:t>
            </a:r>
            <a:r>
              <a:rPr lang="en-US" sz="1800" dirty="0" smtClean="0"/>
              <a:t>Please be </a:t>
            </a:r>
            <a:r>
              <a:rPr lang="en-US" sz="1800" b="1" i="1" dirty="0" smtClean="0">
                <a:solidFill>
                  <a:srgbClr val="C00000"/>
                </a:solidFill>
              </a:rPr>
              <a:t>there</a:t>
            </a:r>
            <a:r>
              <a:rPr lang="en-US" sz="1800" dirty="0" smtClean="0"/>
              <a:t> promptly at ten o’clock in the morning.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They’re (PRONOUN + VERB; the contraction of </a:t>
            </a:r>
            <a:r>
              <a:rPr lang="en-US" sz="1800" b="1" i="1" dirty="0" smtClean="0"/>
              <a:t>they are)—</a:t>
            </a:r>
            <a:r>
              <a:rPr lang="en-US" sz="1800" dirty="0" smtClean="0"/>
              <a:t>Although the union representatives rejected our first offer, </a:t>
            </a:r>
            <a:r>
              <a:rPr lang="en-US" sz="1800" b="1" i="1" dirty="0" smtClean="0">
                <a:solidFill>
                  <a:srgbClr val="C00000"/>
                </a:solidFill>
              </a:rPr>
              <a:t>they’re</a:t>
            </a:r>
            <a:r>
              <a:rPr lang="en-US" sz="1800" dirty="0" smtClean="0"/>
              <a:t> willing to consider our second proposal.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73</a:t>
            </a:fld>
            <a:endParaRPr lang="en-US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Theirs/There’s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Theirs (PRONOUN; possessive form of </a:t>
            </a:r>
            <a:r>
              <a:rPr lang="en-US" sz="1800" b="1" i="1" dirty="0" smtClean="0"/>
              <a:t>they)—</a:t>
            </a:r>
            <a:r>
              <a:rPr lang="en-US" sz="1800" dirty="0" smtClean="0"/>
              <a:t>This copy of the contract is </a:t>
            </a:r>
            <a:r>
              <a:rPr lang="en-US" sz="1800" b="1" i="1" dirty="0" smtClean="0">
                <a:solidFill>
                  <a:srgbClr val="C00000"/>
                </a:solidFill>
              </a:rPr>
              <a:t>theirs.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There’s (PRONOUN + VERB; contraction of </a:t>
            </a:r>
            <a:r>
              <a:rPr lang="en-US" sz="1800" b="1" i="1" dirty="0" smtClean="0"/>
              <a:t>there is or there has)—</a:t>
            </a:r>
            <a:r>
              <a:rPr lang="en-US" sz="1800" b="1" i="1" dirty="0" smtClean="0">
                <a:solidFill>
                  <a:srgbClr val="C00000"/>
                </a:solidFill>
              </a:rPr>
              <a:t>There’s</a:t>
            </a:r>
            <a:r>
              <a:rPr lang="en-US" sz="1800" dirty="0" smtClean="0"/>
              <a:t> still much to be done before we can open our new store.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74</a:t>
            </a:fld>
            <a:endParaRPr lang="en-US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Threw/Through/Thru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Threw (VERB; past tense of </a:t>
            </a:r>
            <a:r>
              <a:rPr lang="en-US" sz="1800" b="1" i="1" dirty="0" smtClean="0"/>
              <a:t>throw)—</a:t>
            </a:r>
            <a:r>
              <a:rPr lang="en-US" sz="1800" dirty="0" smtClean="0"/>
              <a:t>As I reviewed all the documents in the files, I </a:t>
            </a:r>
            <a:r>
              <a:rPr lang="en-US" sz="1800" b="1" i="1" dirty="0" smtClean="0">
                <a:solidFill>
                  <a:srgbClr val="C00000"/>
                </a:solidFill>
              </a:rPr>
              <a:t>threw</a:t>
            </a:r>
            <a:r>
              <a:rPr lang="en-US" sz="1800" dirty="0" smtClean="0"/>
              <a:t> away those documents that were no longer needed.</a:t>
            </a:r>
            <a:r>
              <a:rPr lang="en-US" sz="1800" b="1" i="1" dirty="0" smtClean="0"/>
              <a:t> </a:t>
            </a:r>
          </a:p>
          <a:p>
            <a:endParaRPr lang="en-US" sz="1800" b="1" i="1" dirty="0" smtClean="0"/>
          </a:p>
          <a:p>
            <a:endParaRPr lang="en-US" sz="1800" b="1" i="1" dirty="0" smtClean="0"/>
          </a:p>
          <a:p>
            <a:r>
              <a:rPr lang="en-US" sz="1800" b="1" dirty="0" smtClean="0"/>
              <a:t>Through (PREPOSITION; in one end and out the other; movement within a large expanse; during the period of; as a consequence of)—</a:t>
            </a:r>
            <a:r>
              <a:rPr lang="en-US" sz="1800" dirty="0" smtClean="0"/>
              <a:t>While you are in Atlanta, will your schedule permit a tour </a:t>
            </a:r>
            <a:r>
              <a:rPr lang="en-US" sz="1800" b="1" i="1" dirty="0" smtClean="0">
                <a:solidFill>
                  <a:srgbClr val="C00000"/>
                </a:solidFill>
              </a:rPr>
              <a:t>through</a:t>
            </a:r>
            <a:r>
              <a:rPr lang="en-US" sz="1800" b="1" i="1" dirty="0" smtClean="0"/>
              <a:t> </a:t>
            </a:r>
            <a:r>
              <a:rPr lang="en-US" sz="1800" dirty="0" smtClean="0"/>
              <a:t>the plant?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Thru (a variation of </a:t>
            </a:r>
            <a:r>
              <a:rPr lang="en-US" sz="1800" b="1" i="1" dirty="0" smtClean="0"/>
              <a:t>through that is </a:t>
            </a:r>
            <a:r>
              <a:rPr lang="en-US" sz="1800" b="1" i="1" dirty="0" smtClean="0">
                <a:solidFill>
                  <a:srgbClr val="C00000"/>
                </a:solidFill>
              </a:rPr>
              <a:t>not</a:t>
            </a:r>
            <a:r>
              <a:rPr lang="en-US" sz="1800" b="1" i="1" dirty="0" smtClean="0"/>
              <a:t> acceptable for business writing)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75</a:t>
            </a:fld>
            <a:endParaRPr lang="en-US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Toward/Towards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Toward (PREPOSITION; in the direction of)—</a:t>
            </a:r>
            <a:r>
              <a:rPr lang="en-US" sz="1800" dirty="0" smtClean="0"/>
              <a:t>Set up these workstations so that all the screens on the computer monitors face </a:t>
            </a:r>
            <a:r>
              <a:rPr lang="en-US" sz="1800" b="1" i="1" dirty="0" smtClean="0">
                <a:solidFill>
                  <a:srgbClr val="C00000"/>
                </a:solidFill>
              </a:rPr>
              <a:t>toward</a:t>
            </a:r>
            <a:r>
              <a:rPr lang="en-US" sz="1800" dirty="0" smtClean="0"/>
              <a:t> the west wall.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Towards (secondary form of </a:t>
            </a:r>
            <a:r>
              <a:rPr lang="en-US" sz="1800" b="1" i="1" dirty="0" smtClean="0"/>
              <a:t>toward; use </a:t>
            </a:r>
            <a:r>
              <a:rPr lang="en-US" sz="1800" b="1" i="1" dirty="0" smtClean="0">
                <a:solidFill>
                  <a:srgbClr val="C00000"/>
                </a:solidFill>
              </a:rPr>
              <a:t>toward</a:t>
            </a:r>
            <a:r>
              <a:rPr lang="en-US" sz="1800" b="1" i="1" dirty="0" smtClean="0"/>
              <a:t> instead of towards in business writing)</a:t>
            </a:r>
            <a:endParaRPr lang="en-US" sz="1800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76</a:t>
            </a:fld>
            <a:endParaRPr lang="en-US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Vice/Vise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Vice (NOUN; immoral habit; personal fault)—</a:t>
            </a:r>
            <a:r>
              <a:rPr lang="en-US" sz="1800" dirty="0" smtClean="0"/>
              <a:t>Drug abuse by America’s populace is a </a:t>
            </a:r>
            <a:r>
              <a:rPr lang="en-US" sz="1800" b="1" i="1" dirty="0" smtClean="0">
                <a:solidFill>
                  <a:srgbClr val="C00000"/>
                </a:solidFill>
              </a:rPr>
              <a:t>vice</a:t>
            </a:r>
            <a:r>
              <a:rPr lang="en-US" sz="1800" dirty="0" smtClean="0"/>
              <a:t> that must be curtailed.</a:t>
            </a:r>
            <a:r>
              <a:rPr lang="en-US" sz="1800" b="1" i="1" dirty="0" smtClean="0"/>
              <a:t> </a:t>
            </a:r>
          </a:p>
          <a:p>
            <a:endParaRPr lang="en-US" sz="1800" b="1" i="1" dirty="0" smtClean="0"/>
          </a:p>
          <a:p>
            <a:endParaRPr lang="en-US" sz="1800" b="1" i="1" dirty="0" smtClean="0"/>
          </a:p>
          <a:p>
            <a:endParaRPr lang="en-US" sz="1800" b="1" i="1" dirty="0" smtClean="0"/>
          </a:p>
          <a:p>
            <a:r>
              <a:rPr lang="en-US" sz="1800" b="1" dirty="0" smtClean="0"/>
              <a:t>Vise (NOUN; a clamp. ADJECTIVE; strong hold or squeeze)—</a:t>
            </a:r>
            <a:r>
              <a:rPr lang="en-US" sz="1800" dirty="0" smtClean="0"/>
              <a:t>Please order a </a:t>
            </a:r>
            <a:r>
              <a:rPr lang="en-US" sz="1800" b="1" i="1" dirty="0" smtClean="0">
                <a:solidFill>
                  <a:srgbClr val="C00000"/>
                </a:solidFill>
              </a:rPr>
              <a:t>vise</a:t>
            </a:r>
            <a:r>
              <a:rPr lang="en-US" sz="1800" dirty="0" smtClean="0"/>
              <a:t> for our new carpenter.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77</a:t>
            </a:fld>
            <a:endParaRPr lang="en-US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Waive/Wave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Waive (VERB; to relinquish; to refrain from enforcing)—</a:t>
            </a:r>
            <a:r>
              <a:rPr lang="en-US" sz="1800" dirty="0" smtClean="0"/>
              <a:t>Do you </a:t>
            </a:r>
            <a:r>
              <a:rPr lang="en-US" sz="1800" b="1" i="1" dirty="0" smtClean="0">
                <a:solidFill>
                  <a:srgbClr val="C00000"/>
                </a:solidFill>
              </a:rPr>
              <a:t>waive</a:t>
            </a:r>
            <a:r>
              <a:rPr lang="en-US" sz="1800" dirty="0" smtClean="0"/>
              <a:t> your right to a jury trial?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Wave (VERB; to swing something back and forth or up and down)—</a:t>
            </a:r>
            <a:r>
              <a:rPr lang="en-US" sz="1800" dirty="0" smtClean="0"/>
              <a:t>The angry customer was determined to </a:t>
            </a:r>
            <a:r>
              <a:rPr lang="en-US" sz="1800" b="1" i="1" dirty="0" smtClean="0">
                <a:solidFill>
                  <a:srgbClr val="C00000"/>
                </a:solidFill>
              </a:rPr>
              <a:t>wave</a:t>
            </a:r>
            <a:r>
              <a:rPr lang="en-US" sz="1800" b="1" i="1" dirty="0" smtClean="0"/>
              <a:t> </a:t>
            </a:r>
            <a:r>
              <a:rPr lang="en-US" sz="1800" dirty="0" smtClean="0"/>
              <a:t>his bill in everyone’s face.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78</a:t>
            </a:fld>
            <a:endParaRPr lang="en-US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Waiver/Waver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Waiver (NOUN; the relinquishment of a claim)—</a:t>
            </a:r>
            <a:r>
              <a:rPr lang="en-US" sz="1800" dirty="0" smtClean="0"/>
              <a:t>Please sign the enclosed </a:t>
            </a:r>
            <a:r>
              <a:rPr lang="en-US" sz="1800" b="1" i="1" dirty="0" smtClean="0">
                <a:solidFill>
                  <a:srgbClr val="C00000"/>
                </a:solidFill>
              </a:rPr>
              <a:t>waiver</a:t>
            </a:r>
            <a:r>
              <a:rPr lang="en-US" sz="1800" dirty="0" smtClean="0"/>
              <a:t> to release our company from any further responsibility for your injury.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Waver (VERB; to shake or fluctuate)—</a:t>
            </a:r>
            <a:r>
              <a:rPr lang="en-US" sz="1800" dirty="0" smtClean="0"/>
              <a:t>I believe Mr. Doyle is beginning to </a:t>
            </a:r>
            <a:r>
              <a:rPr lang="en-US" sz="1800" b="1" i="1" dirty="0" smtClean="0">
                <a:solidFill>
                  <a:srgbClr val="C00000"/>
                </a:solidFill>
              </a:rPr>
              <a:t>waver</a:t>
            </a:r>
            <a:r>
              <a:rPr lang="en-US" sz="1800" dirty="0" smtClean="0"/>
              <a:t> concerning our request to update our accounting software.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79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8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+mn-lt"/>
              </a:rPr>
              <a:t>Affect/Effect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Affect (VERB; to influence or to produce a significant influence upon)—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Increased costs 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will </a:t>
            </a:r>
            <a:r>
              <a:rPr lang="en-US" sz="1800" b="1" i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affect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our pricing policies on all merchandise.</a:t>
            </a:r>
            <a:r>
              <a:rPr lang="en-US" sz="1800" b="1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US" sz="1800" b="1" i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800" b="1" i="1" dirty="0" smtClean="0"/>
          </a:p>
          <a:p>
            <a:endParaRPr lang="en-US" sz="1800" b="1" i="1" dirty="0"/>
          </a:p>
          <a:p>
            <a:r>
              <a:rPr lang="en-US" sz="1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Effect </a:t>
            </a:r>
            <a:r>
              <a:rPr lang="en-US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(VERB; to bring about or cause to happen; to create)—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Rising costs of 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raw materials 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will </a:t>
            </a:r>
            <a:r>
              <a:rPr lang="en-US" sz="1800" b="1" i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effect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large price increases in our products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800" b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800" b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Effect </a:t>
            </a:r>
            <a:r>
              <a:rPr lang="en-US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(NOUN; a result or consequence)—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company’s new vacation 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policy has 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had no apparent </a:t>
            </a:r>
            <a:r>
              <a:rPr lang="en-US" sz="1800" b="1" i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effect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on boosting employee morale. </a:t>
            </a:r>
            <a:endParaRPr lang="en-US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Weather/Whether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Weather (VERB; to bear up against. NOUN; the state of the atmosphere)—</a:t>
            </a:r>
            <a:r>
              <a:rPr lang="en-US" sz="1800" dirty="0" smtClean="0"/>
              <a:t>We are pleased that you were able to </a:t>
            </a:r>
            <a:r>
              <a:rPr lang="en-US" sz="1800" b="1" i="1" dirty="0" smtClean="0">
                <a:solidFill>
                  <a:srgbClr val="C00000"/>
                </a:solidFill>
              </a:rPr>
              <a:t>weather</a:t>
            </a:r>
            <a:r>
              <a:rPr lang="en-US" sz="1800" dirty="0" smtClean="0"/>
              <a:t> the high rate of employee turnover during the summer months. The </a:t>
            </a:r>
            <a:r>
              <a:rPr lang="en-US" sz="1800" b="1" i="1" dirty="0" smtClean="0">
                <a:solidFill>
                  <a:srgbClr val="C00000"/>
                </a:solidFill>
              </a:rPr>
              <a:t>weather</a:t>
            </a:r>
            <a:r>
              <a:rPr lang="en-US" sz="1800" dirty="0" smtClean="0"/>
              <a:t> is unpredictable today.</a:t>
            </a:r>
          </a:p>
          <a:p>
            <a:endParaRPr lang="en-US" sz="1800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Whether (CONJUNCTION; an introduction of alternatives)—</a:t>
            </a:r>
            <a:r>
              <a:rPr lang="en-US" sz="1800" dirty="0" smtClean="0"/>
              <a:t>We will not know until next week </a:t>
            </a:r>
            <a:r>
              <a:rPr lang="en-US" sz="1800" b="1" i="1" dirty="0" smtClean="0">
                <a:solidFill>
                  <a:srgbClr val="C00000"/>
                </a:solidFill>
              </a:rPr>
              <a:t>whether</a:t>
            </a:r>
            <a:r>
              <a:rPr lang="en-US" sz="1800" dirty="0" smtClean="0"/>
              <a:t> our company or Artistry in Motion will be awarded the contract.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80</a:t>
            </a:fld>
            <a:endParaRPr lang="en-US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Who/Whom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Who (PRONOUN; the subject of a subordinate clause or a complement pronoun)—</a:t>
            </a:r>
            <a:r>
              <a:rPr lang="en-US" sz="1800" dirty="0" smtClean="0"/>
              <a:t>I was the person </a:t>
            </a:r>
            <a:r>
              <a:rPr lang="en-US" sz="1800" b="1" i="1" dirty="0" smtClean="0">
                <a:solidFill>
                  <a:srgbClr val="C00000"/>
                </a:solidFill>
              </a:rPr>
              <a:t>who</a:t>
            </a:r>
            <a:r>
              <a:rPr lang="en-US" sz="1800" b="1" i="1" dirty="0" smtClean="0"/>
              <a:t> </a:t>
            </a:r>
            <a:r>
              <a:rPr lang="en-US" sz="1800" dirty="0" smtClean="0"/>
              <a:t>invited you to attend. </a:t>
            </a:r>
          </a:p>
          <a:p>
            <a:endParaRPr lang="en-US" sz="1800" i="1" dirty="0" smtClean="0"/>
          </a:p>
          <a:p>
            <a:endParaRPr lang="en-US" sz="1800" i="1" dirty="0" smtClean="0"/>
          </a:p>
          <a:p>
            <a:endParaRPr lang="en-US" sz="1800" i="1" dirty="0" smtClean="0"/>
          </a:p>
          <a:p>
            <a:r>
              <a:rPr lang="en-US" sz="1800" b="1" dirty="0" smtClean="0"/>
              <a:t>Whom (PRONOUN; a direct object or an object of a preposition)—</a:t>
            </a:r>
            <a:r>
              <a:rPr lang="en-US" sz="1800" dirty="0" smtClean="0"/>
              <a:t>No one yet knows </a:t>
            </a:r>
            <a:r>
              <a:rPr lang="en-US" sz="1800" b="1" i="1" dirty="0" smtClean="0">
                <a:solidFill>
                  <a:srgbClr val="C00000"/>
                </a:solidFill>
              </a:rPr>
              <a:t>whom</a:t>
            </a:r>
            <a:r>
              <a:rPr lang="en-US" sz="1800" dirty="0" smtClean="0"/>
              <a:t> the vice president has recommended to become his successor.</a:t>
            </a:r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81</a:t>
            </a:fld>
            <a:endParaRPr lang="en-US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Who’s/Whose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Who’s (PRONOUN + VERB; a contraction of </a:t>
            </a:r>
            <a:r>
              <a:rPr lang="en-US" sz="1800" b="1" i="1" dirty="0" smtClean="0"/>
              <a:t>who is)—</a:t>
            </a:r>
            <a:r>
              <a:rPr lang="en-US" sz="1800" dirty="0" smtClean="0"/>
              <a:t>Please let me know </a:t>
            </a:r>
            <a:r>
              <a:rPr lang="en-US" sz="1800" b="1" i="1" dirty="0" smtClean="0">
                <a:solidFill>
                  <a:srgbClr val="C00000"/>
                </a:solidFill>
              </a:rPr>
              <a:t>who’s</a:t>
            </a:r>
            <a:r>
              <a:rPr lang="en-US" sz="1800" dirty="0" smtClean="0"/>
              <a:t> taking over your responsibilities during your leave of absence.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Whose (PRONOUN USED AS ADJECTIVE; possessive form of </a:t>
            </a:r>
            <a:r>
              <a:rPr lang="en-US" sz="1800" b="1" i="1" dirty="0" smtClean="0"/>
              <a:t>who)—</a:t>
            </a:r>
            <a:r>
              <a:rPr lang="en-US" sz="1800" dirty="0" smtClean="0"/>
              <a:t>Mr. Long is the vice president </a:t>
            </a:r>
            <a:r>
              <a:rPr lang="en-US" sz="1800" b="1" i="1" dirty="0" smtClean="0">
                <a:solidFill>
                  <a:srgbClr val="C00000"/>
                </a:solidFill>
              </a:rPr>
              <a:t>whose</a:t>
            </a:r>
            <a:r>
              <a:rPr lang="en-US" sz="1800" dirty="0" smtClean="0"/>
              <a:t> position was eliminated.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82</a:t>
            </a:fld>
            <a:endParaRPr lang="en-US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Your/You’re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Your (PRONOUN USED AS ADJECTIVE; possessive form of </a:t>
            </a:r>
            <a:r>
              <a:rPr lang="en-US" sz="1800" b="1" i="1" dirty="0" smtClean="0"/>
              <a:t>you)—</a:t>
            </a:r>
            <a:r>
              <a:rPr lang="en-US" sz="1800" b="1" i="1" dirty="0" smtClean="0">
                <a:solidFill>
                  <a:srgbClr val="C00000"/>
                </a:solidFill>
              </a:rPr>
              <a:t>Your</a:t>
            </a:r>
            <a:r>
              <a:rPr lang="en-US" sz="1800" dirty="0" smtClean="0"/>
              <a:t> assistant provided me with a copy of the minutes from our last committee meeting.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You’re (PRONOUN + VERB; contraction of </a:t>
            </a:r>
            <a:r>
              <a:rPr lang="en-US" sz="1800" b="1" i="1" dirty="0" smtClean="0"/>
              <a:t>you are)—</a:t>
            </a:r>
            <a:r>
              <a:rPr lang="en-US" sz="1800" dirty="0" smtClean="0"/>
              <a:t>If </a:t>
            </a:r>
            <a:r>
              <a:rPr lang="en-US" sz="1800" b="1" i="1" dirty="0" smtClean="0">
                <a:solidFill>
                  <a:srgbClr val="C00000"/>
                </a:solidFill>
              </a:rPr>
              <a:t>you’re </a:t>
            </a:r>
            <a:r>
              <a:rPr lang="en-US" sz="1800" dirty="0" smtClean="0"/>
              <a:t>interested in contacting the authors of HOW 12, please e-mail us at ClarksHOW@aol.com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E84E-6E32-4E6E-BF72-3C8349868C1F}" type="slidenum">
              <a:rPr lang="en-US" smtClean="0"/>
              <a:pPr/>
              <a:t>83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E17EE-AD33-4740-9841-5E37B8DC0C80}" type="slidenum">
              <a:rPr lang="en-US"/>
              <a:pPr/>
              <a:t>9</a:t>
            </a:fld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Allude/Elude</a:t>
            </a:r>
            <a: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191000"/>
          </a:xfrm>
        </p:spPr>
        <p:txBody>
          <a:bodyPr/>
          <a:lstStyle/>
          <a:p>
            <a:r>
              <a:rPr lang="en-US" sz="1800" b="1" dirty="0" smtClean="0"/>
              <a:t>Allude (VERB; to mention or refer to indirectly)—</a:t>
            </a:r>
            <a:r>
              <a:rPr lang="en-US" sz="1800" dirty="0" smtClean="0"/>
              <a:t>As proof of Americans’ lack of concern for economy, I </a:t>
            </a:r>
            <a:r>
              <a:rPr lang="en-US" sz="1800" b="1" i="1" dirty="0" smtClean="0">
                <a:solidFill>
                  <a:srgbClr val="C00000"/>
                </a:solidFill>
              </a:rPr>
              <a:t>allude</a:t>
            </a:r>
            <a:r>
              <a:rPr lang="en-US" sz="1800" dirty="0" smtClean="0"/>
              <a:t> to the increased popularity of SUVs during recent years. 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r>
              <a:rPr lang="en-US" sz="1800" b="1" dirty="0" smtClean="0"/>
              <a:t>Elude (VERB; to evade or escape from)—</a:t>
            </a:r>
            <a:r>
              <a:rPr lang="en-US" sz="1800" dirty="0" smtClean="0"/>
              <a:t>The senator has been able to </a:t>
            </a:r>
            <a:r>
              <a:rPr lang="en-US" sz="1800" b="1" i="1" dirty="0" smtClean="0">
                <a:solidFill>
                  <a:srgbClr val="C00000"/>
                </a:solidFill>
              </a:rPr>
              <a:t>elude</a:t>
            </a:r>
            <a:r>
              <a:rPr lang="en-US" sz="1800" dirty="0" smtClean="0"/>
              <a:t> severe criticisms of his program by anticipating and counteracting objections.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 CE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1308</TotalTime>
  <Words>5814</Words>
  <Application>Microsoft Macintosh PowerPoint</Application>
  <PresentationFormat>On-screen Show (4:3)</PresentationFormat>
  <Paragraphs>591</Paragraphs>
  <Slides>83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83</vt:i4>
      </vt:variant>
    </vt:vector>
  </HeadingPairs>
  <TitlesOfParts>
    <vt:vector size="84" baseType="lpstr">
      <vt:lpstr>Blank Presentation</vt:lpstr>
      <vt:lpstr>7</vt:lpstr>
      <vt:lpstr>What Will You Learn?</vt:lpstr>
      <vt:lpstr>Accede/Exceed </vt:lpstr>
      <vt:lpstr>Accept/Except</vt:lpstr>
      <vt:lpstr>Access/Excess</vt:lpstr>
      <vt:lpstr>Adapt/Adept/Adopt</vt:lpstr>
      <vt:lpstr>Advice/Advise</vt:lpstr>
      <vt:lpstr>Affect/Effect</vt:lpstr>
      <vt:lpstr>Allude/Elude </vt:lpstr>
      <vt:lpstr>Alternate/Alternative </vt:lpstr>
      <vt:lpstr>Appraise/Apprise </vt:lpstr>
      <vt:lpstr>Assure/Ensure/Insure </vt:lpstr>
      <vt:lpstr>Bazaar/Bizarre </vt:lpstr>
      <vt:lpstr>Because of/Due to </vt:lpstr>
      <vt:lpstr>Beside/Besides </vt:lpstr>
      <vt:lpstr>Bi-/Semi- </vt:lpstr>
      <vt:lpstr>Breach/Breech </vt:lpstr>
      <vt:lpstr>Can/May </vt:lpstr>
      <vt:lpstr>Carat/Caret/Karat </vt:lpstr>
      <vt:lpstr>Cease/Seize </vt:lpstr>
      <vt:lpstr>Ceiling/Sealing </vt:lpstr>
      <vt:lpstr>Choose/Chose </vt:lpstr>
      <vt:lpstr>Cite/Sight/Site </vt:lpstr>
      <vt:lpstr>Command/Commend </vt:lpstr>
      <vt:lpstr>Complement/Compliment </vt:lpstr>
      <vt:lpstr>Conscience/Conscious </vt:lpstr>
      <vt:lpstr>Convince/Persuade </vt:lpstr>
      <vt:lpstr>Costumer/Customer </vt:lpstr>
      <vt:lpstr>Deceased/Diseased </vt:lpstr>
      <vt:lpstr>Decent/Descent/Dissent </vt:lpstr>
      <vt:lpstr>Defer/Differ </vt:lpstr>
      <vt:lpstr>Device/Devise </vt:lpstr>
      <vt:lpstr>Discreet/Discrete </vt:lpstr>
      <vt:lpstr>Disinterested/Uninterested </vt:lpstr>
      <vt:lpstr>E.g./I.e. </vt:lpstr>
      <vt:lpstr>Elicit/Illicit </vt:lpstr>
      <vt:lpstr>Eligible/Illegible </vt:lpstr>
      <vt:lpstr>Envelop/Envelope</vt:lpstr>
      <vt:lpstr>Explicit/Implicit</vt:lpstr>
      <vt:lpstr>Farther/Further</vt:lpstr>
      <vt:lpstr>Fewer/Less</vt:lpstr>
      <vt:lpstr>Foreword/Forward</vt:lpstr>
      <vt:lpstr>Good/Well</vt:lpstr>
      <vt:lpstr>He/Him/Himself</vt:lpstr>
      <vt:lpstr>Hoard/Horde</vt:lpstr>
      <vt:lpstr>I/Me/Myself</vt:lpstr>
      <vt:lpstr>Ingenious/Ingenuous</vt:lpstr>
      <vt:lpstr>Irregardless/Regardless</vt:lpstr>
      <vt:lpstr>It’s/Its</vt:lpstr>
      <vt:lpstr>Lay/Lie</vt:lpstr>
      <vt:lpstr>Liable/Libel/Likely</vt:lpstr>
      <vt:lpstr>Lightening/Lightning</vt:lpstr>
      <vt:lpstr>Loose/Lose</vt:lpstr>
      <vt:lpstr>Moral/Morale</vt:lpstr>
      <vt:lpstr>Peak/Peek</vt:lpstr>
      <vt:lpstr>Personal/Personnel</vt:lpstr>
      <vt:lpstr>Perspective/Prospective</vt:lpstr>
      <vt:lpstr>Peruse/Pursue</vt:lpstr>
      <vt:lpstr>Pore/Pour</vt:lpstr>
      <vt:lpstr>Precede/Proceed</vt:lpstr>
      <vt:lpstr>Precedence/Precedents</vt:lpstr>
      <vt:lpstr>Rational/Rationale</vt:lpstr>
      <vt:lpstr>Respectably/Respectfully/Respectively</vt:lpstr>
      <vt:lpstr>Shall/Will</vt:lpstr>
      <vt:lpstr>Shear/Sheer</vt:lpstr>
      <vt:lpstr>Should/Would</vt:lpstr>
      <vt:lpstr>Soar/Sore</vt:lpstr>
      <vt:lpstr>Sole/Soul</vt:lpstr>
      <vt:lpstr>Stationary/Stationery</vt:lpstr>
      <vt:lpstr>Statue/Stature/Statute</vt:lpstr>
      <vt:lpstr>Than/Then</vt:lpstr>
      <vt:lpstr>That/Which</vt:lpstr>
      <vt:lpstr>Their/There/They’re</vt:lpstr>
      <vt:lpstr>Theirs/There’s</vt:lpstr>
      <vt:lpstr>Threw/Through/Thru</vt:lpstr>
      <vt:lpstr>Toward/Towards</vt:lpstr>
      <vt:lpstr>Vice/Vise</vt:lpstr>
      <vt:lpstr>Waive/Wave</vt:lpstr>
      <vt:lpstr>Waiver/Waver</vt:lpstr>
      <vt:lpstr>Weather/Whether</vt:lpstr>
      <vt:lpstr>Who/Whom</vt:lpstr>
      <vt:lpstr>Who’s/Whose</vt:lpstr>
      <vt:lpstr>Your/You’re</vt:lpstr>
    </vt:vector>
  </TitlesOfParts>
  <Company>just 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patti hudepohl</dc:creator>
  <cp:lastModifiedBy>Jerry Estenson</cp:lastModifiedBy>
  <cp:revision>75</cp:revision>
  <cp:lastPrinted>2013-02-12T18:45:49Z</cp:lastPrinted>
  <dcterms:created xsi:type="dcterms:W3CDTF">2009-05-04T17:08:37Z</dcterms:created>
  <dcterms:modified xsi:type="dcterms:W3CDTF">2013-02-12T18:47:51Z</dcterms:modified>
</cp:coreProperties>
</file>