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68" r:id="rId4"/>
    <p:sldId id="270" r:id="rId5"/>
    <p:sldId id="258" r:id="rId6"/>
    <p:sldId id="271" r:id="rId7"/>
    <p:sldId id="260" r:id="rId8"/>
    <p:sldId id="263" r:id="rId9"/>
    <p:sldId id="262" r:id="rId10"/>
    <p:sldId id="261" r:id="rId11"/>
    <p:sldId id="264" r:id="rId12"/>
    <p:sldId id="272" r:id="rId13"/>
    <p:sldId id="265" r:id="rId14"/>
    <p:sldId id="267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AA1012-032B-47A5-AFCE-DACD04153E21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9CB0753-FE9B-4FE8-B1FD-E87F122D5C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0470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257D8-3435-408C-8C91-0328BEC1A336}" type="datetime1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3AE2D-578A-4108-BB2A-93321D6685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797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B9F50-1B0B-4D84-8A74-A76293FF3BE4}" type="datetime1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CC3ED-6945-4A21-8DB0-418F45520C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571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94E9-C294-40C7-9BAE-D34B5EC44F43}" type="datetime1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67DE7-29C7-4C84-809A-C9D11CA11D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8556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4580-16CD-4DF9-A800-9716640F0264}" type="datetime1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3D31B-9B4C-4DC9-9950-52C5D1FA7C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256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8C8EA-79CC-4992-B5BE-FB7C713C83F3}" type="datetime1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14052-1F20-437B-A532-9597065118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279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05081-1D51-40D8-AEAD-82F631AB5EF8}" type="datetime1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53AC9-3E19-4EBA-B543-E8148825E2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704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74211-4B3A-4BFD-A0E1-7BB1B63B7343}" type="datetime1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26721-A554-469A-AFB8-00FDAE4038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2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B7CB-CC47-4DFF-9770-8C29F6AAF5E2}" type="datetime1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FDF21-5779-467B-BFD0-B42BD999EF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23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B4DEF-5690-4472-93B0-49D6B6518F64}" type="datetime1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4A47C-06B4-43FB-86E5-5842CA08CB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540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B8603-8A5A-4161-96FD-65ADAECF1D1A}" type="datetime1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68D04-FDDE-4A10-BC36-2C472C9D8A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542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FC67-6733-40C6-9984-ABC5C7360861}" type="datetime1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49EA9-5971-498D-9069-AFBB9E49D0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9743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58C13-880E-4588-B0DA-5F3B0D17A979}" type="datetime1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F4FE1-D810-4CC5-9921-D48CC4066C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616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48B2E-04A2-4387-8D75-991DE0968857}" type="datetime1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43EAA-A863-44AB-BF30-1A8B9AE401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867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B481F4-3078-4C01-A1D8-60E3C236CB59}" type="datetime1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51EE2B2-0150-4B64-B3F4-DA8C80A8CDA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28604"/>
            <a:ext cx="479362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Куб 3"/>
          <p:cNvSpPr/>
          <p:nvPr/>
        </p:nvSpPr>
        <p:spPr>
          <a:xfrm rot="21063933">
            <a:off x="1066581" y="3066853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Куб 4"/>
          <p:cNvSpPr/>
          <p:nvPr/>
        </p:nvSpPr>
        <p:spPr>
          <a:xfrm rot="261480">
            <a:off x="2034175" y="3177190"/>
            <a:ext cx="928694" cy="92869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Куб 5"/>
          <p:cNvSpPr/>
          <p:nvPr/>
        </p:nvSpPr>
        <p:spPr>
          <a:xfrm rot="21026994">
            <a:off x="3000364" y="3071810"/>
            <a:ext cx="928694" cy="92869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Куб 6"/>
          <p:cNvSpPr/>
          <p:nvPr/>
        </p:nvSpPr>
        <p:spPr>
          <a:xfrm rot="203208">
            <a:off x="3955679" y="3098431"/>
            <a:ext cx="928694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уб 7"/>
          <p:cNvSpPr/>
          <p:nvPr/>
        </p:nvSpPr>
        <p:spPr>
          <a:xfrm rot="21119632">
            <a:off x="5918031" y="3274834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Куб 8"/>
          <p:cNvSpPr/>
          <p:nvPr/>
        </p:nvSpPr>
        <p:spPr>
          <a:xfrm rot="755091">
            <a:off x="4947770" y="3233266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Куб 9"/>
          <p:cNvSpPr/>
          <p:nvPr/>
        </p:nvSpPr>
        <p:spPr>
          <a:xfrm rot="593942">
            <a:off x="7002368" y="3216162"/>
            <a:ext cx="928694" cy="928694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3216" y="285728"/>
            <a:ext cx="8572560" cy="6286544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6" name="Прямоугольник 15"/>
          <p:cNvSpPr/>
          <p:nvPr/>
        </p:nvSpPr>
        <p:spPr>
          <a:xfrm>
            <a:off x="500063" y="4929188"/>
            <a:ext cx="8143875" cy="15001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062" name="Заголовок 1"/>
          <p:cNvSpPr>
            <a:spLocks noGrp="1"/>
          </p:cNvSpPr>
          <p:nvPr>
            <p:ph type="ctrTitle"/>
          </p:nvPr>
        </p:nvSpPr>
        <p:spPr>
          <a:xfrm>
            <a:off x="685800" y="50990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ru-RU" sz="4000" b="1" i="1" smtClean="0"/>
              <a:t>Word formation Phrasal verb GET</a:t>
            </a:r>
            <a:r>
              <a:rPr lang="ru-RU" altLang="ru-RU" sz="4000" b="1" i="1" smtClean="0"/>
              <a:t/>
            </a:r>
            <a:br>
              <a:rPr lang="ru-RU" altLang="ru-RU" sz="4000" b="1" i="1" smtClean="0"/>
            </a:br>
            <a:r>
              <a:rPr lang="en-US" altLang="ru-RU" sz="4000" b="1" i="1" smtClean="0"/>
              <a:t>and dependent prepositions</a:t>
            </a:r>
            <a:endParaRPr lang="ru-RU" altLang="ru-RU" sz="4000" b="1" i="1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625" y="6597650"/>
            <a:ext cx="1173163" cy="2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http://aida.ucoz.ru</a:t>
            </a:r>
            <a:endParaRPr lang="ru-RU" sz="1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Get over with</a:t>
            </a:r>
            <a:endParaRPr lang="ru-RU" altLang="ru-RU" smtClean="0"/>
          </a:p>
        </p:txBody>
      </p:sp>
      <p:pic>
        <p:nvPicPr>
          <p:cNvPr id="11267" name="Picture 4" descr="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420938"/>
            <a:ext cx="2743200" cy="2663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Rectangle 3"/>
          <p:cNvSpPr>
            <a:spLocks noGrp="1"/>
          </p:cNvSpPr>
          <p:nvPr>
            <p:ph type="body"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2800" smtClean="0">
                <a:solidFill>
                  <a:srgbClr val="CC0000"/>
                </a:solidFill>
                <a:latin typeface="Comic Sans MS" panose="030F0702030302020204" pitchFamily="66" charset="0"/>
              </a:rPr>
              <a:t>Do and finish smth difficult or unpleasant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CC0000"/>
              </a:solidFill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ru-RU" sz="2800" smtClean="0">
              <a:solidFill>
                <a:srgbClr val="CC0000"/>
              </a:solidFill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i="1" smtClean="0"/>
              <a:t>I wanted to </a:t>
            </a:r>
            <a:r>
              <a:rPr lang="en-US" altLang="ru-RU" i="1" smtClean="0">
                <a:solidFill>
                  <a:srgbClr val="CC0000"/>
                </a:solidFill>
              </a:rPr>
              <a:t>get over  with</a:t>
            </a:r>
            <a:r>
              <a:rPr lang="en-US" altLang="ru-RU" i="1" smtClean="0"/>
              <a:t>  the interview as quickly as possible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ru-RU" sz="2800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Get across</a:t>
            </a:r>
            <a:endParaRPr lang="ru-RU" altLang="ru-RU" smtClean="0"/>
          </a:p>
        </p:txBody>
      </p:sp>
      <p:sp>
        <p:nvSpPr>
          <p:cNvPr id="12291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2800" smtClean="0">
                <a:solidFill>
                  <a:srgbClr val="CC0000"/>
                </a:solidFill>
                <a:latin typeface="Comic Sans MS" panose="030F0702030302020204" pitchFamily="66" charset="0"/>
              </a:rPr>
              <a:t>To make people understand smth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smtClean="0">
              <a:solidFill>
                <a:srgbClr val="CC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800" smtClean="0">
              <a:solidFill>
                <a:srgbClr val="CC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800" smtClean="0">
              <a:solidFill>
                <a:srgbClr val="CC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ru-RU" sz="2800" smtClean="0">
              <a:solidFill>
                <a:srgbClr val="CC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ru-RU" sz="2400" smtClean="0"/>
              <a:t>   </a:t>
            </a:r>
            <a:r>
              <a:rPr lang="en-US" altLang="ru-RU" i="1" smtClean="0"/>
              <a:t>What idea are you trying to </a:t>
            </a:r>
            <a:r>
              <a:rPr lang="en-US" altLang="ru-RU" i="1" smtClean="0">
                <a:solidFill>
                  <a:srgbClr val="CC0000"/>
                </a:solidFill>
              </a:rPr>
              <a:t>get across</a:t>
            </a:r>
            <a:r>
              <a:rPr lang="en-US" altLang="ru-RU" i="1" smtClean="0"/>
              <a:t> to him</a:t>
            </a:r>
            <a:r>
              <a:rPr lang="en-US" altLang="ru-RU" sz="2400" i="1" smtClean="0"/>
              <a:t>?</a:t>
            </a:r>
            <a:endParaRPr lang="ru-RU" altLang="ru-RU" sz="2400" i="1" smtClean="0"/>
          </a:p>
        </p:txBody>
      </p:sp>
      <p:pic>
        <p:nvPicPr>
          <p:cNvPr id="12292" name="Picture 4" descr="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51125"/>
            <a:ext cx="4038600" cy="24225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06C9E2-8201-40B5-8A6B-D67A4CA265B2}" type="datetime1">
              <a:rPr lang="ru-RU" smtClean="0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EAB114-62C9-4A32-9626-E55AC93CB4F7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8837"/>
          </a:xfrm>
        </p:spPr>
        <p:txBody>
          <a:bodyPr/>
          <a:lstStyle/>
          <a:p>
            <a:pPr eaLnBrk="1" hangingPunct="1"/>
            <a:r>
              <a:rPr lang="en-US" altLang="ru-RU" sz="3200" smtClean="0"/>
              <a:t>1) Choose the correct particle</a:t>
            </a:r>
            <a:endParaRPr lang="ru-RU" altLang="ru-RU" sz="3200" smtClean="0"/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476250" y="1700213"/>
            <a:ext cx="8229600" cy="4824412"/>
          </a:xfrm>
        </p:spPr>
        <p:txBody>
          <a:bodyPr/>
          <a:lstStyle/>
          <a:p>
            <a:pPr eaLnBrk="1" hangingPunct="1"/>
            <a:r>
              <a:rPr lang="en-US" altLang="ru-RU" smtClean="0"/>
              <a:t>I’m afraid of injection so let’s </a:t>
            </a:r>
            <a:r>
              <a:rPr lang="en-US" altLang="ru-RU" smtClean="0">
                <a:solidFill>
                  <a:srgbClr val="CC0000"/>
                </a:solidFill>
              </a:rPr>
              <a:t>get …… ……</a:t>
            </a:r>
            <a:r>
              <a:rPr lang="en-US" altLang="ru-RU" smtClean="0"/>
              <a:t> it as soon as possible. </a:t>
            </a:r>
          </a:p>
          <a:p>
            <a:pPr eaLnBrk="1" hangingPunct="1"/>
            <a:r>
              <a:rPr lang="en-US" altLang="ru-RU" smtClean="0"/>
              <a:t>How do you and John </a:t>
            </a:r>
            <a:r>
              <a:rPr lang="en-US" altLang="ru-RU" smtClean="0">
                <a:solidFill>
                  <a:srgbClr val="CC0000"/>
                </a:solidFill>
              </a:rPr>
              <a:t>get……. ……</a:t>
            </a:r>
            <a:r>
              <a:rPr lang="en-US" altLang="ru-RU" smtClean="0"/>
              <a:t>? </a:t>
            </a:r>
          </a:p>
          <a:p>
            <a:pPr eaLnBrk="1" hangingPunct="1"/>
            <a:r>
              <a:rPr lang="en-US" altLang="ru-RU" smtClean="0"/>
              <a:t>I haven’t found a </a:t>
            </a:r>
            <a:r>
              <a:rPr lang="en-US" altLang="ru-RU" sz="2000" smtClean="0"/>
              <a:t>job yet and it </a:t>
            </a:r>
            <a:r>
              <a:rPr lang="en-US" altLang="ru-RU" smtClean="0">
                <a:solidFill>
                  <a:srgbClr val="CC0000"/>
                </a:solidFill>
              </a:rPr>
              <a:t>is</a:t>
            </a:r>
            <a:r>
              <a:rPr lang="en-US" altLang="ru-RU" smtClean="0"/>
              <a:t> really</a:t>
            </a:r>
            <a:r>
              <a:rPr lang="en-US" altLang="ru-RU" smtClean="0">
                <a:solidFill>
                  <a:srgbClr val="CC0000"/>
                </a:solidFill>
              </a:rPr>
              <a:t> getting</a:t>
            </a:r>
            <a:r>
              <a:rPr lang="en-US" altLang="ru-RU" smtClean="0"/>
              <a:t> me</a:t>
            </a:r>
            <a:r>
              <a:rPr lang="en-US" altLang="ru-RU" smtClean="0">
                <a:solidFill>
                  <a:srgbClr val="CC0000"/>
                </a:solidFill>
              </a:rPr>
              <a:t> ……</a:t>
            </a:r>
            <a:r>
              <a:rPr lang="en-US" altLang="ru-RU" smtClean="0"/>
              <a:t>…..</a:t>
            </a:r>
            <a:endParaRPr lang="en-US" altLang="ru-RU" smtClean="0">
              <a:solidFill>
                <a:srgbClr val="CC0000"/>
              </a:solidFill>
            </a:endParaRPr>
          </a:p>
          <a:p>
            <a:pPr eaLnBrk="1" hangingPunct="1"/>
            <a:r>
              <a:rPr lang="en-US" altLang="ru-RU" smtClean="0"/>
              <a:t>I sometimes have problems </a:t>
            </a:r>
            <a:r>
              <a:rPr lang="en-US" altLang="ru-RU" smtClean="0">
                <a:solidFill>
                  <a:srgbClr val="CC0000"/>
                </a:solidFill>
              </a:rPr>
              <a:t>getting</a:t>
            </a:r>
            <a:r>
              <a:rPr lang="en-US" altLang="ru-RU" smtClean="0"/>
              <a:t> my meaning </a:t>
            </a:r>
            <a:r>
              <a:rPr lang="en-US" altLang="ru-RU" smtClean="0">
                <a:solidFill>
                  <a:srgbClr val="CC0000"/>
                </a:solidFill>
              </a:rPr>
              <a:t>………….  </a:t>
            </a:r>
            <a:r>
              <a:rPr lang="en-US" altLang="ru-RU" smtClean="0"/>
              <a:t>in English.</a:t>
            </a:r>
          </a:p>
          <a:p>
            <a:pPr eaLnBrk="1" hangingPunct="1"/>
            <a:r>
              <a:rPr lang="en-US" altLang="ru-RU" smtClean="0"/>
              <a:t>I had such a bad cold but I </a:t>
            </a:r>
            <a:r>
              <a:rPr lang="en-US" altLang="ru-RU" smtClean="0">
                <a:solidFill>
                  <a:srgbClr val="CC0000"/>
                </a:solidFill>
              </a:rPr>
              <a:t>get ……</a:t>
            </a:r>
            <a:r>
              <a:rPr lang="en-US" altLang="ru-RU" smtClean="0"/>
              <a:t>.</a:t>
            </a:r>
            <a:endParaRPr lang="ru-RU" altLang="ru-RU" smtClean="0">
              <a:solidFill>
                <a:srgbClr val="CC0000"/>
              </a:solidFill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227763" y="1628775"/>
            <a:ext cx="1417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400">
                <a:latin typeface="Arial" panose="020B0604020202020204" pitchFamily="34" charset="0"/>
              </a:rPr>
              <a:t>over with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065713" y="2644775"/>
            <a:ext cx="1323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800">
                <a:latin typeface="Arial" panose="020B0604020202020204" pitchFamily="34" charset="0"/>
              </a:rPr>
              <a:t>on with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619250" y="3781425"/>
            <a:ext cx="922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400">
                <a:latin typeface="Arial" panose="020B0604020202020204" pitchFamily="34" charset="0"/>
              </a:rPr>
              <a:t>down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41588" y="4797425"/>
            <a:ext cx="1244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800">
                <a:latin typeface="Arial" panose="020B0604020202020204" pitchFamily="34" charset="0"/>
              </a:rPr>
              <a:t>across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948363" y="5346700"/>
            <a:ext cx="8842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800">
                <a:latin typeface="Arial" panose="020B0604020202020204" pitchFamily="34" charset="0"/>
              </a:rPr>
              <a:t>over</a:t>
            </a:r>
            <a:endParaRPr lang="ru-RU" altLang="ru-RU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900113" y="274638"/>
            <a:ext cx="7786687" cy="993775"/>
          </a:xfrm>
        </p:spPr>
        <p:txBody>
          <a:bodyPr/>
          <a:lstStyle/>
          <a:p>
            <a:pPr eaLnBrk="1" hangingPunct="1"/>
            <a:r>
              <a:rPr lang="en-US" altLang="ru-RU" smtClean="0"/>
              <a:t>2) Paraphrase the sentence </a:t>
            </a:r>
            <a:endParaRPr lang="ru-RU" altLang="ru-RU" smtClean="0"/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Do you have </a:t>
            </a:r>
            <a:r>
              <a:rPr lang="en-US" altLang="ru-RU" smtClean="0">
                <a:solidFill>
                  <a:srgbClr val="CC0000"/>
                </a:solidFill>
              </a:rPr>
              <a:t>good relationship</a:t>
            </a:r>
            <a:r>
              <a:rPr lang="en-US" altLang="ru-RU" smtClean="0"/>
              <a:t> with your parents?</a:t>
            </a:r>
          </a:p>
          <a:p>
            <a:pPr eaLnBrk="1" hangingPunct="1"/>
            <a:r>
              <a:rPr lang="en-US" altLang="ru-RU" smtClean="0"/>
              <a:t>The sooner we start writing the report, the sooner we </a:t>
            </a:r>
            <a:r>
              <a:rPr lang="en-US" altLang="ru-RU" smtClean="0">
                <a:solidFill>
                  <a:srgbClr val="CC0000"/>
                </a:solidFill>
              </a:rPr>
              <a:t>finish</a:t>
            </a:r>
            <a:r>
              <a:rPr lang="en-US" altLang="ru-RU" smtClean="0"/>
              <a:t> it.</a:t>
            </a:r>
          </a:p>
          <a:p>
            <a:pPr eaLnBrk="1" hangingPunct="1"/>
            <a:r>
              <a:rPr lang="en-US" altLang="ru-RU" smtClean="0"/>
              <a:t>The rainy weather </a:t>
            </a:r>
            <a:r>
              <a:rPr lang="en-US" altLang="ru-RU" smtClean="0">
                <a:solidFill>
                  <a:srgbClr val="CC0000"/>
                </a:solidFill>
              </a:rPr>
              <a:t>makes me sad</a:t>
            </a:r>
          </a:p>
          <a:p>
            <a:pPr eaLnBrk="1" hangingPunct="1"/>
            <a:r>
              <a:rPr lang="en-US" altLang="ru-RU" smtClean="0"/>
              <a:t>Alice </a:t>
            </a:r>
            <a:r>
              <a:rPr lang="en-US" altLang="ru-RU" smtClean="0">
                <a:solidFill>
                  <a:srgbClr val="CC0000"/>
                </a:solidFill>
              </a:rPr>
              <a:t>hasn’t been recovered</a:t>
            </a:r>
            <a:r>
              <a:rPr lang="en-US" altLang="ru-RU" smtClean="0"/>
              <a:t> from the fact that she failed her exams</a:t>
            </a:r>
            <a:endParaRPr lang="ru-RU" altLang="ru-RU" smtClean="0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11425" y="2060575"/>
            <a:ext cx="1924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800">
                <a:solidFill>
                  <a:srgbClr val="0070C0"/>
                </a:solidFill>
                <a:latin typeface="Arial" panose="020B0604020202020204" pitchFamily="34" charset="0"/>
              </a:rPr>
              <a:t>get on with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067175" y="3068638"/>
            <a:ext cx="2224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800">
                <a:solidFill>
                  <a:srgbClr val="0070C0"/>
                </a:solidFill>
                <a:latin typeface="Arial" panose="020B0604020202020204" pitchFamily="34" charset="0"/>
              </a:rPr>
              <a:t>get over with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659563" y="3703638"/>
            <a:ext cx="1646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800">
                <a:solidFill>
                  <a:srgbClr val="0070C0"/>
                </a:solidFill>
                <a:latin typeface="Arial" panose="020B0604020202020204" pitchFamily="34" charset="0"/>
              </a:rPr>
              <a:t>get down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435475" y="4868863"/>
            <a:ext cx="1485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800">
                <a:solidFill>
                  <a:srgbClr val="0070C0"/>
                </a:solidFill>
                <a:latin typeface="Arial" panose="020B0604020202020204" pitchFamily="34" charset="0"/>
              </a:rPr>
              <a:t>get over</a:t>
            </a:r>
            <a:endParaRPr lang="ru-RU" altLang="ru-RU" sz="28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06C9E2-8201-40B5-8A6B-D67A4CA265B2}" type="datetime1">
              <a:rPr lang="ru-RU" smtClean="0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641B01-B824-4695-880E-55480F9A90B4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2051050" y="620713"/>
            <a:ext cx="72929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400" b="1">
                <a:solidFill>
                  <a:srgbClr val="C00000"/>
                </a:solidFill>
                <a:latin typeface="Arial" panose="020B0604020202020204" pitchFamily="34" charset="0"/>
              </a:rPr>
              <a:t>Dependent prepositions</a:t>
            </a:r>
            <a:endParaRPr lang="ru-RU" altLang="ru-RU" sz="44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750" y="1700213"/>
          <a:ext cx="8135938" cy="46815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2728"/>
                <a:gridCol w="4553210"/>
              </a:tblGrid>
              <a:tr h="520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b</a:t>
                      </a:r>
                      <a:r>
                        <a:rPr lang="ru-RU" sz="3200">
                          <a:effectLst/>
                        </a:rPr>
                        <a:t>e</a:t>
                      </a:r>
                      <a:r>
                        <a:rPr lang="en-US" sz="3200">
                          <a:effectLst/>
                        </a:rPr>
                        <a:t> popular with</a:t>
                      </a:r>
                      <a:endParaRPr lang="ru-RU" sz="3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популярный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520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be nervous about</a:t>
                      </a:r>
                      <a:endParaRPr lang="ru-RU" sz="3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</a:rPr>
                        <a:t>волнующийся 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520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be jealous of</a:t>
                      </a:r>
                      <a:endParaRPr lang="ru-RU" sz="3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</a:rPr>
                        <a:t>ревнивый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520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be fond of</a:t>
                      </a:r>
                      <a:endParaRPr lang="ru-RU" sz="3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</a:rPr>
                        <a:t>увлекаться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520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be keen on</a:t>
                      </a:r>
                      <a:endParaRPr lang="ru-RU" sz="3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</a:rPr>
                        <a:t>страстно увлеченный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520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be good at</a:t>
                      </a:r>
                      <a:endParaRPr lang="ru-RU" sz="3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</a:rPr>
                        <a:t>способный к 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520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be proud of</a:t>
                      </a:r>
                      <a:endParaRPr lang="ru-RU" sz="3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</a:rPr>
                        <a:t>гордиться 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чем-либо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520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be close to</a:t>
                      </a:r>
                      <a:endParaRPr lang="ru-RU" sz="3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</a:rPr>
                        <a:t>близкий к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520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be patient  with </a:t>
                      </a:r>
                      <a:endParaRPr lang="ru-RU" sz="3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терпеливый к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06C9E2-8201-40B5-8A6B-D67A4CA265B2}" type="datetime1">
              <a:rPr lang="ru-RU" smtClean="0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BF7140-293A-456D-81E9-8887CEDDD353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741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39688"/>
            <a:ext cx="9036050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3850" y="4878388"/>
            <a:ext cx="925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 i="1">
                <a:solidFill>
                  <a:srgbClr val="0070C0"/>
                </a:solidFill>
                <a:latin typeface="Arial" panose="020B0604020202020204" pitchFamily="34" charset="0"/>
              </a:rPr>
              <a:t>sent</a:t>
            </a:r>
            <a:endParaRPr lang="ru-RU" altLang="ru-RU" sz="2800" b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36700" y="4878388"/>
            <a:ext cx="2122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 i="1">
                <a:solidFill>
                  <a:srgbClr val="0070C0"/>
                </a:solidFill>
                <a:latin typeface="Arial" panose="020B0604020202020204" pitchFamily="34" charset="0"/>
              </a:rPr>
              <a:t>was feeling</a:t>
            </a:r>
            <a:endParaRPr lang="ru-RU" altLang="ru-RU" sz="2800" b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25888" y="4878388"/>
            <a:ext cx="1565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 i="1">
                <a:solidFill>
                  <a:srgbClr val="0070C0"/>
                </a:solidFill>
                <a:latin typeface="Arial" panose="020B0604020202020204" pitchFamily="34" charset="0"/>
              </a:rPr>
              <a:t>cheered</a:t>
            </a:r>
            <a:endParaRPr lang="ru-RU" altLang="ru-RU" sz="2800" b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7638" y="5434013"/>
            <a:ext cx="340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 i="1">
                <a:solidFill>
                  <a:srgbClr val="0070C0"/>
                </a:solidFill>
                <a:latin typeface="Arial" panose="020B0604020202020204" pitchFamily="34" charset="0"/>
              </a:rPr>
              <a:t>have already been </a:t>
            </a:r>
            <a:endParaRPr lang="ru-RU" altLang="ru-RU" sz="2800" b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635375" y="5400675"/>
            <a:ext cx="3103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 i="1">
                <a:solidFill>
                  <a:srgbClr val="0070C0"/>
                </a:solidFill>
                <a:latin typeface="Arial" panose="020B0604020202020204" pitchFamily="34" charset="0"/>
              </a:rPr>
              <a:t>have never been </a:t>
            </a:r>
            <a:endParaRPr lang="ru-RU" altLang="ru-RU" sz="2800" b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203575" y="5991225"/>
            <a:ext cx="3543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 i="1">
                <a:solidFill>
                  <a:srgbClr val="0070C0"/>
                </a:solidFill>
                <a:latin typeface="Arial" panose="020B0604020202020204" pitchFamily="34" charset="0"/>
              </a:rPr>
              <a:t>have been studying</a:t>
            </a:r>
            <a:endParaRPr lang="ru-RU" altLang="ru-RU" sz="2800" b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1A63751-AC09-4357-BB5F-722F91F2A665}" type="datetime1">
              <a:rPr lang="ru-RU" smtClean="0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7784DC-1044-489E-8748-01B5E39C2780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395288" y="1700213"/>
            <a:ext cx="8497887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i="1">
                <a:solidFill>
                  <a:srgbClr val="000099"/>
                </a:solidFill>
                <a:latin typeface="Arial" panose="020B0604020202020204" pitchFamily="34" charset="0"/>
              </a:rPr>
              <a:t>1</a:t>
            </a:r>
            <a:r>
              <a:rPr lang="ru-RU" altLang="ru-RU" sz="2400" b="1" i="1">
                <a:solidFill>
                  <a:srgbClr val="000099"/>
                </a:solidFill>
                <a:latin typeface="Arial" panose="020B0604020202020204" pitchFamily="34" charset="0"/>
              </a:rPr>
              <a:t>. </a:t>
            </a:r>
            <a:r>
              <a:rPr lang="en-US" altLang="ru-RU" sz="2400" b="1" i="1">
                <a:solidFill>
                  <a:srgbClr val="000099"/>
                </a:solidFill>
                <a:latin typeface="Arial" panose="020B0604020202020204" pitchFamily="34" charset="0"/>
              </a:rPr>
              <a:t>Claire is always calm in difficult situations. She is… .</a:t>
            </a:r>
            <a:endParaRPr lang="ru-RU" altLang="ru-RU" sz="2400" b="1" i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000099"/>
                </a:solidFill>
                <a:latin typeface="Arial" panose="020B0604020202020204" pitchFamily="34" charset="0"/>
              </a:rPr>
              <a:t>2. </a:t>
            </a:r>
            <a:r>
              <a:rPr lang="en-US" altLang="ru-RU" sz="2400" b="1" i="1">
                <a:solidFill>
                  <a:srgbClr val="000099"/>
                </a:solidFill>
                <a:latin typeface="Arial" panose="020B0604020202020204" pitchFamily="34" charset="0"/>
              </a:rPr>
              <a:t>Sue always wants to do her own way. She is… .</a:t>
            </a:r>
            <a:endParaRPr lang="ru-RU" altLang="ru-RU" sz="2400" b="1" i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000099"/>
                </a:solidFill>
                <a:latin typeface="Arial" panose="020B0604020202020204" pitchFamily="34" charset="0"/>
              </a:rPr>
              <a:t>3. </a:t>
            </a:r>
            <a:r>
              <a:rPr lang="en-US" altLang="ru-RU" sz="2400" b="1" i="1">
                <a:solidFill>
                  <a:srgbClr val="000099"/>
                </a:solidFill>
                <a:latin typeface="Arial" panose="020B0604020202020204" pitchFamily="34" charset="0"/>
              </a:rPr>
              <a:t>Bob rarely gets upset and he likes meeting people. He… and… .</a:t>
            </a:r>
            <a:endParaRPr lang="ru-RU" altLang="ru-RU" sz="2400" b="1" i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000099"/>
                </a:solidFill>
                <a:latin typeface="Arial" panose="020B0604020202020204" pitchFamily="34" charset="0"/>
              </a:rPr>
              <a:t>4. </a:t>
            </a:r>
            <a:r>
              <a:rPr lang="en-US" altLang="ru-RU" sz="2400" b="1" i="1">
                <a:solidFill>
                  <a:srgbClr val="000099"/>
                </a:solidFill>
                <a:latin typeface="Arial" panose="020B0604020202020204" pitchFamily="34" charset="0"/>
              </a:rPr>
              <a:t>Tony doesn’t care about other people’s feelings. He is… .</a:t>
            </a:r>
            <a:endParaRPr lang="ru-RU" altLang="ru-RU" sz="2400" b="1" i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000099"/>
                </a:solidFill>
                <a:latin typeface="Arial" panose="020B0604020202020204" pitchFamily="34" charset="0"/>
              </a:rPr>
              <a:t>5. </a:t>
            </a:r>
            <a:r>
              <a:rPr lang="en-US" altLang="ru-RU" sz="2400" b="1" i="1">
                <a:solidFill>
                  <a:srgbClr val="000099"/>
                </a:solidFill>
                <a:latin typeface="Arial" panose="020B0604020202020204" pitchFamily="34" charset="0"/>
              </a:rPr>
              <a:t>Bill doesn’t feel comfortable with people. He is… .</a:t>
            </a:r>
            <a:endParaRPr lang="ru-RU" altLang="ru-RU" sz="2400" b="1" i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000099"/>
                </a:solidFill>
                <a:latin typeface="Arial" panose="020B0604020202020204" pitchFamily="34" charset="0"/>
              </a:rPr>
              <a:t>6. </a:t>
            </a:r>
            <a:r>
              <a:rPr lang="en-US" altLang="ru-RU" sz="2400" b="1" i="1">
                <a:solidFill>
                  <a:srgbClr val="000099"/>
                </a:solidFill>
                <a:latin typeface="Arial" panose="020B0604020202020204" pitchFamily="34" charset="0"/>
              </a:rPr>
              <a:t>Helen always looks on the bright side of life. She is… .</a:t>
            </a:r>
            <a:endParaRPr lang="ru-RU" altLang="ru-RU" sz="2400" b="1" i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000099"/>
                </a:solidFill>
                <a:latin typeface="Arial" panose="020B0604020202020204" pitchFamily="34" charset="0"/>
              </a:rPr>
              <a:t>7. </a:t>
            </a:r>
            <a:r>
              <a:rPr lang="en-US" altLang="ru-RU" sz="2400" b="1" i="1">
                <a:solidFill>
                  <a:srgbClr val="000099"/>
                </a:solidFill>
                <a:latin typeface="Arial" panose="020B0604020202020204" pitchFamily="34" charset="0"/>
              </a:rPr>
              <a:t>Fred always understands how others feel, always stays calm and doesn’t get annoyed with people easily. He worries a lot about what others think of him. He is… and…</a:t>
            </a:r>
            <a:endParaRPr lang="ru-RU" altLang="ru-RU" sz="2400" b="1" i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000099"/>
                </a:solidFill>
                <a:latin typeface="Arial" panose="020B0604020202020204" pitchFamily="34" charset="0"/>
              </a:rPr>
              <a:t>8. </a:t>
            </a:r>
            <a:r>
              <a:rPr lang="en-US" altLang="ru-RU" sz="2400" b="1" i="1">
                <a:solidFill>
                  <a:srgbClr val="000099"/>
                </a:solidFill>
                <a:latin typeface="Arial" panose="020B0604020202020204" pitchFamily="34" charset="0"/>
              </a:rPr>
              <a:t>John is so … . He likes telling people what to do. </a:t>
            </a:r>
          </a:p>
        </p:txBody>
      </p:sp>
      <p:sp>
        <p:nvSpPr>
          <p:cNvPr id="3077" name="Прямоугольник 7"/>
          <p:cNvSpPr>
            <a:spLocks noChangeArrowheads="1"/>
          </p:cNvSpPr>
          <p:nvPr/>
        </p:nvSpPr>
        <p:spPr bwMode="auto">
          <a:xfrm>
            <a:off x="708025" y="46038"/>
            <a:ext cx="84248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i="1">
                <a:solidFill>
                  <a:srgbClr val="FF0000"/>
                </a:solidFill>
                <a:latin typeface="Arial" panose="020B0604020202020204" pitchFamily="34" charset="0"/>
              </a:rPr>
              <a:t>Read the descriptions and fill in the correct character adjectives</a:t>
            </a:r>
            <a:endParaRPr lang="ru-RU" altLang="ru-RU" sz="2400" b="1" i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i="1">
                <a:solidFill>
                  <a:srgbClr val="0099FF"/>
                </a:solidFill>
                <a:latin typeface="Arial" panose="020B0604020202020204" pitchFamily="34" charset="0"/>
              </a:rPr>
              <a:t> Use: shy, easy-going,   bossy, patient, sociable, stubborn, selfish,  optimistic, caring.</a:t>
            </a:r>
            <a:endParaRPr lang="ru-RU" altLang="ru-RU" sz="2400" b="1" i="1">
              <a:solidFill>
                <a:srgbClr val="0099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1A63751-AC09-4357-BB5F-722F91F2A665}" type="datetime1">
              <a:rPr lang="ru-RU" smtClean="0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85CB98-8AE5-4DB5-B156-6B075E8E0661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971550" y="279400"/>
            <a:ext cx="77771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98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   We use the following </a:t>
            </a:r>
            <a:r>
              <a:rPr lang="ru-RU" altLang="ru-RU" sz="2800" b="1">
                <a:solidFill>
                  <a:srgbClr val="98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suffixes</a:t>
            </a:r>
            <a:r>
              <a:rPr lang="ru-RU" altLang="ru-RU" sz="2800">
                <a:solidFill>
                  <a:srgbClr val="98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 with nouns or verbs to form </a:t>
            </a:r>
            <a:r>
              <a:rPr lang="ru-RU" altLang="ru-RU" sz="2800" b="1">
                <a:solidFill>
                  <a:srgbClr val="98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adjectives</a:t>
            </a:r>
            <a:r>
              <a:rPr lang="ru-RU" altLang="ru-RU" sz="2800">
                <a:solidFill>
                  <a:srgbClr val="98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 in English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1692275"/>
            <a:ext cx="5113337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latin typeface="Comic Sans MS"/>
                <a:ea typeface="Comic Sans MS"/>
                <a:cs typeface="Comic Sans MS"/>
                <a:sym typeface="Comic Sans MS"/>
              </a:rPr>
              <a:t>noun +</a:t>
            </a:r>
          </a:p>
          <a:p>
            <a:pPr marL="457200" indent="-41910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●"/>
              <a:defRPr/>
            </a:pPr>
            <a:r>
              <a:rPr lang="en-US" kern="0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kern="0" dirty="0" err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ful</a:t>
            </a:r>
            <a:r>
              <a:rPr lang="en-US" kern="0" dirty="0">
                <a:latin typeface="Arial"/>
                <a:ea typeface="Arial"/>
                <a:cs typeface="Arial"/>
                <a:sym typeface="Arial"/>
              </a:rPr>
              <a:t> (use - use</a:t>
            </a:r>
            <a:r>
              <a:rPr lang="en-US" kern="0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ful</a:t>
            </a:r>
            <a:r>
              <a:rPr lang="en-US" kern="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7200" indent="-41910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●"/>
              <a:defRPr/>
            </a:pPr>
            <a:r>
              <a:rPr lang="en-US" kern="0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- al </a:t>
            </a:r>
            <a:r>
              <a:rPr lang="en-US" kern="0" dirty="0">
                <a:latin typeface="Arial"/>
                <a:ea typeface="Arial"/>
                <a:cs typeface="Arial"/>
                <a:sym typeface="Arial"/>
              </a:rPr>
              <a:t>(magic - magic</a:t>
            </a:r>
            <a:r>
              <a:rPr lang="en-US" kern="0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al</a:t>
            </a:r>
            <a:r>
              <a:rPr lang="en-US" kern="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7200" indent="-41910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●"/>
              <a:defRPr/>
            </a:pPr>
            <a:r>
              <a:rPr lang="en-US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kern="0" dirty="0" err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ic</a:t>
            </a:r>
            <a:r>
              <a:rPr lang="en-US" kern="0" dirty="0">
                <a:latin typeface="Arial"/>
                <a:ea typeface="Arial"/>
                <a:cs typeface="Arial"/>
                <a:sym typeface="Arial"/>
              </a:rPr>
              <a:t> ( optimism -  optimist</a:t>
            </a:r>
            <a:r>
              <a:rPr lang="en-US" kern="0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ic</a:t>
            </a:r>
            <a:r>
              <a:rPr lang="en-US" kern="0" dirty="0"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3906838"/>
            <a:ext cx="5256212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noun +</a:t>
            </a:r>
          </a:p>
          <a:p>
            <a:pPr marL="457200" indent="-4191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●"/>
              <a:defRPr/>
            </a:pPr>
            <a:r>
              <a:rPr lang="en-US" kern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kern="0" dirty="0" err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ish</a:t>
            </a:r>
            <a:r>
              <a:rPr lang="en-US" kern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(self - self</a:t>
            </a:r>
            <a:r>
              <a:rPr lang="en-US" kern="0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ish</a:t>
            </a:r>
            <a:r>
              <a:rPr lang="en-US" kern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7200" indent="-4191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●"/>
              <a:defRPr/>
            </a:pPr>
            <a:r>
              <a:rPr lang="en-US" kern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kern="0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less</a:t>
            </a:r>
            <a:r>
              <a:rPr lang="en-US" kern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(help - help</a:t>
            </a:r>
            <a:r>
              <a:rPr lang="en-US" kern="0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less</a:t>
            </a:r>
            <a:r>
              <a:rPr lang="en-US" kern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7200" indent="-4191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●"/>
              <a:defRPr/>
            </a:pPr>
            <a:r>
              <a:rPr lang="en-US" kern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kern="0" dirty="0" err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ly</a:t>
            </a:r>
            <a:r>
              <a:rPr lang="en-US" kern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(friend - friendly)</a:t>
            </a:r>
          </a:p>
          <a:p>
            <a:pPr marL="457200" indent="-4191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●"/>
              <a:defRPr/>
            </a:pPr>
            <a:r>
              <a:rPr lang="en-US" kern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kern="0" dirty="0" err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ous</a:t>
            </a:r>
            <a:r>
              <a:rPr lang="en-US" kern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(fury - furi</a:t>
            </a:r>
            <a:r>
              <a:rPr lang="en-US" kern="0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ous</a:t>
            </a:r>
            <a:r>
              <a:rPr lang="en-US" kern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35563" y="1692275"/>
            <a:ext cx="3960812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  <a:defRPr/>
            </a:pPr>
            <a:r>
              <a:rPr lang="en-US" kern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verb +</a:t>
            </a:r>
            <a:endParaRPr lang="en-US" kern="0" dirty="0">
              <a:latin typeface="Arial"/>
              <a:ea typeface="Arial"/>
              <a:cs typeface="Arial"/>
              <a:sym typeface="Arial"/>
            </a:endParaRPr>
          </a:p>
          <a:p>
            <a:pPr marL="457200" indent="-41910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●"/>
              <a:defRPr/>
            </a:pPr>
            <a:r>
              <a:rPr lang="en-US" kern="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kern="0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able</a:t>
            </a:r>
            <a:r>
              <a:rPr lang="en-US" kern="0" dirty="0">
                <a:latin typeface="Arial"/>
                <a:ea typeface="Arial"/>
                <a:cs typeface="Arial"/>
                <a:sym typeface="Arial"/>
              </a:rPr>
              <a:t> (rely - reli</a:t>
            </a:r>
            <a:r>
              <a:rPr lang="en-US" kern="0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able</a:t>
            </a:r>
            <a:r>
              <a:rPr lang="en-US" kern="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7200" indent="-41910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●"/>
              <a:defRPr/>
            </a:pPr>
            <a:r>
              <a:rPr lang="en-US" kern="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kern="0" dirty="0" err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ed</a:t>
            </a:r>
            <a:r>
              <a:rPr lang="en-US" kern="0" dirty="0">
                <a:latin typeface="Arial"/>
                <a:ea typeface="Arial"/>
                <a:cs typeface="Arial"/>
                <a:sym typeface="Arial"/>
              </a:rPr>
              <a:t> (bore - bor</a:t>
            </a:r>
            <a:r>
              <a:rPr lang="en-US" kern="0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ed</a:t>
            </a:r>
            <a:r>
              <a:rPr lang="en-US" kern="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7200" indent="-41910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●"/>
              <a:defRPr/>
            </a:pPr>
            <a:r>
              <a:rPr lang="en-US" kern="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kern="0" dirty="0" err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ing</a:t>
            </a:r>
            <a:r>
              <a:rPr lang="en-US" kern="0" dirty="0">
                <a:latin typeface="Arial"/>
                <a:ea typeface="Arial"/>
                <a:cs typeface="Arial"/>
                <a:sym typeface="Arial"/>
              </a:rPr>
              <a:t> (bore - bor</a:t>
            </a:r>
            <a:r>
              <a:rPr lang="en-US" kern="0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ing</a:t>
            </a:r>
            <a:r>
              <a:rPr lang="en-US" kern="0" dirty="0"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35563" y="4581525"/>
            <a:ext cx="386397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verb +</a:t>
            </a:r>
          </a:p>
          <a:p>
            <a:pPr marL="457200" indent="-4191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●"/>
              <a:defRPr/>
            </a:pPr>
            <a:r>
              <a:rPr lang="en-US" kern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</a:t>
            </a:r>
            <a:r>
              <a:rPr lang="en-US" kern="0" dirty="0" err="1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ible</a:t>
            </a:r>
            <a:r>
              <a:rPr lang="en-US" kern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(sense - sens</a:t>
            </a:r>
            <a:r>
              <a:rPr lang="en-US" kern="0" dirty="0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ible</a:t>
            </a:r>
            <a:r>
              <a:rPr lang="en-US" kern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457200" indent="-4191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●"/>
              <a:defRPr/>
            </a:pPr>
            <a:r>
              <a:rPr lang="en-US" kern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</a:t>
            </a:r>
            <a:r>
              <a:rPr lang="en-US" kern="0" dirty="0" err="1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ive</a:t>
            </a:r>
            <a:r>
              <a:rPr lang="en-US" kern="0" dirty="0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kern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(act - act</a:t>
            </a:r>
            <a:r>
              <a:rPr lang="en-US" kern="0" dirty="0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ive</a:t>
            </a:r>
            <a:r>
              <a:rPr lang="en-US" kern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1A63751-AC09-4357-BB5F-722F91F2A665}" type="datetime1">
              <a:rPr lang="ru-RU" smtClean="0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endParaRPr lang="ru-RU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1911350" y="233363"/>
            <a:ext cx="65357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0000"/>
                </a:solidFill>
                <a:latin typeface="Arial" panose="020B0604020202020204" pitchFamily="34" charset="0"/>
              </a:rPr>
              <a:t>Forming adjectives . </a:t>
            </a:r>
            <a:r>
              <a:rPr lang="en-US" altLang="ru-RU" b="1">
                <a:solidFill>
                  <a:srgbClr val="FF0000"/>
                </a:solidFill>
                <a:latin typeface="Arial" panose="020B0604020202020204" pitchFamily="34" charset="0"/>
              </a:rPr>
              <a:t>Ex 1b), p20.</a:t>
            </a:r>
            <a:endParaRPr lang="ru-RU" altLang="ru-RU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1275"/>
            <a:ext cx="5545138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795963" y="773113"/>
            <a:ext cx="2970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b="1" i="1">
                <a:latin typeface="Arial" panose="020B0604020202020204" pitchFamily="34" charset="0"/>
              </a:rPr>
              <a:t>successful</a:t>
            </a:r>
            <a:r>
              <a:rPr lang="en-US" altLang="ru-RU" sz="2800" i="1">
                <a:latin typeface="Arial" panose="020B0604020202020204" pitchFamily="34" charset="0"/>
              </a:rPr>
              <a:t> </a:t>
            </a:r>
            <a:endParaRPr lang="ru-RU" altLang="ru-RU" sz="2800"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795963" y="1311275"/>
            <a:ext cx="2970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b="1" i="1">
                <a:latin typeface="Arial" panose="020B0604020202020204" pitchFamily="34" charset="0"/>
              </a:rPr>
              <a:t>traditional</a:t>
            </a:r>
            <a:endParaRPr lang="ru-RU" altLang="ru-RU" sz="3600" b="1"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803900" y="1874838"/>
            <a:ext cx="2970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b="1" i="1">
                <a:latin typeface="Arial" panose="020B0604020202020204" pitchFamily="34" charset="0"/>
              </a:rPr>
              <a:t>romantic</a:t>
            </a:r>
            <a:r>
              <a:rPr lang="en-US" altLang="ru-RU" sz="2800" i="1">
                <a:latin typeface="Arial" panose="020B0604020202020204" pitchFamily="34" charset="0"/>
              </a:rPr>
              <a:t> </a:t>
            </a:r>
            <a:endParaRPr lang="ru-RU" altLang="ru-RU" sz="2800"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803900" y="2420938"/>
            <a:ext cx="1606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b="1" i="1">
                <a:solidFill>
                  <a:srgbClr val="000000"/>
                </a:solidFill>
              </a:rPr>
              <a:t>stylish</a:t>
            </a:r>
            <a:endParaRPr lang="ru-RU" altLang="ru-RU" sz="2800">
              <a:latin typeface="Arial" panose="020B0604020202020204" pitchFamily="34" charset="0"/>
            </a:endParaRPr>
          </a:p>
        </p:txBody>
      </p:sp>
      <p:sp>
        <p:nvSpPr>
          <p:cNvPr id="5130" name="Прямоугольник 11"/>
          <p:cNvSpPr>
            <a:spLocks noChangeArrowheads="1"/>
          </p:cNvSpPr>
          <p:nvPr/>
        </p:nvSpPr>
        <p:spPr bwMode="auto">
          <a:xfrm>
            <a:off x="3759200" y="3167063"/>
            <a:ext cx="2840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i="1">
                <a:latin typeface="Arial" panose="020B0604020202020204" pitchFamily="34" charset="0"/>
              </a:rPr>
              <a:t> </a:t>
            </a:r>
            <a:endParaRPr lang="ru-RU" altLang="ru-RU" sz="2800"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770563" y="2874963"/>
            <a:ext cx="1912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i="1">
                <a:latin typeface="Arial" panose="020B0604020202020204" pitchFamily="34" charset="0"/>
              </a:rPr>
              <a:t>careless</a:t>
            </a:r>
            <a:endParaRPr lang="ru-RU" altLang="ru-RU" b="1">
              <a:latin typeface="Arial" panose="020B0604020202020204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740400" y="3398838"/>
            <a:ext cx="2119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i="1">
                <a:latin typeface="Arial" panose="020B0604020202020204" pitchFamily="34" charset="0"/>
              </a:rPr>
              <a:t>optimistic</a:t>
            </a:r>
            <a:endParaRPr lang="ru-RU" altLang="ru-RU" b="1"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803900" y="3925888"/>
            <a:ext cx="280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i="1">
                <a:latin typeface="Arial" panose="020B0604020202020204" pitchFamily="34" charset="0"/>
              </a:rPr>
              <a:t>educated </a:t>
            </a:r>
            <a:endParaRPr lang="ru-RU" altLang="ru-RU" b="1"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5803900" y="4365625"/>
            <a:ext cx="1165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i="1">
                <a:latin typeface="Arial" panose="020B0604020202020204" pitchFamily="34" charset="0"/>
              </a:rPr>
              <a:t>rainy</a:t>
            </a:r>
            <a:endParaRPr lang="ru-RU" altLang="ru-RU" b="1">
              <a:latin typeface="Arial" panose="020B0604020202020204" pitchFamily="34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789613" y="4797425"/>
            <a:ext cx="1458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i="1">
                <a:latin typeface="Arial" panose="020B0604020202020204" pitchFamily="34" charset="0"/>
              </a:rPr>
              <a:t>boring</a:t>
            </a:r>
            <a:endParaRPr lang="ru-RU" altLang="ru-RU" b="1">
              <a:latin typeface="Arial" panose="020B0604020202020204" pitchFamily="34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721350" y="5229225"/>
            <a:ext cx="2863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i="1">
                <a:latin typeface="Arial" panose="020B0604020202020204" pitchFamily="34" charset="0"/>
              </a:rPr>
              <a:t>enjoyable </a:t>
            </a:r>
            <a:endParaRPr lang="ru-RU" altLang="ru-RU" b="1">
              <a:latin typeface="Arial" panose="020B0604020202020204" pitchFamily="34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5721350" y="5830888"/>
            <a:ext cx="17097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i="1">
                <a:latin typeface="Arial" panose="020B0604020202020204" pitchFamily="34" charset="0"/>
              </a:rPr>
              <a:t>horrible</a:t>
            </a:r>
            <a:endParaRPr lang="ru-RU" altLang="ru-RU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92338"/>
          </a:xfrm>
        </p:spPr>
        <p:txBody>
          <a:bodyPr/>
          <a:lstStyle/>
          <a:p>
            <a:pPr eaLnBrk="1" hangingPunct="1"/>
            <a:endParaRPr lang="ru-RU" altLang="ru-RU" sz="2800" smtClean="0"/>
          </a:p>
        </p:txBody>
      </p:sp>
      <p:sp>
        <p:nvSpPr>
          <p:cNvPr id="6148" name="Rectangle 4"/>
          <p:cNvSpPr>
            <a:spLocks noGrp="1"/>
          </p:cNvSpPr>
          <p:nvPr>
            <p:ph sz="half" idx="2"/>
          </p:nvPr>
        </p:nvSpPr>
        <p:spPr>
          <a:xfrm>
            <a:off x="496888" y="3917950"/>
            <a:ext cx="8188325" cy="2205038"/>
          </a:xfrm>
        </p:spPr>
        <p:txBody>
          <a:bodyPr/>
          <a:lstStyle/>
          <a:p>
            <a:pPr eaLnBrk="1" hangingPunct="1"/>
            <a:endParaRPr lang="ru-RU" altLang="ru-RU" sz="2800" smtClean="0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3897313" y="458788"/>
            <a:ext cx="2089150" cy="1133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 along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6686550" y="2079625"/>
            <a:ext cx="2070100" cy="11636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 across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1781175" y="5184775"/>
            <a:ext cx="2251075" cy="1304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 down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5921375" y="5454650"/>
            <a:ext cx="2206625" cy="1138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 over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476250" y="2124075"/>
            <a:ext cx="2205038" cy="12747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over with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3627438" y="2528888"/>
            <a:ext cx="2025650" cy="2084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4797425" y="17192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3402013" y="4508500"/>
            <a:ext cx="809625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 flipV="1">
            <a:off x="2816225" y="3024188"/>
            <a:ext cx="8112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5832475" y="3068638"/>
            <a:ext cx="1079500" cy="315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5516563" y="4464050"/>
            <a:ext cx="1081087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06C9E2-8201-40B5-8A6B-D67A4CA265B2}" type="datetime1">
              <a:rPr lang="ru-RU" smtClean="0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5EE41E-7908-4E99-B4F7-EE9BD17DFD8B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17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7852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Get down</a:t>
            </a:r>
            <a:endParaRPr lang="ru-RU" altLang="ru-RU" smtClean="0"/>
          </a:p>
        </p:txBody>
      </p:sp>
      <p:pic>
        <p:nvPicPr>
          <p:cNvPr id="8195" name="Picture 4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205038"/>
            <a:ext cx="3024188" cy="30210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Rectangle 3"/>
          <p:cNvSpPr>
            <a:spLocks noGrp="1"/>
          </p:cNvSpPr>
          <p:nvPr>
            <p:ph type="body"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ru-RU" sz="2800" smtClean="0">
                <a:solidFill>
                  <a:srgbClr val="CC0000"/>
                </a:solidFill>
                <a:latin typeface="Comic Sans MS" panose="030F0702030302020204" pitchFamily="66" charset="0"/>
              </a:rPr>
              <a:t>To make smb feel sad or  lose hope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CC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CC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ru-RU" sz="2800" smtClean="0">
              <a:solidFill>
                <a:srgbClr val="CC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i="1" smtClean="0"/>
              <a:t>Doing the same thing every day can </a:t>
            </a:r>
            <a:r>
              <a:rPr lang="en-US" altLang="ru-RU" i="1" smtClean="0">
                <a:solidFill>
                  <a:srgbClr val="CC0000"/>
                </a:solidFill>
              </a:rPr>
              <a:t>get </a:t>
            </a:r>
            <a:r>
              <a:rPr lang="en-US" altLang="ru-RU" i="1" smtClean="0"/>
              <a:t>you</a:t>
            </a:r>
            <a:r>
              <a:rPr lang="en-US" altLang="ru-RU" i="1" smtClean="0">
                <a:solidFill>
                  <a:srgbClr val="CC0000"/>
                </a:solidFill>
              </a:rPr>
              <a:t> down</a:t>
            </a:r>
            <a:endParaRPr lang="ru-RU" altLang="ru-RU" i="1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Get  on with</a:t>
            </a:r>
            <a:endParaRPr lang="ru-RU" altLang="ru-RU" smtClean="0"/>
          </a:p>
        </p:txBody>
      </p:sp>
      <p:pic>
        <p:nvPicPr>
          <p:cNvPr id="9219" name="Picture 3" descr="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63" y="1854200"/>
            <a:ext cx="4276725" cy="4275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Rectangle 4"/>
          <p:cNvSpPr>
            <a:spLocks noGrp="1"/>
          </p:cNvSpPr>
          <p:nvPr>
            <p:ph type="body" sz="half" idx="2"/>
          </p:nvPr>
        </p:nvSpPr>
        <p:spPr>
          <a:xfrm>
            <a:off x="4651375" y="1600200"/>
            <a:ext cx="4035425" cy="4525963"/>
          </a:xfrm>
        </p:spPr>
        <p:txBody>
          <a:bodyPr/>
          <a:lstStyle/>
          <a:p>
            <a:pPr eaLnBrk="1" hangingPunct="1"/>
            <a:r>
              <a:rPr lang="en-US" altLang="ru-RU" sz="3600" smtClean="0">
                <a:solidFill>
                  <a:srgbClr val="CC0000"/>
                </a:solidFill>
                <a:latin typeface="Comic Sans MS" panose="030F0702030302020204" pitchFamily="66" charset="0"/>
              </a:rPr>
              <a:t>To be friendly to each other</a:t>
            </a:r>
          </a:p>
          <a:p>
            <a:pPr eaLnBrk="1" hangingPunct="1"/>
            <a:endParaRPr lang="en-US" altLang="ru-RU" sz="3600" smtClean="0">
              <a:solidFill>
                <a:srgbClr val="CC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2800" i="1" smtClean="0"/>
              <a:t>    </a:t>
            </a:r>
            <a:r>
              <a:rPr lang="en-US" altLang="ru-RU" i="1" smtClean="0"/>
              <a:t>I </a:t>
            </a:r>
            <a:r>
              <a:rPr lang="en-US" altLang="ru-RU" i="1" smtClean="0">
                <a:solidFill>
                  <a:srgbClr val="CC0000"/>
                </a:solidFill>
              </a:rPr>
              <a:t>get on </a:t>
            </a:r>
            <a:r>
              <a:rPr lang="en-US" altLang="ru-RU" i="1" smtClean="0"/>
              <a:t>well with most of my classmates</a:t>
            </a:r>
            <a:endParaRPr lang="ru-RU" altLang="ru-RU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Get over</a:t>
            </a:r>
            <a:endParaRPr lang="ru-RU" altLang="ru-RU" smtClean="0"/>
          </a:p>
        </p:txBody>
      </p:sp>
      <p:sp>
        <p:nvSpPr>
          <p:cNvPr id="1024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2800" smtClean="0">
                <a:solidFill>
                  <a:srgbClr val="CC0000"/>
                </a:solidFill>
                <a:latin typeface="Comic Sans MS" panose="030F0702030302020204" pitchFamily="66" charset="0"/>
              </a:rPr>
              <a:t>To feel good again after illness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smtClean="0">
              <a:solidFill>
                <a:srgbClr val="CC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800" smtClean="0">
              <a:solidFill>
                <a:srgbClr val="CC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ru-RU" sz="2800" smtClean="0">
              <a:solidFill>
                <a:srgbClr val="CC0000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ru-RU" sz="3200" i="1" smtClean="0"/>
              <a:t>It can take weeks to </a:t>
            </a:r>
            <a:r>
              <a:rPr lang="en-US" altLang="ru-RU" sz="3200" i="1" smtClean="0">
                <a:solidFill>
                  <a:srgbClr val="CC0000"/>
                </a:solidFill>
              </a:rPr>
              <a:t>get over</a:t>
            </a:r>
            <a:r>
              <a:rPr lang="en-US" altLang="ru-RU" sz="3200" i="1" smtClean="0"/>
              <a:t> an illness like that</a:t>
            </a:r>
            <a:endParaRPr lang="ru-RU" altLang="ru-RU" sz="3200" i="1" smtClean="0"/>
          </a:p>
        </p:txBody>
      </p:sp>
      <p:pic>
        <p:nvPicPr>
          <p:cNvPr id="10244" name="Picture 6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11425"/>
            <a:ext cx="4038600" cy="27019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н.яз. 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ин.яз. 5</Template>
  <TotalTime>154</TotalTime>
  <Words>624</Words>
  <Application>Microsoft Office PowerPoint</Application>
  <PresentationFormat>Экран (4:3)</PresentationFormat>
  <Paragraphs>142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ин.яз. 5</vt:lpstr>
      <vt:lpstr>Word formation Phrasal verb GET and dependent prepositions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Get down</vt:lpstr>
      <vt:lpstr>Get  on with</vt:lpstr>
      <vt:lpstr>Get over</vt:lpstr>
      <vt:lpstr>Get over with</vt:lpstr>
      <vt:lpstr>Get across</vt:lpstr>
      <vt:lpstr>Презентация PowerPoint</vt:lpstr>
      <vt:lpstr>1) Choose the correct particle</vt:lpstr>
      <vt:lpstr>2) Paraphrase the sentence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Phrasal verb GET</dc:title>
  <dc:creator>Admin</dc:creator>
  <cp:lastModifiedBy>user</cp:lastModifiedBy>
  <cp:revision>18</cp:revision>
  <dcterms:created xsi:type="dcterms:W3CDTF">2012-09-30T18:30:04Z</dcterms:created>
  <dcterms:modified xsi:type="dcterms:W3CDTF">2019-12-25T17:25:52Z</dcterms:modified>
</cp:coreProperties>
</file>