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  <p:sldMasterId id="2147483780" r:id="rId2"/>
  </p:sldMasterIdLst>
  <p:notesMasterIdLst>
    <p:notesMasterId r:id="rId14"/>
  </p:notesMasterIdLst>
  <p:sldIdLst>
    <p:sldId id="335" r:id="rId3"/>
    <p:sldId id="336" r:id="rId4"/>
    <p:sldId id="337" r:id="rId5"/>
    <p:sldId id="338" r:id="rId6"/>
    <p:sldId id="339" r:id="rId7"/>
    <p:sldId id="344" r:id="rId8"/>
    <p:sldId id="340" r:id="rId9"/>
    <p:sldId id="343" r:id="rId10"/>
    <p:sldId id="345" r:id="rId11"/>
    <p:sldId id="341" r:id="rId12"/>
    <p:sldId id="34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6083E"/>
    <a:srgbClr val="FFFFCC"/>
    <a:srgbClr val="FEE8EC"/>
    <a:srgbClr val="BEAAFC"/>
    <a:srgbClr val="000066"/>
    <a:srgbClr val="8DF79A"/>
    <a:srgbClr val="FFCC99"/>
    <a:srgbClr val="C3CCF9"/>
    <a:srgbClr val="000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4" autoAdjust="0"/>
    <p:restoredTop sz="99875" autoAdjust="0"/>
  </p:normalViewPr>
  <p:slideViewPr>
    <p:cSldViewPr>
      <p:cViewPr varScale="1">
        <p:scale>
          <a:sx n="74" d="100"/>
          <a:sy n="74" d="100"/>
        </p:scale>
        <p:origin x="10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1800189-0607-452E-AED2-81465268A263}" type="datetimeFigureOut">
              <a:rPr lang="ru-RU"/>
              <a:pPr>
                <a:defRPr/>
              </a:pPr>
              <a:t>24.12.2019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088CE86-F8E9-4BEE-A8E1-CEB783D80A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72900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3BAD99-D703-4581-854E-4827EFCC70C8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FD67B-925F-48BE-84B0-CFEC3BAAE75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36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C786F2-D363-4021-87DB-B173B02F894A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3A156-54FD-46DE-B9B5-44838F988B1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93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058FC-9AED-4974-937E-8A086504F2D2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7EADF-AC3E-4FBB-8CC4-AE8BC668C4A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070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4757225-5595-44A7-9D58-D271C5755FDC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DEC4F1F-DFFE-4D1B-9DC5-84F77ADEFC2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30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C3167-9CB4-4103-A2EF-BFEC50FD7DBE}" type="datetimeFigureOut">
              <a:rPr lang="ru-RU"/>
              <a:pPr>
                <a:defRPr/>
              </a:pPr>
              <a:t>24.12.2019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1E6CD-D9F1-4B83-BE1D-93746FE240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578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76981-E9C0-44AA-8899-58341930BD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23695-30F0-4D6D-B379-60BD81408C80}" type="datetimeFigureOut">
              <a:rPr lang="ru-RU"/>
              <a:pPr>
                <a:defRPr/>
              </a:pPr>
              <a:t>24.12.2019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949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12F25-5333-4630-9357-73B71A0B69E4}" type="datetimeFigureOut">
              <a:rPr lang="ru-RU"/>
              <a:pPr>
                <a:defRPr/>
              </a:pPr>
              <a:t>24.12.2019</a:t>
            </a:fld>
            <a:endParaRPr lang="ru-RU" dirty="0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444B7-8B74-4466-8D99-F2BFD5AE45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476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79D3C-F7DD-4919-9527-1C02DF534C58}" type="datetimeFigureOut">
              <a:rPr lang="ru-RU"/>
              <a:pPr>
                <a:defRPr/>
              </a:pPr>
              <a:t>24.12.2019</a:t>
            </a:fld>
            <a:endParaRPr lang="ru-RU" dirty="0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2F39A-16C4-4A5F-9692-A33B0632753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694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4A8081-E8A3-4F51-8DF1-B9F74DE97F11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1B1A5-9C7F-4059-A6C3-F857D400AD7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52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E81FF5-A1B8-4B8A-AFE9-D21D8A5072B9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3947A-3DA5-4118-8D3E-B706980A3E2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92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33F72B-812B-4AEC-A912-0D140BC4208D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E2A06-3C1A-4C5B-B22C-A2E0C68E89E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01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22350-8620-4C16-B79F-27AEC4C6A2FC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D90DD-4588-4896-AED6-B6CAE73D7D6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90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F6FA6F-AB3A-4F41-9843-B745895EE47E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E357B-269A-46A7-9179-AC4F88B5EB2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4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48777E-CC2B-474C-B739-A80AFD11A3F1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4EBE8-3F8D-40BB-A1AD-31D8988B7A3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10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8E3781-7B06-4557-8DBA-C9F249D229BB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650BD-76B2-4CCD-A94F-A635FE66F6B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20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370036-8AD2-4BE5-BEA4-C0F08EE5FE78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F7CC8-232A-468A-9B02-BB3F88110E7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34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CC">
                <a:gamma/>
                <a:tint val="24314"/>
                <a:invGamma/>
              </a:srgbClr>
            </a:gs>
            <a:gs pos="100000">
              <a:srgbClr val="FFCC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54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7ADE62D-41D4-4144-B0D0-6BA00AE3A45A}" type="datetimeFigureOut">
              <a:rPr lang="ru-RU"/>
              <a:pPr/>
              <a:t>24.12.2019</a:t>
            </a:fld>
            <a:endParaRPr lang="ru-RU"/>
          </a:p>
        </p:txBody>
      </p:sp>
      <p:sp>
        <p:nvSpPr>
          <p:cNvPr id="454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4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35DB1A-7924-4AE7-8449-D932AA0993C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CC">
                <a:gamma/>
                <a:tint val="24314"/>
                <a:invGamma/>
              </a:srgbClr>
            </a:gs>
            <a:gs pos="100000">
              <a:srgbClr val="FFCC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7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E25008F-A480-4D9E-9D22-5C0303BB55E3}" type="datetimeFigureOut">
              <a:rPr lang="ru-RU"/>
              <a:pPr>
                <a:defRPr/>
              </a:pPr>
              <a:t>24.12.2019</a:t>
            </a:fld>
            <a:endParaRPr lang="ru-RU" dirty="0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5BB2F6F-57FA-4746-ADB3-46D5088BB8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00729F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 b="1" dirty="0">
                <a:solidFill>
                  <a:srgbClr val="9608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The fundamentals of English grammar</a:t>
            </a:r>
            <a:r>
              <a:rPr lang="en-US" sz="2800" dirty="0">
                <a:solidFill>
                  <a:srgbClr val="9608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endParaRPr lang="ru-RU" sz="2800" b="1" i="1" dirty="0">
              <a:solidFill>
                <a:srgbClr val="96083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536595" name="Picture 19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700" y="3716338"/>
            <a:ext cx="2279650" cy="285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6596" name="Picture 20" descr="9-18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908050"/>
            <a:ext cx="3078163" cy="338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6597" name="Text Box 21"/>
          <p:cNvSpPr txBox="1">
            <a:spLocks noChangeArrowheads="1"/>
          </p:cNvSpPr>
          <p:nvPr/>
        </p:nvSpPr>
        <p:spPr bwMode="auto">
          <a:xfrm>
            <a:off x="3419475" y="1125538"/>
            <a:ext cx="482441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5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Sequence of Tenses</a:t>
            </a:r>
          </a:p>
          <a:p>
            <a:pPr algn="ctr"/>
            <a:r>
              <a:rPr lang="en-US" sz="5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or</a:t>
            </a:r>
          </a:p>
          <a:p>
            <a:pPr algn="ctr"/>
            <a:r>
              <a:rPr lang="en-US" sz="5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Tense Shift</a:t>
            </a:r>
            <a:endParaRPr lang="ru-RU" sz="5400" b="1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4" name="Text Box 4"/>
          <p:cNvSpPr txBox="1">
            <a:spLocks noChangeArrowheads="1"/>
          </p:cNvSpPr>
          <p:nvPr/>
        </p:nvSpPr>
        <p:spPr bwMode="auto">
          <a:xfrm>
            <a:off x="36513" y="4445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Questions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68376" name="Text Box 56"/>
          <p:cNvSpPr txBox="1">
            <a:spLocks noChangeArrowheads="1"/>
          </p:cNvSpPr>
          <p:nvPr/>
        </p:nvSpPr>
        <p:spPr bwMode="auto">
          <a:xfrm>
            <a:off x="0" y="836613"/>
            <a:ext cx="33131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i="1" dirty="0">
                <a:solidFill>
                  <a:srgbClr val="006600"/>
                </a:solidFill>
                <a:latin typeface="Monotype Corsiva" pitchFamily="66" charset="0"/>
              </a:rPr>
              <a:t>General questions</a:t>
            </a:r>
            <a:endParaRPr lang="ru-RU" sz="3600" b="1" i="1" dirty="0">
              <a:solidFill>
                <a:srgbClr val="006600"/>
              </a:solidFill>
              <a:latin typeface="Monotype Corsiva" pitchFamily="66" charset="0"/>
            </a:endParaRPr>
          </a:p>
        </p:txBody>
      </p:sp>
      <p:sp>
        <p:nvSpPr>
          <p:cNvPr id="568377" name="Text Box 57"/>
          <p:cNvSpPr txBox="1">
            <a:spLocks noChangeArrowheads="1"/>
          </p:cNvSpPr>
          <p:nvPr/>
        </p:nvSpPr>
        <p:spPr bwMode="auto">
          <a:xfrm>
            <a:off x="0" y="3933825"/>
            <a:ext cx="27717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i="1">
                <a:solidFill>
                  <a:srgbClr val="006600"/>
                </a:solidFill>
                <a:latin typeface="Monotype Corsiva" pitchFamily="66" charset="0"/>
              </a:rPr>
              <a:t>Wh-questions</a:t>
            </a:r>
            <a:endParaRPr lang="ru-RU" sz="3600" b="1" i="1">
              <a:solidFill>
                <a:srgbClr val="006600"/>
              </a:solidFill>
              <a:latin typeface="Monotype Corsiva" pitchFamily="66" charset="0"/>
            </a:endParaRPr>
          </a:p>
        </p:txBody>
      </p:sp>
      <p:sp>
        <p:nvSpPr>
          <p:cNvPr id="568378" name="Text Box 58"/>
          <p:cNvSpPr txBox="1">
            <a:spLocks noChangeArrowheads="1"/>
          </p:cNvSpPr>
          <p:nvPr/>
        </p:nvSpPr>
        <p:spPr bwMode="auto">
          <a:xfrm>
            <a:off x="-144016" y="476250"/>
            <a:ext cx="9540552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900" i="1" dirty="0">
                <a:solidFill>
                  <a:schemeClr val="accent6"/>
                </a:solidFill>
                <a:latin typeface="Trebuchet MS" pitchFamily="34" charset="0"/>
              </a:rPr>
              <a:t>При передачи вопросов в косвенную речь соблюдается прямой порядок слов.</a:t>
            </a:r>
          </a:p>
        </p:txBody>
      </p:sp>
      <p:sp>
        <p:nvSpPr>
          <p:cNvPr id="568379" name="Text Box 59"/>
          <p:cNvSpPr txBox="1">
            <a:spLocks noChangeArrowheads="1"/>
          </p:cNvSpPr>
          <p:nvPr/>
        </p:nvSpPr>
        <p:spPr bwMode="auto">
          <a:xfrm>
            <a:off x="0" y="1773238"/>
            <a:ext cx="3995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Ann said: </a:t>
            </a:r>
            <a:r>
              <a:rPr lang="ru-RU" dirty="0"/>
              <a:t>«</a:t>
            </a:r>
            <a:r>
              <a:rPr lang="en-US" dirty="0">
                <a:solidFill>
                  <a:schemeClr val="accent6"/>
                </a:solidFill>
              </a:rPr>
              <a:t>Does your sister often attend a sports club?</a:t>
            </a:r>
            <a:r>
              <a:rPr lang="ru-RU" dirty="0"/>
              <a:t>»</a:t>
            </a:r>
          </a:p>
        </p:txBody>
      </p:sp>
      <p:sp>
        <p:nvSpPr>
          <p:cNvPr id="568380" name="Text Box 60"/>
          <p:cNvSpPr txBox="1">
            <a:spLocks noChangeArrowheads="1"/>
          </p:cNvSpPr>
          <p:nvPr/>
        </p:nvSpPr>
        <p:spPr bwMode="auto">
          <a:xfrm>
            <a:off x="4175695" y="1779538"/>
            <a:ext cx="5076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Ann asked </a:t>
            </a:r>
            <a:r>
              <a:rPr lang="en-US" b="1" dirty="0">
                <a:solidFill>
                  <a:srgbClr val="96083E"/>
                </a:solidFill>
              </a:rPr>
              <a:t>if</a:t>
            </a:r>
            <a:r>
              <a:rPr lang="en-US" dirty="0"/>
              <a:t> </a:t>
            </a:r>
            <a:r>
              <a:rPr lang="en-US" u="sng" dirty="0">
                <a:solidFill>
                  <a:schemeClr val="accent6"/>
                </a:solidFill>
              </a:rPr>
              <a:t>my sister </a:t>
            </a:r>
            <a:r>
              <a:rPr lang="en-US" dirty="0"/>
              <a:t>often </a:t>
            </a:r>
            <a:r>
              <a:rPr lang="en-US" dirty="0">
                <a:solidFill>
                  <a:schemeClr val="accent6"/>
                </a:solidFill>
              </a:rPr>
              <a:t>attended</a:t>
            </a:r>
            <a:r>
              <a:rPr lang="en-US" dirty="0"/>
              <a:t> a sports club.</a:t>
            </a:r>
            <a:endParaRPr lang="ru-RU" dirty="0"/>
          </a:p>
        </p:txBody>
      </p:sp>
      <p:sp>
        <p:nvSpPr>
          <p:cNvPr id="568381" name="Text Box 61"/>
          <p:cNvSpPr txBox="1">
            <a:spLocks noChangeArrowheads="1"/>
          </p:cNvSpPr>
          <p:nvPr/>
        </p:nvSpPr>
        <p:spPr bwMode="auto">
          <a:xfrm>
            <a:off x="0" y="2500313"/>
            <a:ext cx="40671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Mike said:</a:t>
            </a:r>
            <a:r>
              <a:rPr lang="ru-RU" dirty="0"/>
              <a:t> «</a:t>
            </a:r>
            <a:r>
              <a:rPr lang="en-US" dirty="0">
                <a:solidFill>
                  <a:schemeClr val="accent6"/>
                </a:solidFill>
              </a:rPr>
              <a:t>Did you go clubbing yesterday?</a:t>
            </a:r>
            <a:r>
              <a:rPr lang="ru-RU" dirty="0"/>
              <a:t>»</a:t>
            </a:r>
          </a:p>
        </p:txBody>
      </p:sp>
      <p:sp>
        <p:nvSpPr>
          <p:cNvPr id="568382" name="Text Box 62"/>
          <p:cNvSpPr txBox="1">
            <a:spLocks noChangeArrowheads="1"/>
          </p:cNvSpPr>
          <p:nvPr/>
        </p:nvSpPr>
        <p:spPr bwMode="auto">
          <a:xfrm>
            <a:off x="3348038" y="987450"/>
            <a:ext cx="5688458" cy="64135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 dirty="0">
                <a:solidFill>
                  <a:srgbClr val="96083E"/>
                </a:solidFill>
                <a:latin typeface="Trebuchet MS" pitchFamily="34" charset="0"/>
              </a:rPr>
              <a:t>появляется частичка </a:t>
            </a:r>
            <a:r>
              <a:rPr lang="en-US" b="1" i="1" dirty="0">
                <a:solidFill>
                  <a:srgbClr val="96083E"/>
                </a:solidFill>
                <a:latin typeface="Trebuchet MS" pitchFamily="34" charset="0"/>
              </a:rPr>
              <a:t>if</a:t>
            </a:r>
            <a:r>
              <a:rPr lang="ru-RU" b="1" i="1" dirty="0">
                <a:solidFill>
                  <a:srgbClr val="96083E"/>
                </a:solidFill>
                <a:latin typeface="Trebuchet MS" pitchFamily="34" charset="0"/>
              </a:rPr>
              <a:t> (ли) для связи главной и придаточной частей предложения</a:t>
            </a:r>
          </a:p>
        </p:txBody>
      </p:sp>
      <p:sp>
        <p:nvSpPr>
          <p:cNvPr id="568384" name="Text Box 64"/>
          <p:cNvSpPr txBox="1">
            <a:spLocks noChangeArrowheads="1"/>
          </p:cNvSpPr>
          <p:nvPr/>
        </p:nvSpPr>
        <p:spPr bwMode="auto">
          <a:xfrm>
            <a:off x="4142359" y="2499618"/>
            <a:ext cx="5110161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Mike wondered </a:t>
            </a:r>
            <a:r>
              <a:rPr lang="en-US" b="1" dirty="0">
                <a:solidFill>
                  <a:srgbClr val="96083E"/>
                </a:solidFill>
              </a:rPr>
              <a:t>if</a:t>
            </a:r>
            <a:r>
              <a:rPr lang="en-US" u="sng" dirty="0"/>
              <a:t> </a:t>
            </a:r>
            <a:r>
              <a:rPr lang="en-US" u="sng" dirty="0">
                <a:solidFill>
                  <a:schemeClr val="accent6"/>
                </a:solidFill>
              </a:rPr>
              <a:t>I </a:t>
            </a:r>
            <a:r>
              <a:rPr lang="en-US" dirty="0">
                <a:solidFill>
                  <a:schemeClr val="accent6"/>
                </a:solidFill>
              </a:rPr>
              <a:t>had gone </a:t>
            </a:r>
            <a:r>
              <a:rPr lang="en-US" dirty="0"/>
              <a:t>clubbing the day before.</a:t>
            </a:r>
            <a:endParaRPr lang="ru-RU" dirty="0"/>
          </a:p>
        </p:txBody>
      </p:sp>
      <p:sp>
        <p:nvSpPr>
          <p:cNvPr id="568385" name="Text Box 65"/>
          <p:cNvSpPr txBox="1">
            <a:spLocks noChangeArrowheads="1"/>
          </p:cNvSpPr>
          <p:nvPr/>
        </p:nvSpPr>
        <p:spPr bwMode="auto">
          <a:xfrm>
            <a:off x="34925" y="3148013"/>
            <a:ext cx="40671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Lisa said:</a:t>
            </a:r>
            <a:r>
              <a:rPr lang="ru-RU" dirty="0"/>
              <a:t> «</a:t>
            </a:r>
            <a:r>
              <a:rPr lang="en-US" dirty="0">
                <a:solidFill>
                  <a:schemeClr val="accent6"/>
                </a:solidFill>
              </a:rPr>
              <a:t>Will you prepare for the project tomorrow?</a:t>
            </a:r>
            <a:r>
              <a:rPr lang="ru-RU" dirty="0"/>
              <a:t>»</a:t>
            </a:r>
          </a:p>
        </p:txBody>
      </p:sp>
      <p:sp>
        <p:nvSpPr>
          <p:cNvPr id="568386" name="Text Box 66"/>
          <p:cNvSpPr txBox="1">
            <a:spLocks noChangeArrowheads="1"/>
          </p:cNvSpPr>
          <p:nvPr/>
        </p:nvSpPr>
        <p:spPr bwMode="auto">
          <a:xfrm>
            <a:off x="4142358" y="3141663"/>
            <a:ext cx="51101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Lisa wanted to know </a:t>
            </a:r>
            <a:r>
              <a:rPr lang="en-US" b="1" dirty="0">
                <a:solidFill>
                  <a:srgbClr val="96083E"/>
                </a:solidFill>
              </a:rPr>
              <a:t>if</a:t>
            </a:r>
            <a:r>
              <a:rPr lang="en-US" u="sng" dirty="0">
                <a:solidFill>
                  <a:schemeClr val="accent6"/>
                </a:solidFill>
              </a:rPr>
              <a:t> I </a:t>
            </a:r>
            <a:r>
              <a:rPr lang="en-US" dirty="0">
                <a:solidFill>
                  <a:schemeClr val="accent6"/>
                </a:solidFill>
              </a:rPr>
              <a:t>would prepare </a:t>
            </a:r>
            <a:r>
              <a:rPr lang="en-US" dirty="0"/>
              <a:t>for the project the next day.</a:t>
            </a:r>
            <a:endParaRPr lang="ru-RU" dirty="0"/>
          </a:p>
        </p:txBody>
      </p:sp>
      <p:sp>
        <p:nvSpPr>
          <p:cNvPr id="568387" name="Text Box 67"/>
          <p:cNvSpPr txBox="1">
            <a:spLocks noChangeArrowheads="1"/>
          </p:cNvSpPr>
          <p:nvPr/>
        </p:nvSpPr>
        <p:spPr bwMode="auto">
          <a:xfrm>
            <a:off x="179388" y="4652963"/>
            <a:ext cx="338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568388" name="Text Box 68"/>
          <p:cNvSpPr txBox="1">
            <a:spLocks noChangeArrowheads="1"/>
          </p:cNvSpPr>
          <p:nvPr/>
        </p:nvSpPr>
        <p:spPr bwMode="auto">
          <a:xfrm>
            <a:off x="3203848" y="4005263"/>
            <a:ext cx="5832648" cy="915987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 dirty="0">
                <a:solidFill>
                  <a:srgbClr val="96083E"/>
                </a:solidFill>
                <a:latin typeface="Trebuchet MS" pitchFamily="34" charset="0"/>
              </a:rPr>
              <a:t>связкой между главной и придаточной частями предложения служит вопросительное слово, с которого и задавался вопрос в прямой речи</a:t>
            </a:r>
          </a:p>
        </p:txBody>
      </p:sp>
      <p:sp>
        <p:nvSpPr>
          <p:cNvPr id="568389" name="Text Box 69"/>
          <p:cNvSpPr txBox="1">
            <a:spLocks noChangeArrowheads="1"/>
          </p:cNvSpPr>
          <p:nvPr/>
        </p:nvSpPr>
        <p:spPr bwMode="auto">
          <a:xfrm>
            <a:off x="0" y="5006504"/>
            <a:ext cx="4284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Tom said:</a:t>
            </a:r>
            <a:r>
              <a:rPr lang="ru-RU" dirty="0"/>
              <a:t> «</a:t>
            </a:r>
            <a:r>
              <a:rPr lang="en-US" dirty="0">
                <a:solidFill>
                  <a:schemeClr val="accent6"/>
                </a:solidFill>
              </a:rPr>
              <a:t>What are you doing now?</a:t>
            </a:r>
            <a:r>
              <a:rPr lang="ru-RU" dirty="0"/>
              <a:t>»</a:t>
            </a:r>
          </a:p>
        </p:txBody>
      </p:sp>
      <p:sp>
        <p:nvSpPr>
          <p:cNvPr id="568390" name="Text Box 70"/>
          <p:cNvSpPr txBox="1">
            <a:spLocks noChangeArrowheads="1"/>
          </p:cNvSpPr>
          <p:nvPr/>
        </p:nvSpPr>
        <p:spPr bwMode="auto">
          <a:xfrm>
            <a:off x="4501901" y="5013325"/>
            <a:ext cx="4246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Tom wondered </a:t>
            </a:r>
            <a:r>
              <a:rPr lang="en-US" b="1" dirty="0">
                <a:solidFill>
                  <a:srgbClr val="96083E"/>
                </a:solidFill>
              </a:rPr>
              <a:t>what</a:t>
            </a:r>
            <a:r>
              <a:rPr lang="en-US" u="sng" dirty="0">
                <a:solidFill>
                  <a:schemeClr val="accent6"/>
                </a:solidFill>
              </a:rPr>
              <a:t> I </a:t>
            </a:r>
            <a:r>
              <a:rPr lang="en-US" dirty="0" smtClean="0">
                <a:solidFill>
                  <a:schemeClr val="accent6"/>
                </a:solidFill>
              </a:rPr>
              <a:t>was </a:t>
            </a:r>
            <a:r>
              <a:rPr lang="en-US" dirty="0">
                <a:solidFill>
                  <a:schemeClr val="accent6"/>
                </a:solidFill>
              </a:rPr>
              <a:t>doing </a:t>
            </a:r>
            <a:r>
              <a:rPr lang="en-US" dirty="0"/>
              <a:t>then.</a:t>
            </a:r>
            <a:endParaRPr lang="ru-RU" dirty="0"/>
          </a:p>
        </p:txBody>
      </p:sp>
      <p:sp>
        <p:nvSpPr>
          <p:cNvPr id="568391" name="Text Box 71"/>
          <p:cNvSpPr txBox="1">
            <a:spLocks noChangeArrowheads="1"/>
          </p:cNvSpPr>
          <p:nvPr/>
        </p:nvSpPr>
        <p:spPr bwMode="auto">
          <a:xfrm>
            <a:off x="0" y="5445125"/>
            <a:ext cx="40671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Kate said: </a:t>
            </a:r>
            <a:r>
              <a:rPr lang="ru-RU" dirty="0"/>
              <a:t>«</a:t>
            </a:r>
            <a:r>
              <a:rPr lang="en-US" dirty="0">
                <a:solidFill>
                  <a:schemeClr val="accent6"/>
                </a:solidFill>
              </a:rPr>
              <a:t>How did you spend this weekend?</a:t>
            </a:r>
            <a:r>
              <a:rPr lang="ru-RU" dirty="0"/>
              <a:t>»</a:t>
            </a:r>
          </a:p>
        </p:txBody>
      </p:sp>
      <p:sp>
        <p:nvSpPr>
          <p:cNvPr id="568392" name="Text Box 72"/>
          <p:cNvSpPr txBox="1">
            <a:spLocks noChangeArrowheads="1"/>
          </p:cNvSpPr>
          <p:nvPr/>
        </p:nvSpPr>
        <p:spPr bwMode="auto">
          <a:xfrm>
            <a:off x="4499992" y="5445224"/>
            <a:ext cx="5038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Kate asked </a:t>
            </a:r>
            <a:r>
              <a:rPr lang="en-US" b="1" dirty="0">
                <a:solidFill>
                  <a:srgbClr val="96083E"/>
                </a:solidFill>
              </a:rPr>
              <a:t>how</a:t>
            </a:r>
            <a:r>
              <a:rPr lang="en-US" b="1" u="sng" dirty="0">
                <a:solidFill>
                  <a:schemeClr val="accent6"/>
                </a:solidFill>
              </a:rPr>
              <a:t> </a:t>
            </a:r>
            <a:r>
              <a:rPr lang="en-US" u="sng" dirty="0">
                <a:solidFill>
                  <a:schemeClr val="accent6"/>
                </a:solidFill>
              </a:rPr>
              <a:t>I </a:t>
            </a:r>
            <a:r>
              <a:rPr lang="en-US" dirty="0">
                <a:solidFill>
                  <a:schemeClr val="accent6"/>
                </a:solidFill>
              </a:rPr>
              <a:t>had spent </a:t>
            </a:r>
            <a:r>
              <a:rPr lang="en-US" dirty="0"/>
              <a:t>that weekend.</a:t>
            </a:r>
            <a:endParaRPr lang="ru-RU" dirty="0"/>
          </a:p>
        </p:txBody>
      </p:sp>
      <p:sp>
        <p:nvSpPr>
          <p:cNvPr id="568393" name="Text Box 73"/>
          <p:cNvSpPr txBox="1">
            <a:spLocks noChangeArrowheads="1"/>
          </p:cNvSpPr>
          <p:nvPr/>
        </p:nvSpPr>
        <p:spPr bwMode="auto">
          <a:xfrm>
            <a:off x="0" y="6092825"/>
            <a:ext cx="42846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Mary said:</a:t>
            </a:r>
            <a:r>
              <a:rPr lang="ru-RU" dirty="0"/>
              <a:t> «</a:t>
            </a:r>
            <a:r>
              <a:rPr lang="en-US" dirty="0">
                <a:solidFill>
                  <a:schemeClr val="accent6"/>
                </a:solidFill>
              </a:rPr>
              <a:t>What country will you choose to travel next summer?</a:t>
            </a:r>
            <a:r>
              <a:rPr lang="ru-RU" dirty="0"/>
              <a:t>»</a:t>
            </a:r>
          </a:p>
        </p:txBody>
      </p:sp>
      <p:sp>
        <p:nvSpPr>
          <p:cNvPr id="568394" name="Text Box 74"/>
          <p:cNvSpPr txBox="1">
            <a:spLocks noChangeArrowheads="1"/>
          </p:cNvSpPr>
          <p:nvPr/>
        </p:nvSpPr>
        <p:spPr bwMode="auto">
          <a:xfrm>
            <a:off x="4510804" y="5949280"/>
            <a:ext cx="452569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Mary  wanted to know </a:t>
            </a:r>
            <a:r>
              <a:rPr lang="en-US" b="1" dirty="0">
                <a:solidFill>
                  <a:srgbClr val="96083E"/>
                </a:solidFill>
              </a:rPr>
              <a:t>what country</a:t>
            </a:r>
            <a:r>
              <a:rPr lang="en-US" b="1" u="sng" dirty="0">
                <a:solidFill>
                  <a:schemeClr val="accent6"/>
                </a:solidFill>
              </a:rPr>
              <a:t> </a:t>
            </a:r>
            <a:r>
              <a:rPr lang="en-US" u="sng" dirty="0">
                <a:solidFill>
                  <a:schemeClr val="accent6"/>
                </a:solidFill>
              </a:rPr>
              <a:t>I </a:t>
            </a:r>
            <a:r>
              <a:rPr lang="en-US" dirty="0">
                <a:solidFill>
                  <a:schemeClr val="accent6"/>
                </a:solidFill>
              </a:rPr>
              <a:t>would choose </a:t>
            </a:r>
            <a:r>
              <a:rPr lang="en-US" dirty="0"/>
              <a:t>to travel the following summer.</a:t>
            </a:r>
            <a:endParaRPr lang="ru-RU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7128384" y="2100213"/>
            <a:ext cx="900000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128384" y="2132856"/>
            <a:ext cx="900000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858304" y="5301208"/>
            <a:ext cx="102606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804248" y="3462338"/>
            <a:ext cx="1350000" cy="635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6804248" y="3501008"/>
            <a:ext cx="1350000" cy="635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858304" y="5373216"/>
            <a:ext cx="102606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426256" y="5733256"/>
            <a:ext cx="102606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426256" y="5805264"/>
            <a:ext cx="1026064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572000" y="6525344"/>
            <a:ext cx="1368152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572000" y="6597352"/>
            <a:ext cx="1368152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635896" y="1988840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3636715" y="2708920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707904" y="335699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3995936" y="5229200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996755" y="5628580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3924747" y="6370960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6231385" y="2852936"/>
            <a:ext cx="896999" cy="635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6225346" y="2820293"/>
            <a:ext cx="903038" cy="8633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20" name="Text Box 4"/>
          <p:cNvSpPr txBox="1">
            <a:spLocks noChangeArrowheads="1"/>
          </p:cNvSpPr>
          <p:nvPr/>
        </p:nvSpPr>
        <p:spPr bwMode="auto">
          <a:xfrm>
            <a:off x="36513" y="4445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Commands and requests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72421" name="Text Box 5"/>
          <p:cNvSpPr txBox="1">
            <a:spLocks noChangeArrowheads="1"/>
          </p:cNvSpPr>
          <p:nvPr/>
        </p:nvSpPr>
        <p:spPr bwMode="auto">
          <a:xfrm>
            <a:off x="0" y="563563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 dirty="0">
                <a:solidFill>
                  <a:schemeClr val="accent6"/>
                </a:solidFill>
                <a:latin typeface="Trebuchet MS" pitchFamily="34" charset="0"/>
              </a:rPr>
              <a:t>Для передачи в косвенную речь предложений в повелительном наклонении придаточное предложение не используется – используется дополнение (связывается частичкой </a:t>
            </a:r>
            <a:r>
              <a:rPr lang="en-US" i="1" dirty="0">
                <a:solidFill>
                  <a:schemeClr val="accent6"/>
                </a:solidFill>
                <a:latin typeface="Trebuchet MS" pitchFamily="34" charset="0"/>
              </a:rPr>
              <a:t>to </a:t>
            </a:r>
            <a:r>
              <a:rPr lang="ru-RU" i="1" dirty="0">
                <a:solidFill>
                  <a:schemeClr val="accent6"/>
                </a:solidFill>
                <a:latin typeface="Trebuchet MS" pitchFamily="34" charset="0"/>
              </a:rPr>
              <a:t>+ инфинитив)</a:t>
            </a:r>
          </a:p>
        </p:txBody>
      </p:sp>
      <p:sp>
        <p:nvSpPr>
          <p:cNvPr id="572422" name="Text Box 6"/>
          <p:cNvSpPr txBox="1">
            <a:spLocks noChangeArrowheads="1"/>
          </p:cNvSpPr>
          <p:nvPr/>
        </p:nvSpPr>
        <p:spPr bwMode="auto">
          <a:xfrm>
            <a:off x="0" y="1924050"/>
            <a:ext cx="399360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rebuchet MS" pitchFamily="34" charset="0"/>
              </a:rPr>
              <a:t>The doctor said :</a:t>
            </a:r>
            <a:r>
              <a:rPr lang="ru-RU" sz="2000" dirty="0">
                <a:latin typeface="Trebuchet MS" pitchFamily="34" charset="0"/>
              </a:rPr>
              <a:t> «</a:t>
            </a: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Give up drinking fizzy water.</a:t>
            </a:r>
            <a:r>
              <a:rPr lang="ru-RU" sz="2000" dirty="0">
                <a:latin typeface="Trebuchet MS" pitchFamily="34" charset="0"/>
              </a:rPr>
              <a:t>»</a:t>
            </a:r>
          </a:p>
        </p:txBody>
      </p:sp>
      <p:sp>
        <p:nvSpPr>
          <p:cNvPr id="572423" name="Text Box 7"/>
          <p:cNvSpPr txBox="1">
            <a:spLocks noChangeArrowheads="1"/>
          </p:cNvSpPr>
          <p:nvPr/>
        </p:nvSpPr>
        <p:spPr bwMode="auto">
          <a:xfrm>
            <a:off x="4500563" y="1916113"/>
            <a:ext cx="46434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rebuchet MS" pitchFamily="34" charset="0"/>
              </a:rPr>
              <a:t>The doctor </a:t>
            </a:r>
            <a:r>
              <a:rPr lang="en-US" sz="2000" b="1" u="sng" dirty="0">
                <a:solidFill>
                  <a:srgbClr val="96083E"/>
                </a:solidFill>
                <a:latin typeface="Trebuchet MS" pitchFamily="34" charset="0"/>
              </a:rPr>
              <a:t>advised me to give up </a:t>
            </a:r>
            <a:r>
              <a:rPr lang="en-US" sz="2000" dirty="0">
                <a:latin typeface="Trebuchet MS" pitchFamily="34" charset="0"/>
              </a:rPr>
              <a:t>drinking fizzy water.</a:t>
            </a:r>
            <a:endParaRPr lang="ru-RU" sz="2000" dirty="0">
              <a:latin typeface="Trebuchet MS" pitchFamily="34" charset="0"/>
            </a:endParaRPr>
          </a:p>
        </p:txBody>
      </p:sp>
      <p:sp>
        <p:nvSpPr>
          <p:cNvPr id="572425" name="Text Box 9"/>
          <p:cNvSpPr txBox="1">
            <a:spLocks noChangeArrowheads="1"/>
          </p:cNvSpPr>
          <p:nvPr/>
        </p:nvSpPr>
        <p:spPr bwMode="auto">
          <a:xfrm>
            <a:off x="0" y="3213100"/>
            <a:ext cx="4139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rebuchet MS" pitchFamily="34" charset="0"/>
              </a:rPr>
              <a:t>Mother told her daughter: </a:t>
            </a:r>
            <a:r>
              <a:rPr lang="ru-RU" sz="2000" dirty="0">
                <a:latin typeface="Trebuchet MS" pitchFamily="34" charset="0"/>
              </a:rPr>
              <a:t>«</a:t>
            </a: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Don’t speak so loudly.</a:t>
            </a:r>
            <a:r>
              <a:rPr lang="ru-RU" sz="2000" dirty="0">
                <a:latin typeface="Trebuchet MS" pitchFamily="34" charset="0"/>
              </a:rPr>
              <a:t>»</a:t>
            </a:r>
          </a:p>
        </p:txBody>
      </p:sp>
      <p:sp>
        <p:nvSpPr>
          <p:cNvPr id="572426" name="Text Box 10"/>
          <p:cNvSpPr txBox="1">
            <a:spLocks noChangeArrowheads="1"/>
          </p:cNvSpPr>
          <p:nvPr/>
        </p:nvSpPr>
        <p:spPr bwMode="auto">
          <a:xfrm>
            <a:off x="4572000" y="3213100"/>
            <a:ext cx="43561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rebuchet MS" pitchFamily="34" charset="0"/>
              </a:rPr>
              <a:t>Mother </a:t>
            </a:r>
            <a:r>
              <a:rPr lang="en-US" sz="2000" b="1" u="sng" dirty="0">
                <a:solidFill>
                  <a:srgbClr val="96083E"/>
                </a:solidFill>
                <a:latin typeface="Trebuchet MS" pitchFamily="34" charset="0"/>
              </a:rPr>
              <a:t>asked her daughter not to speak</a:t>
            </a:r>
            <a:r>
              <a:rPr lang="en-US" sz="2000" dirty="0">
                <a:latin typeface="Trebuchet MS" pitchFamily="34" charset="0"/>
              </a:rPr>
              <a:t> so loudly.</a:t>
            </a:r>
            <a:endParaRPr lang="ru-RU" sz="2000" dirty="0">
              <a:latin typeface="Trebuchet MS" pitchFamily="34" charset="0"/>
            </a:endParaRPr>
          </a:p>
        </p:txBody>
      </p:sp>
      <p:sp>
        <p:nvSpPr>
          <p:cNvPr id="572427" name="Text Box 11"/>
          <p:cNvSpPr txBox="1">
            <a:spLocks noChangeArrowheads="1"/>
          </p:cNvSpPr>
          <p:nvPr/>
        </p:nvSpPr>
        <p:spPr bwMode="auto">
          <a:xfrm>
            <a:off x="1" y="4292600"/>
            <a:ext cx="4139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rebuchet MS" pitchFamily="34" charset="0"/>
              </a:rPr>
              <a:t>A man said to the waiter:</a:t>
            </a:r>
            <a:r>
              <a:rPr lang="ru-RU" sz="2000" dirty="0">
                <a:latin typeface="Trebuchet MS" pitchFamily="34" charset="0"/>
              </a:rPr>
              <a:t> «</a:t>
            </a: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Could you bring me some salad</a:t>
            </a:r>
            <a:r>
              <a:rPr lang="ru-RU" sz="2000" dirty="0">
                <a:solidFill>
                  <a:schemeClr val="accent6"/>
                </a:solidFill>
                <a:latin typeface="Trebuchet MS" pitchFamily="34" charset="0"/>
              </a:rPr>
              <a:t>?</a:t>
            </a:r>
            <a:r>
              <a:rPr lang="ru-RU" sz="2000" dirty="0">
                <a:latin typeface="Trebuchet MS" pitchFamily="34" charset="0"/>
              </a:rPr>
              <a:t>»</a:t>
            </a:r>
          </a:p>
        </p:txBody>
      </p:sp>
      <p:sp>
        <p:nvSpPr>
          <p:cNvPr id="572428" name="Text Box 12"/>
          <p:cNvSpPr txBox="1">
            <a:spLocks noChangeArrowheads="1"/>
          </p:cNvSpPr>
          <p:nvPr/>
        </p:nvSpPr>
        <p:spPr bwMode="auto">
          <a:xfrm>
            <a:off x="4643438" y="4292600"/>
            <a:ext cx="428466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rebuchet MS" pitchFamily="34" charset="0"/>
              </a:rPr>
              <a:t>A man </a:t>
            </a:r>
            <a:r>
              <a:rPr lang="en-US" sz="2000" b="1" u="sng" dirty="0">
                <a:solidFill>
                  <a:srgbClr val="96083E"/>
                </a:solidFill>
                <a:latin typeface="Trebuchet MS" pitchFamily="34" charset="0"/>
              </a:rPr>
              <a:t>ordered the waiter to bring </a:t>
            </a:r>
            <a:r>
              <a:rPr lang="en-US" sz="2000" dirty="0">
                <a:latin typeface="Trebuchet MS" pitchFamily="34" charset="0"/>
              </a:rPr>
              <a:t>him some salad.</a:t>
            </a:r>
            <a:endParaRPr lang="ru-RU" sz="2000" dirty="0">
              <a:latin typeface="Trebuchet MS" pitchFamily="34" charset="0"/>
            </a:endParaRPr>
          </a:p>
        </p:txBody>
      </p:sp>
      <p:sp>
        <p:nvSpPr>
          <p:cNvPr id="572429" name="AutoShape 13"/>
          <p:cNvSpPr>
            <a:spLocks noChangeArrowheads="1"/>
          </p:cNvSpPr>
          <p:nvPr/>
        </p:nvSpPr>
        <p:spPr bwMode="auto">
          <a:xfrm>
            <a:off x="5795963" y="5086350"/>
            <a:ext cx="3240087" cy="16557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>
            <a:solidFill>
              <a:srgbClr val="96083E"/>
            </a:solidFill>
            <a:headEnd/>
            <a:tailEnd/>
          </a:ln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dirty="0">
                <a:latin typeface="Bookman Old Style" pitchFamily="18" charset="0"/>
              </a:rPr>
              <a:t>ask, advise, tell, </a:t>
            </a:r>
          </a:p>
          <a:p>
            <a:pPr algn="ctr"/>
            <a:r>
              <a:rPr lang="en-US" sz="2400" dirty="0">
                <a:latin typeface="Bookman Old Style" pitchFamily="18" charset="0"/>
              </a:rPr>
              <a:t>warn, order, </a:t>
            </a:r>
          </a:p>
          <a:p>
            <a:pPr algn="ctr"/>
            <a:r>
              <a:rPr lang="en-US" sz="2400" dirty="0">
                <a:latin typeface="Bookman Old Style" pitchFamily="18" charset="0"/>
              </a:rPr>
              <a:t>remind, allow,</a:t>
            </a:r>
          </a:p>
          <a:p>
            <a:pPr algn="ctr"/>
            <a:r>
              <a:rPr lang="en-US" sz="2400" dirty="0">
                <a:latin typeface="Bookman Old Style" pitchFamily="18" charset="0"/>
              </a:rPr>
              <a:t>recommend</a:t>
            </a:r>
            <a:endParaRPr lang="ru-RU" sz="2400" dirty="0">
              <a:latin typeface="Bookman Old Style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993603" y="2277993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997326" y="3546108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993604" y="4646543"/>
            <a:ext cx="50323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4" name="AutoShape 24"/>
          <p:cNvSpPr>
            <a:spLocks noChangeArrowheads="1"/>
          </p:cNvSpPr>
          <p:nvPr/>
        </p:nvSpPr>
        <p:spPr bwMode="auto">
          <a:xfrm>
            <a:off x="4608513" y="1052513"/>
            <a:ext cx="4500562" cy="1944687"/>
          </a:xfrm>
          <a:prstGeom prst="foldedCorner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ru-RU">
              <a:solidFill>
                <a:srgbClr val="000066"/>
              </a:solidFill>
            </a:endParaRPr>
          </a:p>
        </p:txBody>
      </p:sp>
      <p:sp>
        <p:nvSpPr>
          <p:cNvPr id="563223" name="AutoShape 23"/>
          <p:cNvSpPr>
            <a:spLocks noChangeArrowheads="1"/>
          </p:cNvSpPr>
          <p:nvPr/>
        </p:nvSpPr>
        <p:spPr bwMode="auto">
          <a:xfrm>
            <a:off x="34925" y="1052513"/>
            <a:ext cx="4500563" cy="19446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>
            <a:solidFill>
              <a:srgbClr val="96083E"/>
            </a:solidFill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ru-RU">
              <a:solidFill>
                <a:srgbClr val="000066"/>
              </a:solidFill>
            </a:endParaRPr>
          </a:p>
        </p:txBody>
      </p:sp>
      <p:sp>
        <p:nvSpPr>
          <p:cNvPr id="563206" name="Text Box 6"/>
          <p:cNvSpPr txBox="1">
            <a:spLocks noChangeArrowheads="1"/>
          </p:cNvSpPr>
          <p:nvPr/>
        </p:nvSpPr>
        <p:spPr bwMode="auto">
          <a:xfrm>
            <a:off x="71438" y="1052513"/>
            <a:ext cx="4500562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i="1" dirty="0">
                <a:latin typeface="Trebuchet MS" pitchFamily="34" charset="0"/>
              </a:rPr>
              <a:t>Если в косвенной речи в главном предложении глагол стоит в настоящем времени, в придаточном предложении глагол употребляется в том же времени, в котором он стоит в прямой речи.</a:t>
            </a:r>
          </a:p>
        </p:txBody>
      </p:sp>
      <p:sp>
        <p:nvSpPr>
          <p:cNvPr id="563208" name="Text Box 8"/>
          <p:cNvSpPr txBox="1">
            <a:spLocks noChangeArrowheads="1"/>
          </p:cNvSpPr>
          <p:nvPr/>
        </p:nvSpPr>
        <p:spPr bwMode="auto">
          <a:xfrm>
            <a:off x="0" y="0"/>
            <a:ext cx="9109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670D2B"/>
                </a:solidFill>
                <a:latin typeface="Monotype Corsiva" pitchFamily="66" charset="0"/>
              </a:rPr>
              <a:t>Direct and Indirect Speech</a:t>
            </a:r>
            <a:endParaRPr lang="ru-RU" sz="4000" b="1">
              <a:solidFill>
                <a:srgbClr val="670D2B"/>
              </a:solidFill>
              <a:latin typeface="Monotype Corsiva" pitchFamily="66" charset="0"/>
            </a:endParaRPr>
          </a:p>
        </p:txBody>
      </p:sp>
      <p:sp>
        <p:nvSpPr>
          <p:cNvPr id="563209" name="Text Box 9"/>
          <p:cNvSpPr txBox="1">
            <a:spLocks noChangeArrowheads="1"/>
          </p:cNvSpPr>
          <p:nvPr/>
        </p:nvSpPr>
        <p:spPr bwMode="auto">
          <a:xfrm>
            <a:off x="4608513" y="980728"/>
            <a:ext cx="4355975" cy="20145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i="1" dirty="0">
                <a:latin typeface="Trebuchet MS" pitchFamily="34" charset="0"/>
              </a:rPr>
              <a:t>Если в косвенной речи в главном предложении глагол стоит в прошедшем времени, в придаточном предложении глагол употребляется в одном из прошедших времен: происходит сдвиг времён – глагол делает «шаг назад» (</a:t>
            </a:r>
            <a:r>
              <a:rPr lang="en-US" i="1" dirty="0">
                <a:latin typeface="Trebuchet MS" pitchFamily="34" charset="0"/>
              </a:rPr>
              <a:t>one step back</a:t>
            </a:r>
            <a:r>
              <a:rPr lang="ru-RU" i="1" dirty="0">
                <a:latin typeface="Trebuchet MS" pitchFamily="34" charset="0"/>
              </a:rPr>
              <a:t>)</a:t>
            </a:r>
          </a:p>
        </p:txBody>
      </p:sp>
      <p:sp>
        <p:nvSpPr>
          <p:cNvPr id="563212" name="Text Box 12"/>
          <p:cNvSpPr txBox="1">
            <a:spLocks noChangeArrowheads="1"/>
          </p:cNvSpPr>
          <p:nvPr/>
        </p:nvSpPr>
        <p:spPr bwMode="auto">
          <a:xfrm>
            <a:off x="72454" y="3645024"/>
            <a:ext cx="4427538" cy="641350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Jane </a:t>
            </a:r>
            <a:r>
              <a:rPr lang="en-US" u="sng" dirty="0">
                <a:solidFill>
                  <a:schemeClr val="accent6"/>
                </a:solidFill>
              </a:rPr>
              <a:t>says</a:t>
            </a:r>
            <a:r>
              <a:rPr lang="en-US" dirty="0"/>
              <a:t> that she </a:t>
            </a:r>
            <a:r>
              <a:rPr lang="en-US" u="sng" dirty="0">
                <a:solidFill>
                  <a:srgbClr val="006600"/>
                </a:solidFill>
              </a:rPr>
              <a:t>is reading </a:t>
            </a:r>
            <a:r>
              <a:rPr lang="en-US" dirty="0"/>
              <a:t>the Encyclopedia now.</a:t>
            </a:r>
            <a:endParaRPr lang="ru-RU" dirty="0"/>
          </a:p>
        </p:txBody>
      </p:sp>
      <p:sp>
        <p:nvSpPr>
          <p:cNvPr id="563213" name="Text Box 13"/>
          <p:cNvSpPr txBox="1">
            <a:spLocks noChangeArrowheads="1"/>
          </p:cNvSpPr>
          <p:nvPr/>
        </p:nvSpPr>
        <p:spPr bwMode="auto">
          <a:xfrm>
            <a:off x="827088" y="549275"/>
            <a:ext cx="2160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Present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63214" name="Text Box 14"/>
          <p:cNvSpPr txBox="1">
            <a:spLocks noChangeArrowheads="1"/>
          </p:cNvSpPr>
          <p:nvPr/>
        </p:nvSpPr>
        <p:spPr bwMode="auto">
          <a:xfrm>
            <a:off x="5940425" y="549275"/>
            <a:ext cx="1873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Past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63215" name="Text Box 15"/>
          <p:cNvSpPr txBox="1">
            <a:spLocks noChangeArrowheads="1"/>
          </p:cNvSpPr>
          <p:nvPr/>
        </p:nvSpPr>
        <p:spPr bwMode="auto">
          <a:xfrm>
            <a:off x="4716464" y="3651250"/>
            <a:ext cx="4392610" cy="641350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Jane </a:t>
            </a:r>
            <a:r>
              <a:rPr lang="en-US" u="sng" dirty="0">
                <a:solidFill>
                  <a:schemeClr val="accent6"/>
                </a:solidFill>
              </a:rPr>
              <a:t>said</a:t>
            </a:r>
            <a:r>
              <a:rPr lang="en-US" dirty="0"/>
              <a:t> that she </a:t>
            </a:r>
            <a:r>
              <a:rPr lang="en-US" u="sng" dirty="0">
                <a:solidFill>
                  <a:srgbClr val="96083E"/>
                </a:solidFill>
              </a:rPr>
              <a:t>was reading </a:t>
            </a:r>
            <a:r>
              <a:rPr lang="en-US" dirty="0"/>
              <a:t>the Encyclopedia </a:t>
            </a:r>
            <a:r>
              <a:rPr lang="en-US" dirty="0">
                <a:solidFill>
                  <a:srgbClr val="C00000"/>
                </a:solidFill>
              </a:rPr>
              <a:t>then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563216" name="Text Box 16"/>
          <p:cNvSpPr txBox="1">
            <a:spLocks noChangeArrowheads="1"/>
          </p:cNvSpPr>
          <p:nvPr/>
        </p:nvSpPr>
        <p:spPr bwMode="auto">
          <a:xfrm>
            <a:off x="34925" y="4875882"/>
            <a:ext cx="4427538" cy="641350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Tom </a:t>
            </a:r>
            <a:r>
              <a:rPr lang="en-US" u="sng" dirty="0" smtClean="0">
                <a:solidFill>
                  <a:schemeClr val="accent6"/>
                </a:solidFill>
              </a:rPr>
              <a:t>tells</a:t>
            </a:r>
            <a:r>
              <a:rPr lang="en-US" dirty="0" smtClean="0"/>
              <a:t> </a:t>
            </a:r>
            <a:r>
              <a:rPr lang="en-US" dirty="0"/>
              <a:t>me that his sister </a:t>
            </a:r>
            <a:r>
              <a:rPr lang="en-US" u="sng" dirty="0">
                <a:solidFill>
                  <a:srgbClr val="006600"/>
                </a:solidFill>
              </a:rPr>
              <a:t>lost</a:t>
            </a:r>
            <a:r>
              <a:rPr lang="en-US" dirty="0"/>
              <a:t> her laptop yesterday.</a:t>
            </a:r>
            <a:r>
              <a:rPr lang="ru-RU" dirty="0"/>
              <a:t>»</a:t>
            </a:r>
            <a:endParaRPr lang="en-US" dirty="0"/>
          </a:p>
        </p:txBody>
      </p:sp>
      <p:sp>
        <p:nvSpPr>
          <p:cNvPr id="563217" name="Text Box 17"/>
          <p:cNvSpPr txBox="1">
            <a:spLocks noChangeArrowheads="1"/>
          </p:cNvSpPr>
          <p:nvPr/>
        </p:nvSpPr>
        <p:spPr bwMode="auto">
          <a:xfrm>
            <a:off x="4716464" y="4875882"/>
            <a:ext cx="4392610" cy="641350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Tom </a:t>
            </a:r>
            <a:r>
              <a:rPr lang="en-US" u="sng" dirty="0">
                <a:solidFill>
                  <a:schemeClr val="accent6"/>
                </a:solidFill>
              </a:rPr>
              <a:t>told</a:t>
            </a:r>
            <a:r>
              <a:rPr lang="en-US" dirty="0"/>
              <a:t> me that his sister </a:t>
            </a:r>
            <a:r>
              <a:rPr lang="en-US" u="sng" dirty="0">
                <a:solidFill>
                  <a:srgbClr val="96083E"/>
                </a:solidFill>
              </a:rPr>
              <a:t>had lost </a:t>
            </a:r>
            <a:r>
              <a:rPr lang="en-US" dirty="0"/>
              <a:t>her laptop </a:t>
            </a:r>
            <a:r>
              <a:rPr lang="en-US" dirty="0">
                <a:solidFill>
                  <a:srgbClr val="C00000"/>
                </a:solidFill>
              </a:rPr>
              <a:t>the day before</a:t>
            </a:r>
            <a:r>
              <a:rPr lang="en-US" dirty="0"/>
              <a:t>.</a:t>
            </a:r>
            <a:r>
              <a:rPr lang="ru-RU" dirty="0"/>
              <a:t>»</a:t>
            </a:r>
            <a:endParaRPr lang="en-US" dirty="0"/>
          </a:p>
        </p:txBody>
      </p:sp>
      <p:sp>
        <p:nvSpPr>
          <p:cNvPr id="563218" name="Rectangle 18"/>
          <p:cNvSpPr>
            <a:spLocks noChangeArrowheads="1"/>
          </p:cNvSpPr>
          <p:nvPr/>
        </p:nvSpPr>
        <p:spPr bwMode="auto">
          <a:xfrm>
            <a:off x="34925" y="3206750"/>
            <a:ext cx="90741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Jane says: </a:t>
            </a:r>
            <a:r>
              <a:rPr lang="ru-RU" sz="2000" dirty="0">
                <a:solidFill>
                  <a:schemeClr val="accent6"/>
                </a:solidFill>
                <a:latin typeface="Trebuchet MS" pitchFamily="34" charset="0"/>
              </a:rPr>
              <a:t>«</a:t>
            </a: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I’m reading the Encyclopedia now</a:t>
            </a:r>
            <a:r>
              <a:rPr lang="en-US" sz="2000" dirty="0" smtClean="0">
                <a:solidFill>
                  <a:schemeClr val="accent6"/>
                </a:solidFill>
                <a:latin typeface="Trebuchet MS" pitchFamily="34" charset="0"/>
              </a:rPr>
              <a:t>.</a:t>
            </a:r>
            <a:r>
              <a:rPr lang="ru-RU" sz="2000" dirty="0" smtClean="0">
                <a:solidFill>
                  <a:schemeClr val="accent6"/>
                </a:solidFill>
                <a:latin typeface="Trebuchet MS" pitchFamily="34" charset="0"/>
              </a:rPr>
              <a:t>»</a:t>
            </a:r>
            <a:endParaRPr lang="en-US" sz="2000" dirty="0">
              <a:solidFill>
                <a:schemeClr val="accent6"/>
              </a:solidFill>
              <a:latin typeface="Trebuchet MS" pitchFamily="34" charset="0"/>
            </a:endParaRPr>
          </a:p>
        </p:txBody>
      </p:sp>
      <p:sp>
        <p:nvSpPr>
          <p:cNvPr id="563219" name="Rectangle 19"/>
          <p:cNvSpPr>
            <a:spLocks noChangeArrowheads="1"/>
          </p:cNvSpPr>
          <p:nvPr/>
        </p:nvSpPr>
        <p:spPr bwMode="auto">
          <a:xfrm>
            <a:off x="71437" y="4430440"/>
            <a:ext cx="90376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Tom tells me: </a:t>
            </a:r>
            <a:r>
              <a:rPr lang="ru-RU" sz="2000" dirty="0">
                <a:solidFill>
                  <a:schemeClr val="accent6"/>
                </a:solidFill>
                <a:latin typeface="Trebuchet MS" pitchFamily="34" charset="0"/>
              </a:rPr>
              <a:t>«</a:t>
            </a: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My sister lost her laptop yesterday</a:t>
            </a:r>
            <a:r>
              <a:rPr lang="en-US" sz="2000" dirty="0" smtClean="0">
                <a:solidFill>
                  <a:schemeClr val="accent6"/>
                </a:solidFill>
                <a:latin typeface="Trebuchet MS" pitchFamily="34" charset="0"/>
              </a:rPr>
              <a:t>.</a:t>
            </a:r>
            <a:r>
              <a:rPr lang="ru-RU" sz="2000" dirty="0" smtClean="0">
                <a:solidFill>
                  <a:schemeClr val="accent6"/>
                </a:solidFill>
                <a:latin typeface="Trebuchet MS" pitchFamily="34" charset="0"/>
              </a:rPr>
              <a:t>»</a:t>
            </a:r>
            <a:endParaRPr lang="en-US" sz="2000" dirty="0">
              <a:solidFill>
                <a:schemeClr val="accent6"/>
              </a:solidFill>
              <a:latin typeface="Trebuchet MS" pitchFamily="34" charset="0"/>
            </a:endParaRPr>
          </a:p>
        </p:txBody>
      </p:sp>
      <p:sp>
        <p:nvSpPr>
          <p:cNvPr id="563220" name="Rectangle 20"/>
          <p:cNvSpPr>
            <a:spLocks noChangeArrowheads="1"/>
          </p:cNvSpPr>
          <p:nvPr/>
        </p:nvSpPr>
        <p:spPr bwMode="auto">
          <a:xfrm>
            <a:off x="71436" y="5582568"/>
            <a:ext cx="90376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Rita thinks: </a:t>
            </a:r>
            <a:r>
              <a:rPr lang="ru-RU" sz="2000" dirty="0">
                <a:solidFill>
                  <a:schemeClr val="accent6"/>
                </a:solidFill>
                <a:latin typeface="Trebuchet MS" pitchFamily="34" charset="0"/>
              </a:rPr>
              <a:t>«</a:t>
            </a:r>
            <a:r>
              <a:rPr lang="en-US" sz="2000" dirty="0">
                <a:solidFill>
                  <a:schemeClr val="accent6"/>
                </a:solidFill>
                <a:latin typeface="Trebuchet MS" pitchFamily="34" charset="0"/>
              </a:rPr>
              <a:t>it will rain tomorrow.</a:t>
            </a:r>
            <a:r>
              <a:rPr lang="ru-RU" sz="2000" dirty="0">
                <a:solidFill>
                  <a:schemeClr val="accent6"/>
                </a:solidFill>
                <a:latin typeface="Trebuchet MS" pitchFamily="34" charset="0"/>
              </a:rPr>
              <a:t>»</a:t>
            </a:r>
            <a:endParaRPr lang="en-US" sz="2000" dirty="0">
              <a:solidFill>
                <a:schemeClr val="accent6"/>
              </a:solidFill>
              <a:latin typeface="Trebuchet MS" pitchFamily="34" charset="0"/>
            </a:endParaRPr>
          </a:p>
        </p:txBody>
      </p:sp>
      <p:sp>
        <p:nvSpPr>
          <p:cNvPr id="563221" name="Rectangle 21"/>
          <p:cNvSpPr>
            <a:spLocks noChangeArrowheads="1"/>
          </p:cNvSpPr>
          <p:nvPr/>
        </p:nvSpPr>
        <p:spPr bwMode="auto">
          <a:xfrm>
            <a:off x="34924" y="5949950"/>
            <a:ext cx="4427539" cy="369332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Rita </a:t>
            </a:r>
            <a:r>
              <a:rPr lang="en-US" u="sng" dirty="0">
                <a:solidFill>
                  <a:schemeClr val="accent6"/>
                </a:solidFill>
              </a:rPr>
              <a:t>thinks</a:t>
            </a:r>
            <a:r>
              <a:rPr lang="en-US" dirty="0"/>
              <a:t> that it </a:t>
            </a:r>
            <a:r>
              <a:rPr lang="en-US" u="sng" dirty="0">
                <a:solidFill>
                  <a:srgbClr val="006600"/>
                </a:solidFill>
              </a:rPr>
              <a:t>will rain </a:t>
            </a:r>
            <a:r>
              <a:rPr lang="en-US" dirty="0"/>
              <a:t>tomorrow.</a:t>
            </a:r>
          </a:p>
        </p:txBody>
      </p:sp>
      <p:sp>
        <p:nvSpPr>
          <p:cNvPr id="563222" name="Rectangle 22"/>
          <p:cNvSpPr>
            <a:spLocks noChangeArrowheads="1"/>
          </p:cNvSpPr>
          <p:nvPr/>
        </p:nvSpPr>
        <p:spPr bwMode="auto">
          <a:xfrm>
            <a:off x="4716464" y="5949950"/>
            <a:ext cx="4392609" cy="646331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Rita </a:t>
            </a:r>
            <a:r>
              <a:rPr lang="en-US" u="sng" dirty="0">
                <a:solidFill>
                  <a:schemeClr val="accent6"/>
                </a:solidFill>
              </a:rPr>
              <a:t>thought</a:t>
            </a:r>
            <a:r>
              <a:rPr lang="en-US" dirty="0"/>
              <a:t> that it </a:t>
            </a:r>
            <a:r>
              <a:rPr lang="en-US" u="sng" dirty="0">
                <a:solidFill>
                  <a:srgbClr val="96083E"/>
                </a:solidFill>
              </a:rPr>
              <a:t>would rain</a:t>
            </a:r>
            <a:r>
              <a:rPr lang="en-US" dirty="0">
                <a:solidFill>
                  <a:srgbClr val="96083E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the next day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670D2B"/>
                </a:solidFill>
                <a:latin typeface="Monotype Corsiva" pitchFamily="66" charset="0"/>
              </a:rPr>
              <a:t>Tense Shift</a:t>
            </a:r>
            <a:endParaRPr lang="ru-RU" sz="4000" b="1">
              <a:solidFill>
                <a:srgbClr val="670D2B"/>
              </a:solidFill>
              <a:latin typeface="Monotype Corsiva" pitchFamily="66" charset="0"/>
            </a:endParaRPr>
          </a:p>
        </p:txBody>
      </p:sp>
      <p:sp>
        <p:nvSpPr>
          <p:cNvPr id="564229" name="Text Box 5"/>
          <p:cNvSpPr txBox="1">
            <a:spLocks noChangeArrowheads="1"/>
          </p:cNvSpPr>
          <p:nvPr/>
        </p:nvSpPr>
        <p:spPr bwMode="auto">
          <a:xfrm>
            <a:off x="36513" y="46196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Statements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64230" name="Text Box 6"/>
          <p:cNvSpPr txBox="1">
            <a:spLocks noChangeArrowheads="1"/>
          </p:cNvSpPr>
          <p:nvPr/>
        </p:nvSpPr>
        <p:spPr bwMode="auto">
          <a:xfrm>
            <a:off x="1260425" y="1556792"/>
            <a:ext cx="2303463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Present Simple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31" name="Text Box 7"/>
          <p:cNvSpPr txBox="1">
            <a:spLocks noChangeArrowheads="1"/>
          </p:cNvSpPr>
          <p:nvPr/>
        </p:nvSpPr>
        <p:spPr bwMode="auto">
          <a:xfrm>
            <a:off x="1258888" y="908050"/>
            <a:ext cx="6842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6600"/>
                </a:solidFill>
                <a:latin typeface="Monotype Corsiva" pitchFamily="66" charset="0"/>
              </a:rPr>
              <a:t>Времена группы </a:t>
            </a:r>
            <a:r>
              <a:rPr lang="en-US" sz="2800" b="1">
                <a:solidFill>
                  <a:srgbClr val="006600"/>
                </a:solidFill>
                <a:latin typeface="Monotype Corsiva" pitchFamily="66" charset="0"/>
              </a:rPr>
              <a:t>Present</a:t>
            </a:r>
            <a:endParaRPr lang="ru-RU" sz="2800" b="1">
              <a:solidFill>
                <a:srgbClr val="006600"/>
              </a:solidFill>
              <a:latin typeface="Monotype Corsiva" pitchFamily="66" charset="0"/>
            </a:endParaRPr>
          </a:p>
        </p:txBody>
      </p:sp>
      <p:sp>
        <p:nvSpPr>
          <p:cNvPr id="564232" name="AutoShape 8"/>
          <p:cNvSpPr>
            <a:spLocks noChangeArrowheads="1"/>
          </p:cNvSpPr>
          <p:nvPr/>
        </p:nvSpPr>
        <p:spPr bwMode="auto">
          <a:xfrm>
            <a:off x="3995738" y="1700213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4233" name="Text Box 9"/>
          <p:cNvSpPr txBox="1">
            <a:spLocks noChangeArrowheads="1"/>
          </p:cNvSpPr>
          <p:nvPr/>
        </p:nvSpPr>
        <p:spPr bwMode="auto">
          <a:xfrm>
            <a:off x="5364163" y="1541463"/>
            <a:ext cx="2376487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Simple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37" name="Text Box 13"/>
          <p:cNvSpPr txBox="1">
            <a:spLocks noChangeArrowheads="1"/>
          </p:cNvSpPr>
          <p:nvPr/>
        </p:nvSpPr>
        <p:spPr bwMode="auto">
          <a:xfrm>
            <a:off x="895350" y="2708275"/>
            <a:ext cx="2740025" cy="519113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Present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38" name="Text Box 14"/>
          <p:cNvSpPr txBox="1">
            <a:spLocks noChangeArrowheads="1"/>
          </p:cNvSpPr>
          <p:nvPr/>
        </p:nvSpPr>
        <p:spPr bwMode="auto">
          <a:xfrm>
            <a:off x="5364163" y="2708275"/>
            <a:ext cx="2524125" cy="519113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39" name="Text Box 15"/>
          <p:cNvSpPr txBox="1">
            <a:spLocks noChangeArrowheads="1"/>
          </p:cNvSpPr>
          <p:nvPr/>
        </p:nvSpPr>
        <p:spPr bwMode="auto">
          <a:xfrm>
            <a:off x="971550" y="4005263"/>
            <a:ext cx="2663825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Present Perfect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40" name="Text Box 16"/>
          <p:cNvSpPr txBox="1">
            <a:spLocks noChangeArrowheads="1"/>
          </p:cNvSpPr>
          <p:nvPr/>
        </p:nvSpPr>
        <p:spPr bwMode="auto">
          <a:xfrm>
            <a:off x="144463" y="5430838"/>
            <a:ext cx="3635375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Present Perfect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41" name="Text Box 17"/>
          <p:cNvSpPr txBox="1">
            <a:spLocks noChangeArrowheads="1"/>
          </p:cNvSpPr>
          <p:nvPr/>
        </p:nvSpPr>
        <p:spPr bwMode="auto">
          <a:xfrm>
            <a:off x="5364163" y="3989388"/>
            <a:ext cx="2308225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Perfect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42" name="Text Box 18"/>
          <p:cNvSpPr txBox="1">
            <a:spLocks noChangeArrowheads="1"/>
          </p:cNvSpPr>
          <p:nvPr/>
        </p:nvSpPr>
        <p:spPr bwMode="auto">
          <a:xfrm>
            <a:off x="5256534" y="5430838"/>
            <a:ext cx="3563938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Perfect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4246" name="AutoShape 22"/>
          <p:cNvSpPr>
            <a:spLocks noChangeArrowheads="1"/>
          </p:cNvSpPr>
          <p:nvPr/>
        </p:nvSpPr>
        <p:spPr bwMode="auto">
          <a:xfrm>
            <a:off x="3995738" y="2852738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4247" name="AutoShape 23"/>
          <p:cNvSpPr>
            <a:spLocks noChangeArrowheads="1"/>
          </p:cNvSpPr>
          <p:nvPr/>
        </p:nvSpPr>
        <p:spPr bwMode="auto">
          <a:xfrm>
            <a:off x="3995738" y="4149725"/>
            <a:ext cx="935037" cy="28733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4248" name="AutoShape 24"/>
          <p:cNvSpPr>
            <a:spLocks noChangeArrowheads="1"/>
          </p:cNvSpPr>
          <p:nvPr/>
        </p:nvSpPr>
        <p:spPr bwMode="auto">
          <a:xfrm>
            <a:off x="3995738" y="5589588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4249" name="Text Box 25"/>
          <p:cNvSpPr txBox="1">
            <a:spLocks noChangeArrowheads="1"/>
          </p:cNvSpPr>
          <p:nvPr/>
        </p:nvSpPr>
        <p:spPr bwMode="auto">
          <a:xfrm>
            <a:off x="5364163" y="2060575"/>
            <a:ext cx="2374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2/ed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4250" name="Text Box 26"/>
          <p:cNvSpPr txBox="1">
            <a:spLocks noChangeArrowheads="1"/>
          </p:cNvSpPr>
          <p:nvPr/>
        </p:nvSpPr>
        <p:spPr bwMode="auto">
          <a:xfrm>
            <a:off x="1331913" y="2133600"/>
            <a:ext cx="2374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V/V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s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4251" name="Text Box 27"/>
          <p:cNvSpPr txBox="1">
            <a:spLocks noChangeArrowheads="1"/>
          </p:cNvSpPr>
          <p:nvPr/>
        </p:nvSpPr>
        <p:spPr bwMode="auto">
          <a:xfrm>
            <a:off x="539750" y="3284538"/>
            <a:ext cx="34559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is/am/are +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4253" name="Text Box 29"/>
          <p:cNvSpPr txBox="1">
            <a:spLocks noChangeArrowheads="1"/>
          </p:cNvSpPr>
          <p:nvPr/>
        </p:nvSpPr>
        <p:spPr bwMode="auto">
          <a:xfrm>
            <a:off x="5219700" y="3284538"/>
            <a:ext cx="3097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was/were +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4254" name="Text Box 30"/>
          <p:cNvSpPr txBox="1">
            <a:spLocks noChangeArrowheads="1"/>
          </p:cNvSpPr>
          <p:nvPr/>
        </p:nvSpPr>
        <p:spPr bwMode="auto">
          <a:xfrm>
            <a:off x="5292725" y="4652963"/>
            <a:ext cx="2374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had +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3/ed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4255" name="Text Box 31"/>
          <p:cNvSpPr txBox="1">
            <a:spLocks noChangeArrowheads="1"/>
          </p:cNvSpPr>
          <p:nvPr/>
        </p:nvSpPr>
        <p:spPr bwMode="auto">
          <a:xfrm>
            <a:off x="539750" y="4724400"/>
            <a:ext cx="3455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have/has +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3/ed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4256" name="Text Box 32"/>
          <p:cNvSpPr txBox="1">
            <a:spLocks noChangeArrowheads="1"/>
          </p:cNvSpPr>
          <p:nvPr/>
        </p:nvSpPr>
        <p:spPr bwMode="auto">
          <a:xfrm>
            <a:off x="4932363" y="6021388"/>
            <a:ext cx="3600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had + been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4257" name="Text Box 33"/>
          <p:cNvSpPr txBox="1">
            <a:spLocks noChangeArrowheads="1"/>
          </p:cNvSpPr>
          <p:nvPr/>
        </p:nvSpPr>
        <p:spPr bwMode="auto">
          <a:xfrm>
            <a:off x="179388" y="6021388"/>
            <a:ext cx="4032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have/has+ been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670D2B"/>
                </a:solidFill>
                <a:latin typeface="Monotype Corsiva" pitchFamily="66" charset="0"/>
              </a:rPr>
              <a:t>Tense Shift</a:t>
            </a:r>
            <a:endParaRPr lang="ru-RU" sz="4000" b="1">
              <a:solidFill>
                <a:srgbClr val="670D2B"/>
              </a:solidFill>
              <a:latin typeface="Monotype Corsiva" pitchFamily="66" charset="0"/>
            </a:endParaRPr>
          </a:p>
        </p:txBody>
      </p:sp>
      <p:sp>
        <p:nvSpPr>
          <p:cNvPr id="565251" name="Text Box 3"/>
          <p:cNvSpPr txBox="1">
            <a:spLocks noChangeArrowheads="1"/>
          </p:cNvSpPr>
          <p:nvPr/>
        </p:nvSpPr>
        <p:spPr bwMode="auto">
          <a:xfrm>
            <a:off x="36513" y="46196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Statements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65252" name="Text Box 4"/>
          <p:cNvSpPr txBox="1">
            <a:spLocks noChangeArrowheads="1"/>
          </p:cNvSpPr>
          <p:nvPr/>
        </p:nvSpPr>
        <p:spPr bwMode="auto">
          <a:xfrm>
            <a:off x="1187450" y="1557338"/>
            <a:ext cx="2303463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Simple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53" name="Text Box 5"/>
          <p:cNvSpPr txBox="1">
            <a:spLocks noChangeArrowheads="1"/>
          </p:cNvSpPr>
          <p:nvPr/>
        </p:nvSpPr>
        <p:spPr bwMode="auto">
          <a:xfrm>
            <a:off x="1258888" y="908050"/>
            <a:ext cx="6842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6600"/>
                </a:solidFill>
                <a:latin typeface="Monotype Corsiva" pitchFamily="66" charset="0"/>
              </a:rPr>
              <a:t>Времена группы </a:t>
            </a:r>
            <a:r>
              <a:rPr lang="en-US" sz="2800" b="1">
                <a:solidFill>
                  <a:srgbClr val="006600"/>
                </a:solidFill>
                <a:latin typeface="Monotype Corsiva" pitchFamily="66" charset="0"/>
              </a:rPr>
              <a:t>Past</a:t>
            </a:r>
            <a:endParaRPr lang="ru-RU" sz="2800" b="1">
              <a:solidFill>
                <a:srgbClr val="006600"/>
              </a:solidFill>
              <a:latin typeface="Monotype Corsiva" pitchFamily="66" charset="0"/>
            </a:endParaRPr>
          </a:p>
        </p:txBody>
      </p:sp>
      <p:sp>
        <p:nvSpPr>
          <p:cNvPr id="565254" name="AutoShape 6"/>
          <p:cNvSpPr>
            <a:spLocks noChangeArrowheads="1"/>
          </p:cNvSpPr>
          <p:nvPr/>
        </p:nvSpPr>
        <p:spPr bwMode="auto">
          <a:xfrm>
            <a:off x="3995738" y="1700213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5255" name="Text Box 7"/>
          <p:cNvSpPr txBox="1">
            <a:spLocks noChangeArrowheads="1"/>
          </p:cNvSpPr>
          <p:nvPr/>
        </p:nvSpPr>
        <p:spPr bwMode="auto">
          <a:xfrm>
            <a:off x="5364163" y="1541463"/>
            <a:ext cx="2376487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Perfect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56" name="Text Box 8"/>
          <p:cNvSpPr txBox="1">
            <a:spLocks noChangeArrowheads="1"/>
          </p:cNvSpPr>
          <p:nvPr/>
        </p:nvSpPr>
        <p:spPr bwMode="auto">
          <a:xfrm>
            <a:off x="895350" y="2708275"/>
            <a:ext cx="2740025" cy="519113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57" name="Text Box 9"/>
          <p:cNvSpPr txBox="1">
            <a:spLocks noChangeArrowheads="1"/>
          </p:cNvSpPr>
          <p:nvPr/>
        </p:nvSpPr>
        <p:spPr bwMode="auto">
          <a:xfrm>
            <a:off x="5364163" y="2708275"/>
            <a:ext cx="2524125" cy="519113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58" name="Text Box 10"/>
          <p:cNvSpPr txBox="1">
            <a:spLocks noChangeArrowheads="1"/>
          </p:cNvSpPr>
          <p:nvPr/>
        </p:nvSpPr>
        <p:spPr bwMode="auto">
          <a:xfrm>
            <a:off x="971550" y="4005263"/>
            <a:ext cx="2663825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Perfect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59" name="Text Box 11"/>
          <p:cNvSpPr txBox="1">
            <a:spLocks noChangeArrowheads="1"/>
          </p:cNvSpPr>
          <p:nvPr/>
        </p:nvSpPr>
        <p:spPr bwMode="auto">
          <a:xfrm>
            <a:off x="144463" y="5430838"/>
            <a:ext cx="3635375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Perfect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60" name="Text Box 12"/>
          <p:cNvSpPr txBox="1">
            <a:spLocks noChangeArrowheads="1"/>
          </p:cNvSpPr>
          <p:nvPr/>
        </p:nvSpPr>
        <p:spPr bwMode="auto">
          <a:xfrm>
            <a:off x="5364163" y="3989388"/>
            <a:ext cx="2308225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Perfect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61" name="Text Box 13"/>
          <p:cNvSpPr txBox="1">
            <a:spLocks noChangeArrowheads="1"/>
          </p:cNvSpPr>
          <p:nvPr/>
        </p:nvSpPr>
        <p:spPr bwMode="auto">
          <a:xfrm>
            <a:off x="5256534" y="5430838"/>
            <a:ext cx="3563938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Past Perfect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5262" name="AutoShape 14"/>
          <p:cNvSpPr>
            <a:spLocks noChangeArrowheads="1"/>
          </p:cNvSpPr>
          <p:nvPr/>
        </p:nvSpPr>
        <p:spPr bwMode="auto">
          <a:xfrm>
            <a:off x="3995738" y="2852738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5263" name="AutoShape 15"/>
          <p:cNvSpPr>
            <a:spLocks noChangeArrowheads="1"/>
          </p:cNvSpPr>
          <p:nvPr/>
        </p:nvSpPr>
        <p:spPr bwMode="auto">
          <a:xfrm>
            <a:off x="3995738" y="4149725"/>
            <a:ext cx="935037" cy="28733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5264" name="AutoShape 16"/>
          <p:cNvSpPr>
            <a:spLocks noChangeArrowheads="1"/>
          </p:cNvSpPr>
          <p:nvPr/>
        </p:nvSpPr>
        <p:spPr bwMode="auto">
          <a:xfrm>
            <a:off x="3995738" y="5589588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5266" name="Line 18"/>
          <p:cNvSpPr>
            <a:spLocks noChangeShapeType="1"/>
          </p:cNvSpPr>
          <p:nvPr/>
        </p:nvSpPr>
        <p:spPr bwMode="auto">
          <a:xfrm>
            <a:off x="4067175" y="2565400"/>
            <a:ext cx="720725" cy="792163"/>
          </a:xfrm>
          <a:prstGeom prst="line">
            <a:avLst/>
          </a:prstGeom>
          <a:noFill/>
          <a:ln w="38100">
            <a:solidFill>
              <a:srgbClr val="4D030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67" name="Line 19"/>
          <p:cNvSpPr>
            <a:spLocks noChangeShapeType="1"/>
          </p:cNvSpPr>
          <p:nvPr/>
        </p:nvSpPr>
        <p:spPr bwMode="auto">
          <a:xfrm>
            <a:off x="4140200" y="3860800"/>
            <a:ext cx="720725" cy="792163"/>
          </a:xfrm>
          <a:prstGeom prst="line">
            <a:avLst/>
          </a:prstGeom>
          <a:noFill/>
          <a:ln w="38100">
            <a:solidFill>
              <a:srgbClr val="4D030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68" name="Line 20"/>
          <p:cNvSpPr>
            <a:spLocks noChangeShapeType="1"/>
          </p:cNvSpPr>
          <p:nvPr/>
        </p:nvSpPr>
        <p:spPr bwMode="auto">
          <a:xfrm>
            <a:off x="4140200" y="5300663"/>
            <a:ext cx="720725" cy="792162"/>
          </a:xfrm>
          <a:prstGeom prst="line">
            <a:avLst/>
          </a:prstGeom>
          <a:noFill/>
          <a:ln w="38100">
            <a:solidFill>
              <a:srgbClr val="4D030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269" name="Text Box 21"/>
          <p:cNvSpPr txBox="1">
            <a:spLocks noChangeArrowheads="1"/>
          </p:cNvSpPr>
          <p:nvPr/>
        </p:nvSpPr>
        <p:spPr bwMode="auto">
          <a:xfrm>
            <a:off x="971550" y="2133600"/>
            <a:ext cx="2374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2/ed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5270" name="Text Box 22"/>
          <p:cNvSpPr txBox="1">
            <a:spLocks noChangeArrowheads="1"/>
          </p:cNvSpPr>
          <p:nvPr/>
        </p:nvSpPr>
        <p:spPr bwMode="auto">
          <a:xfrm>
            <a:off x="5364163" y="2060575"/>
            <a:ext cx="2374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had +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3/ed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5271" name="Text Box 23"/>
          <p:cNvSpPr txBox="1">
            <a:spLocks noChangeArrowheads="1"/>
          </p:cNvSpPr>
          <p:nvPr/>
        </p:nvSpPr>
        <p:spPr bwMode="auto">
          <a:xfrm>
            <a:off x="611188" y="3284538"/>
            <a:ext cx="79216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was/were +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5272" name="Text Box 24"/>
          <p:cNvSpPr txBox="1">
            <a:spLocks noChangeArrowheads="1"/>
          </p:cNvSpPr>
          <p:nvPr/>
        </p:nvSpPr>
        <p:spPr bwMode="auto">
          <a:xfrm>
            <a:off x="3203575" y="4652963"/>
            <a:ext cx="2374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had +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3/ed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5273" name="Text Box 25"/>
          <p:cNvSpPr txBox="1">
            <a:spLocks noChangeArrowheads="1"/>
          </p:cNvSpPr>
          <p:nvPr/>
        </p:nvSpPr>
        <p:spPr bwMode="auto">
          <a:xfrm>
            <a:off x="2771775" y="6021388"/>
            <a:ext cx="3600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had + been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670D2B"/>
                </a:solidFill>
                <a:latin typeface="Monotype Corsiva" pitchFamily="66" charset="0"/>
              </a:rPr>
              <a:t>Tense Shift</a:t>
            </a:r>
            <a:endParaRPr lang="ru-RU" sz="4000" b="1">
              <a:solidFill>
                <a:srgbClr val="670D2B"/>
              </a:solidFill>
              <a:latin typeface="Monotype Corsiva" pitchFamily="66" charset="0"/>
            </a:endParaRPr>
          </a:p>
        </p:txBody>
      </p:sp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36513" y="46196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Statements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66276" name="Text Box 4"/>
          <p:cNvSpPr txBox="1">
            <a:spLocks noChangeArrowheads="1"/>
          </p:cNvSpPr>
          <p:nvPr/>
        </p:nvSpPr>
        <p:spPr bwMode="auto">
          <a:xfrm>
            <a:off x="1115616" y="1557338"/>
            <a:ext cx="2303462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Simple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77" name="Text Box 5"/>
          <p:cNvSpPr txBox="1">
            <a:spLocks noChangeArrowheads="1"/>
          </p:cNvSpPr>
          <p:nvPr/>
        </p:nvSpPr>
        <p:spPr bwMode="auto">
          <a:xfrm>
            <a:off x="1258888" y="908050"/>
            <a:ext cx="6842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006600"/>
                </a:solidFill>
                <a:latin typeface="Monotype Corsiva" pitchFamily="66" charset="0"/>
              </a:rPr>
              <a:t>Времена группы </a:t>
            </a:r>
            <a:r>
              <a:rPr lang="en-US" sz="2800" b="1">
                <a:solidFill>
                  <a:srgbClr val="006600"/>
                </a:solidFill>
                <a:latin typeface="Monotype Corsiva" pitchFamily="66" charset="0"/>
              </a:rPr>
              <a:t>Future</a:t>
            </a:r>
            <a:endParaRPr lang="ru-RU" sz="2800" b="1">
              <a:solidFill>
                <a:srgbClr val="006600"/>
              </a:solidFill>
              <a:latin typeface="Monotype Corsiva" pitchFamily="66" charset="0"/>
            </a:endParaRPr>
          </a:p>
        </p:txBody>
      </p:sp>
      <p:sp>
        <p:nvSpPr>
          <p:cNvPr id="566278" name="AutoShape 6"/>
          <p:cNvSpPr>
            <a:spLocks noChangeArrowheads="1"/>
          </p:cNvSpPr>
          <p:nvPr/>
        </p:nvSpPr>
        <p:spPr bwMode="auto">
          <a:xfrm>
            <a:off x="3707904" y="1700213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827584" y="2708275"/>
            <a:ext cx="2740025" cy="519113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81" name="Text Box 9"/>
          <p:cNvSpPr txBox="1">
            <a:spLocks noChangeArrowheads="1"/>
          </p:cNvSpPr>
          <p:nvPr/>
        </p:nvSpPr>
        <p:spPr bwMode="auto">
          <a:xfrm>
            <a:off x="4860032" y="2708275"/>
            <a:ext cx="4140200" cy="519113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Continuous in the Past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82" name="Text Box 10"/>
          <p:cNvSpPr txBox="1">
            <a:spLocks noChangeArrowheads="1"/>
          </p:cNvSpPr>
          <p:nvPr/>
        </p:nvSpPr>
        <p:spPr bwMode="auto">
          <a:xfrm>
            <a:off x="755576" y="4005263"/>
            <a:ext cx="2663825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Perfect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36514" y="5301208"/>
            <a:ext cx="3634358" cy="52322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Perfect Continuous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84" name="Text Box 12"/>
          <p:cNvSpPr txBox="1">
            <a:spLocks noChangeArrowheads="1"/>
          </p:cNvSpPr>
          <p:nvPr/>
        </p:nvSpPr>
        <p:spPr bwMode="auto">
          <a:xfrm>
            <a:off x="5004048" y="3989388"/>
            <a:ext cx="3779837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Perfect in the Past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85" name="Text Box 13"/>
          <p:cNvSpPr txBox="1">
            <a:spLocks noChangeArrowheads="1"/>
          </p:cNvSpPr>
          <p:nvPr/>
        </p:nvSpPr>
        <p:spPr bwMode="auto">
          <a:xfrm>
            <a:off x="5004048" y="5229200"/>
            <a:ext cx="3744416" cy="946150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Perfect Continuous in the Past 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86" name="AutoShape 14"/>
          <p:cNvSpPr>
            <a:spLocks noChangeArrowheads="1"/>
          </p:cNvSpPr>
          <p:nvPr/>
        </p:nvSpPr>
        <p:spPr bwMode="auto">
          <a:xfrm>
            <a:off x="3707904" y="2852738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6287" name="AutoShape 15"/>
          <p:cNvSpPr>
            <a:spLocks noChangeArrowheads="1"/>
          </p:cNvSpPr>
          <p:nvPr/>
        </p:nvSpPr>
        <p:spPr bwMode="auto">
          <a:xfrm>
            <a:off x="3707904" y="4149725"/>
            <a:ext cx="935037" cy="28733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6288" name="AutoShape 16"/>
          <p:cNvSpPr>
            <a:spLocks noChangeArrowheads="1"/>
          </p:cNvSpPr>
          <p:nvPr/>
        </p:nvSpPr>
        <p:spPr bwMode="auto">
          <a:xfrm>
            <a:off x="3780979" y="5445224"/>
            <a:ext cx="935037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DF79A"/>
          </a:solidFill>
          <a:ln w="9525">
            <a:miter lim="800000"/>
            <a:headEnd/>
            <a:tailEnd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8DF79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66289" name="Text Box 17"/>
          <p:cNvSpPr txBox="1">
            <a:spLocks noChangeArrowheads="1"/>
          </p:cNvSpPr>
          <p:nvPr/>
        </p:nvSpPr>
        <p:spPr bwMode="auto">
          <a:xfrm>
            <a:off x="4932040" y="1557338"/>
            <a:ext cx="3924300" cy="519112"/>
          </a:xfrm>
          <a:prstGeom prst="rect">
            <a:avLst/>
          </a:prstGeom>
          <a:ln/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Monotype Corsiva" pitchFamily="66" charset="0"/>
              </a:rPr>
              <a:t>Future Simple in the Past</a:t>
            </a:r>
            <a:endParaRPr lang="ru-RU" sz="28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566290" name="AutoShape 18"/>
          <p:cNvSpPr>
            <a:spLocks noChangeArrowheads="1"/>
          </p:cNvSpPr>
          <p:nvPr/>
        </p:nvSpPr>
        <p:spPr bwMode="auto">
          <a:xfrm>
            <a:off x="755650" y="476250"/>
            <a:ext cx="1871663" cy="865188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EE8EC"/>
          </a:soli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b="1" i="1" dirty="0">
                <a:solidFill>
                  <a:srgbClr val="96083E"/>
                </a:solidFill>
                <a:latin typeface="Bookman Old Style" pitchFamily="18" charset="0"/>
              </a:rPr>
              <a:t>will</a:t>
            </a:r>
            <a:endParaRPr lang="ru-RU" sz="3200" b="1" i="1" dirty="0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291" name="AutoShape 19"/>
          <p:cNvSpPr>
            <a:spLocks noChangeArrowheads="1"/>
          </p:cNvSpPr>
          <p:nvPr/>
        </p:nvSpPr>
        <p:spPr bwMode="auto">
          <a:xfrm>
            <a:off x="6588125" y="476250"/>
            <a:ext cx="2016323" cy="865188"/>
          </a:xfrm>
          <a:prstGeom prst="cloudCallout">
            <a:avLst>
              <a:gd name="adj1" fmla="val 43894"/>
              <a:gd name="adj2" fmla="val 68898"/>
            </a:avLst>
          </a:prstGeom>
          <a:solidFill>
            <a:srgbClr val="FEE8EC"/>
          </a:soli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600" b="1" i="1" dirty="0">
                <a:solidFill>
                  <a:srgbClr val="96083E"/>
                </a:solidFill>
                <a:latin typeface="Bookman Old Style" pitchFamily="18" charset="0"/>
              </a:rPr>
              <a:t>would</a:t>
            </a:r>
            <a:endParaRPr lang="ru-RU" sz="2600" b="1" i="1" dirty="0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292" name="Text Box 20"/>
          <p:cNvSpPr txBox="1">
            <a:spLocks noChangeArrowheads="1"/>
          </p:cNvSpPr>
          <p:nvPr/>
        </p:nvSpPr>
        <p:spPr bwMode="auto">
          <a:xfrm>
            <a:off x="1115616" y="2133600"/>
            <a:ext cx="2374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96083E"/>
                </a:solidFill>
                <a:latin typeface="Bookman Old Style" pitchFamily="18" charset="0"/>
              </a:rPr>
              <a:t>will + V</a:t>
            </a:r>
            <a:endParaRPr lang="ru-RU" sz="2800" b="1" i="1" dirty="0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293" name="Text Box 21"/>
          <p:cNvSpPr txBox="1">
            <a:spLocks noChangeArrowheads="1"/>
          </p:cNvSpPr>
          <p:nvPr/>
        </p:nvSpPr>
        <p:spPr bwMode="auto">
          <a:xfrm>
            <a:off x="755576" y="3357563"/>
            <a:ext cx="2881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96083E"/>
                </a:solidFill>
                <a:latin typeface="Bookman Old Style" pitchFamily="18" charset="0"/>
              </a:rPr>
              <a:t>will + be </a:t>
            </a:r>
            <a:r>
              <a:rPr lang="en-US" sz="2800" b="1" i="1" dirty="0" err="1">
                <a:solidFill>
                  <a:srgbClr val="96083E"/>
                </a:solidFill>
                <a:latin typeface="Bookman Old Style" pitchFamily="18" charset="0"/>
              </a:rPr>
              <a:t>V</a:t>
            </a:r>
            <a:r>
              <a:rPr lang="en-US" b="1" i="1" dirty="0" err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b="1" i="1" dirty="0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294" name="Text Box 22"/>
          <p:cNvSpPr txBox="1">
            <a:spLocks noChangeArrowheads="1"/>
          </p:cNvSpPr>
          <p:nvPr/>
        </p:nvSpPr>
        <p:spPr bwMode="auto">
          <a:xfrm>
            <a:off x="395536" y="4581525"/>
            <a:ext cx="34559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96083E"/>
                </a:solidFill>
                <a:latin typeface="Bookman Old Style" pitchFamily="18" charset="0"/>
              </a:rPr>
              <a:t>will + have V</a:t>
            </a:r>
            <a:r>
              <a:rPr lang="en-US" sz="2000" b="1" i="1" dirty="0">
                <a:solidFill>
                  <a:srgbClr val="96083E"/>
                </a:solidFill>
                <a:latin typeface="Bookman Old Style" pitchFamily="18" charset="0"/>
              </a:rPr>
              <a:t>3/</a:t>
            </a:r>
            <a:r>
              <a:rPr lang="en-US" sz="2000" b="1" i="1" dirty="0" err="1">
                <a:solidFill>
                  <a:srgbClr val="96083E"/>
                </a:solidFill>
                <a:latin typeface="Bookman Old Style" pitchFamily="18" charset="0"/>
              </a:rPr>
              <a:t>ed</a:t>
            </a:r>
            <a:endParaRPr lang="ru-RU" sz="2000" b="1" i="1" dirty="0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295" name="Text Box 23"/>
          <p:cNvSpPr txBox="1">
            <a:spLocks noChangeArrowheads="1"/>
          </p:cNvSpPr>
          <p:nvPr/>
        </p:nvSpPr>
        <p:spPr bwMode="auto">
          <a:xfrm>
            <a:off x="0" y="6150247"/>
            <a:ext cx="4500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96083E"/>
                </a:solidFill>
                <a:latin typeface="Bookman Old Style" pitchFamily="18" charset="0"/>
              </a:rPr>
              <a:t>will + have been </a:t>
            </a:r>
            <a:r>
              <a:rPr lang="en-US" sz="2800" b="1" i="1" dirty="0" err="1">
                <a:solidFill>
                  <a:srgbClr val="96083E"/>
                </a:solidFill>
                <a:latin typeface="Bookman Old Style" pitchFamily="18" charset="0"/>
              </a:rPr>
              <a:t>V</a:t>
            </a:r>
            <a:r>
              <a:rPr lang="en-US" sz="2000" b="1" i="1" dirty="0" err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 dirty="0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299" name="Text Box 27"/>
          <p:cNvSpPr txBox="1">
            <a:spLocks noChangeArrowheads="1"/>
          </p:cNvSpPr>
          <p:nvPr/>
        </p:nvSpPr>
        <p:spPr bwMode="auto">
          <a:xfrm>
            <a:off x="5435600" y="2133600"/>
            <a:ext cx="2374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would + V</a:t>
            </a:r>
            <a:endParaRPr lang="ru-RU" sz="28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300" name="Text Box 28"/>
          <p:cNvSpPr txBox="1">
            <a:spLocks noChangeArrowheads="1"/>
          </p:cNvSpPr>
          <p:nvPr/>
        </p:nvSpPr>
        <p:spPr bwMode="auto">
          <a:xfrm>
            <a:off x="5219700" y="3357563"/>
            <a:ext cx="3097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would + be V</a:t>
            </a:r>
            <a:r>
              <a:rPr lang="en-US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301" name="Text Box 29"/>
          <p:cNvSpPr txBox="1">
            <a:spLocks noChangeArrowheads="1"/>
          </p:cNvSpPr>
          <p:nvPr/>
        </p:nvSpPr>
        <p:spPr bwMode="auto">
          <a:xfrm>
            <a:off x="4860032" y="4581525"/>
            <a:ext cx="4067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>
                <a:solidFill>
                  <a:srgbClr val="96083E"/>
                </a:solidFill>
                <a:latin typeface="Bookman Old Style" pitchFamily="18" charset="0"/>
              </a:rPr>
              <a:t>would + have V</a:t>
            </a:r>
            <a:r>
              <a:rPr lang="en-US" sz="2000" b="1" i="1" dirty="0">
                <a:solidFill>
                  <a:srgbClr val="96083E"/>
                </a:solidFill>
                <a:latin typeface="Bookman Old Style" pitchFamily="18" charset="0"/>
              </a:rPr>
              <a:t>3/</a:t>
            </a:r>
            <a:r>
              <a:rPr lang="en-US" sz="2000" b="1" i="1" dirty="0" err="1">
                <a:solidFill>
                  <a:srgbClr val="96083E"/>
                </a:solidFill>
                <a:latin typeface="Bookman Old Style" pitchFamily="18" charset="0"/>
              </a:rPr>
              <a:t>ed</a:t>
            </a:r>
            <a:endParaRPr lang="ru-RU" sz="2000" b="1" i="1" dirty="0">
              <a:solidFill>
                <a:srgbClr val="96083E"/>
              </a:solidFill>
              <a:latin typeface="Bookman Old Style" pitchFamily="18" charset="0"/>
            </a:endParaRPr>
          </a:p>
        </p:txBody>
      </p:sp>
      <p:sp>
        <p:nvSpPr>
          <p:cNvPr id="566303" name="Text Box 31"/>
          <p:cNvSpPr txBox="1">
            <a:spLocks noChangeArrowheads="1"/>
          </p:cNvSpPr>
          <p:nvPr/>
        </p:nvSpPr>
        <p:spPr bwMode="auto">
          <a:xfrm>
            <a:off x="4427538" y="6165850"/>
            <a:ext cx="4897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96083E"/>
                </a:solidFill>
                <a:latin typeface="Bookman Old Style" pitchFamily="18" charset="0"/>
              </a:rPr>
              <a:t>would + have been V</a:t>
            </a:r>
            <a:r>
              <a:rPr lang="en-US" sz="2000" b="1" i="1">
                <a:solidFill>
                  <a:srgbClr val="96083E"/>
                </a:solidFill>
                <a:latin typeface="Bookman Old Style" pitchFamily="18" charset="0"/>
              </a:rPr>
              <a:t>ing</a:t>
            </a:r>
            <a:endParaRPr lang="ru-RU" sz="2000" b="1" i="1">
              <a:solidFill>
                <a:srgbClr val="96083E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2" name="Text Box 4"/>
          <p:cNvSpPr txBox="1">
            <a:spLocks noChangeArrowheads="1"/>
          </p:cNvSpPr>
          <p:nvPr/>
        </p:nvSpPr>
        <p:spPr bwMode="auto">
          <a:xfrm>
            <a:off x="0" y="1401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Bookman Old Style" pitchFamily="18" charset="0"/>
              </a:rPr>
              <a:t>Modal Verbs</a:t>
            </a:r>
            <a:endParaRPr lang="ru-RU" sz="2800" b="1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75493" name="AutoShape 5"/>
          <p:cNvSpPr>
            <a:spLocks noChangeArrowheads="1"/>
          </p:cNvSpPr>
          <p:nvPr/>
        </p:nvSpPr>
        <p:spPr bwMode="auto">
          <a:xfrm>
            <a:off x="2303463" y="620712"/>
            <a:ext cx="4392612" cy="259238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>
            <a:solidFill>
              <a:srgbClr val="96083E"/>
            </a:solidFill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400" b="1">
                <a:solidFill>
                  <a:srgbClr val="96083E"/>
                </a:solidFill>
                <a:latin typeface="Bookman Old Style" pitchFamily="18" charset="0"/>
              </a:rPr>
              <a:t>can – could</a:t>
            </a:r>
          </a:p>
          <a:p>
            <a:pPr algn="ctr"/>
            <a:r>
              <a:rPr lang="en-US" sz="2400" b="1">
                <a:solidFill>
                  <a:srgbClr val="96083E"/>
                </a:solidFill>
                <a:latin typeface="Bookman Old Style" pitchFamily="18" charset="0"/>
              </a:rPr>
              <a:t>may – might</a:t>
            </a:r>
          </a:p>
          <a:p>
            <a:pPr algn="ctr"/>
            <a:r>
              <a:rPr lang="en-US" sz="2400" b="1">
                <a:solidFill>
                  <a:srgbClr val="96083E"/>
                </a:solidFill>
                <a:latin typeface="Bookman Old Style" pitchFamily="18" charset="0"/>
              </a:rPr>
              <a:t>must – had to</a:t>
            </a:r>
          </a:p>
          <a:p>
            <a:pPr algn="ctr"/>
            <a:r>
              <a:rPr lang="en-US" sz="2400" b="1">
                <a:solidFill>
                  <a:srgbClr val="96083E"/>
                </a:solidFill>
                <a:latin typeface="Bookman Old Style" pitchFamily="18" charset="0"/>
              </a:rPr>
              <a:t>have/has to – had to</a:t>
            </a:r>
          </a:p>
          <a:p>
            <a:pPr algn="ctr"/>
            <a:r>
              <a:rPr lang="en-US" sz="2400" b="1">
                <a:solidFill>
                  <a:srgbClr val="006600"/>
                </a:solidFill>
                <a:latin typeface="Bookman Old Style" pitchFamily="18" charset="0"/>
              </a:rPr>
              <a:t>should = should</a:t>
            </a:r>
          </a:p>
          <a:p>
            <a:pPr algn="ctr"/>
            <a:r>
              <a:rPr lang="en-US" sz="2400" b="1">
                <a:solidFill>
                  <a:srgbClr val="006600"/>
                </a:solidFill>
                <a:latin typeface="Bookman Old Style" pitchFamily="18" charset="0"/>
              </a:rPr>
              <a:t>ought to = ought to</a:t>
            </a:r>
            <a:endParaRPr lang="ru-RU" sz="2400" b="1">
              <a:solidFill>
                <a:srgbClr val="006600"/>
              </a:solidFill>
              <a:latin typeface="Bookman Old Style" pitchFamily="18" charset="0"/>
            </a:endParaRPr>
          </a:p>
        </p:txBody>
      </p:sp>
      <p:sp>
        <p:nvSpPr>
          <p:cNvPr id="575494" name="Text Box 6"/>
          <p:cNvSpPr txBox="1">
            <a:spLocks noChangeArrowheads="1"/>
          </p:cNvSpPr>
          <p:nvPr/>
        </p:nvSpPr>
        <p:spPr bwMode="auto">
          <a:xfrm>
            <a:off x="0" y="3388930"/>
            <a:ext cx="9133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6"/>
                </a:solidFill>
                <a:latin typeface="Trebuchet MS" pitchFamily="34" charset="0"/>
              </a:rPr>
              <a:t>Dan noted:</a:t>
            </a:r>
            <a:r>
              <a:rPr lang="ru-RU" sz="2400" dirty="0">
                <a:solidFill>
                  <a:schemeClr val="accent6"/>
                </a:solidFill>
                <a:latin typeface="Trebuchet MS" pitchFamily="34" charset="0"/>
              </a:rPr>
              <a:t> «</a:t>
            </a:r>
            <a:r>
              <a:rPr lang="en-US" sz="2400" dirty="0">
                <a:solidFill>
                  <a:schemeClr val="accent6"/>
                </a:solidFill>
                <a:latin typeface="Trebuchet MS" pitchFamily="34" charset="0"/>
              </a:rPr>
              <a:t>I can speak different foreign languages.</a:t>
            </a:r>
            <a:r>
              <a:rPr lang="ru-RU" sz="2400" dirty="0">
                <a:solidFill>
                  <a:schemeClr val="accent6"/>
                </a:solidFill>
                <a:latin typeface="Trebuchet MS" pitchFamily="34" charset="0"/>
              </a:rPr>
              <a:t>»</a:t>
            </a:r>
          </a:p>
        </p:txBody>
      </p:sp>
      <p:sp>
        <p:nvSpPr>
          <p:cNvPr id="575495" name="Text Box 7"/>
          <p:cNvSpPr txBox="1">
            <a:spLocks noChangeArrowheads="1"/>
          </p:cNvSpPr>
          <p:nvPr/>
        </p:nvSpPr>
        <p:spPr bwMode="auto">
          <a:xfrm>
            <a:off x="1" y="3861048"/>
            <a:ext cx="9133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Dan noted that he </a:t>
            </a:r>
            <a:r>
              <a:rPr lang="en-US" sz="2400" b="1" u="sng" dirty="0">
                <a:solidFill>
                  <a:srgbClr val="C00000"/>
                </a:solidFill>
              </a:rPr>
              <a:t>could</a:t>
            </a:r>
            <a:r>
              <a:rPr lang="en-US" sz="2400" dirty="0"/>
              <a:t> speak different foreign languages.</a:t>
            </a:r>
            <a:endParaRPr lang="ru-RU" sz="2400" dirty="0"/>
          </a:p>
        </p:txBody>
      </p:sp>
      <p:sp>
        <p:nvSpPr>
          <p:cNvPr id="575496" name="Text Box 8"/>
          <p:cNvSpPr txBox="1">
            <a:spLocks noChangeArrowheads="1"/>
          </p:cNvSpPr>
          <p:nvPr/>
        </p:nvSpPr>
        <p:spPr bwMode="auto">
          <a:xfrm>
            <a:off x="0" y="4510236"/>
            <a:ext cx="9133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6"/>
                </a:solidFill>
                <a:latin typeface="Trebuchet MS" pitchFamily="34" charset="0"/>
              </a:rPr>
              <a:t>Mary said:</a:t>
            </a:r>
            <a:r>
              <a:rPr lang="ru-RU" sz="2400" dirty="0">
                <a:solidFill>
                  <a:schemeClr val="accent6"/>
                </a:solidFill>
                <a:latin typeface="Trebuchet MS" pitchFamily="34" charset="0"/>
              </a:rPr>
              <a:t> «</a:t>
            </a:r>
            <a:r>
              <a:rPr lang="en-US" sz="2400" dirty="0">
                <a:solidFill>
                  <a:schemeClr val="accent6"/>
                </a:solidFill>
                <a:latin typeface="Trebuchet MS" pitchFamily="34" charset="0"/>
              </a:rPr>
              <a:t>I may buy a new phone tomorrow.</a:t>
            </a:r>
            <a:r>
              <a:rPr lang="ru-RU" sz="2400" dirty="0">
                <a:solidFill>
                  <a:schemeClr val="accent6"/>
                </a:solidFill>
                <a:latin typeface="Trebuchet MS" pitchFamily="34" charset="0"/>
              </a:rPr>
              <a:t>»</a:t>
            </a:r>
          </a:p>
        </p:txBody>
      </p:sp>
      <p:sp>
        <p:nvSpPr>
          <p:cNvPr id="575497" name="Text Box 9"/>
          <p:cNvSpPr txBox="1">
            <a:spLocks noChangeArrowheads="1"/>
          </p:cNvSpPr>
          <p:nvPr/>
        </p:nvSpPr>
        <p:spPr bwMode="auto">
          <a:xfrm>
            <a:off x="1" y="4942036"/>
            <a:ext cx="91335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Mary said that she </a:t>
            </a:r>
            <a:r>
              <a:rPr lang="en-US" sz="2400" b="1" u="sng" dirty="0">
                <a:solidFill>
                  <a:srgbClr val="C00000"/>
                </a:solidFill>
              </a:rPr>
              <a:t>might</a:t>
            </a:r>
            <a:r>
              <a:rPr lang="en-US" sz="2400" dirty="0"/>
              <a:t> buy a new phone the next day.</a:t>
            </a:r>
            <a:endParaRPr lang="ru-RU" sz="2400" dirty="0"/>
          </a:p>
        </p:txBody>
      </p:sp>
      <p:sp>
        <p:nvSpPr>
          <p:cNvPr id="575498" name="Text Box 10"/>
          <p:cNvSpPr txBox="1">
            <a:spLocks noChangeArrowheads="1"/>
          </p:cNvSpPr>
          <p:nvPr/>
        </p:nvSpPr>
        <p:spPr bwMode="auto">
          <a:xfrm>
            <a:off x="0" y="5661173"/>
            <a:ext cx="9133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6"/>
                </a:solidFill>
                <a:latin typeface="Trebuchet MS" pitchFamily="34" charset="0"/>
              </a:rPr>
              <a:t>Terry said: </a:t>
            </a:r>
            <a:r>
              <a:rPr lang="ru-RU" sz="2400" dirty="0">
                <a:solidFill>
                  <a:schemeClr val="accent6"/>
                </a:solidFill>
                <a:latin typeface="Trebuchet MS" pitchFamily="34" charset="0"/>
              </a:rPr>
              <a:t>«</a:t>
            </a:r>
            <a:r>
              <a:rPr lang="en-US" sz="2400" dirty="0">
                <a:solidFill>
                  <a:schemeClr val="accent6"/>
                </a:solidFill>
                <a:latin typeface="Trebuchet MS" pitchFamily="34" charset="0"/>
              </a:rPr>
              <a:t>I must consult my doctor next week.</a:t>
            </a:r>
            <a:r>
              <a:rPr lang="ru-RU" sz="2400" dirty="0">
                <a:solidFill>
                  <a:schemeClr val="accent6"/>
                </a:solidFill>
                <a:latin typeface="Trebuchet MS" pitchFamily="34" charset="0"/>
              </a:rPr>
              <a:t>»</a:t>
            </a:r>
          </a:p>
        </p:txBody>
      </p:sp>
      <p:sp>
        <p:nvSpPr>
          <p:cNvPr id="575499" name="Text Box 11"/>
          <p:cNvSpPr txBox="1">
            <a:spLocks noChangeArrowheads="1"/>
          </p:cNvSpPr>
          <p:nvPr/>
        </p:nvSpPr>
        <p:spPr bwMode="auto">
          <a:xfrm>
            <a:off x="1" y="6086623"/>
            <a:ext cx="91439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Terry said that he </a:t>
            </a:r>
            <a:r>
              <a:rPr lang="en-US" sz="2400" b="1" u="sng" dirty="0">
                <a:solidFill>
                  <a:srgbClr val="C00000"/>
                </a:solidFill>
              </a:rPr>
              <a:t>had to </a:t>
            </a:r>
            <a:r>
              <a:rPr lang="en-US" sz="2400" dirty="0"/>
              <a:t>consult his doctor the following week.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300" name="WordArt 4"/>
          <p:cNvSpPr>
            <a:spLocks noChangeArrowheads="1" noChangeShapeType="1" noTextEdit="1"/>
          </p:cNvSpPr>
          <p:nvPr/>
        </p:nvSpPr>
        <p:spPr bwMode="auto">
          <a:xfrm>
            <a:off x="2627313" y="44450"/>
            <a:ext cx="453707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670D2B"/>
                  </a:solidFill>
                  <a:round/>
                  <a:headEnd/>
                  <a:tailEnd/>
                </a:ln>
                <a:solidFill>
                  <a:srgbClr val="F78598"/>
                </a:solidFill>
                <a:effectLst>
                  <a:outerShdw sy="50000" kx="2453608" rotWithShape="0">
                    <a:srgbClr val="670D2B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Remember:</a:t>
            </a:r>
            <a:endParaRPr lang="ru-RU" sz="3600" kern="10" dirty="0">
              <a:ln w="9525">
                <a:solidFill>
                  <a:srgbClr val="670D2B"/>
                </a:solidFill>
                <a:round/>
                <a:headEnd/>
                <a:tailEnd/>
              </a:ln>
              <a:solidFill>
                <a:srgbClr val="F78598"/>
              </a:solidFill>
              <a:effectLst>
                <a:outerShdw sy="50000" kx="2453608" rotWithShape="0">
                  <a:srgbClr val="670D2B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67301" name="AutoShape 5"/>
          <p:cNvSpPr>
            <a:spLocks noChangeArrowheads="1"/>
          </p:cNvSpPr>
          <p:nvPr/>
        </p:nvSpPr>
        <p:spPr bwMode="auto">
          <a:xfrm>
            <a:off x="3275856" y="1772816"/>
            <a:ext cx="5688186" cy="4968552"/>
          </a:xfrm>
          <a:prstGeom prst="verticalScroll">
            <a:avLst>
              <a:gd name="adj" fmla="val 8657"/>
            </a:avLst>
          </a:prstGeom>
          <a:solidFill>
            <a:srgbClr val="FFFFCC"/>
          </a:solidFill>
          <a:ln>
            <a:solidFill>
              <a:srgbClr val="C00000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now – then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yesterday – the day before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tomorrow – the next day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last year – the year before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next year – the following day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(a week) ago – (a week) before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this – that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today – that day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tonight – that night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these – those</a:t>
            </a:r>
          </a:p>
          <a:p>
            <a:pPr algn="ctr"/>
            <a:r>
              <a:rPr lang="en-US" sz="2300" b="1" i="1" dirty="0">
                <a:solidFill>
                  <a:srgbClr val="00007A"/>
                </a:solidFill>
                <a:latin typeface="Bookman Old Style" pitchFamily="18" charset="0"/>
              </a:rPr>
              <a:t>here – there</a:t>
            </a:r>
            <a:endParaRPr lang="ru-RU" sz="2300" b="1" i="1" dirty="0">
              <a:solidFill>
                <a:srgbClr val="00007A"/>
              </a:solidFill>
              <a:latin typeface="Bookman Old Style" pitchFamily="18" charset="0"/>
            </a:endParaRPr>
          </a:p>
        </p:txBody>
      </p:sp>
      <p:sp>
        <p:nvSpPr>
          <p:cNvPr id="567302" name="AutoShape 6"/>
          <p:cNvSpPr>
            <a:spLocks noChangeArrowheads="1"/>
          </p:cNvSpPr>
          <p:nvPr/>
        </p:nvSpPr>
        <p:spPr bwMode="auto">
          <a:xfrm>
            <a:off x="179388" y="404664"/>
            <a:ext cx="2087562" cy="3744416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>
            <a:solidFill>
              <a:srgbClr val="C00000"/>
            </a:solidFill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say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tell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add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note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notice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remark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explain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complain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reply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remind</a:t>
            </a:r>
          </a:p>
          <a:p>
            <a:pPr algn="ctr"/>
            <a:r>
              <a:rPr lang="en-US" sz="2000" b="1" dirty="0">
                <a:solidFill>
                  <a:srgbClr val="006600"/>
                </a:solidFill>
                <a:latin typeface="Bookman Old Style" pitchFamily="18" charset="0"/>
              </a:rPr>
              <a:t>think</a:t>
            </a:r>
            <a:endParaRPr lang="ru-RU" sz="2000" b="1" dirty="0">
              <a:solidFill>
                <a:srgbClr val="006600"/>
              </a:solidFill>
              <a:latin typeface="Bookman Old Style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496" y="4802376"/>
            <a:ext cx="2699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Monotype Corsiva" pitchFamily="66" charset="0"/>
              </a:rPr>
              <a:t>Кроме «</a:t>
            </a:r>
            <a:r>
              <a:rPr lang="en-US" sz="2000" dirty="0" smtClean="0">
                <a:latin typeface="Monotype Corsiva" pitchFamily="66" charset="0"/>
              </a:rPr>
              <a:t>say</a:t>
            </a:r>
            <a:r>
              <a:rPr lang="ru-RU" sz="2000" dirty="0" smtClean="0">
                <a:latin typeface="Monotype Corsiva" pitchFamily="66" charset="0"/>
              </a:rPr>
              <a:t>»</a:t>
            </a:r>
            <a:r>
              <a:rPr lang="en-US" sz="2000" dirty="0" smtClean="0">
                <a:latin typeface="Monotype Corsiva" pitchFamily="66" charset="0"/>
              </a:rPr>
              <a:t> </a:t>
            </a:r>
            <a:r>
              <a:rPr lang="ru-RU" sz="2000" dirty="0" smtClean="0">
                <a:latin typeface="Monotype Corsiva" pitchFamily="66" charset="0"/>
              </a:rPr>
              <a:t>и «</a:t>
            </a:r>
            <a:r>
              <a:rPr lang="en-US" sz="2000" dirty="0" smtClean="0">
                <a:latin typeface="Monotype Corsiva" pitchFamily="66" charset="0"/>
              </a:rPr>
              <a:t>tell</a:t>
            </a:r>
            <a:r>
              <a:rPr lang="ru-RU" sz="2000" dirty="0" smtClean="0">
                <a:latin typeface="Monotype Corsiva" pitchFamily="66" charset="0"/>
              </a:rPr>
              <a:t>» существует и другие глаголы, позволяющие передавать косвенную речь и разнообразить вашу речь.</a:t>
            </a:r>
            <a:endParaRPr lang="ru-RU" sz="2000" dirty="0">
              <a:latin typeface="Monotype Corsiva" pitchFamily="66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 flipV="1">
            <a:off x="1115616" y="4293096"/>
            <a:ext cx="252487" cy="576064"/>
          </a:xfrm>
          <a:prstGeom prst="downArrow">
            <a:avLst/>
          </a:prstGeom>
          <a:solidFill>
            <a:srgbClr val="FEE8EC"/>
          </a:solidFill>
          <a:ln>
            <a:solidFill>
              <a:srgbClr val="C000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27313" y="992922"/>
            <a:ext cx="64811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Monotype Corsiva" pitchFamily="66" charset="0"/>
              </a:rPr>
              <a:t>Наречия и местоимения, изменяющиеся в косвенной речи в том случае, если глагол в основной части стоит в прошедшем времени.</a:t>
            </a:r>
            <a:endParaRPr lang="ru-RU" sz="20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8" name="WordArt 4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1871662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670D2B"/>
                  </a:solidFill>
                  <a:round/>
                  <a:headEnd/>
                  <a:tailEnd/>
                </a:ln>
                <a:solidFill>
                  <a:srgbClr val="F78598"/>
                </a:solidFill>
                <a:effectLst>
                  <a:outerShdw sy="50000" kx="2453608" rotWithShape="0">
                    <a:srgbClr val="670D2B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But</a:t>
            </a:r>
            <a:endParaRPr lang="ru-RU" sz="3600" kern="10">
              <a:ln w="9525">
                <a:solidFill>
                  <a:srgbClr val="670D2B"/>
                </a:solidFill>
                <a:round/>
                <a:headEnd/>
                <a:tailEnd/>
              </a:ln>
              <a:solidFill>
                <a:srgbClr val="F78598"/>
              </a:solidFill>
              <a:effectLst>
                <a:outerShdw sy="50000" kx="2453608" rotWithShape="0">
                  <a:srgbClr val="670D2B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74469" name="Text Box 5"/>
          <p:cNvSpPr txBox="1">
            <a:spLocks noChangeArrowheads="1"/>
          </p:cNvSpPr>
          <p:nvPr/>
        </p:nvSpPr>
        <p:spPr bwMode="auto">
          <a:xfrm>
            <a:off x="2411413" y="260648"/>
            <a:ext cx="67325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chemeClr val="accent6"/>
                </a:solidFill>
                <a:latin typeface="Monotype Corsiva" pitchFamily="66" charset="0"/>
              </a:rPr>
              <a:t>Правила согласования времён не соблюдаются, если:</a:t>
            </a:r>
          </a:p>
        </p:txBody>
      </p:sp>
      <p:sp>
        <p:nvSpPr>
          <p:cNvPr id="574470" name="Text Box 6"/>
          <p:cNvSpPr txBox="1">
            <a:spLocks noChangeArrowheads="1"/>
          </p:cNvSpPr>
          <p:nvPr/>
        </p:nvSpPr>
        <p:spPr bwMode="auto">
          <a:xfrm>
            <a:off x="0" y="1301492"/>
            <a:ext cx="89646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 dirty="0">
                <a:solidFill>
                  <a:schemeClr val="accent6"/>
                </a:solidFill>
                <a:latin typeface="Trebuchet MS" pitchFamily="34" charset="0"/>
              </a:rPr>
              <a:t>1) в придаточном предложении речь идёт об общеизвестных истинах и фактах</a:t>
            </a:r>
          </a:p>
        </p:txBody>
      </p:sp>
      <p:sp>
        <p:nvSpPr>
          <p:cNvPr id="574471" name="Text Box 7"/>
          <p:cNvSpPr txBox="1">
            <a:spLocks noChangeArrowheads="1"/>
          </p:cNvSpPr>
          <p:nvPr/>
        </p:nvSpPr>
        <p:spPr bwMode="auto">
          <a:xfrm>
            <a:off x="250825" y="1980708"/>
            <a:ext cx="84976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Our teacher explained to us that </a:t>
            </a:r>
            <a:r>
              <a:rPr lang="en-US" sz="2000" b="1" i="1" dirty="0" smtClean="0">
                <a:solidFill>
                  <a:srgbClr val="006600"/>
                </a:solidFill>
              </a:rPr>
              <a:t>the </a:t>
            </a:r>
            <a:r>
              <a:rPr lang="en-US" sz="2000" b="1" i="1" dirty="0">
                <a:solidFill>
                  <a:srgbClr val="006600"/>
                </a:solidFill>
              </a:rPr>
              <a:t>Earth </a:t>
            </a:r>
            <a:r>
              <a:rPr lang="en-US" sz="2000" b="1" i="1" dirty="0" smtClean="0">
                <a:solidFill>
                  <a:srgbClr val="006600"/>
                </a:solidFill>
              </a:rPr>
              <a:t>moves round </a:t>
            </a:r>
            <a:r>
              <a:rPr lang="en-US" sz="2000" b="1" i="1" dirty="0">
                <a:solidFill>
                  <a:srgbClr val="006600"/>
                </a:solidFill>
              </a:rPr>
              <a:t>the Sun</a:t>
            </a:r>
            <a:r>
              <a:rPr lang="en-US" sz="2000" dirty="0"/>
              <a:t>.</a:t>
            </a:r>
            <a:endParaRPr lang="ru-RU" sz="2000" dirty="0"/>
          </a:p>
        </p:txBody>
      </p:sp>
      <p:sp>
        <p:nvSpPr>
          <p:cNvPr id="574472" name="Text Box 8"/>
          <p:cNvSpPr txBox="1">
            <a:spLocks noChangeArrowheads="1"/>
          </p:cNvSpPr>
          <p:nvPr/>
        </p:nvSpPr>
        <p:spPr bwMode="auto">
          <a:xfrm>
            <a:off x="250825" y="2412756"/>
            <a:ext cx="770555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Our teacher told us that </a:t>
            </a:r>
            <a:r>
              <a:rPr lang="en-US" sz="2000" b="1" i="1" dirty="0">
                <a:solidFill>
                  <a:srgbClr val="006600"/>
                </a:solidFill>
              </a:rPr>
              <a:t>water boils at 100 degrees </a:t>
            </a:r>
            <a:r>
              <a:rPr lang="en-US" sz="2000" b="1" i="1" dirty="0" smtClean="0">
                <a:solidFill>
                  <a:srgbClr val="006600"/>
                </a:solidFill>
              </a:rPr>
              <a:t>C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574473" name="Text Box 9"/>
          <p:cNvSpPr txBox="1">
            <a:spLocks noChangeArrowheads="1"/>
          </p:cNvSpPr>
          <p:nvPr/>
        </p:nvSpPr>
        <p:spPr bwMode="auto">
          <a:xfrm>
            <a:off x="0" y="3177733"/>
            <a:ext cx="882047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dirty="0">
                <a:solidFill>
                  <a:schemeClr val="accent6"/>
                </a:solidFill>
                <a:latin typeface="Trebuchet MS" pitchFamily="34" charset="0"/>
              </a:rPr>
              <a:t>2</a:t>
            </a:r>
            <a:r>
              <a:rPr lang="ru-RU" sz="2000" i="1" dirty="0">
                <a:solidFill>
                  <a:schemeClr val="accent6"/>
                </a:solidFill>
                <a:latin typeface="Trebuchet MS" pitchFamily="34" charset="0"/>
              </a:rPr>
              <a:t>) при передачи последовательности событий</a:t>
            </a:r>
          </a:p>
        </p:txBody>
      </p:sp>
      <p:sp>
        <p:nvSpPr>
          <p:cNvPr id="574474" name="Text Box 10"/>
          <p:cNvSpPr txBox="1">
            <a:spLocks noChangeArrowheads="1"/>
          </p:cNvSpPr>
          <p:nvPr/>
        </p:nvSpPr>
        <p:spPr bwMode="auto">
          <a:xfrm>
            <a:off x="250824" y="3617148"/>
            <a:ext cx="691346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He said that </a:t>
            </a:r>
            <a:r>
              <a:rPr lang="en-US" sz="2000" i="1" dirty="0">
                <a:solidFill>
                  <a:srgbClr val="006600"/>
                </a:solidFill>
              </a:rPr>
              <a:t>he </a:t>
            </a:r>
            <a:r>
              <a:rPr lang="en-US" sz="2000" b="1" i="1" dirty="0">
                <a:solidFill>
                  <a:srgbClr val="006600"/>
                </a:solidFill>
              </a:rPr>
              <a:t>was born </a:t>
            </a:r>
            <a:r>
              <a:rPr lang="en-US" sz="2000" i="1" dirty="0">
                <a:solidFill>
                  <a:srgbClr val="006600"/>
                </a:solidFill>
              </a:rPr>
              <a:t>in Washington </a:t>
            </a:r>
            <a:r>
              <a:rPr lang="en-US" sz="2000" dirty="0"/>
              <a:t>in 1995 and soon </a:t>
            </a:r>
            <a:r>
              <a:rPr lang="en-US" sz="2000" i="1" dirty="0">
                <a:solidFill>
                  <a:srgbClr val="006600"/>
                </a:solidFill>
              </a:rPr>
              <a:t>his family </a:t>
            </a:r>
            <a:r>
              <a:rPr lang="en-US" sz="2000" b="1" i="1" dirty="0">
                <a:solidFill>
                  <a:srgbClr val="006600"/>
                </a:solidFill>
              </a:rPr>
              <a:t>moved</a:t>
            </a:r>
            <a:r>
              <a:rPr lang="en-US" sz="2000" i="1" dirty="0">
                <a:solidFill>
                  <a:srgbClr val="006600"/>
                </a:solidFill>
              </a:rPr>
              <a:t> to New York</a:t>
            </a:r>
            <a:r>
              <a:rPr lang="en-US" sz="2000" dirty="0"/>
              <a:t>.</a:t>
            </a:r>
            <a:endParaRPr lang="ru-RU" sz="2000" dirty="0"/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0" y="4757082"/>
            <a:ext cx="88927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 dirty="0">
                <a:solidFill>
                  <a:schemeClr val="accent6"/>
                </a:solidFill>
                <a:latin typeface="Trebuchet MS" pitchFamily="34" charset="0"/>
              </a:rPr>
              <a:t>3</a:t>
            </a:r>
            <a:r>
              <a:rPr lang="ru-RU" sz="2000" i="1" dirty="0" smtClean="0">
                <a:solidFill>
                  <a:schemeClr val="accent6"/>
                </a:solidFill>
                <a:latin typeface="Trebuchet MS" pitchFamily="34" charset="0"/>
              </a:rPr>
              <a:t>)</a:t>
            </a:r>
            <a:r>
              <a:rPr lang="en-US" sz="2000" i="1" dirty="0" smtClean="0">
                <a:solidFill>
                  <a:schemeClr val="accent6"/>
                </a:solidFill>
                <a:latin typeface="Trebuchet MS" pitchFamily="34" charset="0"/>
              </a:rPr>
              <a:t> </a:t>
            </a:r>
            <a:r>
              <a:rPr lang="ru-RU" sz="2000" i="1" dirty="0" smtClean="0">
                <a:solidFill>
                  <a:schemeClr val="accent6"/>
                </a:solidFill>
                <a:latin typeface="Trebuchet MS" pitchFamily="34" charset="0"/>
              </a:rPr>
              <a:t>говорящий передает что-либо сразу после высказывания.</a:t>
            </a:r>
            <a:endParaRPr lang="ru-RU" sz="2000" i="1" dirty="0">
              <a:solidFill>
                <a:schemeClr val="accent6"/>
              </a:solidFill>
              <a:latin typeface="Trebuchet MS" pitchFamily="34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-184" y="5405154"/>
            <a:ext cx="43561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“The view </a:t>
            </a:r>
            <a:r>
              <a:rPr lang="en-US" sz="2000" b="1" i="1" dirty="0" smtClean="0">
                <a:solidFill>
                  <a:srgbClr val="006600"/>
                </a:solidFill>
              </a:rPr>
              <a:t>is breathtaking</a:t>
            </a:r>
            <a:r>
              <a:rPr lang="en-US" sz="2000" dirty="0" smtClean="0"/>
              <a:t>,” he said.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46771" y="5405154"/>
            <a:ext cx="4561733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</a:rPr>
              <a:t>He said that the view </a:t>
            </a:r>
            <a:r>
              <a:rPr lang="en-US" sz="2000" b="1" i="1" dirty="0">
                <a:solidFill>
                  <a:srgbClr val="006600"/>
                </a:solidFill>
              </a:rPr>
              <a:t>is breathtaking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  <a:endParaRPr lang="ru-RU" sz="2000" dirty="0">
              <a:solidFill>
                <a:srgbClr val="00000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4194174" y="5621178"/>
            <a:ext cx="30581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-184" y="2996952"/>
            <a:ext cx="910868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-184" y="4509120"/>
            <a:ext cx="910868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5496" y="3801234"/>
            <a:ext cx="87130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 dirty="0">
                <a:solidFill>
                  <a:schemeClr val="accent6"/>
                </a:solidFill>
                <a:latin typeface="Trebuchet MS" pitchFamily="34" charset="0"/>
              </a:rPr>
              <a:t>5</a:t>
            </a:r>
            <a:r>
              <a:rPr lang="ru-RU" sz="2000" i="1" dirty="0" smtClean="0">
                <a:solidFill>
                  <a:schemeClr val="accent6"/>
                </a:solidFill>
                <a:latin typeface="Trebuchet MS" pitchFamily="34" charset="0"/>
              </a:rPr>
              <a:t>) В косвенной речи передаются придаточные условия 2 и 3 типа (желания или нереальные условия в прошлом).</a:t>
            </a:r>
            <a:endParaRPr lang="ru-RU" sz="2000" i="1" dirty="0">
              <a:solidFill>
                <a:schemeClr val="accent6"/>
              </a:solidFill>
              <a:latin typeface="Trebuchet MS" pitchFamily="34" charset="0"/>
            </a:endParaRP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8479" y="4757082"/>
            <a:ext cx="47395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“</a:t>
            </a:r>
            <a:r>
              <a:rPr lang="en-US" sz="2000" b="1" i="1" dirty="0" smtClean="0">
                <a:solidFill>
                  <a:srgbClr val="C00000"/>
                </a:solidFill>
              </a:rPr>
              <a:t>I wish </a:t>
            </a:r>
            <a:r>
              <a:rPr lang="en-US" sz="2000" dirty="0" smtClean="0"/>
              <a:t>I </a:t>
            </a:r>
            <a:r>
              <a:rPr lang="en-US" sz="2000" b="1" i="1" dirty="0" smtClean="0">
                <a:solidFill>
                  <a:srgbClr val="C00000"/>
                </a:solidFill>
              </a:rPr>
              <a:t>was</a:t>
            </a:r>
            <a:r>
              <a:rPr lang="en-US" sz="2000" dirty="0" smtClean="0"/>
              <a:t> a film star,” he said. 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" y="476672"/>
            <a:ext cx="86044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 dirty="0">
                <a:solidFill>
                  <a:schemeClr val="accent6"/>
                </a:solidFill>
                <a:latin typeface="Trebuchet MS" pitchFamily="34" charset="0"/>
              </a:rPr>
              <a:t>4</a:t>
            </a:r>
            <a:r>
              <a:rPr lang="en-US" sz="2000" i="1" dirty="0" smtClean="0">
                <a:solidFill>
                  <a:schemeClr val="accent6"/>
                </a:solidFill>
                <a:latin typeface="Trebuchet MS" pitchFamily="34" charset="0"/>
              </a:rPr>
              <a:t>)</a:t>
            </a:r>
            <a:r>
              <a:rPr lang="ru-RU" sz="2000" i="1" dirty="0" smtClean="0">
                <a:solidFill>
                  <a:schemeClr val="accent6"/>
                </a:solidFill>
                <a:latin typeface="Trebuchet MS" pitchFamily="34" charset="0"/>
              </a:rPr>
              <a:t> </a:t>
            </a:r>
            <a:r>
              <a:rPr lang="ru-RU" sz="2000" i="1" dirty="0">
                <a:solidFill>
                  <a:schemeClr val="accent6"/>
                </a:solidFill>
                <a:latin typeface="Trebuchet MS" pitchFamily="34" charset="0"/>
              </a:rPr>
              <a:t>в придаточной части сложного предложения, имеющего союзы </a:t>
            </a:r>
            <a:r>
              <a:rPr lang="en-US" sz="2000" i="1" dirty="0">
                <a:solidFill>
                  <a:schemeClr val="accent6"/>
                </a:solidFill>
                <a:latin typeface="Trebuchet MS" pitchFamily="34" charset="0"/>
              </a:rPr>
              <a:t>when </a:t>
            </a:r>
            <a:r>
              <a:rPr lang="ru-RU" sz="2000" i="1" dirty="0">
                <a:solidFill>
                  <a:schemeClr val="accent6"/>
                </a:solidFill>
                <a:latin typeface="Trebuchet MS" pitchFamily="34" charset="0"/>
              </a:rPr>
              <a:t>и </a:t>
            </a:r>
            <a:r>
              <a:rPr lang="en-US" sz="2000" i="1" dirty="0">
                <a:solidFill>
                  <a:schemeClr val="accent6"/>
                </a:solidFill>
                <a:latin typeface="Trebuchet MS" pitchFamily="34" charset="0"/>
              </a:rPr>
              <a:t>since</a:t>
            </a:r>
            <a:endParaRPr lang="ru-RU" sz="2000" i="1" dirty="0">
              <a:solidFill>
                <a:schemeClr val="accent6"/>
              </a:solidFill>
              <a:latin typeface="Trebuchet MS" pitchFamily="34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50824" y="1215618"/>
            <a:ext cx="41052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Mike said:</a:t>
            </a:r>
            <a:r>
              <a:rPr lang="ru-RU" sz="2000" dirty="0"/>
              <a:t> «</a:t>
            </a:r>
            <a:r>
              <a:rPr lang="en-US" sz="2000" dirty="0"/>
              <a:t>I haven’t met Susan </a:t>
            </a:r>
            <a:r>
              <a:rPr lang="en-US" sz="2000" b="1" i="1" dirty="0">
                <a:solidFill>
                  <a:srgbClr val="C00000"/>
                </a:solidFill>
              </a:rPr>
              <a:t>since</a:t>
            </a:r>
            <a:r>
              <a:rPr lang="en-US" sz="2000" dirty="0"/>
              <a:t> we </a:t>
            </a:r>
            <a:r>
              <a:rPr lang="en-US" sz="2000" b="1" dirty="0">
                <a:solidFill>
                  <a:srgbClr val="C00000"/>
                </a:solidFill>
              </a:rPr>
              <a:t>went</a:t>
            </a:r>
            <a:r>
              <a:rPr lang="en-US" sz="2000" dirty="0"/>
              <a:t> to the party.</a:t>
            </a:r>
            <a:r>
              <a:rPr lang="ru-RU" sz="2000" dirty="0"/>
              <a:t>»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356101" y="1215618"/>
            <a:ext cx="4572000" cy="707886"/>
          </a:xfrm>
          <a:prstGeom prst="rect">
            <a:avLst/>
          </a:prstGeom>
          <a:ln/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Mike said that he hadn’t met Susan </a:t>
            </a:r>
            <a:r>
              <a:rPr lang="en-US" sz="2000" b="1" i="1" dirty="0">
                <a:solidFill>
                  <a:srgbClr val="C00000"/>
                </a:solidFill>
              </a:rPr>
              <a:t>since</a:t>
            </a:r>
            <a:r>
              <a:rPr lang="en-US" sz="2000" dirty="0"/>
              <a:t> they </a:t>
            </a:r>
            <a:r>
              <a:rPr lang="en-US" sz="2000" b="1" dirty="0">
                <a:solidFill>
                  <a:srgbClr val="C00000"/>
                </a:solidFill>
              </a:rPr>
              <a:t>went</a:t>
            </a:r>
            <a:r>
              <a:rPr lang="en-US" sz="2000" dirty="0"/>
              <a:t> to the party.</a:t>
            </a:r>
            <a:endParaRPr lang="ru-RU" sz="2000" dirty="0"/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50825" y="2079714"/>
            <a:ext cx="410527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He remarked:</a:t>
            </a:r>
            <a:r>
              <a:rPr lang="ru-RU" sz="2000" dirty="0"/>
              <a:t> «</a:t>
            </a:r>
            <a:r>
              <a:rPr lang="en-US" sz="2000" dirty="0"/>
              <a:t>She was crying</a:t>
            </a:r>
            <a:r>
              <a:rPr lang="ru-RU" sz="2000" dirty="0"/>
              <a:t> </a:t>
            </a:r>
            <a:r>
              <a:rPr lang="en-US" sz="2000" b="1" i="1" dirty="0">
                <a:solidFill>
                  <a:srgbClr val="C00000"/>
                </a:solidFill>
              </a:rPr>
              <a:t>when</a:t>
            </a:r>
            <a:r>
              <a:rPr lang="en-US" sz="2000" dirty="0"/>
              <a:t> I </a:t>
            </a:r>
            <a:r>
              <a:rPr lang="en-US" sz="2000" b="1" dirty="0">
                <a:solidFill>
                  <a:srgbClr val="C00000"/>
                </a:solidFill>
              </a:rPr>
              <a:t>came</a:t>
            </a:r>
            <a:r>
              <a:rPr lang="en-US" sz="2000" dirty="0"/>
              <a:t> in.</a:t>
            </a:r>
            <a:r>
              <a:rPr lang="ru-RU" sz="2000" dirty="0"/>
              <a:t>»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356100" y="2079714"/>
            <a:ext cx="4572000" cy="707886"/>
          </a:xfrm>
          <a:prstGeom prst="rect">
            <a:avLst/>
          </a:prstGeom>
          <a:ln/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He remarked that she was crying </a:t>
            </a:r>
            <a:r>
              <a:rPr lang="en-US" sz="2000" b="1" i="1" dirty="0">
                <a:solidFill>
                  <a:srgbClr val="C00000"/>
                </a:solidFill>
              </a:rPr>
              <a:t>when</a:t>
            </a:r>
            <a:r>
              <a:rPr lang="en-US" sz="2000" dirty="0"/>
              <a:t> he </a:t>
            </a:r>
            <a:r>
              <a:rPr lang="en-US" sz="2000" b="1" dirty="0">
                <a:solidFill>
                  <a:srgbClr val="C00000"/>
                </a:solidFill>
              </a:rPr>
              <a:t>came</a:t>
            </a:r>
            <a:r>
              <a:rPr lang="en-US" sz="2000" dirty="0"/>
              <a:t> in.</a:t>
            </a:r>
            <a:endParaRPr lang="ru-RU" sz="20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996407" y="1419448"/>
            <a:ext cx="30581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996407" y="2355552"/>
            <a:ext cx="30581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392042" y="4735583"/>
            <a:ext cx="4536058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</a:rPr>
              <a:t>He said he </a:t>
            </a:r>
            <a:r>
              <a:rPr lang="en-US" sz="2000" b="1" dirty="0">
                <a:solidFill>
                  <a:srgbClr val="C00000"/>
                </a:solidFill>
              </a:rPr>
              <a:t>wished</a:t>
            </a:r>
            <a:r>
              <a:rPr lang="en-US" sz="2000" dirty="0">
                <a:solidFill>
                  <a:srgbClr val="000000"/>
                </a:solidFill>
              </a:rPr>
              <a:t> he </a:t>
            </a:r>
            <a:r>
              <a:rPr lang="en-US" sz="2000" b="1" i="1" dirty="0">
                <a:solidFill>
                  <a:srgbClr val="C00000"/>
                </a:solidFill>
              </a:rPr>
              <a:t>was</a:t>
            </a:r>
            <a:r>
              <a:rPr lang="en-US" sz="2000" dirty="0">
                <a:solidFill>
                  <a:srgbClr val="000000"/>
                </a:solidFill>
              </a:rPr>
              <a:t> a film star.</a:t>
            </a:r>
            <a:endParaRPr lang="ru-RU" sz="2000" dirty="0">
              <a:solidFill>
                <a:srgbClr val="00000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3995936" y="4941168"/>
            <a:ext cx="30581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-184" y="3284984"/>
            <a:ext cx="910868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242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6_Бумажна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1837</TotalTime>
  <Words>1059</Words>
  <Application>Microsoft Office PowerPoint</Application>
  <PresentationFormat>Экран (4:3)</PresentationFormat>
  <Paragraphs>160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Bookman Old Style</vt:lpstr>
      <vt:lpstr>Calibri</vt:lpstr>
      <vt:lpstr>Century Gothic</vt:lpstr>
      <vt:lpstr>Monotype Corsiva</vt:lpstr>
      <vt:lpstr>Times New Roman</vt:lpstr>
      <vt:lpstr>Trebuchet MS</vt:lpstr>
      <vt:lpstr>Wingdings 2</vt:lpstr>
      <vt:lpstr>Оформление по умолчанию</vt:lpstr>
      <vt:lpstr>6_Бумажная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user</cp:lastModifiedBy>
  <cp:revision>144</cp:revision>
  <dcterms:created xsi:type="dcterms:W3CDTF">2008-05-25T11:10:20Z</dcterms:created>
  <dcterms:modified xsi:type="dcterms:W3CDTF">2019-12-24T10:06:17Z</dcterms:modified>
</cp:coreProperties>
</file>