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1" r:id="rId5"/>
    <p:sldId id="262" r:id="rId6"/>
    <p:sldId id="277" r:id="rId7"/>
    <p:sldId id="263" r:id="rId8"/>
    <p:sldId id="278" r:id="rId9"/>
    <p:sldId id="279"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4849675-3A45-4573-8415-B81DDE56C69F}" type="datetimeFigureOut">
              <a:rPr lang="en-US" smtClean="0"/>
              <a:t>12/24/2019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4E5313-8DDE-4CF3-A5E3-14E3C03584CD}" type="slidenum">
              <a:rPr lang="en-US" smtClean="0"/>
              <a:t>‹#›</a:t>
            </a:fld>
            <a:endParaRPr lang="en-US"/>
          </a:p>
        </p:txBody>
      </p:sp>
    </p:spTree>
    <p:extLst>
      <p:ext uri="{BB962C8B-B14F-4D97-AF65-F5344CB8AC3E}">
        <p14:creationId xmlns:p14="http://schemas.microsoft.com/office/powerpoint/2010/main" val="31796253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4849675-3A45-4573-8415-B81DDE56C69F}" type="datetimeFigureOut">
              <a:rPr lang="en-US" smtClean="0"/>
              <a:t>12/24/2019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4E5313-8DDE-4CF3-A5E3-14E3C03584CD}" type="slidenum">
              <a:rPr lang="en-US" smtClean="0"/>
              <a:t>‹#›</a:t>
            </a:fld>
            <a:endParaRPr lang="en-US"/>
          </a:p>
        </p:txBody>
      </p:sp>
    </p:spTree>
    <p:extLst>
      <p:ext uri="{BB962C8B-B14F-4D97-AF65-F5344CB8AC3E}">
        <p14:creationId xmlns:p14="http://schemas.microsoft.com/office/powerpoint/2010/main" val="24034488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4849675-3A45-4573-8415-B81DDE56C69F}" type="datetimeFigureOut">
              <a:rPr lang="en-US" smtClean="0"/>
              <a:t>12/24/2019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4E5313-8DDE-4CF3-A5E3-14E3C03584CD}" type="slidenum">
              <a:rPr lang="en-US" smtClean="0"/>
              <a:t>‹#›</a:t>
            </a:fld>
            <a:endParaRPr lang="en-US"/>
          </a:p>
        </p:txBody>
      </p:sp>
    </p:spTree>
    <p:extLst>
      <p:ext uri="{BB962C8B-B14F-4D97-AF65-F5344CB8AC3E}">
        <p14:creationId xmlns:p14="http://schemas.microsoft.com/office/powerpoint/2010/main" val="22513142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4849675-3A45-4573-8415-B81DDE56C69F}" type="datetimeFigureOut">
              <a:rPr lang="en-US" smtClean="0"/>
              <a:t>12/24/2019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4E5313-8DDE-4CF3-A5E3-14E3C03584CD}" type="slidenum">
              <a:rPr lang="en-US" smtClean="0"/>
              <a:t>‹#›</a:t>
            </a:fld>
            <a:endParaRPr lang="en-US"/>
          </a:p>
        </p:txBody>
      </p:sp>
    </p:spTree>
    <p:extLst>
      <p:ext uri="{BB962C8B-B14F-4D97-AF65-F5344CB8AC3E}">
        <p14:creationId xmlns:p14="http://schemas.microsoft.com/office/powerpoint/2010/main" val="5075689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4849675-3A45-4573-8415-B81DDE56C69F}" type="datetimeFigureOut">
              <a:rPr lang="en-US" smtClean="0"/>
              <a:t>12/24/2019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4E5313-8DDE-4CF3-A5E3-14E3C03584CD}" type="slidenum">
              <a:rPr lang="en-US" smtClean="0"/>
              <a:t>‹#›</a:t>
            </a:fld>
            <a:endParaRPr lang="en-US"/>
          </a:p>
        </p:txBody>
      </p:sp>
    </p:spTree>
    <p:extLst>
      <p:ext uri="{BB962C8B-B14F-4D97-AF65-F5344CB8AC3E}">
        <p14:creationId xmlns:p14="http://schemas.microsoft.com/office/powerpoint/2010/main" val="4100161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4849675-3A45-4573-8415-B81DDE56C69F}" type="datetimeFigureOut">
              <a:rPr lang="en-US" smtClean="0"/>
              <a:t>12/24/2019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4E5313-8DDE-4CF3-A5E3-14E3C03584CD}" type="slidenum">
              <a:rPr lang="en-US" smtClean="0"/>
              <a:t>‹#›</a:t>
            </a:fld>
            <a:endParaRPr lang="en-US"/>
          </a:p>
        </p:txBody>
      </p:sp>
    </p:spTree>
    <p:extLst>
      <p:ext uri="{BB962C8B-B14F-4D97-AF65-F5344CB8AC3E}">
        <p14:creationId xmlns:p14="http://schemas.microsoft.com/office/powerpoint/2010/main" val="15350426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4849675-3A45-4573-8415-B81DDE56C69F}" type="datetimeFigureOut">
              <a:rPr lang="en-US" smtClean="0"/>
              <a:t>12/24/2019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4E5313-8DDE-4CF3-A5E3-14E3C03584CD}" type="slidenum">
              <a:rPr lang="en-US" smtClean="0"/>
              <a:t>‹#›</a:t>
            </a:fld>
            <a:endParaRPr lang="en-US"/>
          </a:p>
        </p:txBody>
      </p:sp>
    </p:spTree>
    <p:extLst>
      <p:ext uri="{BB962C8B-B14F-4D97-AF65-F5344CB8AC3E}">
        <p14:creationId xmlns:p14="http://schemas.microsoft.com/office/powerpoint/2010/main" val="23348940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4849675-3A45-4573-8415-B81DDE56C69F}" type="datetimeFigureOut">
              <a:rPr lang="en-US" smtClean="0"/>
              <a:t>12/24/2019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4E5313-8DDE-4CF3-A5E3-14E3C03584CD}" type="slidenum">
              <a:rPr lang="en-US" smtClean="0"/>
              <a:t>‹#›</a:t>
            </a:fld>
            <a:endParaRPr lang="en-US"/>
          </a:p>
        </p:txBody>
      </p:sp>
    </p:spTree>
    <p:extLst>
      <p:ext uri="{BB962C8B-B14F-4D97-AF65-F5344CB8AC3E}">
        <p14:creationId xmlns:p14="http://schemas.microsoft.com/office/powerpoint/2010/main" val="14806105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849675-3A45-4573-8415-B81DDE56C69F}" type="datetimeFigureOut">
              <a:rPr lang="en-US" smtClean="0"/>
              <a:t>12/24/2019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4E5313-8DDE-4CF3-A5E3-14E3C03584CD}" type="slidenum">
              <a:rPr lang="en-US" smtClean="0"/>
              <a:t>‹#›</a:t>
            </a:fld>
            <a:endParaRPr lang="en-US"/>
          </a:p>
        </p:txBody>
      </p:sp>
    </p:spTree>
    <p:extLst>
      <p:ext uri="{BB962C8B-B14F-4D97-AF65-F5344CB8AC3E}">
        <p14:creationId xmlns:p14="http://schemas.microsoft.com/office/powerpoint/2010/main" val="30371650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4849675-3A45-4573-8415-B81DDE56C69F}" type="datetimeFigureOut">
              <a:rPr lang="en-US" smtClean="0"/>
              <a:t>12/24/2019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4E5313-8DDE-4CF3-A5E3-14E3C03584CD}" type="slidenum">
              <a:rPr lang="en-US" smtClean="0"/>
              <a:t>‹#›</a:t>
            </a:fld>
            <a:endParaRPr lang="en-US"/>
          </a:p>
        </p:txBody>
      </p:sp>
    </p:spTree>
    <p:extLst>
      <p:ext uri="{BB962C8B-B14F-4D97-AF65-F5344CB8AC3E}">
        <p14:creationId xmlns:p14="http://schemas.microsoft.com/office/powerpoint/2010/main" val="13010783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4849675-3A45-4573-8415-B81DDE56C69F}" type="datetimeFigureOut">
              <a:rPr lang="en-US" smtClean="0"/>
              <a:t>12/24/2019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4E5313-8DDE-4CF3-A5E3-14E3C03584CD}" type="slidenum">
              <a:rPr lang="en-US" smtClean="0"/>
              <a:t>‹#›</a:t>
            </a:fld>
            <a:endParaRPr lang="en-US"/>
          </a:p>
        </p:txBody>
      </p:sp>
    </p:spTree>
    <p:extLst>
      <p:ext uri="{BB962C8B-B14F-4D97-AF65-F5344CB8AC3E}">
        <p14:creationId xmlns:p14="http://schemas.microsoft.com/office/powerpoint/2010/main" val="39181167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849675-3A45-4573-8415-B81DDE56C69F}" type="datetimeFigureOut">
              <a:rPr lang="en-US" smtClean="0"/>
              <a:t>12/24/2019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4E5313-8DDE-4CF3-A5E3-14E3C03584CD}" type="slidenum">
              <a:rPr lang="en-US" smtClean="0"/>
              <a:t>‹#›</a:t>
            </a:fld>
            <a:endParaRPr lang="en-US"/>
          </a:p>
        </p:txBody>
      </p:sp>
    </p:spTree>
    <p:extLst>
      <p:ext uri="{BB962C8B-B14F-4D97-AF65-F5344CB8AC3E}">
        <p14:creationId xmlns:p14="http://schemas.microsoft.com/office/powerpoint/2010/main" val="42157725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i="1" dirty="0" smtClean="0">
                <a:solidFill>
                  <a:srgbClr val="FF0000"/>
                </a:solidFill>
              </a:rPr>
              <a:t>B. PHRASES FOR BALANCED ARGUMENTS</a:t>
            </a:r>
            <a:endParaRPr lang="en-US" b="1" i="1" dirty="0">
              <a:solidFill>
                <a:srgbClr val="FF0000"/>
              </a:solidFill>
            </a:endParaRPr>
          </a:p>
        </p:txBody>
      </p:sp>
      <p:sp>
        <p:nvSpPr>
          <p:cNvPr id="3" name="Subtitle 2"/>
          <p:cNvSpPr>
            <a:spLocks noGrp="1"/>
          </p:cNvSpPr>
          <p:nvPr>
            <p:ph type="subTitle" idx="1"/>
          </p:nvPr>
        </p:nvSpPr>
        <p:spPr/>
        <p:txBody>
          <a:bodyPr/>
          <a:lstStyle/>
          <a:p>
            <a:endParaRPr lang="en-US" sz="4000" i="1" dirty="0"/>
          </a:p>
        </p:txBody>
      </p:sp>
    </p:spTree>
    <p:extLst>
      <p:ext uri="{BB962C8B-B14F-4D97-AF65-F5344CB8AC3E}">
        <p14:creationId xmlns:p14="http://schemas.microsoft.com/office/powerpoint/2010/main" val="17173037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solidFill>
                  <a:srgbClr val="FF0000"/>
                </a:solidFill>
              </a:rPr>
              <a:t>Diversion</a:t>
            </a:r>
            <a:endParaRPr lang="en-US" b="1" i="1" dirty="0">
              <a:solidFill>
                <a:srgbClr val="FF0000"/>
              </a:solidFill>
            </a:endParaRPr>
          </a:p>
        </p:txBody>
      </p:sp>
      <p:sp>
        <p:nvSpPr>
          <p:cNvPr id="3" name="Content Placeholder 2"/>
          <p:cNvSpPr>
            <a:spLocks noGrp="1"/>
          </p:cNvSpPr>
          <p:nvPr>
            <p:ph idx="1"/>
          </p:nvPr>
        </p:nvSpPr>
        <p:spPr/>
        <p:txBody>
          <a:bodyPr>
            <a:normAutofit/>
          </a:bodyPr>
          <a:lstStyle/>
          <a:p>
            <a:r>
              <a:rPr lang="en-US" sz="4000" dirty="0" smtClean="0"/>
              <a:t>By the way, incidentally</a:t>
            </a:r>
            <a:endParaRPr lang="en-US" sz="4000" dirty="0"/>
          </a:p>
        </p:txBody>
      </p:sp>
    </p:spTree>
    <p:extLst>
      <p:ext uri="{BB962C8B-B14F-4D97-AF65-F5344CB8AC3E}">
        <p14:creationId xmlns:p14="http://schemas.microsoft.com/office/powerpoint/2010/main" val="26743783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solidFill>
                  <a:srgbClr val="FF0000"/>
                </a:solidFill>
              </a:rPr>
              <a:t>Emphasis</a:t>
            </a:r>
            <a:endParaRPr lang="en-US" b="1" i="1" dirty="0">
              <a:solidFill>
                <a:srgbClr val="FF0000"/>
              </a:solidFill>
            </a:endParaRPr>
          </a:p>
        </p:txBody>
      </p:sp>
      <p:sp>
        <p:nvSpPr>
          <p:cNvPr id="3" name="Content Placeholder 2"/>
          <p:cNvSpPr>
            <a:spLocks noGrp="1"/>
          </p:cNvSpPr>
          <p:nvPr>
            <p:ph idx="1"/>
          </p:nvPr>
        </p:nvSpPr>
        <p:spPr/>
        <p:txBody>
          <a:bodyPr>
            <a:normAutofit/>
          </a:bodyPr>
          <a:lstStyle/>
          <a:p>
            <a:r>
              <a:rPr lang="en-US" sz="4000" dirty="0" smtClean="0"/>
              <a:t>Above all, chiefly, with attention to, especially, particularly, singularly</a:t>
            </a:r>
            <a:endParaRPr lang="en-US" sz="4000" dirty="0"/>
          </a:p>
        </p:txBody>
      </p:sp>
    </p:spTree>
    <p:extLst>
      <p:ext uri="{BB962C8B-B14F-4D97-AF65-F5344CB8AC3E}">
        <p14:creationId xmlns:p14="http://schemas.microsoft.com/office/powerpoint/2010/main" val="3985698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solidFill>
                  <a:srgbClr val="FF0000"/>
                </a:solidFill>
              </a:rPr>
              <a:t>Exception</a:t>
            </a:r>
            <a:endParaRPr lang="en-US" b="1" i="1" dirty="0">
              <a:solidFill>
                <a:srgbClr val="FF0000"/>
              </a:solidFill>
            </a:endParaRPr>
          </a:p>
        </p:txBody>
      </p:sp>
      <p:sp>
        <p:nvSpPr>
          <p:cNvPr id="3" name="Content Placeholder 2"/>
          <p:cNvSpPr>
            <a:spLocks noGrp="1"/>
          </p:cNvSpPr>
          <p:nvPr>
            <p:ph idx="1"/>
          </p:nvPr>
        </p:nvSpPr>
        <p:spPr/>
        <p:txBody>
          <a:bodyPr>
            <a:normAutofit/>
          </a:bodyPr>
          <a:lstStyle/>
          <a:p>
            <a:r>
              <a:rPr lang="en-US" sz="4000" dirty="0" smtClean="0"/>
              <a:t>Aside from, barring, besides, except, excepting, excluding, exclusive of, other than, outside of, save</a:t>
            </a:r>
          </a:p>
          <a:p>
            <a:endParaRPr lang="en-US" sz="4000" dirty="0"/>
          </a:p>
        </p:txBody>
      </p:sp>
    </p:spTree>
    <p:extLst>
      <p:ext uri="{BB962C8B-B14F-4D97-AF65-F5344CB8AC3E}">
        <p14:creationId xmlns:p14="http://schemas.microsoft.com/office/powerpoint/2010/main" val="24148171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solidFill>
                  <a:srgbClr val="FF0000"/>
                </a:solidFill>
              </a:rPr>
              <a:t>Exemplifying</a:t>
            </a:r>
            <a:endParaRPr lang="en-US" b="1" i="1" dirty="0">
              <a:solidFill>
                <a:srgbClr val="FF0000"/>
              </a:solidFill>
            </a:endParaRPr>
          </a:p>
        </p:txBody>
      </p:sp>
      <p:sp>
        <p:nvSpPr>
          <p:cNvPr id="3" name="Content Placeholder 2"/>
          <p:cNvSpPr>
            <a:spLocks noGrp="1"/>
          </p:cNvSpPr>
          <p:nvPr>
            <p:ph idx="1"/>
          </p:nvPr>
        </p:nvSpPr>
        <p:spPr/>
        <p:txBody>
          <a:bodyPr>
            <a:normAutofit/>
          </a:bodyPr>
          <a:lstStyle/>
          <a:p>
            <a:r>
              <a:rPr lang="en-US" sz="4000" dirty="0" smtClean="0"/>
              <a:t>Chiefly, especially, for instance, in particular, markedly, namely, particularly, including, specifically, such as.</a:t>
            </a:r>
            <a:r>
              <a:rPr lang="en-US" sz="3600" dirty="0" smtClean="0"/>
              <a:t> </a:t>
            </a:r>
            <a:endParaRPr lang="en-US" sz="3600" dirty="0"/>
          </a:p>
        </p:txBody>
      </p:sp>
    </p:spTree>
    <p:extLst>
      <p:ext uri="{BB962C8B-B14F-4D97-AF65-F5344CB8AC3E}">
        <p14:creationId xmlns:p14="http://schemas.microsoft.com/office/powerpoint/2010/main" val="41295510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solidFill>
                  <a:srgbClr val="FF0000"/>
                </a:solidFill>
              </a:rPr>
              <a:t>Generalizing</a:t>
            </a:r>
            <a:endParaRPr lang="en-US" b="1" i="1" dirty="0">
              <a:solidFill>
                <a:srgbClr val="FF0000"/>
              </a:solidFill>
            </a:endParaRPr>
          </a:p>
        </p:txBody>
      </p:sp>
      <p:sp>
        <p:nvSpPr>
          <p:cNvPr id="3" name="Content Placeholder 2"/>
          <p:cNvSpPr>
            <a:spLocks noGrp="1"/>
          </p:cNvSpPr>
          <p:nvPr>
            <p:ph idx="1"/>
          </p:nvPr>
        </p:nvSpPr>
        <p:spPr/>
        <p:txBody>
          <a:bodyPr>
            <a:normAutofit/>
          </a:bodyPr>
          <a:lstStyle/>
          <a:p>
            <a:r>
              <a:rPr lang="en-US" sz="4000" dirty="0" smtClean="0"/>
              <a:t>As a rule, as usual, for the most part, generally, generally speaking, ordinarily, usually</a:t>
            </a:r>
            <a:endParaRPr lang="en-US" sz="4000" dirty="0"/>
          </a:p>
        </p:txBody>
      </p:sp>
    </p:spTree>
    <p:extLst>
      <p:ext uri="{BB962C8B-B14F-4D97-AF65-F5344CB8AC3E}">
        <p14:creationId xmlns:p14="http://schemas.microsoft.com/office/powerpoint/2010/main" val="33425136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solidFill>
                  <a:srgbClr val="FF0000"/>
                </a:solidFill>
              </a:rPr>
              <a:t>Illustration</a:t>
            </a:r>
            <a:endParaRPr lang="en-US" b="1" i="1" dirty="0">
              <a:solidFill>
                <a:srgbClr val="FF0000"/>
              </a:solidFill>
            </a:endParaRPr>
          </a:p>
        </p:txBody>
      </p:sp>
      <p:sp>
        <p:nvSpPr>
          <p:cNvPr id="3" name="Content Placeholder 2"/>
          <p:cNvSpPr>
            <a:spLocks noGrp="1"/>
          </p:cNvSpPr>
          <p:nvPr>
            <p:ph idx="1"/>
          </p:nvPr>
        </p:nvSpPr>
        <p:spPr/>
        <p:txBody>
          <a:bodyPr>
            <a:normAutofit/>
          </a:bodyPr>
          <a:lstStyle/>
          <a:p>
            <a:r>
              <a:rPr lang="en-US" sz="3600" dirty="0" smtClean="0"/>
              <a:t>For example, for instance, for one thing, as an illustration, illustrated with, as an example, in this case.</a:t>
            </a:r>
            <a:endParaRPr lang="en-US" sz="3600" dirty="0"/>
          </a:p>
        </p:txBody>
      </p:sp>
    </p:spTree>
    <p:extLst>
      <p:ext uri="{BB962C8B-B14F-4D97-AF65-F5344CB8AC3E}">
        <p14:creationId xmlns:p14="http://schemas.microsoft.com/office/powerpoint/2010/main" val="42245266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solidFill>
                  <a:srgbClr val="FF0000"/>
                </a:solidFill>
              </a:rPr>
              <a:t>Restatement</a:t>
            </a:r>
            <a:endParaRPr lang="en-US" b="1" i="1" dirty="0">
              <a:solidFill>
                <a:srgbClr val="FF0000"/>
              </a:solidFill>
            </a:endParaRPr>
          </a:p>
        </p:txBody>
      </p:sp>
      <p:sp>
        <p:nvSpPr>
          <p:cNvPr id="3" name="Content Placeholder 2"/>
          <p:cNvSpPr>
            <a:spLocks noGrp="1"/>
          </p:cNvSpPr>
          <p:nvPr>
            <p:ph idx="1"/>
          </p:nvPr>
        </p:nvSpPr>
        <p:spPr/>
        <p:txBody>
          <a:bodyPr/>
          <a:lstStyle/>
          <a:p>
            <a:r>
              <a:rPr lang="en-US" sz="4000" dirty="0" smtClean="0"/>
              <a:t>In essence, in other words, namely, that is, that is to say, in short, in brief, to put it differently, in a nutshell.</a:t>
            </a:r>
            <a:r>
              <a:rPr lang="en-US" sz="3600" dirty="0" smtClean="0"/>
              <a:t> </a:t>
            </a:r>
            <a:endParaRPr lang="en-US" sz="3600" dirty="0"/>
          </a:p>
        </p:txBody>
      </p:sp>
    </p:spTree>
    <p:extLst>
      <p:ext uri="{BB962C8B-B14F-4D97-AF65-F5344CB8AC3E}">
        <p14:creationId xmlns:p14="http://schemas.microsoft.com/office/powerpoint/2010/main" val="4695664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solidFill>
                  <a:srgbClr val="FF0000"/>
                </a:solidFill>
              </a:rPr>
              <a:t>Sequence</a:t>
            </a:r>
            <a:endParaRPr lang="en-US" b="1" i="1" dirty="0">
              <a:solidFill>
                <a:srgbClr val="FF0000"/>
              </a:solidFill>
            </a:endParaRPr>
          </a:p>
        </p:txBody>
      </p:sp>
      <p:sp>
        <p:nvSpPr>
          <p:cNvPr id="3" name="Content Placeholder 2"/>
          <p:cNvSpPr>
            <a:spLocks noGrp="1"/>
          </p:cNvSpPr>
          <p:nvPr>
            <p:ph idx="1"/>
          </p:nvPr>
        </p:nvSpPr>
        <p:spPr/>
        <p:txBody>
          <a:bodyPr>
            <a:normAutofit/>
          </a:bodyPr>
          <a:lstStyle/>
          <a:p>
            <a:r>
              <a:rPr lang="en-US" sz="4000" dirty="0" smtClean="0"/>
              <a:t>At first, first of all, to begin with, in the first place, at the same time, for now, for the time being, the next step, in time, in turn, later on, meanwhile, next, then, soon, the meantime, later, while, earlier, simultaneously, afterwards, in conclusion, with this in mind.</a:t>
            </a:r>
            <a:endParaRPr lang="en-US" sz="4000" dirty="0"/>
          </a:p>
        </p:txBody>
      </p:sp>
    </p:spTree>
    <p:extLst>
      <p:ext uri="{BB962C8B-B14F-4D97-AF65-F5344CB8AC3E}">
        <p14:creationId xmlns:p14="http://schemas.microsoft.com/office/powerpoint/2010/main" val="1726920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solidFill>
                  <a:srgbClr val="FF0000"/>
                </a:solidFill>
              </a:rPr>
              <a:t>Similarity</a:t>
            </a:r>
            <a:endParaRPr lang="en-US" b="1" i="1" dirty="0">
              <a:solidFill>
                <a:srgbClr val="FF0000"/>
              </a:solidFill>
            </a:endParaRPr>
          </a:p>
        </p:txBody>
      </p:sp>
      <p:sp>
        <p:nvSpPr>
          <p:cNvPr id="3" name="Content Placeholder 2"/>
          <p:cNvSpPr>
            <a:spLocks noGrp="1"/>
          </p:cNvSpPr>
          <p:nvPr>
            <p:ph idx="1"/>
          </p:nvPr>
        </p:nvSpPr>
        <p:spPr/>
        <p:txBody>
          <a:bodyPr>
            <a:normAutofit/>
          </a:bodyPr>
          <a:lstStyle/>
          <a:p>
            <a:r>
              <a:rPr lang="en-US" sz="4000" dirty="0" smtClean="0"/>
              <a:t>Comparatively, coupled with, correspondingly, identically, likewise, similar, moreover, together with. </a:t>
            </a:r>
            <a:endParaRPr lang="en-US" sz="4000" dirty="0"/>
          </a:p>
        </p:txBody>
      </p:sp>
    </p:spTree>
    <p:extLst>
      <p:ext uri="{BB962C8B-B14F-4D97-AF65-F5344CB8AC3E}">
        <p14:creationId xmlns:p14="http://schemas.microsoft.com/office/powerpoint/2010/main" val="7817017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solidFill>
                  <a:srgbClr val="FF0000"/>
                </a:solidFill>
              </a:rPr>
              <a:t>Summarizing</a:t>
            </a:r>
            <a:endParaRPr lang="en-US" b="1" i="1" dirty="0">
              <a:solidFill>
                <a:srgbClr val="FF0000"/>
              </a:solidFill>
            </a:endParaRPr>
          </a:p>
        </p:txBody>
      </p:sp>
      <p:sp>
        <p:nvSpPr>
          <p:cNvPr id="3" name="Content Placeholder 2"/>
          <p:cNvSpPr>
            <a:spLocks noGrp="1"/>
          </p:cNvSpPr>
          <p:nvPr>
            <p:ph idx="1"/>
          </p:nvPr>
        </p:nvSpPr>
        <p:spPr/>
        <p:txBody>
          <a:bodyPr>
            <a:normAutofit/>
          </a:bodyPr>
          <a:lstStyle/>
          <a:p>
            <a:r>
              <a:rPr lang="en-US" sz="3200" dirty="0" smtClean="0"/>
              <a:t>After all, all in all, all things considered, briefly, by and large, in any case, in any event, in brief, in conclusion, on the whole, in short, in summary, in the final analysis, in the long run, on balance, to sum up, to summarize, finally.</a:t>
            </a:r>
          </a:p>
          <a:p>
            <a:r>
              <a:rPr lang="en-US" sz="3200" dirty="0" smtClean="0">
                <a:solidFill>
                  <a:srgbClr val="FF0000"/>
                </a:solidFill>
              </a:rPr>
              <a:t>Remember!</a:t>
            </a:r>
            <a:r>
              <a:rPr lang="en-US" sz="3200" dirty="0" smtClean="0"/>
              <a:t> Always understand the meaning of such traditional word or phrase before you insert it into your writing or else you might mislead your readers instead of guiding them. Bookmarking a list of the traditional phrases can help you with your next paper or project.</a:t>
            </a:r>
            <a:endParaRPr lang="en-US" sz="3200" dirty="0"/>
          </a:p>
        </p:txBody>
      </p:sp>
    </p:spTree>
    <p:extLst>
      <p:ext uri="{BB962C8B-B14F-4D97-AF65-F5344CB8AC3E}">
        <p14:creationId xmlns:p14="http://schemas.microsoft.com/office/powerpoint/2010/main" val="2273897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solidFill>
                  <a:srgbClr val="FF0000"/>
                </a:solidFill>
              </a:rPr>
              <a:t>Introduction</a:t>
            </a:r>
            <a:endParaRPr lang="en-US" b="1" i="1" dirty="0">
              <a:solidFill>
                <a:srgbClr val="FF0000"/>
              </a:solidFill>
            </a:endParaRPr>
          </a:p>
        </p:txBody>
      </p:sp>
      <p:sp>
        <p:nvSpPr>
          <p:cNvPr id="3" name="Content Placeholder 2"/>
          <p:cNvSpPr>
            <a:spLocks noGrp="1"/>
          </p:cNvSpPr>
          <p:nvPr>
            <p:ph idx="1"/>
          </p:nvPr>
        </p:nvSpPr>
        <p:spPr/>
        <p:txBody>
          <a:bodyPr/>
          <a:lstStyle/>
          <a:p>
            <a:r>
              <a:rPr lang="en-US" dirty="0" smtClean="0"/>
              <a:t>1</a:t>
            </a:r>
            <a:r>
              <a:rPr lang="en-US" sz="3200" dirty="0" smtClean="0"/>
              <a:t>. It is often said that…</a:t>
            </a:r>
          </a:p>
          <a:p>
            <a:r>
              <a:rPr lang="en-US" sz="3200" dirty="0" smtClean="0"/>
              <a:t>2. It is undeniable that…</a:t>
            </a:r>
          </a:p>
          <a:p>
            <a:r>
              <a:rPr lang="en-US" sz="3200" dirty="0" smtClean="0"/>
              <a:t>3. It is a well-known fact that…</a:t>
            </a:r>
          </a:p>
          <a:p>
            <a:r>
              <a:rPr lang="en-US" sz="3200" dirty="0" smtClean="0"/>
              <a:t>4. One of the most striking features of the essay is…</a:t>
            </a:r>
          </a:p>
          <a:p>
            <a:endParaRPr lang="en-US" sz="3200" dirty="0"/>
          </a:p>
        </p:txBody>
      </p:sp>
    </p:spTree>
    <p:extLst>
      <p:ext uri="{BB962C8B-B14F-4D97-AF65-F5344CB8AC3E}">
        <p14:creationId xmlns:p14="http://schemas.microsoft.com/office/powerpoint/2010/main" val="8814460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solidFill>
                  <a:srgbClr val="FF0000"/>
                </a:solidFill>
              </a:rPr>
              <a:t>Addition</a:t>
            </a:r>
            <a:endParaRPr lang="en-US" b="1" i="1" dirty="0">
              <a:solidFill>
                <a:srgbClr val="FF0000"/>
              </a:solidFill>
            </a:endParaRPr>
          </a:p>
        </p:txBody>
      </p:sp>
      <p:sp>
        <p:nvSpPr>
          <p:cNvPr id="3" name="Content Placeholder 2"/>
          <p:cNvSpPr>
            <a:spLocks noGrp="1"/>
          </p:cNvSpPr>
          <p:nvPr>
            <p:ph idx="1"/>
          </p:nvPr>
        </p:nvSpPr>
        <p:spPr/>
        <p:txBody>
          <a:bodyPr>
            <a:normAutofit/>
          </a:bodyPr>
          <a:lstStyle/>
          <a:p>
            <a:r>
              <a:rPr lang="en-US" sz="4000" dirty="0" smtClean="0"/>
              <a:t>Also, again, as well as, besides, coupled with, furthermore, in addition, likewise, moreover, similarly.</a:t>
            </a:r>
            <a:r>
              <a:rPr lang="en-US" sz="3200" dirty="0" smtClean="0"/>
              <a:t> </a:t>
            </a:r>
            <a:endParaRPr lang="en-US" sz="3200" dirty="0"/>
          </a:p>
        </p:txBody>
      </p:sp>
    </p:spTree>
    <p:extLst>
      <p:ext uri="{BB962C8B-B14F-4D97-AF65-F5344CB8AC3E}">
        <p14:creationId xmlns:p14="http://schemas.microsoft.com/office/powerpoint/2010/main" val="15996186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solidFill>
                  <a:srgbClr val="FF0000"/>
                </a:solidFill>
              </a:rPr>
              <a:t>Consequence</a:t>
            </a:r>
            <a:endParaRPr lang="en-US" b="1" i="1" dirty="0">
              <a:solidFill>
                <a:srgbClr val="FF0000"/>
              </a:solidFill>
            </a:endParaRPr>
          </a:p>
        </p:txBody>
      </p:sp>
      <p:sp>
        <p:nvSpPr>
          <p:cNvPr id="3" name="Content Placeholder 2"/>
          <p:cNvSpPr>
            <a:spLocks noGrp="1"/>
          </p:cNvSpPr>
          <p:nvPr>
            <p:ph idx="1"/>
          </p:nvPr>
        </p:nvSpPr>
        <p:spPr/>
        <p:txBody>
          <a:bodyPr>
            <a:normAutofit/>
          </a:bodyPr>
          <a:lstStyle/>
          <a:p>
            <a:r>
              <a:rPr lang="en-US" sz="4000" dirty="0" smtClean="0"/>
              <a:t>Accordingly, as a result, consequently, for this reason, for this purpose, hence, otherwise, so then, subsequently, therefore, thus, thereupon, wherefore.</a:t>
            </a:r>
            <a:endParaRPr lang="en-US" sz="4000" dirty="0"/>
          </a:p>
        </p:txBody>
      </p:sp>
    </p:spTree>
    <p:extLst>
      <p:ext uri="{BB962C8B-B14F-4D97-AF65-F5344CB8AC3E}">
        <p14:creationId xmlns:p14="http://schemas.microsoft.com/office/powerpoint/2010/main" val="18205178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solidFill>
                  <a:srgbClr val="FF0000"/>
                </a:solidFill>
              </a:rPr>
              <a:t>Contrast and Comparison</a:t>
            </a:r>
            <a:endParaRPr lang="en-US" b="1" i="1" dirty="0">
              <a:solidFill>
                <a:srgbClr val="FF0000"/>
              </a:solidFill>
            </a:endParaRPr>
          </a:p>
        </p:txBody>
      </p:sp>
      <p:sp>
        <p:nvSpPr>
          <p:cNvPr id="3" name="Content Placeholder 2"/>
          <p:cNvSpPr>
            <a:spLocks noGrp="1"/>
          </p:cNvSpPr>
          <p:nvPr>
            <p:ph idx="1"/>
          </p:nvPr>
        </p:nvSpPr>
        <p:spPr/>
        <p:txBody>
          <a:bodyPr>
            <a:normAutofit/>
          </a:bodyPr>
          <a:lstStyle/>
          <a:p>
            <a:r>
              <a:rPr lang="en-US" sz="4000" dirty="0" smtClean="0"/>
              <a:t>Contrast, by the same token (</a:t>
            </a:r>
            <a:r>
              <a:rPr lang="ru-RU" sz="4000" dirty="0" smtClean="0"/>
              <a:t>к </a:t>
            </a:r>
            <a:r>
              <a:rPr lang="ru-RU" sz="4000" dirty="0"/>
              <a:t>тому же</a:t>
            </a:r>
            <a:r>
              <a:rPr lang="en-US" sz="4000" dirty="0" smtClean="0"/>
              <a:t>), conversely, instead, likewise, on the one hand…on the other hand, on the contrary, rather, similarly, yet, but, however, still, nevertheless, in contrast.</a:t>
            </a:r>
            <a:endParaRPr lang="en-US" sz="4000" dirty="0"/>
          </a:p>
        </p:txBody>
      </p:sp>
    </p:spTree>
    <p:extLst>
      <p:ext uri="{BB962C8B-B14F-4D97-AF65-F5344CB8AC3E}">
        <p14:creationId xmlns:p14="http://schemas.microsoft.com/office/powerpoint/2010/main" val="29420588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solidFill>
                  <a:srgbClr val="FF0000"/>
                </a:solidFill>
              </a:rPr>
              <a:t>Thesis</a:t>
            </a:r>
            <a:endParaRPr lang="en-US" b="1" i="1" dirty="0">
              <a:solidFill>
                <a:srgbClr val="FF0000"/>
              </a:solidFill>
            </a:endParaRPr>
          </a:p>
        </p:txBody>
      </p:sp>
      <p:sp>
        <p:nvSpPr>
          <p:cNvPr id="3" name="Content Placeholder 2"/>
          <p:cNvSpPr>
            <a:spLocks noGrp="1"/>
          </p:cNvSpPr>
          <p:nvPr>
            <p:ph idx="1"/>
          </p:nvPr>
        </p:nvSpPr>
        <p:spPr/>
        <p:txBody>
          <a:bodyPr>
            <a:normAutofit/>
          </a:bodyPr>
          <a:lstStyle/>
          <a:p>
            <a:r>
              <a:rPr lang="en-US" sz="3200" dirty="0" smtClean="0"/>
              <a:t>1. The first thing that needs to be said is…</a:t>
            </a:r>
          </a:p>
          <a:p>
            <a:r>
              <a:rPr lang="en-US" sz="3200" dirty="0" smtClean="0"/>
              <a:t>2. First of all, let us try to analyze…</a:t>
            </a:r>
          </a:p>
          <a:p>
            <a:r>
              <a:rPr lang="en-US" sz="3200" dirty="0" smtClean="0"/>
              <a:t>3. One argument in support of…</a:t>
            </a:r>
          </a:p>
          <a:p>
            <a:r>
              <a:rPr lang="en-US" sz="3200" dirty="0" smtClean="0"/>
              <a:t>4. We must distinguish carefully between…</a:t>
            </a:r>
          </a:p>
          <a:p>
            <a:r>
              <a:rPr lang="en-US" sz="3200" dirty="0" smtClean="0"/>
              <a:t>5. The second reason for…</a:t>
            </a:r>
          </a:p>
          <a:p>
            <a:r>
              <a:rPr lang="en-US" sz="3200" dirty="0" smtClean="0"/>
              <a:t>6. An important aspect of the text is…</a:t>
            </a:r>
          </a:p>
          <a:p>
            <a:r>
              <a:rPr lang="en-US" sz="3200" dirty="0" smtClean="0"/>
              <a:t>7. It is worth stating at this point that… </a:t>
            </a:r>
            <a:endParaRPr lang="en-US" sz="3200" dirty="0"/>
          </a:p>
        </p:txBody>
      </p:sp>
    </p:spTree>
    <p:extLst>
      <p:ext uri="{BB962C8B-B14F-4D97-AF65-F5344CB8AC3E}">
        <p14:creationId xmlns:p14="http://schemas.microsoft.com/office/powerpoint/2010/main" val="2841107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solidFill>
                  <a:srgbClr val="FF0000"/>
                </a:solidFill>
              </a:rPr>
              <a:t>Antithesis</a:t>
            </a:r>
            <a:endParaRPr lang="en-US" b="1" i="1" dirty="0">
              <a:solidFill>
                <a:srgbClr val="FF0000"/>
              </a:solidFill>
            </a:endParaRPr>
          </a:p>
        </p:txBody>
      </p:sp>
      <p:sp>
        <p:nvSpPr>
          <p:cNvPr id="3" name="Content Placeholder 2"/>
          <p:cNvSpPr>
            <a:spLocks noGrp="1"/>
          </p:cNvSpPr>
          <p:nvPr>
            <p:ph idx="1"/>
          </p:nvPr>
        </p:nvSpPr>
        <p:spPr/>
        <p:txBody>
          <a:bodyPr>
            <a:normAutofit/>
          </a:bodyPr>
          <a:lstStyle/>
          <a:p>
            <a:r>
              <a:rPr lang="en-US" sz="3200" dirty="0" smtClean="0"/>
              <a:t>1. On the other hand, we can observe that…</a:t>
            </a:r>
          </a:p>
          <a:p>
            <a:r>
              <a:rPr lang="en-US" sz="3200" dirty="0" smtClean="0"/>
              <a:t>2. The other side of the coin is, however, that… </a:t>
            </a:r>
          </a:p>
          <a:p>
            <a:r>
              <a:rPr lang="en-US" sz="3200" dirty="0" smtClean="0"/>
              <a:t>3. Another way of looking at this question is to…</a:t>
            </a:r>
            <a:endParaRPr lang="en-US" sz="3200" dirty="0"/>
          </a:p>
        </p:txBody>
      </p:sp>
    </p:spTree>
    <p:extLst>
      <p:ext uri="{BB962C8B-B14F-4D97-AF65-F5344CB8AC3E}">
        <p14:creationId xmlns:p14="http://schemas.microsoft.com/office/powerpoint/2010/main" val="37655080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solidFill>
                  <a:srgbClr val="FF0000"/>
                </a:solidFill>
              </a:rPr>
              <a:t>Conclusion</a:t>
            </a:r>
            <a:endParaRPr lang="en-US" b="1" i="1" dirty="0">
              <a:solidFill>
                <a:srgbClr val="FF0000"/>
              </a:solidFill>
            </a:endParaRPr>
          </a:p>
        </p:txBody>
      </p:sp>
      <p:sp>
        <p:nvSpPr>
          <p:cNvPr id="3" name="Content Placeholder 2"/>
          <p:cNvSpPr>
            <a:spLocks noGrp="1"/>
          </p:cNvSpPr>
          <p:nvPr>
            <p:ph idx="1"/>
          </p:nvPr>
        </p:nvSpPr>
        <p:spPr/>
        <p:txBody>
          <a:bodyPr/>
          <a:lstStyle/>
          <a:p>
            <a:r>
              <a:rPr lang="en-US" dirty="0" smtClean="0"/>
              <a:t>1. </a:t>
            </a:r>
            <a:r>
              <a:rPr lang="en-US" sz="3600" dirty="0" smtClean="0"/>
              <a:t>What conclusions can be drawn from all this?</a:t>
            </a:r>
          </a:p>
          <a:p>
            <a:r>
              <a:rPr lang="en-US" sz="3600" dirty="0" smtClean="0"/>
              <a:t>2. The most satisfactory conclusion that can come to is…</a:t>
            </a:r>
          </a:p>
          <a:p>
            <a:r>
              <a:rPr lang="en-US" sz="3600" dirty="0" smtClean="0"/>
              <a:t>3. To sum up…we are convinced that…we believe that…we have to accept that… </a:t>
            </a:r>
            <a:endParaRPr lang="en-US" sz="3600" dirty="0"/>
          </a:p>
        </p:txBody>
      </p:sp>
    </p:spTree>
    <p:extLst>
      <p:ext uri="{BB962C8B-B14F-4D97-AF65-F5344CB8AC3E}">
        <p14:creationId xmlns:p14="http://schemas.microsoft.com/office/powerpoint/2010/main" val="26573747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solidFill>
                  <a:srgbClr val="FF0000"/>
                </a:solidFill>
              </a:rPr>
              <a:t>C. REMARKS</a:t>
            </a:r>
            <a:endParaRPr lang="en-US" b="1" i="1" dirty="0">
              <a:solidFill>
                <a:srgbClr val="FF0000"/>
              </a:solidFill>
            </a:endParaRPr>
          </a:p>
        </p:txBody>
      </p:sp>
    </p:spTree>
    <p:extLst>
      <p:ext uri="{BB962C8B-B14F-4D97-AF65-F5344CB8AC3E}">
        <p14:creationId xmlns:p14="http://schemas.microsoft.com/office/powerpoint/2010/main" val="10379766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solidFill>
                  <a:srgbClr val="FF0000"/>
                </a:solidFill>
              </a:rPr>
              <a:t>VERBS 1</a:t>
            </a:r>
            <a:endParaRPr lang="en-US" b="1" i="1" dirty="0">
              <a:solidFill>
                <a:srgbClr val="FF0000"/>
              </a:solidFill>
            </a:endParaRPr>
          </a:p>
        </p:txBody>
      </p:sp>
      <p:sp>
        <p:nvSpPr>
          <p:cNvPr id="3" name="Content Placeholder 2"/>
          <p:cNvSpPr>
            <a:spLocks noGrp="1"/>
          </p:cNvSpPr>
          <p:nvPr>
            <p:ph idx="1"/>
          </p:nvPr>
        </p:nvSpPr>
        <p:spPr/>
        <p:txBody>
          <a:bodyPr>
            <a:normAutofit/>
          </a:bodyPr>
          <a:lstStyle/>
          <a:p>
            <a:r>
              <a:rPr lang="en-US" sz="3200" dirty="0" smtClean="0"/>
              <a:t>The quickest way to improve your writing is by paying attention to verbs.</a:t>
            </a:r>
          </a:p>
          <a:p>
            <a:r>
              <a:rPr lang="en-US" sz="3200" dirty="0" smtClean="0"/>
              <a:t>1. English is rich in verbs. So the use of vague verbs or long phrases is unnecessary. Convert “takes a look at” into “examine”, “talks about in details” into “analyzes”.</a:t>
            </a:r>
          </a:p>
          <a:p>
            <a:r>
              <a:rPr lang="en-US" sz="3200" dirty="0" smtClean="0"/>
              <a:t>2. Weak action verbs (do, get, have, go, make, say, etc.)can often be replaced by stronger ones. E.g. “has”- “displays”, “exemplifies”, “demonstrates”, etc.  </a:t>
            </a:r>
            <a:endParaRPr lang="en-US" sz="3200" dirty="0"/>
          </a:p>
        </p:txBody>
      </p:sp>
    </p:spTree>
    <p:extLst>
      <p:ext uri="{BB962C8B-B14F-4D97-AF65-F5344CB8AC3E}">
        <p14:creationId xmlns:p14="http://schemas.microsoft.com/office/powerpoint/2010/main" val="14904485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solidFill>
                  <a:srgbClr val="FF0000"/>
                </a:solidFill>
              </a:rPr>
              <a:t>VERBS 2</a:t>
            </a:r>
            <a:endParaRPr lang="en-US" b="1" i="1" dirty="0">
              <a:solidFill>
                <a:srgbClr val="FF0000"/>
              </a:solidFill>
            </a:endParaRPr>
          </a:p>
        </p:txBody>
      </p:sp>
      <p:sp>
        <p:nvSpPr>
          <p:cNvPr id="3" name="Content Placeholder 2"/>
          <p:cNvSpPr>
            <a:spLocks noGrp="1"/>
          </p:cNvSpPr>
          <p:nvPr>
            <p:ph idx="1"/>
          </p:nvPr>
        </p:nvSpPr>
        <p:spPr/>
        <p:txBody>
          <a:bodyPr/>
          <a:lstStyle/>
          <a:p>
            <a:r>
              <a:rPr lang="en-US" dirty="0" smtClean="0"/>
              <a:t>3. Weak action verbs paired with an adverb can usually be treated similarly (“talk heatedly” – “argue”) as can those paired with the nouns (“make an argument”- “argue”, “give an explanation” - explain).</a:t>
            </a:r>
          </a:p>
          <a:p>
            <a:r>
              <a:rPr lang="en-US" dirty="0" smtClean="0"/>
              <a:t>4. Do not use can’t, won’t, etc. Instead use cannot, will not, etc.</a:t>
            </a:r>
          </a:p>
          <a:p>
            <a:r>
              <a:rPr lang="en-US" dirty="0" smtClean="0"/>
              <a:t>5. And as much as possible make sure your verbs are in the active voice: “He threw the ball” rather than “The ball was thrown”. As you can see passive voice is wordier and less direct.   </a:t>
            </a:r>
            <a:endParaRPr lang="en-US" dirty="0"/>
          </a:p>
        </p:txBody>
      </p:sp>
    </p:spTree>
    <p:extLst>
      <p:ext uri="{BB962C8B-B14F-4D97-AF65-F5344CB8AC3E}">
        <p14:creationId xmlns:p14="http://schemas.microsoft.com/office/powerpoint/2010/main" val="33957065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solidFill>
                  <a:srgbClr val="FF0000"/>
                </a:solidFill>
              </a:rPr>
              <a:t>SENTENCE VARIETY</a:t>
            </a:r>
            <a:endParaRPr lang="en-US" b="1" i="1" dirty="0">
              <a:solidFill>
                <a:srgbClr val="FF0000"/>
              </a:solidFill>
            </a:endParaRPr>
          </a:p>
        </p:txBody>
      </p:sp>
      <p:sp>
        <p:nvSpPr>
          <p:cNvPr id="3" name="Content Placeholder 2"/>
          <p:cNvSpPr>
            <a:spLocks noGrp="1"/>
          </p:cNvSpPr>
          <p:nvPr>
            <p:ph idx="1"/>
          </p:nvPr>
        </p:nvSpPr>
        <p:spPr/>
        <p:txBody>
          <a:bodyPr/>
          <a:lstStyle/>
          <a:p>
            <a:r>
              <a:rPr lang="en-US" sz="3600" dirty="0" smtClean="0"/>
              <a:t>Make sure there’s some variety in the length and types of your sentences. Work at occasionally opening a sentence with something other than the subject. Student writers often tend to write strings of short, simple sentences. This makes the paper choppy and makes the ideas sound simpleminded. If choppy sentences are a problem, combine some of them into longer and more complex sentences.</a:t>
            </a:r>
            <a:r>
              <a:rPr lang="en-US" dirty="0" smtClean="0"/>
              <a:t>   </a:t>
            </a:r>
            <a:endParaRPr lang="en-US" dirty="0"/>
          </a:p>
        </p:txBody>
      </p:sp>
    </p:spTree>
    <p:extLst>
      <p:ext uri="{BB962C8B-B14F-4D97-AF65-F5344CB8AC3E}">
        <p14:creationId xmlns:p14="http://schemas.microsoft.com/office/powerpoint/2010/main" val="27696159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786</TotalTime>
  <Words>937</Words>
  <Application>Microsoft Office PowerPoint</Application>
  <PresentationFormat>Широкоэкранный</PresentationFormat>
  <Paragraphs>60</Paragraphs>
  <Slides>22</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22</vt:i4>
      </vt:variant>
    </vt:vector>
  </HeadingPairs>
  <TitlesOfParts>
    <vt:vector size="26" baseType="lpstr">
      <vt:lpstr>Arial</vt:lpstr>
      <vt:lpstr>Calibri</vt:lpstr>
      <vt:lpstr>Calibri Light</vt:lpstr>
      <vt:lpstr>Office Theme</vt:lpstr>
      <vt:lpstr>B. PHRASES FOR BALANCED ARGUMENTS</vt:lpstr>
      <vt:lpstr>Introduction</vt:lpstr>
      <vt:lpstr>Thesis</vt:lpstr>
      <vt:lpstr>Antithesis</vt:lpstr>
      <vt:lpstr>Conclusion</vt:lpstr>
      <vt:lpstr>C. REMARKS</vt:lpstr>
      <vt:lpstr>VERBS 1</vt:lpstr>
      <vt:lpstr>VERBS 2</vt:lpstr>
      <vt:lpstr>SENTENCE VARIETY</vt:lpstr>
      <vt:lpstr>Diversion</vt:lpstr>
      <vt:lpstr>Emphasis</vt:lpstr>
      <vt:lpstr>Exception</vt:lpstr>
      <vt:lpstr>Exemplifying</vt:lpstr>
      <vt:lpstr>Generalizing</vt:lpstr>
      <vt:lpstr>Illustration</vt:lpstr>
      <vt:lpstr>Restatement</vt:lpstr>
      <vt:lpstr>Sequence</vt:lpstr>
      <vt:lpstr>Similarity</vt:lpstr>
      <vt:lpstr>Summarizing</vt:lpstr>
      <vt:lpstr>Addition</vt:lpstr>
      <vt:lpstr>Consequence</vt:lpstr>
      <vt:lpstr>Contrast and Comparison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USEFUL PHRASES FOR WRITING ESSAYS</dc:title>
  <dc:creator>User</dc:creator>
  <cp:lastModifiedBy>user</cp:lastModifiedBy>
  <cp:revision>60</cp:revision>
  <dcterms:created xsi:type="dcterms:W3CDTF">2015-05-16T20:45:27Z</dcterms:created>
  <dcterms:modified xsi:type="dcterms:W3CDTF">2019-12-24T10:12:41Z</dcterms:modified>
</cp:coreProperties>
</file>