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18DE-B897-4BF5-BBCC-156D84E4B6D2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F39F-B072-43D0-BA46-19B4F135B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489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18DE-B897-4BF5-BBCC-156D84E4B6D2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F39F-B072-43D0-BA46-19B4F135B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701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18DE-B897-4BF5-BBCC-156D84E4B6D2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F39F-B072-43D0-BA46-19B4F135B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098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18DE-B897-4BF5-BBCC-156D84E4B6D2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F39F-B072-43D0-BA46-19B4F135B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458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18DE-B897-4BF5-BBCC-156D84E4B6D2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F39F-B072-43D0-BA46-19B4F135B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15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18DE-B897-4BF5-BBCC-156D84E4B6D2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F39F-B072-43D0-BA46-19B4F135B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856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18DE-B897-4BF5-BBCC-156D84E4B6D2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F39F-B072-43D0-BA46-19B4F135B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256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18DE-B897-4BF5-BBCC-156D84E4B6D2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F39F-B072-43D0-BA46-19B4F135B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245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18DE-B897-4BF5-BBCC-156D84E4B6D2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F39F-B072-43D0-BA46-19B4F135B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376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18DE-B897-4BF5-BBCC-156D84E4B6D2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F39F-B072-43D0-BA46-19B4F135B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86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18DE-B897-4BF5-BBCC-156D84E4B6D2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F39F-B072-43D0-BA46-19B4F135B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363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18DE-B897-4BF5-BBCC-156D84E4B6D2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F39F-B072-43D0-BA46-19B4F135B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290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89850"/>
            <a:ext cx="9144000" cy="1689075"/>
          </a:xfrm>
        </p:spPr>
        <p:txBody>
          <a:bodyPr>
            <a:normAutofit/>
          </a:bodyPr>
          <a:lstStyle/>
          <a:p>
            <a:r>
              <a:rPr lang="en-US" b="1" dirty="0" smtClean="0"/>
              <a:t>How to compare and contrast</a:t>
            </a:r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2438205"/>
            <a:ext cx="6035040" cy="3395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32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Introduction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I’m going to talk about ….</a:t>
            </a:r>
          </a:p>
          <a:p>
            <a:r>
              <a:rPr lang="en-US" dirty="0" smtClean="0"/>
              <a:t>My topic today is …..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There is a number of similarities and differences.</a:t>
            </a:r>
          </a:p>
          <a:p>
            <a:r>
              <a:rPr lang="en-US" dirty="0" smtClean="0"/>
              <a:t>I can identify certain differences as well as similarities.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Let me start with …</a:t>
            </a:r>
          </a:p>
          <a:p>
            <a:r>
              <a:rPr lang="en-US" dirty="0" smtClean="0"/>
              <a:t>I’d like to begin with 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369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don’t we compare …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05335" y="1825625"/>
            <a:ext cx="698132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4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0469"/>
          </a:xfrm>
        </p:spPr>
        <p:txBody>
          <a:bodyPr/>
          <a:lstStyle/>
          <a:p>
            <a:pPr algn="ctr"/>
            <a:r>
              <a:rPr lang="en-US" b="1" dirty="0" smtClean="0"/>
              <a:t>Similarities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55594"/>
            <a:ext cx="10515600" cy="5049672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Pattern 1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3600" dirty="0" smtClean="0"/>
              <a:t>Both      cats and dogs are great pets.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         </a:t>
            </a:r>
            <a:r>
              <a:rPr lang="en-US" sz="2000" dirty="0" smtClean="0"/>
              <a:t>noun                      </a:t>
            </a:r>
            <a:r>
              <a:rPr lang="en-US" sz="2000" dirty="0" err="1" smtClean="0"/>
              <a:t>noun</a:t>
            </a:r>
            <a:r>
              <a:rPr lang="en-US" sz="2000" dirty="0" smtClean="0"/>
              <a:t> </a:t>
            </a: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Like          cats ,  dogs are great pets.</a:t>
            </a:r>
          </a:p>
          <a:p>
            <a:pPr marL="0" indent="0">
              <a:buNone/>
            </a:pPr>
            <a:r>
              <a:rPr lang="en-US" sz="2000" dirty="0" smtClean="0"/>
              <a:t>                                noun            </a:t>
            </a:r>
            <a:r>
              <a:rPr lang="en-US" sz="2000" dirty="0" err="1" smtClean="0"/>
              <a:t>noun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38200" y="2088107"/>
            <a:ext cx="1017896" cy="532263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Выгнутая вправо стрелка 16"/>
          <p:cNvSpPr/>
          <p:nvPr/>
        </p:nvSpPr>
        <p:spPr>
          <a:xfrm rot="16200000">
            <a:off x="1881591" y="1095172"/>
            <a:ext cx="507591" cy="147828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Выгнутая вправо стрелка 17"/>
          <p:cNvSpPr/>
          <p:nvPr/>
        </p:nvSpPr>
        <p:spPr>
          <a:xfrm rot="16200000">
            <a:off x="2925261" y="388309"/>
            <a:ext cx="507591" cy="291667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2377440" y="2620370"/>
            <a:ext cx="801616" cy="0"/>
          </a:xfrm>
          <a:prstGeom prst="line">
            <a:avLst/>
          </a:prstGeom>
          <a:ln w="825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053840" y="2620370"/>
            <a:ext cx="801616" cy="0"/>
          </a:xfrm>
          <a:prstGeom prst="line">
            <a:avLst/>
          </a:prstGeom>
          <a:ln w="825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887298" y="3936723"/>
            <a:ext cx="1017896" cy="532263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2661167" y="4504978"/>
            <a:ext cx="801616" cy="0"/>
          </a:xfrm>
          <a:prstGeom prst="line">
            <a:avLst/>
          </a:prstGeom>
          <a:ln w="825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881499" y="4504978"/>
            <a:ext cx="801616" cy="0"/>
          </a:xfrm>
          <a:prstGeom prst="line">
            <a:avLst/>
          </a:prstGeom>
          <a:ln w="825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Выгнутая вправо стрелка 24"/>
          <p:cNvSpPr/>
          <p:nvPr/>
        </p:nvSpPr>
        <p:spPr>
          <a:xfrm rot="16200000">
            <a:off x="1939366" y="2909287"/>
            <a:ext cx="507591" cy="147828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Выгнутая вправо стрелка 25"/>
          <p:cNvSpPr/>
          <p:nvPr/>
        </p:nvSpPr>
        <p:spPr>
          <a:xfrm rot="16200000">
            <a:off x="2472337" y="2089713"/>
            <a:ext cx="665166" cy="295477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3462783" y="4202854"/>
            <a:ext cx="319922" cy="26613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807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" grpId="0" animBg="1"/>
      <p:bldP spid="18" grpId="0" animBg="1"/>
      <p:bldP spid="22" grpId="0" animBg="1"/>
      <p:bldP spid="25" grpId="0" animBg="1"/>
      <p:bldP spid="26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0469"/>
          </a:xfrm>
        </p:spPr>
        <p:txBody>
          <a:bodyPr/>
          <a:lstStyle/>
          <a:p>
            <a:pPr algn="ctr"/>
            <a:r>
              <a:rPr lang="en-US" b="1" dirty="0" smtClean="0"/>
              <a:t>Similarities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55594"/>
            <a:ext cx="10515600" cy="5049672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Pattern 2</a:t>
            </a:r>
          </a:p>
          <a:p>
            <a:pPr marL="0" indent="0">
              <a:buNone/>
            </a:pPr>
            <a:r>
              <a:rPr lang="en-US" sz="3600" dirty="0" smtClean="0"/>
              <a:t>Cats love playing with children.</a:t>
            </a:r>
          </a:p>
          <a:p>
            <a:pPr marL="0" indent="0">
              <a:buNone/>
            </a:pPr>
            <a:r>
              <a:rPr lang="en-US" sz="3600" dirty="0" smtClean="0"/>
              <a:t>Similarly  ,</a:t>
            </a:r>
          </a:p>
          <a:p>
            <a:pPr marL="0" indent="0">
              <a:buNone/>
            </a:pPr>
            <a:r>
              <a:rPr lang="en-US" sz="3600" dirty="0" smtClean="0"/>
              <a:t>In the same way  ,          dogs are excellent companions </a:t>
            </a:r>
          </a:p>
          <a:p>
            <a:pPr marL="0" indent="0">
              <a:buNone/>
            </a:pPr>
            <a:r>
              <a:rPr lang="en-US" sz="3600" dirty="0" smtClean="0"/>
              <a:t>Likewise  ,                         for kids.</a:t>
            </a:r>
          </a:p>
          <a:p>
            <a:pPr marL="0" indent="0">
              <a:buNone/>
            </a:pPr>
            <a:r>
              <a:rPr lang="en-US" sz="3600" dirty="0" smtClean="0"/>
              <a:t>In comparison*  ,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2000" b="1" dirty="0" smtClean="0"/>
              <a:t>* Is used for both similarities and differences </a:t>
            </a: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</p:txBody>
      </p:sp>
      <p:sp>
        <p:nvSpPr>
          <p:cNvPr id="27" name="Овал 26"/>
          <p:cNvSpPr/>
          <p:nvPr/>
        </p:nvSpPr>
        <p:spPr>
          <a:xfrm>
            <a:off x="2578863" y="2684780"/>
            <a:ext cx="319922" cy="26613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4057143" y="3227494"/>
            <a:ext cx="319922" cy="26613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578863" y="3894861"/>
            <a:ext cx="319922" cy="26613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3897182" y="4500248"/>
            <a:ext cx="319922" cy="26613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4639448" y="2373959"/>
            <a:ext cx="493708" cy="2401082"/>
          </a:xfrm>
          <a:prstGeom prst="rightBrac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067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15" grpId="0" animBg="1"/>
      <p:bldP spid="16" grpId="0" animBg="1"/>
      <p:bldP spid="19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5515"/>
          </a:xfrm>
        </p:spPr>
        <p:txBody>
          <a:bodyPr/>
          <a:lstStyle/>
          <a:p>
            <a:pPr algn="ctr"/>
            <a:r>
              <a:rPr lang="en-US" b="1" dirty="0" smtClean="0"/>
              <a:t>Similarities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4960"/>
            <a:ext cx="10515600" cy="45158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Pattern 3</a:t>
            </a:r>
          </a:p>
          <a:p>
            <a:pPr marL="0" indent="0">
              <a:buNone/>
            </a:pPr>
            <a:r>
              <a:rPr lang="en-US" sz="3600" dirty="0" smtClean="0"/>
              <a:t>Dogs are similar </a:t>
            </a:r>
            <a:r>
              <a:rPr lang="en-US" sz="3600" b="1" dirty="0" smtClean="0"/>
              <a:t>to </a:t>
            </a:r>
            <a:r>
              <a:rPr lang="en-US" sz="3600" dirty="0" smtClean="0"/>
              <a:t> cats … </a:t>
            </a:r>
          </a:p>
          <a:p>
            <a:pPr marL="0" indent="0">
              <a:buNone/>
            </a:pPr>
            <a:r>
              <a:rPr lang="en-US" sz="3600" dirty="0" smtClean="0"/>
              <a:t>Dogs are the same </a:t>
            </a:r>
            <a:r>
              <a:rPr lang="en-US" sz="3600" b="1" dirty="0" smtClean="0"/>
              <a:t>as</a:t>
            </a:r>
            <a:r>
              <a:rPr lang="en-US" sz="3600" dirty="0" smtClean="0"/>
              <a:t> cats …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                       … when it comes to healthcare.</a:t>
            </a:r>
          </a:p>
          <a:p>
            <a:pPr marL="0" indent="0">
              <a:buNone/>
            </a:pPr>
            <a:r>
              <a:rPr lang="en-US" sz="3600" dirty="0" smtClean="0"/>
              <a:t>                       … when we talk about cleaning after them.</a:t>
            </a:r>
          </a:p>
          <a:p>
            <a:pPr marL="0" indent="0">
              <a:buNone/>
            </a:pPr>
            <a:r>
              <a:rPr lang="en-US" sz="3600" dirty="0" smtClean="0"/>
              <a:t>                       … speaking about some habits.   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38324" y="2115282"/>
            <a:ext cx="2575560" cy="532263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938324" y="2784705"/>
            <a:ext cx="2984196" cy="532263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3712268" y="4495800"/>
            <a:ext cx="3237172" cy="29570"/>
          </a:xfrm>
          <a:prstGeom prst="line">
            <a:avLst/>
          </a:prstGeom>
          <a:ln w="825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727508" y="5103292"/>
            <a:ext cx="3648652" cy="0"/>
          </a:xfrm>
          <a:prstGeom prst="line">
            <a:avLst/>
          </a:prstGeom>
          <a:ln w="825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3712268" y="5710785"/>
            <a:ext cx="2810452" cy="29570"/>
          </a:xfrm>
          <a:prstGeom prst="line">
            <a:avLst/>
          </a:prstGeom>
          <a:ln w="825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0785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8835"/>
          </a:xfrm>
        </p:spPr>
        <p:txBody>
          <a:bodyPr/>
          <a:lstStyle/>
          <a:p>
            <a:pPr algn="ctr"/>
            <a:r>
              <a:rPr lang="en-US" b="1" dirty="0" smtClean="0"/>
              <a:t>Differences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03960"/>
            <a:ext cx="10515600" cy="497300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Pattern 1</a:t>
            </a:r>
          </a:p>
          <a:p>
            <a:pPr marL="0" indent="0">
              <a:buNone/>
            </a:pPr>
            <a:r>
              <a:rPr lang="en-US" sz="3600" dirty="0" smtClean="0"/>
              <a:t>Dogs can live indoors and outdoors  ,   whereas / while cats usually stay in the house.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Pattern 2</a:t>
            </a:r>
          </a:p>
          <a:p>
            <a:pPr marL="0" indent="0">
              <a:buNone/>
            </a:pPr>
            <a:r>
              <a:rPr lang="en-US" sz="3600" dirty="0" smtClean="0"/>
              <a:t>On the one hand   ,  cats are lazy and sleep a lot. 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3600" dirty="0" smtClean="0"/>
              <a:t>On the other hand    ,   they are skillful hunters. 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912404" y="1726532"/>
            <a:ext cx="3304236" cy="632526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7513320" y="2042795"/>
            <a:ext cx="399084" cy="26613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38200" y="3731008"/>
            <a:ext cx="3304236" cy="632526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38200" y="4617449"/>
            <a:ext cx="3703320" cy="632526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174338" y="4114221"/>
            <a:ext cx="399084" cy="26613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4648200" y="5105512"/>
            <a:ext cx="399084" cy="28892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072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4555"/>
          </a:xfrm>
        </p:spPr>
        <p:txBody>
          <a:bodyPr/>
          <a:lstStyle/>
          <a:p>
            <a:pPr algn="ctr"/>
            <a:r>
              <a:rPr lang="en-US" b="1" dirty="0" smtClean="0"/>
              <a:t>Differences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49680"/>
            <a:ext cx="10515600" cy="492728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Pattern 3</a:t>
            </a:r>
          </a:p>
          <a:p>
            <a:pPr marL="0" indent="0">
              <a:buNone/>
            </a:pPr>
            <a:r>
              <a:rPr lang="en-US" sz="3600" dirty="0" smtClean="0"/>
              <a:t>Though                     cats are                     they can</a:t>
            </a:r>
          </a:p>
          <a:p>
            <a:pPr marL="0" indent="0">
              <a:buNone/>
            </a:pPr>
            <a:r>
              <a:rPr lang="en-US" sz="3600" dirty="0" smtClean="0"/>
              <a:t>Although                  domestic           ,        survive</a:t>
            </a:r>
          </a:p>
          <a:p>
            <a:pPr marL="0" indent="0">
              <a:buNone/>
            </a:pPr>
            <a:r>
              <a:rPr lang="en-US" sz="3600" dirty="0" smtClean="0"/>
              <a:t>Even though            animals                     in the wild</a:t>
            </a:r>
            <a:endParaRPr lang="ru-RU" sz="3600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3587888" y="1810079"/>
            <a:ext cx="493708" cy="1725601"/>
          </a:xfrm>
          <a:prstGeom prst="rightBrac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6337576" y="1810078"/>
            <a:ext cx="493708" cy="1725601"/>
          </a:xfrm>
          <a:prstGeom prst="rightBrac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7119072" y="2672878"/>
            <a:ext cx="439968" cy="31416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38200" y="1810078"/>
            <a:ext cx="2486112" cy="1908482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458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9526"/>
          </a:xfrm>
        </p:spPr>
        <p:txBody>
          <a:bodyPr/>
          <a:lstStyle/>
          <a:p>
            <a:pPr algn="ctr"/>
            <a:r>
              <a:rPr lang="en-US" dirty="0"/>
              <a:t>Differences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14652"/>
            <a:ext cx="10515600" cy="4962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Pattern 4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3600" dirty="0" smtClean="0"/>
              <a:t>Despite          having excellent</a:t>
            </a:r>
          </a:p>
          <a:p>
            <a:pPr marL="0" indent="0">
              <a:buNone/>
            </a:pPr>
            <a:r>
              <a:rPr lang="en-US" sz="3600" dirty="0" smtClean="0"/>
              <a:t>In spite of      hunting skills //                    ,  cats </a:t>
            </a:r>
            <a:r>
              <a:rPr lang="en-US" sz="3600" dirty="0"/>
              <a:t>are lazy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                   excellent </a:t>
            </a:r>
            <a:r>
              <a:rPr lang="en-US" sz="3600" dirty="0"/>
              <a:t>hunting skills 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                  </a:t>
            </a:r>
            <a:r>
              <a:rPr lang="en-US" b="1" dirty="0" smtClean="0"/>
              <a:t>Gerund (</a:t>
            </a:r>
            <a:r>
              <a:rPr lang="en-US" b="1" dirty="0" err="1" smtClean="0"/>
              <a:t>V+ing</a:t>
            </a:r>
            <a:r>
              <a:rPr lang="en-US" b="1" dirty="0" smtClean="0"/>
              <a:t>) // Noun</a:t>
            </a:r>
            <a:endParaRPr lang="en-US" sz="3600" b="1" dirty="0" smtClean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                   </a:t>
            </a:r>
            <a:endParaRPr lang="ru-RU" sz="3600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2852383" y="2064178"/>
            <a:ext cx="273870" cy="1725601"/>
          </a:xfrm>
          <a:prstGeom prst="rightBrac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7590430" y="2064178"/>
            <a:ext cx="319297" cy="2275810"/>
          </a:xfrm>
          <a:prstGeom prst="rightBrac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8183597" y="3149374"/>
            <a:ext cx="439968" cy="31416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838200" y="2251356"/>
            <a:ext cx="2014183" cy="1229732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3242559" y="2756848"/>
            <a:ext cx="1624007" cy="7961"/>
          </a:xfrm>
          <a:prstGeom prst="line">
            <a:avLst/>
          </a:prstGeom>
          <a:ln w="825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646460" y="4080681"/>
            <a:ext cx="943970" cy="2275"/>
          </a:xfrm>
          <a:prstGeom prst="line">
            <a:avLst/>
          </a:prstGeom>
          <a:ln w="825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1530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247</Words>
  <Application>Microsoft Office PowerPoint</Application>
  <PresentationFormat>Широкоэкранный</PresentationFormat>
  <Paragraphs>62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How to compare and contrast</vt:lpstr>
      <vt:lpstr>Introduction</vt:lpstr>
      <vt:lpstr>Why don’t we compare … </vt:lpstr>
      <vt:lpstr>Similarities </vt:lpstr>
      <vt:lpstr>Similarities </vt:lpstr>
      <vt:lpstr>Similarities </vt:lpstr>
      <vt:lpstr>Differences</vt:lpstr>
      <vt:lpstr>Differences</vt:lpstr>
      <vt:lpstr>Differences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compare and contrast</dc:title>
  <dc:creator>Алексей</dc:creator>
  <cp:lastModifiedBy>user</cp:lastModifiedBy>
  <cp:revision>13</cp:revision>
  <dcterms:created xsi:type="dcterms:W3CDTF">2018-03-14T14:11:41Z</dcterms:created>
  <dcterms:modified xsi:type="dcterms:W3CDTF">2019-12-24T10:16:20Z</dcterms:modified>
</cp:coreProperties>
</file>