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10C38E4-4A8A-474F-A977-8569A34BE8E7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80220747-B418-4477-8717-73CB696600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do – while </a:t>
            </a:r>
            <a:r>
              <a:rPr lang="en-US" b="1" dirty="0" err="1"/>
              <a:t>sikl</a:t>
            </a:r>
            <a:r>
              <a:rPr lang="en-US" b="1" dirty="0"/>
              <a:t> </a:t>
            </a:r>
            <a:r>
              <a:rPr lang="en-US" b="1" dirty="0" err="1"/>
              <a:t>operatori</a:t>
            </a:r>
            <a:r>
              <a:rPr lang="en-US" b="1" dirty="0"/>
              <a:t>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564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84784"/>
            <a:ext cx="6400800" cy="4001617"/>
          </a:xfrm>
        </p:spPr>
        <p:txBody>
          <a:bodyPr>
            <a:normAutofit/>
          </a:bodyPr>
          <a:lstStyle/>
          <a:p>
            <a:r>
              <a:rPr lang="en-US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- while </a:t>
            </a:r>
            <a:r>
              <a:rPr lang="en-US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operatorining</a:t>
            </a:r>
            <a:r>
              <a:rPr lang="en-US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umumiy</a:t>
            </a:r>
            <a:r>
              <a:rPr lang="en-US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ko'rinishi</a:t>
            </a:r>
            <a:r>
              <a:rPr lang="en-US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{   operator; 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} while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);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while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xizmatchi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so`zlar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>
              <a:buNone/>
            </a:pP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sikl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tanasi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bajarilgandan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so`ng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sikldan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tekshiriladigan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shart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mantiqiy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ifoda</a:t>
            </a:r>
            <a:r>
              <a:rPr lang="en-US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1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412776"/>
            <a:ext cx="6400800" cy="4073625"/>
          </a:xfrm>
        </p:spPr>
        <p:txBody>
          <a:bodyPr/>
          <a:lstStyle/>
          <a:p>
            <a:pPr indent="0">
              <a:buNone/>
            </a:pPr>
            <a:r>
              <a:rPr lang="en-US" b="1" u="sng" dirty="0">
                <a:solidFill>
                  <a:srgbClr val="0070C0"/>
                </a:solidFill>
              </a:rPr>
              <a:t>do - while </a:t>
            </a:r>
            <a:r>
              <a:rPr lang="en-US" b="1" u="sng" dirty="0" err="1">
                <a:solidFill>
                  <a:srgbClr val="0070C0"/>
                </a:solidFill>
              </a:rPr>
              <a:t>operatorning</a:t>
            </a:r>
            <a:r>
              <a:rPr lang="en-US" b="1" u="sng" dirty="0">
                <a:solidFill>
                  <a:srgbClr val="0070C0"/>
                </a:solidFill>
              </a:rPr>
              <a:t> </a:t>
            </a:r>
            <a:r>
              <a:rPr lang="en-US" b="1" u="sng" dirty="0" err="1">
                <a:solidFill>
                  <a:srgbClr val="0070C0"/>
                </a:solidFill>
              </a:rPr>
              <a:t>ishlash</a:t>
            </a:r>
            <a:r>
              <a:rPr lang="en-US" b="1" u="sng" dirty="0">
                <a:solidFill>
                  <a:srgbClr val="0070C0"/>
                </a:solidFill>
              </a:rPr>
              <a:t> </a:t>
            </a:r>
            <a:r>
              <a:rPr lang="en-US" b="1" u="sng" dirty="0" err="1">
                <a:solidFill>
                  <a:srgbClr val="0070C0"/>
                </a:solidFill>
              </a:rPr>
              <a:t>tartibi</a:t>
            </a:r>
            <a:r>
              <a:rPr lang="en-US" b="1" dirty="0">
                <a:solidFill>
                  <a:srgbClr val="0070C0"/>
                </a:solidFill>
              </a:rPr>
              <a:t>: 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do  </a:t>
            </a:r>
            <a:r>
              <a:rPr lang="en-US" b="1" dirty="0" err="1">
                <a:solidFill>
                  <a:srgbClr val="0070C0"/>
                </a:solidFill>
              </a:rPr>
              <a:t>xizmatchi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so`zidan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keyingi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operatorlar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bajariladi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keyin</a:t>
            </a:r>
            <a:r>
              <a:rPr lang="en-US" b="1" dirty="0">
                <a:solidFill>
                  <a:srgbClr val="0070C0"/>
                </a:solidFill>
              </a:rPr>
              <a:t> while </a:t>
            </a:r>
            <a:r>
              <a:rPr lang="en-US" b="1" dirty="0" err="1">
                <a:solidFill>
                  <a:srgbClr val="0070C0"/>
                </a:solidFill>
              </a:rPr>
              <a:t>xizmatchi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so'zidan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keyingi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shart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tekshiriladi</a:t>
            </a:r>
            <a:r>
              <a:rPr lang="en-US" b="1" dirty="0">
                <a:solidFill>
                  <a:srgbClr val="0070C0"/>
                </a:solidFill>
              </a:rPr>
              <a:t>. Agar </a:t>
            </a:r>
            <a:r>
              <a:rPr lang="en-US" b="1" dirty="0" err="1">
                <a:solidFill>
                  <a:srgbClr val="0070C0"/>
                </a:solidFill>
              </a:rPr>
              <a:t>shart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rost</a:t>
            </a:r>
            <a:r>
              <a:rPr lang="en-US" b="1" dirty="0">
                <a:solidFill>
                  <a:srgbClr val="0070C0"/>
                </a:solidFill>
              </a:rPr>
              <a:t> (true) </a:t>
            </a:r>
            <a:r>
              <a:rPr lang="en-US" b="1" dirty="0" err="1">
                <a:solidFill>
                  <a:srgbClr val="0070C0"/>
                </a:solidFill>
              </a:rPr>
              <a:t>natija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bersa</a:t>
            </a:r>
            <a:r>
              <a:rPr lang="en-US" b="1" dirty="0">
                <a:solidFill>
                  <a:srgbClr val="0070C0"/>
                </a:solidFill>
              </a:rPr>
              <a:t> do </a:t>
            </a:r>
            <a:r>
              <a:rPr lang="en-US" b="1" dirty="0" err="1">
                <a:solidFill>
                  <a:srgbClr val="0070C0"/>
                </a:solidFill>
              </a:rPr>
              <a:t>xizmatchi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so`zidan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keyingi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operatorlar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qayta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bajariladi</a:t>
            </a:r>
            <a:r>
              <a:rPr lang="en-US" b="1" dirty="0">
                <a:solidFill>
                  <a:srgbClr val="0070C0"/>
                </a:solidFill>
              </a:rPr>
              <a:t>.  </a:t>
            </a:r>
            <a:r>
              <a:rPr lang="en-US" b="1" dirty="0" err="1">
                <a:solidFill>
                  <a:srgbClr val="0070C0"/>
                </a:solidFill>
              </a:rPr>
              <a:t>Shart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qayta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tekshiriladi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bu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jarayon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shart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yolg'on</a:t>
            </a:r>
            <a:r>
              <a:rPr lang="en-US" b="1" dirty="0">
                <a:solidFill>
                  <a:srgbClr val="0070C0"/>
                </a:solidFill>
              </a:rPr>
              <a:t> ( false) </a:t>
            </a:r>
            <a:r>
              <a:rPr lang="en-US" b="1" dirty="0" err="1">
                <a:solidFill>
                  <a:srgbClr val="0070C0"/>
                </a:solidFill>
              </a:rPr>
              <a:t>natija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berguncha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takrorlanadi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rgbClr val="0070C0"/>
                </a:solidFill>
              </a:rPr>
              <a:t>Qachon</a:t>
            </a:r>
            <a:r>
              <a:rPr lang="en-US" b="1" dirty="0">
                <a:solidFill>
                  <a:srgbClr val="0070C0"/>
                </a:solidFill>
              </a:rPr>
              <a:t> while </a:t>
            </a:r>
            <a:r>
              <a:rPr lang="en-US" b="1" dirty="0" err="1">
                <a:solidFill>
                  <a:srgbClr val="0070C0"/>
                </a:solidFill>
              </a:rPr>
              <a:t>xizmatchi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so'zidan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keyingi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shart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yolg'on</a:t>
            </a:r>
            <a:r>
              <a:rPr lang="en-US" b="1" dirty="0">
                <a:solidFill>
                  <a:srgbClr val="0070C0"/>
                </a:solidFill>
              </a:rPr>
              <a:t> ( false ) </a:t>
            </a:r>
            <a:r>
              <a:rPr lang="en-US" b="1" dirty="0" err="1">
                <a:solidFill>
                  <a:srgbClr val="0070C0"/>
                </a:solidFill>
              </a:rPr>
              <a:t>qiymatga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ega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bo'lsa</a:t>
            </a:r>
            <a:r>
              <a:rPr lang="en-US" b="1" dirty="0">
                <a:solidFill>
                  <a:srgbClr val="0070C0"/>
                </a:solidFill>
              </a:rPr>
              <a:t>, </a:t>
            </a:r>
            <a:r>
              <a:rPr lang="en-US" b="1" dirty="0" err="1">
                <a:solidFill>
                  <a:srgbClr val="0070C0"/>
                </a:solidFill>
              </a:rPr>
              <a:t>boshqarilish</a:t>
            </a:r>
            <a:r>
              <a:rPr lang="en-US" b="1" dirty="0">
                <a:solidFill>
                  <a:srgbClr val="0070C0"/>
                </a:solidFill>
              </a:rPr>
              <a:t> do - while </a:t>
            </a:r>
            <a:r>
              <a:rPr lang="en-US" b="1" dirty="0" err="1">
                <a:solidFill>
                  <a:srgbClr val="0070C0"/>
                </a:solidFill>
              </a:rPr>
              <a:t>operatoridan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keyingi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operatorga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uzatiladi</a:t>
            </a:r>
            <a:r>
              <a:rPr lang="en-US" b="1" dirty="0">
                <a:solidFill>
                  <a:srgbClr val="0070C0"/>
                </a:solidFill>
              </a:rPr>
              <a:t>. 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26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40768"/>
            <a:ext cx="6400800" cy="4145633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sz="2000" b="1" u="sng" dirty="0">
                <a:solidFill>
                  <a:srgbClr val="0070C0"/>
                </a:solidFill>
              </a:rPr>
              <a:t>do - while </a:t>
            </a:r>
            <a:r>
              <a:rPr lang="en-US" sz="2000" b="1" u="sng" dirty="0" err="1">
                <a:solidFill>
                  <a:srgbClr val="0070C0"/>
                </a:solidFill>
              </a:rPr>
              <a:t>sikl</a:t>
            </a:r>
            <a:r>
              <a:rPr lang="en-US" sz="2000" b="1" u="sng" dirty="0">
                <a:solidFill>
                  <a:srgbClr val="0070C0"/>
                </a:solidFill>
              </a:rPr>
              <a:t> </a:t>
            </a:r>
            <a:r>
              <a:rPr lang="en-US" sz="2000" b="1" u="sng" dirty="0" err="1">
                <a:solidFill>
                  <a:srgbClr val="0070C0"/>
                </a:solidFill>
              </a:rPr>
              <a:t>operatorida</a:t>
            </a:r>
            <a:r>
              <a:rPr lang="en-US" sz="2000" b="1" u="sng" dirty="0">
                <a:solidFill>
                  <a:srgbClr val="0070C0"/>
                </a:solidFill>
              </a:rPr>
              <a:t> </a:t>
            </a:r>
            <a:r>
              <a:rPr lang="en-US" sz="2000" b="1" u="sng" dirty="0" err="1">
                <a:solidFill>
                  <a:srgbClr val="0070C0"/>
                </a:solidFill>
              </a:rPr>
              <a:t>sikllanib</a:t>
            </a:r>
            <a:r>
              <a:rPr lang="en-US" sz="2000" b="1" u="sng" dirty="0">
                <a:solidFill>
                  <a:srgbClr val="0070C0"/>
                </a:solidFill>
              </a:rPr>
              <a:t> </a:t>
            </a:r>
            <a:r>
              <a:rPr lang="en-US" sz="2000" b="1" u="sng" dirty="0" err="1">
                <a:solidFill>
                  <a:srgbClr val="0070C0"/>
                </a:solidFill>
              </a:rPr>
              <a:t>qolish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endParaRPr lang="ru-RU" sz="20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2000" b="1" dirty="0">
                <a:solidFill>
                  <a:srgbClr val="0070C0"/>
                </a:solidFill>
              </a:rPr>
              <a:t>DIQQAT: do - while </a:t>
            </a:r>
            <a:r>
              <a:rPr lang="en-US" sz="2000" b="1" dirty="0" err="1">
                <a:solidFill>
                  <a:srgbClr val="0070C0"/>
                </a:solidFill>
              </a:rPr>
              <a:t>sikl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operatoridan</a:t>
            </a:r>
            <a:r>
              <a:rPr lang="en-US" sz="2000" b="1" dirty="0">
                <a:solidFill>
                  <a:srgbClr val="0070C0"/>
                </a:solidFill>
              </a:rPr>
              <a:t>, </a:t>
            </a:r>
            <a:r>
              <a:rPr lang="en-US" sz="2000" b="1" dirty="0" err="1">
                <a:solidFill>
                  <a:srgbClr val="0070C0"/>
                </a:solidFill>
              </a:rPr>
              <a:t>qachon</a:t>
            </a:r>
            <a:r>
              <a:rPr lang="en-US" sz="2000" b="1" dirty="0">
                <a:solidFill>
                  <a:srgbClr val="0070C0"/>
                </a:solidFill>
              </a:rPr>
              <a:t> while </a:t>
            </a:r>
            <a:r>
              <a:rPr lang="en-US" sz="2000" b="1" dirty="0" err="1">
                <a:solidFill>
                  <a:srgbClr val="0070C0"/>
                </a:solidFill>
              </a:rPr>
              <a:t>xizmatchi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so'zidan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keyingi</a:t>
            </a:r>
            <a:r>
              <a:rPr lang="en-US" sz="2000" b="1" dirty="0">
                <a:solidFill>
                  <a:srgbClr val="0070C0"/>
                </a:solidFill>
              </a:rPr>
              <a:t> ( </a:t>
            </a:r>
            <a:r>
              <a:rPr lang="en-US" sz="2000" b="1" dirty="0" err="1">
                <a:solidFill>
                  <a:srgbClr val="0070C0"/>
                </a:solidFill>
              </a:rPr>
              <a:t>shart</a:t>
            </a:r>
            <a:r>
              <a:rPr lang="en-US" sz="2000" b="1" dirty="0">
                <a:solidFill>
                  <a:srgbClr val="0070C0"/>
                </a:solidFill>
              </a:rPr>
              <a:t> ) false (</a:t>
            </a:r>
            <a:r>
              <a:rPr lang="en-US" sz="2000" b="1" dirty="0" err="1">
                <a:solidFill>
                  <a:srgbClr val="0070C0"/>
                </a:solidFill>
              </a:rPr>
              <a:t>yolg'on</a:t>
            </a:r>
            <a:r>
              <a:rPr lang="en-US" sz="2000" b="1" dirty="0">
                <a:solidFill>
                  <a:srgbClr val="0070C0"/>
                </a:solidFill>
              </a:rPr>
              <a:t>) </a:t>
            </a:r>
            <a:r>
              <a:rPr lang="en-US" sz="2000" b="1" dirty="0" err="1">
                <a:solidFill>
                  <a:srgbClr val="0070C0"/>
                </a:solidFill>
              </a:rPr>
              <a:t>qiymat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qabul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qilsa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chiqiladi</a:t>
            </a:r>
            <a:r>
              <a:rPr lang="en-US" sz="2000" b="1" dirty="0">
                <a:solidFill>
                  <a:srgbClr val="0070C0"/>
                </a:solidFill>
              </a:rPr>
              <a:t>. </a:t>
            </a:r>
            <a:r>
              <a:rPr lang="en-US" sz="2000" b="1" dirty="0" err="1">
                <a:solidFill>
                  <a:srgbClr val="0070C0"/>
                </a:solidFill>
              </a:rPr>
              <a:t>Ya'ni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boshqarilish</a:t>
            </a:r>
            <a:r>
              <a:rPr lang="en-US" sz="2000" b="1" dirty="0">
                <a:solidFill>
                  <a:srgbClr val="0070C0"/>
                </a:solidFill>
              </a:rPr>
              <a:t> do - while </a:t>
            </a:r>
            <a:r>
              <a:rPr lang="en-US" sz="2000" b="1" dirty="0" err="1">
                <a:solidFill>
                  <a:srgbClr val="0070C0"/>
                </a:solidFill>
              </a:rPr>
              <a:t>operatoridan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keyingi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operatorga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uzatiladi</a:t>
            </a:r>
            <a:r>
              <a:rPr lang="en-US" sz="2000" b="1" dirty="0">
                <a:solidFill>
                  <a:srgbClr val="0070C0"/>
                </a:solidFill>
              </a:rPr>
              <a:t>. Agar ( </a:t>
            </a:r>
            <a:r>
              <a:rPr lang="en-US" sz="2000" b="1" dirty="0" err="1">
                <a:solidFill>
                  <a:srgbClr val="0070C0"/>
                </a:solidFill>
              </a:rPr>
              <a:t>shart</a:t>
            </a:r>
            <a:r>
              <a:rPr lang="en-US" sz="2000" b="1" dirty="0">
                <a:solidFill>
                  <a:srgbClr val="0070C0"/>
                </a:solidFill>
              </a:rPr>
              <a:t> ) false </a:t>
            </a:r>
            <a:r>
              <a:rPr lang="en-US" sz="2000" b="1" dirty="0" err="1">
                <a:solidFill>
                  <a:srgbClr val="0070C0"/>
                </a:solidFill>
              </a:rPr>
              <a:t>qiymat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qabul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qilmasa</a:t>
            </a:r>
            <a:r>
              <a:rPr lang="en-US" sz="2000" b="1" dirty="0">
                <a:solidFill>
                  <a:srgbClr val="0070C0"/>
                </a:solidFill>
              </a:rPr>
              <a:t>, do - while </a:t>
            </a:r>
            <a:r>
              <a:rPr lang="en-US" sz="2000" b="1" dirty="0" err="1">
                <a:solidFill>
                  <a:srgbClr val="0070C0"/>
                </a:solidFill>
              </a:rPr>
              <a:t>sikl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operatoridan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chiqib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ketilmaydi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va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bu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jarayon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sikllanib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qolish</a:t>
            </a:r>
            <a:r>
              <a:rPr lang="en-US" sz="2000" b="1" dirty="0">
                <a:solidFill>
                  <a:srgbClr val="0070C0"/>
                </a:solidFill>
              </a:rPr>
              <a:t> </a:t>
            </a:r>
            <a:r>
              <a:rPr lang="en-US" sz="2000" b="1" dirty="0" err="1">
                <a:solidFill>
                  <a:srgbClr val="0070C0"/>
                </a:solidFill>
              </a:rPr>
              <a:t>deyiladi</a:t>
            </a:r>
            <a:r>
              <a:rPr lang="en-US" sz="2000" b="1" dirty="0">
                <a:solidFill>
                  <a:srgbClr val="0070C0"/>
                </a:solidFill>
              </a:rPr>
              <a:t>.  </a:t>
            </a:r>
            <a:endParaRPr lang="ru-RU" sz="2000" b="1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104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340768"/>
            <a:ext cx="6400800" cy="4145633"/>
          </a:xfrm>
        </p:spPr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1 </a:t>
            </a:r>
            <a:r>
              <a:rPr lang="en-US" b="1" dirty="0" err="1">
                <a:solidFill>
                  <a:srgbClr val="0070C0"/>
                </a:solidFill>
              </a:rPr>
              <a:t>dan</a:t>
            </a:r>
            <a:r>
              <a:rPr lang="en-US" b="1" dirty="0">
                <a:solidFill>
                  <a:srgbClr val="0070C0"/>
                </a:solidFill>
              </a:rPr>
              <a:t> 10 </a:t>
            </a:r>
            <a:r>
              <a:rPr lang="en-US" b="1" dirty="0" err="1">
                <a:solidFill>
                  <a:srgbClr val="0070C0"/>
                </a:solidFill>
              </a:rPr>
              <a:t>gacha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bo'lgan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sonlarni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chiqaruvchi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programma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tuzilsin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baseline="-25000" dirty="0">
                <a:solidFill>
                  <a:srgbClr val="0070C0"/>
                </a:solidFill>
              </a:rPr>
              <a:t>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#include &lt;</a:t>
            </a:r>
            <a:r>
              <a:rPr lang="en-US" b="1" dirty="0" err="1">
                <a:solidFill>
                  <a:srgbClr val="0070C0"/>
                </a:solidFill>
              </a:rPr>
              <a:t>iostream</a:t>
            </a:r>
            <a:r>
              <a:rPr lang="en-US" b="1" dirty="0" smtClean="0">
                <a:solidFill>
                  <a:srgbClr val="0070C0"/>
                </a:solidFill>
              </a:rPr>
              <a:t>&gt;</a:t>
            </a: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 </a:t>
            </a:r>
            <a:r>
              <a:rPr lang="en-US" b="1" dirty="0">
                <a:solidFill>
                  <a:srgbClr val="0070C0"/>
                </a:solidFill>
              </a:rPr>
              <a:t>using namespace </a:t>
            </a:r>
            <a:r>
              <a:rPr lang="en-US" b="1" dirty="0" err="1">
                <a:solidFill>
                  <a:srgbClr val="0070C0"/>
                </a:solidFill>
              </a:rPr>
              <a:t>std</a:t>
            </a:r>
            <a:r>
              <a:rPr lang="en-US" b="1" dirty="0">
                <a:solidFill>
                  <a:srgbClr val="0070C0"/>
                </a:solidFill>
              </a:rPr>
              <a:t>; </a:t>
            </a:r>
            <a:endParaRPr lang="en-US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int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main() </a:t>
            </a:r>
            <a:endParaRPr lang="en-US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{    </a:t>
            </a: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int</a:t>
            </a:r>
            <a:r>
              <a:rPr lang="en-US" b="1" dirty="0">
                <a:solidFill>
                  <a:srgbClr val="0070C0"/>
                </a:solidFill>
              </a:rPr>
              <a:t> i = 1;     </a:t>
            </a:r>
            <a:endParaRPr lang="en-US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Do</a:t>
            </a: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{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   </a:t>
            </a:r>
            <a:r>
              <a:rPr lang="en-US" b="1" dirty="0" err="1" smtClean="0">
                <a:solidFill>
                  <a:srgbClr val="0070C0"/>
                </a:solidFill>
              </a:rPr>
              <a:t>cout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&lt;&lt; i &lt;&lt; </a:t>
            </a:r>
            <a:r>
              <a:rPr lang="en-US" b="1" dirty="0" err="1">
                <a:solidFill>
                  <a:srgbClr val="0070C0"/>
                </a:solidFill>
              </a:rPr>
              <a:t>endl</a:t>
            </a:r>
            <a:r>
              <a:rPr lang="en-US" b="1" dirty="0">
                <a:solidFill>
                  <a:srgbClr val="0070C0"/>
                </a:solidFill>
              </a:rPr>
              <a:t>;         i++;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}</a:t>
            </a:r>
          </a:p>
          <a:p>
            <a:pPr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while ( i &lt;= 10);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   </a:t>
            </a:r>
            <a:r>
              <a:rPr lang="en-US" b="1" dirty="0" smtClean="0">
                <a:solidFill>
                  <a:srgbClr val="0070C0"/>
                </a:solidFill>
              </a:rPr>
              <a:t>return </a:t>
            </a:r>
            <a:r>
              <a:rPr lang="en-US" b="1" dirty="0">
                <a:solidFill>
                  <a:srgbClr val="0070C0"/>
                </a:solidFill>
              </a:rPr>
              <a:t>0;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b="1" dirty="0">
                <a:solidFill>
                  <a:srgbClr val="0070C0"/>
                </a:solidFill>
              </a:rPr>
              <a:t>} </a:t>
            </a:r>
            <a:endParaRPr lang="ru-RU" b="1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4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268760"/>
            <a:ext cx="6400800" cy="3960440"/>
          </a:xfrm>
        </p:spPr>
        <p:txBody>
          <a:bodyPr/>
          <a:lstStyle/>
          <a:p>
            <a:pPr indent="0">
              <a:buNone/>
            </a:pPr>
            <a:r>
              <a:rPr lang="en-US" b="1" dirty="0" err="1">
                <a:solidFill>
                  <a:srgbClr val="0070C0"/>
                </a:solidFill>
              </a:rPr>
              <a:t>Misol</a:t>
            </a:r>
            <a:r>
              <a:rPr lang="en-US" b="1" dirty="0">
                <a:solidFill>
                  <a:srgbClr val="0070C0"/>
                </a:solidFill>
              </a:rPr>
              <a:t>.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Quyidagi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yig`indini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hisoblovchi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programma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tuzilsin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ru-RU" dirty="0">
                <a:solidFill>
                  <a:srgbClr val="0070C0"/>
                </a:solidFill>
              </a:rPr>
              <a:t> </a:t>
            </a:r>
          </a:p>
          <a:p>
            <a:pPr indent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Bu </a:t>
            </a:r>
            <a:r>
              <a:rPr lang="en-US" dirty="0" err="1">
                <a:solidFill>
                  <a:srgbClr val="0070C0"/>
                </a:solidFill>
              </a:rPr>
              <a:t>programma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parametrli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sikl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operatoridan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foydalangan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holda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oldingi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darsda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tuzilgan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edi</a:t>
            </a:r>
            <a:r>
              <a:rPr lang="en-US" dirty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4363"/>
          <p:cNvPicPr/>
          <p:nvPr/>
        </p:nvPicPr>
        <p:blipFill>
          <a:blip r:embed="rId2"/>
          <a:stretch>
            <a:fillRect/>
          </a:stretch>
        </p:blipFill>
        <p:spPr>
          <a:xfrm>
            <a:off x="1835696" y="2348880"/>
            <a:ext cx="4896544" cy="156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95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268760"/>
            <a:ext cx="6400800" cy="4217641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1200" b="1" dirty="0" err="1">
                <a:solidFill>
                  <a:srgbClr val="0070C0"/>
                </a:solidFill>
              </a:rPr>
              <a:t>Endi</a:t>
            </a:r>
            <a:r>
              <a:rPr lang="en-US" sz="1200" b="1" dirty="0">
                <a:solidFill>
                  <a:srgbClr val="0070C0"/>
                </a:solidFill>
              </a:rPr>
              <a:t> do - while </a:t>
            </a:r>
            <a:r>
              <a:rPr lang="en-US" sz="1200" b="1" dirty="0" err="1">
                <a:solidFill>
                  <a:srgbClr val="0070C0"/>
                </a:solidFill>
              </a:rPr>
              <a:t>sikl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operatori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orqali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programma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tuzamiz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va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sikl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operatorlarini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farqini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ko`rib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olamiz</a:t>
            </a:r>
            <a:r>
              <a:rPr lang="en-US" sz="1200" b="1" dirty="0">
                <a:solidFill>
                  <a:srgbClr val="0070C0"/>
                </a:solidFill>
              </a:rPr>
              <a:t>.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>
                <a:solidFill>
                  <a:srgbClr val="0070C0"/>
                </a:solidFill>
              </a:rPr>
              <a:t>#include &lt;</a:t>
            </a:r>
            <a:r>
              <a:rPr lang="en-US" sz="1200" b="1" dirty="0" err="1">
                <a:solidFill>
                  <a:srgbClr val="0070C0"/>
                </a:solidFill>
              </a:rPr>
              <a:t>iostream</a:t>
            </a:r>
            <a:r>
              <a:rPr lang="en-US" sz="1200" b="1" dirty="0" smtClean="0">
                <a:solidFill>
                  <a:srgbClr val="0070C0"/>
                </a:solidFill>
              </a:rPr>
              <a:t>&gt;</a:t>
            </a:r>
          </a:p>
          <a:p>
            <a:pPr indent="0">
              <a:buNone/>
            </a:pPr>
            <a:r>
              <a:rPr lang="en-US" sz="1200" b="1" dirty="0" smtClean="0">
                <a:solidFill>
                  <a:srgbClr val="0070C0"/>
                </a:solidFill>
              </a:rPr>
              <a:t> </a:t>
            </a:r>
            <a:r>
              <a:rPr lang="en-US" sz="1200" b="1" dirty="0">
                <a:solidFill>
                  <a:srgbClr val="0070C0"/>
                </a:solidFill>
              </a:rPr>
              <a:t>using namespace </a:t>
            </a:r>
            <a:r>
              <a:rPr lang="en-US" sz="1200" b="1" dirty="0" err="1">
                <a:solidFill>
                  <a:srgbClr val="0070C0"/>
                </a:solidFill>
              </a:rPr>
              <a:t>std</a:t>
            </a:r>
            <a:r>
              <a:rPr lang="en-US" sz="1200" b="1" dirty="0">
                <a:solidFill>
                  <a:srgbClr val="0070C0"/>
                </a:solidFill>
              </a:rPr>
              <a:t>; </a:t>
            </a:r>
            <a:endParaRPr lang="en-US" sz="1200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 err="1" smtClean="0">
                <a:solidFill>
                  <a:srgbClr val="0070C0"/>
                </a:solidFill>
              </a:rPr>
              <a:t>int</a:t>
            </a:r>
            <a:r>
              <a:rPr lang="en-US" sz="1200" b="1" dirty="0" smtClean="0">
                <a:solidFill>
                  <a:srgbClr val="0070C0"/>
                </a:solidFill>
              </a:rPr>
              <a:t> </a:t>
            </a:r>
            <a:r>
              <a:rPr lang="en-US" sz="1200" b="1" dirty="0">
                <a:solidFill>
                  <a:srgbClr val="0070C0"/>
                </a:solidFill>
              </a:rPr>
              <a:t>main() {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>
                <a:solidFill>
                  <a:srgbClr val="0070C0"/>
                </a:solidFill>
              </a:rPr>
              <a:t>    float i = 1; // i - </a:t>
            </a:r>
            <a:r>
              <a:rPr lang="en-US" sz="1200" b="1" dirty="0" err="1">
                <a:solidFill>
                  <a:srgbClr val="0070C0"/>
                </a:solidFill>
              </a:rPr>
              <a:t>sikl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>
                <a:solidFill>
                  <a:srgbClr val="0070C0"/>
                </a:solidFill>
              </a:rPr>
              <a:t>uchun</a:t>
            </a:r>
            <a:r>
              <a:rPr lang="en-US" sz="1200" b="1" dirty="0">
                <a:solidFill>
                  <a:srgbClr val="0070C0"/>
                </a:solidFill>
              </a:rPr>
              <a:t>     float s = 0; // s - </a:t>
            </a:r>
            <a:r>
              <a:rPr lang="en-US" sz="1200" b="1" dirty="0" err="1">
                <a:solidFill>
                  <a:srgbClr val="0070C0"/>
                </a:solidFill>
              </a:rPr>
              <a:t>yig'indi</a:t>
            </a:r>
            <a:r>
              <a:rPr lang="en-US" sz="1200" b="1" dirty="0">
                <a:solidFill>
                  <a:srgbClr val="0070C0"/>
                </a:solidFill>
              </a:rPr>
              <a:t>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>
                <a:solidFill>
                  <a:srgbClr val="0070C0"/>
                </a:solidFill>
              </a:rPr>
              <a:t>     </a:t>
            </a:r>
            <a:r>
              <a:rPr lang="en-US" sz="1200" b="1" dirty="0" smtClean="0">
                <a:solidFill>
                  <a:srgbClr val="0070C0"/>
                </a:solidFill>
              </a:rPr>
              <a:t>do</a:t>
            </a:r>
          </a:p>
          <a:p>
            <a:pPr indent="0">
              <a:buNone/>
            </a:pPr>
            <a:r>
              <a:rPr lang="en-US" sz="1200" b="1" dirty="0" smtClean="0">
                <a:solidFill>
                  <a:srgbClr val="0070C0"/>
                </a:solidFill>
              </a:rPr>
              <a:t> </a:t>
            </a:r>
            <a:r>
              <a:rPr lang="en-US" sz="1200" b="1" dirty="0">
                <a:solidFill>
                  <a:srgbClr val="0070C0"/>
                </a:solidFill>
              </a:rPr>
              <a:t>{         </a:t>
            </a:r>
            <a:endParaRPr lang="en-US" sz="1200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 smtClean="0">
                <a:solidFill>
                  <a:srgbClr val="0070C0"/>
                </a:solidFill>
              </a:rPr>
              <a:t>s </a:t>
            </a:r>
            <a:r>
              <a:rPr lang="en-US" sz="1200" b="1" dirty="0">
                <a:solidFill>
                  <a:srgbClr val="0070C0"/>
                </a:solidFill>
              </a:rPr>
              <a:t>+= 1 / i;         i++;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>
                <a:solidFill>
                  <a:srgbClr val="0070C0"/>
                </a:solidFill>
              </a:rPr>
              <a:t>    </a:t>
            </a:r>
            <a:r>
              <a:rPr lang="en-US" sz="1200" b="1" dirty="0" smtClean="0">
                <a:solidFill>
                  <a:srgbClr val="0070C0"/>
                </a:solidFill>
              </a:rPr>
              <a:t>}</a:t>
            </a:r>
          </a:p>
          <a:p>
            <a:pPr indent="0">
              <a:buNone/>
            </a:pPr>
            <a:r>
              <a:rPr lang="en-US" sz="1200" b="1" dirty="0" smtClean="0">
                <a:solidFill>
                  <a:srgbClr val="0070C0"/>
                </a:solidFill>
              </a:rPr>
              <a:t> </a:t>
            </a:r>
            <a:r>
              <a:rPr lang="en-US" sz="1200" b="1" dirty="0">
                <a:solidFill>
                  <a:srgbClr val="0070C0"/>
                </a:solidFill>
              </a:rPr>
              <a:t>while ( i &lt;= 50);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>
                <a:solidFill>
                  <a:srgbClr val="0070C0"/>
                </a:solidFill>
              </a:rPr>
              <a:t> </a:t>
            </a:r>
            <a:r>
              <a:rPr lang="en-US" sz="1200" b="1" dirty="0" err="1" smtClean="0">
                <a:solidFill>
                  <a:srgbClr val="0070C0"/>
                </a:solidFill>
              </a:rPr>
              <a:t>cout</a:t>
            </a:r>
            <a:r>
              <a:rPr lang="en-US" sz="1200" b="1" dirty="0" smtClean="0">
                <a:solidFill>
                  <a:srgbClr val="0070C0"/>
                </a:solidFill>
              </a:rPr>
              <a:t> </a:t>
            </a:r>
            <a:r>
              <a:rPr lang="en-US" sz="1200" b="1" dirty="0">
                <a:solidFill>
                  <a:srgbClr val="0070C0"/>
                </a:solidFill>
              </a:rPr>
              <a:t>&lt;&lt; "</a:t>
            </a:r>
            <a:r>
              <a:rPr lang="en-US" sz="1200" b="1" dirty="0" err="1">
                <a:solidFill>
                  <a:srgbClr val="0070C0"/>
                </a:solidFill>
              </a:rPr>
              <a:t>yig`indi</a:t>
            </a:r>
            <a:r>
              <a:rPr lang="en-US" sz="1200" b="1" dirty="0">
                <a:solidFill>
                  <a:srgbClr val="0070C0"/>
                </a:solidFill>
              </a:rPr>
              <a:t> = " &lt;&lt; s &lt;&lt; </a:t>
            </a:r>
            <a:r>
              <a:rPr lang="en-US" sz="1200" b="1" dirty="0" err="1">
                <a:solidFill>
                  <a:srgbClr val="0070C0"/>
                </a:solidFill>
              </a:rPr>
              <a:t>endl</a:t>
            </a:r>
            <a:r>
              <a:rPr lang="en-US" sz="1200" b="1" dirty="0">
                <a:solidFill>
                  <a:srgbClr val="0070C0"/>
                </a:solidFill>
              </a:rPr>
              <a:t>;     </a:t>
            </a:r>
            <a:endParaRPr lang="en-US" sz="1200" b="1" dirty="0" smtClean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en-US" sz="1200" b="1" dirty="0" smtClean="0">
                <a:solidFill>
                  <a:srgbClr val="0070C0"/>
                </a:solidFill>
              </a:rPr>
              <a:t>return </a:t>
            </a:r>
            <a:r>
              <a:rPr lang="en-US" sz="1200" b="1" dirty="0">
                <a:solidFill>
                  <a:srgbClr val="0070C0"/>
                </a:solidFill>
              </a:rPr>
              <a:t>0; </a:t>
            </a:r>
            <a:endParaRPr lang="ru-RU" sz="1200" b="1" dirty="0">
              <a:solidFill>
                <a:srgbClr val="0070C0"/>
              </a:solidFill>
            </a:endParaRPr>
          </a:p>
          <a:p>
            <a:pPr indent="0">
              <a:buNone/>
            </a:pPr>
            <a:r>
              <a:rPr lang="ru-RU" sz="1200" b="1" dirty="0">
                <a:solidFill>
                  <a:srgbClr val="0070C0"/>
                </a:solidFill>
              </a:rPr>
              <a:t>}  </a:t>
            </a:r>
          </a:p>
          <a:p>
            <a:pPr indent="0">
              <a:buNone/>
            </a:pPr>
            <a:endParaRPr lang="ru-RU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126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8</TotalTime>
  <Words>353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Кутюр</vt:lpstr>
      <vt:lpstr>do – while sikl operatori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– while sikl operatori  </dc:title>
  <dc:creator>DS</dc:creator>
  <cp:lastModifiedBy>DS</cp:lastModifiedBy>
  <cp:revision>1</cp:revision>
  <dcterms:created xsi:type="dcterms:W3CDTF">2019-06-03T06:24:18Z</dcterms:created>
  <dcterms:modified xsi:type="dcterms:W3CDTF">2019-06-03T06:33:02Z</dcterms:modified>
</cp:coreProperties>
</file>