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B9145E-09A3-4C2D-8057-166F6E812BFE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326B6C-CA4C-41BA-995E-27A4018A96D5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145E-09A3-4C2D-8057-166F6E812BFE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B6C-CA4C-41BA-995E-27A4018A96D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145E-09A3-4C2D-8057-166F6E812BFE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B6C-CA4C-41BA-995E-27A4018A96D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145E-09A3-4C2D-8057-166F6E812BFE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B6C-CA4C-41BA-995E-27A4018A96D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145E-09A3-4C2D-8057-166F6E812BFE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B6C-CA4C-41BA-995E-27A4018A96D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145E-09A3-4C2D-8057-166F6E812BFE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B6C-CA4C-41BA-995E-27A4018A96D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145E-09A3-4C2D-8057-166F6E812BFE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B6C-CA4C-41BA-995E-27A4018A96D5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145E-09A3-4C2D-8057-166F6E812BFE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B6C-CA4C-41BA-995E-27A4018A96D5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145E-09A3-4C2D-8057-166F6E812BFE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B6C-CA4C-41BA-995E-27A4018A9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145E-09A3-4C2D-8057-166F6E812BFE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B6C-CA4C-41BA-995E-27A4018A9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145E-09A3-4C2D-8057-166F6E812BFE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B6C-CA4C-41BA-995E-27A4018A9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6B9145E-09A3-4C2D-8057-166F6E812BFE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3326B6C-CA4C-41BA-995E-27A4018A96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Шестиугольник 3"/>
          <p:cNvSpPr/>
          <p:nvPr/>
        </p:nvSpPr>
        <p:spPr>
          <a:xfrm>
            <a:off x="323528" y="282352"/>
            <a:ext cx="8280920" cy="6170984"/>
          </a:xfrm>
          <a:prstGeom prst="hexagon">
            <a:avLst>
              <a:gd name="adj" fmla="val 14962"/>
              <a:gd name="vf" fmla="val 11547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Mavzu</a:t>
            </a:r>
            <a:r>
              <a:rPr lang="en-US" sz="3200" b="1" dirty="0" smtClean="0">
                <a:solidFill>
                  <a:srgbClr val="C00000"/>
                </a:solidFill>
              </a:rPr>
              <a:t>:  </a:t>
            </a:r>
            <a:r>
              <a:rPr lang="en-US" sz="3200" b="1" dirty="0" err="1" smtClean="0">
                <a:solidFill>
                  <a:srgbClr val="002060"/>
                </a:solidFill>
              </a:rPr>
              <a:t>Qavariq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to’plam</a:t>
            </a:r>
            <a:r>
              <a:rPr lang="en-US" sz="3200" b="1" dirty="0" smtClean="0">
                <a:solidFill>
                  <a:srgbClr val="002060"/>
                </a:solidFill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</a:rPr>
              <a:t>Qavariq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ko’pburchaklar</a:t>
            </a:r>
            <a:r>
              <a:rPr lang="en-US" sz="3200" b="1" dirty="0" smtClean="0">
                <a:solidFill>
                  <a:srgbClr val="002060"/>
                </a:solidFill>
              </a:rPr>
              <a:t> . </a:t>
            </a:r>
            <a:r>
              <a:rPr lang="en-US" sz="3200" b="1" dirty="0" err="1" smtClean="0">
                <a:solidFill>
                  <a:srgbClr val="002060"/>
                </a:solidFill>
              </a:rPr>
              <a:t>Qavariq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ko’pyoqni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uning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yoqlar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tekisliklari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bilan</a:t>
            </a:r>
            <a:r>
              <a:rPr lang="en-US" sz="3200" b="1" dirty="0" smtClean="0">
                <a:solidFill>
                  <a:srgbClr val="002060"/>
                </a:solidFill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</a:rPr>
              <a:t>chegaralangan</a:t>
            </a:r>
            <a:r>
              <a:rPr lang="en-US" sz="3200" b="1" dirty="0" smtClean="0">
                <a:solidFill>
                  <a:srgbClr val="002060"/>
                </a:solidFill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</a:rPr>
              <a:t>yarim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fazolarning</a:t>
            </a:r>
            <a:r>
              <a:rPr lang="en-US" sz="3200" b="1" dirty="0" smtClean="0">
                <a:solidFill>
                  <a:srgbClr val="002060"/>
                </a:solidFill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</a:rPr>
              <a:t>kesishuvchilari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natijasi</a:t>
            </a:r>
            <a:r>
              <a:rPr lang="en-US" sz="3200" b="1" dirty="0" smtClean="0">
                <a:solidFill>
                  <a:srgbClr val="002060"/>
                </a:solidFill>
              </a:rPr>
              <a:t> deb </a:t>
            </a:r>
            <a:r>
              <a:rPr lang="en-US" sz="3200" b="1" dirty="0" err="1" smtClean="0">
                <a:solidFill>
                  <a:srgbClr val="002060"/>
                </a:solidFill>
              </a:rPr>
              <a:t>qarash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2078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323528" y="260648"/>
                <a:ext cx="8496944" cy="6192688"/>
              </a:xfrm>
              <a:prstGeom prst="roundRect">
                <a:avLst>
                  <a:gd name="adj" fmla="val 9046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     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Қавариқ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фигуралар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катор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хоссаларга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эга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457200" indent="-457200" algn="ctr">
                  <a:buAutoNum type="arabicPeriod"/>
                </a:pP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Қавариқ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ясси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фигура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учун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А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000" b="1" dirty="0" err="1" smtClean="0">
                    <a:solidFill>
                      <a:schemeClr val="bg1"/>
                    </a:solidFill>
                  </a:rPr>
                  <a:t>int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F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ва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В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int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 F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булса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</a:t>
                </a:r>
              </a:p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</a:rPr>
                  <a:t> АВ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кесманинг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барча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нуқталари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хам  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int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 F 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га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тегишлидир</a:t>
                </a:r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r>
                  <a:rPr lang="en-US" sz="2000" b="1" dirty="0" smtClean="0">
                    <a:solidFill>
                      <a:schemeClr val="bg1"/>
                    </a:solidFill>
                  </a:rPr>
                  <a:t>2°.  F —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қ</m:t>
                    </m:r>
                  </m:oMath>
                </a14:m>
                <a:r>
                  <a:rPr lang="ru-RU" sz="2000" b="1" dirty="0" err="1" smtClean="0">
                    <a:solidFill>
                      <a:schemeClr val="bg1"/>
                    </a:solidFill>
                  </a:rPr>
                  <a:t>авариқ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 фигура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ва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А</a:t>
                </a:r>
                <a:r>
                  <a:rPr lang="ru-RU" sz="2000" b="1" dirty="0" smtClean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𝝏</m:t>
                    </m:r>
                  </m:oMath>
                </a14:m>
                <a:r>
                  <a:rPr lang="en-US" sz="2000" b="1" dirty="0" err="1" smtClean="0">
                    <a:solidFill>
                      <a:schemeClr val="bg1"/>
                    </a:solidFill>
                  </a:rPr>
                  <a:t>F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, 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В </a:t>
                </a:r>
                <a:r>
                  <a:rPr lang="ru-RU" sz="2000" b="1" dirty="0" smtClean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int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F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булса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АВ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кес­манинг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А дан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бошка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барча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нукталари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F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ички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нуқтасидир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3°.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bg1"/>
                        </a:solidFill>
                        <a:latin typeface="Cambria Math"/>
                      </a:rPr>
                      <m:t>қ</m:t>
                    </m:r>
                  </m:oMath>
                </a14:m>
                <a:r>
                  <a:rPr lang="ru-RU" sz="2000" b="1" dirty="0" err="1">
                    <a:solidFill>
                      <a:schemeClr val="bg1"/>
                    </a:solidFill>
                  </a:rPr>
                  <a:t>авариқ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фигура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ва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А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𝝏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F, 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В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𝝏</m:t>
                    </m:r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</a:rPr>
                  <a:t>F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булса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АВ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⋐</m:t>
                    </m:r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𝝏</m:t>
                    </m:r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</a:rPr>
                  <a:t>F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ёки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А В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кесманинг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учларидан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бошқа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барча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нукталари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F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ички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нуқтаси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bg1"/>
                        </a:solidFill>
                        <a:latin typeface="Cambria Math"/>
                      </a:rPr>
                      <m:t>қ</m:t>
                    </m:r>
                  </m:oMath>
                </a14:m>
                <a:r>
                  <a:rPr lang="ru-RU" sz="2000" b="1" dirty="0" err="1">
                    <a:solidFill>
                      <a:schemeClr val="bg1"/>
                    </a:solidFill>
                  </a:rPr>
                  <a:t>авариқ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фигуранинг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ички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нукдасидан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утган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u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тугри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чи­зик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F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иккитадан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ортик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че­гара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нуктасини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уз  ичига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олмайди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 .</a:t>
                </a:r>
              </a:p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5°.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Агар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и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тугри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чизиқ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bg1"/>
                        </a:solidFill>
                        <a:latin typeface="Cambria Math"/>
                      </a:rPr>
                      <m:t>қ</m:t>
                    </m:r>
                  </m:oMath>
                </a14:m>
                <a:r>
                  <a:rPr lang="ru-RU" sz="2000" b="1" dirty="0" err="1">
                    <a:solidFill>
                      <a:schemeClr val="bg1"/>
                    </a:solidFill>
                  </a:rPr>
                  <a:t>авариқ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F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фигуранинг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битта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хам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ички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нуқтасидан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утмаса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F 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фигура  и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тугри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чизиқ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билан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аниқланаднган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ёпиқ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ярим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текисликлардан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фақат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бирига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тегишлидир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</a:t>
                </a:r>
                <a:endParaRPr lang="ru-RU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0648"/>
                <a:ext cx="8496944" cy="6192688"/>
              </a:xfrm>
              <a:prstGeom prst="roundRect">
                <a:avLst>
                  <a:gd name="adj" fmla="val 9046"/>
                </a:avLst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35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323528" y="260648"/>
                <a:ext cx="8496944" cy="6264696"/>
              </a:xfrm>
              <a:prstGeom prst="roundRect">
                <a:avLst>
                  <a:gd name="adj" fmla="val 7721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err="1" smtClean="0">
                    <a:solidFill>
                      <a:schemeClr val="bg1"/>
                    </a:solidFill>
                  </a:rPr>
                  <a:t>Таъриф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 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F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bg1"/>
                        </a:solidFill>
                        <a:latin typeface="Cambria Math"/>
                      </a:rPr>
                      <m:t>қ</m:t>
                    </m:r>
                  </m:oMath>
                </a14:m>
                <a:r>
                  <a:rPr lang="ru-RU" sz="2000" b="1" dirty="0" err="1">
                    <a:solidFill>
                      <a:schemeClr val="bg1"/>
                    </a:solidFill>
                  </a:rPr>
                  <a:t>авариқ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фигуранинг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𝝏</m:t>
                    </m:r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</a:rPr>
                  <a:t>F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чегараси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чекли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сон­даги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кесма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ва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нурларнинг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бирлашмасидан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иборат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булса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F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bg1"/>
                        </a:solidFill>
                        <a:latin typeface="Cambria Math"/>
                      </a:rPr>
                      <m:t>қ</m:t>
                    </m:r>
                  </m:oMath>
                </a14:m>
                <a:r>
                  <a:rPr lang="ru-RU" sz="2000" b="1" dirty="0" err="1">
                    <a:solidFill>
                      <a:schemeClr val="bg1"/>
                    </a:solidFill>
                  </a:rPr>
                  <a:t>авариқ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купбурчак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деб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аталади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  Бунда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𝝏</m:t>
                    </m:r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</a:rPr>
                  <a:t>F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да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вақтда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кес­ма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ва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нурларнинг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булиши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талаб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қилинмайди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;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агар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𝝏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</a:rPr>
                  <a:t>F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r>
                  <a:rPr lang="ru-RU" sz="2000" b="1" dirty="0" err="1" smtClean="0">
                    <a:solidFill>
                      <a:schemeClr val="bg1"/>
                    </a:solidFill>
                  </a:rPr>
                  <a:t>таркибида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камида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битта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булса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F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чексиз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қавариқ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купбур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­</a:t>
                </a:r>
              </a:p>
              <a:p>
                <a:pPr algn="ctr"/>
                <a:r>
                  <a:rPr lang="ru-RU" sz="2000" b="1" dirty="0" err="1" smtClean="0">
                    <a:solidFill>
                      <a:schemeClr val="bg1"/>
                    </a:solidFill>
                  </a:rPr>
                  <a:t>чак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ва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𝝏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</a:rPr>
                  <a:t>F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таркибида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фақат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кесмаларгина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қатнашса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чегараланган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қавари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қ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купбурчак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деб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аталади</a:t>
                </a:r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ru-RU" sz="2000" b="1" dirty="0">
                  <a:solidFill>
                    <a:schemeClr val="bg1"/>
                  </a:solidFill>
                </a:endParaRPr>
              </a:p>
              <a:p>
                <a:pPr algn="ctr"/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ru-RU" sz="2000" b="1" dirty="0">
                  <a:solidFill>
                    <a:schemeClr val="bg1"/>
                  </a:solidFill>
                </a:endParaRPr>
              </a:p>
              <a:p>
                <a:pPr algn="ctr"/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ru-RU" sz="2000" b="1" dirty="0">
                  <a:solidFill>
                    <a:schemeClr val="bg1"/>
                  </a:solidFill>
                </a:endParaRPr>
              </a:p>
              <a:p>
                <a:pPr algn="ctr"/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ru-RU" sz="20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endParaRPr lang="ru-RU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0648"/>
                <a:ext cx="8496944" cy="6264696"/>
              </a:xfrm>
              <a:prstGeom prst="roundRect">
                <a:avLst>
                  <a:gd name="adj" fmla="val 7721"/>
                </a:avLst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187624" y="548680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            </a:t>
            </a:r>
            <a:r>
              <a:rPr lang="ru-RU" sz="2800" b="1" dirty="0" err="1" smtClean="0">
                <a:solidFill>
                  <a:schemeClr val="bg1"/>
                </a:solidFill>
              </a:rPr>
              <a:t>Қавариқ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купбурчаклар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3392996"/>
            <a:ext cx="7992888" cy="192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4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323528" y="332656"/>
                <a:ext cx="8496944" cy="6264696"/>
              </a:xfrm>
              <a:prstGeom prst="roundRect">
                <a:avLst>
                  <a:gd name="adj" fmla="val 419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b="1" dirty="0" smtClean="0">
                    <a:solidFill>
                      <a:schemeClr val="bg1"/>
                    </a:solidFill>
                  </a:rPr>
                  <a:t>  да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барча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>
                    <a:solidFill>
                      <a:schemeClr val="bg1"/>
                    </a:solidFill>
                  </a:rPr>
                  <a:t>нуқталари</a:t>
                </a:r>
                <a:r>
                  <a:rPr lang="ru-RU" b="1" dirty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бир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текисликка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тегишли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булмаган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ru-RU" b="1" dirty="0" err="1">
                    <a:solidFill>
                      <a:schemeClr val="bg1"/>
                    </a:solidFill>
                  </a:rPr>
                  <a:t>қ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авариқ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М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туплам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берилган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булсин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;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равшанки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,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бу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тупламнинг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бир</a:t>
                </a:r>
                <a:endParaRPr lang="ru-RU" b="1" dirty="0" smtClean="0">
                  <a:solidFill>
                    <a:schemeClr val="bg1"/>
                  </a:solidFill>
                </a:endParaRPr>
              </a:p>
              <a:p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текисликда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ётмаган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камида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туртта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>
                    <a:solidFill>
                      <a:schemeClr val="bg1"/>
                    </a:solidFill>
                  </a:rPr>
                  <a:t>нуқтаси</a:t>
                </a:r>
                <a:r>
                  <a:rPr lang="ru-RU" b="1" dirty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мавжуддир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. У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холда</a:t>
                </a:r>
                <a:endParaRPr lang="ru-RU" b="1" dirty="0" smtClean="0">
                  <a:solidFill>
                    <a:schemeClr val="bg1"/>
                  </a:solidFill>
                </a:endParaRPr>
              </a:p>
              <a:p>
                <a:r>
                  <a:rPr lang="ru-RU" b="1" dirty="0" smtClean="0">
                    <a:solidFill>
                      <a:schemeClr val="bg1"/>
                    </a:solidFill>
                  </a:rPr>
                  <a:t>  М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туплам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учлари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шу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нуқталарда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булган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тетраэдрни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уз  ичига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тула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ru-RU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олади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,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демак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,  М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туплам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b="1" dirty="0" smtClean="0">
                    <a:solidFill>
                      <a:schemeClr val="bg1"/>
                    </a:solidFill>
                  </a:rPr>
                  <a:t>га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нисбатан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ички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нуқталарга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эгадир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ru-RU" b="1" dirty="0" err="1" smtClean="0">
                    <a:solidFill>
                      <a:schemeClr val="bg1"/>
                    </a:solidFill>
                  </a:rPr>
                  <a:t>Таъриф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ru-RU" sz="2000" b="1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b="1" dirty="0" smtClean="0">
                    <a:solidFill>
                      <a:schemeClr val="bg1"/>
                    </a:solidFill>
                  </a:rPr>
                  <a:t>га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нисбатан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ички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>
                    <a:solidFill>
                      <a:schemeClr val="bg1"/>
                    </a:solidFill>
                  </a:rPr>
                  <a:t>нуқталарга</a:t>
                </a:r>
                <a:r>
                  <a:rPr lang="ru-RU" b="1" dirty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эга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булган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b="1" dirty="0" err="1">
                    <a:solidFill>
                      <a:schemeClr val="bg1"/>
                    </a:solidFill>
                  </a:rPr>
                  <a:t>ёпиқ</a:t>
                </a:r>
                <a:r>
                  <a:rPr lang="ru-RU" b="1" dirty="0">
                    <a:solidFill>
                      <a:schemeClr val="bg1"/>
                    </a:solidFill>
                  </a:rPr>
                  <a:t>;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қавари</a:t>
                </a:r>
                <a:r>
                  <a:rPr lang="ru-RU" b="1" dirty="0" err="1">
                    <a:solidFill>
                      <a:schemeClr val="bg1"/>
                    </a:solidFill>
                  </a:rPr>
                  <a:t>қ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ru-RU" b="1" dirty="0" err="1" smtClean="0">
                    <a:solidFill>
                      <a:schemeClr val="bg1"/>
                    </a:solidFill>
                  </a:rPr>
                  <a:t>туплам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қавариқ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жисм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деб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аталади.Шар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,  шар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сегменти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,  призма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ва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х.  к.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қавари</a:t>
                </a:r>
                <a:r>
                  <a:rPr lang="ru-RU" b="1" dirty="0" err="1">
                    <a:solidFill>
                      <a:schemeClr val="bg1"/>
                    </a:solidFill>
                  </a:rPr>
                  <a:t>қ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жисмга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мисол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була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олади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ru-RU" b="1" dirty="0" smtClean="0">
                    <a:solidFill>
                      <a:schemeClr val="bg1"/>
                    </a:solidFill>
                  </a:rPr>
                  <a:t>М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қавари</a:t>
                </a:r>
                <a:r>
                  <a:rPr lang="ru-RU" b="1" dirty="0" err="1">
                    <a:solidFill>
                      <a:schemeClr val="bg1"/>
                    </a:solidFill>
                  </a:rPr>
                  <a:t>қ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жисм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куйидаги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хоссаларга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эга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ru-RU" b="1" dirty="0" smtClean="0">
                    <a:solidFill>
                      <a:schemeClr val="bg1"/>
                    </a:solidFill>
                  </a:rPr>
                  <a:t>1.  А 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int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М,  В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ru-RU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int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М =&gt; </a:t>
                </a:r>
                <a:r>
                  <a:rPr lang="ru-RU" b="1" dirty="0">
                    <a:solidFill>
                      <a:schemeClr val="bg1"/>
                    </a:solidFill>
                  </a:rPr>
                  <a:t>[ АВ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]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int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М  (АВ—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кесма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),</a:t>
                </a:r>
              </a:p>
              <a:p>
                <a:r>
                  <a:rPr lang="ru-RU" b="1" dirty="0" smtClean="0">
                    <a:solidFill>
                      <a:schemeClr val="bg1"/>
                    </a:solidFill>
                  </a:rPr>
                  <a:t>2.  А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𝝏</m:t>
                    </m:r>
                    <m:r>
                      <a:rPr lang="en-US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b="1" dirty="0" smtClean="0">
                    <a:solidFill>
                      <a:schemeClr val="bg1"/>
                    </a:solidFill>
                  </a:rPr>
                  <a:t>М ,  В</a:t>
                </a:r>
                <a:r>
                  <a:rPr lang="ru-RU" b="1" dirty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b="1" dirty="0">
                    <a:solidFill>
                      <a:schemeClr val="bg1"/>
                    </a:solidFill>
                  </a:rPr>
                  <a:t>i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ntM=&gt;AB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кесманинг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А дан  </a:t>
                </a:r>
                <a:r>
                  <a:rPr lang="ru-RU" b="1" dirty="0" err="1">
                    <a:solidFill>
                      <a:schemeClr val="bg1"/>
                    </a:solidFill>
                  </a:rPr>
                  <a:t>фарқли</a:t>
                </a:r>
                <a:r>
                  <a:rPr lang="ru-RU" b="1" dirty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барча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нуқталари</a:t>
                </a:r>
                <a:endParaRPr lang="ru-RU" b="1" dirty="0" smtClean="0">
                  <a:solidFill>
                    <a:schemeClr val="bg1"/>
                  </a:solidFill>
                </a:endParaRPr>
              </a:p>
              <a:p>
                <a:r>
                  <a:rPr lang="ru-RU" b="1" dirty="0" smtClean="0">
                    <a:solidFill>
                      <a:schemeClr val="bg1"/>
                    </a:solidFill>
                  </a:rPr>
                  <a:t> М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ички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>
                    <a:solidFill>
                      <a:schemeClr val="bg1"/>
                    </a:solidFill>
                  </a:rPr>
                  <a:t>нуқталари</a:t>
                </a:r>
                <a:r>
                  <a:rPr lang="ru-RU" b="1" dirty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булади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ru-RU" b="1" dirty="0" smtClean="0">
                    <a:solidFill>
                      <a:schemeClr val="bg1"/>
                    </a:solidFill>
                  </a:rPr>
                  <a:t>3.  А</a:t>
                </a:r>
                <a:r>
                  <a:rPr lang="ru-RU" b="1" dirty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𝝏</m:t>
                    </m:r>
                    <m:r>
                      <a:rPr lang="en-US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b="1" dirty="0" smtClean="0">
                    <a:solidFill>
                      <a:schemeClr val="bg1"/>
                    </a:solidFill>
                  </a:rPr>
                  <a:t>М ,  В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𝝏</m:t>
                    </m:r>
                  </m:oMath>
                </a14:m>
                <a:r>
                  <a:rPr lang="ru-RU" b="1" dirty="0" smtClean="0">
                    <a:solidFill>
                      <a:schemeClr val="bg1"/>
                    </a:solidFill>
                  </a:rPr>
                  <a:t>М=&gt;  [АВ]  а </a:t>
                </a:r>
                <a:r>
                  <a:rPr lang="en-US" b="1" dirty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𝝏</m:t>
                    </m:r>
                  </m:oMath>
                </a14:m>
                <a:r>
                  <a:rPr lang="ru-RU" b="1" dirty="0" smtClean="0">
                    <a:solidFill>
                      <a:schemeClr val="bg1"/>
                    </a:solidFill>
                  </a:rPr>
                  <a:t>М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ёки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А В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кесманинг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А,  В  дан </a:t>
                </a:r>
                <a:r>
                  <a:rPr lang="ru-RU" b="1" dirty="0" err="1">
                    <a:solidFill>
                      <a:schemeClr val="bg1"/>
                    </a:solidFill>
                  </a:rPr>
                  <a:t>бошқа</a:t>
                </a:r>
                <a:r>
                  <a:rPr lang="ru-RU" b="1" dirty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барча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b="1" dirty="0" smtClean="0">
                    <a:solidFill>
                      <a:schemeClr val="bg1"/>
                    </a:solidFill>
                  </a:rPr>
                  <a:t>нуқталари  М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ички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>
                    <a:solidFill>
                      <a:schemeClr val="bg1"/>
                    </a:solidFill>
                  </a:rPr>
                  <a:t>нуқталари</a:t>
                </a:r>
                <a:r>
                  <a:rPr lang="ru-RU" b="1" dirty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булади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ru-RU" b="1" dirty="0" smtClean="0">
                    <a:solidFill>
                      <a:schemeClr val="bg1"/>
                    </a:solidFill>
                  </a:rPr>
                  <a:t>4.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Агар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и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тугри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чизик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М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бирорта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ички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>
                    <a:solidFill>
                      <a:schemeClr val="bg1"/>
                    </a:solidFill>
                  </a:rPr>
                  <a:t>нуқтасидан</a:t>
                </a:r>
                <a:r>
                  <a:rPr lang="ru-RU" b="1" dirty="0">
                    <a:solidFill>
                      <a:schemeClr val="bg1"/>
                    </a:solidFill>
                  </a:rPr>
                  <a:t>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утса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,  у  М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нинг</a:t>
                </a:r>
                <a:endParaRPr lang="ru-RU" b="1" dirty="0" smtClean="0">
                  <a:solidFill>
                    <a:schemeClr val="bg1"/>
                  </a:solidFill>
                </a:endParaRPr>
              </a:p>
              <a:p>
                <a:r>
                  <a:rPr lang="ru-RU" b="1" dirty="0" smtClean="0">
                    <a:solidFill>
                      <a:schemeClr val="bg1"/>
                    </a:solidFill>
                  </a:rPr>
                  <a:t>  купи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билан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иккита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чегара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>
                    <a:solidFill>
                      <a:schemeClr val="bg1"/>
                    </a:solidFill>
                  </a:rPr>
                  <a:t>нуқтасидан</a:t>
                </a:r>
                <a:r>
                  <a:rPr lang="ru-RU" b="1" dirty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утади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ru-RU" b="1" dirty="0" smtClean="0">
                    <a:solidFill>
                      <a:schemeClr val="bg1"/>
                    </a:solidFill>
                  </a:rPr>
                  <a:t>5.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Агар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П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текисликда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М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ички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>
                    <a:solidFill>
                      <a:schemeClr val="bg1"/>
                    </a:solidFill>
                  </a:rPr>
                  <a:t>нуқтаси</a:t>
                </a:r>
                <a:r>
                  <a:rPr lang="ru-RU" b="1" dirty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булмаса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,  М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барча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>
                    <a:solidFill>
                      <a:schemeClr val="bg1"/>
                    </a:solidFill>
                  </a:rPr>
                  <a:t>нуқтаси</a:t>
                </a:r>
                <a:r>
                  <a:rPr lang="ru-RU" b="1" dirty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П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билан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>
                    <a:solidFill>
                      <a:schemeClr val="bg1"/>
                    </a:solidFill>
                  </a:rPr>
                  <a:t>аниқланадиган</a:t>
                </a:r>
                <a:r>
                  <a:rPr lang="ru-RU" b="1" dirty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иккита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>
                    <a:solidFill>
                      <a:schemeClr val="bg1"/>
                    </a:solidFill>
                  </a:rPr>
                  <a:t>ёпиқ</a:t>
                </a:r>
                <a:r>
                  <a:rPr lang="ru-RU" b="1" dirty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ярим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фазодан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бирига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тула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тегишли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b="1" dirty="0" err="1" smtClean="0">
                    <a:solidFill>
                      <a:schemeClr val="bg1"/>
                    </a:solidFill>
                  </a:rPr>
                  <a:t>булади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.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2656"/>
                <a:ext cx="8496944" cy="6264696"/>
              </a:xfrm>
              <a:prstGeom prst="roundRect">
                <a:avLst>
                  <a:gd name="adj" fmla="val 4190"/>
                </a:avLst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3511389" y="3244334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318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323528" y="260648"/>
                <a:ext cx="8496944" cy="6264696"/>
              </a:xfrm>
              <a:prstGeom prst="roundRect">
                <a:avLst>
                  <a:gd name="adj" fmla="val 9604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ru-RU" sz="2000" b="1" dirty="0">
                  <a:solidFill>
                    <a:schemeClr val="bg1"/>
                  </a:solidFill>
                </a:endParaRPr>
              </a:p>
              <a:p>
                <a:pPr algn="ctr"/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ru-RU" sz="2000" b="1" dirty="0">
                  <a:solidFill>
                    <a:schemeClr val="bg1"/>
                  </a:solidFill>
                </a:endParaRPr>
              </a:p>
              <a:p>
                <a:pPr algn="ctr"/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ru-RU" sz="2000" b="1" dirty="0">
                  <a:solidFill>
                    <a:schemeClr val="bg1"/>
                  </a:solidFill>
                </a:endParaRPr>
              </a:p>
              <a:p>
                <a:pPr algn="ctr"/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ru-RU" sz="20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2000" b="1" dirty="0" err="1" smtClean="0">
                    <a:solidFill>
                      <a:schemeClr val="bg1"/>
                    </a:solidFill>
                  </a:rPr>
                  <a:t>Таъриф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Агар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қавари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қ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жисмнинг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чегараси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(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яъни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𝝏</m:t>
                    </m:r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000" b="1" dirty="0" err="1" smtClean="0">
                    <a:solidFill>
                      <a:schemeClr val="bg1"/>
                    </a:solidFill>
                  </a:rPr>
                  <a:t>М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)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чекли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сондаги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қавариқ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купбурчаклар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бирлашмасидан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иборат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булса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у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қавариқ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купё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қ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деб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аталади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Агар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дМ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таркибида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камида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битта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булса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бундай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купёқ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чексиз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қавари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қ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, </a:t>
                </a:r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r>
                  <a:rPr lang="ru-RU" sz="2000" b="1" dirty="0" err="1">
                    <a:solidFill>
                      <a:schemeClr val="bg1"/>
                    </a:solidFill>
                  </a:rPr>
                  <a:t>купёқ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,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деб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аталади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Агар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𝝏</m:t>
                    </m:r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М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фақат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чегараланган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купбурчаклардан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иборат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бул­са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чегараланган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қавари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қ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купёқ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деб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аталади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𝝏</m:t>
                    </m:r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М ни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ташкил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қилувчи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қавари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қ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купбурчакларнинг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хам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бири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ёги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деб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аталади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Ёкларнинг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умумий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томонлари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қавара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қ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купёкнингцирралари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кирраларининг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умумий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учлари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купёкнинг</a:t>
                </a:r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  учи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деб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аталади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Барча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қавари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қ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купёқлар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қуйидаги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икки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хоссага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эга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457200" indent="-457200">
                  <a:buAutoNum type="arabicPeriod"/>
                </a:pPr>
                <a:r>
                  <a:rPr lang="ru-RU" sz="2000" b="1" dirty="0" smtClean="0">
                    <a:solidFill>
                      <a:schemeClr val="bg1"/>
                    </a:solidFill>
                  </a:rPr>
                  <a:t>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қавари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қ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купёқнинг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х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ёги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билан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аниқланадиган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П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текисликда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ички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нуқтаси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булмайди</a:t>
                </a:r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2.  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қавари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қ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купёқнинг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барча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нуқталари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бирор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ёги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r>
                  <a:rPr lang="ru-RU" sz="2000" b="1" dirty="0" err="1" smtClean="0">
                    <a:solidFill>
                      <a:schemeClr val="bg1"/>
                    </a:solidFill>
                  </a:rPr>
                  <a:t>ётган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текислик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билан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аниқланадиган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ёпик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ярим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фазолардан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бирига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тула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тегишлидир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</a:t>
                </a:r>
                <a:endParaRPr lang="ru-RU" sz="2000" b="1" dirty="0">
                  <a:solidFill>
                    <a:schemeClr val="bg1"/>
                  </a:solidFill>
                </a:endParaRPr>
              </a:p>
              <a:p>
                <a:pPr algn="ctr"/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ru-RU" sz="2000" b="1" dirty="0">
                  <a:solidFill>
                    <a:schemeClr val="bg1"/>
                  </a:solidFill>
                </a:endParaRPr>
              </a:p>
              <a:p>
                <a:pPr algn="ctr"/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ru-RU" sz="2000" b="1" dirty="0">
                  <a:solidFill>
                    <a:schemeClr val="bg1"/>
                  </a:solidFill>
                </a:endParaRPr>
              </a:p>
              <a:p>
                <a:pPr algn="ctr"/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ru-RU" sz="2000" b="1" dirty="0">
                  <a:solidFill>
                    <a:schemeClr val="bg1"/>
                  </a:solidFill>
                </a:endParaRPr>
              </a:p>
              <a:p>
                <a:pPr algn="ctr"/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ru-RU" sz="2000" b="1" dirty="0">
                  <a:solidFill>
                    <a:schemeClr val="bg1"/>
                  </a:solidFill>
                </a:endParaRPr>
              </a:p>
              <a:p>
                <a:pPr algn="ctr"/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ru-RU" sz="20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0648"/>
                <a:ext cx="8496944" cy="6264696"/>
              </a:xfrm>
              <a:prstGeom prst="roundRect">
                <a:avLst>
                  <a:gd name="adj" fmla="val 9604"/>
                </a:avLst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6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323528" y="260648"/>
                <a:ext cx="8496944" cy="6336704"/>
              </a:xfrm>
              <a:prstGeom prst="roundRect">
                <a:avLst>
                  <a:gd name="adj" fmla="val 6664"/>
                </a:avLst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</a:rPr>
                  <a:t>Аввало  куп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ёқли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бурчак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тушунчаси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билан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танишиб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утайлик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 </a:t>
                </a:r>
              </a:p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</a:rPr>
                  <a:t>П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текисликда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.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 . 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купбурчак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ва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П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нукта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берилган</a:t>
                </a:r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булсин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Таъриф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  Учи 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S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нуктада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булиб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dirty="0">
                    <a:solidFill>
                      <a:schemeClr val="bg1"/>
                    </a:solidFill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b="1" dirty="0">
                    <a:solidFill>
                      <a:schemeClr val="bg1"/>
                    </a:solidFill>
                  </a:rPr>
                  <a:t> . 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купбурчак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-</a:t>
                </a:r>
              </a:p>
              <a:p>
                <a:pPr algn="ctr"/>
                <a:r>
                  <a:rPr lang="ru-RU" sz="2000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х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N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нуқтасидан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утган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S N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нурлар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куп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ёкли</a:t>
                </a:r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бурчак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деб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аталади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ва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у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S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dirty="0">
                    <a:solidFill>
                      <a:schemeClr val="bg1"/>
                    </a:solidFill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b="1" dirty="0">
                    <a:solidFill>
                      <a:schemeClr val="bg1"/>
                    </a:solidFill>
                  </a:rPr>
                  <a:t> . 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билан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белгиланади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S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нукта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куп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ёқли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бурчакиинг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учи, 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S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dirty="0">
                    <a:solidFill>
                      <a:schemeClr val="bg1"/>
                    </a:solidFill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b="1" dirty="0">
                    <a:solidFill>
                      <a:schemeClr val="bg1"/>
                    </a:solidFill>
                  </a:rPr>
                  <a:t> . 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нурлар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эса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кирралари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∠</m:t>
                    </m:r>
                    <m:sSub>
                      <m:sSubPr>
                        <m:ctrlP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bg1"/>
                    </a:solidFill>
                  </a:rPr>
                  <a:t>S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ru-RU" sz="2000" b="1" i="1">
                        <a:solidFill>
                          <a:schemeClr val="bg1"/>
                        </a:solidFill>
                        <a:latin typeface="Cambria Math"/>
                      </a:rPr>
                      <m:t>∠</m:t>
                    </m:r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bg1"/>
                    </a:solidFill>
                  </a:rPr>
                  <a:t>S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</a:rPr>
                  <a:t> …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1" i="1">
                        <a:solidFill>
                          <a:schemeClr val="bg1"/>
                        </a:solidFill>
                        <a:latin typeface="Cambria Math"/>
                      </a:rPr>
                      <m:t>∠</m:t>
                    </m:r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bg1"/>
                    </a:solidFill>
                  </a:rPr>
                  <a:t>S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 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бурчаклар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ясси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бурчаклари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деб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аталади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  Куп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ёцли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бурчакиинг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умумий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киррага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эга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булган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хар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икки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ёгидан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тузилган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фигура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икки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ёкли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бурчаги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дейилади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Равшанки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dirty="0">
                    <a:solidFill>
                      <a:schemeClr val="bg1"/>
                    </a:solidFill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b="1" dirty="0">
                    <a:solidFill>
                      <a:schemeClr val="bg1"/>
                    </a:solidFill>
                  </a:rPr>
                  <a:t> . 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купбурчак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^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авариц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булса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chemeClr val="bg1"/>
                            </a:solidFill>
                          </a:rPr>
                          <m:t>S</m:t>
                        </m:r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dirty="0">
                    <a:solidFill>
                      <a:schemeClr val="bg1"/>
                    </a:solidFill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b="1" dirty="0">
                    <a:solidFill>
                      <a:schemeClr val="bg1"/>
                    </a:solidFill>
                  </a:rPr>
                  <a:t> . 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куп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ёкли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бурчак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хам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к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аварик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фигура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биз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факат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кава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- 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риц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купёцли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бурчаклар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билан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танишамиз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  Куп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ёкли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бурчаклар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ёкларининг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сонига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дараб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уч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ёкли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турт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ёкли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. . .  ,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n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ёкли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булиши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мумкин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.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endParaRPr lang="ru-RU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0648"/>
                <a:ext cx="8496944" cy="6336704"/>
              </a:xfrm>
              <a:prstGeom prst="roundRect">
                <a:avLst>
                  <a:gd name="adj" fmla="val 6664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19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8496944" cy="6552728"/>
          </a:xfrm>
          <a:prstGeom prst="roundRect">
            <a:avLst>
              <a:gd name="adj" fmla="val 8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Куп  </a:t>
            </a:r>
            <a:r>
              <a:rPr lang="ru-RU" sz="2000" b="1" dirty="0" err="1">
                <a:solidFill>
                  <a:schemeClr val="bg1"/>
                </a:solidFill>
              </a:rPr>
              <a:t>ёқли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бурчаклар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учун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қуйидаги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теоремалар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уринлидир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Теорема.  </a:t>
            </a:r>
            <a:r>
              <a:rPr lang="ru-RU" sz="2000" b="1" dirty="0" err="1" smtClean="0">
                <a:solidFill>
                  <a:schemeClr val="bg1"/>
                </a:solidFill>
              </a:rPr>
              <a:t>Уч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ёқли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бурчак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хар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бир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ясси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бурчагининг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миқдори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қолган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икки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ясси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бурчаги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микдорларининг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йигиндисидан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кичикдир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9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4" y="476672"/>
            <a:ext cx="799288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0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8568952" cy="6408712"/>
          </a:xfrm>
          <a:prstGeom prst="roundRect">
            <a:avLst>
              <a:gd name="adj" fmla="val 12295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306705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30845"/>
            <a:ext cx="4605982" cy="3476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6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6986" y="332656"/>
            <a:ext cx="8568952" cy="6048672"/>
          </a:xfrm>
          <a:prstGeom prst="roundRect">
            <a:avLst>
              <a:gd name="adj" fmla="val 667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Т е о р е м а . </a:t>
            </a:r>
            <a:r>
              <a:rPr lang="ru-RU" sz="2000" b="1" dirty="0" err="1">
                <a:solidFill>
                  <a:schemeClr val="bg1"/>
                </a:solidFill>
              </a:rPr>
              <a:t>қаварик</a:t>
            </a:r>
            <a:r>
              <a:rPr lang="ru-RU" sz="2000" b="1" dirty="0">
                <a:solidFill>
                  <a:schemeClr val="bg1"/>
                </a:solidFill>
              </a:rPr>
              <a:t>  куп  </a:t>
            </a:r>
            <a:r>
              <a:rPr lang="ru-RU" sz="2000" b="1" dirty="0" err="1">
                <a:solidFill>
                  <a:schemeClr val="bg1"/>
                </a:solidFill>
              </a:rPr>
              <a:t>ёқли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бурчакнинг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барча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ясси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бур­чаклари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миқдорларининг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йигиндаси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>
                <a:solidFill>
                  <a:schemeClr val="bg1"/>
                </a:solidFill>
              </a:rPr>
              <a:t>4</a:t>
            </a:r>
            <a:r>
              <a:rPr lang="en-US" sz="2000" b="1" dirty="0">
                <a:solidFill>
                  <a:schemeClr val="bg1"/>
                </a:solidFill>
              </a:rPr>
              <a:t>d  </a:t>
            </a:r>
            <a:r>
              <a:rPr lang="ru-RU" sz="2000" b="1" dirty="0">
                <a:solidFill>
                  <a:schemeClr val="bg1"/>
                </a:solidFill>
              </a:rPr>
              <a:t>дан  </a:t>
            </a:r>
            <a:r>
              <a:rPr lang="ru-RU" sz="2000" b="1" dirty="0" err="1">
                <a:solidFill>
                  <a:schemeClr val="bg1"/>
                </a:solidFill>
              </a:rPr>
              <a:t>кичик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Т  а  ъ р  и  ф.  </a:t>
            </a:r>
            <a:r>
              <a:rPr lang="ru-RU" sz="2000" b="1" dirty="0" err="1" smtClean="0">
                <a:solidFill>
                  <a:schemeClr val="bg1"/>
                </a:solidFill>
              </a:rPr>
              <a:t>Кавари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купёкнинг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бирор</a:t>
            </a:r>
            <a:r>
              <a:rPr lang="ru-RU" sz="2000" b="1" dirty="0">
                <a:solidFill>
                  <a:schemeClr val="bg1"/>
                </a:solidFill>
              </a:rPr>
              <a:t>  А учини  </a:t>
            </a:r>
            <a:r>
              <a:rPr lang="ru-RU" sz="2000" b="1" dirty="0" err="1">
                <a:solidFill>
                  <a:schemeClr val="bg1"/>
                </a:solidFill>
              </a:rPr>
              <a:t>олайлик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У  </a:t>
            </a:r>
            <a:r>
              <a:rPr lang="ru-RU" sz="2000" b="1" dirty="0" err="1">
                <a:solidFill>
                  <a:schemeClr val="bg1"/>
                </a:solidFill>
              </a:rPr>
              <a:t>холда</a:t>
            </a:r>
            <a:r>
              <a:rPr lang="ru-RU" sz="2000" b="1" dirty="0">
                <a:solidFill>
                  <a:schemeClr val="bg1"/>
                </a:solidFill>
              </a:rPr>
              <a:t>  А </a:t>
            </a:r>
            <a:r>
              <a:rPr lang="ru-RU" sz="2000" b="1" dirty="0" err="1">
                <a:solidFill>
                  <a:schemeClr val="bg1"/>
                </a:solidFill>
              </a:rPr>
              <a:t>нуқтани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шундай</a:t>
            </a:r>
            <a:r>
              <a:rPr lang="ru-RU" sz="2000" b="1" dirty="0">
                <a:solidFill>
                  <a:schemeClr val="bg1"/>
                </a:solidFill>
              </a:rPr>
              <a:t>  куп  </a:t>
            </a:r>
            <a:r>
              <a:rPr lang="ru-RU" sz="2000" b="1" dirty="0" err="1">
                <a:solidFill>
                  <a:schemeClr val="bg1"/>
                </a:solidFill>
              </a:rPr>
              <a:t>ёқли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бурчакиинг</a:t>
            </a:r>
            <a:r>
              <a:rPr lang="ru-RU" sz="2000" b="1" dirty="0">
                <a:solidFill>
                  <a:schemeClr val="bg1"/>
                </a:solidFill>
              </a:rPr>
              <a:t>  учи  </a:t>
            </a:r>
            <a:r>
              <a:rPr lang="ru-RU" sz="2000" b="1" dirty="0" err="1">
                <a:solidFill>
                  <a:schemeClr val="bg1"/>
                </a:solidFill>
              </a:rPr>
              <a:t>деб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караш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мумкинки</a:t>
            </a:r>
            <a:r>
              <a:rPr lang="ru-RU" sz="2000" b="1" dirty="0">
                <a:solidFill>
                  <a:schemeClr val="bg1"/>
                </a:solidFill>
              </a:rPr>
              <a:t>,  </a:t>
            </a:r>
            <a:r>
              <a:rPr lang="ru-RU" sz="2000" b="1" dirty="0" err="1">
                <a:solidFill>
                  <a:schemeClr val="bg1"/>
                </a:solidFill>
              </a:rPr>
              <a:t>унинг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ёклари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>
                <a:solidFill>
                  <a:schemeClr val="bg1"/>
                </a:solidFill>
              </a:rPr>
              <a:t>М  </a:t>
            </a:r>
            <a:r>
              <a:rPr lang="ru-RU" sz="2000" b="1" dirty="0" err="1">
                <a:solidFill>
                  <a:schemeClr val="bg1"/>
                </a:solidFill>
              </a:rPr>
              <a:t>нинг</a:t>
            </a:r>
            <a:r>
              <a:rPr lang="ru-RU" sz="2000" b="1" dirty="0">
                <a:solidFill>
                  <a:schemeClr val="bg1"/>
                </a:solidFill>
              </a:rPr>
              <a:t>  шу  </a:t>
            </a:r>
            <a:r>
              <a:rPr lang="ru-RU" sz="2000" b="1" dirty="0" err="1">
                <a:solidFill>
                  <a:schemeClr val="bg1"/>
                </a:solidFill>
              </a:rPr>
              <a:t>нуқтадан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чиқкан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ёклари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қирралари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эса</a:t>
            </a:r>
            <a:r>
              <a:rPr lang="ru-RU" sz="2000" b="1" dirty="0">
                <a:solidFill>
                  <a:schemeClr val="bg1"/>
                </a:solidFill>
              </a:rPr>
              <a:t>  М  </a:t>
            </a:r>
            <a:r>
              <a:rPr lang="ru-RU" sz="2000" b="1" dirty="0" err="1">
                <a:solidFill>
                  <a:schemeClr val="bg1"/>
                </a:solidFill>
              </a:rPr>
              <a:t>нинг</a:t>
            </a:r>
            <a:r>
              <a:rPr lang="ru-RU" sz="2000" b="1" dirty="0">
                <a:solidFill>
                  <a:schemeClr val="bg1"/>
                </a:solidFill>
              </a:rPr>
              <a:t>  шу  </a:t>
            </a:r>
            <a:r>
              <a:rPr lang="ru-RU" sz="2000" b="1" dirty="0" err="1">
                <a:solidFill>
                  <a:schemeClr val="bg1"/>
                </a:solidFill>
              </a:rPr>
              <a:t>нуқтадан</a:t>
            </a:r>
            <a:r>
              <a:rPr lang="ru-RU" sz="2000" b="1" dirty="0">
                <a:solidFill>
                  <a:schemeClr val="bg1"/>
                </a:solidFill>
              </a:rPr>
              <a:t>  чиркан  </a:t>
            </a:r>
            <a:r>
              <a:rPr lang="ru-RU" sz="2000" b="1" dirty="0" err="1">
                <a:solidFill>
                  <a:schemeClr val="bg1"/>
                </a:solidFill>
              </a:rPr>
              <a:t>қирралари</a:t>
            </a:r>
            <a:r>
              <a:rPr lang="ru-RU" sz="2000" b="1" dirty="0">
                <a:solidFill>
                  <a:schemeClr val="bg1"/>
                </a:solidFill>
              </a:rPr>
              <a:t>-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дан  </a:t>
            </a:r>
            <a:r>
              <a:rPr lang="ru-RU" sz="2000" b="1" dirty="0" err="1">
                <a:solidFill>
                  <a:schemeClr val="bg1"/>
                </a:solidFill>
              </a:rPr>
              <a:t>иборатдир</a:t>
            </a:r>
            <a:r>
              <a:rPr lang="ru-RU" sz="2000" b="1" dirty="0">
                <a:solidFill>
                  <a:schemeClr val="bg1"/>
                </a:solidFill>
              </a:rPr>
              <a:t>.  </a:t>
            </a:r>
            <a:r>
              <a:rPr lang="ru-RU" sz="2000" b="1" dirty="0" err="1">
                <a:solidFill>
                  <a:schemeClr val="bg1"/>
                </a:solidFill>
              </a:rPr>
              <a:t>Бу</a:t>
            </a:r>
            <a:r>
              <a:rPr lang="ru-RU" sz="2000" b="1" dirty="0">
                <a:solidFill>
                  <a:schemeClr val="bg1"/>
                </a:solidFill>
              </a:rPr>
              <a:t>  куп  </a:t>
            </a:r>
            <a:r>
              <a:rPr lang="ru-RU" sz="2000" b="1" dirty="0" err="1">
                <a:solidFill>
                  <a:schemeClr val="bg1"/>
                </a:solidFill>
              </a:rPr>
              <a:t>ёкли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бурчак</a:t>
            </a:r>
            <a:r>
              <a:rPr lang="ru-RU" sz="2000" b="1" dirty="0">
                <a:solidFill>
                  <a:schemeClr val="bg1"/>
                </a:solidFill>
              </a:rPr>
              <a:t>  М  </a:t>
            </a:r>
            <a:r>
              <a:rPr lang="ru-RU" sz="2000" b="1" dirty="0" err="1">
                <a:solidFill>
                  <a:schemeClr val="bg1"/>
                </a:solidFill>
              </a:rPr>
              <a:t>нинг</a:t>
            </a:r>
            <a:r>
              <a:rPr lang="ru-RU" sz="2000" b="1" dirty="0">
                <a:solidFill>
                  <a:schemeClr val="bg1"/>
                </a:solidFill>
              </a:rPr>
              <a:t>  А </a:t>
            </a:r>
            <a:r>
              <a:rPr lang="ru-RU" sz="2000" b="1" dirty="0" err="1">
                <a:solidFill>
                  <a:schemeClr val="bg1"/>
                </a:solidFill>
              </a:rPr>
              <a:t>учидаги</a:t>
            </a:r>
            <a:r>
              <a:rPr lang="ru-RU" sz="2000" b="1" dirty="0">
                <a:solidFill>
                  <a:schemeClr val="bg1"/>
                </a:solidFill>
              </a:rPr>
              <a:t>  куп  </a:t>
            </a:r>
            <a:r>
              <a:rPr lang="ru-RU" sz="2000" b="1" dirty="0" err="1">
                <a:solidFill>
                  <a:schemeClr val="bg1"/>
                </a:solidFill>
              </a:rPr>
              <a:t>ёқли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бурчаги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деб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аталади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  <a:p>
            <a:r>
              <a:rPr lang="ru-RU" sz="2000" b="1" dirty="0" err="1">
                <a:solidFill>
                  <a:schemeClr val="bg1"/>
                </a:solidFill>
              </a:rPr>
              <a:t>Бу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таърифдан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каварик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купёк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учларининг</a:t>
            </a:r>
            <a:r>
              <a:rPr lang="ru-RU" sz="2000" b="1" dirty="0">
                <a:solidFill>
                  <a:schemeClr val="bg1"/>
                </a:solidFill>
              </a:rPr>
              <a:t>  сони  </a:t>
            </a:r>
            <a:r>
              <a:rPr lang="ru-RU" sz="2000" b="1" dirty="0" err="1">
                <a:solidFill>
                  <a:schemeClr val="bg1"/>
                </a:solidFill>
              </a:rPr>
              <a:t>унинг</a:t>
            </a:r>
            <a:r>
              <a:rPr lang="ru-RU" sz="2000" b="1" dirty="0">
                <a:solidFill>
                  <a:schemeClr val="bg1"/>
                </a:solidFill>
              </a:rPr>
              <a:t>  куп </a:t>
            </a:r>
          </a:p>
          <a:p>
            <a:r>
              <a:rPr lang="ru-RU" sz="2000" b="1" dirty="0" err="1">
                <a:solidFill>
                  <a:schemeClr val="bg1"/>
                </a:solidFill>
              </a:rPr>
              <a:t>ёқли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бурчаклари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сон</a:t>
            </a:r>
            <a:r>
              <a:rPr lang="ru-RU" sz="2000" b="1" dirty="0" err="1">
                <a:solidFill>
                  <a:schemeClr val="bg1"/>
                </a:solidFill>
              </a:rPr>
              <a:t>и</a:t>
            </a:r>
            <a:r>
              <a:rPr lang="ru-RU" sz="2000" b="1" dirty="0" err="1" smtClean="0">
                <a:solidFill>
                  <a:schemeClr val="bg1"/>
                </a:solidFill>
              </a:rPr>
              <a:t>га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тенг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деган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хулоса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чикади</a:t>
            </a:r>
            <a:r>
              <a:rPr lang="ru-RU" sz="2000" b="1" dirty="0">
                <a:solidFill>
                  <a:schemeClr val="bg1"/>
                </a:solidFill>
              </a:rPr>
              <a:t>.  </a:t>
            </a:r>
            <a:r>
              <a:rPr lang="ru-RU" sz="2000" b="1" dirty="0" err="1">
                <a:solidFill>
                  <a:schemeClr val="bg1"/>
                </a:solidFill>
              </a:rPr>
              <a:t>Масалан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</a:p>
          <a:p>
            <a:r>
              <a:rPr lang="ru-RU" sz="2000" b="1" dirty="0" err="1">
                <a:solidFill>
                  <a:schemeClr val="bg1"/>
                </a:solidFill>
              </a:rPr>
              <a:t>п</a:t>
            </a:r>
            <a:r>
              <a:rPr lang="ru-RU" sz="2000" b="1" dirty="0" err="1" smtClean="0">
                <a:solidFill>
                  <a:schemeClr val="bg1"/>
                </a:solidFill>
              </a:rPr>
              <a:t>араллелепипеднинг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>
                <a:solidFill>
                  <a:schemeClr val="bg1"/>
                </a:solidFill>
              </a:rPr>
              <a:t>8 та  </a:t>
            </a:r>
            <a:r>
              <a:rPr lang="ru-RU" sz="2000" b="1" dirty="0" err="1">
                <a:solidFill>
                  <a:schemeClr val="bg1"/>
                </a:solidFill>
              </a:rPr>
              <a:t>уч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ёқли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бурчаги</a:t>
            </a:r>
            <a:r>
              <a:rPr lang="ru-RU" sz="2000" b="1" dirty="0">
                <a:solidFill>
                  <a:schemeClr val="bg1"/>
                </a:solidFill>
              </a:rPr>
              <a:t>  (8 та  учи),  </a:t>
            </a:r>
            <a:r>
              <a:rPr lang="ru-RU" sz="2000" b="1" dirty="0" err="1">
                <a:solidFill>
                  <a:schemeClr val="bg1"/>
                </a:solidFill>
              </a:rPr>
              <a:t>туртбур</a:t>
            </a:r>
            <a:r>
              <a:rPr lang="ru-RU" sz="2000" b="1" dirty="0">
                <a:solidFill>
                  <a:schemeClr val="bg1"/>
                </a:solidFill>
              </a:rPr>
              <a:t>- </a:t>
            </a:r>
          </a:p>
          <a:p>
            <a:r>
              <a:rPr lang="ru-RU" sz="2000" b="1" dirty="0" err="1">
                <a:solidFill>
                  <a:schemeClr val="bg1"/>
                </a:solidFill>
              </a:rPr>
              <a:t>чакли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пирамиданинг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эса</a:t>
            </a:r>
            <a:r>
              <a:rPr lang="ru-RU" sz="2000" b="1" dirty="0">
                <a:solidFill>
                  <a:schemeClr val="bg1"/>
                </a:solidFill>
              </a:rPr>
              <a:t>  4  та  </a:t>
            </a:r>
            <a:r>
              <a:rPr lang="ru-RU" sz="2000" b="1" dirty="0" err="1">
                <a:solidFill>
                  <a:schemeClr val="bg1"/>
                </a:solidFill>
              </a:rPr>
              <a:t>уч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ёқли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бурчаги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ва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битта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турт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</a:p>
          <a:p>
            <a:r>
              <a:rPr lang="ru-RU" sz="2000" b="1" dirty="0" err="1">
                <a:solidFill>
                  <a:schemeClr val="bg1"/>
                </a:solidFill>
              </a:rPr>
              <a:t>ёқли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бурчаги</a:t>
            </a:r>
            <a:r>
              <a:rPr lang="ru-RU" sz="2000" b="1" dirty="0">
                <a:solidFill>
                  <a:schemeClr val="bg1"/>
                </a:solidFill>
              </a:rPr>
              <a:t>  (5  та  учи)  </a:t>
            </a:r>
            <a:r>
              <a:rPr lang="ru-RU" sz="2000" b="1" dirty="0" err="1">
                <a:solidFill>
                  <a:schemeClr val="bg1"/>
                </a:solidFill>
              </a:rPr>
              <a:t>бордир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5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496944" cy="6336704"/>
          </a:xfrm>
          <a:prstGeom prst="roundRect">
            <a:avLst>
              <a:gd name="adj" fmla="val 61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85009" y="764704"/>
            <a:ext cx="64299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Foydalanilgan</a:t>
            </a:r>
            <a:r>
              <a:rPr lang="en-US" sz="4000" dirty="0">
                <a:solidFill>
                  <a:schemeClr val="bg1"/>
                </a:solidFill>
              </a:rPr>
              <a:t>   </a:t>
            </a:r>
            <a:r>
              <a:rPr lang="en-US" sz="4000" dirty="0" err="1">
                <a:solidFill>
                  <a:schemeClr val="bg1"/>
                </a:solidFill>
              </a:rPr>
              <a:t>adabiyotlar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00807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1. O’.  </a:t>
            </a:r>
            <a:r>
              <a:rPr lang="en-US" sz="2400" dirty="0" err="1">
                <a:solidFill>
                  <a:schemeClr val="bg1"/>
                </a:solidFill>
              </a:rPr>
              <a:t>Toshmetov</a:t>
            </a:r>
            <a:r>
              <a:rPr lang="en-US" sz="2400" dirty="0">
                <a:solidFill>
                  <a:schemeClr val="bg1"/>
                </a:solidFill>
              </a:rPr>
              <a:t>,   R.M. </a:t>
            </a:r>
            <a:r>
              <a:rPr lang="en-US" sz="2400" dirty="0" err="1">
                <a:solidFill>
                  <a:schemeClr val="bg1"/>
                </a:solidFill>
              </a:rPr>
              <a:t>Turg’unboyev</a:t>
            </a:r>
            <a:r>
              <a:rPr lang="en-US" sz="2400" dirty="0">
                <a:solidFill>
                  <a:schemeClr val="bg1"/>
                </a:solidFill>
              </a:rPr>
              <a:t>,   E.M.  </a:t>
            </a:r>
            <a:r>
              <a:rPr lang="en-US" sz="2400" dirty="0" err="1">
                <a:solidFill>
                  <a:schemeClr val="bg1"/>
                </a:solidFill>
              </a:rPr>
              <a:t>Saydamatov</a:t>
            </a:r>
            <a:r>
              <a:rPr lang="en-US" sz="2400" dirty="0">
                <a:solidFill>
                  <a:schemeClr val="bg1"/>
                </a:solidFill>
              </a:rPr>
              <a:t>,  M. </a:t>
            </a:r>
            <a:r>
              <a:rPr lang="en-US" sz="2400" dirty="0" err="1">
                <a:solidFill>
                  <a:schemeClr val="bg1"/>
                </a:solidFill>
              </a:rPr>
              <a:t>Madrimov</a:t>
            </a:r>
            <a:r>
              <a:rPr lang="en-US" sz="2400" dirty="0">
                <a:solidFill>
                  <a:schemeClr val="bg1"/>
                </a:solidFill>
              </a:rPr>
              <a:t>.     “</a:t>
            </a:r>
            <a:r>
              <a:rPr lang="en-US" sz="2400" dirty="0" err="1">
                <a:solidFill>
                  <a:schemeClr val="bg1"/>
                </a:solidFill>
              </a:rPr>
              <a:t>Matematik</a:t>
            </a:r>
            <a:r>
              <a:rPr lang="en-US" sz="2400" dirty="0">
                <a:solidFill>
                  <a:schemeClr val="bg1"/>
                </a:solidFill>
              </a:rPr>
              <a:t>   </a:t>
            </a:r>
            <a:r>
              <a:rPr lang="en-US" sz="2400" dirty="0" err="1">
                <a:solidFill>
                  <a:schemeClr val="bg1"/>
                </a:solidFill>
              </a:rPr>
              <a:t>analiz</a:t>
            </a:r>
            <a:r>
              <a:rPr lang="en-US" sz="2400" dirty="0">
                <a:solidFill>
                  <a:schemeClr val="bg1"/>
                </a:solidFill>
              </a:rPr>
              <a:t>”   1-qism  Toshkent  &lt;</a:t>
            </a:r>
            <a:r>
              <a:rPr lang="en-US" sz="2400" dirty="0" err="1">
                <a:solidFill>
                  <a:schemeClr val="bg1"/>
                </a:solidFill>
              </a:rPr>
              <a:t>Extremum</a:t>
            </a:r>
            <a:r>
              <a:rPr lang="en-US" sz="2400" dirty="0">
                <a:solidFill>
                  <a:schemeClr val="bg1"/>
                </a:solidFill>
              </a:rPr>
              <a:t>-Press&gt;   2015.  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2. </a:t>
            </a:r>
            <a:r>
              <a:rPr lang="en-US" sz="2400" dirty="0" err="1">
                <a:solidFill>
                  <a:schemeClr val="bg1"/>
                </a:solidFill>
              </a:rPr>
              <a:t>Azlarov</a:t>
            </a:r>
            <a:r>
              <a:rPr lang="en-US" sz="2400" dirty="0">
                <a:solidFill>
                  <a:schemeClr val="bg1"/>
                </a:solidFill>
              </a:rPr>
              <a:t>  T.  </a:t>
            </a:r>
            <a:r>
              <a:rPr lang="en-US" sz="2400" dirty="0" err="1">
                <a:solidFill>
                  <a:schemeClr val="bg1"/>
                </a:solidFill>
              </a:rPr>
              <a:t>Mansurov</a:t>
            </a:r>
            <a:r>
              <a:rPr lang="en-US" sz="2400" dirty="0">
                <a:solidFill>
                  <a:schemeClr val="bg1"/>
                </a:solidFill>
              </a:rPr>
              <a:t>  X.  </a:t>
            </a:r>
            <a:r>
              <a:rPr lang="en-US" sz="2400" dirty="0" err="1">
                <a:solidFill>
                  <a:schemeClr val="bg1"/>
                </a:solidFill>
              </a:rPr>
              <a:t>Matematik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analiz</a:t>
            </a:r>
            <a:r>
              <a:rPr lang="en-US" sz="2400" dirty="0">
                <a:solidFill>
                  <a:schemeClr val="bg1"/>
                </a:solidFill>
              </a:rPr>
              <a:t>.  1-qism.  T.  “</a:t>
            </a:r>
            <a:r>
              <a:rPr lang="en-US" sz="2400" dirty="0" err="1">
                <a:solidFill>
                  <a:schemeClr val="bg1"/>
                </a:solidFill>
              </a:rPr>
              <a:t>O’qituvchi</a:t>
            </a:r>
            <a:r>
              <a:rPr lang="en-US" sz="2400" dirty="0">
                <a:solidFill>
                  <a:schemeClr val="bg1"/>
                </a:solidFill>
              </a:rPr>
              <a:t>”,  1994-y. 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3. </a:t>
            </a:r>
            <a:r>
              <a:rPr lang="en-US" sz="2400" dirty="0" err="1">
                <a:solidFill>
                  <a:schemeClr val="bg1"/>
                </a:solidFill>
              </a:rPr>
              <a:t>Sadullayev</a:t>
            </a:r>
            <a:r>
              <a:rPr lang="en-US" sz="2400" dirty="0">
                <a:solidFill>
                  <a:schemeClr val="bg1"/>
                </a:solidFill>
              </a:rPr>
              <a:t>   A.  </a:t>
            </a:r>
            <a:r>
              <a:rPr lang="en-US" sz="2400" dirty="0" err="1">
                <a:solidFill>
                  <a:schemeClr val="bg1"/>
                </a:solidFill>
              </a:rPr>
              <a:t>va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boshqalar</a:t>
            </a:r>
            <a:r>
              <a:rPr lang="en-US" sz="2400" dirty="0">
                <a:solidFill>
                  <a:schemeClr val="bg1"/>
                </a:solidFill>
              </a:rPr>
              <a:t>.   “</a:t>
            </a:r>
            <a:r>
              <a:rPr lang="en-US" sz="2400" dirty="0" err="1">
                <a:solidFill>
                  <a:schemeClr val="bg1"/>
                </a:solidFill>
              </a:rPr>
              <a:t>Matematik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analiz</a:t>
            </a:r>
            <a:r>
              <a:rPr lang="en-US" sz="2400" dirty="0">
                <a:solidFill>
                  <a:schemeClr val="bg1"/>
                </a:solidFill>
              </a:rPr>
              <a:t>   </a:t>
            </a:r>
            <a:r>
              <a:rPr lang="en-US" sz="2400" dirty="0" err="1">
                <a:solidFill>
                  <a:schemeClr val="bg1"/>
                </a:solidFill>
              </a:rPr>
              <a:t>kursi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misol</a:t>
            </a:r>
            <a:r>
              <a:rPr lang="en-US" sz="2400" dirty="0">
                <a:solidFill>
                  <a:schemeClr val="bg1"/>
                </a:solidFill>
              </a:rPr>
              <a:t>   </a:t>
            </a:r>
            <a:r>
              <a:rPr lang="en-US" sz="2400" dirty="0" err="1">
                <a:solidFill>
                  <a:schemeClr val="bg1"/>
                </a:solidFill>
              </a:rPr>
              <a:t>va</a:t>
            </a:r>
            <a:r>
              <a:rPr lang="en-US" sz="2400" dirty="0">
                <a:solidFill>
                  <a:schemeClr val="bg1"/>
                </a:solidFill>
              </a:rPr>
              <a:t>      </a:t>
            </a:r>
            <a:r>
              <a:rPr lang="en-US" sz="2400" dirty="0" err="1">
                <a:solidFill>
                  <a:schemeClr val="bg1"/>
                </a:solidFill>
              </a:rPr>
              <a:t>masalalar</a:t>
            </a:r>
            <a:r>
              <a:rPr lang="en-US" sz="2400" dirty="0">
                <a:solidFill>
                  <a:schemeClr val="bg1"/>
                </a:solidFill>
              </a:rPr>
              <a:t>   </a:t>
            </a:r>
            <a:r>
              <a:rPr lang="en-US" sz="2400" dirty="0" err="1">
                <a:solidFill>
                  <a:schemeClr val="bg1"/>
                </a:solidFill>
              </a:rPr>
              <a:t>to’plami</a:t>
            </a:r>
            <a:r>
              <a:rPr lang="en-US" sz="2400" dirty="0">
                <a:solidFill>
                  <a:schemeClr val="bg1"/>
                </a:solidFill>
              </a:rPr>
              <a:t>”.   1-qism  T.   “</a:t>
            </a:r>
            <a:r>
              <a:rPr lang="en-US" sz="2400" dirty="0" err="1">
                <a:solidFill>
                  <a:schemeClr val="bg1"/>
                </a:solidFill>
              </a:rPr>
              <a:t>O’zbekiston</a:t>
            </a:r>
            <a:r>
              <a:rPr lang="en-US" sz="2400" dirty="0">
                <a:solidFill>
                  <a:schemeClr val="bg1"/>
                </a:solidFill>
              </a:rPr>
              <a:t>”   1993-y.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Internet   </a:t>
            </a:r>
            <a:r>
              <a:rPr lang="en-US" sz="2400" dirty="0" err="1">
                <a:solidFill>
                  <a:schemeClr val="bg1"/>
                </a:solidFill>
              </a:rPr>
              <a:t>ma’lumotlaridan</a:t>
            </a:r>
            <a:r>
              <a:rPr lang="en-US" sz="2400" dirty="0">
                <a:solidFill>
                  <a:schemeClr val="bg1"/>
                </a:solidFill>
              </a:rPr>
              <a:t>   ham  </a:t>
            </a:r>
            <a:r>
              <a:rPr lang="en-US" sz="2400" dirty="0" err="1">
                <a:solidFill>
                  <a:schemeClr val="bg1"/>
                </a:solidFill>
              </a:rPr>
              <a:t>foydalanildi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9629" y="1196752"/>
            <a:ext cx="6777318" cy="173198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332656"/>
            <a:ext cx="8496944" cy="633670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648928" y="567315"/>
            <a:ext cx="7739495" cy="701445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</a:rPr>
              <a:t>Reja</a:t>
            </a:r>
            <a:r>
              <a:rPr lang="en-US" sz="3600" b="1" dirty="0" smtClean="0">
                <a:solidFill>
                  <a:srgbClr val="002060"/>
                </a:solidFill>
              </a:rPr>
              <a:t>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99592" y="1628800"/>
            <a:ext cx="6823398" cy="926922"/>
            <a:chOff x="0" y="240983"/>
            <a:chExt cx="6823398" cy="92692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240983"/>
              <a:ext cx="6823398" cy="926922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7149" y="268132"/>
              <a:ext cx="5331329" cy="8726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err="1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To’plamlar</a:t>
              </a:r>
              <a:r>
                <a:rPr lang="en-US" sz="2300" kern="1200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300" kern="1200" dirty="0" err="1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nazariyasining</a:t>
              </a:r>
              <a:r>
                <a:rPr lang="en-US" sz="2300" kern="1200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300" kern="1200" dirty="0" err="1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ba’zi</a:t>
              </a:r>
              <a:r>
                <a:rPr lang="en-US" sz="2300" kern="1200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300" kern="1200" dirty="0" err="1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tushunchalari</a:t>
              </a:r>
              <a:endParaRPr lang="ru-RU" sz="2300" kern="1200" dirty="0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2" name="Скругленный прямоугольник 4"/>
          <p:cNvSpPr/>
          <p:nvPr/>
        </p:nvSpPr>
        <p:spPr>
          <a:xfrm>
            <a:off x="1187450" y="2992688"/>
            <a:ext cx="5331329" cy="872624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300" kern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523133" y="4740934"/>
            <a:ext cx="6823398" cy="920314"/>
            <a:chOff x="458022" y="2032007"/>
            <a:chExt cx="6823398" cy="920314"/>
          </a:xfrm>
          <a:solidFill>
            <a:srgbClr val="FFFF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58022" y="2032007"/>
              <a:ext cx="6823398" cy="92031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8617942"/>
                <a:satOff val="-21801"/>
                <a:lumOff val="980"/>
                <a:alphaOff val="0"/>
              </a:schemeClr>
            </a:fillRef>
            <a:effectRef idx="2">
              <a:schemeClr val="accent4">
                <a:hueOff val="8617942"/>
                <a:satOff val="-21801"/>
                <a:lumOff val="9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84977" y="2058962"/>
              <a:ext cx="5251646" cy="8664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err="1" smtClean="0">
                  <a:solidFill>
                    <a:schemeClr val="bg1"/>
                  </a:solidFill>
                </a:rPr>
                <a:t>Qavariq</a:t>
              </a:r>
              <a:r>
                <a:rPr lang="en-US" sz="2300" kern="1200" dirty="0" smtClean="0">
                  <a:solidFill>
                    <a:schemeClr val="bg1"/>
                  </a:solidFill>
                </a:rPr>
                <a:t> </a:t>
              </a:r>
              <a:r>
                <a:rPr lang="en-US" sz="2300" kern="1200" dirty="0" err="1" smtClean="0">
                  <a:solidFill>
                    <a:schemeClr val="bg1"/>
                  </a:solidFill>
                </a:rPr>
                <a:t>ko’pyoqlar</a:t>
              </a:r>
              <a:r>
                <a:rPr lang="en-US" sz="2300" kern="1200" dirty="0" smtClean="0">
                  <a:solidFill>
                    <a:schemeClr val="bg1"/>
                  </a:solidFill>
                </a:rPr>
                <a:t> </a:t>
              </a:r>
              <a:r>
                <a:rPr lang="en-US" sz="2300" kern="1200" dirty="0" err="1" smtClean="0">
                  <a:solidFill>
                    <a:schemeClr val="bg1"/>
                  </a:solidFill>
                </a:rPr>
                <a:t>va</a:t>
              </a:r>
              <a:r>
                <a:rPr lang="en-US" sz="2300" kern="1200" dirty="0" smtClean="0">
                  <a:solidFill>
                    <a:schemeClr val="bg1"/>
                  </a:solidFill>
                </a:rPr>
                <a:t> </a:t>
              </a:r>
              <a:r>
                <a:rPr lang="en-US" sz="2300" kern="1200" dirty="0" err="1" smtClean="0">
                  <a:solidFill>
                    <a:schemeClr val="bg1"/>
                  </a:solidFill>
                </a:rPr>
                <a:t>qavariq</a:t>
              </a:r>
              <a:r>
                <a:rPr lang="en-US" sz="2300" kern="1200" dirty="0" smtClean="0">
                  <a:solidFill>
                    <a:schemeClr val="bg1"/>
                  </a:solidFill>
                </a:rPr>
                <a:t> </a:t>
              </a:r>
              <a:r>
                <a:rPr lang="en-US" sz="2300" kern="1200" dirty="0" err="1" smtClean="0">
                  <a:solidFill>
                    <a:schemeClr val="bg1"/>
                  </a:solidFill>
                </a:rPr>
                <a:t>ko’pburchaklar</a:t>
              </a:r>
              <a:r>
                <a:rPr lang="en-US" sz="2300" kern="1200" dirty="0" smtClean="0">
                  <a:solidFill>
                    <a:schemeClr val="bg1"/>
                  </a:solidFill>
                </a:rPr>
                <a:t> </a:t>
              </a:r>
              <a:endParaRPr lang="ru-RU" sz="23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106976" y="3212976"/>
            <a:ext cx="6823398" cy="895377"/>
            <a:chOff x="1042755" y="3800918"/>
            <a:chExt cx="6823398" cy="895377"/>
          </a:xfrm>
          <a:solidFill>
            <a:srgbClr val="FF00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042755" y="3800918"/>
              <a:ext cx="6823398" cy="895377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7235884"/>
                <a:satOff val="-43603"/>
                <a:lumOff val="1960"/>
                <a:alphaOff val="0"/>
              </a:schemeClr>
            </a:fillRef>
            <a:effectRef idx="2">
              <a:schemeClr val="accent4">
                <a:hueOff val="17235884"/>
                <a:satOff val="-43603"/>
                <a:lumOff val="19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068980" y="3827143"/>
              <a:ext cx="5253106" cy="8429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err="1" smtClean="0">
                  <a:solidFill>
                    <a:schemeClr val="bg1"/>
                  </a:solidFill>
                </a:rPr>
                <a:t>Qavariq</a:t>
              </a:r>
              <a:r>
                <a:rPr lang="en-US" sz="2300" kern="1200" dirty="0" smtClean="0">
                  <a:solidFill>
                    <a:schemeClr val="bg1"/>
                  </a:solidFill>
                </a:rPr>
                <a:t>  </a:t>
              </a:r>
              <a:r>
                <a:rPr lang="en-US" sz="2300" kern="1200" dirty="0" err="1" smtClean="0">
                  <a:solidFill>
                    <a:schemeClr val="bg1"/>
                  </a:solidFill>
                </a:rPr>
                <a:t>ko’pyoqning</a:t>
              </a:r>
              <a:r>
                <a:rPr lang="en-US" sz="2300" kern="1200" dirty="0" smtClean="0">
                  <a:solidFill>
                    <a:schemeClr val="bg1"/>
                  </a:solidFill>
                </a:rPr>
                <a:t> </a:t>
              </a:r>
              <a:r>
                <a:rPr lang="en-US" sz="2300" kern="1200" dirty="0" err="1" smtClean="0">
                  <a:solidFill>
                    <a:schemeClr val="bg1"/>
                  </a:solidFill>
                </a:rPr>
                <a:t>ko’p</a:t>
              </a:r>
              <a:r>
                <a:rPr lang="en-US" sz="2300" kern="1200" dirty="0" smtClean="0">
                  <a:solidFill>
                    <a:schemeClr val="bg1"/>
                  </a:solidFill>
                </a:rPr>
                <a:t> </a:t>
              </a:r>
              <a:r>
                <a:rPr lang="en-US" sz="2300" kern="1200" dirty="0" err="1" smtClean="0">
                  <a:solidFill>
                    <a:schemeClr val="bg1"/>
                  </a:solidFill>
                </a:rPr>
                <a:t>yoqli</a:t>
              </a:r>
              <a:r>
                <a:rPr lang="en-US" sz="2300" kern="1200" dirty="0" smtClean="0">
                  <a:solidFill>
                    <a:schemeClr val="bg1"/>
                  </a:solidFill>
                </a:rPr>
                <a:t> </a:t>
              </a:r>
              <a:r>
                <a:rPr lang="en-US" sz="2300" kern="1200" dirty="0" err="1" smtClean="0">
                  <a:solidFill>
                    <a:schemeClr val="bg1"/>
                  </a:solidFill>
                </a:rPr>
                <a:t>burchaklari</a:t>
              </a:r>
              <a:endParaRPr lang="ru-RU" sz="23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509699" y="2612611"/>
            <a:ext cx="915777" cy="600365"/>
            <a:chOff x="5723275" y="1311921"/>
            <a:chExt cx="915777" cy="6003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Стрелка вниз 19"/>
            <p:cNvSpPr/>
            <p:nvPr/>
          </p:nvSpPr>
          <p:spPr>
            <a:xfrm>
              <a:off x="5723275" y="1311921"/>
              <a:ext cx="915777" cy="600365"/>
            </a:xfrm>
            <a:prstGeom prst="downArrow">
              <a:avLst>
                <a:gd name="adj1" fmla="val 55000"/>
                <a:gd name="adj2" fmla="val 45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трелка вниз 4"/>
            <p:cNvSpPr/>
            <p:nvPr/>
          </p:nvSpPr>
          <p:spPr>
            <a:xfrm>
              <a:off x="5929325" y="1311921"/>
              <a:ext cx="503677" cy="451775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807213" y="4124779"/>
            <a:ext cx="915777" cy="600365"/>
            <a:chOff x="5723275" y="1311921"/>
            <a:chExt cx="915777" cy="6003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Стрелка вниз 22"/>
            <p:cNvSpPr/>
            <p:nvPr/>
          </p:nvSpPr>
          <p:spPr>
            <a:xfrm>
              <a:off x="5723275" y="1311921"/>
              <a:ext cx="915777" cy="600365"/>
            </a:xfrm>
            <a:prstGeom prst="downArrow">
              <a:avLst>
                <a:gd name="adj1" fmla="val 55000"/>
                <a:gd name="adj2" fmla="val 45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трелка вниз 4"/>
            <p:cNvSpPr/>
            <p:nvPr/>
          </p:nvSpPr>
          <p:spPr>
            <a:xfrm>
              <a:off x="5929325" y="1311921"/>
              <a:ext cx="503677" cy="451775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60733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323528" y="332656"/>
                <a:ext cx="8424936" cy="6192688"/>
              </a:xfrm>
              <a:prstGeom prst="roundRect">
                <a:avLst>
                  <a:gd name="adj" fmla="val 8331"/>
                </a:avLst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  (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уч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улчовли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Евклид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фазоси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)да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маркази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О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нуктада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ва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r>
                  <a:rPr lang="ru-RU" sz="2000" b="1" dirty="0" err="1" smtClean="0">
                    <a:solidFill>
                      <a:schemeClr val="bg1"/>
                    </a:solidFill>
                  </a:rPr>
                  <a:t>радиуси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r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га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тенг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шарни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(О,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r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)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билан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белгилайлик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шу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шарни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r>
                  <a:rPr lang="ru-RU" sz="2000" b="1" dirty="0" err="1" smtClean="0">
                    <a:solidFill>
                      <a:schemeClr val="bg1"/>
                    </a:solidFill>
                  </a:rPr>
                  <a:t>чегараловчи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сфера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шарга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тегишли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булмаса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у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одатда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очиқ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шар</a:t>
                </a:r>
              </a:p>
              <a:p>
                <a:pPr algn="ctr"/>
                <a:r>
                  <a:rPr lang="ru-RU" sz="2000" b="1" dirty="0" err="1" smtClean="0">
                    <a:solidFill>
                      <a:schemeClr val="bg1"/>
                    </a:solidFill>
                  </a:rPr>
                  <a:t>деб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аталади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тушунчани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  да  к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,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арасак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очиқ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доира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  да 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эса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очик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;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кесма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яъни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интервал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хосил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algn="ctr"/>
                <a:r>
                  <a:rPr lang="ru-RU" sz="2000" b="1" dirty="0" smtClean="0">
                    <a:solidFill>
                      <a:srgbClr val="0070C0"/>
                    </a:solidFill>
                  </a:rPr>
                  <a:t>Т  а  ъ р  и  ф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  (О,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r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)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очик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шар  О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нуқтанинг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атрофи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деб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ата­лади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Демак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да  (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текисликда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)  О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нуқтанинг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атрофи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маркази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</a:rPr>
                  <a:t>шу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нуқтадаги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очиқ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;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доирадан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  да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эса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урта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нуктаси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О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даги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очиқ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кесмадан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иборат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Бирор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берилган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булсин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algn="ctr"/>
                <a:r>
                  <a:rPr lang="ru-RU" sz="2000" b="1" dirty="0" smtClean="0">
                    <a:solidFill>
                      <a:srgbClr val="0070C0"/>
                    </a:solidFill>
                  </a:rPr>
                  <a:t>Т  </a:t>
                </a:r>
                <a:r>
                  <a:rPr lang="ru-RU" sz="2000" b="1" dirty="0" err="1" smtClean="0">
                    <a:solidFill>
                      <a:srgbClr val="0070C0"/>
                    </a:solidFill>
                  </a:rPr>
                  <a:t>аъри</a:t>
                </a:r>
                <a:r>
                  <a:rPr lang="ru-RU" sz="2000" b="1" dirty="0" smtClean="0">
                    <a:solidFill>
                      <a:srgbClr val="0070C0"/>
                    </a:solidFill>
                  </a:rPr>
                  <a:t>  ф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Агар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X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нукда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узининг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бирор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атрофи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билан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М </a:t>
                </a:r>
              </a:p>
              <a:p>
                <a:pPr algn="ctr"/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тупламга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тулик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тегишли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яъни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шундай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r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&gt; 0 сон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мавжуд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булиб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</a:t>
                </a:r>
              </a:p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</a:rPr>
                  <a:t>(Х, 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r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⊂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булса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у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ҳолда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X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нукда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ички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нуктаси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деб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r>
                  <a:rPr lang="ru-RU" sz="2000" b="1" dirty="0" err="1" smtClean="0">
                    <a:solidFill>
                      <a:schemeClr val="bg1"/>
                    </a:solidFill>
                  </a:rPr>
                  <a:t>аталади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  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барча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ички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нуқталари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ичи</a:t>
                </a:r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деб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аталади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ва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у  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int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билан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белгиланади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</a:t>
                </a:r>
                <a:endParaRPr lang="ru-RU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2656"/>
                <a:ext cx="8424936" cy="6192688"/>
              </a:xfrm>
              <a:prstGeom prst="roundRect">
                <a:avLst>
                  <a:gd name="adj" fmla="val 8331"/>
                </a:avLst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79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323528" y="332656"/>
                <a:ext cx="8496944" cy="6192688"/>
              </a:xfrm>
              <a:prstGeom prst="roundRect">
                <a:avLst>
                  <a:gd name="adj" fmla="val 9284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err="1" smtClean="0">
                    <a:solidFill>
                      <a:schemeClr val="bg1"/>
                    </a:solidFill>
                  </a:rPr>
                  <a:t>Таъриф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Агар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X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нуқ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танинг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(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X, r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)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атрофи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мавжуд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булиб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</a:t>
                </a:r>
              </a:p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</a:rPr>
                  <a:t>у  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билан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умумий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нуқтага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эга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булмаса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у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холда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X</a:t>
                </a:r>
              </a:p>
              <a:p>
                <a:pPr algn="ctr"/>
                <a:r>
                  <a:rPr lang="ru-RU" sz="2000" b="1" dirty="0" err="1">
                    <a:solidFill>
                      <a:schemeClr val="bg1"/>
                    </a:solidFill>
                  </a:rPr>
                  <a:t>нуқта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ташқи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ниқтаси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деб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аталади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  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барча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ташқи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нуқталари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ext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билан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белгиланади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ва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у  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r>
                  <a:rPr lang="ru-RU" sz="2000" b="1" dirty="0" err="1">
                    <a:solidFill>
                      <a:schemeClr val="bg1"/>
                    </a:solidFill>
                  </a:rPr>
                  <a:t>ташқариси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деб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аталади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algn="ctr"/>
                <a:r>
                  <a:rPr lang="ru-RU" sz="2000" b="1" dirty="0" err="1" smtClean="0">
                    <a:solidFill>
                      <a:schemeClr val="bg1"/>
                    </a:solidFill>
                  </a:rPr>
                  <a:t>Таъриф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X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нуқ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т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хар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қандай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атрофи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вактда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</a:rPr>
                  <a:t>хам  М  га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тегишли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хам  М  га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тегишли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булмаган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нуқталарни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</a:rPr>
                  <a:t>уз  ичига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олса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у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холда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X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нукта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чегара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нуктаси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дейи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- </a:t>
                </a:r>
              </a:p>
              <a:p>
                <a:pPr algn="ctr"/>
                <a:r>
                  <a:rPr lang="ru-RU" sz="2000" b="1" dirty="0" err="1" smtClean="0">
                    <a:solidFill>
                      <a:schemeClr val="bg1"/>
                    </a:solidFill>
                  </a:rPr>
                  <a:t>лади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;  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барча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чегара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нукталари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𝝏</m:t>
                    </m:r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М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билан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бел-­</a:t>
                </a:r>
              </a:p>
              <a:p>
                <a:pPr algn="ctr"/>
                <a:r>
                  <a:rPr lang="ru-RU" sz="2000" b="1" dirty="0" err="1" smtClean="0">
                    <a:solidFill>
                      <a:schemeClr val="bg1"/>
                    </a:solidFill>
                  </a:rPr>
                  <a:t>гиланади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ва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чегараси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дейилади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таърифлардан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ку- </a:t>
                </a:r>
              </a:p>
              <a:p>
                <a:pPr algn="ctr"/>
                <a:r>
                  <a:rPr lang="ru-RU" sz="2000" b="1" dirty="0" err="1" smtClean="0">
                    <a:solidFill>
                      <a:schemeClr val="bg1"/>
                    </a:solidFill>
                  </a:rPr>
                  <a:t>ринадики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ички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нуктаси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албатта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М  га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тегишли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</a:t>
                </a:r>
              </a:p>
              <a:p>
                <a:pPr algn="ctr"/>
                <a:r>
                  <a:rPr lang="ru-RU" sz="2000" b="1" dirty="0" err="1">
                    <a:solidFill>
                      <a:schemeClr val="bg1"/>
                    </a:solidFill>
                  </a:rPr>
                  <a:t>ташқи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нуктаси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М га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тегишли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эмас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Чегара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нуктаси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М  га  те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-</a:t>
                </a:r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гишли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хам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булиши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мум­кин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тегишли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булмаслиги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хам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мумкин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экан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</a:t>
                </a:r>
                <a:endParaRPr lang="ru-RU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2656"/>
                <a:ext cx="8496944" cy="6192688"/>
              </a:xfrm>
              <a:prstGeom prst="roundRect">
                <a:avLst>
                  <a:gd name="adj" fmla="val 9284"/>
                </a:avLst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3015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323528" y="332656"/>
                <a:ext cx="8496944" cy="6192688"/>
              </a:xfrm>
              <a:prstGeom prst="roundRect">
                <a:avLst>
                  <a:gd name="adj" fmla="val 7617"/>
                </a:avLst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endParaRPr lang="ru-RU" sz="2000" b="1" dirty="0">
                  <a:solidFill>
                    <a:schemeClr val="bg1"/>
                  </a:solidFill>
                </a:endParaRPr>
              </a:p>
              <a:p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endParaRPr lang="ru-RU" sz="2000" b="1" dirty="0">
                  <a:solidFill>
                    <a:schemeClr val="bg1"/>
                  </a:solidFill>
                </a:endParaRPr>
              </a:p>
              <a:p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М и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сол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  1-чизмада </a:t>
                </a:r>
              </a:p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квадрат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тасвирланган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булиб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квадратга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AD, 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АВ,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В С  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кесмаларнинг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нуқталари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тегишли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лекин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CD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кесма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­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нуқталари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тегишли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эмас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у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холда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N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ички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ну­қта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</a:t>
                </a:r>
              </a:p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  Р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ташқи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нукта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Q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чега­ра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нуқта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булиб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М  га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те­гишли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</a:t>
                </a:r>
              </a:p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S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нуқта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эса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чегара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нуқта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булиб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М  га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тегишли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эмас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даги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ихтиёрий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туп­лам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учун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ички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ташқи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ва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чегара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нуқталарнинг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таърифидан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бевосита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қуйидаги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муносабатларнинг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уринлилиги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келиб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чиқ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(СМ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билан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М  га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тегишли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булмаган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барча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нуқталари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белгиланган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баъзан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у  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тул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- 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дирувчиси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дейилади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):</a:t>
                </a:r>
                <a:endParaRPr lang="ru-RU" sz="2000" b="1" dirty="0">
                  <a:solidFill>
                    <a:schemeClr val="bg1"/>
                  </a:solidFill>
                </a:endParaRPr>
              </a:p>
              <a:p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endParaRPr lang="ru-RU" sz="2000" b="1" dirty="0">
                  <a:solidFill>
                    <a:schemeClr val="bg1"/>
                  </a:solidFill>
                </a:endParaRPr>
              </a:p>
              <a:p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endParaRPr lang="ru-RU" sz="2000" b="1" dirty="0">
                  <a:solidFill>
                    <a:schemeClr val="bg1"/>
                  </a:solidFill>
                </a:endParaRPr>
              </a:p>
              <a:p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endParaRPr lang="ru-RU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2656"/>
                <a:ext cx="8496944" cy="6192688"/>
              </a:xfrm>
              <a:prstGeom prst="roundRect">
                <a:avLst>
                  <a:gd name="adj" fmla="val 7617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441314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3528392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1406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323528" y="332656"/>
                <a:ext cx="8496944" cy="6264696"/>
              </a:xfrm>
              <a:prstGeom prst="roundRect">
                <a:avLst>
                  <a:gd name="adj" fmla="val 9840"/>
                </a:avLst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1. </a:t>
                </a:r>
                <a:r>
                  <a:rPr lang="en-US" sz="2000" b="1" dirty="0" smtClean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𝝏</m:t>
                    </m:r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М =   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𝝏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(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ext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М)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=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𝝏</m:t>
                    </m:r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СМ. (1 )</a:t>
                </a:r>
              </a:p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2.  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int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М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ext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М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𝝏</m:t>
                    </m:r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М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  ,</a:t>
                </a:r>
              </a:p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3.  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int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М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ext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М  =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</a:p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4.  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ext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М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   М = 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 .</a:t>
                </a:r>
              </a:p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5.  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int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М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 М  = 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</a:rPr>
                  <a:t>Т  а  ъ  р  и  ф.  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учун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intM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=M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булса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ru-RU" sz="2000" b="1" dirty="0" err="1">
                    <a:solidFill>
                      <a:schemeClr val="bg1"/>
                    </a:solidFill>
                  </a:rPr>
                  <a:t>очиқ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деб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аталади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Очик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шар,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шунингдек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томонларининг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нукталари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кирмаган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учбурчак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ва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х.  к.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лар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очик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мисолидир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Таърифдан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хар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кандай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учун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intM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очик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тупламлиги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куринади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</a:rPr>
                  <a:t>Т  а ъ р  и  ф.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Агар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тупламга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барча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чегара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нуктала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- </a:t>
                </a:r>
              </a:p>
              <a:p>
                <a:pPr algn="ctr"/>
                <a:r>
                  <a:rPr lang="ru-RU" sz="2000" b="1" dirty="0" err="1" smtClean="0">
                    <a:solidFill>
                      <a:schemeClr val="bg1"/>
                    </a:solidFill>
                  </a:rPr>
                  <a:t>рини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киритсак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хосил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килинган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ёпиги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деб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ата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- 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либ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у  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билан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белгиланади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демак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М =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𝝏</m:t>
                    </m:r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М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М.</a:t>
                </a:r>
              </a:p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</a:rPr>
                  <a:t>Т  а  ъ  р  и  ф.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Узининг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ёпиги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билан_устма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-уст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тушган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ru-RU" sz="2000" b="1" dirty="0" err="1">
                    <a:solidFill>
                      <a:schemeClr val="bg1"/>
                    </a:solidFill>
                  </a:rPr>
                  <a:t>ёпиқ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деб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аталади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(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яъни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М 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М</m:t>
                        </m:r>
                      </m:e>
                    </m:acc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булса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).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Очик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учун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extM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𝝏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М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ёпик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туп­лам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СМ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дир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Демак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очик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тулдирувчиси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ёпик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тупламдир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</a:t>
                </a:r>
                <a:endParaRPr lang="ru-RU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2656"/>
                <a:ext cx="8496944" cy="6264696"/>
              </a:xfrm>
              <a:prstGeom prst="roundRect">
                <a:avLst>
                  <a:gd name="adj" fmla="val 9840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62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323528" y="332656"/>
                <a:ext cx="8496944" cy="6192688"/>
              </a:xfrm>
              <a:prstGeom prst="roundRect">
                <a:avLst>
                  <a:gd name="adj" fmla="val 761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n-US" sz="2000" b="1" dirty="0">
                  <a:solidFill>
                    <a:schemeClr val="bg1"/>
                  </a:solidFill>
                </a:endParaRPr>
              </a:p>
              <a:p>
                <a:pPr algn="ctr"/>
                <a:endParaRPr lang="en-US" sz="20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2000" b="1" dirty="0" err="1" smtClean="0">
                    <a:solidFill>
                      <a:schemeClr val="bg1"/>
                    </a:solidFill>
                  </a:rPr>
                  <a:t>Ихтиёрий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учун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int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М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extM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очиқ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 </a:t>
                </a: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Хақи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қ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атан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хам,  шу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тупламни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N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билан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белгиласак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</a:rPr>
                  <a:t> N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булса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х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int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М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ёки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х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ext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М. 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ext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ва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int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М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тупламларнинг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хар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бири</a:t>
                </a:r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очиқ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булгани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учун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.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Х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узининг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бирор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атрофи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билан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шу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тупламларнинг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бирига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тегишли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булади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</a:t>
                </a:r>
              </a:p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 у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холда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шу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атроф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N 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га  хам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тегишли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демак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N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очиқ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тупламдир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Шунга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ухшаш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исталган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сондаги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очиқ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туплам­ларнинг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бирлашмаси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хам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очиқ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эканлигини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курсатиш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мумкин.У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холда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(1)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даги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муносабатларнинг</a:t>
                </a:r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r>
                  <a:rPr lang="ru-RU" sz="2000" b="1" dirty="0" err="1" smtClean="0">
                    <a:solidFill>
                      <a:schemeClr val="bg1"/>
                    </a:solidFill>
                  </a:rPr>
                  <a:t>Иккинчисига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асосан</a:t>
                </a:r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𝝏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М -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\(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ext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М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sz="2000" b="1" dirty="0" err="1" smtClean="0">
                    <a:solidFill>
                      <a:schemeClr val="bg1"/>
                    </a:solidFill>
                  </a:rPr>
                  <a:t>int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M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)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ва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ext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М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int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М</a:t>
                </a:r>
                <a:endParaRPr lang="en-US" sz="2000" b="1" dirty="0" smtClean="0">
                  <a:solidFill>
                    <a:schemeClr val="bg1"/>
                  </a:solidFill>
                </a:endParaRPr>
              </a:p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нинг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очиқ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эканлигидан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𝝏</m:t>
                    </m:r>
                  </m:oMath>
                </a14:m>
                <a:r>
                  <a:rPr lang="ru-RU" sz="2000" b="1" dirty="0" smtClean="0">
                    <a:solidFill>
                      <a:schemeClr val="bg1"/>
                    </a:solidFill>
                  </a:rPr>
                  <a:t>М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ёпик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деган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хулоса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чиқади.Демак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,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хар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қандай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тупламнинг</a:t>
                </a:r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чегараси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ёпиқ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туп­ламдир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endParaRPr lang="ru-RU" sz="2000" b="1" dirty="0">
                  <a:solidFill>
                    <a:schemeClr val="bg1"/>
                  </a:solidFill>
                </a:endParaRPr>
              </a:p>
              <a:p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endParaRPr lang="ru-RU" sz="2000" b="1" dirty="0">
                  <a:solidFill>
                    <a:schemeClr val="bg1"/>
                  </a:solidFill>
                </a:endParaRPr>
              </a:p>
              <a:p>
                <a:endParaRPr lang="ru-RU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2656"/>
                <a:ext cx="8496944" cy="6192688"/>
              </a:xfrm>
              <a:prstGeom prst="roundRect">
                <a:avLst>
                  <a:gd name="adj" fmla="val 7617"/>
                </a:avLst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03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332656"/>
            <a:ext cx="8496944" cy="6336704"/>
          </a:xfrm>
          <a:prstGeom prst="roundRect">
            <a:avLst>
              <a:gd name="adj" fmla="val 898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Нуқталардан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ташкил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топган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</a:rPr>
              <a:t>x</a:t>
            </a:r>
            <a:r>
              <a:rPr lang="ru-RU" sz="2000" b="1" dirty="0" smtClean="0">
                <a:solidFill>
                  <a:schemeClr val="bg1"/>
                </a:solidFill>
              </a:rPr>
              <a:t>ар  </a:t>
            </a:r>
            <a:r>
              <a:rPr lang="ru-RU" sz="2000" b="1" dirty="0" err="1">
                <a:solidFill>
                  <a:schemeClr val="bg1"/>
                </a:solidFill>
              </a:rPr>
              <a:t>қандай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тупламнинг</a:t>
            </a:r>
            <a:r>
              <a:rPr lang="ru-RU" sz="2000" b="1" dirty="0" smtClean="0">
                <a:solidFill>
                  <a:schemeClr val="bg1"/>
                </a:solidFill>
              </a:rPr>
              <a:t>  фигура </a:t>
            </a:r>
          </a:p>
          <a:p>
            <a:r>
              <a:rPr lang="ru-RU" sz="2000" b="1" dirty="0" err="1" smtClean="0">
                <a:solidFill>
                  <a:schemeClr val="bg1"/>
                </a:solidFill>
              </a:rPr>
              <a:t>деб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аталишини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эслатиб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утамиз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  а  ъ  р  и  ф.  </a:t>
            </a:r>
            <a:r>
              <a:rPr lang="en-US" sz="2000" b="1" dirty="0" smtClean="0">
                <a:solidFill>
                  <a:schemeClr val="bg1"/>
                </a:solidFill>
              </a:rPr>
              <a:t>F  </a:t>
            </a:r>
            <a:r>
              <a:rPr lang="ru-RU" sz="2000" b="1" dirty="0" err="1" smtClean="0">
                <a:solidFill>
                  <a:schemeClr val="bg1"/>
                </a:solidFill>
              </a:rPr>
              <a:t>фигуранинг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ихтиёрий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икки</a:t>
            </a:r>
            <a:r>
              <a:rPr lang="ru-RU" sz="2000" b="1" dirty="0" smtClean="0">
                <a:solidFill>
                  <a:schemeClr val="bg1"/>
                </a:solidFill>
              </a:rPr>
              <a:t>  А,  В  </a:t>
            </a:r>
            <a:r>
              <a:rPr lang="ru-RU" sz="2000" b="1" dirty="0" err="1" smtClean="0">
                <a:solidFill>
                  <a:schemeClr val="bg1"/>
                </a:solidFill>
              </a:rPr>
              <a:t>нуктасини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туташтирувчи</a:t>
            </a:r>
            <a:r>
              <a:rPr lang="ru-RU" sz="2000" b="1" dirty="0" smtClean="0">
                <a:solidFill>
                  <a:schemeClr val="bg1"/>
                </a:solidFill>
              </a:rPr>
              <a:t>  А В  </a:t>
            </a:r>
            <a:r>
              <a:rPr lang="ru-RU" sz="2000" b="1" dirty="0" err="1" smtClean="0">
                <a:solidFill>
                  <a:schemeClr val="bg1"/>
                </a:solidFill>
              </a:rPr>
              <a:t>кесманинг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барча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нуқталари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</a:rPr>
              <a:t>F  </a:t>
            </a:r>
            <a:r>
              <a:rPr lang="ru-RU" sz="2000" b="1" dirty="0" smtClean="0">
                <a:solidFill>
                  <a:schemeClr val="bg1"/>
                </a:solidFill>
              </a:rPr>
              <a:t>га  </a:t>
            </a:r>
            <a:r>
              <a:rPr lang="ru-RU" sz="2000" b="1" dirty="0" err="1" smtClean="0">
                <a:solidFill>
                  <a:schemeClr val="bg1"/>
                </a:solidFill>
              </a:rPr>
              <a:t>тегишли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булса</a:t>
            </a:r>
            <a:r>
              <a:rPr lang="ru-RU" sz="2000" b="1" dirty="0" smtClean="0">
                <a:solidFill>
                  <a:schemeClr val="bg1"/>
                </a:solidFill>
              </a:rPr>
              <a:t>,  </a:t>
            </a:r>
            <a:r>
              <a:rPr lang="en-US" sz="2000" b="1" dirty="0" smtClean="0">
                <a:solidFill>
                  <a:schemeClr val="bg1"/>
                </a:solidFill>
              </a:rPr>
              <a:t>F  </a:t>
            </a:r>
            <a:r>
              <a:rPr lang="ru-RU" sz="2000" b="1" dirty="0" err="1" smtClean="0">
                <a:solidFill>
                  <a:schemeClr val="bg1"/>
                </a:solidFill>
              </a:rPr>
              <a:t>қавари</a:t>
            </a:r>
            <a:r>
              <a:rPr lang="ru-RU" sz="2000" b="1" dirty="0" err="1">
                <a:solidFill>
                  <a:schemeClr val="bg1"/>
                </a:solidFill>
              </a:rPr>
              <a:t>қ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</a:rPr>
              <a:t>фигура </a:t>
            </a:r>
            <a:r>
              <a:rPr lang="ru-RU" sz="2000" b="1" dirty="0" err="1" smtClean="0">
                <a:solidFill>
                  <a:schemeClr val="bg1"/>
                </a:solidFill>
              </a:rPr>
              <a:t>деб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аталади</a:t>
            </a:r>
            <a:r>
              <a:rPr lang="ru-RU" sz="2000" b="1" dirty="0" smtClean="0">
                <a:solidFill>
                  <a:schemeClr val="bg1"/>
                </a:solidFill>
              </a:rPr>
              <a:t>.  Буш  </a:t>
            </a:r>
            <a:r>
              <a:rPr lang="ru-RU" sz="2000" b="1" dirty="0" err="1" smtClean="0">
                <a:solidFill>
                  <a:schemeClr val="bg1"/>
                </a:solidFill>
              </a:rPr>
              <a:t>туплам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ва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битта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000" b="1" dirty="0" err="1">
                <a:solidFill>
                  <a:schemeClr val="bg1"/>
                </a:solidFill>
              </a:rPr>
              <a:t>нуқта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</a:rPr>
              <a:t>хам  </a:t>
            </a:r>
            <a:r>
              <a:rPr lang="ru-RU" sz="2000" b="1" dirty="0" err="1" smtClean="0">
                <a:solidFill>
                  <a:schemeClr val="bg1"/>
                </a:solidFill>
              </a:rPr>
              <a:t>қавари</a:t>
            </a:r>
            <a:r>
              <a:rPr lang="ru-RU" sz="2000" b="1" dirty="0" err="1">
                <a:solidFill>
                  <a:schemeClr val="bg1"/>
                </a:solidFill>
              </a:rPr>
              <a:t>қ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деб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олинади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2-чизмада  </a:t>
            </a:r>
            <a:r>
              <a:rPr lang="ru-RU" sz="2000" b="1" dirty="0" err="1" smtClean="0">
                <a:solidFill>
                  <a:schemeClr val="bg1"/>
                </a:solidFill>
              </a:rPr>
              <a:t>тасвирланган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фигуралар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қавари</a:t>
            </a:r>
            <a:r>
              <a:rPr lang="ru-RU" sz="2000" b="1" dirty="0" err="1">
                <a:solidFill>
                  <a:schemeClr val="bg1"/>
                </a:solidFill>
              </a:rPr>
              <a:t>қ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лекин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3-чизмадаги  </a:t>
            </a:r>
          </a:p>
          <a:p>
            <a:r>
              <a:rPr lang="ru-RU" sz="2000" b="1" dirty="0" err="1" smtClean="0">
                <a:solidFill>
                  <a:schemeClr val="bg1"/>
                </a:solidFill>
              </a:rPr>
              <a:t>фигуралар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эса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қавари</a:t>
            </a:r>
            <a:r>
              <a:rPr lang="ru-RU" sz="2000" b="1" dirty="0" err="1">
                <a:solidFill>
                  <a:schemeClr val="bg1"/>
                </a:solidFill>
              </a:rPr>
              <a:t>қ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эмас</a:t>
            </a:r>
            <a:r>
              <a:rPr lang="ru-RU" sz="2000" b="1" dirty="0" smtClean="0">
                <a:solidFill>
                  <a:schemeClr val="bg1"/>
                </a:solidFill>
              </a:rPr>
              <a:t>,  </a:t>
            </a:r>
            <a:r>
              <a:rPr lang="ru-RU" sz="2000" b="1" dirty="0" err="1" smtClean="0">
                <a:solidFill>
                  <a:schemeClr val="bg1"/>
                </a:solidFill>
              </a:rPr>
              <a:t>фазовий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фигуралардан</a:t>
            </a:r>
            <a:r>
              <a:rPr lang="ru-RU" sz="2000" b="1" dirty="0" smtClean="0">
                <a:solidFill>
                  <a:schemeClr val="bg1"/>
                </a:solidFill>
              </a:rPr>
              <a:t>  шар,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пирамида,  </a:t>
            </a:r>
            <a:r>
              <a:rPr lang="ru-RU" sz="2000" b="1" dirty="0" err="1" smtClean="0">
                <a:solidFill>
                  <a:schemeClr val="bg1"/>
                </a:solidFill>
              </a:rPr>
              <a:t>доиравий</a:t>
            </a:r>
            <a:r>
              <a:rPr lang="ru-RU" sz="2000" b="1" dirty="0" smtClean="0">
                <a:solidFill>
                  <a:schemeClr val="bg1"/>
                </a:solidFill>
              </a:rPr>
              <a:t>  цилиндр  </a:t>
            </a:r>
            <a:r>
              <a:rPr lang="ru-RU" sz="2000" b="1" dirty="0" err="1" smtClean="0">
                <a:solidFill>
                  <a:schemeClr val="bg1"/>
                </a:solidFill>
              </a:rPr>
              <a:t>ва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х.к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</a:rPr>
              <a:t>қавари</a:t>
            </a:r>
            <a:r>
              <a:rPr lang="ru-RU" sz="2000" b="1" dirty="0" err="1">
                <a:solidFill>
                  <a:schemeClr val="bg1"/>
                </a:solidFill>
              </a:rPr>
              <a:t>қ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фигураларга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мисолдир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000" b="1" dirty="0" err="1" smtClean="0">
                <a:solidFill>
                  <a:schemeClr val="bg1"/>
                </a:solidFill>
              </a:rPr>
              <a:t>Бу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фигураларнинг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чегаралари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узига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тегишли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ёки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тегишли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000" b="1" dirty="0" err="1" smtClean="0">
                <a:solidFill>
                  <a:schemeClr val="bg1"/>
                </a:solidFill>
              </a:rPr>
              <a:t>булмаслиги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мумкин</a:t>
            </a:r>
            <a:r>
              <a:rPr lang="ru-RU" sz="2000" b="1" dirty="0" smtClean="0">
                <a:solidFill>
                  <a:schemeClr val="bg1"/>
                </a:solidFill>
              </a:rPr>
              <a:t>.  </a:t>
            </a:r>
            <a:r>
              <a:rPr lang="ru-RU" sz="2000" b="1" dirty="0" err="1" smtClean="0">
                <a:solidFill>
                  <a:schemeClr val="bg1"/>
                </a:solidFill>
              </a:rPr>
              <a:t>Бундан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ташқари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шундай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қавари</a:t>
            </a:r>
            <a:r>
              <a:rPr lang="ru-RU" sz="2000" b="1" dirty="0" err="1">
                <a:solidFill>
                  <a:schemeClr val="bg1"/>
                </a:solidFill>
              </a:rPr>
              <a:t>қ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фигу­ралар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борки</a:t>
            </a:r>
            <a:r>
              <a:rPr lang="ru-RU" sz="2000" b="1" dirty="0" smtClean="0">
                <a:solidFill>
                  <a:schemeClr val="bg1"/>
                </a:solidFill>
              </a:rPr>
              <a:t>,  улар  ё  </a:t>
            </a:r>
            <a:r>
              <a:rPr lang="ru-RU" sz="2000" b="1" dirty="0" err="1" smtClean="0">
                <a:solidFill>
                  <a:schemeClr val="bg1"/>
                </a:solidFill>
              </a:rPr>
              <a:t>тугри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чизиқ</a:t>
            </a:r>
            <a:r>
              <a:rPr lang="ru-RU" sz="2000" b="1" dirty="0" err="1">
                <a:solidFill>
                  <a:schemeClr val="bg1"/>
                </a:solidFill>
              </a:rPr>
              <a:t>қ</a:t>
            </a:r>
            <a:r>
              <a:rPr lang="ru-RU" sz="2000" b="1" dirty="0" err="1" smtClean="0">
                <a:solidFill>
                  <a:schemeClr val="bg1"/>
                </a:solidFill>
              </a:rPr>
              <a:t>а</a:t>
            </a:r>
            <a:r>
              <a:rPr lang="ru-RU" sz="2000" b="1" dirty="0" smtClean="0">
                <a:solidFill>
                  <a:schemeClr val="bg1"/>
                </a:solidFill>
              </a:rPr>
              <a:t>,  </a:t>
            </a:r>
            <a:r>
              <a:rPr lang="ru-RU" sz="2000" b="1" dirty="0" err="1" smtClean="0">
                <a:solidFill>
                  <a:schemeClr val="bg1"/>
                </a:solidFill>
              </a:rPr>
              <a:t>ёки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текисликка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тегишли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булади</a:t>
            </a:r>
            <a:r>
              <a:rPr lang="ru-RU" sz="2000" b="1" dirty="0" smtClean="0">
                <a:solidFill>
                  <a:schemeClr val="bg1"/>
                </a:solidFill>
              </a:rPr>
              <a:t>;  </a:t>
            </a:r>
            <a:r>
              <a:rPr lang="ru-RU" sz="2000" b="1" dirty="0" err="1" smtClean="0">
                <a:solidFill>
                  <a:schemeClr val="bg1"/>
                </a:solidFill>
              </a:rPr>
              <a:t>биринчи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х</a:t>
            </a:r>
            <a:r>
              <a:rPr lang="ru-RU" sz="2000" b="1" dirty="0" err="1" smtClean="0">
                <a:solidFill>
                  <a:schemeClr val="bg1"/>
                </a:solidFill>
              </a:rPr>
              <a:t>олда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бир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улчовли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sz="2000" b="1" dirty="0" err="1" smtClean="0">
                <a:solidFill>
                  <a:schemeClr val="bg1"/>
                </a:solidFill>
              </a:rPr>
              <a:t>иккинчи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холда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икки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ул­човли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қавари</a:t>
            </a:r>
            <a:r>
              <a:rPr lang="ru-RU" sz="2000" b="1" dirty="0" err="1">
                <a:solidFill>
                  <a:schemeClr val="bg1"/>
                </a:solidFill>
              </a:rPr>
              <a:t>қ</a:t>
            </a:r>
            <a:r>
              <a:rPr lang="ru-RU" sz="2000" b="1" dirty="0" smtClean="0">
                <a:solidFill>
                  <a:schemeClr val="bg1"/>
                </a:solidFill>
              </a:rPr>
              <a:t>  фигура </a:t>
            </a:r>
            <a:r>
              <a:rPr lang="ru-RU" sz="2000" b="1" dirty="0" err="1" smtClean="0">
                <a:solidFill>
                  <a:schemeClr val="bg1"/>
                </a:solidFill>
              </a:rPr>
              <a:t>берилган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деймиз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Барча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нуктаси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бир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текисликда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жойлашмаган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қавари</a:t>
            </a:r>
            <a:r>
              <a:rPr lang="ru-RU" sz="2000" b="1" dirty="0" err="1">
                <a:solidFill>
                  <a:schemeClr val="bg1"/>
                </a:solidFill>
              </a:rPr>
              <a:t>қ</a:t>
            </a:r>
            <a:r>
              <a:rPr lang="ru-RU" sz="2000" b="1" dirty="0">
                <a:solidFill>
                  <a:schemeClr val="bg1"/>
                </a:solidFill>
              </a:rPr>
              <a:t>;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  фигура  </a:t>
            </a:r>
            <a:r>
              <a:rPr lang="ru-RU" sz="2000" b="1" dirty="0" err="1" smtClean="0">
                <a:solidFill>
                  <a:schemeClr val="bg1"/>
                </a:solidFill>
              </a:rPr>
              <a:t>уч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улчовли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қавариқ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фигурадир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2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7524" y="245033"/>
            <a:ext cx="8496944" cy="6352320"/>
          </a:xfrm>
          <a:prstGeom prst="roundRect">
            <a:avLst>
              <a:gd name="adj" fmla="val 4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2-чизма  </a:t>
            </a:r>
            <a:r>
              <a:rPr lang="ru-RU" sz="2000" b="1" dirty="0" err="1" smtClean="0">
                <a:solidFill>
                  <a:schemeClr val="bg1"/>
                </a:solidFill>
              </a:rPr>
              <a:t>ва</a:t>
            </a:r>
            <a:r>
              <a:rPr lang="ru-RU" sz="2000" b="1" dirty="0" smtClean="0">
                <a:solidFill>
                  <a:schemeClr val="bg1"/>
                </a:solidFill>
              </a:rPr>
              <a:t> 3-чизма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4" y="476672"/>
            <a:ext cx="7543800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4" y="3717032"/>
            <a:ext cx="76581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72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426</TotalTime>
  <Words>2080</Words>
  <Application>Microsoft Office PowerPoint</Application>
  <PresentationFormat>Экран (4:3)</PresentationFormat>
  <Paragraphs>214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UMK</cp:lastModifiedBy>
  <cp:revision>46</cp:revision>
  <dcterms:created xsi:type="dcterms:W3CDTF">2016-04-28T13:38:19Z</dcterms:created>
  <dcterms:modified xsi:type="dcterms:W3CDTF">2016-05-13T14:38:35Z</dcterms:modified>
</cp:coreProperties>
</file>