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6" r:id="rId10"/>
    <p:sldId id="265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58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6B9145E-09A3-4C2D-8057-166F6E812BFE}" type="datetimeFigureOut">
              <a:rPr lang="ru-RU" smtClean="0"/>
              <a:t>13.05.2016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3326B6C-CA4C-41BA-995E-27A4018A96D5}" type="slidenum">
              <a:rPr lang="ru-RU" smtClean="0"/>
              <a:t>‹#›</a:t>
            </a:fld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9145E-09A3-4C2D-8057-166F6E812BFE}" type="datetimeFigureOut">
              <a:rPr lang="ru-RU" smtClean="0"/>
              <a:t>13.05.2016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26B6C-CA4C-41BA-995E-27A4018A96D5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9145E-09A3-4C2D-8057-166F6E812BFE}" type="datetimeFigureOut">
              <a:rPr lang="ru-RU" smtClean="0"/>
              <a:t>13.05.2016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26B6C-CA4C-41BA-995E-27A4018A96D5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9145E-09A3-4C2D-8057-166F6E812BFE}" type="datetimeFigureOut">
              <a:rPr lang="ru-RU" smtClean="0"/>
              <a:t>13.05.2016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26B6C-CA4C-41BA-995E-27A4018A96D5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9145E-09A3-4C2D-8057-166F6E812BFE}" type="datetimeFigureOut">
              <a:rPr lang="ru-RU" smtClean="0"/>
              <a:t>13.05.2016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26B6C-CA4C-41BA-995E-27A4018A96D5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9145E-09A3-4C2D-8057-166F6E812BFE}" type="datetimeFigureOut">
              <a:rPr lang="ru-RU" smtClean="0"/>
              <a:t>13.05.2016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26B6C-CA4C-41BA-995E-27A4018A96D5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9145E-09A3-4C2D-8057-166F6E812BFE}" type="datetimeFigureOut">
              <a:rPr lang="ru-RU" smtClean="0"/>
              <a:t>13.05.2016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26B6C-CA4C-41BA-995E-27A4018A96D5}" type="slidenum">
              <a:rPr lang="ru-RU" smtClean="0"/>
              <a:t>‹#›</a:t>
            </a:fld>
            <a:endParaRPr lang="ru-RU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9145E-09A3-4C2D-8057-166F6E812BFE}" type="datetimeFigureOut">
              <a:rPr lang="ru-RU" smtClean="0"/>
              <a:t>13.05.2016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26B6C-CA4C-41BA-995E-27A4018A96D5}" type="slidenum">
              <a:rPr lang="ru-RU" smtClean="0"/>
              <a:t>‹#›</a:t>
            </a:fld>
            <a:endParaRPr lang="ru-RU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9145E-09A3-4C2D-8057-166F6E812BFE}" type="datetimeFigureOut">
              <a:rPr lang="ru-RU" smtClean="0"/>
              <a:t>13.05.2016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26B6C-CA4C-41BA-995E-27A4018A96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9145E-09A3-4C2D-8057-166F6E812BFE}" type="datetimeFigureOut">
              <a:rPr lang="ru-RU" smtClean="0"/>
              <a:t>13.05.2016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26B6C-CA4C-41BA-995E-27A4018A96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9145E-09A3-4C2D-8057-166F6E812BFE}" type="datetimeFigureOut">
              <a:rPr lang="ru-RU" smtClean="0"/>
              <a:t>13.05.2016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26B6C-CA4C-41BA-995E-27A4018A96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26B9145E-09A3-4C2D-8057-166F6E812BFE}" type="datetimeFigureOut">
              <a:rPr lang="ru-RU" smtClean="0"/>
              <a:t>13.05.2016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83326B6C-CA4C-41BA-995E-27A4018A96D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4" Type="http://schemas.microsoft.com/office/2007/relationships/hdphoto" Target="../media/hdphoto3.wdp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Шестиугольник 3"/>
          <p:cNvSpPr/>
          <p:nvPr/>
        </p:nvSpPr>
        <p:spPr>
          <a:xfrm>
            <a:off x="323528" y="282352"/>
            <a:ext cx="8280920" cy="6170984"/>
          </a:xfrm>
          <a:prstGeom prst="hexagon">
            <a:avLst>
              <a:gd name="adj" fmla="val 14962"/>
              <a:gd name="vf" fmla="val 115470"/>
            </a:avLst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C00000"/>
                </a:solidFill>
              </a:rPr>
              <a:t>Mavzu</a:t>
            </a:r>
            <a:r>
              <a:rPr lang="en-US" sz="3200" b="1" dirty="0" smtClean="0">
                <a:solidFill>
                  <a:srgbClr val="C00000"/>
                </a:solidFill>
              </a:rPr>
              <a:t>:  </a:t>
            </a:r>
            <a:r>
              <a:rPr lang="en-US" sz="3200" b="1" dirty="0" err="1" smtClean="0">
                <a:solidFill>
                  <a:srgbClr val="002060"/>
                </a:solidFill>
              </a:rPr>
              <a:t>Qavariq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to’plam</a:t>
            </a:r>
            <a:r>
              <a:rPr lang="en-US" sz="3200" b="1" dirty="0" smtClean="0">
                <a:solidFill>
                  <a:srgbClr val="002060"/>
                </a:solidFill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</a:rPr>
              <a:t>Qavariq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ko’pburchaklar</a:t>
            </a:r>
            <a:r>
              <a:rPr lang="en-US" sz="3200" b="1" dirty="0" smtClean="0">
                <a:solidFill>
                  <a:srgbClr val="002060"/>
                </a:solidFill>
              </a:rPr>
              <a:t> . </a:t>
            </a:r>
            <a:r>
              <a:rPr lang="en-US" sz="3200" b="1" dirty="0" err="1" smtClean="0">
                <a:solidFill>
                  <a:srgbClr val="002060"/>
                </a:solidFill>
              </a:rPr>
              <a:t>Qavariq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ko’pyoqni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uning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yoqlar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tekisliklari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bilan</a:t>
            </a:r>
            <a:r>
              <a:rPr lang="en-US" sz="3200" b="1" dirty="0" smtClean="0">
                <a:solidFill>
                  <a:srgbClr val="002060"/>
                </a:solidFill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</a:rPr>
              <a:t>chegaralangan</a:t>
            </a:r>
            <a:r>
              <a:rPr lang="en-US" sz="3200" b="1" dirty="0" smtClean="0">
                <a:solidFill>
                  <a:srgbClr val="002060"/>
                </a:solidFill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</a:rPr>
              <a:t>yarim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fazolarning</a:t>
            </a:r>
            <a:r>
              <a:rPr lang="en-US" sz="3200" b="1" dirty="0" smtClean="0">
                <a:solidFill>
                  <a:srgbClr val="002060"/>
                </a:solidFill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</a:rPr>
              <a:t>kesishuvchilari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natijasi</a:t>
            </a:r>
            <a:r>
              <a:rPr lang="en-US" sz="3200" b="1" dirty="0" smtClean="0">
                <a:solidFill>
                  <a:srgbClr val="002060"/>
                </a:solidFill>
              </a:rPr>
              <a:t> deb </a:t>
            </a:r>
            <a:r>
              <a:rPr lang="en-US" sz="3200" b="1" dirty="0" err="1" smtClean="0">
                <a:solidFill>
                  <a:srgbClr val="002060"/>
                </a:solidFill>
              </a:rPr>
              <a:t>qarash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920789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Скругленный прямоугольник 3"/>
              <p:cNvSpPr/>
              <p:nvPr/>
            </p:nvSpPr>
            <p:spPr>
              <a:xfrm>
                <a:off x="323528" y="260648"/>
                <a:ext cx="8496944" cy="6192688"/>
              </a:xfrm>
              <a:prstGeom prst="roundRect">
                <a:avLst>
                  <a:gd name="adj" fmla="val 9046"/>
                </a:avLst>
              </a:prstGeom>
              <a:solidFill>
                <a:schemeClr val="accent5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ru-RU" sz="2000" b="1" dirty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     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Қавариқ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фигуралар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катор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хоссаларга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эга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.</a:t>
                </a:r>
              </a:p>
              <a:p>
                <a:pPr marL="457200" indent="-457200" algn="ctr">
                  <a:buAutoNum type="arabicPeriod"/>
                </a:pPr>
                <a:r>
                  <a:rPr lang="ru-RU" sz="2000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ru-RU" sz="2000" b="1" dirty="0" err="1">
                    <a:solidFill>
                      <a:schemeClr val="bg1"/>
                    </a:solidFill>
                  </a:rPr>
                  <a:t>Қавариқ</a:t>
                </a:r>
                <a:r>
                  <a:rPr lang="ru-RU" sz="2000" b="1" dirty="0">
                    <a:solidFill>
                      <a:schemeClr val="bg1"/>
                    </a:solidFill>
                  </a:rPr>
                  <a:t> 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ясси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фигура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учун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А</a:t>
                </a:r>
                <a14:m>
                  <m:oMath xmlns:m="http://schemas.openxmlformats.org/officeDocument/2006/math">
                    <m:r>
                      <a:rPr lang="ru-RU" sz="20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∈</m:t>
                    </m:r>
                  </m:oMath>
                </a14:m>
                <a:r>
                  <a:rPr lang="en-US" sz="2000" b="1" dirty="0" err="1" smtClean="0">
                    <a:solidFill>
                      <a:schemeClr val="bg1"/>
                    </a:solidFill>
                  </a:rPr>
                  <a:t>int</a:t>
                </a:r>
                <a:r>
                  <a:rPr lang="en-US" sz="2000" b="1" dirty="0" smtClean="0">
                    <a:solidFill>
                      <a:schemeClr val="bg1"/>
                    </a:solidFill>
                  </a:rPr>
                  <a:t> F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ва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В</a:t>
                </a:r>
                <a14:m>
                  <m:oMath xmlns:m="http://schemas.openxmlformats.org/officeDocument/2006/math">
                    <m:r>
                      <a:rPr lang="ru-RU" sz="20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∈</m:t>
                    </m:r>
                  </m:oMath>
                </a14:m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en-US" sz="2000" b="1" dirty="0" err="1" smtClean="0">
                    <a:solidFill>
                      <a:schemeClr val="bg1"/>
                    </a:solidFill>
                  </a:rPr>
                  <a:t>int</a:t>
                </a:r>
                <a:r>
                  <a:rPr lang="en-US" sz="2000" b="1" dirty="0" smtClean="0">
                    <a:solidFill>
                      <a:schemeClr val="bg1"/>
                    </a:solidFill>
                  </a:rPr>
                  <a:t>  F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булса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, </a:t>
                </a:r>
              </a:p>
              <a:p>
                <a:pPr algn="ctr"/>
                <a:r>
                  <a:rPr lang="ru-RU" sz="2000" b="1" dirty="0" smtClean="0">
                    <a:solidFill>
                      <a:schemeClr val="bg1"/>
                    </a:solidFill>
                  </a:rPr>
                  <a:t> АВ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кесманинг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барча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>
                    <a:solidFill>
                      <a:schemeClr val="bg1"/>
                    </a:solidFill>
                  </a:rPr>
                  <a:t>нуқталари</a:t>
                </a:r>
                <a:r>
                  <a:rPr lang="ru-RU" sz="2000" b="1" dirty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хам  </a:t>
                </a:r>
                <a:r>
                  <a:rPr lang="en-US" sz="2000" b="1" dirty="0" err="1" smtClean="0">
                    <a:solidFill>
                      <a:schemeClr val="bg1"/>
                    </a:solidFill>
                  </a:rPr>
                  <a:t>int</a:t>
                </a:r>
                <a:r>
                  <a:rPr lang="en-US" sz="2000" b="1" dirty="0" smtClean="0">
                    <a:solidFill>
                      <a:schemeClr val="bg1"/>
                    </a:solidFill>
                  </a:rPr>
                  <a:t>  F  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га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тегишлидир</a:t>
                </a:r>
                <a:endParaRPr lang="ru-RU" sz="2000" b="1" dirty="0" smtClean="0">
                  <a:solidFill>
                    <a:schemeClr val="bg1"/>
                  </a:solidFill>
                </a:endParaRPr>
              </a:p>
              <a:p>
                <a:r>
                  <a:rPr lang="en-US" sz="2000" b="1" dirty="0" smtClean="0">
                    <a:solidFill>
                      <a:schemeClr val="bg1"/>
                    </a:solidFill>
                  </a:rPr>
                  <a:t>2°.  F — 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ru-RU" sz="2000" b="0" i="1" smtClean="0">
                        <a:solidFill>
                          <a:schemeClr val="bg1"/>
                        </a:solidFill>
                        <a:latin typeface="Cambria Math"/>
                      </a:rPr>
                      <m:t>қ</m:t>
                    </m:r>
                  </m:oMath>
                </a14:m>
                <a:r>
                  <a:rPr lang="ru-RU" sz="2000" b="1" dirty="0" err="1" smtClean="0">
                    <a:solidFill>
                      <a:schemeClr val="bg1"/>
                    </a:solidFill>
                  </a:rPr>
                  <a:t>авариқ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 фигура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ва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А</a:t>
                </a:r>
                <a:r>
                  <a:rPr lang="ru-RU" sz="2000" b="1" dirty="0" smtClean="0">
                    <a:solidFill>
                      <a:schemeClr val="bg1"/>
                    </a:solidFill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ru-RU" sz="20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sz="2000" b="1" i="1" dirty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𝝏</m:t>
                    </m:r>
                  </m:oMath>
                </a14:m>
                <a:r>
                  <a:rPr lang="en-US" sz="2000" b="1" dirty="0" err="1" smtClean="0">
                    <a:solidFill>
                      <a:schemeClr val="bg1"/>
                    </a:solidFill>
                  </a:rPr>
                  <a:t>F</a:t>
                </a:r>
                <a:r>
                  <a:rPr lang="en-US" sz="2000" b="1" dirty="0" smtClean="0">
                    <a:solidFill>
                      <a:schemeClr val="bg1"/>
                    </a:solidFill>
                  </a:rPr>
                  <a:t>,  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В </a:t>
                </a:r>
                <a:r>
                  <a:rPr lang="ru-RU" sz="2000" b="1" dirty="0" smtClean="0">
                    <a:solidFill>
                      <a:schemeClr val="bg1"/>
                    </a:solidFill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ru-RU" sz="20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∈</m:t>
                    </m:r>
                  </m:oMath>
                </a14:m>
                <a:r>
                  <a:rPr lang="ru-RU" sz="2000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en-US" sz="2000" b="1" dirty="0" err="1" smtClean="0">
                    <a:solidFill>
                      <a:schemeClr val="bg1"/>
                    </a:solidFill>
                  </a:rPr>
                  <a:t>int</a:t>
                </a:r>
                <a:r>
                  <a:rPr lang="en-US" sz="2000" b="1" dirty="0" smtClean="0">
                    <a:solidFill>
                      <a:schemeClr val="bg1"/>
                    </a:solidFill>
                  </a:rPr>
                  <a:t> F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булса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,  АВ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кес­манинг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А дан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бошка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барча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нукталари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en-US" sz="2000" b="1" dirty="0" smtClean="0">
                    <a:solidFill>
                      <a:schemeClr val="bg1"/>
                    </a:solidFill>
                  </a:rPr>
                  <a:t>F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нинг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ички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>
                    <a:solidFill>
                      <a:schemeClr val="bg1"/>
                    </a:solidFill>
                  </a:rPr>
                  <a:t>нуқтасидир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.</a:t>
                </a:r>
              </a:p>
              <a:p>
                <a:r>
                  <a:rPr lang="ru-RU" sz="2000" b="1" dirty="0" smtClean="0">
                    <a:solidFill>
                      <a:schemeClr val="bg1"/>
                    </a:solidFill>
                  </a:rPr>
                  <a:t>3°.  </a:t>
                </a:r>
                <a:r>
                  <a:rPr lang="en-US" sz="2000" b="1" dirty="0" smtClean="0">
                    <a:solidFill>
                      <a:schemeClr val="bg1"/>
                    </a:solidFill>
                  </a:rPr>
                  <a:t>F </a:t>
                </a:r>
                <a14:m>
                  <m:oMath xmlns:m="http://schemas.openxmlformats.org/officeDocument/2006/math">
                    <m:r>
                      <a:rPr lang="ru-RU" sz="2000" i="1">
                        <a:solidFill>
                          <a:schemeClr val="bg1"/>
                        </a:solidFill>
                        <a:latin typeface="Cambria Math"/>
                      </a:rPr>
                      <m:t>қ</m:t>
                    </m:r>
                  </m:oMath>
                </a14:m>
                <a:r>
                  <a:rPr lang="ru-RU" sz="2000" b="1" dirty="0" err="1">
                    <a:solidFill>
                      <a:schemeClr val="bg1"/>
                    </a:solidFill>
                  </a:rPr>
                  <a:t>авариқ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фигура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ва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А</a:t>
                </a:r>
                <a14:m>
                  <m:oMath xmlns:m="http://schemas.openxmlformats.org/officeDocument/2006/math">
                    <m:r>
                      <a:rPr lang="ru-RU" sz="20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sz="2000" b="1" i="1" dirty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𝝏</m:t>
                    </m:r>
                  </m:oMath>
                </a14:m>
                <a:r>
                  <a:rPr lang="ru-RU" sz="2000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en-US" sz="2000" b="1" dirty="0" smtClean="0">
                    <a:solidFill>
                      <a:schemeClr val="bg1"/>
                    </a:solidFill>
                  </a:rPr>
                  <a:t>F,  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В</a:t>
                </a:r>
                <a14:m>
                  <m:oMath xmlns:m="http://schemas.openxmlformats.org/officeDocument/2006/math">
                    <m:r>
                      <a:rPr lang="ru-RU" sz="20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∈</m:t>
                    </m:r>
                  </m:oMath>
                </a14:m>
                <a:r>
                  <a:rPr lang="ru-RU" sz="2000" b="1" dirty="0" smtClean="0">
                    <a:solidFill>
                      <a:schemeClr val="bg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 i="1" dirty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𝝏</m:t>
                    </m:r>
                    <m:r>
                      <a:rPr lang="en-US" sz="2000" b="1" i="1" dirty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en-US" sz="2000" b="1" dirty="0" smtClean="0">
                    <a:solidFill>
                      <a:schemeClr val="bg1"/>
                    </a:solidFill>
                  </a:rPr>
                  <a:t>F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булса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,  АВ </a:t>
                </a:r>
                <a14:m>
                  <m:oMath xmlns:m="http://schemas.openxmlformats.org/officeDocument/2006/math">
                    <m:r>
                      <a:rPr lang="ru-RU" sz="2000" b="1" i="1" smtClean="0">
                        <a:solidFill>
                          <a:schemeClr val="bg1"/>
                        </a:solidFill>
                        <a:latin typeface="Cambria Math"/>
                      </a:rPr>
                      <m:t>⋐</m:t>
                    </m:r>
                  </m:oMath>
                </a14:m>
                <a:r>
                  <a:rPr lang="en-US" sz="2000" b="1" dirty="0" smtClean="0">
                    <a:solidFill>
                      <a:schemeClr val="bg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𝝏</m:t>
                    </m:r>
                  </m:oMath>
                </a14:m>
                <a:r>
                  <a:rPr lang="en-US" sz="2000" b="1" dirty="0" smtClean="0">
                    <a:solidFill>
                      <a:schemeClr val="bg1"/>
                    </a:solidFill>
                  </a:rPr>
                  <a:t>F</a:t>
                </a:r>
              </a:p>
              <a:p>
                <a:r>
                  <a:rPr lang="ru-RU" sz="2000" b="1" dirty="0" err="1" smtClean="0">
                    <a:solidFill>
                      <a:schemeClr val="bg1"/>
                    </a:solidFill>
                  </a:rPr>
                  <a:t>ёки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А В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кесманинг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учларидан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ru-RU" sz="2000" b="1" dirty="0" err="1">
                    <a:solidFill>
                      <a:schemeClr val="bg1"/>
                    </a:solidFill>
                  </a:rPr>
                  <a:t>бошқа</a:t>
                </a:r>
                <a:r>
                  <a:rPr lang="ru-RU" sz="2000" b="1" dirty="0">
                    <a:solidFill>
                      <a:schemeClr val="bg1"/>
                    </a:solidFill>
                  </a:rPr>
                  <a:t>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барча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нукталари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en-US" sz="2000" b="1" dirty="0" smtClean="0">
                    <a:solidFill>
                      <a:schemeClr val="bg1"/>
                    </a:solidFill>
                  </a:rPr>
                  <a:t>F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нинг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ички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нуқтаси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булади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.</a:t>
                </a:r>
              </a:p>
              <a:p>
                <a:r>
                  <a:rPr lang="ru-RU" sz="2000" b="1" dirty="0" smtClean="0">
                    <a:solidFill>
                      <a:schemeClr val="bg1"/>
                    </a:solidFill>
                  </a:rPr>
                  <a:t>4</a:t>
                </a:r>
                <a14:m>
                  <m:oMath xmlns:m="http://schemas.openxmlformats.org/officeDocument/2006/math">
                    <m:r>
                      <a:rPr lang="ru-RU" sz="20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°</m:t>
                    </m:r>
                  </m:oMath>
                </a14:m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en-US" sz="2000" b="1" dirty="0" smtClean="0">
                    <a:solidFill>
                      <a:schemeClr val="bg1"/>
                    </a:solidFill>
                  </a:rPr>
                  <a:t>F </a:t>
                </a:r>
                <a14:m>
                  <m:oMath xmlns:m="http://schemas.openxmlformats.org/officeDocument/2006/math">
                    <m:r>
                      <a:rPr lang="ru-RU" sz="2000" i="1">
                        <a:solidFill>
                          <a:schemeClr val="bg1"/>
                        </a:solidFill>
                        <a:latin typeface="Cambria Math"/>
                      </a:rPr>
                      <m:t>қ</m:t>
                    </m:r>
                  </m:oMath>
                </a14:m>
                <a:r>
                  <a:rPr lang="ru-RU" sz="2000" b="1" dirty="0" err="1">
                    <a:solidFill>
                      <a:schemeClr val="bg1"/>
                    </a:solidFill>
                  </a:rPr>
                  <a:t>авариқ</a:t>
                </a:r>
                <a:r>
                  <a:rPr lang="ru-RU" sz="2000" b="1" dirty="0">
                    <a:solidFill>
                      <a:schemeClr val="bg1"/>
                    </a:solidFill>
                  </a:rPr>
                  <a:t> 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фигуранинг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ички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нукдасидан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утган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en-US" sz="2000" b="1" dirty="0" smtClean="0">
                    <a:solidFill>
                      <a:schemeClr val="bg1"/>
                    </a:solidFill>
                  </a:rPr>
                  <a:t>u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тугри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</a:p>
              <a:p>
                <a:r>
                  <a:rPr lang="ru-RU" sz="2000" b="1" dirty="0" err="1" smtClean="0">
                    <a:solidFill>
                      <a:schemeClr val="bg1"/>
                    </a:solidFill>
                  </a:rPr>
                  <a:t>чи­зик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en-US" sz="2000" b="1" dirty="0" smtClean="0">
                    <a:solidFill>
                      <a:schemeClr val="bg1"/>
                    </a:solidFill>
                  </a:rPr>
                  <a:t>F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нинг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иккитадан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ортик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че­гара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нуктасини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уз  ичига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олмайди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. .</a:t>
                </a:r>
              </a:p>
              <a:p>
                <a:r>
                  <a:rPr lang="ru-RU" sz="2000" b="1" dirty="0" smtClean="0">
                    <a:solidFill>
                      <a:schemeClr val="bg1"/>
                    </a:solidFill>
                  </a:rPr>
                  <a:t>5°.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Агар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и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тугри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>
                    <a:solidFill>
                      <a:schemeClr val="bg1"/>
                    </a:solidFill>
                  </a:rPr>
                  <a:t>чизиқ</a:t>
                </a:r>
                <a:r>
                  <a:rPr lang="ru-RU" sz="2000" b="1" dirty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ru-RU" sz="2000" i="1">
                        <a:solidFill>
                          <a:schemeClr val="bg1"/>
                        </a:solidFill>
                        <a:latin typeface="Cambria Math"/>
                      </a:rPr>
                      <m:t>қ</m:t>
                    </m:r>
                  </m:oMath>
                </a14:m>
                <a:r>
                  <a:rPr lang="ru-RU" sz="2000" b="1" dirty="0" err="1">
                    <a:solidFill>
                      <a:schemeClr val="bg1"/>
                    </a:solidFill>
                  </a:rPr>
                  <a:t>авариқ</a:t>
                </a:r>
                <a:r>
                  <a:rPr lang="ru-RU" sz="2000" b="1" dirty="0">
                    <a:solidFill>
                      <a:schemeClr val="bg1"/>
                    </a:solidFill>
                  </a:rPr>
                  <a:t> 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en-US" sz="2000" b="1" dirty="0" smtClean="0">
                    <a:solidFill>
                      <a:schemeClr val="bg1"/>
                    </a:solidFill>
                  </a:rPr>
                  <a:t>F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фигуранинг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битта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хам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ички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</a:t>
                </a:r>
              </a:p>
              <a:p>
                <a:r>
                  <a:rPr lang="ru-RU" sz="2000" b="1" dirty="0" err="1" smtClean="0">
                    <a:solidFill>
                      <a:schemeClr val="bg1"/>
                    </a:solidFill>
                  </a:rPr>
                  <a:t>нуқтасидан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утмаса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,  </a:t>
                </a:r>
                <a:r>
                  <a:rPr lang="en-US" sz="2000" b="1" dirty="0" smtClean="0">
                    <a:solidFill>
                      <a:schemeClr val="bg1"/>
                    </a:solidFill>
                  </a:rPr>
                  <a:t>F  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фигура  и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тугри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>
                    <a:solidFill>
                      <a:schemeClr val="bg1"/>
                    </a:solidFill>
                  </a:rPr>
                  <a:t>чизиқ</a:t>
                </a:r>
                <a:r>
                  <a:rPr lang="ru-RU" sz="2000" b="1" dirty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билан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>
                    <a:solidFill>
                      <a:schemeClr val="bg1"/>
                    </a:solidFill>
                  </a:rPr>
                  <a:t>аниқланаднган</a:t>
                </a:r>
                <a:r>
                  <a:rPr lang="ru-RU" sz="2000" b="1" dirty="0">
                    <a:solidFill>
                      <a:schemeClr val="bg1"/>
                    </a:solidFill>
                  </a:rPr>
                  <a:t> </a:t>
                </a:r>
                <a:r>
                  <a:rPr lang="ru-RU" sz="2000" b="1" dirty="0" err="1">
                    <a:solidFill>
                      <a:schemeClr val="bg1"/>
                    </a:solidFill>
                  </a:rPr>
                  <a:t>ёпиқ</a:t>
                </a:r>
                <a:r>
                  <a:rPr lang="ru-RU" sz="2000" b="1" dirty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ярим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текисликлардан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>
                    <a:solidFill>
                      <a:schemeClr val="bg1"/>
                    </a:solidFill>
                  </a:rPr>
                  <a:t>фақат</a:t>
                </a:r>
                <a:r>
                  <a:rPr lang="ru-RU" sz="2000" b="1" dirty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бирига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тегишлидир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.</a:t>
                </a:r>
                <a:endParaRPr lang="ru-RU" sz="2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" name="Скругленный 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260648"/>
                <a:ext cx="8496944" cy="6192688"/>
              </a:xfrm>
              <a:prstGeom prst="roundRect">
                <a:avLst>
                  <a:gd name="adj" fmla="val 9046"/>
                </a:avLst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75357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Скругленный прямоугольник 3"/>
              <p:cNvSpPr/>
              <p:nvPr/>
            </p:nvSpPr>
            <p:spPr>
              <a:xfrm>
                <a:off x="323528" y="260648"/>
                <a:ext cx="8496944" cy="6264696"/>
              </a:xfrm>
              <a:prstGeom prst="roundRect">
                <a:avLst>
                  <a:gd name="adj" fmla="val 7721"/>
                </a:avLst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2000" b="1" dirty="0" err="1" smtClean="0">
                    <a:solidFill>
                      <a:schemeClr val="bg1"/>
                    </a:solidFill>
                  </a:rPr>
                  <a:t>Таъриф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.   </a:t>
                </a:r>
                <a:r>
                  <a:rPr lang="en-US" sz="2000" b="1" dirty="0" smtClean="0">
                    <a:solidFill>
                      <a:schemeClr val="bg1"/>
                    </a:solidFill>
                  </a:rPr>
                  <a:t>F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>
                    <a:solidFill>
                      <a:schemeClr val="bg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ru-RU" sz="2000" i="1">
                        <a:solidFill>
                          <a:schemeClr val="bg1"/>
                        </a:solidFill>
                        <a:latin typeface="Cambria Math"/>
                      </a:rPr>
                      <m:t>қ</m:t>
                    </m:r>
                  </m:oMath>
                </a14:m>
                <a:r>
                  <a:rPr lang="ru-RU" sz="2000" b="1" dirty="0" err="1">
                    <a:solidFill>
                      <a:schemeClr val="bg1"/>
                    </a:solidFill>
                  </a:rPr>
                  <a:t>авариқ</a:t>
                </a:r>
                <a:r>
                  <a:rPr lang="ru-RU" sz="2000" b="1" dirty="0">
                    <a:solidFill>
                      <a:schemeClr val="bg1"/>
                    </a:solidFill>
                  </a:rPr>
                  <a:t> </a:t>
                </a:r>
                <a:r>
                  <a:rPr lang="en-US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фигуранинг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 i="1" dirty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𝝏</m:t>
                    </m:r>
                  </m:oMath>
                </a14:m>
                <a:r>
                  <a:rPr lang="en-US" sz="2000" b="1" dirty="0" smtClean="0">
                    <a:solidFill>
                      <a:schemeClr val="bg1"/>
                    </a:solidFill>
                  </a:rPr>
                  <a:t>F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чегараси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чекли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сон­даги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кесма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ва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нурларнинг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бирлашмасидан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иборат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булса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,  </a:t>
                </a:r>
                <a:r>
                  <a:rPr lang="en-US" sz="2000" b="1" dirty="0" smtClean="0">
                    <a:solidFill>
                      <a:schemeClr val="bg1"/>
                    </a:solidFill>
                  </a:rPr>
                  <a:t>F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ru-RU" sz="2000" i="1">
                        <a:solidFill>
                          <a:schemeClr val="bg1"/>
                        </a:solidFill>
                        <a:latin typeface="Cambria Math"/>
                      </a:rPr>
                      <m:t>қ</m:t>
                    </m:r>
                  </m:oMath>
                </a14:m>
                <a:r>
                  <a:rPr lang="ru-RU" sz="2000" b="1" dirty="0" err="1">
                    <a:solidFill>
                      <a:schemeClr val="bg1"/>
                    </a:solidFill>
                  </a:rPr>
                  <a:t>авариқ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купбурчак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деб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аталади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.  Бунда </a:t>
                </a:r>
                <a14:m>
                  <m:oMath xmlns:m="http://schemas.openxmlformats.org/officeDocument/2006/math">
                    <m:r>
                      <a:rPr lang="en-US" sz="2000" b="1" i="1" dirty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𝝏</m:t>
                    </m:r>
                    <m:r>
                      <a:rPr lang="en-US" sz="2000" b="1" i="1" dirty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en-US" sz="2000" b="1" dirty="0" smtClean="0">
                    <a:solidFill>
                      <a:schemeClr val="bg1"/>
                    </a:solidFill>
                  </a:rPr>
                  <a:t>F 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да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бир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>
                    <a:solidFill>
                      <a:schemeClr val="bg1"/>
                    </a:solidFill>
                  </a:rPr>
                  <a:t>вақтда</a:t>
                </a:r>
                <a:r>
                  <a:rPr lang="ru-RU" sz="2000" b="1" dirty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кес­ма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ва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нурларнинг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булиши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талаб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>
                    <a:solidFill>
                      <a:schemeClr val="bg1"/>
                    </a:solidFill>
                  </a:rPr>
                  <a:t>қилинмайди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;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агар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en-US" sz="2000" b="1" dirty="0" smtClean="0">
                    <a:solidFill>
                      <a:schemeClr val="bg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 i="1" dirty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𝝏</m:t>
                    </m:r>
                  </m:oMath>
                </a14:m>
                <a:r>
                  <a:rPr lang="en-US" sz="2000" b="1" dirty="0">
                    <a:solidFill>
                      <a:schemeClr val="bg1"/>
                    </a:solidFill>
                  </a:rPr>
                  <a:t>F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нинг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</a:t>
                </a:r>
              </a:p>
              <a:p>
                <a:pPr algn="ctr"/>
                <a:r>
                  <a:rPr lang="ru-RU" sz="2000" b="1" dirty="0" err="1" smtClean="0">
                    <a:solidFill>
                      <a:schemeClr val="bg1"/>
                    </a:solidFill>
                  </a:rPr>
                  <a:t>таркибида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камида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битта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нур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булса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,  </a:t>
                </a:r>
                <a:r>
                  <a:rPr lang="en-US" sz="2000" b="1" dirty="0" smtClean="0">
                    <a:solidFill>
                      <a:schemeClr val="bg1"/>
                    </a:solidFill>
                  </a:rPr>
                  <a:t>F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чексиз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қавариқ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купбур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­</a:t>
                </a:r>
              </a:p>
              <a:p>
                <a:pPr algn="ctr"/>
                <a:r>
                  <a:rPr lang="ru-RU" sz="2000" b="1" dirty="0" err="1" smtClean="0">
                    <a:solidFill>
                      <a:schemeClr val="bg1"/>
                    </a:solidFill>
                  </a:rPr>
                  <a:t>чак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ва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 i="1" dirty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𝝏</m:t>
                    </m:r>
                  </m:oMath>
                </a14:m>
                <a:r>
                  <a:rPr lang="en-US" sz="2000" b="1" dirty="0">
                    <a:solidFill>
                      <a:schemeClr val="bg1"/>
                    </a:solidFill>
                  </a:rPr>
                  <a:t>F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нинг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таркибида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>
                    <a:solidFill>
                      <a:schemeClr val="bg1"/>
                    </a:solidFill>
                  </a:rPr>
                  <a:t>фақат</a:t>
                </a:r>
                <a:r>
                  <a:rPr lang="ru-RU" sz="2000" b="1" dirty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кесмаларгина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>
                    <a:solidFill>
                      <a:schemeClr val="bg1"/>
                    </a:solidFill>
                  </a:rPr>
                  <a:t>қатнашса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,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чегараланган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қавари</a:t>
                </a:r>
                <a:r>
                  <a:rPr lang="ru-RU" sz="2000" b="1" dirty="0" err="1">
                    <a:solidFill>
                      <a:schemeClr val="bg1"/>
                    </a:solidFill>
                  </a:rPr>
                  <a:t>қ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купбурчак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деб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аталади</a:t>
                </a:r>
                <a:endParaRPr lang="ru-RU" sz="2000" b="1" dirty="0" smtClean="0">
                  <a:solidFill>
                    <a:schemeClr val="bg1"/>
                  </a:solidFill>
                </a:endParaRPr>
              </a:p>
              <a:p>
                <a:pPr algn="ctr"/>
                <a:endParaRPr lang="ru-RU" sz="2000" b="1" dirty="0">
                  <a:solidFill>
                    <a:schemeClr val="bg1"/>
                  </a:solidFill>
                </a:endParaRPr>
              </a:p>
              <a:p>
                <a:pPr algn="ctr"/>
                <a:endParaRPr lang="ru-RU" sz="2000" b="1" dirty="0" smtClean="0">
                  <a:solidFill>
                    <a:schemeClr val="bg1"/>
                  </a:solidFill>
                </a:endParaRPr>
              </a:p>
              <a:p>
                <a:pPr algn="ctr"/>
                <a:endParaRPr lang="ru-RU" sz="2000" b="1" dirty="0">
                  <a:solidFill>
                    <a:schemeClr val="bg1"/>
                  </a:solidFill>
                </a:endParaRPr>
              </a:p>
              <a:p>
                <a:pPr algn="ctr"/>
                <a:endParaRPr lang="ru-RU" sz="2000" b="1" dirty="0" smtClean="0">
                  <a:solidFill>
                    <a:schemeClr val="bg1"/>
                  </a:solidFill>
                </a:endParaRPr>
              </a:p>
              <a:p>
                <a:pPr algn="ctr"/>
                <a:endParaRPr lang="ru-RU" sz="2000" b="1" dirty="0">
                  <a:solidFill>
                    <a:schemeClr val="bg1"/>
                  </a:solidFill>
                </a:endParaRPr>
              </a:p>
              <a:p>
                <a:pPr algn="ctr"/>
                <a:endParaRPr lang="ru-RU" sz="2000" b="1" dirty="0" smtClean="0">
                  <a:solidFill>
                    <a:schemeClr val="bg1"/>
                  </a:solidFill>
                </a:endParaRPr>
              </a:p>
              <a:p>
                <a:pPr algn="ctr"/>
                <a:endParaRPr lang="ru-RU" sz="2000" b="1" dirty="0">
                  <a:solidFill>
                    <a:schemeClr val="bg1"/>
                  </a:solidFill>
                </a:endParaRPr>
              </a:p>
              <a:p>
                <a:pPr algn="ctr"/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endParaRPr lang="ru-RU" sz="2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" name="Скругленный 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260648"/>
                <a:ext cx="8496944" cy="6264696"/>
              </a:xfrm>
              <a:prstGeom prst="roundRect">
                <a:avLst>
                  <a:gd name="adj" fmla="val 7721"/>
                </a:avLst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/>
          <p:cNvSpPr/>
          <p:nvPr/>
        </p:nvSpPr>
        <p:spPr>
          <a:xfrm>
            <a:off x="1187624" y="548680"/>
            <a:ext cx="69127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             </a:t>
            </a:r>
            <a:r>
              <a:rPr lang="ru-RU" sz="2800" b="1" dirty="0" err="1" smtClean="0">
                <a:solidFill>
                  <a:schemeClr val="bg1"/>
                </a:solidFill>
              </a:rPr>
              <a:t>Қавариқ</a:t>
            </a:r>
            <a:r>
              <a:rPr lang="ru-RU" sz="2800" b="1" dirty="0" smtClean="0">
                <a:solidFill>
                  <a:schemeClr val="bg1"/>
                </a:solidFill>
              </a:rPr>
              <a:t> </a:t>
            </a:r>
            <a:r>
              <a:rPr lang="ru-RU" dirty="0" smtClean="0"/>
              <a:t> </a:t>
            </a:r>
            <a:r>
              <a:rPr lang="ru-RU" sz="2800" b="1" dirty="0" err="1" smtClean="0">
                <a:solidFill>
                  <a:schemeClr val="bg1"/>
                </a:solidFill>
              </a:rPr>
              <a:t>купбурчаклар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564" y="3392996"/>
            <a:ext cx="7992888" cy="19277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2407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Скругленный прямоугольник 3"/>
              <p:cNvSpPr/>
              <p:nvPr/>
            </p:nvSpPr>
            <p:spPr>
              <a:xfrm>
                <a:off x="323528" y="332656"/>
                <a:ext cx="8496944" cy="6264696"/>
              </a:xfrm>
              <a:prstGeom prst="roundRect">
                <a:avLst>
                  <a:gd name="adj" fmla="val 4190"/>
                </a:avLst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ru-RU" sz="2000" b="1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ru-RU" sz="20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Е</m:t>
                        </m:r>
                      </m:e>
                      <m:sub>
                        <m:r>
                          <a:rPr lang="ru-RU" sz="20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𝟑</m:t>
                        </m:r>
                      </m:sub>
                    </m:sSub>
                  </m:oMath>
                </a14:m>
                <a:r>
                  <a:rPr lang="ru-RU" b="1" dirty="0" smtClean="0">
                    <a:solidFill>
                      <a:schemeClr val="bg1"/>
                    </a:solidFill>
                  </a:rPr>
                  <a:t>  да  </a:t>
                </a:r>
                <a:r>
                  <a:rPr lang="ru-RU" b="1" dirty="0" err="1" smtClean="0">
                    <a:solidFill>
                      <a:schemeClr val="bg1"/>
                    </a:solidFill>
                  </a:rPr>
                  <a:t>барча</a:t>
                </a:r>
                <a:r>
                  <a:rPr lang="ru-RU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b="1" dirty="0" err="1">
                    <a:solidFill>
                      <a:schemeClr val="bg1"/>
                    </a:solidFill>
                  </a:rPr>
                  <a:t>нуқталари</a:t>
                </a:r>
                <a:r>
                  <a:rPr lang="ru-RU" b="1" dirty="0">
                    <a:solidFill>
                      <a:schemeClr val="bg1"/>
                    </a:solidFill>
                  </a:rPr>
                  <a:t>  </a:t>
                </a:r>
                <a:r>
                  <a:rPr lang="ru-RU" b="1" dirty="0" err="1" smtClean="0">
                    <a:solidFill>
                      <a:schemeClr val="bg1"/>
                    </a:solidFill>
                  </a:rPr>
                  <a:t>бир</a:t>
                </a:r>
                <a:r>
                  <a:rPr lang="ru-RU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b="1" dirty="0" err="1" smtClean="0">
                    <a:solidFill>
                      <a:schemeClr val="bg1"/>
                    </a:solidFill>
                  </a:rPr>
                  <a:t>текисликка</a:t>
                </a:r>
                <a:r>
                  <a:rPr lang="ru-RU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b="1" dirty="0" err="1" smtClean="0">
                    <a:solidFill>
                      <a:schemeClr val="bg1"/>
                    </a:solidFill>
                  </a:rPr>
                  <a:t>тегишли</a:t>
                </a:r>
                <a:r>
                  <a:rPr lang="ru-RU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b="1" dirty="0" err="1" smtClean="0">
                    <a:solidFill>
                      <a:schemeClr val="bg1"/>
                    </a:solidFill>
                  </a:rPr>
                  <a:t>булмаган</a:t>
                </a:r>
                <a:r>
                  <a:rPr lang="ru-RU" b="1" dirty="0" smtClean="0">
                    <a:solidFill>
                      <a:schemeClr val="bg1"/>
                    </a:solidFill>
                  </a:rPr>
                  <a:t> </a:t>
                </a:r>
              </a:p>
              <a:p>
                <a:r>
                  <a:rPr lang="ru-RU" b="1" dirty="0" err="1">
                    <a:solidFill>
                      <a:schemeClr val="bg1"/>
                    </a:solidFill>
                  </a:rPr>
                  <a:t>қ</a:t>
                </a:r>
                <a:r>
                  <a:rPr lang="ru-RU" b="1" dirty="0" err="1" smtClean="0">
                    <a:solidFill>
                      <a:schemeClr val="bg1"/>
                    </a:solidFill>
                  </a:rPr>
                  <a:t>авариқ</a:t>
                </a:r>
                <a:r>
                  <a:rPr lang="ru-RU" b="1" dirty="0" smtClean="0">
                    <a:solidFill>
                      <a:schemeClr val="bg1"/>
                    </a:solidFill>
                  </a:rPr>
                  <a:t>  М  </a:t>
                </a:r>
                <a:r>
                  <a:rPr lang="ru-RU" b="1" dirty="0" err="1" smtClean="0">
                    <a:solidFill>
                      <a:schemeClr val="bg1"/>
                    </a:solidFill>
                  </a:rPr>
                  <a:t>туплам</a:t>
                </a:r>
                <a:r>
                  <a:rPr lang="ru-RU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b="1" dirty="0" err="1" smtClean="0">
                    <a:solidFill>
                      <a:schemeClr val="bg1"/>
                    </a:solidFill>
                  </a:rPr>
                  <a:t>берилган</a:t>
                </a:r>
                <a:r>
                  <a:rPr lang="ru-RU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b="1" dirty="0" err="1" smtClean="0">
                    <a:solidFill>
                      <a:schemeClr val="bg1"/>
                    </a:solidFill>
                  </a:rPr>
                  <a:t>булсин</a:t>
                </a:r>
                <a:r>
                  <a:rPr lang="ru-RU" b="1" dirty="0" smtClean="0">
                    <a:solidFill>
                      <a:schemeClr val="bg1"/>
                    </a:solidFill>
                  </a:rPr>
                  <a:t>;  </a:t>
                </a:r>
                <a:r>
                  <a:rPr lang="ru-RU" b="1" dirty="0" err="1" smtClean="0">
                    <a:solidFill>
                      <a:schemeClr val="bg1"/>
                    </a:solidFill>
                  </a:rPr>
                  <a:t>равшанки</a:t>
                </a:r>
                <a:r>
                  <a:rPr lang="ru-RU" b="1" dirty="0" smtClean="0">
                    <a:solidFill>
                      <a:schemeClr val="bg1"/>
                    </a:solidFill>
                  </a:rPr>
                  <a:t>,  </a:t>
                </a:r>
                <a:r>
                  <a:rPr lang="ru-RU" b="1" dirty="0" err="1" smtClean="0">
                    <a:solidFill>
                      <a:schemeClr val="bg1"/>
                    </a:solidFill>
                  </a:rPr>
                  <a:t>бу</a:t>
                </a:r>
                <a:r>
                  <a:rPr lang="ru-RU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b="1" dirty="0" err="1" smtClean="0">
                    <a:solidFill>
                      <a:schemeClr val="bg1"/>
                    </a:solidFill>
                  </a:rPr>
                  <a:t>тупламнинг</a:t>
                </a:r>
                <a:r>
                  <a:rPr lang="ru-RU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ru-RU" b="1" dirty="0" err="1" smtClean="0">
                    <a:solidFill>
                      <a:schemeClr val="bg1"/>
                    </a:solidFill>
                  </a:rPr>
                  <a:t>бир</a:t>
                </a:r>
                <a:endParaRPr lang="ru-RU" b="1" dirty="0" smtClean="0">
                  <a:solidFill>
                    <a:schemeClr val="bg1"/>
                  </a:solidFill>
                </a:endParaRPr>
              </a:p>
              <a:p>
                <a:r>
                  <a:rPr lang="ru-RU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b="1" dirty="0" err="1" smtClean="0">
                    <a:solidFill>
                      <a:schemeClr val="bg1"/>
                    </a:solidFill>
                  </a:rPr>
                  <a:t>текисликда</a:t>
                </a:r>
                <a:r>
                  <a:rPr lang="ru-RU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b="1" dirty="0" err="1" smtClean="0">
                    <a:solidFill>
                      <a:schemeClr val="bg1"/>
                    </a:solidFill>
                  </a:rPr>
                  <a:t>ётмаган</a:t>
                </a:r>
                <a:r>
                  <a:rPr lang="ru-RU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b="1" dirty="0" err="1" smtClean="0">
                    <a:solidFill>
                      <a:schemeClr val="bg1"/>
                    </a:solidFill>
                  </a:rPr>
                  <a:t>камида</a:t>
                </a:r>
                <a:r>
                  <a:rPr lang="ru-RU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b="1" dirty="0" err="1" smtClean="0">
                    <a:solidFill>
                      <a:schemeClr val="bg1"/>
                    </a:solidFill>
                  </a:rPr>
                  <a:t>туртта</a:t>
                </a:r>
                <a:r>
                  <a:rPr lang="ru-RU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b="1" dirty="0" err="1">
                    <a:solidFill>
                      <a:schemeClr val="bg1"/>
                    </a:solidFill>
                  </a:rPr>
                  <a:t>нуқтаси</a:t>
                </a:r>
                <a:r>
                  <a:rPr lang="ru-RU" b="1" dirty="0">
                    <a:solidFill>
                      <a:schemeClr val="bg1"/>
                    </a:solidFill>
                  </a:rPr>
                  <a:t>  </a:t>
                </a:r>
                <a:r>
                  <a:rPr lang="ru-RU" b="1" dirty="0" err="1" smtClean="0">
                    <a:solidFill>
                      <a:schemeClr val="bg1"/>
                    </a:solidFill>
                  </a:rPr>
                  <a:t>мавжуддир</a:t>
                </a:r>
                <a:r>
                  <a:rPr lang="ru-RU" b="1" dirty="0" smtClean="0">
                    <a:solidFill>
                      <a:schemeClr val="bg1"/>
                    </a:solidFill>
                  </a:rPr>
                  <a:t>. У  </a:t>
                </a:r>
                <a:r>
                  <a:rPr lang="ru-RU" b="1" dirty="0" err="1" smtClean="0">
                    <a:solidFill>
                      <a:schemeClr val="bg1"/>
                    </a:solidFill>
                  </a:rPr>
                  <a:t>холда</a:t>
                </a:r>
                <a:endParaRPr lang="ru-RU" b="1" dirty="0" smtClean="0">
                  <a:solidFill>
                    <a:schemeClr val="bg1"/>
                  </a:solidFill>
                </a:endParaRPr>
              </a:p>
              <a:p>
                <a:r>
                  <a:rPr lang="ru-RU" b="1" dirty="0" smtClean="0">
                    <a:solidFill>
                      <a:schemeClr val="bg1"/>
                    </a:solidFill>
                  </a:rPr>
                  <a:t>  М </a:t>
                </a:r>
                <a:r>
                  <a:rPr lang="ru-RU" b="1" dirty="0" err="1" smtClean="0">
                    <a:solidFill>
                      <a:schemeClr val="bg1"/>
                    </a:solidFill>
                  </a:rPr>
                  <a:t>туплам</a:t>
                </a:r>
                <a:r>
                  <a:rPr lang="ru-RU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b="1" dirty="0" err="1" smtClean="0">
                    <a:solidFill>
                      <a:schemeClr val="bg1"/>
                    </a:solidFill>
                  </a:rPr>
                  <a:t>учлари</a:t>
                </a:r>
                <a:r>
                  <a:rPr lang="ru-RU" b="1" dirty="0" smtClean="0">
                    <a:solidFill>
                      <a:schemeClr val="bg1"/>
                    </a:solidFill>
                  </a:rPr>
                  <a:t>  шу  </a:t>
                </a:r>
                <a:r>
                  <a:rPr lang="ru-RU" b="1" dirty="0" err="1" smtClean="0">
                    <a:solidFill>
                      <a:schemeClr val="bg1"/>
                    </a:solidFill>
                  </a:rPr>
                  <a:t>нуқталарда</a:t>
                </a:r>
                <a:r>
                  <a:rPr lang="ru-RU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b="1" dirty="0" err="1" smtClean="0">
                    <a:solidFill>
                      <a:schemeClr val="bg1"/>
                    </a:solidFill>
                  </a:rPr>
                  <a:t>булган</a:t>
                </a:r>
                <a:r>
                  <a:rPr lang="ru-RU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b="1" dirty="0" err="1" smtClean="0">
                    <a:solidFill>
                      <a:schemeClr val="bg1"/>
                    </a:solidFill>
                  </a:rPr>
                  <a:t>тетраэдрни</a:t>
                </a:r>
                <a:r>
                  <a:rPr lang="ru-RU" b="1" dirty="0" smtClean="0">
                    <a:solidFill>
                      <a:schemeClr val="bg1"/>
                    </a:solidFill>
                  </a:rPr>
                  <a:t> уз  ичига  </a:t>
                </a:r>
                <a:r>
                  <a:rPr lang="ru-RU" b="1" dirty="0" err="1" smtClean="0">
                    <a:solidFill>
                      <a:schemeClr val="bg1"/>
                    </a:solidFill>
                  </a:rPr>
                  <a:t>тула</a:t>
                </a:r>
                <a:r>
                  <a:rPr lang="ru-RU" b="1" dirty="0" smtClean="0">
                    <a:solidFill>
                      <a:schemeClr val="bg1"/>
                    </a:solidFill>
                  </a:rPr>
                  <a:t> </a:t>
                </a:r>
              </a:p>
              <a:p>
                <a:r>
                  <a:rPr lang="ru-RU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ru-RU" b="1" dirty="0" err="1" smtClean="0">
                    <a:solidFill>
                      <a:schemeClr val="bg1"/>
                    </a:solidFill>
                  </a:rPr>
                  <a:t>олади</a:t>
                </a:r>
                <a:r>
                  <a:rPr lang="ru-RU" b="1" dirty="0" smtClean="0">
                    <a:solidFill>
                      <a:schemeClr val="bg1"/>
                    </a:solidFill>
                  </a:rPr>
                  <a:t>,  </a:t>
                </a:r>
                <a:r>
                  <a:rPr lang="ru-RU" b="1" dirty="0" err="1" smtClean="0">
                    <a:solidFill>
                      <a:schemeClr val="bg1"/>
                    </a:solidFill>
                  </a:rPr>
                  <a:t>демак</a:t>
                </a:r>
                <a:r>
                  <a:rPr lang="ru-RU" b="1" dirty="0" smtClean="0">
                    <a:solidFill>
                      <a:schemeClr val="bg1"/>
                    </a:solidFill>
                  </a:rPr>
                  <a:t>,  М  </a:t>
                </a:r>
                <a:r>
                  <a:rPr lang="ru-RU" b="1" dirty="0" err="1" smtClean="0">
                    <a:solidFill>
                      <a:schemeClr val="bg1"/>
                    </a:solidFill>
                  </a:rPr>
                  <a:t>туплам</a:t>
                </a:r>
                <a:r>
                  <a:rPr lang="ru-RU" b="1" dirty="0" smtClean="0">
                    <a:solidFill>
                      <a:schemeClr val="bg1"/>
                    </a:solidFill>
                  </a:rPr>
                  <a:t>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ru-RU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Е</m:t>
                        </m:r>
                      </m:e>
                      <m:sub>
                        <m:r>
                          <a:rPr lang="ru-RU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𝟑</m:t>
                        </m:r>
                      </m:sub>
                    </m:sSub>
                  </m:oMath>
                </a14:m>
                <a:r>
                  <a:rPr lang="ru-RU" b="1" dirty="0" smtClean="0">
                    <a:solidFill>
                      <a:schemeClr val="bg1"/>
                    </a:solidFill>
                  </a:rPr>
                  <a:t>га  </a:t>
                </a:r>
                <a:r>
                  <a:rPr lang="ru-RU" b="1" dirty="0" err="1" smtClean="0">
                    <a:solidFill>
                      <a:schemeClr val="bg1"/>
                    </a:solidFill>
                  </a:rPr>
                  <a:t>нисбатан</a:t>
                </a:r>
                <a:r>
                  <a:rPr lang="ru-RU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b="1" dirty="0" err="1" smtClean="0">
                    <a:solidFill>
                      <a:schemeClr val="bg1"/>
                    </a:solidFill>
                  </a:rPr>
                  <a:t>ички</a:t>
                </a:r>
                <a:r>
                  <a:rPr lang="ru-RU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ru-RU" b="1" dirty="0" err="1" smtClean="0">
                    <a:solidFill>
                      <a:schemeClr val="bg1"/>
                    </a:solidFill>
                  </a:rPr>
                  <a:t>нуқталарга</a:t>
                </a:r>
                <a:r>
                  <a:rPr lang="ru-RU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b="1" dirty="0" err="1" smtClean="0">
                    <a:solidFill>
                      <a:schemeClr val="bg1"/>
                    </a:solidFill>
                  </a:rPr>
                  <a:t>эгадир</a:t>
                </a:r>
                <a:r>
                  <a:rPr lang="ru-RU" b="1" dirty="0" smtClean="0">
                    <a:solidFill>
                      <a:schemeClr val="bg1"/>
                    </a:solidFill>
                  </a:rPr>
                  <a:t>.</a:t>
                </a:r>
              </a:p>
              <a:p>
                <a:r>
                  <a:rPr lang="ru-RU" b="1" dirty="0" err="1" smtClean="0">
                    <a:solidFill>
                      <a:schemeClr val="bg1"/>
                    </a:solidFill>
                  </a:rPr>
                  <a:t>Таъриф</a:t>
                </a:r>
                <a:r>
                  <a:rPr lang="ru-RU" b="1" dirty="0" smtClean="0">
                    <a:solidFill>
                      <a:schemeClr val="bg1"/>
                    </a:solidFill>
                  </a:rPr>
                  <a:t>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000" b="1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ru-RU" sz="20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Е</m:t>
                        </m:r>
                      </m:e>
                      <m:sub>
                        <m:r>
                          <a:rPr lang="ru-RU" sz="20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𝟑</m:t>
                        </m:r>
                      </m:sub>
                    </m:sSub>
                    <m:r>
                      <a:rPr lang="ru-RU" sz="2000" b="1" i="1">
                        <a:solidFill>
                          <a:schemeClr val="bg1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ru-RU" b="1" dirty="0" smtClean="0">
                    <a:solidFill>
                      <a:schemeClr val="bg1"/>
                    </a:solidFill>
                  </a:rPr>
                  <a:t>га </a:t>
                </a:r>
                <a:r>
                  <a:rPr lang="ru-RU" b="1" dirty="0" err="1" smtClean="0">
                    <a:solidFill>
                      <a:schemeClr val="bg1"/>
                    </a:solidFill>
                  </a:rPr>
                  <a:t>нисбатан</a:t>
                </a:r>
                <a:r>
                  <a:rPr lang="ru-RU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b="1" dirty="0" err="1" smtClean="0">
                    <a:solidFill>
                      <a:schemeClr val="bg1"/>
                    </a:solidFill>
                  </a:rPr>
                  <a:t>ички</a:t>
                </a:r>
                <a:r>
                  <a:rPr lang="ru-RU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b="1" dirty="0" err="1">
                    <a:solidFill>
                      <a:schemeClr val="bg1"/>
                    </a:solidFill>
                  </a:rPr>
                  <a:t>нуқталарга</a:t>
                </a:r>
                <a:r>
                  <a:rPr lang="ru-RU" b="1" dirty="0">
                    <a:solidFill>
                      <a:schemeClr val="bg1"/>
                    </a:solidFill>
                  </a:rPr>
                  <a:t>  </a:t>
                </a:r>
                <a:r>
                  <a:rPr lang="ru-RU" b="1" dirty="0" err="1" smtClean="0">
                    <a:solidFill>
                      <a:schemeClr val="bg1"/>
                    </a:solidFill>
                  </a:rPr>
                  <a:t>эга</a:t>
                </a:r>
                <a:r>
                  <a:rPr lang="ru-RU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b="1" dirty="0" err="1" smtClean="0">
                    <a:solidFill>
                      <a:schemeClr val="bg1"/>
                    </a:solidFill>
                  </a:rPr>
                  <a:t>булган</a:t>
                </a:r>
                <a:r>
                  <a:rPr lang="ru-RU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ru-RU" b="1" dirty="0" err="1">
                    <a:solidFill>
                      <a:schemeClr val="bg1"/>
                    </a:solidFill>
                  </a:rPr>
                  <a:t>ёпиқ</a:t>
                </a:r>
                <a:r>
                  <a:rPr lang="ru-RU" b="1" dirty="0">
                    <a:solidFill>
                      <a:schemeClr val="bg1"/>
                    </a:solidFill>
                  </a:rPr>
                  <a:t>; </a:t>
                </a:r>
                <a:r>
                  <a:rPr lang="ru-RU" b="1" dirty="0" err="1" smtClean="0">
                    <a:solidFill>
                      <a:schemeClr val="bg1"/>
                    </a:solidFill>
                  </a:rPr>
                  <a:t>қавари</a:t>
                </a:r>
                <a:r>
                  <a:rPr lang="ru-RU" b="1" dirty="0" err="1">
                    <a:solidFill>
                      <a:schemeClr val="bg1"/>
                    </a:solidFill>
                  </a:rPr>
                  <a:t>қ</a:t>
                </a:r>
                <a:r>
                  <a:rPr lang="ru-RU" b="1" dirty="0" smtClean="0">
                    <a:solidFill>
                      <a:schemeClr val="bg1"/>
                    </a:solidFill>
                  </a:rPr>
                  <a:t> </a:t>
                </a:r>
              </a:p>
              <a:p>
                <a:r>
                  <a:rPr lang="ru-RU" b="1" dirty="0" err="1" smtClean="0">
                    <a:solidFill>
                      <a:schemeClr val="bg1"/>
                    </a:solidFill>
                  </a:rPr>
                  <a:t>туплам</a:t>
                </a:r>
                <a:r>
                  <a:rPr lang="ru-RU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b="1" dirty="0" err="1" smtClean="0">
                    <a:solidFill>
                      <a:schemeClr val="bg1"/>
                    </a:solidFill>
                  </a:rPr>
                  <a:t>қавариқ</a:t>
                </a:r>
                <a:r>
                  <a:rPr lang="ru-RU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b="1" dirty="0" err="1" smtClean="0">
                    <a:solidFill>
                      <a:schemeClr val="bg1"/>
                    </a:solidFill>
                  </a:rPr>
                  <a:t>жисм</a:t>
                </a:r>
                <a:r>
                  <a:rPr lang="ru-RU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ru-RU" b="1" dirty="0" err="1" smtClean="0">
                    <a:solidFill>
                      <a:schemeClr val="bg1"/>
                    </a:solidFill>
                  </a:rPr>
                  <a:t>деб</a:t>
                </a:r>
                <a:r>
                  <a:rPr lang="ru-RU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b="1" dirty="0" err="1" smtClean="0">
                    <a:solidFill>
                      <a:schemeClr val="bg1"/>
                    </a:solidFill>
                  </a:rPr>
                  <a:t>аталади.Шар</a:t>
                </a:r>
                <a:r>
                  <a:rPr lang="ru-RU" b="1" dirty="0" smtClean="0">
                    <a:solidFill>
                      <a:schemeClr val="bg1"/>
                    </a:solidFill>
                  </a:rPr>
                  <a:t>,  шар  </a:t>
                </a:r>
                <a:r>
                  <a:rPr lang="ru-RU" b="1" dirty="0" err="1" smtClean="0">
                    <a:solidFill>
                      <a:schemeClr val="bg1"/>
                    </a:solidFill>
                  </a:rPr>
                  <a:t>сегменти</a:t>
                </a:r>
                <a:r>
                  <a:rPr lang="ru-RU" b="1" dirty="0" smtClean="0">
                    <a:solidFill>
                      <a:schemeClr val="bg1"/>
                    </a:solidFill>
                  </a:rPr>
                  <a:t>,  призма </a:t>
                </a:r>
                <a:r>
                  <a:rPr lang="ru-RU" b="1" dirty="0" err="1" smtClean="0">
                    <a:solidFill>
                      <a:schemeClr val="bg1"/>
                    </a:solidFill>
                  </a:rPr>
                  <a:t>ва</a:t>
                </a:r>
                <a:r>
                  <a:rPr lang="ru-RU" b="1" dirty="0" smtClean="0">
                    <a:solidFill>
                      <a:schemeClr val="bg1"/>
                    </a:solidFill>
                  </a:rPr>
                  <a:t>  х.  к. </a:t>
                </a:r>
                <a:r>
                  <a:rPr lang="ru-RU" b="1" dirty="0" err="1" smtClean="0">
                    <a:solidFill>
                      <a:schemeClr val="bg1"/>
                    </a:solidFill>
                  </a:rPr>
                  <a:t>қавари</a:t>
                </a:r>
                <a:r>
                  <a:rPr lang="ru-RU" b="1" dirty="0" err="1">
                    <a:solidFill>
                      <a:schemeClr val="bg1"/>
                    </a:solidFill>
                  </a:rPr>
                  <a:t>қ</a:t>
                </a:r>
                <a:r>
                  <a:rPr lang="ru-RU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b="1" dirty="0" err="1" smtClean="0">
                    <a:solidFill>
                      <a:schemeClr val="bg1"/>
                    </a:solidFill>
                  </a:rPr>
                  <a:t>жисмга</a:t>
                </a:r>
                <a:r>
                  <a:rPr lang="ru-RU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b="1" dirty="0" err="1" smtClean="0">
                    <a:solidFill>
                      <a:schemeClr val="bg1"/>
                    </a:solidFill>
                  </a:rPr>
                  <a:t>мисол</a:t>
                </a:r>
                <a:r>
                  <a:rPr lang="ru-RU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ru-RU" b="1" dirty="0" err="1" smtClean="0">
                    <a:solidFill>
                      <a:schemeClr val="bg1"/>
                    </a:solidFill>
                  </a:rPr>
                  <a:t>була</a:t>
                </a:r>
                <a:r>
                  <a:rPr lang="ru-RU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b="1" dirty="0" err="1" smtClean="0">
                    <a:solidFill>
                      <a:schemeClr val="bg1"/>
                    </a:solidFill>
                  </a:rPr>
                  <a:t>олади</a:t>
                </a:r>
                <a:r>
                  <a:rPr lang="ru-RU" b="1" dirty="0" smtClean="0">
                    <a:solidFill>
                      <a:schemeClr val="bg1"/>
                    </a:solidFill>
                  </a:rPr>
                  <a:t>.</a:t>
                </a:r>
              </a:p>
              <a:p>
                <a:r>
                  <a:rPr lang="ru-RU" b="1" dirty="0" smtClean="0">
                    <a:solidFill>
                      <a:schemeClr val="bg1"/>
                    </a:solidFill>
                  </a:rPr>
                  <a:t>М  </a:t>
                </a:r>
                <a:r>
                  <a:rPr lang="ru-RU" b="1" dirty="0" err="1" smtClean="0">
                    <a:solidFill>
                      <a:schemeClr val="bg1"/>
                    </a:solidFill>
                  </a:rPr>
                  <a:t>қавари</a:t>
                </a:r>
                <a:r>
                  <a:rPr lang="ru-RU" b="1" dirty="0" err="1">
                    <a:solidFill>
                      <a:schemeClr val="bg1"/>
                    </a:solidFill>
                  </a:rPr>
                  <a:t>қ</a:t>
                </a:r>
                <a:r>
                  <a:rPr lang="ru-RU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b="1" dirty="0" err="1" smtClean="0">
                    <a:solidFill>
                      <a:schemeClr val="bg1"/>
                    </a:solidFill>
                  </a:rPr>
                  <a:t>жисм</a:t>
                </a:r>
                <a:r>
                  <a:rPr lang="ru-RU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b="1" dirty="0" err="1" smtClean="0">
                    <a:solidFill>
                      <a:schemeClr val="bg1"/>
                    </a:solidFill>
                  </a:rPr>
                  <a:t>куйидаги</a:t>
                </a:r>
                <a:r>
                  <a:rPr lang="ru-RU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b="1" dirty="0" err="1" smtClean="0">
                    <a:solidFill>
                      <a:schemeClr val="bg1"/>
                    </a:solidFill>
                  </a:rPr>
                  <a:t>хоссаларга</a:t>
                </a:r>
                <a:r>
                  <a:rPr lang="ru-RU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b="1" dirty="0" err="1" smtClean="0">
                    <a:solidFill>
                      <a:schemeClr val="bg1"/>
                    </a:solidFill>
                  </a:rPr>
                  <a:t>эга</a:t>
                </a:r>
                <a:r>
                  <a:rPr lang="ru-RU" b="1" dirty="0" smtClean="0">
                    <a:solidFill>
                      <a:schemeClr val="bg1"/>
                    </a:solidFill>
                  </a:rPr>
                  <a:t>.</a:t>
                </a:r>
              </a:p>
              <a:p>
                <a:r>
                  <a:rPr lang="ru-RU" b="1" dirty="0" smtClean="0">
                    <a:solidFill>
                      <a:schemeClr val="bg1"/>
                    </a:solidFill>
                  </a:rPr>
                  <a:t>1.  А </a:t>
                </a:r>
                <a14:m>
                  <m:oMath xmlns:m="http://schemas.openxmlformats.org/officeDocument/2006/math">
                    <m:r>
                      <a:rPr lang="ru-RU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∈</m:t>
                    </m:r>
                  </m:oMath>
                </a14:m>
                <a:r>
                  <a:rPr lang="ru-RU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en-US" b="1" dirty="0" err="1" smtClean="0">
                    <a:solidFill>
                      <a:schemeClr val="bg1"/>
                    </a:solidFill>
                  </a:rPr>
                  <a:t>int</a:t>
                </a:r>
                <a:r>
                  <a:rPr lang="en-US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ru-RU" b="1" dirty="0" smtClean="0">
                    <a:solidFill>
                      <a:schemeClr val="bg1"/>
                    </a:solidFill>
                  </a:rPr>
                  <a:t>М,  В </a:t>
                </a:r>
                <a14:m>
                  <m:oMath xmlns:m="http://schemas.openxmlformats.org/officeDocument/2006/math">
                    <m:r>
                      <a:rPr lang="ru-RU" b="1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∈</m:t>
                    </m:r>
                  </m:oMath>
                </a14:m>
                <a:r>
                  <a:rPr lang="ru-RU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en-US" b="1" dirty="0" err="1" smtClean="0">
                    <a:solidFill>
                      <a:schemeClr val="bg1"/>
                    </a:solidFill>
                  </a:rPr>
                  <a:t>int</a:t>
                </a:r>
                <a:r>
                  <a:rPr lang="en-US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ru-RU" b="1" dirty="0" smtClean="0">
                    <a:solidFill>
                      <a:schemeClr val="bg1"/>
                    </a:solidFill>
                  </a:rPr>
                  <a:t>М =&gt; </a:t>
                </a:r>
                <a:r>
                  <a:rPr lang="ru-RU" b="1" dirty="0">
                    <a:solidFill>
                      <a:schemeClr val="bg1"/>
                    </a:solidFill>
                  </a:rPr>
                  <a:t>[ АВ</a:t>
                </a:r>
                <a:r>
                  <a:rPr lang="ru-RU" b="1" dirty="0" smtClean="0">
                    <a:solidFill>
                      <a:schemeClr val="bg1"/>
                    </a:solidFill>
                  </a:rPr>
                  <a:t>]</a:t>
                </a:r>
                <a:r>
                  <a:rPr lang="en-US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en-US" b="1" dirty="0" err="1" smtClean="0">
                    <a:solidFill>
                      <a:schemeClr val="bg1"/>
                    </a:solidFill>
                  </a:rPr>
                  <a:t>int</a:t>
                </a:r>
                <a:r>
                  <a:rPr lang="en-US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b="1" dirty="0" smtClean="0">
                    <a:solidFill>
                      <a:schemeClr val="bg1"/>
                    </a:solidFill>
                  </a:rPr>
                  <a:t>М  (АВ— </a:t>
                </a:r>
                <a:r>
                  <a:rPr lang="ru-RU" b="1" dirty="0" err="1" smtClean="0">
                    <a:solidFill>
                      <a:schemeClr val="bg1"/>
                    </a:solidFill>
                  </a:rPr>
                  <a:t>кесма</a:t>
                </a:r>
                <a:r>
                  <a:rPr lang="ru-RU" b="1" dirty="0" smtClean="0">
                    <a:solidFill>
                      <a:schemeClr val="bg1"/>
                    </a:solidFill>
                  </a:rPr>
                  <a:t>),</a:t>
                </a:r>
              </a:p>
              <a:p>
                <a:r>
                  <a:rPr lang="ru-RU" b="1" dirty="0" smtClean="0">
                    <a:solidFill>
                      <a:schemeClr val="bg1"/>
                    </a:solidFill>
                  </a:rPr>
                  <a:t>2.  А </a:t>
                </a:r>
                <a14:m>
                  <m:oMath xmlns:m="http://schemas.openxmlformats.org/officeDocument/2006/math">
                    <m:r>
                      <a:rPr lang="ru-RU" b="1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b="1" i="1" dirty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𝝏</m:t>
                    </m:r>
                    <m:r>
                      <a:rPr lang="en-US" b="1" i="1" dirty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ru-RU" b="1" dirty="0" smtClean="0">
                    <a:solidFill>
                      <a:schemeClr val="bg1"/>
                    </a:solidFill>
                  </a:rPr>
                  <a:t>М ,  В</a:t>
                </a:r>
                <a:r>
                  <a:rPr lang="ru-RU" b="1" dirty="0">
                    <a:solidFill>
                      <a:schemeClr val="bg1"/>
                    </a:solidFill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ru-RU" b="1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∈</m:t>
                    </m:r>
                  </m:oMath>
                </a14:m>
                <a:r>
                  <a:rPr lang="ru-RU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en-US" b="1" dirty="0">
                    <a:solidFill>
                      <a:schemeClr val="bg1"/>
                    </a:solidFill>
                  </a:rPr>
                  <a:t>i</a:t>
                </a:r>
                <a:r>
                  <a:rPr lang="en-US" b="1" dirty="0" smtClean="0">
                    <a:solidFill>
                      <a:schemeClr val="bg1"/>
                    </a:solidFill>
                  </a:rPr>
                  <a:t>ntM=&gt;AB </a:t>
                </a:r>
                <a:r>
                  <a:rPr lang="ru-RU" b="1" dirty="0" err="1" smtClean="0">
                    <a:solidFill>
                      <a:schemeClr val="bg1"/>
                    </a:solidFill>
                  </a:rPr>
                  <a:t>кесманинг</a:t>
                </a:r>
                <a:r>
                  <a:rPr lang="ru-RU" b="1" dirty="0" smtClean="0">
                    <a:solidFill>
                      <a:schemeClr val="bg1"/>
                    </a:solidFill>
                  </a:rPr>
                  <a:t>  А дан  </a:t>
                </a:r>
                <a:r>
                  <a:rPr lang="ru-RU" b="1" dirty="0" err="1">
                    <a:solidFill>
                      <a:schemeClr val="bg1"/>
                    </a:solidFill>
                  </a:rPr>
                  <a:t>фарқли</a:t>
                </a:r>
                <a:r>
                  <a:rPr lang="ru-RU" b="1" dirty="0">
                    <a:solidFill>
                      <a:schemeClr val="bg1"/>
                    </a:solidFill>
                  </a:rPr>
                  <a:t>  </a:t>
                </a:r>
                <a:r>
                  <a:rPr lang="ru-RU" b="1" dirty="0" err="1" smtClean="0">
                    <a:solidFill>
                      <a:schemeClr val="bg1"/>
                    </a:solidFill>
                  </a:rPr>
                  <a:t>барча</a:t>
                </a:r>
                <a:r>
                  <a:rPr lang="ru-RU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b="1" dirty="0" err="1" smtClean="0">
                    <a:solidFill>
                      <a:schemeClr val="bg1"/>
                    </a:solidFill>
                  </a:rPr>
                  <a:t>нуқталари</a:t>
                </a:r>
                <a:endParaRPr lang="ru-RU" b="1" dirty="0" smtClean="0">
                  <a:solidFill>
                    <a:schemeClr val="bg1"/>
                  </a:solidFill>
                </a:endParaRPr>
              </a:p>
              <a:p>
                <a:r>
                  <a:rPr lang="ru-RU" b="1" dirty="0" smtClean="0">
                    <a:solidFill>
                      <a:schemeClr val="bg1"/>
                    </a:solidFill>
                  </a:rPr>
                  <a:t> М  </a:t>
                </a:r>
                <a:r>
                  <a:rPr lang="ru-RU" b="1" dirty="0" err="1" smtClean="0">
                    <a:solidFill>
                      <a:schemeClr val="bg1"/>
                    </a:solidFill>
                  </a:rPr>
                  <a:t>нинг</a:t>
                </a:r>
                <a:r>
                  <a:rPr lang="ru-RU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b="1" dirty="0" err="1" smtClean="0">
                    <a:solidFill>
                      <a:schemeClr val="bg1"/>
                    </a:solidFill>
                  </a:rPr>
                  <a:t>ички</a:t>
                </a:r>
                <a:r>
                  <a:rPr lang="ru-RU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b="1" dirty="0" err="1">
                    <a:solidFill>
                      <a:schemeClr val="bg1"/>
                    </a:solidFill>
                  </a:rPr>
                  <a:t>нуқталари</a:t>
                </a:r>
                <a:r>
                  <a:rPr lang="ru-RU" b="1" dirty="0">
                    <a:solidFill>
                      <a:schemeClr val="bg1"/>
                    </a:solidFill>
                  </a:rPr>
                  <a:t>  </a:t>
                </a:r>
                <a:r>
                  <a:rPr lang="ru-RU" b="1" dirty="0" err="1" smtClean="0">
                    <a:solidFill>
                      <a:schemeClr val="bg1"/>
                    </a:solidFill>
                  </a:rPr>
                  <a:t>булади</a:t>
                </a:r>
                <a:r>
                  <a:rPr lang="ru-RU" b="1" dirty="0" smtClean="0">
                    <a:solidFill>
                      <a:schemeClr val="bg1"/>
                    </a:solidFill>
                  </a:rPr>
                  <a:t>.</a:t>
                </a:r>
              </a:p>
              <a:p>
                <a:r>
                  <a:rPr lang="ru-RU" b="1" dirty="0" smtClean="0">
                    <a:solidFill>
                      <a:schemeClr val="bg1"/>
                    </a:solidFill>
                  </a:rPr>
                  <a:t>3.  А</a:t>
                </a:r>
                <a:r>
                  <a:rPr lang="ru-RU" b="1" dirty="0">
                    <a:solidFill>
                      <a:schemeClr val="bg1"/>
                    </a:solidFill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ru-RU" b="1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b="1" i="1" dirty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𝝏</m:t>
                    </m:r>
                    <m:r>
                      <a:rPr lang="en-US" b="1" i="1" dirty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ru-RU" b="1" dirty="0" smtClean="0">
                    <a:solidFill>
                      <a:schemeClr val="bg1"/>
                    </a:solidFill>
                  </a:rPr>
                  <a:t>М ,  В </a:t>
                </a:r>
                <a14:m>
                  <m:oMath xmlns:m="http://schemas.openxmlformats.org/officeDocument/2006/math">
                    <m:r>
                      <a:rPr lang="ru-RU" b="1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b="1" i="1" dirty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𝝏</m:t>
                    </m:r>
                  </m:oMath>
                </a14:m>
                <a:r>
                  <a:rPr lang="ru-RU" b="1" dirty="0" smtClean="0">
                    <a:solidFill>
                      <a:schemeClr val="bg1"/>
                    </a:solidFill>
                  </a:rPr>
                  <a:t>М=&gt;  [АВ]  а </a:t>
                </a:r>
                <a:r>
                  <a:rPr lang="en-US" b="1" dirty="0">
                    <a:solidFill>
                      <a:schemeClr val="bg1"/>
                    </a:solidFill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dirty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𝝏</m:t>
                    </m:r>
                  </m:oMath>
                </a14:m>
                <a:r>
                  <a:rPr lang="ru-RU" b="1" dirty="0" smtClean="0">
                    <a:solidFill>
                      <a:schemeClr val="bg1"/>
                    </a:solidFill>
                  </a:rPr>
                  <a:t>М </a:t>
                </a:r>
                <a:r>
                  <a:rPr lang="ru-RU" b="1" dirty="0" err="1" smtClean="0">
                    <a:solidFill>
                      <a:schemeClr val="bg1"/>
                    </a:solidFill>
                  </a:rPr>
                  <a:t>ёки</a:t>
                </a:r>
                <a:r>
                  <a:rPr lang="ru-RU" b="1" dirty="0" smtClean="0">
                    <a:solidFill>
                      <a:schemeClr val="bg1"/>
                    </a:solidFill>
                  </a:rPr>
                  <a:t>  А В  </a:t>
                </a:r>
                <a:r>
                  <a:rPr lang="ru-RU" b="1" dirty="0" err="1" smtClean="0">
                    <a:solidFill>
                      <a:schemeClr val="bg1"/>
                    </a:solidFill>
                  </a:rPr>
                  <a:t>кесманинг</a:t>
                </a:r>
                <a:r>
                  <a:rPr lang="ru-RU" b="1" dirty="0" smtClean="0">
                    <a:solidFill>
                      <a:schemeClr val="bg1"/>
                    </a:solidFill>
                  </a:rPr>
                  <a:t>  А,  В  дан </a:t>
                </a:r>
                <a:r>
                  <a:rPr lang="ru-RU" b="1" dirty="0" err="1">
                    <a:solidFill>
                      <a:schemeClr val="bg1"/>
                    </a:solidFill>
                  </a:rPr>
                  <a:t>бошқа</a:t>
                </a:r>
                <a:r>
                  <a:rPr lang="ru-RU" b="1" dirty="0">
                    <a:solidFill>
                      <a:schemeClr val="bg1"/>
                    </a:solidFill>
                  </a:rPr>
                  <a:t>  </a:t>
                </a:r>
                <a:r>
                  <a:rPr lang="ru-RU" b="1" dirty="0" err="1" smtClean="0">
                    <a:solidFill>
                      <a:schemeClr val="bg1"/>
                    </a:solidFill>
                  </a:rPr>
                  <a:t>барча</a:t>
                </a:r>
                <a:r>
                  <a:rPr lang="ru-RU" b="1" dirty="0" smtClean="0">
                    <a:solidFill>
                      <a:schemeClr val="bg1"/>
                    </a:solidFill>
                  </a:rPr>
                  <a:t>  </a:t>
                </a:r>
                <a14:m>
                  <m:oMath xmlns:m="http://schemas.openxmlformats.org/officeDocument/2006/math">
                    <m:r>
                      <a:rPr lang="en-US" b="1" i="1" dirty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ru-RU" b="1" dirty="0" smtClean="0">
                    <a:solidFill>
                      <a:schemeClr val="bg1"/>
                    </a:solidFill>
                  </a:rPr>
                  <a:t>нуқталари  М  </a:t>
                </a:r>
                <a:r>
                  <a:rPr lang="ru-RU" b="1" dirty="0" err="1" smtClean="0">
                    <a:solidFill>
                      <a:schemeClr val="bg1"/>
                    </a:solidFill>
                  </a:rPr>
                  <a:t>нинг</a:t>
                </a:r>
                <a:r>
                  <a:rPr lang="ru-RU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b="1" dirty="0" err="1" smtClean="0">
                    <a:solidFill>
                      <a:schemeClr val="bg1"/>
                    </a:solidFill>
                  </a:rPr>
                  <a:t>ички</a:t>
                </a:r>
                <a:r>
                  <a:rPr lang="ru-RU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b="1" dirty="0" err="1">
                    <a:solidFill>
                      <a:schemeClr val="bg1"/>
                    </a:solidFill>
                  </a:rPr>
                  <a:t>нуқталари</a:t>
                </a:r>
                <a:r>
                  <a:rPr lang="ru-RU" b="1" dirty="0">
                    <a:solidFill>
                      <a:schemeClr val="bg1"/>
                    </a:solidFill>
                  </a:rPr>
                  <a:t>  </a:t>
                </a:r>
                <a:r>
                  <a:rPr lang="ru-RU" b="1" dirty="0" err="1" smtClean="0">
                    <a:solidFill>
                      <a:schemeClr val="bg1"/>
                    </a:solidFill>
                  </a:rPr>
                  <a:t>булади</a:t>
                </a:r>
                <a:r>
                  <a:rPr lang="ru-RU" b="1" dirty="0" smtClean="0">
                    <a:solidFill>
                      <a:schemeClr val="bg1"/>
                    </a:solidFill>
                  </a:rPr>
                  <a:t>.</a:t>
                </a:r>
              </a:p>
              <a:p>
                <a:r>
                  <a:rPr lang="ru-RU" b="1" dirty="0" smtClean="0">
                    <a:solidFill>
                      <a:schemeClr val="bg1"/>
                    </a:solidFill>
                  </a:rPr>
                  <a:t>4.  </a:t>
                </a:r>
                <a:r>
                  <a:rPr lang="ru-RU" b="1" dirty="0" err="1" smtClean="0">
                    <a:solidFill>
                      <a:schemeClr val="bg1"/>
                    </a:solidFill>
                  </a:rPr>
                  <a:t>Агар</a:t>
                </a:r>
                <a:r>
                  <a:rPr lang="ru-RU" b="1" dirty="0" smtClean="0">
                    <a:solidFill>
                      <a:schemeClr val="bg1"/>
                    </a:solidFill>
                  </a:rPr>
                  <a:t>  и  </a:t>
                </a:r>
                <a:r>
                  <a:rPr lang="ru-RU" b="1" dirty="0" err="1" smtClean="0">
                    <a:solidFill>
                      <a:schemeClr val="bg1"/>
                    </a:solidFill>
                  </a:rPr>
                  <a:t>тугри</a:t>
                </a:r>
                <a:r>
                  <a:rPr lang="ru-RU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b="1" dirty="0" err="1" smtClean="0">
                    <a:solidFill>
                      <a:schemeClr val="bg1"/>
                    </a:solidFill>
                  </a:rPr>
                  <a:t>чизик</a:t>
                </a:r>
                <a:r>
                  <a:rPr lang="ru-RU" b="1" dirty="0" smtClean="0">
                    <a:solidFill>
                      <a:schemeClr val="bg1"/>
                    </a:solidFill>
                  </a:rPr>
                  <a:t>  М  </a:t>
                </a:r>
                <a:r>
                  <a:rPr lang="ru-RU" b="1" dirty="0" err="1" smtClean="0">
                    <a:solidFill>
                      <a:schemeClr val="bg1"/>
                    </a:solidFill>
                  </a:rPr>
                  <a:t>нинг</a:t>
                </a:r>
                <a:r>
                  <a:rPr lang="ru-RU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b="1" dirty="0" err="1" smtClean="0">
                    <a:solidFill>
                      <a:schemeClr val="bg1"/>
                    </a:solidFill>
                  </a:rPr>
                  <a:t>бирорта</a:t>
                </a:r>
                <a:r>
                  <a:rPr lang="ru-RU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b="1" dirty="0" err="1" smtClean="0">
                    <a:solidFill>
                      <a:schemeClr val="bg1"/>
                    </a:solidFill>
                  </a:rPr>
                  <a:t>ички</a:t>
                </a:r>
                <a:r>
                  <a:rPr lang="ru-RU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b="1" dirty="0" err="1">
                    <a:solidFill>
                      <a:schemeClr val="bg1"/>
                    </a:solidFill>
                  </a:rPr>
                  <a:t>нуқтасидан</a:t>
                </a:r>
                <a:r>
                  <a:rPr lang="ru-RU" b="1" dirty="0">
                    <a:solidFill>
                      <a:schemeClr val="bg1"/>
                    </a:solidFill>
                  </a:rPr>
                  <a:t> </a:t>
                </a:r>
                <a:r>
                  <a:rPr lang="ru-RU" b="1" dirty="0" err="1" smtClean="0">
                    <a:solidFill>
                      <a:schemeClr val="bg1"/>
                    </a:solidFill>
                  </a:rPr>
                  <a:t>утса</a:t>
                </a:r>
                <a:r>
                  <a:rPr lang="ru-RU" b="1" dirty="0" smtClean="0">
                    <a:solidFill>
                      <a:schemeClr val="bg1"/>
                    </a:solidFill>
                  </a:rPr>
                  <a:t>,  у  М  </a:t>
                </a:r>
                <a:r>
                  <a:rPr lang="ru-RU" b="1" dirty="0" err="1" smtClean="0">
                    <a:solidFill>
                      <a:schemeClr val="bg1"/>
                    </a:solidFill>
                  </a:rPr>
                  <a:t>нинг</a:t>
                </a:r>
                <a:endParaRPr lang="ru-RU" b="1" dirty="0" smtClean="0">
                  <a:solidFill>
                    <a:schemeClr val="bg1"/>
                  </a:solidFill>
                </a:endParaRPr>
              </a:p>
              <a:p>
                <a:r>
                  <a:rPr lang="ru-RU" b="1" dirty="0" smtClean="0">
                    <a:solidFill>
                      <a:schemeClr val="bg1"/>
                    </a:solidFill>
                  </a:rPr>
                  <a:t>  купи  </a:t>
                </a:r>
                <a:r>
                  <a:rPr lang="ru-RU" b="1" dirty="0" err="1" smtClean="0">
                    <a:solidFill>
                      <a:schemeClr val="bg1"/>
                    </a:solidFill>
                  </a:rPr>
                  <a:t>билан</a:t>
                </a:r>
                <a:r>
                  <a:rPr lang="ru-RU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b="1" dirty="0" err="1" smtClean="0">
                    <a:solidFill>
                      <a:schemeClr val="bg1"/>
                    </a:solidFill>
                  </a:rPr>
                  <a:t>иккита</a:t>
                </a:r>
                <a:r>
                  <a:rPr lang="ru-RU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b="1" dirty="0" err="1" smtClean="0">
                    <a:solidFill>
                      <a:schemeClr val="bg1"/>
                    </a:solidFill>
                  </a:rPr>
                  <a:t>чегара</a:t>
                </a:r>
                <a:r>
                  <a:rPr lang="ru-RU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b="1" dirty="0" err="1">
                    <a:solidFill>
                      <a:schemeClr val="bg1"/>
                    </a:solidFill>
                  </a:rPr>
                  <a:t>нуқтасидан</a:t>
                </a:r>
                <a:r>
                  <a:rPr lang="ru-RU" b="1" dirty="0">
                    <a:solidFill>
                      <a:schemeClr val="bg1"/>
                    </a:solidFill>
                  </a:rPr>
                  <a:t>  </a:t>
                </a:r>
                <a:r>
                  <a:rPr lang="ru-RU" b="1" dirty="0" err="1" smtClean="0">
                    <a:solidFill>
                      <a:schemeClr val="bg1"/>
                    </a:solidFill>
                  </a:rPr>
                  <a:t>утади</a:t>
                </a:r>
                <a:r>
                  <a:rPr lang="ru-RU" b="1" dirty="0" smtClean="0">
                    <a:solidFill>
                      <a:schemeClr val="bg1"/>
                    </a:solidFill>
                  </a:rPr>
                  <a:t>.</a:t>
                </a:r>
              </a:p>
              <a:p>
                <a:r>
                  <a:rPr lang="ru-RU" b="1" dirty="0" smtClean="0">
                    <a:solidFill>
                      <a:schemeClr val="bg1"/>
                    </a:solidFill>
                  </a:rPr>
                  <a:t>5.  </a:t>
                </a:r>
                <a:r>
                  <a:rPr lang="ru-RU" b="1" dirty="0" err="1" smtClean="0">
                    <a:solidFill>
                      <a:schemeClr val="bg1"/>
                    </a:solidFill>
                  </a:rPr>
                  <a:t>Агар</a:t>
                </a:r>
                <a:r>
                  <a:rPr lang="ru-RU" b="1" dirty="0" smtClean="0">
                    <a:solidFill>
                      <a:schemeClr val="bg1"/>
                    </a:solidFill>
                  </a:rPr>
                  <a:t>  П  </a:t>
                </a:r>
                <a:r>
                  <a:rPr lang="ru-RU" b="1" dirty="0" err="1" smtClean="0">
                    <a:solidFill>
                      <a:schemeClr val="bg1"/>
                    </a:solidFill>
                  </a:rPr>
                  <a:t>текисликда</a:t>
                </a:r>
                <a:r>
                  <a:rPr lang="ru-RU" b="1" dirty="0" smtClean="0">
                    <a:solidFill>
                      <a:schemeClr val="bg1"/>
                    </a:solidFill>
                  </a:rPr>
                  <a:t>  М  </a:t>
                </a:r>
                <a:r>
                  <a:rPr lang="ru-RU" b="1" dirty="0" err="1" smtClean="0">
                    <a:solidFill>
                      <a:schemeClr val="bg1"/>
                    </a:solidFill>
                  </a:rPr>
                  <a:t>нинг</a:t>
                </a:r>
                <a:r>
                  <a:rPr lang="ru-RU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b="1" dirty="0" err="1" smtClean="0">
                    <a:solidFill>
                      <a:schemeClr val="bg1"/>
                    </a:solidFill>
                  </a:rPr>
                  <a:t>ички</a:t>
                </a:r>
                <a:r>
                  <a:rPr lang="ru-RU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b="1" dirty="0" err="1">
                    <a:solidFill>
                      <a:schemeClr val="bg1"/>
                    </a:solidFill>
                  </a:rPr>
                  <a:t>нуқтаси</a:t>
                </a:r>
                <a:r>
                  <a:rPr lang="ru-RU" b="1" dirty="0">
                    <a:solidFill>
                      <a:schemeClr val="bg1"/>
                    </a:solidFill>
                  </a:rPr>
                  <a:t>  </a:t>
                </a:r>
                <a:r>
                  <a:rPr lang="ru-RU" b="1" dirty="0" err="1" smtClean="0">
                    <a:solidFill>
                      <a:schemeClr val="bg1"/>
                    </a:solidFill>
                  </a:rPr>
                  <a:t>булмаса</a:t>
                </a:r>
                <a:r>
                  <a:rPr lang="ru-RU" b="1" dirty="0" smtClean="0">
                    <a:solidFill>
                      <a:schemeClr val="bg1"/>
                    </a:solidFill>
                  </a:rPr>
                  <a:t>,  М </a:t>
                </a:r>
                <a:r>
                  <a:rPr lang="ru-RU" b="1" dirty="0" err="1" smtClean="0">
                    <a:solidFill>
                      <a:schemeClr val="bg1"/>
                    </a:solidFill>
                  </a:rPr>
                  <a:t>нинг</a:t>
                </a:r>
                <a:r>
                  <a:rPr lang="ru-RU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b="1" dirty="0" err="1" smtClean="0">
                    <a:solidFill>
                      <a:schemeClr val="bg1"/>
                    </a:solidFill>
                  </a:rPr>
                  <a:t>барча</a:t>
                </a:r>
                <a:r>
                  <a:rPr lang="ru-RU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b="1" dirty="0" err="1">
                    <a:solidFill>
                      <a:schemeClr val="bg1"/>
                    </a:solidFill>
                  </a:rPr>
                  <a:t>нуқтаси</a:t>
                </a:r>
                <a:r>
                  <a:rPr lang="ru-RU" b="1" dirty="0">
                    <a:solidFill>
                      <a:schemeClr val="bg1"/>
                    </a:solidFill>
                  </a:rPr>
                  <a:t>  </a:t>
                </a:r>
                <a:r>
                  <a:rPr lang="ru-RU" b="1" dirty="0" smtClean="0">
                    <a:solidFill>
                      <a:schemeClr val="bg1"/>
                    </a:solidFill>
                  </a:rPr>
                  <a:t>П  </a:t>
                </a:r>
                <a:r>
                  <a:rPr lang="ru-RU" b="1" dirty="0" err="1" smtClean="0">
                    <a:solidFill>
                      <a:schemeClr val="bg1"/>
                    </a:solidFill>
                  </a:rPr>
                  <a:t>билан</a:t>
                </a:r>
                <a:r>
                  <a:rPr lang="ru-RU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b="1" dirty="0" err="1">
                    <a:solidFill>
                      <a:schemeClr val="bg1"/>
                    </a:solidFill>
                  </a:rPr>
                  <a:t>аниқланадиган</a:t>
                </a:r>
                <a:r>
                  <a:rPr lang="ru-RU" b="1" dirty="0">
                    <a:solidFill>
                      <a:schemeClr val="bg1"/>
                    </a:solidFill>
                  </a:rPr>
                  <a:t>  </a:t>
                </a:r>
                <a:r>
                  <a:rPr lang="ru-RU" b="1" dirty="0" err="1" smtClean="0">
                    <a:solidFill>
                      <a:schemeClr val="bg1"/>
                    </a:solidFill>
                  </a:rPr>
                  <a:t>иккита</a:t>
                </a:r>
                <a:r>
                  <a:rPr lang="ru-RU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b="1" dirty="0" err="1">
                    <a:solidFill>
                      <a:schemeClr val="bg1"/>
                    </a:solidFill>
                  </a:rPr>
                  <a:t>ёпиқ</a:t>
                </a:r>
                <a:r>
                  <a:rPr lang="ru-RU" b="1" dirty="0">
                    <a:solidFill>
                      <a:schemeClr val="bg1"/>
                    </a:solidFill>
                  </a:rPr>
                  <a:t>  </a:t>
                </a:r>
                <a:r>
                  <a:rPr lang="ru-RU" b="1" dirty="0" smtClean="0">
                    <a:solidFill>
                      <a:schemeClr val="bg1"/>
                    </a:solidFill>
                  </a:rPr>
                  <a:t>ярим </a:t>
                </a:r>
                <a:r>
                  <a:rPr lang="ru-RU" b="1" dirty="0" err="1" smtClean="0">
                    <a:solidFill>
                      <a:schemeClr val="bg1"/>
                    </a:solidFill>
                  </a:rPr>
                  <a:t>фазодан</a:t>
                </a:r>
                <a:r>
                  <a:rPr lang="ru-RU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b="1" dirty="0" err="1" smtClean="0">
                    <a:solidFill>
                      <a:schemeClr val="bg1"/>
                    </a:solidFill>
                  </a:rPr>
                  <a:t>бирига</a:t>
                </a:r>
                <a:r>
                  <a:rPr lang="ru-RU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b="1" dirty="0" err="1" smtClean="0">
                    <a:solidFill>
                      <a:schemeClr val="bg1"/>
                    </a:solidFill>
                  </a:rPr>
                  <a:t>тула</a:t>
                </a:r>
                <a:r>
                  <a:rPr lang="ru-RU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b="1" dirty="0" err="1" smtClean="0">
                    <a:solidFill>
                      <a:schemeClr val="bg1"/>
                    </a:solidFill>
                  </a:rPr>
                  <a:t>тегишли</a:t>
                </a:r>
                <a:r>
                  <a:rPr lang="ru-RU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b="1" dirty="0" err="1" smtClean="0">
                    <a:solidFill>
                      <a:schemeClr val="bg1"/>
                    </a:solidFill>
                  </a:rPr>
                  <a:t>булади</a:t>
                </a:r>
                <a:r>
                  <a:rPr lang="ru-RU" b="1" dirty="0" smtClean="0">
                    <a:solidFill>
                      <a:schemeClr val="bg1"/>
                    </a:solidFill>
                  </a:rPr>
                  <a:t>.</a:t>
                </a:r>
                <a:endParaRPr lang="ru-RU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" name="Скругленный 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332656"/>
                <a:ext cx="8496944" cy="6264696"/>
              </a:xfrm>
              <a:prstGeom prst="roundRect">
                <a:avLst>
                  <a:gd name="adj" fmla="val 4190"/>
                </a:avLst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/>
          <p:cNvSpPr/>
          <p:nvPr/>
        </p:nvSpPr>
        <p:spPr>
          <a:xfrm>
            <a:off x="3511389" y="3244334"/>
            <a:ext cx="18473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313188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Скругленный прямоугольник 3"/>
              <p:cNvSpPr/>
              <p:nvPr/>
            </p:nvSpPr>
            <p:spPr>
              <a:xfrm>
                <a:off x="323528" y="260648"/>
                <a:ext cx="8496944" cy="6264696"/>
              </a:xfrm>
              <a:prstGeom prst="roundRect">
                <a:avLst>
                  <a:gd name="adj" fmla="val 9604"/>
                </a:avLst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2000" b="1" dirty="0" smtClean="0">
                  <a:solidFill>
                    <a:schemeClr val="bg1"/>
                  </a:solidFill>
                </a:endParaRPr>
              </a:p>
              <a:p>
                <a:pPr algn="ctr"/>
                <a:endParaRPr lang="ru-RU" sz="2000" b="1" dirty="0">
                  <a:solidFill>
                    <a:schemeClr val="bg1"/>
                  </a:solidFill>
                </a:endParaRPr>
              </a:p>
              <a:p>
                <a:pPr algn="ctr"/>
                <a:endParaRPr lang="ru-RU" sz="2000" b="1" dirty="0" smtClean="0">
                  <a:solidFill>
                    <a:schemeClr val="bg1"/>
                  </a:solidFill>
                </a:endParaRPr>
              </a:p>
              <a:p>
                <a:pPr algn="ctr"/>
                <a:endParaRPr lang="ru-RU" sz="2000" b="1" dirty="0">
                  <a:solidFill>
                    <a:schemeClr val="bg1"/>
                  </a:solidFill>
                </a:endParaRPr>
              </a:p>
              <a:p>
                <a:pPr algn="ctr"/>
                <a:endParaRPr lang="ru-RU" sz="2000" b="1" dirty="0" smtClean="0">
                  <a:solidFill>
                    <a:schemeClr val="bg1"/>
                  </a:solidFill>
                </a:endParaRPr>
              </a:p>
              <a:p>
                <a:pPr algn="ctr"/>
                <a:endParaRPr lang="ru-RU" sz="2000" b="1" dirty="0">
                  <a:solidFill>
                    <a:schemeClr val="bg1"/>
                  </a:solidFill>
                </a:endParaRPr>
              </a:p>
              <a:p>
                <a:pPr algn="ctr"/>
                <a:endParaRPr lang="ru-RU" sz="2000" b="1" dirty="0" smtClean="0">
                  <a:solidFill>
                    <a:schemeClr val="bg1"/>
                  </a:solidFill>
                </a:endParaRPr>
              </a:p>
              <a:p>
                <a:pPr algn="ctr"/>
                <a:endParaRPr lang="ru-RU" sz="2000" b="1" dirty="0">
                  <a:solidFill>
                    <a:schemeClr val="bg1"/>
                  </a:solidFill>
                </a:endParaRPr>
              </a:p>
              <a:p>
                <a:pPr algn="ctr"/>
                <a:r>
                  <a:rPr lang="ru-RU" sz="2000" b="1" dirty="0" err="1" smtClean="0">
                    <a:solidFill>
                      <a:schemeClr val="bg1"/>
                    </a:solidFill>
                  </a:rPr>
                  <a:t>Таъриф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.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Агар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М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қавари</a:t>
                </a:r>
                <a:r>
                  <a:rPr lang="ru-RU" sz="2000" b="1" dirty="0" err="1">
                    <a:solidFill>
                      <a:schemeClr val="bg1"/>
                    </a:solidFill>
                  </a:rPr>
                  <a:t>қ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жисмнинг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чегараси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(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яъни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en-US" sz="2000" b="1" dirty="0" smtClean="0">
                    <a:solidFill>
                      <a:schemeClr val="bg1"/>
                    </a:solidFill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 i="1" dirty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𝝏</m:t>
                    </m:r>
                    <m:r>
                      <a:rPr lang="en-US" sz="2000" b="1" i="1" dirty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ru-RU" sz="2000" b="1" dirty="0" err="1" smtClean="0">
                    <a:solidFill>
                      <a:schemeClr val="bg1"/>
                    </a:solidFill>
                  </a:rPr>
                  <a:t>М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)</a:t>
                </a:r>
              </a:p>
              <a:p>
                <a:r>
                  <a:rPr lang="ru-RU" sz="2000" b="1" dirty="0" err="1" smtClean="0">
                    <a:solidFill>
                      <a:schemeClr val="bg1"/>
                    </a:solidFill>
                  </a:rPr>
                  <a:t>чекли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сондаги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 </a:t>
                </a:r>
                <a:r>
                  <a:rPr lang="ru-RU" sz="2000" b="1" dirty="0" err="1">
                    <a:solidFill>
                      <a:schemeClr val="bg1"/>
                    </a:solidFill>
                  </a:rPr>
                  <a:t>қавариқ</a:t>
                </a:r>
                <a:r>
                  <a:rPr lang="ru-RU" sz="2000" b="1" dirty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купбурчаклар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бирлашмасидан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иборат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булса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,  у </a:t>
                </a:r>
                <a:r>
                  <a:rPr lang="ru-RU" sz="2000" b="1" dirty="0" err="1">
                    <a:solidFill>
                      <a:schemeClr val="bg1"/>
                    </a:solidFill>
                  </a:rPr>
                  <a:t>қавариқ</a:t>
                </a:r>
                <a:r>
                  <a:rPr lang="ru-RU" sz="2000" b="1" dirty="0">
                    <a:solidFill>
                      <a:schemeClr val="bg1"/>
                    </a:solidFill>
                  </a:rPr>
                  <a:t> 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купё</a:t>
                </a:r>
                <a:r>
                  <a:rPr lang="ru-RU" sz="2000" b="1" dirty="0" err="1">
                    <a:solidFill>
                      <a:schemeClr val="bg1"/>
                    </a:solidFill>
                  </a:rPr>
                  <a:t>қ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деб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аталади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.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Агар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дМ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нинг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таркибида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</a:p>
              <a:p>
                <a:r>
                  <a:rPr lang="ru-RU" sz="2000" b="1" dirty="0" err="1" smtClean="0">
                    <a:solidFill>
                      <a:schemeClr val="bg1"/>
                    </a:solidFill>
                  </a:rPr>
                  <a:t>камида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битта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нур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булса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,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бундай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купёқ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чексиз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қавари</a:t>
                </a:r>
                <a:r>
                  <a:rPr lang="ru-RU" sz="2000" b="1" dirty="0" err="1">
                    <a:solidFill>
                      <a:schemeClr val="bg1"/>
                    </a:solidFill>
                  </a:rPr>
                  <a:t>қ</a:t>
                </a:r>
                <a:r>
                  <a:rPr lang="ru-RU" sz="2000" b="1" dirty="0">
                    <a:solidFill>
                      <a:schemeClr val="bg1"/>
                    </a:solidFill>
                  </a:rPr>
                  <a:t>, </a:t>
                </a:r>
                <a:endParaRPr lang="ru-RU" sz="2000" b="1" dirty="0" smtClean="0">
                  <a:solidFill>
                    <a:schemeClr val="bg1"/>
                  </a:solidFill>
                </a:endParaRPr>
              </a:p>
              <a:p>
                <a:r>
                  <a:rPr lang="ru-RU" sz="2000" b="1" dirty="0" err="1">
                    <a:solidFill>
                      <a:schemeClr val="bg1"/>
                    </a:solidFill>
                  </a:rPr>
                  <a:t>купёқ</a:t>
                </a:r>
                <a:r>
                  <a:rPr lang="ru-RU" sz="2000" b="1" dirty="0">
                    <a:solidFill>
                      <a:schemeClr val="bg1"/>
                    </a:solidFill>
                  </a:rPr>
                  <a:t>,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деб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аталади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.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Агар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 i="1" dirty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𝝏</m:t>
                    </m:r>
                    <m:r>
                      <a:rPr lang="en-US" sz="2000" b="1" i="1" dirty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ru-RU" sz="2000" b="1" dirty="0" smtClean="0">
                    <a:solidFill>
                      <a:schemeClr val="bg1"/>
                    </a:solidFill>
                  </a:rPr>
                  <a:t>М </a:t>
                </a:r>
                <a:r>
                  <a:rPr lang="ru-RU" sz="2000" b="1" dirty="0" err="1">
                    <a:solidFill>
                      <a:schemeClr val="bg1"/>
                    </a:solidFill>
                  </a:rPr>
                  <a:t>фақат</a:t>
                </a:r>
                <a:r>
                  <a:rPr lang="ru-RU" sz="2000" b="1" dirty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чегараланган</a:t>
                </a:r>
                <a:r>
                  <a:rPr lang="ru-RU" sz="2000" b="1" dirty="0">
                    <a:solidFill>
                      <a:schemeClr val="bg1"/>
                    </a:solidFill>
                  </a:rPr>
                  <a:t>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купбурчаклардан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иборат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бул­са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,  М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чегараланган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қавари</a:t>
                </a:r>
                <a:r>
                  <a:rPr lang="ru-RU" sz="2000" b="1" dirty="0" err="1">
                    <a:solidFill>
                      <a:schemeClr val="bg1"/>
                    </a:solidFill>
                  </a:rPr>
                  <a:t>қ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>
                    <a:solidFill>
                      <a:schemeClr val="bg1"/>
                    </a:solidFill>
                  </a:rPr>
                  <a:t>купёқ</a:t>
                </a:r>
                <a:r>
                  <a:rPr lang="ru-RU" sz="2000" b="1" dirty="0">
                    <a:solidFill>
                      <a:schemeClr val="bg1"/>
                    </a:solidFill>
                  </a:rPr>
                  <a:t>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деб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аталади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. </a:t>
                </a:r>
                <a14:m>
                  <m:oMath xmlns:m="http://schemas.openxmlformats.org/officeDocument/2006/math">
                    <m:r>
                      <a:rPr lang="en-US" sz="2000" b="1" i="1" dirty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𝝏</m:t>
                    </m:r>
                    <m:r>
                      <a:rPr lang="en-US" sz="2000" b="1" i="1" dirty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ru-RU" sz="2000" b="1" dirty="0" smtClean="0">
                    <a:solidFill>
                      <a:schemeClr val="bg1"/>
                    </a:solidFill>
                  </a:rPr>
                  <a:t>М ни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ташкил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ru-RU" sz="2000" b="1" dirty="0" err="1">
                    <a:solidFill>
                      <a:schemeClr val="bg1"/>
                    </a:solidFill>
                  </a:rPr>
                  <a:t>қилувчи</a:t>
                </a:r>
                <a:r>
                  <a:rPr lang="ru-RU" sz="2000" b="1" dirty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қавари</a:t>
                </a:r>
                <a:r>
                  <a:rPr lang="ru-RU" sz="2000" b="1" dirty="0" err="1">
                    <a:solidFill>
                      <a:schemeClr val="bg1"/>
                    </a:solidFill>
                  </a:rPr>
                  <a:t>қ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купбурчакларнинг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хам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бири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М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нинг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ёги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деб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аталади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Ёкларнинг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умумий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томонлари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қавара</a:t>
                </a:r>
                <a:r>
                  <a:rPr lang="ru-RU" sz="2000" b="1" dirty="0" err="1">
                    <a:solidFill>
                      <a:schemeClr val="bg1"/>
                    </a:solidFill>
                  </a:rPr>
                  <a:t>қ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купёкнингцирралари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,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кирраларининг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умумий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учлари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купёкнинг</a:t>
                </a:r>
                <a:endParaRPr lang="ru-RU" sz="2000" b="1" dirty="0" smtClean="0">
                  <a:solidFill>
                    <a:schemeClr val="bg1"/>
                  </a:solidFill>
                </a:endParaRPr>
              </a:p>
              <a:p>
                <a:r>
                  <a:rPr lang="ru-RU" sz="2000" b="1" dirty="0" smtClean="0">
                    <a:solidFill>
                      <a:schemeClr val="bg1"/>
                    </a:solidFill>
                  </a:rPr>
                  <a:t>  учи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деб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аталади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.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Барча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қавари</a:t>
                </a:r>
                <a:r>
                  <a:rPr lang="ru-RU" sz="2000" b="1" dirty="0" err="1">
                    <a:solidFill>
                      <a:schemeClr val="bg1"/>
                    </a:solidFill>
                  </a:rPr>
                  <a:t>қ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>
                    <a:solidFill>
                      <a:schemeClr val="bg1"/>
                    </a:solidFill>
                  </a:rPr>
                  <a:t>купёқлар</a:t>
                </a:r>
                <a:r>
                  <a:rPr lang="ru-RU" sz="2000" b="1" dirty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>
                    <a:solidFill>
                      <a:schemeClr val="bg1"/>
                    </a:solidFill>
                  </a:rPr>
                  <a:t>қуйидаги</a:t>
                </a:r>
                <a:r>
                  <a:rPr lang="ru-RU" sz="2000" b="1" dirty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икки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хоссага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эга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.</a:t>
                </a:r>
              </a:p>
              <a:p>
                <a:pPr marL="457200" indent="-457200">
                  <a:buAutoNum type="arabicPeriod"/>
                </a:pPr>
                <a:r>
                  <a:rPr lang="ru-RU" sz="2000" b="1" dirty="0" smtClean="0">
                    <a:solidFill>
                      <a:schemeClr val="bg1"/>
                    </a:solidFill>
                  </a:rPr>
                  <a:t>М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қавари</a:t>
                </a:r>
                <a:r>
                  <a:rPr lang="ru-RU" sz="2000" b="1" dirty="0" err="1">
                    <a:solidFill>
                      <a:schemeClr val="bg1"/>
                    </a:solidFill>
                  </a:rPr>
                  <a:t>қ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>
                    <a:solidFill>
                      <a:schemeClr val="bg1"/>
                    </a:solidFill>
                  </a:rPr>
                  <a:t>купёқнинг</a:t>
                </a:r>
                <a:r>
                  <a:rPr lang="ru-RU" sz="2000" b="1" dirty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>
                    <a:solidFill>
                      <a:schemeClr val="bg1"/>
                    </a:solidFill>
                  </a:rPr>
                  <a:t>х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ар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бир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ёги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билан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>
                    <a:solidFill>
                      <a:schemeClr val="bg1"/>
                    </a:solidFill>
                  </a:rPr>
                  <a:t>аниқланадиган</a:t>
                </a:r>
                <a:r>
                  <a:rPr lang="ru-RU" sz="2000" b="1" dirty="0">
                    <a:solidFill>
                      <a:schemeClr val="bg1"/>
                    </a:solidFill>
                  </a:rPr>
                  <a:t> 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П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текисликда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М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нинг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ички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>
                    <a:solidFill>
                      <a:schemeClr val="bg1"/>
                    </a:solidFill>
                  </a:rPr>
                  <a:t>нуқтаси</a:t>
                </a:r>
                <a:r>
                  <a:rPr lang="ru-RU" sz="2000" b="1" dirty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булмайди</a:t>
                </a:r>
                <a:endParaRPr lang="ru-RU" sz="2000" b="1" dirty="0" smtClean="0">
                  <a:solidFill>
                    <a:schemeClr val="bg1"/>
                  </a:solidFill>
                </a:endParaRPr>
              </a:p>
              <a:p>
                <a:r>
                  <a:rPr lang="ru-RU" sz="2000" b="1" dirty="0" smtClean="0">
                    <a:solidFill>
                      <a:schemeClr val="bg1"/>
                    </a:solidFill>
                  </a:rPr>
                  <a:t>2.  М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қавари</a:t>
                </a:r>
                <a:r>
                  <a:rPr lang="ru-RU" sz="2000" b="1" dirty="0" err="1">
                    <a:solidFill>
                      <a:schemeClr val="bg1"/>
                    </a:solidFill>
                  </a:rPr>
                  <a:t>қ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>
                    <a:solidFill>
                      <a:schemeClr val="bg1"/>
                    </a:solidFill>
                  </a:rPr>
                  <a:t>купёқнинг</a:t>
                </a:r>
                <a:r>
                  <a:rPr lang="ru-RU" sz="2000" b="1" dirty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барча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>
                    <a:solidFill>
                      <a:schemeClr val="bg1"/>
                    </a:solidFill>
                  </a:rPr>
                  <a:t>нуқталари</a:t>
                </a:r>
                <a:r>
                  <a:rPr lang="ru-RU" sz="2000" b="1" dirty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унинг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бирор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ёги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</a:t>
                </a:r>
              </a:p>
              <a:p>
                <a:pPr algn="ctr"/>
                <a:r>
                  <a:rPr lang="ru-RU" sz="2000" b="1" dirty="0" err="1" smtClean="0">
                    <a:solidFill>
                      <a:schemeClr val="bg1"/>
                    </a:solidFill>
                  </a:rPr>
                  <a:t>ётган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текислик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билан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>
                    <a:solidFill>
                      <a:schemeClr val="bg1"/>
                    </a:solidFill>
                  </a:rPr>
                  <a:t>аниқланадиган</a:t>
                </a:r>
                <a:r>
                  <a:rPr lang="ru-RU" sz="2000" b="1" dirty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ёпик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ярим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фазолардан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</a:t>
                </a:r>
              </a:p>
              <a:p>
                <a:r>
                  <a:rPr lang="ru-RU" sz="2000" b="1" dirty="0" err="1" smtClean="0">
                    <a:solidFill>
                      <a:schemeClr val="bg1"/>
                    </a:solidFill>
                  </a:rPr>
                  <a:t>бирига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тула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тегишлидир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.</a:t>
                </a:r>
                <a:endParaRPr lang="ru-RU" sz="2000" b="1" dirty="0">
                  <a:solidFill>
                    <a:schemeClr val="bg1"/>
                  </a:solidFill>
                </a:endParaRPr>
              </a:p>
              <a:p>
                <a:pPr algn="ctr"/>
                <a:endParaRPr lang="ru-RU" sz="2000" b="1" dirty="0" smtClean="0">
                  <a:solidFill>
                    <a:schemeClr val="bg1"/>
                  </a:solidFill>
                </a:endParaRPr>
              </a:p>
              <a:p>
                <a:pPr algn="ctr"/>
                <a:endParaRPr lang="ru-RU" sz="2000" b="1" dirty="0">
                  <a:solidFill>
                    <a:schemeClr val="bg1"/>
                  </a:solidFill>
                </a:endParaRPr>
              </a:p>
              <a:p>
                <a:pPr algn="ctr"/>
                <a:endParaRPr lang="ru-RU" sz="2000" b="1" dirty="0" smtClean="0">
                  <a:solidFill>
                    <a:schemeClr val="bg1"/>
                  </a:solidFill>
                </a:endParaRPr>
              </a:p>
              <a:p>
                <a:pPr algn="ctr"/>
                <a:endParaRPr lang="ru-RU" sz="2000" b="1" dirty="0">
                  <a:solidFill>
                    <a:schemeClr val="bg1"/>
                  </a:solidFill>
                </a:endParaRPr>
              </a:p>
              <a:p>
                <a:pPr algn="ctr"/>
                <a:endParaRPr lang="ru-RU" sz="2000" b="1" dirty="0" smtClean="0">
                  <a:solidFill>
                    <a:schemeClr val="bg1"/>
                  </a:solidFill>
                </a:endParaRPr>
              </a:p>
              <a:p>
                <a:pPr algn="ctr"/>
                <a:endParaRPr lang="ru-RU" sz="2000" b="1" dirty="0">
                  <a:solidFill>
                    <a:schemeClr val="bg1"/>
                  </a:solidFill>
                </a:endParaRPr>
              </a:p>
              <a:p>
                <a:pPr algn="ctr"/>
                <a:endParaRPr lang="ru-RU" sz="2000" b="1" dirty="0" smtClean="0">
                  <a:solidFill>
                    <a:schemeClr val="bg1"/>
                  </a:solidFill>
                </a:endParaRPr>
              </a:p>
              <a:p>
                <a:pPr algn="ctr"/>
                <a:endParaRPr lang="ru-RU" sz="2000" b="1" dirty="0">
                  <a:solidFill>
                    <a:schemeClr val="bg1"/>
                  </a:solidFill>
                </a:endParaRPr>
              </a:p>
              <a:p>
                <a:pPr algn="ctr"/>
                <a:endParaRPr lang="ru-RU" sz="2000" b="1" dirty="0" smtClean="0">
                  <a:solidFill>
                    <a:schemeClr val="bg1"/>
                  </a:solidFill>
                </a:endParaRPr>
              </a:p>
              <a:p>
                <a:pPr algn="ctr"/>
                <a:endParaRPr lang="ru-RU" sz="2000" b="1" dirty="0" smtClean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" name="Скругленный 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260648"/>
                <a:ext cx="8496944" cy="6264696"/>
              </a:xfrm>
              <a:prstGeom prst="roundRect">
                <a:avLst>
                  <a:gd name="adj" fmla="val 9604"/>
                </a:avLst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14646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Скругленный прямоугольник 3"/>
              <p:cNvSpPr/>
              <p:nvPr/>
            </p:nvSpPr>
            <p:spPr>
              <a:xfrm>
                <a:off x="323528" y="260648"/>
                <a:ext cx="8496944" cy="6336704"/>
              </a:xfrm>
              <a:prstGeom prst="roundRect">
                <a:avLst>
                  <a:gd name="adj" fmla="val 6664"/>
                </a:avLst>
              </a:prstGeom>
              <a:blipFill>
                <a:blip r:embed="rId2"/>
                <a:tile tx="0" ty="0" sx="100000" sy="100000" flip="none" algn="tl"/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2000" b="1" dirty="0" smtClean="0">
                    <a:solidFill>
                      <a:schemeClr val="bg1"/>
                    </a:solidFill>
                  </a:rPr>
                  <a:t>Аввало  куп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ёқли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бурчак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тушунчаси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билан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танишиб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утайлик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. </a:t>
                </a:r>
              </a:p>
              <a:p>
                <a:pPr algn="ctr"/>
                <a:r>
                  <a:rPr lang="ru-RU" sz="2000" b="1" dirty="0" smtClean="0">
                    <a:solidFill>
                      <a:schemeClr val="bg1"/>
                    </a:solidFill>
                  </a:rPr>
                  <a:t>П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текисликда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ru-RU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А</m:t>
                        </m:r>
                      </m:e>
                      <m:sub>
                        <m:r>
                          <a:rPr lang="ru-RU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ru-RU" sz="2000" b="1" dirty="0" smtClean="0">
                    <a:solidFill>
                      <a:schemeClr val="bg1"/>
                    </a:solidFill>
                  </a:rPr>
                  <a:t>.</a:t>
                </a:r>
                <a:r>
                  <a:rPr lang="ru-RU" sz="2000" b="1" dirty="0">
                    <a:solidFill>
                      <a:schemeClr val="bg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000" b="1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ru-RU" sz="20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А</m:t>
                        </m:r>
                      </m:e>
                      <m:sub>
                        <m:r>
                          <a:rPr lang="ru-RU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ru-RU" sz="2000" b="1" dirty="0" smtClean="0">
                    <a:solidFill>
                      <a:schemeClr val="bg1"/>
                    </a:solidFill>
                  </a:rPr>
                  <a:t> . 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000" b="1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ru-RU" sz="20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А</m:t>
                        </m:r>
                      </m:e>
                      <m:sub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</m:oMath>
                </a14:m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купбурчак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ва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П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нукта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берилган</a:t>
                </a:r>
                <a:endParaRPr lang="ru-RU" sz="2000" b="1" dirty="0" smtClean="0">
                  <a:solidFill>
                    <a:schemeClr val="bg1"/>
                  </a:solidFill>
                </a:endParaRPr>
              </a:p>
              <a:p>
                <a:r>
                  <a:rPr lang="ru-RU" sz="2000" b="1" dirty="0" err="1" smtClean="0">
                    <a:solidFill>
                      <a:schemeClr val="bg1"/>
                    </a:solidFill>
                  </a:rPr>
                  <a:t>булсин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.</a:t>
                </a:r>
              </a:p>
              <a:p>
                <a:r>
                  <a:rPr lang="ru-RU" sz="2000" b="1" dirty="0" err="1" smtClean="0">
                    <a:solidFill>
                      <a:schemeClr val="bg1"/>
                    </a:solidFill>
                  </a:rPr>
                  <a:t>Таъриф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.  Учи </a:t>
                </a:r>
                <a:r>
                  <a:rPr lang="en-US" sz="2000" b="1" dirty="0">
                    <a:solidFill>
                      <a:schemeClr val="bg1"/>
                    </a:solidFill>
                  </a:rPr>
                  <a:t>S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нуктада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булиб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000" b="1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ru-RU" sz="20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А</m:t>
                        </m:r>
                      </m:e>
                      <m:sub>
                        <m:r>
                          <a:rPr lang="ru-RU" sz="20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ru-RU" sz="2000" b="1" dirty="0">
                    <a:solidFill>
                      <a:schemeClr val="bg1"/>
                    </a:solidFill>
                  </a:rPr>
                  <a:t>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000" b="1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ru-RU" sz="20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А</m:t>
                        </m:r>
                      </m:e>
                      <m:sub>
                        <m:r>
                          <a:rPr lang="ru-RU" sz="20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ru-RU" sz="2000" b="1" dirty="0">
                    <a:solidFill>
                      <a:schemeClr val="bg1"/>
                    </a:solidFill>
                  </a:rPr>
                  <a:t> . 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000" b="1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ru-RU" sz="20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А</m:t>
                        </m:r>
                      </m:e>
                      <m:sub>
                        <m:r>
                          <a:rPr lang="en-US" sz="20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</m:oMath>
                </a14:m>
                <a:r>
                  <a:rPr lang="en-US" sz="2000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купбурчак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-</a:t>
                </a:r>
              </a:p>
              <a:p>
                <a:pPr algn="ctr"/>
                <a:r>
                  <a:rPr lang="ru-RU" sz="2000" b="1" dirty="0" err="1" smtClean="0">
                    <a:solidFill>
                      <a:schemeClr val="bg1"/>
                    </a:solidFill>
                  </a:rPr>
                  <a:t>нинг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>
                    <a:solidFill>
                      <a:schemeClr val="bg1"/>
                    </a:solidFill>
                  </a:rPr>
                  <a:t>х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ар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бир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en-US" sz="2000" b="1" dirty="0" smtClean="0">
                    <a:solidFill>
                      <a:schemeClr val="bg1"/>
                    </a:solidFill>
                  </a:rPr>
                  <a:t>N </a:t>
                </a:r>
                <a:r>
                  <a:rPr lang="ru-RU" sz="2000" b="1" dirty="0" err="1">
                    <a:solidFill>
                      <a:schemeClr val="bg1"/>
                    </a:solidFill>
                  </a:rPr>
                  <a:t>нуқтасидан</a:t>
                </a:r>
                <a:r>
                  <a:rPr lang="ru-RU" sz="2000" b="1" dirty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утган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en-US" sz="2000" b="1" dirty="0" smtClean="0">
                    <a:solidFill>
                      <a:schemeClr val="bg1"/>
                    </a:solidFill>
                  </a:rPr>
                  <a:t>S N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нурлар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туплами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куп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ёкли</a:t>
                </a:r>
                <a:endParaRPr lang="ru-RU" sz="2000" b="1" dirty="0" smtClean="0">
                  <a:solidFill>
                    <a:schemeClr val="bg1"/>
                  </a:solidFill>
                </a:endParaRPr>
              </a:p>
              <a:p>
                <a:r>
                  <a:rPr lang="ru-RU" sz="2000" b="1" dirty="0" err="1" smtClean="0">
                    <a:solidFill>
                      <a:schemeClr val="bg1"/>
                    </a:solidFill>
                  </a:rPr>
                  <a:t>бурчак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деб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аталади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ва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у  </a:t>
                </a:r>
                <a:r>
                  <a:rPr lang="en-US" sz="2000" b="1" dirty="0" smtClean="0">
                    <a:solidFill>
                      <a:schemeClr val="bg1"/>
                    </a:solidFill>
                  </a:rPr>
                  <a:t>S</a:t>
                </a:r>
                <a:r>
                  <a:rPr lang="ru-RU" sz="2000" b="1" dirty="0">
                    <a:solidFill>
                      <a:schemeClr val="bg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000" b="1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ru-RU" sz="20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А</m:t>
                        </m:r>
                      </m:e>
                      <m:sub>
                        <m:r>
                          <a:rPr lang="ru-RU" sz="20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ru-RU" sz="2000" b="1" dirty="0">
                    <a:solidFill>
                      <a:schemeClr val="bg1"/>
                    </a:solidFill>
                  </a:rPr>
                  <a:t>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000" b="1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ru-RU" sz="20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А</m:t>
                        </m:r>
                      </m:e>
                      <m:sub>
                        <m:r>
                          <a:rPr lang="ru-RU" sz="20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ru-RU" sz="2000" b="1" dirty="0">
                    <a:solidFill>
                      <a:schemeClr val="bg1"/>
                    </a:solidFill>
                  </a:rPr>
                  <a:t> . 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000" b="1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ru-RU" sz="20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А</m:t>
                        </m:r>
                      </m:e>
                      <m:sub>
                        <m:r>
                          <a:rPr lang="en-US" sz="20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</m:oMath>
                </a14:m>
                <a:r>
                  <a:rPr lang="en-US" sz="2000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билан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белгиланади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.  </a:t>
                </a:r>
                <a:r>
                  <a:rPr lang="en-US" sz="2000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en-US" sz="2000" b="1" dirty="0">
                    <a:solidFill>
                      <a:schemeClr val="bg1"/>
                    </a:solidFill>
                  </a:rPr>
                  <a:t>S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нукта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куп  </a:t>
                </a:r>
                <a:r>
                  <a:rPr lang="ru-RU" sz="2000" b="1" dirty="0" err="1">
                    <a:solidFill>
                      <a:schemeClr val="bg1"/>
                    </a:solidFill>
                  </a:rPr>
                  <a:t>ёқли</a:t>
                </a:r>
                <a:r>
                  <a:rPr lang="ru-RU" sz="2000" b="1" dirty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бурчакиинг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учи, </a:t>
                </a:r>
                <a:r>
                  <a:rPr lang="en-US" sz="2000" b="1" dirty="0">
                    <a:solidFill>
                      <a:schemeClr val="bg1"/>
                    </a:solidFill>
                  </a:rPr>
                  <a:t>S</a:t>
                </a:r>
                <a:r>
                  <a:rPr lang="ru-RU" sz="2000" b="1" dirty="0">
                    <a:solidFill>
                      <a:schemeClr val="bg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000" b="1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ru-RU" sz="20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А</m:t>
                        </m:r>
                      </m:e>
                      <m:sub>
                        <m:r>
                          <a:rPr lang="ru-RU" sz="20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ru-RU" sz="2000" b="1" dirty="0">
                    <a:solidFill>
                      <a:schemeClr val="bg1"/>
                    </a:solidFill>
                  </a:rPr>
                  <a:t>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000" b="1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ru-RU" sz="20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А</m:t>
                        </m:r>
                      </m:e>
                      <m:sub>
                        <m:r>
                          <a:rPr lang="ru-RU" sz="20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ru-RU" sz="2000" b="1" dirty="0">
                    <a:solidFill>
                      <a:schemeClr val="bg1"/>
                    </a:solidFill>
                  </a:rPr>
                  <a:t> . 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000" b="1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ru-RU" sz="20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А</m:t>
                        </m:r>
                      </m:e>
                      <m:sub>
                        <m:r>
                          <a:rPr lang="en-US" sz="20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</m:oMath>
                </a14:m>
                <a:r>
                  <a:rPr lang="ru-RU" sz="2000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нурлар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эса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кирралари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,  </a:t>
                </a:r>
                <a14:m>
                  <m:oMath xmlns:m="http://schemas.openxmlformats.org/officeDocument/2006/math">
                    <m:r>
                      <a:rPr lang="ru-RU" sz="2000" b="1" i="1" smtClean="0">
                        <a:solidFill>
                          <a:schemeClr val="bg1"/>
                        </a:solidFill>
                        <a:latin typeface="Cambria Math"/>
                      </a:rPr>
                      <m:t>∠</m:t>
                    </m:r>
                    <m:sSub>
                      <m:sSubPr>
                        <m:ctrlPr>
                          <a:rPr lang="ru-RU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ru-RU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А</m:t>
                        </m:r>
                      </m:e>
                      <m:sub>
                        <m:r>
                          <a:rPr lang="ru-RU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2000" b="1" dirty="0">
                    <a:solidFill>
                      <a:schemeClr val="bg1"/>
                    </a:solidFill>
                  </a:rPr>
                  <a:t>S</a:t>
                </a:r>
                <a:r>
                  <a:rPr lang="ru-RU" sz="2000" b="1" dirty="0">
                    <a:solidFill>
                      <a:schemeClr val="bg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000" b="1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ru-RU" sz="20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А</m:t>
                        </m:r>
                      </m:e>
                      <m:sub>
                        <m:r>
                          <a:rPr lang="ru-RU" sz="20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2000" b="1" dirty="0" smtClean="0">
                    <a:solidFill>
                      <a:schemeClr val="bg1"/>
                    </a:solidFill>
                  </a:rPr>
                  <a:t>, </a:t>
                </a:r>
                <a14:m>
                  <m:oMath xmlns:m="http://schemas.openxmlformats.org/officeDocument/2006/math">
                    <m:r>
                      <a:rPr lang="ru-RU" sz="2000" b="1" i="1">
                        <a:solidFill>
                          <a:schemeClr val="bg1"/>
                        </a:solidFill>
                        <a:latin typeface="Cambria Math"/>
                      </a:rPr>
                      <m:t>∠</m:t>
                    </m:r>
                    <m:sSub>
                      <m:sSubPr>
                        <m:ctrlPr>
                          <a:rPr lang="ru-RU" sz="2000" b="1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ru-RU" sz="20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А</m:t>
                        </m:r>
                      </m:e>
                      <m:sub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2000" b="1" dirty="0">
                    <a:solidFill>
                      <a:schemeClr val="bg1"/>
                    </a:solidFill>
                  </a:rPr>
                  <a:t>S</a:t>
                </a:r>
                <a:r>
                  <a:rPr lang="ru-RU" sz="2000" b="1" dirty="0">
                    <a:solidFill>
                      <a:schemeClr val="bg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000" b="1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ru-RU" sz="20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А</m:t>
                        </m:r>
                      </m:e>
                      <m:sub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𝟑</m:t>
                        </m:r>
                      </m:sub>
                    </m:sSub>
                  </m:oMath>
                </a14:m>
                <a:r>
                  <a:rPr lang="en-US" sz="2000" b="1" dirty="0" smtClean="0">
                    <a:solidFill>
                      <a:schemeClr val="bg1"/>
                    </a:solidFill>
                  </a:rPr>
                  <a:t> …</a:t>
                </a:r>
                <a:r>
                  <a:rPr lang="ru-RU" sz="2000" b="1" dirty="0">
                    <a:solidFill>
                      <a:schemeClr val="bg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ru-RU" sz="2000" b="1" i="1">
                        <a:solidFill>
                          <a:schemeClr val="bg1"/>
                        </a:solidFill>
                        <a:latin typeface="Cambria Math"/>
                      </a:rPr>
                      <m:t>∠</m:t>
                    </m:r>
                    <m:sSub>
                      <m:sSubPr>
                        <m:ctrlPr>
                          <a:rPr lang="ru-RU" sz="2000" b="1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ru-RU" sz="20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А</m:t>
                        </m:r>
                      </m:e>
                      <m:sub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</m:oMath>
                </a14:m>
                <a:r>
                  <a:rPr lang="en-US" sz="2000" b="1" dirty="0">
                    <a:solidFill>
                      <a:schemeClr val="bg1"/>
                    </a:solidFill>
                  </a:rPr>
                  <a:t>S</a:t>
                </a:r>
                <a:r>
                  <a:rPr lang="ru-RU" sz="2000" b="1" dirty="0">
                    <a:solidFill>
                      <a:schemeClr val="bg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000" b="1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ru-RU" sz="20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А</m:t>
                        </m:r>
                      </m:e>
                      <m:sub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ru-RU" sz="2000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en-US" sz="2000" b="1" dirty="0" smtClean="0">
                    <a:solidFill>
                      <a:schemeClr val="bg1"/>
                    </a:solidFill>
                  </a:rPr>
                  <a:t>  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бурчаклар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унинг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ясси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бурчаклари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деб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аталади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.  Куп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ёцли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бурчакиинг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умумий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киррага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эга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булган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хар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икки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ёгидан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тузилган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фигура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унинг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икки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ёкли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бурчаги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дейилади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.</a:t>
                </a:r>
              </a:p>
              <a:p>
                <a:r>
                  <a:rPr lang="ru-RU" sz="2000" b="1" dirty="0" err="1" smtClean="0">
                    <a:solidFill>
                      <a:schemeClr val="bg1"/>
                    </a:solidFill>
                  </a:rPr>
                  <a:t>Равшанки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000" b="1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ru-RU" sz="20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А</m:t>
                        </m:r>
                      </m:e>
                      <m:sub>
                        <m:r>
                          <a:rPr lang="ru-RU" sz="20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ru-RU" sz="2000" b="1" dirty="0">
                    <a:solidFill>
                      <a:schemeClr val="bg1"/>
                    </a:solidFill>
                  </a:rPr>
                  <a:t>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000" b="1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ru-RU" sz="20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А</m:t>
                        </m:r>
                      </m:e>
                      <m:sub>
                        <m:r>
                          <a:rPr lang="ru-RU" sz="20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ru-RU" sz="2000" b="1" dirty="0">
                    <a:solidFill>
                      <a:schemeClr val="bg1"/>
                    </a:solidFill>
                  </a:rPr>
                  <a:t> . 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000" b="1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ru-RU" sz="20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А</m:t>
                        </m:r>
                      </m:e>
                      <m:sub>
                        <m:r>
                          <a:rPr lang="en-US" sz="20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</m:oMath>
                </a14:m>
                <a:r>
                  <a:rPr lang="en-US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купбурчак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^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авариц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булса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000" b="1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sz="2000" b="1" dirty="0">
                            <a:solidFill>
                              <a:schemeClr val="bg1"/>
                            </a:solidFill>
                          </a:rPr>
                          <m:t>S</m:t>
                        </m:r>
                        <m:r>
                          <a:rPr lang="ru-RU" sz="20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А</m:t>
                        </m:r>
                      </m:e>
                      <m:sub>
                        <m:r>
                          <a:rPr lang="ru-RU" sz="20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ru-RU" sz="2000" b="1" dirty="0">
                    <a:solidFill>
                      <a:schemeClr val="bg1"/>
                    </a:solidFill>
                  </a:rPr>
                  <a:t>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000" b="1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ru-RU" sz="20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А</m:t>
                        </m:r>
                      </m:e>
                      <m:sub>
                        <m:r>
                          <a:rPr lang="ru-RU" sz="20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ru-RU" sz="2000" b="1" dirty="0">
                    <a:solidFill>
                      <a:schemeClr val="bg1"/>
                    </a:solidFill>
                  </a:rPr>
                  <a:t> . 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000" b="1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ru-RU" sz="20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А</m:t>
                        </m:r>
                      </m:e>
                      <m:sub>
                        <m:r>
                          <a:rPr lang="en-US" sz="20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</m:oMath>
                </a14:m>
                <a:r>
                  <a:rPr lang="en-US" sz="2000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куп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ёкли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бурчак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хам  </a:t>
                </a:r>
                <a:r>
                  <a:rPr lang="ru-RU" sz="2000" b="1" dirty="0" err="1">
                    <a:solidFill>
                      <a:schemeClr val="bg1"/>
                    </a:solidFill>
                  </a:rPr>
                  <a:t>к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аварик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фигура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булади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,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биз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факат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кава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- </a:t>
                </a:r>
              </a:p>
              <a:p>
                <a:r>
                  <a:rPr lang="ru-RU" sz="2000" b="1" dirty="0" err="1" smtClean="0">
                    <a:solidFill>
                      <a:schemeClr val="bg1"/>
                    </a:solidFill>
                  </a:rPr>
                  <a:t>риц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купёцли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бурчаклар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билан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танишамиз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.  Куп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ёкли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бурчаклар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ёкларининг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сонига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дараб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уч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ёкли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,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турт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ёкли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,  . . .  ,  </a:t>
                </a:r>
                <a:r>
                  <a:rPr lang="en-US" sz="2000" b="1" dirty="0" smtClean="0">
                    <a:solidFill>
                      <a:schemeClr val="bg1"/>
                    </a:solidFill>
                  </a:rPr>
                  <a:t>n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ёкли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булиши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мумкин</a:t>
                </a:r>
                <a:r>
                  <a:rPr lang="en-US" sz="2000" b="1" dirty="0" smtClean="0">
                    <a:solidFill>
                      <a:schemeClr val="bg1"/>
                    </a:solidFill>
                  </a:rPr>
                  <a:t>.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endParaRPr lang="ru-RU" sz="2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" name="Скругленный 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260648"/>
                <a:ext cx="8496944" cy="6336704"/>
              </a:xfrm>
              <a:prstGeom prst="roundRect">
                <a:avLst>
                  <a:gd name="adj" fmla="val 6664"/>
                </a:avLst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20196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23528" y="188640"/>
            <a:ext cx="8496944" cy="6552728"/>
          </a:xfrm>
          <a:prstGeom prst="roundRect">
            <a:avLst>
              <a:gd name="adj" fmla="val 861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en-US" sz="2000" b="1" dirty="0" smtClean="0">
              <a:solidFill>
                <a:schemeClr val="bg1"/>
              </a:solidFill>
            </a:endParaRPr>
          </a:p>
          <a:p>
            <a:pPr algn="ctr"/>
            <a:endParaRPr lang="en-US" sz="2000" b="1" dirty="0">
              <a:solidFill>
                <a:schemeClr val="bg1"/>
              </a:solidFill>
            </a:endParaRPr>
          </a:p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Куп  </a:t>
            </a:r>
            <a:r>
              <a:rPr lang="ru-RU" sz="2000" b="1" dirty="0" err="1">
                <a:solidFill>
                  <a:schemeClr val="bg1"/>
                </a:solidFill>
              </a:rPr>
              <a:t>ёқли</a:t>
            </a:r>
            <a:r>
              <a:rPr lang="ru-RU" sz="2000" b="1" dirty="0">
                <a:solidFill>
                  <a:schemeClr val="bg1"/>
                </a:solidFill>
              </a:rPr>
              <a:t>  </a:t>
            </a:r>
            <a:r>
              <a:rPr lang="ru-RU" sz="2000" b="1" dirty="0" err="1" smtClean="0">
                <a:solidFill>
                  <a:schemeClr val="bg1"/>
                </a:solidFill>
              </a:rPr>
              <a:t>бурчаклар</a:t>
            </a:r>
            <a:r>
              <a:rPr lang="ru-RU" sz="2000" b="1" dirty="0" smtClean="0">
                <a:solidFill>
                  <a:schemeClr val="bg1"/>
                </a:solidFill>
              </a:rPr>
              <a:t>  </a:t>
            </a:r>
            <a:r>
              <a:rPr lang="ru-RU" sz="2000" b="1" dirty="0" err="1" smtClean="0">
                <a:solidFill>
                  <a:schemeClr val="bg1"/>
                </a:solidFill>
              </a:rPr>
              <a:t>учун</a:t>
            </a:r>
            <a:r>
              <a:rPr lang="ru-RU" sz="2000" b="1" dirty="0" smtClean="0">
                <a:solidFill>
                  <a:schemeClr val="bg1"/>
                </a:solidFill>
              </a:rPr>
              <a:t> </a:t>
            </a:r>
            <a:r>
              <a:rPr lang="ru-RU" sz="2000" b="1" dirty="0" err="1" smtClean="0">
                <a:solidFill>
                  <a:schemeClr val="bg1"/>
                </a:solidFill>
              </a:rPr>
              <a:t>қуйидаги</a:t>
            </a:r>
            <a:r>
              <a:rPr lang="ru-RU" sz="2000" b="1" dirty="0" smtClean="0">
                <a:solidFill>
                  <a:schemeClr val="bg1"/>
                </a:solidFill>
              </a:rPr>
              <a:t>  </a:t>
            </a:r>
            <a:r>
              <a:rPr lang="ru-RU" sz="2000" b="1" dirty="0" err="1" smtClean="0">
                <a:solidFill>
                  <a:schemeClr val="bg1"/>
                </a:solidFill>
              </a:rPr>
              <a:t>теоремалар</a:t>
            </a:r>
            <a:r>
              <a:rPr lang="ru-RU" sz="2000" b="1" dirty="0" smtClean="0">
                <a:solidFill>
                  <a:schemeClr val="bg1"/>
                </a:solidFill>
              </a:rPr>
              <a:t>  </a:t>
            </a:r>
            <a:r>
              <a:rPr lang="ru-RU" sz="2000" b="1" dirty="0" err="1" smtClean="0">
                <a:solidFill>
                  <a:schemeClr val="bg1"/>
                </a:solidFill>
              </a:rPr>
              <a:t>уринлидир</a:t>
            </a:r>
            <a:r>
              <a:rPr lang="ru-RU" sz="2000" b="1" dirty="0" smtClean="0">
                <a:solidFill>
                  <a:schemeClr val="bg1"/>
                </a:solidFill>
              </a:rPr>
              <a:t>.</a:t>
            </a:r>
          </a:p>
          <a:p>
            <a:r>
              <a:rPr lang="ru-RU" sz="2000" b="1" dirty="0" smtClean="0">
                <a:solidFill>
                  <a:schemeClr val="bg1"/>
                </a:solidFill>
              </a:rPr>
              <a:t>Теорема.  </a:t>
            </a:r>
            <a:r>
              <a:rPr lang="ru-RU" sz="2000" b="1" dirty="0" err="1" smtClean="0">
                <a:solidFill>
                  <a:schemeClr val="bg1"/>
                </a:solidFill>
              </a:rPr>
              <a:t>Уч</a:t>
            </a:r>
            <a:r>
              <a:rPr lang="ru-RU" sz="2000" b="1" dirty="0" smtClean="0">
                <a:solidFill>
                  <a:schemeClr val="bg1"/>
                </a:solidFill>
              </a:rPr>
              <a:t>  </a:t>
            </a:r>
            <a:r>
              <a:rPr lang="ru-RU" sz="2000" b="1" dirty="0" err="1">
                <a:solidFill>
                  <a:schemeClr val="bg1"/>
                </a:solidFill>
              </a:rPr>
              <a:t>ёқли</a:t>
            </a:r>
            <a:r>
              <a:rPr lang="ru-RU" sz="2000" b="1" dirty="0">
                <a:solidFill>
                  <a:schemeClr val="bg1"/>
                </a:solidFill>
              </a:rPr>
              <a:t>  </a:t>
            </a:r>
            <a:r>
              <a:rPr lang="ru-RU" sz="2000" b="1" dirty="0" err="1" smtClean="0">
                <a:solidFill>
                  <a:schemeClr val="bg1"/>
                </a:solidFill>
              </a:rPr>
              <a:t>бурчак</a:t>
            </a:r>
            <a:r>
              <a:rPr lang="ru-RU" sz="2000" b="1" dirty="0">
                <a:solidFill>
                  <a:schemeClr val="bg1"/>
                </a:solidFill>
              </a:rPr>
              <a:t> </a:t>
            </a:r>
            <a:r>
              <a:rPr lang="ru-RU" sz="2000" b="1" dirty="0" err="1" smtClean="0">
                <a:solidFill>
                  <a:schemeClr val="bg1"/>
                </a:solidFill>
              </a:rPr>
              <a:t>хар</a:t>
            </a:r>
            <a:r>
              <a:rPr lang="ru-RU" sz="2000" b="1" dirty="0" smtClean="0">
                <a:solidFill>
                  <a:schemeClr val="bg1"/>
                </a:solidFill>
              </a:rPr>
              <a:t>  </a:t>
            </a:r>
            <a:r>
              <a:rPr lang="ru-RU" sz="2000" b="1" dirty="0" err="1" smtClean="0">
                <a:solidFill>
                  <a:schemeClr val="bg1"/>
                </a:solidFill>
              </a:rPr>
              <a:t>бир</a:t>
            </a:r>
            <a:r>
              <a:rPr lang="ru-RU" sz="2000" b="1" dirty="0" smtClean="0">
                <a:solidFill>
                  <a:schemeClr val="bg1"/>
                </a:solidFill>
              </a:rPr>
              <a:t>  </a:t>
            </a:r>
            <a:r>
              <a:rPr lang="ru-RU" sz="2000" b="1" dirty="0" err="1" smtClean="0">
                <a:solidFill>
                  <a:schemeClr val="bg1"/>
                </a:solidFill>
              </a:rPr>
              <a:t>ясси</a:t>
            </a:r>
            <a:r>
              <a:rPr lang="ru-RU" sz="2000" b="1" dirty="0" smtClean="0">
                <a:solidFill>
                  <a:schemeClr val="bg1"/>
                </a:solidFill>
              </a:rPr>
              <a:t>  </a:t>
            </a:r>
            <a:r>
              <a:rPr lang="ru-RU" sz="2000" b="1" dirty="0" err="1" smtClean="0">
                <a:solidFill>
                  <a:schemeClr val="bg1"/>
                </a:solidFill>
              </a:rPr>
              <a:t>бурчагининг</a:t>
            </a:r>
            <a:r>
              <a:rPr lang="ru-RU" sz="2000" b="1" dirty="0" smtClean="0">
                <a:solidFill>
                  <a:schemeClr val="bg1"/>
                </a:solidFill>
              </a:rPr>
              <a:t>  </a:t>
            </a:r>
            <a:r>
              <a:rPr lang="ru-RU" sz="2000" b="1" dirty="0" err="1">
                <a:solidFill>
                  <a:schemeClr val="bg1"/>
                </a:solidFill>
              </a:rPr>
              <a:t>миқдори</a:t>
            </a:r>
            <a:r>
              <a:rPr lang="ru-RU" sz="2000" b="1" dirty="0">
                <a:solidFill>
                  <a:schemeClr val="bg1"/>
                </a:solidFill>
              </a:rPr>
              <a:t>  </a:t>
            </a:r>
            <a:r>
              <a:rPr lang="ru-RU" sz="2000" b="1" dirty="0" err="1">
                <a:solidFill>
                  <a:schemeClr val="bg1"/>
                </a:solidFill>
              </a:rPr>
              <a:t>қолган</a:t>
            </a:r>
            <a:r>
              <a:rPr lang="ru-RU" sz="2000" b="1" dirty="0">
                <a:solidFill>
                  <a:schemeClr val="bg1"/>
                </a:solidFill>
              </a:rPr>
              <a:t>  </a:t>
            </a:r>
            <a:r>
              <a:rPr lang="ru-RU" sz="2000" b="1" dirty="0" err="1" smtClean="0">
                <a:solidFill>
                  <a:schemeClr val="bg1"/>
                </a:solidFill>
              </a:rPr>
              <a:t>икки</a:t>
            </a:r>
            <a:r>
              <a:rPr lang="ru-RU" sz="2000" b="1" dirty="0" smtClean="0">
                <a:solidFill>
                  <a:schemeClr val="bg1"/>
                </a:solidFill>
              </a:rPr>
              <a:t>  </a:t>
            </a:r>
            <a:r>
              <a:rPr lang="ru-RU" sz="2000" b="1" dirty="0" err="1" smtClean="0">
                <a:solidFill>
                  <a:schemeClr val="bg1"/>
                </a:solidFill>
              </a:rPr>
              <a:t>ясси</a:t>
            </a:r>
            <a:r>
              <a:rPr lang="ru-RU" sz="2000" b="1" dirty="0" smtClean="0">
                <a:solidFill>
                  <a:schemeClr val="bg1"/>
                </a:solidFill>
              </a:rPr>
              <a:t>  </a:t>
            </a:r>
            <a:r>
              <a:rPr lang="ru-RU" sz="2000" b="1" dirty="0" err="1" smtClean="0">
                <a:solidFill>
                  <a:schemeClr val="bg1"/>
                </a:solidFill>
              </a:rPr>
              <a:t>бурчаги</a:t>
            </a:r>
            <a:r>
              <a:rPr lang="ru-RU" sz="2000" b="1" dirty="0">
                <a:solidFill>
                  <a:schemeClr val="bg1"/>
                </a:solidFill>
              </a:rPr>
              <a:t> </a:t>
            </a:r>
            <a:r>
              <a:rPr lang="ru-RU" sz="2000" b="1" dirty="0" err="1" smtClean="0">
                <a:solidFill>
                  <a:schemeClr val="bg1"/>
                </a:solidFill>
              </a:rPr>
              <a:t>микдорларининг</a:t>
            </a:r>
            <a:r>
              <a:rPr lang="ru-RU" sz="2000" b="1" dirty="0" smtClean="0">
                <a:solidFill>
                  <a:schemeClr val="bg1"/>
                </a:solidFill>
              </a:rPr>
              <a:t>  </a:t>
            </a:r>
            <a:r>
              <a:rPr lang="ru-RU" sz="2000" b="1" dirty="0" err="1" smtClean="0">
                <a:solidFill>
                  <a:schemeClr val="bg1"/>
                </a:solidFill>
              </a:rPr>
              <a:t>йигиндисидан</a:t>
            </a:r>
            <a:r>
              <a:rPr lang="ru-RU" sz="2000" b="1" dirty="0">
                <a:solidFill>
                  <a:schemeClr val="bg1"/>
                </a:solidFill>
              </a:rPr>
              <a:t> </a:t>
            </a:r>
            <a:r>
              <a:rPr lang="ru-RU" sz="2000" b="1" dirty="0" err="1" smtClean="0">
                <a:solidFill>
                  <a:schemeClr val="bg1"/>
                </a:solidFill>
              </a:rPr>
              <a:t>кичикдир</a:t>
            </a:r>
            <a:r>
              <a:rPr lang="ru-RU" sz="2000" b="1" dirty="0" smtClean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tx2">
                <a:lumMod val="9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334" y="476672"/>
            <a:ext cx="7992888" cy="27363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4089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520" y="188640"/>
            <a:ext cx="8568952" cy="6408712"/>
          </a:xfrm>
          <a:prstGeom prst="roundRect">
            <a:avLst>
              <a:gd name="adj" fmla="val 12295"/>
            </a:avLst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692696"/>
            <a:ext cx="3067050" cy="435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rgbClr val="FFFF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130845"/>
            <a:ext cx="4605982" cy="34766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0697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06986" y="332656"/>
            <a:ext cx="8568952" cy="6048672"/>
          </a:xfrm>
          <a:prstGeom prst="roundRect">
            <a:avLst>
              <a:gd name="adj" fmla="val 6670"/>
            </a:avLst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b="1" dirty="0">
              <a:solidFill>
                <a:schemeClr val="bg1"/>
              </a:solidFill>
            </a:endParaRPr>
          </a:p>
          <a:p>
            <a:endParaRPr lang="en-US" sz="2000" b="1" dirty="0" smtClean="0">
              <a:solidFill>
                <a:schemeClr val="bg1"/>
              </a:solidFill>
            </a:endParaRPr>
          </a:p>
          <a:p>
            <a:endParaRPr lang="en-US" sz="2000" b="1" dirty="0">
              <a:solidFill>
                <a:schemeClr val="bg1"/>
              </a:solidFill>
            </a:endParaRPr>
          </a:p>
          <a:p>
            <a:r>
              <a:rPr lang="en-US" sz="2000" b="1" dirty="0" smtClean="0">
                <a:solidFill>
                  <a:schemeClr val="bg1"/>
                </a:solidFill>
              </a:rPr>
              <a:t>.</a:t>
            </a:r>
            <a:endParaRPr lang="en-US" sz="2000" b="1" dirty="0">
              <a:solidFill>
                <a:schemeClr val="bg1"/>
              </a:solidFill>
            </a:endParaRPr>
          </a:p>
          <a:p>
            <a:r>
              <a:rPr lang="ru-RU" sz="2000" b="1" dirty="0">
                <a:solidFill>
                  <a:schemeClr val="bg1"/>
                </a:solidFill>
              </a:rPr>
              <a:t>Т е о р е м а . </a:t>
            </a:r>
            <a:r>
              <a:rPr lang="ru-RU" sz="2000" b="1" dirty="0" err="1">
                <a:solidFill>
                  <a:schemeClr val="bg1"/>
                </a:solidFill>
              </a:rPr>
              <a:t>қаварик</a:t>
            </a:r>
            <a:r>
              <a:rPr lang="ru-RU" sz="2000" b="1" dirty="0">
                <a:solidFill>
                  <a:schemeClr val="bg1"/>
                </a:solidFill>
              </a:rPr>
              <a:t>  куп  </a:t>
            </a:r>
            <a:r>
              <a:rPr lang="ru-RU" sz="2000" b="1" dirty="0" err="1">
                <a:solidFill>
                  <a:schemeClr val="bg1"/>
                </a:solidFill>
              </a:rPr>
              <a:t>ёқли</a:t>
            </a:r>
            <a:r>
              <a:rPr lang="ru-RU" sz="2000" b="1" dirty="0">
                <a:solidFill>
                  <a:schemeClr val="bg1"/>
                </a:solidFill>
              </a:rPr>
              <a:t>  </a:t>
            </a:r>
            <a:r>
              <a:rPr lang="ru-RU" sz="2000" b="1" dirty="0" err="1">
                <a:solidFill>
                  <a:schemeClr val="bg1"/>
                </a:solidFill>
              </a:rPr>
              <a:t>бурчакнинг</a:t>
            </a:r>
            <a:r>
              <a:rPr lang="ru-RU" sz="2000" b="1" dirty="0">
                <a:solidFill>
                  <a:schemeClr val="bg1"/>
                </a:solidFill>
              </a:rPr>
              <a:t>  </a:t>
            </a:r>
            <a:r>
              <a:rPr lang="ru-RU" sz="2000" b="1" dirty="0" err="1">
                <a:solidFill>
                  <a:schemeClr val="bg1"/>
                </a:solidFill>
              </a:rPr>
              <a:t>барча</a:t>
            </a:r>
            <a:r>
              <a:rPr lang="ru-RU" sz="2000" b="1" dirty="0">
                <a:solidFill>
                  <a:schemeClr val="bg1"/>
                </a:solidFill>
              </a:rPr>
              <a:t>  </a:t>
            </a:r>
            <a:r>
              <a:rPr lang="ru-RU" sz="2000" b="1" dirty="0" err="1">
                <a:solidFill>
                  <a:schemeClr val="bg1"/>
                </a:solidFill>
              </a:rPr>
              <a:t>ясси</a:t>
            </a:r>
            <a:r>
              <a:rPr lang="ru-RU" sz="2000" b="1" dirty="0">
                <a:solidFill>
                  <a:schemeClr val="bg1"/>
                </a:solidFill>
              </a:rPr>
              <a:t>  </a:t>
            </a:r>
            <a:r>
              <a:rPr lang="ru-RU" sz="2000" b="1" dirty="0" err="1" smtClean="0">
                <a:solidFill>
                  <a:schemeClr val="bg1"/>
                </a:solidFill>
              </a:rPr>
              <a:t>бур­чаклари</a:t>
            </a:r>
            <a:r>
              <a:rPr lang="ru-RU" sz="2000" b="1" dirty="0" smtClean="0">
                <a:solidFill>
                  <a:schemeClr val="bg1"/>
                </a:solidFill>
              </a:rPr>
              <a:t>  </a:t>
            </a:r>
            <a:r>
              <a:rPr lang="ru-RU" sz="2000" b="1" dirty="0" err="1" smtClean="0">
                <a:solidFill>
                  <a:schemeClr val="bg1"/>
                </a:solidFill>
              </a:rPr>
              <a:t>миқдорларининг</a:t>
            </a:r>
            <a:r>
              <a:rPr lang="ru-RU" sz="2000" b="1" dirty="0" smtClean="0">
                <a:solidFill>
                  <a:schemeClr val="bg1"/>
                </a:solidFill>
              </a:rPr>
              <a:t>  </a:t>
            </a:r>
            <a:r>
              <a:rPr lang="ru-RU" sz="2000" b="1" dirty="0" err="1" smtClean="0">
                <a:solidFill>
                  <a:schemeClr val="bg1"/>
                </a:solidFill>
              </a:rPr>
              <a:t>йигиндаси</a:t>
            </a:r>
            <a:r>
              <a:rPr lang="ru-RU" sz="2000" b="1" dirty="0" smtClean="0">
                <a:solidFill>
                  <a:schemeClr val="bg1"/>
                </a:solidFill>
              </a:rPr>
              <a:t>  </a:t>
            </a:r>
            <a:r>
              <a:rPr lang="ru-RU" sz="2000" b="1" dirty="0">
                <a:solidFill>
                  <a:schemeClr val="bg1"/>
                </a:solidFill>
              </a:rPr>
              <a:t>4</a:t>
            </a:r>
            <a:r>
              <a:rPr lang="en-US" sz="2000" b="1" dirty="0">
                <a:solidFill>
                  <a:schemeClr val="bg1"/>
                </a:solidFill>
              </a:rPr>
              <a:t>d  </a:t>
            </a:r>
            <a:r>
              <a:rPr lang="ru-RU" sz="2000" b="1" dirty="0">
                <a:solidFill>
                  <a:schemeClr val="bg1"/>
                </a:solidFill>
              </a:rPr>
              <a:t>дан  </a:t>
            </a:r>
            <a:r>
              <a:rPr lang="ru-RU" sz="2000" b="1" dirty="0" err="1">
                <a:solidFill>
                  <a:schemeClr val="bg1"/>
                </a:solidFill>
              </a:rPr>
              <a:t>кичик</a:t>
            </a:r>
            <a:r>
              <a:rPr lang="ru-RU" sz="2000" b="1" dirty="0" smtClean="0">
                <a:solidFill>
                  <a:schemeClr val="bg1"/>
                </a:solidFill>
              </a:rPr>
              <a:t>.</a:t>
            </a:r>
          </a:p>
          <a:p>
            <a:r>
              <a:rPr lang="ru-RU" sz="2000" b="1" dirty="0">
                <a:solidFill>
                  <a:schemeClr val="bg1"/>
                </a:solidFill>
              </a:rPr>
              <a:t>Т  а  ъ р  и  ф.  </a:t>
            </a:r>
            <a:r>
              <a:rPr lang="ru-RU" sz="2000" b="1" dirty="0" err="1" smtClean="0">
                <a:solidFill>
                  <a:schemeClr val="bg1"/>
                </a:solidFill>
              </a:rPr>
              <a:t>Кавари</a:t>
            </a:r>
            <a:r>
              <a:rPr lang="ru-RU" sz="2000" b="1" dirty="0" smtClean="0">
                <a:solidFill>
                  <a:schemeClr val="bg1"/>
                </a:solidFill>
              </a:rPr>
              <a:t>  </a:t>
            </a:r>
            <a:r>
              <a:rPr lang="ru-RU" sz="2000" b="1" dirty="0" err="1">
                <a:solidFill>
                  <a:schemeClr val="bg1"/>
                </a:solidFill>
              </a:rPr>
              <a:t>купёкнинг</a:t>
            </a:r>
            <a:r>
              <a:rPr lang="ru-RU" sz="2000" b="1" dirty="0">
                <a:solidFill>
                  <a:schemeClr val="bg1"/>
                </a:solidFill>
              </a:rPr>
              <a:t>  </a:t>
            </a:r>
            <a:r>
              <a:rPr lang="ru-RU" sz="2000" b="1" dirty="0" err="1">
                <a:solidFill>
                  <a:schemeClr val="bg1"/>
                </a:solidFill>
              </a:rPr>
              <a:t>бирор</a:t>
            </a:r>
            <a:r>
              <a:rPr lang="ru-RU" sz="2000" b="1" dirty="0">
                <a:solidFill>
                  <a:schemeClr val="bg1"/>
                </a:solidFill>
              </a:rPr>
              <a:t>  А учини  </a:t>
            </a:r>
            <a:r>
              <a:rPr lang="ru-RU" sz="2000" b="1" dirty="0" err="1">
                <a:solidFill>
                  <a:schemeClr val="bg1"/>
                </a:solidFill>
              </a:rPr>
              <a:t>олайлик</a:t>
            </a:r>
            <a:r>
              <a:rPr lang="ru-RU" sz="2000" b="1" dirty="0">
                <a:solidFill>
                  <a:schemeClr val="bg1"/>
                </a:solidFill>
              </a:rPr>
              <a:t>. </a:t>
            </a:r>
          </a:p>
          <a:p>
            <a:r>
              <a:rPr lang="ru-RU" sz="2000" b="1" dirty="0">
                <a:solidFill>
                  <a:schemeClr val="bg1"/>
                </a:solidFill>
              </a:rPr>
              <a:t>У  </a:t>
            </a:r>
            <a:r>
              <a:rPr lang="ru-RU" sz="2000" b="1" dirty="0" err="1">
                <a:solidFill>
                  <a:schemeClr val="bg1"/>
                </a:solidFill>
              </a:rPr>
              <a:t>холда</a:t>
            </a:r>
            <a:r>
              <a:rPr lang="ru-RU" sz="2000" b="1" dirty="0">
                <a:solidFill>
                  <a:schemeClr val="bg1"/>
                </a:solidFill>
              </a:rPr>
              <a:t>  А </a:t>
            </a:r>
            <a:r>
              <a:rPr lang="ru-RU" sz="2000" b="1" dirty="0" err="1">
                <a:solidFill>
                  <a:schemeClr val="bg1"/>
                </a:solidFill>
              </a:rPr>
              <a:t>нуқтани</a:t>
            </a:r>
            <a:r>
              <a:rPr lang="ru-RU" sz="2000" b="1" dirty="0">
                <a:solidFill>
                  <a:schemeClr val="bg1"/>
                </a:solidFill>
              </a:rPr>
              <a:t>  </a:t>
            </a:r>
            <a:r>
              <a:rPr lang="ru-RU" sz="2000" b="1" dirty="0" err="1">
                <a:solidFill>
                  <a:schemeClr val="bg1"/>
                </a:solidFill>
              </a:rPr>
              <a:t>шундай</a:t>
            </a:r>
            <a:r>
              <a:rPr lang="ru-RU" sz="2000" b="1" dirty="0">
                <a:solidFill>
                  <a:schemeClr val="bg1"/>
                </a:solidFill>
              </a:rPr>
              <a:t>  куп  </a:t>
            </a:r>
            <a:r>
              <a:rPr lang="ru-RU" sz="2000" b="1" dirty="0" err="1">
                <a:solidFill>
                  <a:schemeClr val="bg1"/>
                </a:solidFill>
              </a:rPr>
              <a:t>ёқли</a:t>
            </a:r>
            <a:r>
              <a:rPr lang="ru-RU" sz="2000" b="1" dirty="0">
                <a:solidFill>
                  <a:schemeClr val="bg1"/>
                </a:solidFill>
              </a:rPr>
              <a:t>  </a:t>
            </a:r>
            <a:r>
              <a:rPr lang="ru-RU" sz="2000" b="1" dirty="0" err="1">
                <a:solidFill>
                  <a:schemeClr val="bg1"/>
                </a:solidFill>
              </a:rPr>
              <a:t>бурчакиинг</a:t>
            </a:r>
            <a:r>
              <a:rPr lang="ru-RU" sz="2000" b="1" dirty="0">
                <a:solidFill>
                  <a:schemeClr val="bg1"/>
                </a:solidFill>
              </a:rPr>
              <a:t>  учи  </a:t>
            </a:r>
            <a:r>
              <a:rPr lang="ru-RU" sz="2000" b="1" dirty="0" err="1">
                <a:solidFill>
                  <a:schemeClr val="bg1"/>
                </a:solidFill>
              </a:rPr>
              <a:t>деб</a:t>
            </a:r>
            <a:r>
              <a:rPr lang="ru-RU" sz="2000" b="1" dirty="0">
                <a:solidFill>
                  <a:schemeClr val="bg1"/>
                </a:solidFill>
              </a:rPr>
              <a:t>  </a:t>
            </a:r>
            <a:r>
              <a:rPr lang="ru-RU" sz="2000" b="1" dirty="0" err="1" smtClean="0">
                <a:solidFill>
                  <a:schemeClr val="bg1"/>
                </a:solidFill>
              </a:rPr>
              <a:t>караш</a:t>
            </a:r>
            <a:r>
              <a:rPr lang="ru-RU" sz="2000" b="1" dirty="0" smtClean="0">
                <a:solidFill>
                  <a:schemeClr val="bg1"/>
                </a:solidFill>
              </a:rPr>
              <a:t>  </a:t>
            </a:r>
            <a:r>
              <a:rPr lang="ru-RU" sz="2000" b="1" dirty="0" err="1" smtClean="0">
                <a:solidFill>
                  <a:schemeClr val="bg1"/>
                </a:solidFill>
              </a:rPr>
              <a:t>мумкинки</a:t>
            </a:r>
            <a:r>
              <a:rPr lang="ru-RU" sz="2000" b="1" dirty="0">
                <a:solidFill>
                  <a:schemeClr val="bg1"/>
                </a:solidFill>
              </a:rPr>
              <a:t>,  </a:t>
            </a:r>
            <a:r>
              <a:rPr lang="ru-RU" sz="2000" b="1" dirty="0" err="1">
                <a:solidFill>
                  <a:schemeClr val="bg1"/>
                </a:solidFill>
              </a:rPr>
              <a:t>унинг</a:t>
            </a:r>
            <a:r>
              <a:rPr lang="ru-RU" sz="2000" b="1" dirty="0">
                <a:solidFill>
                  <a:schemeClr val="bg1"/>
                </a:solidFill>
              </a:rPr>
              <a:t>  </a:t>
            </a:r>
            <a:r>
              <a:rPr lang="ru-RU" sz="2000" b="1" dirty="0" err="1" smtClean="0">
                <a:solidFill>
                  <a:schemeClr val="bg1"/>
                </a:solidFill>
              </a:rPr>
              <a:t>ёклари</a:t>
            </a:r>
            <a:r>
              <a:rPr lang="ru-RU" sz="2000" b="1" dirty="0" smtClean="0">
                <a:solidFill>
                  <a:schemeClr val="bg1"/>
                </a:solidFill>
              </a:rPr>
              <a:t>  </a:t>
            </a:r>
            <a:r>
              <a:rPr lang="ru-RU" sz="2000" b="1" dirty="0">
                <a:solidFill>
                  <a:schemeClr val="bg1"/>
                </a:solidFill>
              </a:rPr>
              <a:t>М  </a:t>
            </a:r>
            <a:r>
              <a:rPr lang="ru-RU" sz="2000" b="1" dirty="0" err="1">
                <a:solidFill>
                  <a:schemeClr val="bg1"/>
                </a:solidFill>
              </a:rPr>
              <a:t>нинг</a:t>
            </a:r>
            <a:r>
              <a:rPr lang="ru-RU" sz="2000" b="1" dirty="0">
                <a:solidFill>
                  <a:schemeClr val="bg1"/>
                </a:solidFill>
              </a:rPr>
              <a:t>  шу  </a:t>
            </a:r>
            <a:r>
              <a:rPr lang="ru-RU" sz="2000" b="1" dirty="0" err="1">
                <a:solidFill>
                  <a:schemeClr val="bg1"/>
                </a:solidFill>
              </a:rPr>
              <a:t>нуқтадан</a:t>
            </a:r>
            <a:r>
              <a:rPr lang="ru-RU" sz="2000" b="1" dirty="0">
                <a:solidFill>
                  <a:schemeClr val="bg1"/>
                </a:solidFill>
              </a:rPr>
              <a:t>  </a:t>
            </a:r>
            <a:r>
              <a:rPr lang="ru-RU" sz="2000" b="1" dirty="0" err="1">
                <a:solidFill>
                  <a:schemeClr val="bg1"/>
                </a:solidFill>
              </a:rPr>
              <a:t>чиқкан</a:t>
            </a:r>
            <a:r>
              <a:rPr lang="ru-RU" sz="2000" b="1" dirty="0">
                <a:solidFill>
                  <a:schemeClr val="bg1"/>
                </a:solidFill>
              </a:rPr>
              <a:t>  </a:t>
            </a:r>
            <a:r>
              <a:rPr lang="ru-RU" sz="2000" b="1" dirty="0" err="1" smtClean="0">
                <a:solidFill>
                  <a:schemeClr val="bg1"/>
                </a:solidFill>
              </a:rPr>
              <a:t>ёклари</a:t>
            </a:r>
            <a:r>
              <a:rPr lang="ru-RU" sz="2000" b="1" dirty="0">
                <a:solidFill>
                  <a:schemeClr val="bg1"/>
                </a:solidFill>
              </a:rPr>
              <a:t>, </a:t>
            </a:r>
            <a:r>
              <a:rPr lang="ru-RU" sz="2000" b="1" dirty="0" err="1">
                <a:solidFill>
                  <a:schemeClr val="bg1"/>
                </a:solidFill>
              </a:rPr>
              <a:t>қирралари</a:t>
            </a:r>
            <a:r>
              <a:rPr lang="ru-RU" sz="2000" b="1" dirty="0">
                <a:solidFill>
                  <a:schemeClr val="bg1"/>
                </a:solidFill>
              </a:rPr>
              <a:t>  </a:t>
            </a:r>
            <a:r>
              <a:rPr lang="ru-RU" sz="2000" b="1" dirty="0" err="1">
                <a:solidFill>
                  <a:schemeClr val="bg1"/>
                </a:solidFill>
              </a:rPr>
              <a:t>эса</a:t>
            </a:r>
            <a:r>
              <a:rPr lang="ru-RU" sz="2000" b="1" dirty="0">
                <a:solidFill>
                  <a:schemeClr val="bg1"/>
                </a:solidFill>
              </a:rPr>
              <a:t>  М  </a:t>
            </a:r>
            <a:r>
              <a:rPr lang="ru-RU" sz="2000" b="1" dirty="0" err="1">
                <a:solidFill>
                  <a:schemeClr val="bg1"/>
                </a:solidFill>
              </a:rPr>
              <a:t>нинг</a:t>
            </a:r>
            <a:r>
              <a:rPr lang="ru-RU" sz="2000" b="1" dirty="0">
                <a:solidFill>
                  <a:schemeClr val="bg1"/>
                </a:solidFill>
              </a:rPr>
              <a:t>  шу  </a:t>
            </a:r>
            <a:r>
              <a:rPr lang="ru-RU" sz="2000" b="1" dirty="0" err="1">
                <a:solidFill>
                  <a:schemeClr val="bg1"/>
                </a:solidFill>
              </a:rPr>
              <a:t>нуқтадан</a:t>
            </a:r>
            <a:r>
              <a:rPr lang="ru-RU" sz="2000" b="1" dirty="0">
                <a:solidFill>
                  <a:schemeClr val="bg1"/>
                </a:solidFill>
              </a:rPr>
              <a:t>  чиркан  </a:t>
            </a:r>
            <a:r>
              <a:rPr lang="ru-RU" sz="2000" b="1" dirty="0" err="1">
                <a:solidFill>
                  <a:schemeClr val="bg1"/>
                </a:solidFill>
              </a:rPr>
              <a:t>қирралари</a:t>
            </a:r>
            <a:r>
              <a:rPr lang="ru-RU" sz="2000" b="1" dirty="0">
                <a:solidFill>
                  <a:schemeClr val="bg1"/>
                </a:solidFill>
              </a:rPr>
              <a:t>- </a:t>
            </a:r>
          </a:p>
          <a:p>
            <a:r>
              <a:rPr lang="ru-RU" sz="2000" b="1" dirty="0">
                <a:solidFill>
                  <a:schemeClr val="bg1"/>
                </a:solidFill>
              </a:rPr>
              <a:t>дан  </a:t>
            </a:r>
            <a:r>
              <a:rPr lang="ru-RU" sz="2000" b="1" dirty="0" err="1">
                <a:solidFill>
                  <a:schemeClr val="bg1"/>
                </a:solidFill>
              </a:rPr>
              <a:t>иборатдир</a:t>
            </a:r>
            <a:r>
              <a:rPr lang="ru-RU" sz="2000" b="1" dirty="0">
                <a:solidFill>
                  <a:schemeClr val="bg1"/>
                </a:solidFill>
              </a:rPr>
              <a:t>.  </a:t>
            </a:r>
            <a:r>
              <a:rPr lang="ru-RU" sz="2000" b="1" dirty="0" err="1">
                <a:solidFill>
                  <a:schemeClr val="bg1"/>
                </a:solidFill>
              </a:rPr>
              <a:t>Бу</a:t>
            </a:r>
            <a:r>
              <a:rPr lang="ru-RU" sz="2000" b="1" dirty="0">
                <a:solidFill>
                  <a:schemeClr val="bg1"/>
                </a:solidFill>
              </a:rPr>
              <a:t>  куп  </a:t>
            </a:r>
            <a:r>
              <a:rPr lang="ru-RU" sz="2000" b="1" dirty="0" err="1">
                <a:solidFill>
                  <a:schemeClr val="bg1"/>
                </a:solidFill>
              </a:rPr>
              <a:t>ёкли</a:t>
            </a:r>
            <a:r>
              <a:rPr lang="ru-RU" sz="2000" b="1" dirty="0">
                <a:solidFill>
                  <a:schemeClr val="bg1"/>
                </a:solidFill>
              </a:rPr>
              <a:t>  </a:t>
            </a:r>
            <a:r>
              <a:rPr lang="ru-RU" sz="2000" b="1" dirty="0" err="1">
                <a:solidFill>
                  <a:schemeClr val="bg1"/>
                </a:solidFill>
              </a:rPr>
              <a:t>бурчак</a:t>
            </a:r>
            <a:r>
              <a:rPr lang="ru-RU" sz="2000" b="1" dirty="0">
                <a:solidFill>
                  <a:schemeClr val="bg1"/>
                </a:solidFill>
              </a:rPr>
              <a:t>  М  </a:t>
            </a:r>
            <a:r>
              <a:rPr lang="ru-RU" sz="2000" b="1" dirty="0" err="1">
                <a:solidFill>
                  <a:schemeClr val="bg1"/>
                </a:solidFill>
              </a:rPr>
              <a:t>нинг</a:t>
            </a:r>
            <a:r>
              <a:rPr lang="ru-RU" sz="2000" b="1" dirty="0">
                <a:solidFill>
                  <a:schemeClr val="bg1"/>
                </a:solidFill>
              </a:rPr>
              <a:t>  А </a:t>
            </a:r>
            <a:r>
              <a:rPr lang="ru-RU" sz="2000" b="1" dirty="0" err="1">
                <a:solidFill>
                  <a:schemeClr val="bg1"/>
                </a:solidFill>
              </a:rPr>
              <a:t>учидаги</a:t>
            </a:r>
            <a:r>
              <a:rPr lang="ru-RU" sz="2000" b="1" dirty="0">
                <a:solidFill>
                  <a:schemeClr val="bg1"/>
                </a:solidFill>
              </a:rPr>
              <a:t>  куп  </a:t>
            </a:r>
            <a:r>
              <a:rPr lang="ru-RU" sz="2000" b="1" dirty="0" err="1">
                <a:solidFill>
                  <a:schemeClr val="bg1"/>
                </a:solidFill>
              </a:rPr>
              <a:t>ёқли</a:t>
            </a:r>
            <a:r>
              <a:rPr lang="ru-RU" sz="2000" b="1" dirty="0">
                <a:solidFill>
                  <a:schemeClr val="bg1"/>
                </a:solidFill>
              </a:rPr>
              <a:t>  </a:t>
            </a:r>
            <a:r>
              <a:rPr lang="ru-RU" sz="2000" b="1" dirty="0" err="1">
                <a:solidFill>
                  <a:schemeClr val="bg1"/>
                </a:solidFill>
              </a:rPr>
              <a:t>бурчаги</a:t>
            </a:r>
            <a:r>
              <a:rPr lang="ru-RU" sz="2000" b="1" dirty="0">
                <a:solidFill>
                  <a:schemeClr val="bg1"/>
                </a:solidFill>
              </a:rPr>
              <a:t> </a:t>
            </a:r>
            <a:r>
              <a:rPr lang="ru-RU" sz="2000" b="1" dirty="0" err="1">
                <a:solidFill>
                  <a:schemeClr val="bg1"/>
                </a:solidFill>
              </a:rPr>
              <a:t>деб</a:t>
            </a:r>
            <a:r>
              <a:rPr lang="ru-RU" sz="2000" b="1" dirty="0">
                <a:solidFill>
                  <a:schemeClr val="bg1"/>
                </a:solidFill>
              </a:rPr>
              <a:t>  </a:t>
            </a:r>
            <a:r>
              <a:rPr lang="ru-RU" sz="2000" b="1" dirty="0" err="1">
                <a:solidFill>
                  <a:schemeClr val="bg1"/>
                </a:solidFill>
              </a:rPr>
              <a:t>аталади</a:t>
            </a:r>
            <a:r>
              <a:rPr lang="ru-RU" sz="2000" b="1" dirty="0">
                <a:solidFill>
                  <a:schemeClr val="bg1"/>
                </a:solidFill>
              </a:rPr>
              <a:t>.</a:t>
            </a:r>
          </a:p>
          <a:p>
            <a:r>
              <a:rPr lang="ru-RU" sz="2000" b="1" dirty="0" err="1">
                <a:solidFill>
                  <a:schemeClr val="bg1"/>
                </a:solidFill>
              </a:rPr>
              <a:t>Бу</a:t>
            </a:r>
            <a:r>
              <a:rPr lang="ru-RU" sz="2000" b="1" dirty="0">
                <a:solidFill>
                  <a:schemeClr val="bg1"/>
                </a:solidFill>
              </a:rPr>
              <a:t>  </a:t>
            </a:r>
            <a:r>
              <a:rPr lang="ru-RU" sz="2000" b="1" dirty="0" err="1">
                <a:solidFill>
                  <a:schemeClr val="bg1"/>
                </a:solidFill>
              </a:rPr>
              <a:t>таърифдан</a:t>
            </a:r>
            <a:r>
              <a:rPr lang="ru-RU" sz="2000" b="1" dirty="0">
                <a:solidFill>
                  <a:schemeClr val="bg1"/>
                </a:solidFill>
              </a:rPr>
              <a:t>  </a:t>
            </a:r>
            <a:r>
              <a:rPr lang="ru-RU" sz="2000" b="1" dirty="0" err="1">
                <a:solidFill>
                  <a:schemeClr val="bg1"/>
                </a:solidFill>
              </a:rPr>
              <a:t>каварик</a:t>
            </a:r>
            <a:r>
              <a:rPr lang="ru-RU" sz="2000" b="1" dirty="0">
                <a:solidFill>
                  <a:schemeClr val="bg1"/>
                </a:solidFill>
              </a:rPr>
              <a:t>  </a:t>
            </a:r>
            <a:r>
              <a:rPr lang="ru-RU" sz="2000" b="1" dirty="0" err="1">
                <a:solidFill>
                  <a:schemeClr val="bg1"/>
                </a:solidFill>
              </a:rPr>
              <a:t>купёк</a:t>
            </a:r>
            <a:r>
              <a:rPr lang="ru-RU" sz="2000" b="1" dirty="0">
                <a:solidFill>
                  <a:schemeClr val="bg1"/>
                </a:solidFill>
              </a:rPr>
              <a:t>  </a:t>
            </a:r>
            <a:r>
              <a:rPr lang="ru-RU" sz="2000" b="1" dirty="0" err="1">
                <a:solidFill>
                  <a:schemeClr val="bg1"/>
                </a:solidFill>
              </a:rPr>
              <a:t>учларининг</a:t>
            </a:r>
            <a:r>
              <a:rPr lang="ru-RU" sz="2000" b="1" dirty="0">
                <a:solidFill>
                  <a:schemeClr val="bg1"/>
                </a:solidFill>
              </a:rPr>
              <a:t>  сони  </a:t>
            </a:r>
            <a:r>
              <a:rPr lang="ru-RU" sz="2000" b="1" dirty="0" err="1">
                <a:solidFill>
                  <a:schemeClr val="bg1"/>
                </a:solidFill>
              </a:rPr>
              <a:t>унинг</a:t>
            </a:r>
            <a:r>
              <a:rPr lang="ru-RU" sz="2000" b="1" dirty="0">
                <a:solidFill>
                  <a:schemeClr val="bg1"/>
                </a:solidFill>
              </a:rPr>
              <a:t>  куп </a:t>
            </a:r>
          </a:p>
          <a:p>
            <a:r>
              <a:rPr lang="ru-RU" sz="2000" b="1" dirty="0" err="1">
                <a:solidFill>
                  <a:schemeClr val="bg1"/>
                </a:solidFill>
              </a:rPr>
              <a:t>ёқли</a:t>
            </a:r>
            <a:r>
              <a:rPr lang="ru-RU" sz="2000" b="1" dirty="0">
                <a:solidFill>
                  <a:schemeClr val="bg1"/>
                </a:solidFill>
              </a:rPr>
              <a:t>  </a:t>
            </a:r>
            <a:r>
              <a:rPr lang="ru-RU" sz="2000" b="1" dirty="0" err="1">
                <a:solidFill>
                  <a:schemeClr val="bg1"/>
                </a:solidFill>
              </a:rPr>
              <a:t>бурчаклари</a:t>
            </a:r>
            <a:r>
              <a:rPr lang="ru-RU" sz="2000" b="1" dirty="0">
                <a:solidFill>
                  <a:schemeClr val="bg1"/>
                </a:solidFill>
              </a:rPr>
              <a:t>  </a:t>
            </a:r>
            <a:r>
              <a:rPr lang="ru-RU" sz="2000" b="1" dirty="0" err="1" smtClean="0">
                <a:solidFill>
                  <a:schemeClr val="bg1"/>
                </a:solidFill>
              </a:rPr>
              <a:t>сон</a:t>
            </a:r>
            <a:r>
              <a:rPr lang="ru-RU" sz="2000" b="1" dirty="0" err="1">
                <a:solidFill>
                  <a:schemeClr val="bg1"/>
                </a:solidFill>
              </a:rPr>
              <a:t>и</a:t>
            </a:r>
            <a:r>
              <a:rPr lang="ru-RU" sz="2000" b="1" dirty="0" err="1" smtClean="0">
                <a:solidFill>
                  <a:schemeClr val="bg1"/>
                </a:solidFill>
              </a:rPr>
              <a:t>га</a:t>
            </a:r>
            <a:r>
              <a:rPr lang="ru-RU" sz="2000" b="1" dirty="0" smtClean="0">
                <a:solidFill>
                  <a:schemeClr val="bg1"/>
                </a:solidFill>
              </a:rPr>
              <a:t>  </a:t>
            </a:r>
            <a:r>
              <a:rPr lang="ru-RU" sz="2000" b="1" dirty="0" err="1">
                <a:solidFill>
                  <a:schemeClr val="bg1"/>
                </a:solidFill>
              </a:rPr>
              <a:t>тенг</a:t>
            </a:r>
            <a:r>
              <a:rPr lang="ru-RU" sz="2000" b="1" dirty="0">
                <a:solidFill>
                  <a:schemeClr val="bg1"/>
                </a:solidFill>
              </a:rPr>
              <a:t>  </a:t>
            </a:r>
            <a:r>
              <a:rPr lang="ru-RU" sz="2000" b="1" dirty="0" err="1">
                <a:solidFill>
                  <a:schemeClr val="bg1"/>
                </a:solidFill>
              </a:rPr>
              <a:t>деган</a:t>
            </a:r>
            <a:r>
              <a:rPr lang="ru-RU" sz="2000" b="1" dirty="0">
                <a:solidFill>
                  <a:schemeClr val="bg1"/>
                </a:solidFill>
              </a:rPr>
              <a:t>  </a:t>
            </a:r>
            <a:r>
              <a:rPr lang="ru-RU" sz="2000" b="1" dirty="0" err="1">
                <a:solidFill>
                  <a:schemeClr val="bg1"/>
                </a:solidFill>
              </a:rPr>
              <a:t>хулоса</a:t>
            </a:r>
            <a:r>
              <a:rPr lang="ru-RU" sz="2000" b="1" dirty="0">
                <a:solidFill>
                  <a:schemeClr val="bg1"/>
                </a:solidFill>
              </a:rPr>
              <a:t>  </a:t>
            </a:r>
            <a:r>
              <a:rPr lang="ru-RU" sz="2000" b="1" dirty="0" err="1">
                <a:solidFill>
                  <a:schemeClr val="bg1"/>
                </a:solidFill>
              </a:rPr>
              <a:t>чикади</a:t>
            </a:r>
            <a:r>
              <a:rPr lang="ru-RU" sz="2000" b="1" dirty="0">
                <a:solidFill>
                  <a:schemeClr val="bg1"/>
                </a:solidFill>
              </a:rPr>
              <a:t>.  </a:t>
            </a:r>
            <a:r>
              <a:rPr lang="ru-RU" sz="2000" b="1" dirty="0" err="1">
                <a:solidFill>
                  <a:schemeClr val="bg1"/>
                </a:solidFill>
              </a:rPr>
              <a:t>Масалан</a:t>
            </a:r>
            <a:r>
              <a:rPr lang="ru-RU" sz="2000" b="1" dirty="0">
                <a:solidFill>
                  <a:schemeClr val="bg1"/>
                </a:solidFill>
              </a:rPr>
              <a:t>, </a:t>
            </a:r>
          </a:p>
          <a:p>
            <a:r>
              <a:rPr lang="ru-RU" sz="2000" b="1" dirty="0" err="1">
                <a:solidFill>
                  <a:schemeClr val="bg1"/>
                </a:solidFill>
              </a:rPr>
              <a:t>п</a:t>
            </a:r>
            <a:r>
              <a:rPr lang="ru-RU" sz="2000" b="1" dirty="0" err="1" smtClean="0">
                <a:solidFill>
                  <a:schemeClr val="bg1"/>
                </a:solidFill>
              </a:rPr>
              <a:t>араллелепипеднинг</a:t>
            </a:r>
            <a:r>
              <a:rPr lang="ru-RU" sz="2000" b="1" dirty="0" smtClean="0">
                <a:solidFill>
                  <a:schemeClr val="bg1"/>
                </a:solidFill>
              </a:rPr>
              <a:t>  </a:t>
            </a:r>
            <a:r>
              <a:rPr lang="ru-RU" sz="2000" b="1" dirty="0">
                <a:solidFill>
                  <a:schemeClr val="bg1"/>
                </a:solidFill>
              </a:rPr>
              <a:t>8 та  </a:t>
            </a:r>
            <a:r>
              <a:rPr lang="ru-RU" sz="2000" b="1" dirty="0" err="1">
                <a:solidFill>
                  <a:schemeClr val="bg1"/>
                </a:solidFill>
              </a:rPr>
              <a:t>уч</a:t>
            </a:r>
            <a:r>
              <a:rPr lang="ru-RU" sz="2000" b="1" dirty="0">
                <a:solidFill>
                  <a:schemeClr val="bg1"/>
                </a:solidFill>
              </a:rPr>
              <a:t>  </a:t>
            </a:r>
            <a:r>
              <a:rPr lang="ru-RU" sz="2000" b="1" dirty="0" err="1" smtClean="0">
                <a:solidFill>
                  <a:schemeClr val="bg1"/>
                </a:solidFill>
              </a:rPr>
              <a:t>ёқли</a:t>
            </a:r>
            <a:r>
              <a:rPr lang="ru-RU" sz="2000" b="1" dirty="0" smtClean="0">
                <a:solidFill>
                  <a:schemeClr val="bg1"/>
                </a:solidFill>
              </a:rPr>
              <a:t>  </a:t>
            </a:r>
            <a:r>
              <a:rPr lang="ru-RU" sz="2000" b="1" dirty="0" err="1">
                <a:solidFill>
                  <a:schemeClr val="bg1"/>
                </a:solidFill>
              </a:rPr>
              <a:t>бурчаги</a:t>
            </a:r>
            <a:r>
              <a:rPr lang="ru-RU" sz="2000" b="1" dirty="0">
                <a:solidFill>
                  <a:schemeClr val="bg1"/>
                </a:solidFill>
              </a:rPr>
              <a:t>  (8 та  учи),  </a:t>
            </a:r>
            <a:r>
              <a:rPr lang="ru-RU" sz="2000" b="1" dirty="0" err="1">
                <a:solidFill>
                  <a:schemeClr val="bg1"/>
                </a:solidFill>
              </a:rPr>
              <a:t>туртбур</a:t>
            </a:r>
            <a:r>
              <a:rPr lang="ru-RU" sz="2000" b="1" dirty="0">
                <a:solidFill>
                  <a:schemeClr val="bg1"/>
                </a:solidFill>
              </a:rPr>
              <a:t>- </a:t>
            </a:r>
          </a:p>
          <a:p>
            <a:r>
              <a:rPr lang="ru-RU" sz="2000" b="1" dirty="0" err="1">
                <a:solidFill>
                  <a:schemeClr val="bg1"/>
                </a:solidFill>
              </a:rPr>
              <a:t>чакли</a:t>
            </a:r>
            <a:r>
              <a:rPr lang="ru-RU" sz="2000" b="1" dirty="0">
                <a:solidFill>
                  <a:schemeClr val="bg1"/>
                </a:solidFill>
              </a:rPr>
              <a:t>  </a:t>
            </a:r>
            <a:r>
              <a:rPr lang="ru-RU" sz="2000" b="1" dirty="0" err="1">
                <a:solidFill>
                  <a:schemeClr val="bg1"/>
                </a:solidFill>
              </a:rPr>
              <a:t>пирамиданинг</a:t>
            </a:r>
            <a:r>
              <a:rPr lang="ru-RU" sz="2000" b="1" dirty="0">
                <a:solidFill>
                  <a:schemeClr val="bg1"/>
                </a:solidFill>
              </a:rPr>
              <a:t>  </a:t>
            </a:r>
            <a:r>
              <a:rPr lang="ru-RU" sz="2000" b="1" dirty="0" err="1">
                <a:solidFill>
                  <a:schemeClr val="bg1"/>
                </a:solidFill>
              </a:rPr>
              <a:t>эса</a:t>
            </a:r>
            <a:r>
              <a:rPr lang="ru-RU" sz="2000" b="1" dirty="0">
                <a:solidFill>
                  <a:schemeClr val="bg1"/>
                </a:solidFill>
              </a:rPr>
              <a:t>  4  та  </a:t>
            </a:r>
            <a:r>
              <a:rPr lang="ru-RU" sz="2000" b="1" dirty="0" err="1">
                <a:solidFill>
                  <a:schemeClr val="bg1"/>
                </a:solidFill>
              </a:rPr>
              <a:t>уч</a:t>
            </a:r>
            <a:r>
              <a:rPr lang="ru-RU" sz="2000" b="1" dirty="0">
                <a:solidFill>
                  <a:schemeClr val="bg1"/>
                </a:solidFill>
              </a:rPr>
              <a:t>  </a:t>
            </a:r>
            <a:r>
              <a:rPr lang="ru-RU" sz="2000" b="1" dirty="0" err="1">
                <a:solidFill>
                  <a:schemeClr val="bg1"/>
                </a:solidFill>
              </a:rPr>
              <a:t>ёқли</a:t>
            </a:r>
            <a:r>
              <a:rPr lang="ru-RU" sz="2000" b="1" dirty="0">
                <a:solidFill>
                  <a:schemeClr val="bg1"/>
                </a:solidFill>
              </a:rPr>
              <a:t>  </a:t>
            </a:r>
            <a:r>
              <a:rPr lang="ru-RU" sz="2000" b="1" dirty="0" err="1">
                <a:solidFill>
                  <a:schemeClr val="bg1"/>
                </a:solidFill>
              </a:rPr>
              <a:t>бурчаги</a:t>
            </a:r>
            <a:r>
              <a:rPr lang="ru-RU" sz="2000" b="1" dirty="0">
                <a:solidFill>
                  <a:schemeClr val="bg1"/>
                </a:solidFill>
              </a:rPr>
              <a:t>  </a:t>
            </a:r>
            <a:r>
              <a:rPr lang="ru-RU" sz="2000" b="1" dirty="0" err="1">
                <a:solidFill>
                  <a:schemeClr val="bg1"/>
                </a:solidFill>
              </a:rPr>
              <a:t>ва</a:t>
            </a:r>
            <a:r>
              <a:rPr lang="ru-RU" sz="2000" b="1" dirty="0">
                <a:solidFill>
                  <a:schemeClr val="bg1"/>
                </a:solidFill>
              </a:rPr>
              <a:t>  </a:t>
            </a:r>
            <a:r>
              <a:rPr lang="ru-RU" sz="2000" b="1" dirty="0" err="1">
                <a:solidFill>
                  <a:schemeClr val="bg1"/>
                </a:solidFill>
              </a:rPr>
              <a:t>битта</a:t>
            </a:r>
            <a:r>
              <a:rPr lang="ru-RU" sz="2000" b="1" dirty="0">
                <a:solidFill>
                  <a:schemeClr val="bg1"/>
                </a:solidFill>
              </a:rPr>
              <a:t>  </a:t>
            </a:r>
            <a:r>
              <a:rPr lang="ru-RU" sz="2000" b="1" dirty="0" err="1">
                <a:solidFill>
                  <a:schemeClr val="bg1"/>
                </a:solidFill>
              </a:rPr>
              <a:t>турт</a:t>
            </a:r>
            <a:r>
              <a:rPr lang="ru-RU" sz="2000" b="1" dirty="0">
                <a:solidFill>
                  <a:schemeClr val="bg1"/>
                </a:solidFill>
              </a:rPr>
              <a:t> </a:t>
            </a:r>
          </a:p>
          <a:p>
            <a:r>
              <a:rPr lang="ru-RU" sz="2000" b="1" dirty="0" err="1">
                <a:solidFill>
                  <a:schemeClr val="bg1"/>
                </a:solidFill>
              </a:rPr>
              <a:t>ёқли</a:t>
            </a:r>
            <a:r>
              <a:rPr lang="ru-RU" sz="2000" b="1" dirty="0">
                <a:solidFill>
                  <a:schemeClr val="bg1"/>
                </a:solidFill>
              </a:rPr>
              <a:t>  </a:t>
            </a:r>
            <a:r>
              <a:rPr lang="ru-RU" sz="2000" b="1" dirty="0" err="1">
                <a:solidFill>
                  <a:schemeClr val="bg1"/>
                </a:solidFill>
              </a:rPr>
              <a:t>бурчаги</a:t>
            </a:r>
            <a:r>
              <a:rPr lang="ru-RU" sz="2000" b="1" dirty="0">
                <a:solidFill>
                  <a:schemeClr val="bg1"/>
                </a:solidFill>
              </a:rPr>
              <a:t>  (5  та  учи)  </a:t>
            </a:r>
            <a:r>
              <a:rPr lang="ru-RU" sz="2000" b="1" dirty="0" err="1">
                <a:solidFill>
                  <a:schemeClr val="bg1"/>
                </a:solidFill>
              </a:rPr>
              <a:t>бордир</a:t>
            </a:r>
            <a:r>
              <a:rPr lang="ru-RU" sz="2000" b="1" dirty="0" smtClean="0">
                <a:solidFill>
                  <a:schemeClr val="bg1"/>
                </a:solidFill>
              </a:rPr>
              <a:t>.</a:t>
            </a:r>
          </a:p>
          <a:p>
            <a:endParaRPr lang="ru-RU" sz="2000" b="1" dirty="0">
              <a:solidFill>
                <a:schemeClr val="bg1"/>
              </a:solidFill>
            </a:endParaRPr>
          </a:p>
          <a:p>
            <a:endParaRPr lang="ru-RU" sz="2000" b="1" dirty="0" smtClean="0">
              <a:solidFill>
                <a:schemeClr val="bg1"/>
              </a:solidFill>
            </a:endParaRPr>
          </a:p>
          <a:p>
            <a:endParaRPr lang="ru-RU" sz="2000" b="1" dirty="0">
              <a:solidFill>
                <a:schemeClr val="bg1"/>
              </a:solidFill>
            </a:endParaRPr>
          </a:p>
          <a:p>
            <a:endParaRPr lang="ru-RU" sz="2000" b="1" dirty="0" smtClean="0">
              <a:solidFill>
                <a:schemeClr val="bg1"/>
              </a:solidFill>
            </a:endParaRPr>
          </a:p>
          <a:p>
            <a:endParaRPr lang="ru-RU" sz="2000" b="1" dirty="0">
              <a:solidFill>
                <a:schemeClr val="bg1"/>
              </a:solidFill>
            </a:endParaRPr>
          </a:p>
          <a:p>
            <a:endParaRPr lang="ru-RU" sz="2000" b="1" dirty="0" smtClean="0">
              <a:solidFill>
                <a:schemeClr val="bg1"/>
              </a:solidFill>
            </a:endParaRPr>
          </a:p>
          <a:p>
            <a:endParaRPr lang="ru-RU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3058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520" y="260648"/>
            <a:ext cx="8496944" cy="6336704"/>
          </a:xfrm>
          <a:prstGeom prst="roundRect">
            <a:avLst>
              <a:gd name="adj" fmla="val 619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285009" y="764704"/>
            <a:ext cx="642996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err="1">
                <a:solidFill>
                  <a:schemeClr val="bg1"/>
                </a:solidFill>
              </a:rPr>
              <a:t>Foydalanilgan</a:t>
            </a:r>
            <a:r>
              <a:rPr lang="en-US" sz="4000" dirty="0">
                <a:solidFill>
                  <a:schemeClr val="bg1"/>
                </a:solidFill>
              </a:rPr>
              <a:t>   </a:t>
            </a:r>
            <a:r>
              <a:rPr lang="en-US" sz="4000" dirty="0" err="1">
                <a:solidFill>
                  <a:schemeClr val="bg1"/>
                </a:solidFill>
              </a:rPr>
              <a:t>adabiyotlar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11560" y="1700807"/>
            <a:ext cx="777686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1. O’.  </a:t>
            </a:r>
            <a:r>
              <a:rPr lang="en-US" sz="2400" dirty="0" err="1">
                <a:solidFill>
                  <a:schemeClr val="bg1"/>
                </a:solidFill>
              </a:rPr>
              <a:t>Toshmetov</a:t>
            </a:r>
            <a:r>
              <a:rPr lang="en-US" sz="2400" dirty="0">
                <a:solidFill>
                  <a:schemeClr val="bg1"/>
                </a:solidFill>
              </a:rPr>
              <a:t>,   R.M. </a:t>
            </a:r>
            <a:r>
              <a:rPr lang="en-US" sz="2400" dirty="0" err="1">
                <a:solidFill>
                  <a:schemeClr val="bg1"/>
                </a:solidFill>
              </a:rPr>
              <a:t>Turg’unboyev</a:t>
            </a:r>
            <a:r>
              <a:rPr lang="en-US" sz="2400" dirty="0">
                <a:solidFill>
                  <a:schemeClr val="bg1"/>
                </a:solidFill>
              </a:rPr>
              <a:t>,   E.M.  </a:t>
            </a:r>
            <a:r>
              <a:rPr lang="en-US" sz="2400" dirty="0" err="1">
                <a:solidFill>
                  <a:schemeClr val="bg1"/>
                </a:solidFill>
              </a:rPr>
              <a:t>Saydamatov</a:t>
            </a:r>
            <a:r>
              <a:rPr lang="en-US" sz="2400" dirty="0">
                <a:solidFill>
                  <a:schemeClr val="bg1"/>
                </a:solidFill>
              </a:rPr>
              <a:t>,  M. </a:t>
            </a:r>
            <a:r>
              <a:rPr lang="en-US" sz="2400" dirty="0" err="1">
                <a:solidFill>
                  <a:schemeClr val="bg1"/>
                </a:solidFill>
              </a:rPr>
              <a:t>Madrimov</a:t>
            </a:r>
            <a:r>
              <a:rPr lang="en-US" sz="2400" dirty="0">
                <a:solidFill>
                  <a:schemeClr val="bg1"/>
                </a:solidFill>
              </a:rPr>
              <a:t>.     “</a:t>
            </a:r>
            <a:r>
              <a:rPr lang="en-US" sz="2400" dirty="0" err="1">
                <a:solidFill>
                  <a:schemeClr val="bg1"/>
                </a:solidFill>
              </a:rPr>
              <a:t>Matematik</a:t>
            </a:r>
            <a:r>
              <a:rPr lang="en-US" sz="2400" dirty="0">
                <a:solidFill>
                  <a:schemeClr val="bg1"/>
                </a:solidFill>
              </a:rPr>
              <a:t>   </a:t>
            </a:r>
            <a:r>
              <a:rPr lang="en-US" sz="2400" dirty="0" err="1">
                <a:solidFill>
                  <a:schemeClr val="bg1"/>
                </a:solidFill>
              </a:rPr>
              <a:t>analiz</a:t>
            </a:r>
            <a:r>
              <a:rPr lang="en-US" sz="2400" dirty="0">
                <a:solidFill>
                  <a:schemeClr val="bg1"/>
                </a:solidFill>
              </a:rPr>
              <a:t>”   1-qism  Toshkent  &lt;</a:t>
            </a:r>
            <a:r>
              <a:rPr lang="en-US" sz="2400" dirty="0" err="1">
                <a:solidFill>
                  <a:schemeClr val="bg1"/>
                </a:solidFill>
              </a:rPr>
              <a:t>Extremum</a:t>
            </a:r>
            <a:r>
              <a:rPr lang="en-US" sz="2400" dirty="0">
                <a:solidFill>
                  <a:schemeClr val="bg1"/>
                </a:solidFill>
              </a:rPr>
              <a:t>-Press&gt;   2015.    </a:t>
            </a:r>
          </a:p>
          <a:p>
            <a:r>
              <a:rPr lang="en-US" sz="2400" dirty="0">
                <a:solidFill>
                  <a:schemeClr val="bg1"/>
                </a:solidFill>
              </a:rPr>
              <a:t>2. </a:t>
            </a:r>
            <a:r>
              <a:rPr lang="en-US" sz="2400" dirty="0" err="1">
                <a:solidFill>
                  <a:schemeClr val="bg1"/>
                </a:solidFill>
              </a:rPr>
              <a:t>Azlarov</a:t>
            </a:r>
            <a:r>
              <a:rPr lang="en-US" sz="2400" dirty="0">
                <a:solidFill>
                  <a:schemeClr val="bg1"/>
                </a:solidFill>
              </a:rPr>
              <a:t>  T.  </a:t>
            </a:r>
            <a:r>
              <a:rPr lang="en-US" sz="2400" dirty="0" err="1">
                <a:solidFill>
                  <a:schemeClr val="bg1"/>
                </a:solidFill>
              </a:rPr>
              <a:t>Mansurov</a:t>
            </a:r>
            <a:r>
              <a:rPr lang="en-US" sz="2400" dirty="0">
                <a:solidFill>
                  <a:schemeClr val="bg1"/>
                </a:solidFill>
              </a:rPr>
              <a:t>  X.  </a:t>
            </a:r>
            <a:r>
              <a:rPr lang="en-US" sz="2400" dirty="0" err="1">
                <a:solidFill>
                  <a:schemeClr val="bg1"/>
                </a:solidFill>
              </a:rPr>
              <a:t>Matematik</a:t>
            </a:r>
            <a:r>
              <a:rPr lang="en-US" sz="2400" dirty="0">
                <a:solidFill>
                  <a:schemeClr val="bg1"/>
                </a:solidFill>
              </a:rPr>
              <a:t>  </a:t>
            </a:r>
            <a:r>
              <a:rPr lang="en-US" sz="2400" dirty="0" err="1">
                <a:solidFill>
                  <a:schemeClr val="bg1"/>
                </a:solidFill>
              </a:rPr>
              <a:t>analiz</a:t>
            </a:r>
            <a:r>
              <a:rPr lang="en-US" sz="2400" dirty="0">
                <a:solidFill>
                  <a:schemeClr val="bg1"/>
                </a:solidFill>
              </a:rPr>
              <a:t>.  1-qism.  T.  “</a:t>
            </a:r>
            <a:r>
              <a:rPr lang="en-US" sz="2400" dirty="0" err="1">
                <a:solidFill>
                  <a:schemeClr val="bg1"/>
                </a:solidFill>
              </a:rPr>
              <a:t>O’qituvchi</a:t>
            </a:r>
            <a:r>
              <a:rPr lang="en-US" sz="2400" dirty="0">
                <a:solidFill>
                  <a:schemeClr val="bg1"/>
                </a:solidFill>
              </a:rPr>
              <a:t>”,  1994-y.   </a:t>
            </a:r>
          </a:p>
          <a:p>
            <a:r>
              <a:rPr lang="en-US" sz="2400" dirty="0">
                <a:solidFill>
                  <a:schemeClr val="bg1"/>
                </a:solidFill>
              </a:rPr>
              <a:t>3. </a:t>
            </a:r>
            <a:r>
              <a:rPr lang="en-US" sz="2400" dirty="0" err="1">
                <a:solidFill>
                  <a:schemeClr val="bg1"/>
                </a:solidFill>
              </a:rPr>
              <a:t>Sadullayev</a:t>
            </a:r>
            <a:r>
              <a:rPr lang="en-US" sz="2400" dirty="0">
                <a:solidFill>
                  <a:schemeClr val="bg1"/>
                </a:solidFill>
              </a:rPr>
              <a:t>   A.  </a:t>
            </a:r>
            <a:r>
              <a:rPr lang="en-US" sz="2400" dirty="0" err="1">
                <a:solidFill>
                  <a:schemeClr val="bg1"/>
                </a:solidFill>
              </a:rPr>
              <a:t>va</a:t>
            </a:r>
            <a:r>
              <a:rPr lang="en-US" sz="2400" dirty="0">
                <a:solidFill>
                  <a:schemeClr val="bg1"/>
                </a:solidFill>
              </a:rPr>
              <a:t>  </a:t>
            </a:r>
            <a:r>
              <a:rPr lang="en-US" sz="2400" dirty="0" err="1">
                <a:solidFill>
                  <a:schemeClr val="bg1"/>
                </a:solidFill>
              </a:rPr>
              <a:t>boshqalar</a:t>
            </a:r>
            <a:r>
              <a:rPr lang="en-US" sz="2400" dirty="0">
                <a:solidFill>
                  <a:schemeClr val="bg1"/>
                </a:solidFill>
              </a:rPr>
              <a:t>.   “</a:t>
            </a:r>
            <a:r>
              <a:rPr lang="en-US" sz="2400" dirty="0" err="1">
                <a:solidFill>
                  <a:schemeClr val="bg1"/>
                </a:solidFill>
              </a:rPr>
              <a:t>Matematik</a:t>
            </a:r>
            <a:r>
              <a:rPr lang="en-US" sz="2400" dirty="0">
                <a:solidFill>
                  <a:schemeClr val="bg1"/>
                </a:solidFill>
              </a:rPr>
              <a:t>  </a:t>
            </a:r>
            <a:r>
              <a:rPr lang="en-US" sz="2400" dirty="0" err="1">
                <a:solidFill>
                  <a:schemeClr val="bg1"/>
                </a:solidFill>
              </a:rPr>
              <a:t>analiz</a:t>
            </a:r>
            <a:r>
              <a:rPr lang="en-US" sz="2400" dirty="0">
                <a:solidFill>
                  <a:schemeClr val="bg1"/>
                </a:solidFill>
              </a:rPr>
              <a:t>   </a:t>
            </a:r>
            <a:r>
              <a:rPr lang="en-US" sz="2400" dirty="0" err="1">
                <a:solidFill>
                  <a:schemeClr val="bg1"/>
                </a:solidFill>
              </a:rPr>
              <a:t>kursi</a:t>
            </a:r>
            <a:r>
              <a:rPr lang="en-US" sz="2400" dirty="0">
                <a:solidFill>
                  <a:schemeClr val="bg1"/>
                </a:solidFill>
              </a:rPr>
              <a:t>  </a:t>
            </a:r>
            <a:r>
              <a:rPr lang="en-US" sz="2400" dirty="0" err="1">
                <a:solidFill>
                  <a:schemeClr val="bg1"/>
                </a:solidFill>
              </a:rPr>
              <a:t>misol</a:t>
            </a:r>
            <a:r>
              <a:rPr lang="en-US" sz="2400" dirty="0">
                <a:solidFill>
                  <a:schemeClr val="bg1"/>
                </a:solidFill>
              </a:rPr>
              <a:t>   </a:t>
            </a:r>
            <a:r>
              <a:rPr lang="en-US" sz="2400" dirty="0" err="1">
                <a:solidFill>
                  <a:schemeClr val="bg1"/>
                </a:solidFill>
              </a:rPr>
              <a:t>va</a:t>
            </a:r>
            <a:r>
              <a:rPr lang="en-US" sz="2400" dirty="0">
                <a:solidFill>
                  <a:schemeClr val="bg1"/>
                </a:solidFill>
              </a:rPr>
              <a:t>      </a:t>
            </a:r>
            <a:r>
              <a:rPr lang="en-US" sz="2400" dirty="0" err="1">
                <a:solidFill>
                  <a:schemeClr val="bg1"/>
                </a:solidFill>
              </a:rPr>
              <a:t>masalalar</a:t>
            </a:r>
            <a:r>
              <a:rPr lang="en-US" sz="2400" dirty="0">
                <a:solidFill>
                  <a:schemeClr val="bg1"/>
                </a:solidFill>
              </a:rPr>
              <a:t>   </a:t>
            </a:r>
            <a:r>
              <a:rPr lang="en-US" sz="2400" dirty="0" err="1">
                <a:solidFill>
                  <a:schemeClr val="bg1"/>
                </a:solidFill>
              </a:rPr>
              <a:t>to’plami</a:t>
            </a:r>
            <a:r>
              <a:rPr lang="en-US" sz="2400" dirty="0">
                <a:solidFill>
                  <a:schemeClr val="bg1"/>
                </a:solidFill>
              </a:rPr>
              <a:t>”.   1-qism  T.   “</a:t>
            </a:r>
            <a:r>
              <a:rPr lang="en-US" sz="2400" dirty="0" err="1">
                <a:solidFill>
                  <a:schemeClr val="bg1"/>
                </a:solidFill>
              </a:rPr>
              <a:t>O’zbekiston</a:t>
            </a:r>
            <a:r>
              <a:rPr lang="en-US" sz="2400" dirty="0">
                <a:solidFill>
                  <a:schemeClr val="bg1"/>
                </a:solidFill>
              </a:rPr>
              <a:t>”   1993-y.</a:t>
            </a:r>
          </a:p>
          <a:p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Internet   </a:t>
            </a:r>
            <a:r>
              <a:rPr lang="en-US" sz="2400" dirty="0" err="1">
                <a:solidFill>
                  <a:schemeClr val="bg1"/>
                </a:solidFill>
              </a:rPr>
              <a:t>ma’lumotlaridan</a:t>
            </a:r>
            <a:r>
              <a:rPr lang="en-US" sz="2400" dirty="0">
                <a:solidFill>
                  <a:schemeClr val="bg1"/>
                </a:solidFill>
              </a:rPr>
              <a:t>   ham  </a:t>
            </a:r>
            <a:r>
              <a:rPr lang="en-US" sz="2400" dirty="0" err="1">
                <a:solidFill>
                  <a:schemeClr val="bg1"/>
                </a:solidFill>
              </a:rPr>
              <a:t>foydalanildi</a:t>
            </a:r>
            <a:r>
              <a:rPr lang="en-US" sz="2400" dirty="0">
                <a:solidFill>
                  <a:schemeClr val="bg1"/>
                </a:solidFill>
              </a:rPr>
              <a:t>.</a:t>
            </a:r>
          </a:p>
          <a:p>
            <a:endParaRPr lang="ru-RU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5908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89629" y="1196752"/>
            <a:ext cx="6777318" cy="1731982"/>
          </a:xfrm>
        </p:spPr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23528" y="332656"/>
            <a:ext cx="8496944" cy="6336704"/>
          </a:xfrm>
          <a:prstGeom prst="round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Шестиугольник 4"/>
          <p:cNvSpPr/>
          <p:nvPr/>
        </p:nvSpPr>
        <p:spPr>
          <a:xfrm>
            <a:off x="648928" y="567315"/>
            <a:ext cx="7739495" cy="701445"/>
          </a:xfrm>
          <a:prstGeom prst="hexagon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</a:rPr>
              <a:t>Reja</a:t>
            </a:r>
            <a:r>
              <a:rPr lang="en-US" sz="3600" b="1" dirty="0" smtClean="0">
                <a:solidFill>
                  <a:srgbClr val="002060"/>
                </a:solidFill>
              </a:rPr>
              <a:t>:</a:t>
            </a:r>
            <a:endParaRPr lang="ru-RU" sz="3600" b="1" dirty="0">
              <a:solidFill>
                <a:srgbClr val="002060"/>
              </a:solidFill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899592" y="1628800"/>
            <a:ext cx="6823398" cy="926922"/>
            <a:chOff x="0" y="240983"/>
            <a:chExt cx="6823398" cy="926922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8" name="Скругленный прямоугольник 7"/>
            <p:cNvSpPr/>
            <p:nvPr/>
          </p:nvSpPr>
          <p:spPr>
            <a:xfrm>
              <a:off x="0" y="240983"/>
              <a:ext cx="6823398" cy="926922"/>
            </a:xfrm>
            <a:prstGeom prst="roundRect">
              <a:avLst>
                <a:gd name="adj" fmla="val 10000"/>
              </a:avLst>
            </a:prstGeom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0"/>
                <a:satOff val="0"/>
                <a:lumOff val="0"/>
                <a:alphaOff val="0"/>
              </a:schemeClr>
            </a:fillRef>
            <a:effectRef idx="2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Скругленный прямоугольник 4"/>
            <p:cNvSpPr/>
            <p:nvPr/>
          </p:nvSpPr>
          <p:spPr>
            <a:xfrm>
              <a:off x="27149" y="268132"/>
              <a:ext cx="5331329" cy="87262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7630" tIns="87630" rIns="87630" bIns="87630" numCol="1" spcCol="1270" anchor="ctr" anchorCtr="0">
              <a:noAutofit/>
            </a:bodyPr>
            <a:lstStyle/>
            <a:p>
              <a:pPr lvl="0" algn="l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300" kern="1200" dirty="0" err="1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To’plamlar</a:t>
              </a:r>
              <a:r>
                <a:rPr lang="en-US" sz="2300" kern="1200" dirty="0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sz="2300" kern="1200" dirty="0" err="1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nazariyasining</a:t>
              </a:r>
              <a:r>
                <a:rPr lang="en-US" sz="2300" kern="1200" dirty="0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sz="2300" kern="1200" dirty="0" err="1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ba’zi</a:t>
              </a:r>
              <a:r>
                <a:rPr lang="en-US" sz="2300" kern="1200" dirty="0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sz="2300" kern="1200" dirty="0" err="1" smtClean="0">
                  <a:solidFill>
                    <a:schemeClr val="bg1">
                      <a:lumMod val="95000"/>
                      <a:lumOff val="5000"/>
                    </a:schemeClr>
                  </a:solidFill>
                </a:rPr>
                <a:t>tushunchalari</a:t>
              </a:r>
              <a:endParaRPr lang="ru-RU" sz="2300" kern="1200" dirty="0">
                <a:solidFill>
                  <a:schemeClr val="bg1">
                    <a:lumMod val="95000"/>
                    <a:lumOff val="5000"/>
                  </a:schemeClr>
                </a:solidFill>
              </a:endParaRPr>
            </a:p>
          </p:txBody>
        </p:sp>
      </p:grpSp>
      <p:sp>
        <p:nvSpPr>
          <p:cNvPr id="12" name="Скругленный прямоугольник 4"/>
          <p:cNvSpPr/>
          <p:nvPr/>
        </p:nvSpPr>
        <p:spPr>
          <a:xfrm>
            <a:off x="1187450" y="2992688"/>
            <a:ext cx="5331329" cy="872624"/>
          </a:xfrm>
          <a:prstGeom prst="rect">
            <a:avLst/>
          </a:prstGeom>
          <a:scene3d>
            <a:camera prst="orthographicFront"/>
            <a:lightRig rig="threePt" dir="t">
              <a:rot lat="0" lon="0" rev="7500000"/>
            </a:lightRig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87630" tIns="87630" rIns="87630" bIns="87630" numCol="1" spcCol="1270" anchor="ctr" anchorCtr="0">
            <a:noAutofit/>
          </a:bodyPr>
          <a:lstStyle/>
          <a:p>
            <a:pPr lvl="0" algn="l" defTabSz="1022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300" kern="1200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1523133" y="4740934"/>
            <a:ext cx="6823398" cy="920314"/>
            <a:chOff x="458022" y="2032007"/>
            <a:chExt cx="6823398" cy="920314"/>
          </a:xfrm>
          <a:solidFill>
            <a:srgbClr val="FFFF00"/>
          </a:solidFill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4" name="Скругленный прямоугольник 13"/>
            <p:cNvSpPr/>
            <p:nvPr/>
          </p:nvSpPr>
          <p:spPr>
            <a:xfrm>
              <a:off x="458022" y="2032007"/>
              <a:ext cx="6823398" cy="920314"/>
            </a:xfrm>
            <a:prstGeom prst="roundRect">
              <a:avLst>
                <a:gd name="adj" fmla="val 10000"/>
              </a:avLst>
            </a:prstGeom>
            <a:grpFill/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8617942"/>
                <a:satOff val="-21801"/>
                <a:lumOff val="980"/>
                <a:alphaOff val="0"/>
              </a:schemeClr>
            </a:fillRef>
            <a:effectRef idx="2">
              <a:schemeClr val="accent4">
                <a:hueOff val="8617942"/>
                <a:satOff val="-21801"/>
                <a:lumOff val="98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Скругленный прямоугольник 4"/>
            <p:cNvSpPr/>
            <p:nvPr/>
          </p:nvSpPr>
          <p:spPr>
            <a:xfrm>
              <a:off x="484977" y="2058962"/>
              <a:ext cx="5251646" cy="866404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7630" tIns="87630" rIns="87630" bIns="87630" numCol="1" spcCol="1270" anchor="ctr" anchorCtr="0">
              <a:noAutofit/>
            </a:bodyPr>
            <a:lstStyle/>
            <a:p>
              <a:pPr lvl="0" algn="l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300" kern="1200" dirty="0" err="1" smtClean="0">
                  <a:solidFill>
                    <a:schemeClr val="bg1"/>
                  </a:solidFill>
                </a:rPr>
                <a:t>Qavariq</a:t>
              </a:r>
              <a:r>
                <a:rPr lang="en-US" sz="2300" kern="1200" dirty="0" smtClean="0">
                  <a:solidFill>
                    <a:schemeClr val="bg1"/>
                  </a:solidFill>
                </a:rPr>
                <a:t> </a:t>
              </a:r>
              <a:r>
                <a:rPr lang="en-US" sz="2300" kern="1200" dirty="0" err="1" smtClean="0">
                  <a:solidFill>
                    <a:schemeClr val="bg1"/>
                  </a:solidFill>
                </a:rPr>
                <a:t>ko’pyoqlar</a:t>
              </a:r>
              <a:r>
                <a:rPr lang="en-US" sz="2300" kern="1200" dirty="0" smtClean="0">
                  <a:solidFill>
                    <a:schemeClr val="bg1"/>
                  </a:solidFill>
                </a:rPr>
                <a:t> </a:t>
              </a:r>
              <a:r>
                <a:rPr lang="en-US" sz="2300" kern="1200" dirty="0" err="1" smtClean="0">
                  <a:solidFill>
                    <a:schemeClr val="bg1"/>
                  </a:solidFill>
                </a:rPr>
                <a:t>va</a:t>
              </a:r>
              <a:r>
                <a:rPr lang="en-US" sz="2300" kern="1200" dirty="0" smtClean="0">
                  <a:solidFill>
                    <a:schemeClr val="bg1"/>
                  </a:solidFill>
                </a:rPr>
                <a:t> </a:t>
              </a:r>
              <a:r>
                <a:rPr lang="en-US" sz="2300" kern="1200" dirty="0" err="1" smtClean="0">
                  <a:solidFill>
                    <a:schemeClr val="bg1"/>
                  </a:solidFill>
                </a:rPr>
                <a:t>qavariq</a:t>
              </a:r>
              <a:r>
                <a:rPr lang="en-US" sz="2300" kern="1200" dirty="0" smtClean="0">
                  <a:solidFill>
                    <a:schemeClr val="bg1"/>
                  </a:solidFill>
                </a:rPr>
                <a:t> </a:t>
              </a:r>
              <a:r>
                <a:rPr lang="en-US" sz="2300" kern="1200" dirty="0" err="1" smtClean="0">
                  <a:solidFill>
                    <a:schemeClr val="bg1"/>
                  </a:solidFill>
                </a:rPr>
                <a:t>ko’pburchaklar</a:t>
              </a:r>
              <a:r>
                <a:rPr lang="en-US" sz="2300" kern="1200" dirty="0" smtClean="0">
                  <a:solidFill>
                    <a:schemeClr val="bg1"/>
                  </a:solidFill>
                </a:rPr>
                <a:t> </a:t>
              </a:r>
              <a:endParaRPr lang="ru-RU" sz="2300" kern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1106976" y="3212976"/>
            <a:ext cx="6823398" cy="895377"/>
            <a:chOff x="1042755" y="3800918"/>
            <a:chExt cx="6823398" cy="895377"/>
          </a:xfrm>
          <a:solidFill>
            <a:srgbClr val="FF0000"/>
          </a:solidFill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7" name="Скругленный прямоугольник 16"/>
            <p:cNvSpPr/>
            <p:nvPr/>
          </p:nvSpPr>
          <p:spPr>
            <a:xfrm>
              <a:off x="1042755" y="3800918"/>
              <a:ext cx="6823398" cy="895377"/>
            </a:xfrm>
            <a:prstGeom prst="roundRect">
              <a:avLst>
                <a:gd name="adj" fmla="val 10000"/>
              </a:avLst>
            </a:prstGeom>
            <a:grpFill/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17235884"/>
                <a:satOff val="-43603"/>
                <a:lumOff val="1960"/>
                <a:alphaOff val="0"/>
              </a:schemeClr>
            </a:fillRef>
            <a:effectRef idx="2">
              <a:schemeClr val="accent4">
                <a:hueOff val="17235884"/>
                <a:satOff val="-43603"/>
                <a:lumOff val="196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Скругленный прямоугольник 4"/>
            <p:cNvSpPr/>
            <p:nvPr/>
          </p:nvSpPr>
          <p:spPr>
            <a:xfrm>
              <a:off x="1068980" y="3827143"/>
              <a:ext cx="5253106" cy="842927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7630" tIns="87630" rIns="87630" bIns="87630" numCol="1" spcCol="1270" anchor="ctr" anchorCtr="0">
              <a:noAutofit/>
            </a:bodyPr>
            <a:lstStyle/>
            <a:p>
              <a:pPr lvl="0" algn="l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300" kern="1200" dirty="0" err="1" smtClean="0">
                  <a:solidFill>
                    <a:schemeClr val="bg1"/>
                  </a:solidFill>
                </a:rPr>
                <a:t>Qavariq</a:t>
              </a:r>
              <a:r>
                <a:rPr lang="en-US" sz="2300" kern="1200" dirty="0" smtClean="0">
                  <a:solidFill>
                    <a:schemeClr val="bg1"/>
                  </a:solidFill>
                </a:rPr>
                <a:t>  </a:t>
              </a:r>
              <a:r>
                <a:rPr lang="en-US" sz="2300" kern="1200" dirty="0" err="1" smtClean="0">
                  <a:solidFill>
                    <a:schemeClr val="bg1"/>
                  </a:solidFill>
                </a:rPr>
                <a:t>ko’pyoqning</a:t>
              </a:r>
              <a:r>
                <a:rPr lang="en-US" sz="2300" kern="1200" dirty="0" smtClean="0">
                  <a:solidFill>
                    <a:schemeClr val="bg1"/>
                  </a:solidFill>
                </a:rPr>
                <a:t> </a:t>
              </a:r>
              <a:r>
                <a:rPr lang="en-US" sz="2300" kern="1200" dirty="0" err="1" smtClean="0">
                  <a:solidFill>
                    <a:schemeClr val="bg1"/>
                  </a:solidFill>
                </a:rPr>
                <a:t>ko’p</a:t>
              </a:r>
              <a:r>
                <a:rPr lang="en-US" sz="2300" kern="1200" dirty="0" smtClean="0">
                  <a:solidFill>
                    <a:schemeClr val="bg1"/>
                  </a:solidFill>
                </a:rPr>
                <a:t> </a:t>
              </a:r>
              <a:r>
                <a:rPr lang="en-US" sz="2300" kern="1200" dirty="0" err="1" smtClean="0">
                  <a:solidFill>
                    <a:schemeClr val="bg1"/>
                  </a:solidFill>
                </a:rPr>
                <a:t>yoqli</a:t>
              </a:r>
              <a:r>
                <a:rPr lang="en-US" sz="2300" kern="1200" dirty="0" smtClean="0">
                  <a:solidFill>
                    <a:schemeClr val="bg1"/>
                  </a:solidFill>
                </a:rPr>
                <a:t> </a:t>
              </a:r>
              <a:r>
                <a:rPr lang="en-US" sz="2300" kern="1200" dirty="0" err="1" smtClean="0">
                  <a:solidFill>
                    <a:schemeClr val="bg1"/>
                  </a:solidFill>
                </a:rPr>
                <a:t>burchaklari</a:t>
              </a:r>
              <a:endParaRPr lang="ru-RU" sz="2300" kern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6509699" y="2612611"/>
            <a:ext cx="915777" cy="600365"/>
            <a:chOff x="5723275" y="1311921"/>
            <a:chExt cx="915777" cy="600365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20" name="Стрелка вниз 19"/>
            <p:cNvSpPr/>
            <p:nvPr/>
          </p:nvSpPr>
          <p:spPr>
            <a:xfrm>
              <a:off x="5723275" y="1311921"/>
              <a:ext cx="915777" cy="600365"/>
            </a:xfrm>
            <a:prstGeom prst="downArrow">
              <a:avLst>
                <a:gd name="adj1" fmla="val 55000"/>
                <a:gd name="adj2" fmla="val 45000"/>
              </a:avLst>
            </a:prstGeom>
            <a:sp3d z="152400" extrusionH="63500" prstMaterial="dkEdge">
              <a:bevelT w="125400" h="36350" prst="relaxedInset"/>
              <a:contourClr>
                <a:schemeClr val="bg1"/>
              </a:contourClr>
            </a:sp3d>
          </p:spPr>
          <p:style>
            <a:lnRef idx="1">
              <a:schemeClr val="accent4">
                <a:tint val="40000"/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tint val="40000"/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tint val="40000"/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1" name="Стрелка вниз 4"/>
            <p:cNvSpPr/>
            <p:nvPr/>
          </p:nvSpPr>
          <p:spPr>
            <a:xfrm>
              <a:off x="5929325" y="1311921"/>
              <a:ext cx="503677" cy="451775"/>
            </a:xfrm>
            <a:prstGeom prst="rect">
              <a:avLst/>
            </a:prstGeom>
            <a:sp3d z="1524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5560" tIns="35560" rIns="35560" bIns="3556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800" kern="1200"/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6807213" y="4124779"/>
            <a:ext cx="915777" cy="600365"/>
            <a:chOff x="5723275" y="1311921"/>
            <a:chExt cx="915777" cy="600365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23" name="Стрелка вниз 22"/>
            <p:cNvSpPr/>
            <p:nvPr/>
          </p:nvSpPr>
          <p:spPr>
            <a:xfrm>
              <a:off x="5723275" y="1311921"/>
              <a:ext cx="915777" cy="600365"/>
            </a:xfrm>
            <a:prstGeom prst="downArrow">
              <a:avLst>
                <a:gd name="adj1" fmla="val 55000"/>
                <a:gd name="adj2" fmla="val 45000"/>
              </a:avLst>
            </a:prstGeom>
            <a:sp3d z="152400" extrusionH="63500" prstMaterial="dkEdge">
              <a:bevelT w="125400" h="36350" prst="relaxedInset"/>
              <a:contourClr>
                <a:schemeClr val="bg1"/>
              </a:contourClr>
            </a:sp3d>
          </p:spPr>
          <p:style>
            <a:lnRef idx="1">
              <a:schemeClr val="accent4">
                <a:tint val="40000"/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tint val="40000"/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tint val="40000"/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4" name="Стрелка вниз 4"/>
            <p:cNvSpPr/>
            <p:nvPr/>
          </p:nvSpPr>
          <p:spPr>
            <a:xfrm>
              <a:off x="5929325" y="1311921"/>
              <a:ext cx="503677" cy="451775"/>
            </a:xfrm>
            <a:prstGeom prst="rect">
              <a:avLst/>
            </a:prstGeom>
            <a:sp3d z="1524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5560" tIns="35560" rIns="35560" bIns="3556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800" kern="1200"/>
            </a:p>
          </p:txBody>
        </p:sp>
      </p:grpSp>
    </p:spTree>
    <p:extLst>
      <p:ext uri="{BB962C8B-B14F-4D97-AF65-F5344CB8AC3E}">
        <p14:creationId xmlns:p14="http://schemas.microsoft.com/office/powerpoint/2010/main" val="2607334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Скругленный прямоугольник 3"/>
              <p:cNvSpPr/>
              <p:nvPr/>
            </p:nvSpPr>
            <p:spPr>
              <a:xfrm>
                <a:off x="323528" y="332656"/>
                <a:ext cx="8424936" cy="6192688"/>
              </a:xfrm>
              <a:prstGeom prst="roundRect">
                <a:avLst>
                  <a:gd name="adj" fmla="val 8331"/>
                </a:avLst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ru-RU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ru-RU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Е</m:t>
                        </m:r>
                      </m:e>
                      <m:sub>
                        <m:r>
                          <a:rPr lang="ru-RU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𝟑</m:t>
                        </m:r>
                      </m:sub>
                    </m:sSub>
                  </m:oMath>
                </a14:m>
                <a:r>
                  <a:rPr lang="ru-RU" sz="2000" b="1" dirty="0" smtClean="0">
                    <a:solidFill>
                      <a:schemeClr val="bg1"/>
                    </a:solidFill>
                  </a:rPr>
                  <a:t>  (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уч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улчовли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Евклид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фазоси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)да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маркази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О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нуктада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ва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</a:t>
                </a:r>
              </a:p>
              <a:p>
                <a:pPr algn="ctr"/>
                <a:r>
                  <a:rPr lang="ru-RU" sz="2000" b="1" dirty="0" err="1" smtClean="0">
                    <a:solidFill>
                      <a:schemeClr val="bg1"/>
                    </a:solidFill>
                  </a:rPr>
                  <a:t>радиуси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 </a:t>
                </a:r>
                <a:r>
                  <a:rPr lang="en-US" sz="2000" b="1" dirty="0" smtClean="0">
                    <a:solidFill>
                      <a:schemeClr val="bg1"/>
                    </a:solidFill>
                  </a:rPr>
                  <a:t>r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га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тенг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шарни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(О,  </a:t>
                </a:r>
                <a:r>
                  <a:rPr lang="en-US" sz="2000" b="1" dirty="0" smtClean="0">
                    <a:solidFill>
                      <a:schemeClr val="bg1"/>
                    </a:solidFill>
                  </a:rPr>
                  <a:t>r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)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билан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белгилайлик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,  шу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шарни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</a:t>
                </a:r>
              </a:p>
              <a:p>
                <a:pPr algn="ctr"/>
                <a:r>
                  <a:rPr lang="ru-RU" sz="2000" b="1" dirty="0" err="1" smtClean="0">
                    <a:solidFill>
                      <a:schemeClr val="bg1"/>
                    </a:solidFill>
                  </a:rPr>
                  <a:t>чегараловчи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сфера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шарга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тегишли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булмаса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,  у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одатда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очиқ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шар</a:t>
                </a:r>
              </a:p>
              <a:p>
                <a:pPr algn="ctr"/>
                <a:r>
                  <a:rPr lang="ru-RU" sz="2000" b="1" dirty="0" err="1" smtClean="0">
                    <a:solidFill>
                      <a:schemeClr val="bg1"/>
                    </a:solidFill>
                  </a:rPr>
                  <a:t>деб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аталади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.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Бу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тушунчани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ru-RU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Е</m:t>
                        </m:r>
                      </m:e>
                      <m:sub>
                        <m:r>
                          <a:rPr lang="ru-RU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ru-RU" sz="2000" b="1" dirty="0" smtClean="0">
                    <a:solidFill>
                      <a:schemeClr val="bg1"/>
                    </a:solidFill>
                  </a:rPr>
                  <a:t>  да  к</a:t>
                </a:r>
                <a:r>
                  <a:rPr lang="en-US" sz="2000" b="1" dirty="0" smtClean="0">
                    <a:solidFill>
                      <a:schemeClr val="bg1"/>
                    </a:solidFill>
                  </a:rPr>
                  <a:t>,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арасак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,  </a:t>
                </a:r>
                <a:r>
                  <a:rPr lang="ru-RU" sz="2000" b="1" dirty="0" err="1">
                    <a:solidFill>
                      <a:schemeClr val="bg1"/>
                    </a:solidFill>
                  </a:rPr>
                  <a:t>очиқ</a:t>
                </a:r>
                <a:r>
                  <a:rPr lang="ru-RU" sz="2000" b="1" dirty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доира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000" b="1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ru-RU" sz="20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Е</m:t>
                        </m:r>
                      </m:e>
                      <m:sub>
                        <m:r>
                          <a:rPr lang="ru-RU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ru-RU" sz="2000" b="1" dirty="0" smtClean="0">
                    <a:solidFill>
                      <a:schemeClr val="bg1"/>
                    </a:solidFill>
                  </a:rPr>
                  <a:t>  да </a:t>
                </a:r>
              </a:p>
              <a:p>
                <a:r>
                  <a:rPr lang="ru-RU" sz="2000" b="1" dirty="0" err="1" smtClean="0">
                    <a:solidFill>
                      <a:schemeClr val="bg1"/>
                    </a:solidFill>
                  </a:rPr>
                  <a:t>эса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очик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;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кесма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,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яъни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интервал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хосил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булади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.</a:t>
                </a:r>
              </a:p>
              <a:p>
                <a:pPr algn="ctr"/>
                <a:r>
                  <a:rPr lang="ru-RU" sz="2000" b="1" dirty="0" smtClean="0">
                    <a:solidFill>
                      <a:srgbClr val="0070C0"/>
                    </a:solidFill>
                  </a:rPr>
                  <a:t>Т  а  ъ р  и  ф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.  (О, </a:t>
                </a:r>
                <a:r>
                  <a:rPr lang="en-US" sz="2000" b="1" dirty="0" smtClean="0">
                    <a:solidFill>
                      <a:schemeClr val="bg1"/>
                    </a:solidFill>
                  </a:rPr>
                  <a:t>r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)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очик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шар  О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нуқтанинг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атрофи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деб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ата­лади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.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Демак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000" b="1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ru-RU" sz="20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Е</m:t>
                        </m:r>
                      </m:e>
                      <m:sub>
                        <m:r>
                          <a:rPr lang="ru-RU" sz="20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ru-RU" sz="2000" b="1" dirty="0">
                    <a:solidFill>
                      <a:schemeClr val="bg1"/>
                    </a:solidFill>
                  </a:rPr>
                  <a:t> 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да  (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текисликда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)  О </a:t>
                </a:r>
                <a:r>
                  <a:rPr lang="ru-RU" sz="2000" b="1" dirty="0" err="1">
                    <a:solidFill>
                      <a:schemeClr val="bg1"/>
                    </a:solidFill>
                  </a:rPr>
                  <a:t>нуқтанинг</a:t>
                </a:r>
                <a:r>
                  <a:rPr lang="ru-RU" sz="2000" b="1" dirty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атрофи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маркази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</a:t>
                </a:r>
              </a:p>
              <a:p>
                <a:pPr algn="ctr"/>
                <a:r>
                  <a:rPr lang="ru-RU" sz="2000" b="1" dirty="0" smtClean="0">
                    <a:solidFill>
                      <a:schemeClr val="bg1"/>
                    </a:solidFill>
                  </a:rPr>
                  <a:t>шу  </a:t>
                </a:r>
                <a:r>
                  <a:rPr lang="ru-RU" sz="2000" b="1" dirty="0" err="1">
                    <a:solidFill>
                      <a:schemeClr val="bg1"/>
                    </a:solidFill>
                  </a:rPr>
                  <a:t>нуқтадаги</a:t>
                </a:r>
                <a:r>
                  <a:rPr lang="ru-RU" sz="2000" b="1" dirty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>
                    <a:solidFill>
                      <a:schemeClr val="bg1"/>
                    </a:solidFill>
                  </a:rPr>
                  <a:t>очиқ</a:t>
                </a:r>
                <a:r>
                  <a:rPr lang="ru-RU" sz="2000" b="1" dirty="0">
                    <a:solidFill>
                      <a:schemeClr val="bg1"/>
                    </a:solidFill>
                  </a:rPr>
                  <a:t>;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доирадан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000" b="1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ru-RU" sz="20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Е</m:t>
                        </m:r>
                      </m:e>
                      <m:sub>
                        <m:r>
                          <a:rPr lang="ru-RU" sz="20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ru-RU" sz="2000" b="1" dirty="0" smtClean="0">
                    <a:solidFill>
                      <a:schemeClr val="bg1"/>
                    </a:solidFill>
                  </a:rPr>
                  <a:t>  да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эса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урта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нуктаси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О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даги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</a:t>
                </a:r>
              </a:p>
              <a:p>
                <a:r>
                  <a:rPr lang="ru-RU" sz="2000" b="1" dirty="0" err="1" smtClean="0">
                    <a:solidFill>
                      <a:schemeClr val="bg1"/>
                    </a:solidFill>
                  </a:rPr>
                  <a:t>очиқ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кесмадан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иборат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.</a:t>
                </a:r>
              </a:p>
              <a:p>
                <a:r>
                  <a:rPr lang="ru-RU" sz="2000" b="1" dirty="0" err="1" smtClean="0">
                    <a:solidFill>
                      <a:schemeClr val="bg1"/>
                    </a:solidFill>
                  </a:rPr>
                  <a:t>Бирор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М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туплам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берилган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булсин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.</a:t>
                </a:r>
              </a:p>
              <a:p>
                <a:pPr algn="ctr"/>
                <a:r>
                  <a:rPr lang="ru-RU" sz="2000" b="1" dirty="0" smtClean="0">
                    <a:solidFill>
                      <a:srgbClr val="0070C0"/>
                    </a:solidFill>
                  </a:rPr>
                  <a:t>Т  </a:t>
                </a:r>
                <a:r>
                  <a:rPr lang="ru-RU" sz="2000" b="1" dirty="0" err="1" smtClean="0">
                    <a:solidFill>
                      <a:srgbClr val="0070C0"/>
                    </a:solidFill>
                  </a:rPr>
                  <a:t>аъри</a:t>
                </a:r>
                <a:r>
                  <a:rPr lang="ru-RU" sz="2000" b="1" dirty="0" smtClean="0">
                    <a:solidFill>
                      <a:srgbClr val="0070C0"/>
                    </a:solidFill>
                  </a:rPr>
                  <a:t>  ф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.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Агар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en-US" sz="2000" b="1" dirty="0" smtClean="0">
                    <a:solidFill>
                      <a:schemeClr val="bg1"/>
                    </a:solidFill>
                  </a:rPr>
                  <a:t>X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нукда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узининг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бирор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атрофи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билан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М </a:t>
                </a:r>
              </a:p>
              <a:p>
                <a:pPr algn="ctr"/>
                <a:r>
                  <a:rPr lang="ru-RU" sz="2000" b="1" dirty="0" err="1" smtClean="0">
                    <a:solidFill>
                      <a:schemeClr val="bg1"/>
                    </a:solidFill>
                  </a:rPr>
                  <a:t>тупламга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тулик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тегишли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,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яъни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шундай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en-US" sz="2000" b="1" dirty="0">
                    <a:solidFill>
                      <a:schemeClr val="bg1"/>
                    </a:solidFill>
                  </a:rPr>
                  <a:t>r 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&gt; 0 сон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мавжуд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булиб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, </a:t>
                </a:r>
              </a:p>
              <a:p>
                <a:pPr algn="ctr"/>
                <a:r>
                  <a:rPr lang="ru-RU" sz="2000" b="1" dirty="0" smtClean="0">
                    <a:solidFill>
                      <a:schemeClr val="bg1"/>
                    </a:solidFill>
                  </a:rPr>
                  <a:t>(Х, </a:t>
                </a:r>
                <a:r>
                  <a:rPr lang="en-US" sz="2000" b="1" dirty="0">
                    <a:solidFill>
                      <a:schemeClr val="bg1"/>
                    </a:solidFill>
                  </a:rPr>
                  <a:t>r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)</a:t>
                </a:r>
                <a14:m>
                  <m:oMath xmlns:m="http://schemas.openxmlformats.org/officeDocument/2006/math">
                    <m:r>
                      <a:rPr lang="ru-RU" sz="2000" b="1" i="1" smtClean="0">
                        <a:solidFill>
                          <a:schemeClr val="bg1"/>
                        </a:solidFill>
                        <a:latin typeface="Cambria Math"/>
                      </a:rPr>
                      <m:t>⊂</m:t>
                    </m:r>
                  </m:oMath>
                </a14:m>
                <a:r>
                  <a:rPr lang="ru-RU" sz="2000" b="1" dirty="0" smtClean="0">
                    <a:solidFill>
                      <a:schemeClr val="bg1"/>
                    </a:solidFill>
                  </a:rPr>
                  <a:t>М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булса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,  у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ҳолда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en-US" sz="2000" b="1" dirty="0" smtClean="0">
                    <a:solidFill>
                      <a:schemeClr val="bg1"/>
                    </a:solidFill>
                  </a:rPr>
                  <a:t>X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нукда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М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нинг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ички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нуктаси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деб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</a:t>
                </a:r>
              </a:p>
              <a:p>
                <a:pPr algn="ctr"/>
                <a:r>
                  <a:rPr lang="ru-RU" sz="2000" b="1" dirty="0" err="1" smtClean="0">
                    <a:solidFill>
                      <a:schemeClr val="bg1"/>
                    </a:solidFill>
                  </a:rPr>
                  <a:t>аталади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.  М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нинг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барча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ички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>
                    <a:solidFill>
                      <a:schemeClr val="bg1"/>
                    </a:solidFill>
                  </a:rPr>
                  <a:t>нуқталари</a:t>
                </a:r>
                <a:r>
                  <a:rPr lang="ru-RU" sz="2000" b="1" dirty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туплами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М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нинг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ичи</a:t>
                </a:r>
                <a:endParaRPr lang="ru-RU" sz="2000" b="1" dirty="0" smtClean="0">
                  <a:solidFill>
                    <a:schemeClr val="bg1"/>
                  </a:solidFill>
                </a:endParaRPr>
              </a:p>
              <a:p>
                <a:r>
                  <a:rPr lang="ru-RU" sz="2000" b="1" dirty="0" err="1" smtClean="0">
                    <a:solidFill>
                      <a:schemeClr val="bg1"/>
                    </a:solidFill>
                  </a:rPr>
                  <a:t>деб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аталади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ва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у  </a:t>
                </a:r>
                <a:r>
                  <a:rPr lang="en-US" sz="2000" b="1" dirty="0" err="1" smtClean="0">
                    <a:solidFill>
                      <a:schemeClr val="bg1"/>
                    </a:solidFill>
                  </a:rPr>
                  <a:t>int</a:t>
                </a:r>
                <a:r>
                  <a:rPr lang="en-US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М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билан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белгиланади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.</a:t>
                </a:r>
                <a:endParaRPr lang="ru-RU" sz="2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" name="Скругленный 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332656"/>
                <a:ext cx="8424936" cy="6192688"/>
              </a:xfrm>
              <a:prstGeom prst="roundRect">
                <a:avLst>
                  <a:gd name="adj" fmla="val 8331"/>
                </a:avLst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81791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Скругленный прямоугольник 3"/>
              <p:cNvSpPr/>
              <p:nvPr/>
            </p:nvSpPr>
            <p:spPr>
              <a:xfrm>
                <a:off x="323528" y="332656"/>
                <a:ext cx="8496944" cy="6192688"/>
              </a:xfrm>
              <a:prstGeom prst="roundRect">
                <a:avLst>
                  <a:gd name="adj" fmla="val 9284"/>
                </a:avLst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2000" b="1" dirty="0" err="1" smtClean="0">
                    <a:solidFill>
                      <a:schemeClr val="bg1"/>
                    </a:solidFill>
                  </a:rPr>
                  <a:t>Таъриф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.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Агар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en-US" sz="2000" b="1" dirty="0" smtClean="0">
                    <a:solidFill>
                      <a:schemeClr val="bg1"/>
                    </a:solidFill>
                  </a:rPr>
                  <a:t>X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нуқ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танинг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(</a:t>
                </a:r>
                <a:r>
                  <a:rPr lang="en-US" sz="2000" b="1" dirty="0" smtClean="0">
                    <a:solidFill>
                      <a:schemeClr val="bg1"/>
                    </a:solidFill>
                  </a:rPr>
                  <a:t>X, r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)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атрофи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мавжуд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булиб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, </a:t>
                </a:r>
              </a:p>
              <a:p>
                <a:pPr algn="ctr"/>
                <a:r>
                  <a:rPr lang="ru-RU" sz="2000" b="1" dirty="0" smtClean="0">
                    <a:solidFill>
                      <a:schemeClr val="bg1"/>
                    </a:solidFill>
                  </a:rPr>
                  <a:t>у  М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туплам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билан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умумий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>
                    <a:solidFill>
                      <a:schemeClr val="bg1"/>
                    </a:solidFill>
                  </a:rPr>
                  <a:t>нуқтага</a:t>
                </a:r>
                <a:r>
                  <a:rPr lang="ru-RU" sz="2000" b="1" dirty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эга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булмаса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,  у  </a:t>
                </a:r>
                <a:r>
                  <a:rPr lang="en-US" sz="2000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холда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en-US" sz="2000" b="1" dirty="0" smtClean="0">
                    <a:solidFill>
                      <a:schemeClr val="bg1"/>
                    </a:solidFill>
                  </a:rPr>
                  <a:t>X</a:t>
                </a:r>
              </a:p>
              <a:p>
                <a:pPr algn="ctr"/>
                <a:r>
                  <a:rPr lang="ru-RU" sz="2000" b="1" dirty="0" err="1">
                    <a:solidFill>
                      <a:schemeClr val="bg1"/>
                    </a:solidFill>
                  </a:rPr>
                  <a:t>нуқта</a:t>
                </a:r>
                <a:r>
                  <a:rPr lang="ru-RU" sz="2000" b="1" dirty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М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нинг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>
                    <a:solidFill>
                      <a:schemeClr val="bg1"/>
                    </a:solidFill>
                  </a:rPr>
                  <a:t>ташқи</a:t>
                </a:r>
                <a:r>
                  <a:rPr lang="ru-RU" sz="2000" b="1" dirty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>
                    <a:solidFill>
                      <a:schemeClr val="bg1"/>
                    </a:solidFill>
                  </a:rPr>
                  <a:t>ниқтаси</a:t>
                </a:r>
                <a:r>
                  <a:rPr lang="ru-RU" sz="2000" b="1" dirty="0">
                    <a:solidFill>
                      <a:schemeClr val="bg1"/>
                    </a:solidFill>
                  </a:rPr>
                  <a:t>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деб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аталади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.  М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нинг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барча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>
                    <a:solidFill>
                      <a:schemeClr val="bg1"/>
                    </a:solidFill>
                  </a:rPr>
                  <a:t>ташқи</a:t>
                </a:r>
                <a:r>
                  <a:rPr lang="ru-RU" sz="2000" b="1" dirty="0">
                    <a:solidFill>
                      <a:schemeClr val="bg1"/>
                    </a:solidFill>
                  </a:rPr>
                  <a:t> </a:t>
                </a:r>
                <a:endParaRPr lang="ru-RU" sz="2000" b="1" dirty="0" smtClean="0">
                  <a:solidFill>
                    <a:schemeClr val="bg1"/>
                  </a:solidFill>
                </a:endParaRPr>
              </a:p>
              <a:p>
                <a:pPr algn="ctr"/>
                <a:r>
                  <a:rPr lang="ru-RU" sz="2000" b="1" dirty="0" err="1" smtClean="0">
                    <a:solidFill>
                      <a:schemeClr val="bg1"/>
                    </a:solidFill>
                  </a:rPr>
                  <a:t>нуқталари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туплами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en-US" sz="2000" b="1" dirty="0" err="1" smtClean="0">
                    <a:solidFill>
                      <a:schemeClr val="bg1"/>
                    </a:solidFill>
                  </a:rPr>
                  <a:t>ext</a:t>
                </a:r>
                <a:r>
                  <a:rPr lang="en-US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М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билан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белгиланади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ва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у  М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нинг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</a:t>
                </a:r>
              </a:p>
              <a:p>
                <a:pPr algn="ctr"/>
                <a:r>
                  <a:rPr lang="ru-RU" sz="2000" b="1" dirty="0" err="1">
                    <a:solidFill>
                      <a:schemeClr val="bg1"/>
                    </a:solidFill>
                  </a:rPr>
                  <a:t>ташқариси</a:t>
                </a:r>
                <a:r>
                  <a:rPr lang="ru-RU" sz="2000" b="1" dirty="0">
                    <a:solidFill>
                      <a:schemeClr val="bg1"/>
                    </a:solidFill>
                  </a:rPr>
                  <a:t>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деб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аталади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.</a:t>
                </a:r>
              </a:p>
              <a:p>
                <a:pPr algn="ctr"/>
                <a:r>
                  <a:rPr lang="ru-RU" sz="2000" b="1" dirty="0" err="1" smtClean="0">
                    <a:solidFill>
                      <a:schemeClr val="bg1"/>
                    </a:solidFill>
                  </a:rPr>
                  <a:t>Таъриф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.  </a:t>
                </a:r>
                <a:r>
                  <a:rPr lang="en-US" sz="2000" b="1" dirty="0" smtClean="0">
                    <a:solidFill>
                      <a:schemeClr val="bg1"/>
                    </a:solidFill>
                  </a:rPr>
                  <a:t>X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нуқ</a:t>
                </a:r>
                <a:r>
                  <a:rPr lang="ru-RU" sz="2000" b="1" dirty="0" err="1">
                    <a:solidFill>
                      <a:schemeClr val="bg1"/>
                    </a:solidFill>
                  </a:rPr>
                  <a:t>т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анинг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хар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қандай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атрофи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бир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вактда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</a:t>
                </a:r>
              </a:p>
              <a:p>
                <a:pPr algn="ctr"/>
                <a:r>
                  <a:rPr lang="ru-RU" sz="2000" b="1" dirty="0" smtClean="0">
                    <a:solidFill>
                      <a:schemeClr val="bg1"/>
                    </a:solidFill>
                  </a:rPr>
                  <a:t>хам  М  га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тегишли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, хам  М  га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тегишли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булмаган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>
                    <a:solidFill>
                      <a:schemeClr val="bg1"/>
                    </a:solidFill>
                  </a:rPr>
                  <a:t>нуқталарни</a:t>
                </a:r>
                <a:r>
                  <a:rPr lang="ru-RU" sz="2000" b="1" dirty="0">
                    <a:solidFill>
                      <a:schemeClr val="bg1"/>
                    </a:solidFill>
                  </a:rPr>
                  <a:t> </a:t>
                </a:r>
                <a:endParaRPr lang="ru-RU" sz="2000" b="1" dirty="0" smtClean="0">
                  <a:solidFill>
                    <a:schemeClr val="bg1"/>
                  </a:solidFill>
                </a:endParaRPr>
              </a:p>
              <a:p>
                <a:pPr algn="ctr"/>
                <a:r>
                  <a:rPr lang="ru-RU" sz="2000" b="1" dirty="0" smtClean="0">
                    <a:solidFill>
                      <a:schemeClr val="bg1"/>
                    </a:solidFill>
                  </a:rPr>
                  <a:t>уз  ичига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олса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,  у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холда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en-US" sz="2000" b="1" dirty="0" smtClean="0">
                    <a:solidFill>
                      <a:schemeClr val="bg1"/>
                    </a:solidFill>
                  </a:rPr>
                  <a:t>X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нукта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М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нинг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чегара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нуктаси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дейи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- </a:t>
                </a:r>
              </a:p>
              <a:p>
                <a:pPr algn="ctr"/>
                <a:r>
                  <a:rPr lang="ru-RU" sz="2000" b="1" dirty="0" err="1" smtClean="0">
                    <a:solidFill>
                      <a:schemeClr val="bg1"/>
                    </a:solidFill>
                  </a:rPr>
                  <a:t>лади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;  М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нинг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барча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чегара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нукталари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туплами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en-US" sz="2000" b="1" dirty="0" smtClean="0">
                    <a:solidFill>
                      <a:schemeClr val="bg1"/>
                    </a:solidFill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 i="1" dirty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𝝏</m:t>
                    </m:r>
                    <m:r>
                      <a:rPr lang="en-US" sz="2000" b="1" i="1" dirty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ru-RU" sz="2000" b="1" dirty="0" smtClean="0">
                    <a:solidFill>
                      <a:schemeClr val="bg1"/>
                    </a:solidFill>
                  </a:rPr>
                  <a:t>М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билан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бел-­</a:t>
                </a:r>
              </a:p>
              <a:p>
                <a:pPr algn="ctr"/>
                <a:r>
                  <a:rPr lang="ru-RU" sz="2000" b="1" dirty="0" err="1" smtClean="0">
                    <a:solidFill>
                      <a:schemeClr val="bg1"/>
                    </a:solidFill>
                  </a:rPr>
                  <a:t>гиланади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ва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М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нинг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чегараси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дейилади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.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Бу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таърифлардан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ку- </a:t>
                </a:r>
              </a:p>
              <a:p>
                <a:pPr algn="ctr"/>
                <a:r>
                  <a:rPr lang="ru-RU" sz="2000" b="1" dirty="0" err="1" smtClean="0">
                    <a:solidFill>
                      <a:schemeClr val="bg1"/>
                    </a:solidFill>
                  </a:rPr>
                  <a:t>ринадики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,  М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тупламнинг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ички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нуктаси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албатта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М  га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тегишли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, </a:t>
                </a:r>
              </a:p>
              <a:p>
                <a:pPr algn="ctr"/>
                <a:r>
                  <a:rPr lang="ru-RU" sz="2000" b="1" dirty="0" err="1">
                    <a:solidFill>
                      <a:schemeClr val="bg1"/>
                    </a:solidFill>
                  </a:rPr>
                  <a:t>ташқи</a:t>
                </a:r>
                <a:r>
                  <a:rPr lang="ru-RU" sz="2000" b="1" dirty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нуктаси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М га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тегишли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эмас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.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Чегара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нуктаси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М  га  те</a:t>
                </a:r>
                <a:r>
                  <a:rPr lang="en-US" sz="2000" b="1" dirty="0" smtClean="0">
                    <a:solidFill>
                      <a:schemeClr val="bg1"/>
                    </a:solidFill>
                  </a:rPr>
                  <a:t>-</a:t>
                </a:r>
                <a:endParaRPr lang="ru-RU" sz="2000" b="1" dirty="0" smtClean="0">
                  <a:solidFill>
                    <a:schemeClr val="bg1"/>
                  </a:solidFill>
                </a:endParaRPr>
              </a:p>
              <a:p>
                <a:r>
                  <a:rPr lang="ru-RU" sz="2000" b="1" dirty="0" err="1" smtClean="0">
                    <a:solidFill>
                      <a:schemeClr val="bg1"/>
                    </a:solidFill>
                  </a:rPr>
                  <a:t>гишли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хам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булиши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мум­кин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,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тегишли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булмаслиги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</a:t>
                </a:r>
              </a:p>
              <a:p>
                <a:r>
                  <a:rPr lang="ru-RU" sz="2000" b="1" dirty="0" smtClean="0">
                    <a:solidFill>
                      <a:schemeClr val="bg1"/>
                    </a:solidFill>
                  </a:rPr>
                  <a:t>хам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мумкин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экан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.</a:t>
                </a:r>
                <a:endParaRPr lang="ru-RU" sz="2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" name="Скругленный 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332656"/>
                <a:ext cx="8496944" cy="6192688"/>
              </a:xfrm>
              <a:prstGeom prst="roundRect">
                <a:avLst>
                  <a:gd name="adj" fmla="val 9284"/>
                </a:avLst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1430157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Скругленный прямоугольник 3"/>
              <p:cNvSpPr/>
              <p:nvPr/>
            </p:nvSpPr>
            <p:spPr>
              <a:xfrm>
                <a:off x="323528" y="332656"/>
                <a:ext cx="8496944" cy="6192688"/>
              </a:xfrm>
              <a:prstGeom prst="roundRect">
                <a:avLst>
                  <a:gd name="adj" fmla="val 7617"/>
                </a:avLst>
              </a:prstGeom>
              <a:blipFill>
                <a:blip r:embed="rId2"/>
                <a:tile tx="0" ty="0" sx="100000" sy="100000" flip="none" algn="tl"/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ru-RU" sz="2000" b="1" dirty="0" smtClean="0">
                  <a:solidFill>
                    <a:schemeClr val="bg1"/>
                  </a:solidFill>
                </a:endParaRPr>
              </a:p>
              <a:p>
                <a:endParaRPr lang="ru-RU" sz="2000" b="1" dirty="0">
                  <a:solidFill>
                    <a:schemeClr val="bg1"/>
                  </a:solidFill>
                </a:endParaRPr>
              </a:p>
              <a:p>
                <a:endParaRPr lang="ru-RU" sz="2000" b="1" dirty="0" smtClean="0">
                  <a:solidFill>
                    <a:schemeClr val="bg1"/>
                  </a:solidFill>
                </a:endParaRPr>
              </a:p>
              <a:p>
                <a:endParaRPr lang="ru-RU" sz="2000" b="1" dirty="0">
                  <a:solidFill>
                    <a:schemeClr val="bg1"/>
                  </a:solidFill>
                </a:endParaRPr>
              </a:p>
              <a:p>
                <a:endParaRPr lang="ru-RU" sz="2000" b="1" dirty="0" smtClean="0">
                  <a:solidFill>
                    <a:schemeClr val="bg1"/>
                  </a:solidFill>
                </a:endParaRPr>
              </a:p>
              <a:p>
                <a:r>
                  <a:rPr lang="ru-RU" sz="2000" b="1" dirty="0" smtClean="0">
                    <a:solidFill>
                      <a:schemeClr val="bg1"/>
                    </a:solidFill>
                  </a:rPr>
                  <a:t>М и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сол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.  1-чизмада </a:t>
                </a:r>
              </a:p>
              <a:p>
                <a:r>
                  <a:rPr lang="ru-RU" sz="2000" b="1" dirty="0" smtClean="0">
                    <a:solidFill>
                      <a:schemeClr val="bg1"/>
                    </a:solidFill>
                  </a:rPr>
                  <a:t>квадрат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тасвирланган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булиб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,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бу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</a:p>
              <a:p>
                <a:r>
                  <a:rPr lang="ru-RU" sz="2000" b="1" dirty="0" err="1" smtClean="0">
                    <a:solidFill>
                      <a:schemeClr val="bg1"/>
                    </a:solidFill>
                  </a:rPr>
                  <a:t>квадратга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en-US" sz="2000" b="1" dirty="0" smtClean="0">
                    <a:solidFill>
                      <a:schemeClr val="bg1"/>
                    </a:solidFill>
                  </a:rPr>
                  <a:t>AD,  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АВ,</a:t>
                </a:r>
                <a:r>
                  <a:rPr lang="en-US" sz="2000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В С  </a:t>
                </a:r>
              </a:p>
              <a:p>
                <a:r>
                  <a:rPr lang="ru-RU" sz="2000" b="1" dirty="0" err="1" smtClean="0">
                    <a:solidFill>
                      <a:schemeClr val="bg1"/>
                    </a:solidFill>
                  </a:rPr>
                  <a:t>кесмаларнинг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нуқталари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</a:t>
                </a:r>
              </a:p>
              <a:p>
                <a:r>
                  <a:rPr lang="ru-RU" sz="2000" b="1" dirty="0" err="1" smtClean="0">
                    <a:solidFill>
                      <a:schemeClr val="bg1"/>
                    </a:solidFill>
                  </a:rPr>
                  <a:t>тегишли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,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лекин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en-US" sz="2000" b="1" dirty="0" smtClean="0">
                    <a:solidFill>
                      <a:schemeClr val="bg1"/>
                    </a:solidFill>
                  </a:rPr>
                  <a:t>CD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кесма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­</a:t>
                </a:r>
              </a:p>
              <a:p>
                <a:r>
                  <a:rPr lang="ru-RU" sz="2000" b="1" dirty="0" err="1" smtClean="0">
                    <a:solidFill>
                      <a:schemeClr val="bg1"/>
                    </a:solidFill>
                  </a:rPr>
                  <a:t>нинг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нуқталари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тегишли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</a:t>
                </a:r>
              </a:p>
              <a:p>
                <a:r>
                  <a:rPr lang="ru-RU" sz="2000" b="1" dirty="0" err="1" smtClean="0">
                    <a:solidFill>
                      <a:schemeClr val="bg1"/>
                    </a:solidFill>
                  </a:rPr>
                  <a:t>эмас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,  у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холда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en-US" sz="2000" b="1" dirty="0" smtClean="0">
                    <a:solidFill>
                      <a:schemeClr val="bg1"/>
                    </a:solidFill>
                  </a:rPr>
                  <a:t>N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ички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ну­қта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,</a:t>
                </a:r>
              </a:p>
              <a:p>
                <a:r>
                  <a:rPr lang="ru-RU" sz="2000" b="1" dirty="0" smtClean="0">
                    <a:solidFill>
                      <a:schemeClr val="bg1"/>
                    </a:solidFill>
                  </a:rPr>
                  <a:t>  Р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ташқи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нукта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,  </a:t>
                </a:r>
                <a:r>
                  <a:rPr lang="en-US" sz="2000" b="1" dirty="0" smtClean="0">
                    <a:solidFill>
                      <a:schemeClr val="bg1"/>
                    </a:solidFill>
                  </a:rPr>
                  <a:t>Q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чега­ра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</a:p>
              <a:p>
                <a:r>
                  <a:rPr lang="ru-RU" sz="2000" b="1" dirty="0" err="1" smtClean="0">
                    <a:solidFill>
                      <a:schemeClr val="bg1"/>
                    </a:solidFill>
                  </a:rPr>
                  <a:t>нуқта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булиб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,  М  га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те­гишли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, </a:t>
                </a:r>
              </a:p>
              <a:p>
                <a:r>
                  <a:rPr lang="ru-RU" sz="2000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en-US" sz="2000" b="1" dirty="0" smtClean="0">
                    <a:solidFill>
                      <a:schemeClr val="bg1"/>
                    </a:solidFill>
                  </a:rPr>
                  <a:t>S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нуқта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эса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чегара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</a:t>
                </a:r>
              </a:p>
              <a:p>
                <a:r>
                  <a:rPr lang="ru-RU" sz="2000" b="1" dirty="0" err="1" smtClean="0">
                    <a:solidFill>
                      <a:schemeClr val="bg1"/>
                    </a:solidFill>
                  </a:rPr>
                  <a:t>нуқта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булиб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,  М  га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тегишли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эмас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.</a:t>
                </a:r>
              </a:p>
              <a:p>
                <a:r>
                  <a:rPr lang="en-US" sz="2000" b="1" dirty="0" smtClean="0">
                    <a:solidFill>
                      <a:schemeClr val="bg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ru-RU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Е</m:t>
                        </m:r>
                      </m:e>
                      <m:sub>
                        <m:r>
                          <a:rPr lang="ru-RU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𝟑</m:t>
                        </m:r>
                      </m:sub>
                    </m:sSub>
                  </m:oMath>
                </a14:m>
                <a:r>
                  <a:rPr lang="en-US" sz="2000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даги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ихтиёрий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М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туп­лам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учун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ички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,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ташқи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ва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</a:t>
                </a:r>
              </a:p>
              <a:p>
                <a:r>
                  <a:rPr lang="ru-RU" sz="2000" b="1" dirty="0" err="1" smtClean="0">
                    <a:solidFill>
                      <a:schemeClr val="bg1"/>
                    </a:solidFill>
                  </a:rPr>
                  <a:t>чегара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нуқталарнинг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таърифидан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бевосита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</a:p>
              <a:p>
                <a:r>
                  <a:rPr lang="ru-RU" sz="2000" b="1" dirty="0" err="1" smtClean="0">
                    <a:solidFill>
                      <a:schemeClr val="bg1"/>
                    </a:solidFill>
                  </a:rPr>
                  <a:t>қуйидаги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муносабатларнинг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уринлилиги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келиб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</a:t>
                </a:r>
              </a:p>
              <a:p>
                <a:r>
                  <a:rPr lang="ru-RU" sz="2000" b="1" dirty="0" err="1" smtClean="0">
                    <a:solidFill>
                      <a:schemeClr val="bg1"/>
                    </a:solidFill>
                  </a:rPr>
                  <a:t>чиқ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ади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(СМ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билан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ru-RU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Е</m:t>
                        </m:r>
                      </m:e>
                      <m:sub>
                        <m:r>
                          <a:rPr lang="ru-RU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𝟑</m:t>
                        </m:r>
                      </m:sub>
                    </m:sSub>
                  </m:oMath>
                </a14:m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тупламнинг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М  га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тегишли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булмаган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</a:t>
                </a:r>
              </a:p>
              <a:p>
                <a:r>
                  <a:rPr lang="ru-RU" sz="2000" b="1" dirty="0" err="1" smtClean="0">
                    <a:solidFill>
                      <a:schemeClr val="bg1"/>
                    </a:solidFill>
                  </a:rPr>
                  <a:t>барча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нуқталари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туплами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белгиланган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,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баъзан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,  у  М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нинг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тул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- </a:t>
                </a:r>
              </a:p>
              <a:p>
                <a:r>
                  <a:rPr lang="ru-RU" sz="2000" b="1" dirty="0" err="1" smtClean="0">
                    <a:solidFill>
                      <a:schemeClr val="bg1"/>
                    </a:solidFill>
                  </a:rPr>
                  <a:t>дирувчиси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дейилади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):</a:t>
                </a:r>
                <a:endParaRPr lang="ru-RU" sz="2000" b="1" dirty="0">
                  <a:solidFill>
                    <a:schemeClr val="bg1"/>
                  </a:solidFill>
                </a:endParaRPr>
              </a:p>
              <a:p>
                <a:endParaRPr lang="ru-RU" sz="2000" b="1" dirty="0" smtClean="0">
                  <a:solidFill>
                    <a:schemeClr val="bg1"/>
                  </a:solidFill>
                </a:endParaRPr>
              </a:p>
              <a:p>
                <a:endParaRPr lang="ru-RU" sz="2000" b="1" dirty="0">
                  <a:solidFill>
                    <a:schemeClr val="bg1"/>
                  </a:solidFill>
                </a:endParaRPr>
              </a:p>
              <a:p>
                <a:endParaRPr lang="ru-RU" sz="2000" b="1" dirty="0" smtClean="0">
                  <a:solidFill>
                    <a:schemeClr val="bg1"/>
                  </a:solidFill>
                </a:endParaRPr>
              </a:p>
              <a:p>
                <a:endParaRPr lang="ru-RU" sz="2000" b="1" dirty="0">
                  <a:solidFill>
                    <a:schemeClr val="bg1"/>
                  </a:solidFill>
                </a:endParaRPr>
              </a:p>
              <a:p>
                <a:endParaRPr lang="ru-RU" sz="2000" b="1" dirty="0" smtClean="0">
                  <a:solidFill>
                    <a:schemeClr val="bg1"/>
                  </a:solidFill>
                </a:endParaRPr>
              </a:p>
              <a:p>
                <a:endParaRPr lang="ru-RU" sz="2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" name="Скругленный 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332656"/>
                <a:ext cx="8496944" cy="6192688"/>
              </a:xfrm>
              <a:prstGeom prst="roundRect">
                <a:avLst>
                  <a:gd name="adj" fmla="val 7617"/>
                </a:avLst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/>
          <p:cNvSpPr/>
          <p:nvPr/>
        </p:nvSpPr>
        <p:spPr>
          <a:xfrm>
            <a:off x="4413142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620688"/>
            <a:ext cx="3528392" cy="3105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914067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Скругленный прямоугольник 3"/>
              <p:cNvSpPr/>
              <p:nvPr/>
            </p:nvSpPr>
            <p:spPr>
              <a:xfrm>
                <a:off x="323528" y="332656"/>
                <a:ext cx="8496944" cy="6264696"/>
              </a:xfrm>
              <a:prstGeom prst="roundRect">
                <a:avLst>
                  <a:gd name="adj" fmla="val 9840"/>
                </a:avLst>
              </a:prstGeom>
              <a:blipFill>
                <a:blip r:embed="rId2"/>
                <a:tile tx="0" ty="0" sx="100000" sy="100000" flip="none" algn="tl"/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ru-RU" sz="2000" b="1" dirty="0" smtClean="0">
                    <a:solidFill>
                      <a:schemeClr val="bg1"/>
                    </a:solidFill>
                  </a:rPr>
                  <a:t>1. </a:t>
                </a:r>
                <a:r>
                  <a:rPr lang="en-US" sz="2000" b="1" dirty="0" smtClean="0">
                    <a:solidFill>
                      <a:schemeClr val="bg1"/>
                    </a:solidFill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 i="1" dirty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𝝏</m:t>
                    </m:r>
                    <m:r>
                      <a:rPr lang="en-US" sz="2000" b="1" i="1" dirty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ru-RU" sz="2000" b="1" dirty="0" smtClean="0">
                    <a:solidFill>
                      <a:schemeClr val="bg1"/>
                    </a:solidFill>
                  </a:rPr>
                  <a:t>М =    </a:t>
                </a:r>
                <a14:m>
                  <m:oMath xmlns:m="http://schemas.openxmlformats.org/officeDocument/2006/math">
                    <m:r>
                      <a:rPr lang="en-US" sz="2000" b="1" i="1" dirty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𝝏</m:t>
                    </m:r>
                  </m:oMath>
                </a14:m>
                <a:r>
                  <a:rPr lang="ru-RU" sz="2000" b="1" dirty="0" smtClean="0">
                    <a:solidFill>
                      <a:schemeClr val="bg1"/>
                    </a:solidFill>
                  </a:rPr>
                  <a:t>(</a:t>
                </a:r>
                <a:r>
                  <a:rPr lang="en-US" sz="2000" b="1" dirty="0" err="1" smtClean="0">
                    <a:solidFill>
                      <a:schemeClr val="bg1"/>
                    </a:solidFill>
                  </a:rPr>
                  <a:t>ext</a:t>
                </a:r>
                <a:r>
                  <a:rPr lang="en-US" sz="2000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М)  </a:t>
                </a:r>
                <a:r>
                  <a:rPr lang="en-US" sz="2000" b="1" dirty="0" smtClean="0">
                    <a:solidFill>
                      <a:schemeClr val="bg1"/>
                    </a:solidFill>
                  </a:rPr>
                  <a:t>=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 i="1" dirty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𝝏</m:t>
                    </m:r>
                    <m:r>
                      <a:rPr lang="en-US" sz="2000" b="1" i="1" dirty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ru-RU" sz="2000" b="1" dirty="0" smtClean="0">
                    <a:solidFill>
                      <a:schemeClr val="bg1"/>
                    </a:solidFill>
                  </a:rPr>
                  <a:t>СМ. (1 )</a:t>
                </a:r>
              </a:p>
              <a:p>
                <a:r>
                  <a:rPr lang="ru-RU" sz="2000" b="1" dirty="0" smtClean="0">
                    <a:solidFill>
                      <a:schemeClr val="bg1"/>
                    </a:solidFill>
                  </a:rPr>
                  <a:t>2.  </a:t>
                </a:r>
                <a:r>
                  <a:rPr lang="en-US" sz="2000" b="1" dirty="0" err="1" smtClean="0">
                    <a:solidFill>
                      <a:schemeClr val="bg1"/>
                    </a:solidFill>
                  </a:rPr>
                  <a:t>int</a:t>
                </a:r>
                <a:r>
                  <a:rPr lang="en-US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М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∪</m:t>
                    </m:r>
                  </m:oMath>
                </a14:m>
                <a:r>
                  <a:rPr lang="ru-RU" sz="2000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en-US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en-US" sz="2000" b="1" dirty="0" err="1" smtClean="0">
                    <a:solidFill>
                      <a:schemeClr val="bg1"/>
                    </a:solidFill>
                  </a:rPr>
                  <a:t>ext</a:t>
                </a:r>
                <a:r>
                  <a:rPr lang="en-US" sz="2000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М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∪</m:t>
                    </m:r>
                  </m:oMath>
                </a14:m>
                <a:r>
                  <a:rPr lang="ru-RU" sz="2000" b="1" dirty="0" smtClean="0">
                    <a:solidFill>
                      <a:schemeClr val="bg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 i="1" dirty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𝝏</m:t>
                    </m:r>
                    <m:r>
                      <a:rPr lang="en-US" sz="2000" b="1" i="1" dirty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ru-RU" sz="2000" b="1" dirty="0" smtClean="0">
                    <a:solidFill>
                      <a:schemeClr val="bg1"/>
                    </a:solidFill>
                  </a:rPr>
                  <a:t>М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ru-RU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Е</m:t>
                        </m:r>
                      </m:e>
                      <m:sub>
                        <m:r>
                          <a:rPr lang="ru-RU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𝟑</m:t>
                        </m:r>
                      </m:sub>
                    </m:sSub>
                  </m:oMath>
                </a14:m>
                <a:r>
                  <a:rPr lang="ru-RU" sz="2000" b="1" dirty="0" smtClean="0">
                    <a:solidFill>
                      <a:schemeClr val="bg1"/>
                    </a:solidFill>
                  </a:rPr>
                  <a:t>  ,</a:t>
                </a:r>
              </a:p>
              <a:p>
                <a:r>
                  <a:rPr lang="ru-RU" sz="2000" b="1" dirty="0" smtClean="0">
                    <a:solidFill>
                      <a:schemeClr val="bg1"/>
                    </a:solidFill>
                  </a:rPr>
                  <a:t>3.  </a:t>
                </a:r>
                <a:r>
                  <a:rPr lang="en-US" sz="2000" b="1" dirty="0" err="1" smtClean="0">
                    <a:solidFill>
                      <a:schemeClr val="bg1"/>
                    </a:solidFill>
                  </a:rPr>
                  <a:t>int</a:t>
                </a:r>
                <a:r>
                  <a:rPr lang="en-US" sz="2000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М </a:t>
                </a:r>
                <a14:m>
                  <m:oMath xmlns:m="http://schemas.openxmlformats.org/officeDocument/2006/math">
                    <m:r>
                      <a:rPr lang="ru-RU" sz="20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∩</m:t>
                    </m:r>
                  </m:oMath>
                </a14:m>
                <a:r>
                  <a:rPr lang="ru-RU" sz="2000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en-US" sz="2000" b="1" dirty="0" err="1" smtClean="0">
                    <a:solidFill>
                      <a:schemeClr val="bg1"/>
                    </a:solidFill>
                  </a:rPr>
                  <a:t>ext</a:t>
                </a:r>
                <a:r>
                  <a:rPr lang="en-US" sz="2000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М  =</a:t>
                </a:r>
                <a14:m>
                  <m:oMath xmlns:m="http://schemas.openxmlformats.org/officeDocument/2006/math">
                    <m:r>
                      <a:rPr lang="ru-RU" sz="20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∅</m:t>
                    </m:r>
                  </m:oMath>
                </a14:m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</a:p>
              <a:p>
                <a:r>
                  <a:rPr lang="ru-RU" sz="2000" b="1" dirty="0" smtClean="0">
                    <a:solidFill>
                      <a:schemeClr val="bg1"/>
                    </a:solidFill>
                  </a:rPr>
                  <a:t>4.  </a:t>
                </a:r>
                <a:r>
                  <a:rPr lang="en-US" sz="2000" b="1" dirty="0" err="1" smtClean="0">
                    <a:solidFill>
                      <a:schemeClr val="bg1"/>
                    </a:solidFill>
                  </a:rPr>
                  <a:t>ext</a:t>
                </a:r>
                <a:r>
                  <a:rPr lang="en-US" sz="2000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М </a:t>
                </a:r>
                <a14:m>
                  <m:oMath xmlns:m="http://schemas.openxmlformats.org/officeDocument/2006/math">
                    <m:r>
                      <a:rPr lang="ru-RU" sz="20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∩</m:t>
                    </m:r>
                  </m:oMath>
                </a14:m>
                <a:r>
                  <a:rPr lang="ru-RU" sz="2000" b="1" dirty="0" smtClean="0">
                    <a:solidFill>
                      <a:schemeClr val="bg1"/>
                    </a:solidFill>
                  </a:rPr>
                  <a:t>   М =  </a:t>
                </a:r>
                <a14:m>
                  <m:oMath xmlns:m="http://schemas.openxmlformats.org/officeDocument/2006/math">
                    <m:r>
                      <a:rPr lang="ru-RU" sz="20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∅</m:t>
                    </m:r>
                  </m:oMath>
                </a14:m>
                <a:r>
                  <a:rPr lang="ru-RU" sz="2000" b="1" dirty="0" smtClean="0">
                    <a:solidFill>
                      <a:schemeClr val="bg1"/>
                    </a:solidFill>
                  </a:rPr>
                  <a:t> .</a:t>
                </a:r>
              </a:p>
              <a:p>
                <a:r>
                  <a:rPr lang="ru-RU" sz="2000" b="1" dirty="0" smtClean="0">
                    <a:solidFill>
                      <a:schemeClr val="bg1"/>
                    </a:solidFill>
                  </a:rPr>
                  <a:t>5.  </a:t>
                </a:r>
                <a:r>
                  <a:rPr lang="en-US" sz="2000" b="1" dirty="0" err="1" smtClean="0">
                    <a:solidFill>
                      <a:schemeClr val="bg1"/>
                    </a:solidFill>
                  </a:rPr>
                  <a:t>int</a:t>
                </a:r>
                <a:r>
                  <a:rPr lang="en-US" sz="2000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М </a:t>
                </a:r>
                <a14:m>
                  <m:oMath xmlns:m="http://schemas.openxmlformats.org/officeDocument/2006/math">
                    <m:r>
                      <a:rPr lang="ru-RU" sz="20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∩</m:t>
                    </m:r>
                  </m:oMath>
                </a14:m>
                <a:r>
                  <a:rPr lang="ru-RU" sz="2000" b="1" dirty="0" smtClean="0">
                    <a:solidFill>
                      <a:schemeClr val="bg1"/>
                    </a:solidFill>
                  </a:rPr>
                  <a:t> М  =  </a:t>
                </a:r>
                <a14:m>
                  <m:oMath xmlns:m="http://schemas.openxmlformats.org/officeDocument/2006/math">
                    <m:r>
                      <a:rPr lang="ru-RU" sz="20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∅</m:t>
                    </m:r>
                  </m:oMath>
                </a14:m>
                <a:endParaRPr lang="ru-RU" sz="2000" b="1" dirty="0" smtClean="0">
                  <a:solidFill>
                    <a:schemeClr val="bg1"/>
                  </a:solidFill>
                </a:endParaRPr>
              </a:p>
              <a:p>
                <a:pPr algn="ctr"/>
                <a:r>
                  <a:rPr lang="ru-RU" sz="2000" b="1" dirty="0" smtClean="0">
                    <a:solidFill>
                      <a:schemeClr val="bg1"/>
                    </a:solidFill>
                  </a:rPr>
                  <a:t>Т  а  ъ  р  и  ф.  М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туплам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учун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en-US" sz="2000" b="1" dirty="0" err="1" smtClean="0">
                    <a:solidFill>
                      <a:schemeClr val="bg1"/>
                    </a:solidFill>
                  </a:rPr>
                  <a:t>intM</a:t>
                </a:r>
                <a:r>
                  <a:rPr lang="en-US" sz="2000" b="1" dirty="0" smtClean="0">
                    <a:solidFill>
                      <a:schemeClr val="bg1"/>
                    </a:solidFill>
                  </a:rPr>
                  <a:t>=M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булса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,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бу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туплам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</a:t>
                </a:r>
              </a:p>
              <a:p>
                <a:r>
                  <a:rPr lang="ru-RU" sz="2000" b="1" dirty="0" err="1">
                    <a:solidFill>
                      <a:schemeClr val="bg1"/>
                    </a:solidFill>
                  </a:rPr>
                  <a:t>очиқ</a:t>
                </a:r>
                <a:r>
                  <a:rPr lang="ru-RU" sz="2000" b="1" dirty="0">
                    <a:solidFill>
                      <a:schemeClr val="bg1"/>
                    </a:solidFill>
                  </a:rPr>
                  <a:t>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деб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аталади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.</a:t>
                </a:r>
              </a:p>
              <a:p>
                <a:r>
                  <a:rPr lang="ru-RU" sz="2000" b="1" dirty="0" err="1" smtClean="0">
                    <a:solidFill>
                      <a:schemeClr val="bg1"/>
                    </a:solidFill>
                  </a:rPr>
                  <a:t>Очик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шар,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шунингдек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томонларининг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нукталари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кирмаган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</a:t>
                </a:r>
              </a:p>
              <a:p>
                <a:r>
                  <a:rPr lang="ru-RU" sz="2000" b="1" dirty="0" err="1" smtClean="0">
                    <a:solidFill>
                      <a:schemeClr val="bg1"/>
                    </a:solidFill>
                  </a:rPr>
                  <a:t>учбурчак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ва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х.  к.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лар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очик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туплам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мисолидир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.</a:t>
                </a:r>
              </a:p>
              <a:p>
                <a:r>
                  <a:rPr lang="ru-RU" sz="2000" b="1" dirty="0" err="1" smtClean="0">
                    <a:solidFill>
                      <a:schemeClr val="bg1"/>
                    </a:solidFill>
                  </a:rPr>
                  <a:t>Таърифдан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хар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кандай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М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туплам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учун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en-US" sz="2000" b="1" dirty="0" err="1" smtClean="0">
                    <a:solidFill>
                      <a:schemeClr val="bg1"/>
                    </a:solidFill>
                  </a:rPr>
                  <a:t>intM</a:t>
                </a:r>
                <a:r>
                  <a:rPr lang="en-US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нинг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очик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</a:t>
                </a:r>
              </a:p>
              <a:p>
                <a:r>
                  <a:rPr lang="ru-RU" sz="2000" b="1" dirty="0" err="1" smtClean="0">
                    <a:solidFill>
                      <a:schemeClr val="bg1"/>
                    </a:solidFill>
                  </a:rPr>
                  <a:t>тупламлиги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куринади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.</a:t>
                </a:r>
              </a:p>
              <a:p>
                <a:pPr algn="ctr"/>
                <a:r>
                  <a:rPr lang="ru-RU" sz="2000" b="1" dirty="0" smtClean="0">
                    <a:solidFill>
                      <a:schemeClr val="bg1"/>
                    </a:solidFill>
                  </a:rPr>
                  <a:t>Т  а ъ р  и  ф.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Агар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М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тупламга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унинг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барча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чегара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нуктала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- </a:t>
                </a:r>
              </a:p>
              <a:p>
                <a:pPr algn="ctr"/>
                <a:r>
                  <a:rPr lang="ru-RU" sz="2000" b="1" dirty="0" err="1" smtClean="0">
                    <a:solidFill>
                      <a:schemeClr val="bg1"/>
                    </a:solidFill>
                  </a:rPr>
                  <a:t>рини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киритсак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,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хосил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килинган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туплам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М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нинг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ёпиги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деб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ата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- </a:t>
                </a:r>
              </a:p>
              <a:p>
                <a:r>
                  <a:rPr lang="ru-RU" sz="2000" b="1" dirty="0" err="1" smtClean="0">
                    <a:solidFill>
                      <a:schemeClr val="bg1"/>
                    </a:solidFill>
                  </a:rPr>
                  <a:t>либ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,  у  М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билан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белгиланади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,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демак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,  М = </a:t>
                </a:r>
                <a14:m>
                  <m:oMath xmlns:m="http://schemas.openxmlformats.org/officeDocument/2006/math">
                    <m:r>
                      <a:rPr lang="en-US" sz="2000" b="1" i="1" dirty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𝝏</m:t>
                    </m:r>
                    <m:r>
                      <a:rPr lang="en-US" sz="2000" b="1" i="1" dirty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ru-RU" sz="2000" b="1" dirty="0" smtClean="0">
                    <a:solidFill>
                      <a:schemeClr val="bg1"/>
                    </a:solidFill>
                  </a:rPr>
                  <a:t>М</a:t>
                </a:r>
                <a14:m>
                  <m:oMath xmlns:m="http://schemas.openxmlformats.org/officeDocument/2006/math">
                    <m:r>
                      <a:rPr lang="ru-RU" sz="20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∪</m:t>
                    </m:r>
                  </m:oMath>
                </a14:m>
                <a:r>
                  <a:rPr lang="ru-RU" sz="2000" b="1" dirty="0" smtClean="0">
                    <a:solidFill>
                      <a:schemeClr val="bg1"/>
                    </a:solidFill>
                  </a:rPr>
                  <a:t>М.</a:t>
                </a:r>
              </a:p>
              <a:p>
                <a:pPr algn="ctr"/>
                <a:r>
                  <a:rPr lang="ru-RU" sz="2000" b="1" dirty="0" smtClean="0">
                    <a:solidFill>
                      <a:schemeClr val="bg1"/>
                    </a:solidFill>
                  </a:rPr>
                  <a:t>Т  а  ъ  р  и  ф.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Узининг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ёпиги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билан_устма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-уст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тушган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туплам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</a:t>
                </a:r>
              </a:p>
              <a:p>
                <a:r>
                  <a:rPr lang="ru-RU" sz="2000" b="1" dirty="0" err="1">
                    <a:solidFill>
                      <a:schemeClr val="bg1"/>
                    </a:solidFill>
                  </a:rPr>
                  <a:t>ёпиқ</a:t>
                </a:r>
                <a:r>
                  <a:rPr lang="en-US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туплам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деб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аталади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(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яъни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М =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ru-RU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ru-RU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М</m:t>
                        </m:r>
                      </m:e>
                    </m:acc>
                  </m:oMath>
                </a14:m>
                <a:r>
                  <a:rPr lang="ru-RU" sz="2000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булса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).</a:t>
                </a:r>
              </a:p>
              <a:p>
                <a:r>
                  <a:rPr lang="ru-RU" sz="2000" b="1" dirty="0" err="1" smtClean="0">
                    <a:solidFill>
                      <a:schemeClr val="bg1"/>
                    </a:solidFill>
                  </a:rPr>
                  <a:t>Очик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М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туплам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учун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en-US" sz="2000" b="1" dirty="0" err="1" smtClean="0">
                    <a:solidFill>
                      <a:schemeClr val="bg1"/>
                    </a:solidFill>
                  </a:rPr>
                  <a:t>extM</a:t>
                </a:r>
                <a:r>
                  <a:rPr lang="en-US" sz="2000" b="1" dirty="0" smtClean="0">
                    <a:solidFill>
                      <a:schemeClr val="bg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∪</m:t>
                    </m:r>
                  </m:oMath>
                </a14:m>
                <a:r>
                  <a:rPr lang="en-US" sz="2000" b="1" dirty="0" smtClean="0">
                    <a:solidFill>
                      <a:schemeClr val="bg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 i="1" dirty="0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𝝏</m:t>
                    </m:r>
                  </m:oMath>
                </a14:m>
                <a:r>
                  <a:rPr lang="ru-RU" sz="2000" b="1" dirty="0" smtClean="0">
                    <a:solidFill>
                      <a:schemeClr val="bg1"/>
                    </a:solidFill>
                  </a:rPr>
                  <a:t>М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ёпик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туплам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булади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,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бу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туп­лам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СМ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дир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.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Демак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,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очик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тупламнинг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тулдирувчиси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ёпик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тупламдир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.</a:t>
                </a:r>
                <a:endParaRPr lang="ru-RU" sz="2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" name="Скругленный 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332656"/>
                <a:ext cx="8496944" cy="6264696"/>
              </a:xfrm>
              <a:prstGeom prst="roundRect">
                <a:avLst>
                  <a:gd name="adj" fmla="val 9840"/>
                </a:avLst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70624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Скругленный прямоугольник 3"/>
              <p:cNvSpPr/>
              <p:nvPr/>
            </p:nvSpPr>
            <p:spPr>
              <a:xfrm>
                <a:off x="323528" y="332656"/>
                <a:ext cx="8496944" cy="6192688"/>
              </a:xfrm>
              <a:prstGeom prst="roundRect">
                <a:avLst>
                  <a:gd name="adj" fmla="val 7617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 b="1" dirty="0" smtClean="0">
                  <a:solidFill>
                    <a:schemeClr val="bg1"/>
                  </a:solidFill>
                </a:endParaRPr>
              </a:p>
              <a:p>
                <a:pPr algn="ctr"/>
                <a:endParaRPr lang="en-US" sz="2000" b="1" dirty="0">
                  <a:solidFill>
                    <a:schemeClr val="bg1"/>
                  </a:solidFill>
                </a:endParaRPr>
              </a:p>
              <a:p>
                <a:pPr algn="ctr"/>
                <a:endParaRPr lang="en-US" sz="2000" b="1" dirty="0" smtClean="0">
                  <a:solidFill>
                    <a:schemeClr val="bg1"/>
                  </a:solidFill>
                </a:endParaRPr>
              </a:p>
              <a:p>
                <a:pPr algn="ctr"/>
                <a:endParaRPr lang="ru-RU" sz="2000" b="1" dirty="0" smtClean="0">
                  <a:solidFill>
                    <a:schemeClr val="bg1"/>
                  </a:solidFill>
                </a:endParaRPr>
              </a:p>
              <a:p>
                <a:pPr algn="ctr"/>
                <a:r>
                  <a:rPr lang="ru-RU" sz="2000" b="1" dirty="0" err="1" smtClean="0">
                    <a:solidFill>
                      <a:schemeClr val="bg1"/>
                    </a:solidFill>
                  </a:rPr>
                  <a:t>Ихтиёрий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М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туплам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учун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en-US" sz="2000" b="1" dirty="0" err="1" smtClean="0">
                    <a:solidFill>
                      <a:schemeClr val="bg1"/>
                    </a:solidFill>
                  </a:rPr>
                  <a:t>int</a:t>
                </a:r>
                <a:r>
                  <a:rPr lang="en-US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М </a:t>
                </a:r>
                <a14:m>
                  <m:oMath xmlns:m="http://schemas.openxmlformats.org/officeDocument/2006/math">
                    <m:r>
                      <a:rPr lang="ru-RU" sz="20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∪</m:t>
                    </m:r>
                  </m:oMath>
                </a14:m>
                <a:r>
                  <a:rPr lang="en-US" sz="2000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en-US" sz="2000" b="1" dirty="0" err="1" smtClean="0">
                    <a:solidFill>
                      <a:schemeClr val="bg1"/>
                    </a:solidFill>
                  </a:rPr>
                  <a:t>extM</a:t>
                </a:r>
                <a:r>
                  <a:rPr lang="en-US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туплам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>
                    <a:solidFill>
                      <a:schemeClr val="bg1"/>
                    </a:solidFill>
                  </a:rPr>
                  <a:t>очиқ</a:t>
                </a:r>
                <a:r>
                  <a:rPr lang="ru-RU" sz="2000" b="1" dirty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булади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. </a:t>
                </a:r>
              </a:p>
              <a:p>
                <a:r>
                  <a:rPr lang="ru-RU" sz="2000" b="1" dirty="0" err="1" smtClean="0">
                    <a:solidFill>
                      <a:schemeClr val="bg1"/>
                    </a:solidFill>
                  </a:rPr>
                  <a:t>Хақи</a:t>
                </a:r>
                <a:r>
                  <a:rPr lang="ru-RU" sz="2000" b="1" dirty="0" err="1">
                    <a:solidFill>
                      <a:schemeClr val="bg1"/>
                    </a:solidFill>
                  </a:rPr>
                  <a:t>қ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атан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хам,  шу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тупламни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en-US" sz="2000" b="1" dirty="0" smtClean="0">
                    <a:solidFill>
                      <a:schemeClr val="bg1"/>
                    </a:solidFill>
                  </a:rPr>
                  <a:t>N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билан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белгиласак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,  </a:t>
                </a:r>
                <a:r>
                  <a:rPr lang="en-US" sz="2000" b="1" dirty="0" smtClean="0">
                    <a:solidFill>
                      <a:schemeClr val="bg1"/>
                    </a:solidFill>
                  </a:rPr>
                  <a:t>x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∈</m:t>
                    </m:r>
                  </m:oMath>
                </a14:m>
                <a:r>
                  <a:rPr lang="en-US" sz="2000" b="1" dirty="0" smtClean="0">
                    <a:solidFill>
                      <a:schemeClr val="bg1"/>
                    </a:solidFill>
                  </a:rPr>
                  <a:t> N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булса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,  х </a:t>
                </a:r>
                <a14:m>
                  <m:oMath xmlns:m="http://schemas.openxmlformats.org/officeDocument/2006/math">
                    <m:r>
                      <a:rPr lang="ru-RU" sz="20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∈</m:t>
                    </m:r>
                  </m:oMath>
                </a14:m>
                <a:r>
                  <a:rPr lang="ru-RU" sz="2000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en-US" sz="2000" b="1" dirty="0" smtClean="0">
                    <a:solidFill>
                      <a:schemeClr val="bg1"/>
                    </a:solidFill>
                  </a:rPr>
                  <a:t>int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М</a:t>
                </a:r>
                <a:r>
                  <a:rPr lang="en-US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ёки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х </a:t>
                </a:r>
                <a14:m>
                  <m:oMath xmlns:m="http://schemas.openxmlformats.org/officeDocument/2006/math">
                    <m:r>
                      <a:rPr lang="ru-RU" sz="20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∈</m:t>
                    </m:r>
                  </m:oMath>
                </a14:m>
                <a:r>
                  <a:rPr lang="ru-RU" sz="2000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en-US" sz="2000" b="1" dirty="0" err="1" smtClean="0">
                    <a:solidFill>
                      <a:schemeClr val="bg1"/>
                    </a:solidFill>
                  </a:rPr>
                  <a:t>ext</a:t>
                </a:r>
                <a:r>
                  <a:rPr lang="en-US" sz="2000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М. </a:t>
                </a:r>
                <a:r>
                  <a:rPr lang="en-US" sz="2000" b="1" dirty="0" err="1" smtClean="0">
                    <a:solidFill>
                      <a:schemeClr val="bg1"/>
                    </a:solidFill>
                  </a:rPr>
                  <a:t>ext</a:t>
                </a:r>
                <a:r>
                  <a:rPr lang="en-US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М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ва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en-US" sz="2000" b="1" dirty="0" err="1" smtClean="0">
                    <a:solidFill>
                      <a:schemeClr val="bg1"/>
                    </a:solidFill>
                  </a:rPr>
                  <a:t>int</a:t>
                </a:r>
                <a:r>
                  <a:rPr lang="en-US" sz="2000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М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тупламларнинг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хар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бири</a:t>
                </a:r>
                <a:endParaRPr lang="ru-RU" sz="2000" b="1" dirty="0" smtClean="0">
                  <a:solidFill>
                    <a:schemeClr val="bg1"/>
                  </a:solidFill>
                </a:endParaRPr>
              </a:p>
              <a:p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>
                    <a:solidFill>
                      <a:schemeClr val="bg1"/>
                    </a:solidFill>
                  </a:rPr>
                  <a:t>очиқ</a:t>
                </a:r>
                <a:r>
                  <a:rPr lang="ru-RU" sz="2000" b="1" dirty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булгани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учун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.</a:t>
                </a:r>
                <a:r>
                  <a:rPr lang="ru-RU" sz="2000" b="1" dirty="0">
                    <a:solidFill>
                      <a:schemeClr val="bg1"/>
                    </a:solidFill>
                  </a:rPr>
                  <a:t> Х</a:t>
                </a:r>
                <a:r>
                  <a:rPr lang="en-US" sz="2000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узининг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бирор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атрофи</a:t>
                </a:r>
                <a:r>
                  <a:rPr lang="ru-RU" sz="2000" b="1" dirty="0">
                    <a:solidFill>
                      <a:schemeClr val="bg1"/>
                    </a:solidFill>
                  </a:rPr>
                  <a:t>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билан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шу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тупламларнинг</a:t>
                </a:r>
                <a:r>
                  <a:rPr lang="ru-RU" sz="2000" b="1" dirty="0">
                    <a:solidFill>
                      <a:schemeClr val="bg1"/>
                    </a:solidFill>
                  </a:rPr>
                  <a:t>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бирига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тегишли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булади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,</a:t>
                </a:r>
              </a:p>
              <a:p>
                <a:r>
                  <a:rPr lang="ru-RU" sz="2000" b="1" dirty="0" smtClean="0">
                    <a:solidFill>
                      <a:schemeClr val="bg1"/>
                    </a:solidFill>
                  </a:rPr>
                  <a:t> у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холда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шу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атроф</a:t>
                </a:r>
                <a:r>
                  <a:rPr lang="ru-RU" sz="2000" b="1" dirty="0">
                    <a:solidFill>
                      <a:schemeClr val="bg1"/>
                    </a:solidFill>
                  </a:rPr>
                  <a:t> </a:t>
                </a:r>
                <a:r>
                  <a:rPr lang="en-US" sz="2000" b="1" dirty="0" smtClean="0">
                    <a:solidFill>
                      <a:schemeClr val="bg1"/>
                    </a:solidFill>
                  </a:rPr>
                  <a:t>N  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га  хам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тегишли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,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демак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, </a:t>
                </a:r>
                <a:r>
                  <a:rPr lang="en-US" sz="2000" b="1" dirty="0" smtClean="0">
                    <a:solidFill>
                      <a:schemeClr val="bg1"/>
                    </a:solidFill>
                  </a:rPr>
                  <a:t>N  </a:t>
                </a:r>
                <a:r>
                  <a:rPr lang="ru-RU" sz="2000" b="1" dirty="0" err="1">
                    <a:solidFill>
                      <a:schemeClr val="bg1"/>
                    </a:solidFill>
                  </a:rPr>
                  <a:t>очиқ</a:t>
                </a:r>
                <a:r>
                  <a:rPr lang="ru-RU" sz="2000" b="1" dirty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тупламдир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.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Шунга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ухшаш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,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исталган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сондаги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>
                    <a:solidFill>
                      <a:schemeClr val="bg1"/>
                    </a:solidFill>
                  </a:rPr>
                  <a:t>очиқ</a:t>
                </a:r>
                <a:r>
                  <a:rPr lang="ru-RU" sz="2000" b="1" dirty="0">
                    <a:solidFill>
                      <a:schemeClr val="bg1"/>
                    </a:solidFill>
                  </a:rPr>
                  <a:t>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туплам­ларнинг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бирлашмаси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хам  </a:t>
                </a:r>
                <a:r>
                  <a:rPr lang="ru-RU" sz="2000" b="1" dirty="0" err="1">
                    <a:solidFill>
                      <a:schemeClr val="bg1"/>
                    </a:solidFill>
                  </a:rPr>
                  <a:t>очиқ</a:t>
                </a:r>
                <a:r>
                  <a:rPr lang="ru-RU" sz="2000" b="1" dirty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туплам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эканлигини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курсатиш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мумкин.У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холда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(1)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даги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муносабатларнинг</a:t>
                </a:r>
                <a:endParaRPr lang="ru-RU" sz="2000" b="1" dirty="0" smtClean="0">
                  <a:solidFill>
                    <a:schemeClr val="bg1"/>
                  </a:solidFill>
                </a:endParaRPr>
              </a:p>
              <a:p>
                <a:r>
                  <a:rPr lang="ru-RU" sz="2000" b="1" dirty="0" err="1" smtClean="0">
                    <a:solidFill>
                      <a:schemeClr val="bg1"/>
                    </a:solidFill>
                  </a:rPr>
                  <a:t>Иккинчисига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асосан</a:t>
                </a:r>
                <a:endParaRPr lang="ru-RU" sz="2000" b="1" dirty="0" smtClean="0">
                  <a:solidFill>
                    <a:schemeClr val="bg1"/>
                  </a:solidFill>
                </a:endParaRPr>
              </a:p>
              <a:p>
                <a:r>
                  <a:rPr lang="ru-RU" sz="2000" b="1" dirty="0" smtClean="0">
                    <a:solidFill>
                      <a:schemeClr val="bg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ru-RU" sz="20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𝝏</m:t>
                    </m:r>
                  </m:oMath>
                </a14:m>
                <a:r>
                  <a:rPr lang="ru-RU" sz="2000" b="1" dirty="0" smtClean="0">
                    <a:solidFill>
                      <a:schemeClr val="bg1"/>
                    </a:solidFill>
                  </a:rPr>
                  <a:t>М -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𝑬</m:t>
                        </m:r>
                      </m:e>
                      <m:sub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𝟑</m:t>
                        </m:r>
                      </m:sub>
                    </m:sSub>
                  </m:oMath>
                </a14:m>
                <a:r>
                  <a:rPr lang="ru-RU" sz="2000" b="1" dirty="0" smtClean="0">
                    <a:solidFill>
                      <a:schemeClr val="bg1"/>
                    </a:solidFill>
                  </a:rPr>
                  <a:t>\(</a:t>
                </a:r>
                <a:r>
                  <a:rPr lang="en-US" sz="2000" b="1" dirty="0" err="1" smtClean="0">
                    <a:solidFill>
                      <a:schemeClr val="bg1"/>
                    </a:solidFill>
                  </a:rPr>
                  <a:t>ext</a:t>
                </a:r>
                <a:r>
                  <a:rPr lang="en-US" sz="2000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М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∪</m:t>
                    </m:r>
                  </m:oMath>
                </a14:m>
                <a:r>
                  <a:rPr lang="en-US" sz="2000" b="1" dirty="0" err="1" smtClean="0">
                    <a:solidFill>
                      <a:schemeClr val="bg1"/>
                    </a:solidFill>
                  </a:rPr>
                  <a:t>int</a:t>
                </a:r>
                <a:r>
                  <a:rPr lang="en-US" sz="2000" b="1" dirty="0" smtClean="0">
                    <a:solidFill>
                      <a:schemeClr val="bg1"/>
                    </a:solidFill>
                  </a:rPr>
                  <a:t> M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)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ва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en-US" sz="2000" b="1" dirty="0" err="1" smtClean="0">
                    <a:solidFill>
                      <a:schemeClr val="bg1"/>
                    </a:solidFill>
                  </a:rPr>
                  <a:t>ext</a:t>
                </a:r>
                <a:r>
                  <a:rPr lang="en-US" sz="2000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М </a:t>
                </a:r>
                <a14:m>
                  <m:oMath xmlns:m="http://schemas.openxmlformats.org/officeDocument/2006/math">
                    <m:r>
                      <a:rPr lang="ru-RU" sz="20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∪</m:t>
                    </m:r>
                  </m:oMath>
                </a14:m>
                <a:r>
                  <a:rPr lang="en-US" sz="2000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en-US" sz="2000" b="1" dirty="0" err="1" smtClean="0">
                    <a:solidFill>
                      <a:schemeClr val="bg1"/>
                    </a:solidFill>
                  </a:rPr>
                  <a:t>int</a:t>
                </a:r>
                <a:r>
                  <a:rPr lang="en-US" sz="2000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М</a:t>
                </a:r>
                <a:endParaRPr lang="en-US" sz="2000" b="1" dirty="0" smtClean="0">
                  <a:solidFill>
                    <a:schemeClr val="bg1"/>
                  </a:solidFill>
                </a:endParaRPr>
              </a:p>
              <a:p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нинг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очиқ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туплам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эканлигидан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14:m>
                  <m:oMath xmlns:m="http://schemas.openxmlformats.org/officeDocument/2006/math">
                    <m:r>
                      <a:rPr lang="ru-RU" sz="20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𝝏</m:t>
                    </m:r>
                  </m:oMath>
                </a14:m>
                <a:r>
                  <a:rPr lang="ru-RU" sz="2000" b="1" dirty="0" smtClean="0">
                    <a:solidFill>
                      <a:schemeClr val="bg1"/>
                    </a:solidFill>
                  </a:rPr>
                  <a:t>М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ёпик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туплам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деган</a:t>
                </a:r>
                <a:r>
                  <a:rPr lang="ru-RU" sz="2000" b="1" dirty="0">
                    <a:solidFill>
                      <a:schemeClr val="bg1"/>
                    </a:solidFill>
                  </a:rPr>
                  <a:t>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хулоса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чиқади.Демак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,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хар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қандай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тупламнинг</a:t>
                </a:r>
                <a:endParaRPr lang="ru-RU" sz="2000" b="1" dirty="0" smtClean="0">
                  <a:solidFill>
                    <a:schemeClr val="bg1"/>
                  </a:solidFill>
                </a:endParaRPr>
              </a:p>
              <a:p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чегараси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>
                    <a:solidFill>
                      <a:schemeClr val="bg1"/>
                    </a:solidFill>
                  </a:rPr>
                  <a:t>ёпиқ</a:t>
                </a:r>
                <a:r>
                  <a:rPr lang="ru-RU" sz="2000" b="1" dirty="0">
                    <a:solidFill>
                      <a:schemeClr val="bg1"/>
                    </a:solidFill>
                  </a:rPr>
                  <a:t>  </a:t>
                </a:r>
                <a:r>
                  <a:rPr lang="ru-RU" sz="2000" b="1" dirty="0" err="1" smtClean="0">
                    <a:solidFill>
                      <a:schemeClr val="bg1"/>
                    </a:solidFill>
                  </a:rPr>
                  <a:t>туп­ламдир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.</a:t>
                </a:r>
              </a:p>
              <a:p>
                <a:endParaRPr lang="ru-RU" sz="2000" b="1" dirty="0">
                  <a:solidFill>
                    <a:schemeClr val="bg1"/>
                  </a:solidFill>
                </a:endParaRPr>
              </a:p>
              <a:p>
                <a:endParaRPr lang="ru-RU" sz="2000" b="1" dirty="0" smtClean="0">
                  <a:solidFill>
                    <a:schemeClr val="bg1"/>
                  </a:solidFill>
                </a:endParaRPr>
              </a:p>
              <a:p>
                <a:endParaRPr lang="ru-RU" sz="2000" b="1" dirty="0">
                  <a:solidFill>
                    <a:schemeClr val="bg1"/>
                  </a:solidFill>
                </a:endParaRPr>
              </a:p>
              <a:p>
                <a:endParaRPr lang="ru-RU" sz="2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" name="Скругленный 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332656"/>
                <a:ext cx="8496944" cy="6192688"/>
              </a:xfrm>
              <a:prstGeom prst="roundRect">
                <a:avLst>
                  <a:gd name="adj" fmla="val 7617"/>
                </a:avLst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58031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23528" y="332656"/>
            <a:ext cx="8496944" cy="6336704"/>
          </a:xfrm>
          <a:prstGeom prst="roundRect">
            <a:avLst>
              <a:gd name="adj" fmla="val 8986"/>
            </a:avLst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>
                <a:solidFill>
                  <a:schemeClr val="bg1"/>
                </a:solidFill>
              </a:rPr>
              <a:t>Нуқталардан</a:t>
            </a:r>
            <a:r>
              <a:rPr lang="ru-RU" sz="2000" b="1" dirty="0">
                <a:solidFill>
                  <a:schemeClr val="bg1"/>
                </a:solidFill>
              </a:rPr>
              <a:t>  </a:t>
            </a:r>
            <a:r>
              <a:rPr lang="ru-RU" sz="2000" b="1" dirty="0" err="1" smtClean="0">
                <a:solidFill>
                  <a:schemeClr val="bg1"/>
                </a:solidFill>
              </a:rPr>
              <a:t>ташкил</a:t>
            </a:r>
            <a:r>
              <a:rPr lang="ru-RU" sz="2000" b="1" dirty="0" smtClean="0">
                <a:solidFill>
                  <a:schemeClr val="bg1"/>
                </a:solidFill>
              </a:rPr>
              <a:t>  </a:t>
            </a:r>
            <a:r>
              <a:rPr lang="ru-RU" sz="2000" b="1" dirty="0" err="1" smtClean="0">
                <a:solidFill>
                  <a:schemeClr val="bg1"/>
                </a:solidFill>
              </a:rPr>
              <a:t>топган</a:t>
            </a:r>
            <a:r>
              <a:rPr lang="ru-RU" sz="2000" b="1" dirty="0" smtClean="0">
                <a:solidFill>
                  <a:schemeClr val="bg1"/>
                </a:solidFill>
              </a:rPr>
              <a:t>  </a:t>
            </a:r>
            <a:r>
              <a:rPr lang="en-US" sz="2000" b="1" dirty="0" smtClean="0">
                <a:solidFill>
                  <a:schemeClr val="bg1"/>
                </a:solidFill>
              </a:rPr>
              <a:t>x</a:t>
            </a:r>
            <a:r>
              <a:rPr lang="ru-RU" sz="2000" b="1" dirty="0" smtClean="0">
                <a:solidFill>
                  <a:schemeClr val="bg1"/>
                </a:solidFill>
              </a:rPr>
              <a:t>ар  </a:t>
            </a:r>
            <a:r>
              <a:rPr lang="ru-RU" sz="2000" b="1" dirty="0" err="1">
                <a:solidFill>
                  <a:schemeClr val="bg1"/>
                </a:solidFill>
              </a:rPr>
              <a:t>қандай</a:t>
            </a:r>
            <a:r>
              <a:rPr lang="ru-RU" sz="2000" b="1" dirty="0">
                <a:solidFill>
                  <a:schemeClr val="bg1"/>
                </a:solidFill>
              </a:rPr>
              <a:t>  </a:t>
            </a:r>
            <a:r>
              <a:rPr lang="ru-RU" sz="2000" b="1" dirty="0" err="1" smtClean="0">
                <a:solidFill>
                  <a:schemeClr val="bg1"/>
                </a:solidFill>
              </a:rPr>
              <a:t>тупламнинг</a:t>
            </a:r>
            <a:r>
              <a:rPr lang="ru-RU" sz="2000" b="1" dirty="0" smtClean="0">
                <a:solidFill>
                  <a:schemeClr val="bg1"/>
                </a:solidFill>
              </a:rPr>
              <a:t>  фигура </a:t>
            </a:r>
          </a:p>
          <a:p>
            <a:r>
              <a:rPr lang="ru-RU" sz="2000" b="1" dirty="0" err="1" smtClean="0">
                <a:solidFill>
                  <a:schemeClr val="bg1"/>
                </a:solidFill>
              </a:rPr>
              <a:t>деб</a:t>
            </a:r>
            <a:r>
              <a:rPr lang="ru-RU" sz="2000" b="1" dirty="0" smtClean="0">
                <a:solidFill>
                  <a:schemeClr val="bg1"/>
                </a:solidFill>
              </a:rPr>
              <a:t>  </a:t>
            </a:r>
            <a:r>
              <a:rPr lang="ru-RU" sz="2000" b="1" dirty="0" err="1" smtClean="0">
                <a:solidFill>
                  <a:schemeClr val="bg1"/>
                </a:solidFill>
              </a:rPr>
              <a:t>аталишини</a:t>
            </a:r>
            <a:r>
              <a:rPr lang="ru-RU" sz="2000" b="1" dirty="0" smtClean="0">
                <a:solidFill>
                  <a:schemeClr val="bg1"/>
                </a:solidFill>
              </a:rPr>
              <a:t>  </a:t>
            </a:r>
            <a:r>
              <a:rPr lang="ru-RU" sz="2000" b="1" dirty="0" err="1" smtClean="0">
                <a:solidFill>
                  <a:schemeClr val="bg1"/>
                </a:solidFill>
              </a:rPr>
              <a:t>эслатиб</a:t>
            </a:r>
            <a:r>
              <a:rPr lang="ru-RU" sz="2000" b="1" dirty="0" smtClean="0">
                <a:solidFill>
                  <a:schemeClr val="bg1"/>
                </a:solidFill>
              </a:rPr>
              <a:t>  </a:t>
            </a:r>
            <a:r>
              <a:rPr lang="ru-RU" sz="2000" b="1" dirty="0" err="1" smtClean="0">
                <a:solidFill>
                  <a:schemeClr val="bg1"/>
                </a:solidFill>
              </a:rPr>
              <a:t>утамиз</a:t>
            </a:r>
            <a:r>
              <a:rPr lang="ru-RU" sz="2000" b="1" dirty="0" smtClean="0">
                <a:solidFill>
                  <a:schemeClr val="bg1"/>
                </a:solidFill>
              </a:rPr>
              <a:t>.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Т  а  ъ  р  и  ф.  </a:t>
            </a:r>
            <a:r>
              <a:rPr lang="en-US" sz="2000" b="1" dirty="0" smtClean="0">
                <a:solidFill>
                  <a:schemeClr val="bg1"/>
                </a:solidFill>
              </a:rPr>
              <a:t>F  </a:t>
            </a:r>
            <a:r>
              <a:rPr lang="ru-RU" sz="2000" b="1" dirty="0" err="1" smtClean="0">
                <a:solidFill>
                  <a:schemeClr val="bg1"/>
                </a:solidFill>
              </a:rPr>
              <a:t>фигуранинг</a:t>
            </a:r>
            <a:r>
              <a:rPr lang="ru-RU" sz="2000" b="1" dirty="0" smtClean="0">
                <a:solidFill>
                  <a:schemeClr val="bg1"/>
                </a:solidFill>
              </a:rPr>
              <a:t>  </a:t>
            </a:r>
            <a:r>
              <a:rPr lang="ru-RU" sz="2000" b="1" dirty="0" err="1" smtClean="0">
                <a:solidFill>
                  <a:schemeClr val="bg1"/>
                </a:solidFill>
              </a:rPr>
              <a:t>ихтиёрий</a:t>
            </a:r>
            <a:r>
              <a:rPr lang="ru-RU" sz="2000" b="1" dirty="0" smtClean="0">
                <a:solidFill>
                  <a:schemeClr val="bg1"/>
                </a:solidFill>
              </a:rPr>
              <a:t>  </a:t>
            </a:r>
            <a:r>
              <a:rPr lang="ru-RU" sz="2000" b="1" dirty="0" err="1" smtClean="0">
                <a:solidFill>
                  <a:schemeClr val="bg1"/>
                </a:solidFill>
              </a:rPr>
              <a:t>икки</a:t>
            </a:r>
            <a:r>
              <a:rPr lang="ru-RU" sz="2000" b="1" dirty="0" smtClean="0">
                <a:solidFill>
                  <a:schemeClr val="bg1"/>
                </a:solidFill>
              </a:rPr>
              <a:t>  А,  В  </a:t>
            </a:r>
            <a:r>
              <a:rPr lang="ru-RU" sz="2000" b="1" dirty="0" err="1" smtClean="0">
                <a:solidFill>
                  <a:schemeClr val="bg1"/>
                </a:solidFill>
              </a:rPr>
              <a:t>нуктасини</a:t>
            </a:r>
            <a:r>
              <a:rPr lang="ru-RU" sz="2000" b="1" dirty="0" smtClean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ru-RU" sz="2000" b="1" dirty="0" err="1" smtClean="0">
                <a:solidFill>
                  <a:schemeClr val="bg1"/>
                </a:solidFill>
              </a:rPr>
              <a:t>туташтирувчи</a:t>
            </a:r>
            <a:r>
              <a:rPr lang="ru-RU" sz="2000" b="1" dirty="0" smtClean="0">
                <a:solidFill>
                  <a:schemeClr val="bg1"/>
                </a:solidFill>
              </a:rPr>
              <a:t>  А В  </a:t>
            </a:r>
            <a:r>
              <a:rPr lang="ru-RU" sz="2000" b="1" dirty="0" err="1" smtClean="0">
                <a:solidFill>
                  <a:schemeClr val="bg1"/>
                </a:solidFill>
              </a:rPr>
              <a:t>кесманинг</a:t>
            </a:r>
            <a:r>
              <a:rPr lang="ru-RU" sz="2000" b="1" dirty="0" smtClean="0">
                <a:solidFill>
                  <a:schemeClr val="bg1"/>
                </a:solidFill>
              </a:rPr>
              <a:t>  </a:t>
            </a:r>
            <a:r>
              <a:rPr lang="ru-RU" sz="2000" b="1" dirty="0" err="1" smtClean="0">
                <a:solidFill>
                  <a:schemeClr val="bg1"/>
                </a:solidFill>
              </a:rPr>
              <a:t>барча</a:t>
            </a:r>
            <a:r>
              <a:rPr lang="ru-RU" sz="2000" b="1" dirty="0" smtClean="0">
                <a:solidFill>
                  <a:schemeClr val="bg1"/>
                </a:solidFill>
              </a:rPr>
              <a:t>  </a:t>
            </a:r>
            <a:r>
              <a:rPr lang="ru-RU" sz="2000" b="1" dirty="0" err="1">
                <a:solidFill>
                  <a:schemeClr val="bg1"/>
                </a:solidFill>
              </a:rPr>
              <a:t>нуқталари</a:t>
            </a:r>
            <a:r>
              <a:rPr lang="ru-RU" sz="2000" b="1" dirty="0">
                <a:solidFill>
                  <a:schemeClr val="bg1"/>
                </a:solidFill>
              </a:rPr>
              <a:t>  </a:t>
            </a:r>
            <a:r>
              <a:rPr lang="en-US" sz="2000" b="1" dirty="0" smtClean="0">
                <a:solidFill>
                  <a:schemeClr val="bg1"/>
                </a:solidFill>
              </a:rPr>
              <a:t>F  </a:t>
            </a:r>
            <a:r>
              <a:rPr lang="ru-RU" sz="2000" b="1" dirty="0" smtClean="0">
                <a:solidFill>
                  <a:schemeClr val="bg1"/>
                </a:solidFill>
              </a:rPr>
              <a:t>га  </a:t>
            </a:r>
            <a:r>
              <a:rPr lang="ru-RU" sz="2000" b="1" dirty="0" err="1" smtClean="0">
                <a:solidFill>
                  <a:schemeClr val="bg1"/>
                </a:solidFill>
              </a:rPr>
              <a:t>тегишли</a:t>
            </a:r>
            <a:r>
              <a:rPr lang="ru-RU" sz="2000" b="1" dirty="0" smtClean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ru-RU" sz="2000" b="1" dirty="0" err="1" smtClean="0">
                <a:solidFill>
                  <a:schemeClr val="bg1"/>
                </a:solidFill>
              </a:rPr>
              <a:t>булса</a:t>
            </a:r>
            <a:r>
              <a:rPr lang="ru-RU" sz="2000" b="1" dirty="0" smtClean="0">
                <a:solidFill>
                  <a:schemeClr val="bg1"/>
                </a:solidFill>
              </a:rPr>
              <a:t>,  </a:t>
            </a:r>
            <a:r>
              <a:rPr lang="en-US" sz="2000" b="1" dirty="0" smtClean="0">
                <a:solidFill>
                  <a:schemeClr val="bg1"/>
                </a:solidFill>
              </a:rPr>
              <a:t>F  </a:t>
            </a:r>
            <a:r>
              <a:rPr lang="ru-RU" sz="2000" b="1" dirty="0" err="1" smtClean="0">
                <a:solidFill>
                  <a:schemeClr val="bg1"/>
                </a:solidFill>
              </a:rPr>
              <a:t>қавари</a:t>
            </a:r>
            <a:r>
              <a:rPr lang="ru-RU" sz="2000" b="1" dirty="0" err="1">
                <a:solidFill>
                  <a:schemeClr val="bg1"/>
                </a:solidFill>
              </a:rPr>
              <a:t>қ</a:t>
            </a:r>
            <a:r>
              <a:rPr lang="en-US" sz="2000" b="1" dirty="0" smtClean="0">
                <a:solidFill>
                  <a:schemeClr val="bg1"/>
                </a:solidFill>
              </a:rPr>
              <a:t>  </a:t>
            </a:r>
            <a:r>
              <a:rPr lang="ru-RU" sz="2000" b="1" dirty="0" smtClean="0">
                <a:solidFill>
                  <a:schemeClr val="bg1"/>
                </a:solidFill>
              </a:rPr>
              <a:t>фигура </a:t>
            </a:r>
            <a:r>
              <a:rPr lang="ru-RU" sz="2000" b="1" dirty="0" err="1" smtClean="0">
                <a:solidFill>
                  <a:schemeClr val="bg1"/>
                </a:solidFill>
              </a:rPr>
              <a:t>деб</a:t>
            </a:r>
            <a:r>
              <a:rPr lang="ru-RU" sz="2000" b="1" dirty="0" smtClean="0">
                <a:solidFill>
                  <a:schemeClr val="bg1"/>
                </a:solidFill>
              </a:rPr>
              <a:t>  </a:t>
            </a:r>
            <a:r>
              <a:rPr lang="ru-RU" sz="2000" b="1" dirty="0" err="1" smtClean="0">
                <a:solidFill>
                  <a:schemeClr val="bg1"/>
                </a:solidFill>
              </a:rPr>
              <a:t>аталади</a:t>
            </a:r>
            <a:r>
              <a:rPr lang="ru-RU" sz="2000" b="1" dirty="0" smtClean="0">
                <a:solidFill>
                  <a:schemeClr val="bg1"/>
                </a:solidFill>
              </a:rPr>
              <a:t>.  Буш  </a:t>
            </a:r>
            <a:r>
              <a:rPr lang="ru-RU" sz="2000" b="1" dirty="0" err="1" smtClean="0">
                <a:solidFill>
                  <a:schemeClr val="bg1"/>
                </a:solidFill>
              </a:rPr>
              <a:t>туплам</a:t>
            </a:r>
            <a:r>
              <a:rPr lang="ru-RU" sz="2000" b="1" dirty="0" smtClean="0">
                <a:solidFill>
                  <a:schemeClr val="bg1"/>
                </a:solidFill>
              </a:rPr>
              <a:t>  </a:t>
            </a:r>
            <a:r>
              <a:rPr lang="ru-RU" sz="2000" b="1" dirty="0" err="1" smtClean="0">
                <a:solidFill>
                  <a:schemeClr val="bg1"/>
                </a:solidFill>
              </a:rPr>
              <a:t>ва</a:t>
            </a:r>
            <a:r>
              <a:rPr lang="ru-RU" sz="2000" b="1" dirty="0" smtClean="0">
                <a:solidFill>
                  <a:schemeClr val="bg1"/>
                </a:solidFill>
              </a:rPr>
              <a:t>  </a:t>
            </a:r>
            <a:r>
              <a:rPr lang="ru-RU" sz="2000" b="1" dirty="0" err="1" smtClean="0">
                <a:solidFill>
                  <a:schemeClr val="bg1"/>
                </a:solidFill>
              </a:rPr>
              <a:t>битта</a:t>
            </a:r>
            <a:r>
              <a:rPr lang="ru-RU" sz="2000" b="1" dirty="0" smtClean="0">
                <a:solidFill>
                  <a:schemeClr val="bg1"/>
                </a:solidFill>
              </a:rPr>
              <a:t> </a:t>
            </a:r>
          </a:p>
          <a:p>
            <a:r>
              <a:rPr lang="ru-RU" sz="2000" b="1" dirty="0" err="1">
                <a:solidFill>
                  <a:schemeClr val="bg1"/>
                </a:solidFill>
              </a:rPr>
              <a:t>нуқта</a:t>
            </a:r>
            <a:r>
              <a:rPr lang="ru-RU" sz="2000" b="1" dirty="0">
                <a:solidFill>
                  <a:schemeClr val="bg1"/>
                </a:solidFill>
              </a:rPr>
              <a:t>  </a:t>
            </a:r>
            <a:r>
              <a:rPr lang="ru-RU" sz="2000" b="1" dirty="0" smtClean="0">
                <a:solidFill>
                  <a:schemeClr val="bg1"/>
                </a:solidFill>
              </a:rPr>
              <a:t>хам  </a:t>
            </a:r>
            <a:r>
              <a:rPr lang="ru-RU" sz="2000" b="1" dirty="0" err="1" smtClean="0">
                <a:solidFill>
                  <a:schemeClr val="bg1"/>
                </a:solidFill>
              </a:rPr>
              <a:t>қавари</a:t>
            </a:r>
            <a:r>
              <a:rPr lang="ru-RU" sz="2000" b="1" dirty="0" err="1">
                <a:solidFill>
                  <a:schemeClr val="bg1"/>
                </a:solidFill>
              </a:rPr>
              <a:t>қ</a:t>
            </a:r>
            <a:r>
              <a:rPr lang="ru-RU" sz="2000" b="1" dirty="0" smtClean="0">
                <a:solidFill>
                  <a:schemeClr val="bg1"/>
                </a:solidFill>
              </a:rPr>
              <a:t>  </a:t>
            </a:r>
            <a:r>
              <a:rPr lang="ru-RU" sz="2000" b="1" dirty="0" err="1" smtClean="0">
                <a:solidFill>
                  <a:schemeClr val="bg1"/>
                </a:solidFill>
              </a:rPr>
              <a:t>деб</a:t>
            </a:r>
            <a:r>
              <a:rPr lang="ru-RU" sz="2000" b="1" dirty="0" smtClean="0">
                <a:solidFill>
                  <a:schemeClr val="bg1"/>
                </a:solidFill>
              </a:rPr>
              <a:t>  </a:t>
            </a:r>
            <a:r>
              <a:rPr lang="ru-RU" sz="2000" b="1" dirty="0" err="1" smtClean="0">
                <a:solidFill>
                  <a:schemeClr val="bg1"/>
                </a:solidFill>
              </a:rPr>
              <a:t>олинади</a:t>
            </a:r>
            <a:r>
              <a:rPr lang="ru-RU" sz="2000" b="1" dirty="0" smtClean="0">
                <a:solidFill>
                  <a:schemeClr val="bg1"/>
                </a:solidFill>
              </a:rPr>
              <a:t>. </a:t>
            </a:r>
          </a:p>
          <a:p>
            <a:r>
              <a:rPr lang="ru-RU" sz="2000" b="1" dirty="0" smtClean="0">
                <a:solidFill>
                  <a:schemeClr val="bg1"/>
                </a:solidFill>
              </a:rPr>
              <a:t>2-чизмада  </a:t>
            </a:r>
            <a:r>
              <a:rPr lang="ru-RU" sz="2000" b="1" dirty="0" err="1" smtClean="0">
                <a:solidFill>
                  <a:schemeClr val="bg1"/>
                </a:solidFill>
              </a:rPr>
              <a:t>тасвирланган</a:t>
            </a:r>
            <a:r>
              <a:rPr lang="ru-RU" sz="2000" b="1" dirty="0" smtClean="0">
                <a:solidFill>
                  <a:schemeClr val="bg1"/>
                </a:solidFill>
              </a:rPr>
              <a:t>  </a:t>
            </a:r>
            <a:r>
              <a:rPr lang="ru-RU" sz="2000" b="1" dirty="0" err="1" smtClean="0">
                <a:solidFill>
                  <a:schemeClr val="bg1"/>
                </a:solidFill>
              </a:rPr>
              <a:t>фигуралар</a:t>
            </a:r>
            <a:r>
              <a:rPr lang="ru-RU" sz="2000" b="1" dirty="0" smtClean="0">
                <a:solidFill>
                  <a:schemeClr val="bg1"/>
                </a:solidFill>
              </a:rPr>
              <a:t>  </a:t>
            </a:r>
            <a:r>
              <a:rPr lang="ru-RU" sz="2000" b="1" dirty="0" err="1" smtClean="0">
                <a:solidFill>
                  <a:schemeClr val="bg1"/>
                </a:solidFill>
              </a:rPr>
              <a:t>қавари</a:t>
            </a:r>
            <a:r>
              <a:rPr lang="ru-RU" sz="2000" b="1" dirty="0" err="1">
                <a:solidFill>
                  <a:schemeClr val="bg1"/>
                </a:solidFill>
              </a:rPr>
              <a:t>қ</a:t>
            </a:r>
            <a:r>
              <a:rPr lang="ru-RU" sz="2000" b="1" dirty="0">
                <a:solidFill>
                  <a:schemeClr val="bg1"/>
                </a:solidFill>
              </a:rPr>
              <a:t>  </a:t>
            </a:r>
            <a:r>
              <a:rPr lang="ru-RU" sz="2000" b="1" dirty="0" err="1" smtClean="0">
                <a:solidFill>
                  <a:schemeClr val="bg1"/>
                </a:solidFill>
              </a:rPr>
              <a:t>лекин</a:t>
            </a:r>
            <a:r>
              <a:rPr lang="ru-RU" sz="2000" b="1" dirty="0">
                <a:solidFill>
                  <a:schemeClr val="bg1"/>
                </a:solidFill>
              </a:rPr>
              <a:t> </a:t>
            </a:r>
            <a:r>
              <a:rPr lang="ru-RU" sz="2000" b="1" dirty="0" smtClean="0">
                <a:solidFill>
                  <a:schemeClr val="bg1"/>
                </a:solidFill>
              </a:rPr>
              <a:t>3-чизмадаги  </a:t>
            </a:r>
          </a:p>
          <a:p>
            <a:r>
              <a:rPr lang="ru-RU" sz="2000" b="1" dirty="0" err="1" smtClean="0">
                <a:solidFill>
                  <a:schemeClr val="bg1"/>
                </a:solidFill>
              </a:rPr>
              <a:t>фигуралар</a:t>
            </a:r>
            <a:r>
              <a:rPr lang="ru-RU" sz="2000" b="1" dirty="0" smtClean="0">
                <a:solidFill>
                  <a:schemeClr val="bg1"/>
                </a:solidFill>
              </a:rPr>
              <a:t>  </a:t>
            </a:r>
            <a:r>
              <a:rPr lang="ru-RU" sz="2000" b="1" dirty="0" err="1" smtClean="0">
                <a:solidFill>
                  <a:schemeClr val="bg1"/>
                </a:solidFill>
              </a:rPr>
              <a:t>эса</a:t>
            </a:r>
            <a:r>
              <a:rPr lang="ru-RU" sz="2000" b="1" dirty="0" smtClean="0">
                <a:solidFill>
                  <a:schemeClr val="bg1"/>
                </a:solidFill>
              </a:rPr>
              <a:t>  </a:t>
            </a:r>
            <a:r>
              <a:rPr lang="ru-RU" sz="2000" b="1" dirty="0" err="1" smtClean="0">
                <a:solidFill>
                  <a:schemeClr val="bg1"/>
                </a:solidFill>
              </a:rPr>
              <a:t>қавари</a:t>
            </a:r>
            <a:r>
              <a:rPr lang="ru-RU" sz="2000" b="1" dirty="0" err="1">
                <a:solidFill>
                  <a:schemeClr val="bg1"/>
                </a:solidFill>
              </a:rPr>
              <a:t>қ</a:t>
            </a:r>
            <a:r>
              <a:rPr lang="ru-RU" sz="2000" b="1" dirty="0" smtClean="0">
                <a:solidFill>
                  <a:schemeClr val="bg1"/>
                </a:solidFill>
              </a:rPr>
              <a:t>  </a:t>
            </a:r>
            <a:r>
              <a:rPr lang="ru-RU" sz="2000" b="1" dirty="0" err="1" smtClean="0">
                <a:solidFill>
                  <a:schemeClr val="bg1"/>
                </a:solidFill>
              </a:rPr>
              <a:t>эмас</a:t>
            </a:r>
            <a:r>
              <a:rPr lang="ru-RU" sz="2000" b="1" dirty="0" smtClean="0">
                <a:solidFill>
                  <a:schemeClr val="bg1"/>
                </a:solidFill>
              </a:rPr>
              <a:t>,  </a:t>
            </a:r>
            <a:r>
              <a:rPr lang="ru-RU" sz="2000" b="1" dirty="0" err="1" smtClean="0">
                <a:solidFill>
                  <a:schemeClr val="bg1"/>
                </a:solidFill>
              </a:rPr>
              <a:t>фазовий</a:t>
            </a:r>
            <a:r>
              <a:rPr lang="ru-RU" sz="2000" b="1" dirty="0" smtClean="0">
                <a:solidFill>
                  <a:schemeClr val="bg1"/>
                </a:solidFill>
              </a:rPr>
              <a:t>  </a:t>
            </a:r>
            <a:r>
              <a:rPr lang="ru-RU" sz="2000" b="1" dirty="0" err="1" smtClean="0">
                <a:solidFill>
                  <a:schemeClr val="bg1"/>
                </a:solidFill>
              </a:rPr>
              <a:t>фигуралардан</a:t>
            </a:r>
            <a:r>
              <a:rPr lang="ru-RU" sz="2000" b="1" dirty="0" smtClean="0">
                <a:solidFill>
                  <a:schemeClr val="bg1"/>
                </a:solidFill>
              </a:rPr>
              <a:t>  шар,</a:t>
            </a:r>
          </a:p>
          <a:p>
            <a:r>
              <a:rPr lang="ru-RU" sz="2000" b="1" dirty="0" smtClean="0">
                <a:solidFill>
                  <a:schemeClr val="bg1"/>
                </a:solidFill>
              </a:rPr>
              <a:t>  пирамида,  </a:t>
            </a:r>
            <a:r>
              <a:rPr lang="ru-RU" sz="2000" b="1" dirty="0" err="1" smtClean="0">
                <a:solidFill>
                  <a:schemeClr val="bg1"/>
                </a:solidFill>
              </a:rPr>
              <a:t>доиравий</a:t>
            </a:r>
            <a:r>
              <a:rPr lang="ru-RU" sz="2000" b="1" dirty="0" smtClean="0">
                <a:solidFill>
                  <a:schemeClr val="bg1"/>
                </a:solidFill>
              </a:rPr>
              <a:t>  цилиндр  </a:t>
            </a:r>
            <a:r>
              <a:rPr lang="ru-RU" sz="2000" b="1" dirty="0" err="1" smtClean="0">
                <a:solidFill>
                  <a:schemeClr val="bg1"/>
                </a:solidFill>
              </a:rPr>
              <a:t>ва</a:t>
            </a:r>
            <a:r>
              <a:rPr lang="ru-RU" sz="2000" b="1" dirty="0" smtClean="0">
                <a:solidFill>
                  <a:schemeClr val="bg1"/>
                </a:solidFill>
              </a:rPr>
              <a:t>  </a:t>
            </a:r>
            <a:r>
              <a:rPr lang="ru-RU" sz="2000" b="1" dirty="0" err="1" smtClean="0">
                <a:solidFill>
                  <a:schemeClr val="bg1"/>
                </a:solidFill>
              </a:rPr>
              <a:t>х.к</a:t>
            </a:r>
            <a:r>
              <a:rPr lang="ru-RU" sz="2000" b="1" dirty="0" smtClean="0">
                <a:solidFill>
                  <a:schemeClr val="bg1"/>
                </a:solidFill>
              </a:rPr>
              <a:t>. </a:t>
            </a:r>
            <a:r>
              <a:rPr lang="ru-RU" sz="2000" b="1" dirty="0" err="1" smtClean="0">
                <a:solidFill>
                  <a:schemeClr val="bg1"/>
                </a:solidFill>
              </a:rPr>
              <a:t>қавари</a:t>
            </a:r>
            <a:r>
              <a:rPr lang="ru-RU" sz="2000" b="1" dirty="0" err="1">
                <a:solidFill>
                  <a:schemeClr val="bg1"/>
                </a:solidFill>
              </a:rPr>
              <a:t>қ</a:t>
            </a:r>
            <a:r>
              <a:rPr lang="ru-RU" sz="2000" b="1" dirty="0" smtClean="0">
                <a:solidFill>
                  <a:schemeClr val="bg1"/>
                </a:solidFill>
              </a:rPr>
              <a:t>  </a:t>
            </a:r>
            <a:r>
              <a:rPr lang="ru-RU" sz="2000" b="1" dirty="0" err="1" smtClean="0">
                <a:solidFill>
                  <a:schemeClr val="bg1"/>
                </a:solidFill>
              </a:rPr>
              <a:t>фигураларга</a:t>
            </a:r>
            <a:r>
              <a:rPr lang="ru-RU" sz="2000" b="1" dirty="0" smtClean="0">
                <a:solidFill>
                  <a:schemeClr val="bg1"/>
                </a:solidFill>
              </a:rPr>
              <a:t> </a:t>
            </a:r>
          </a:p>
          <a:p>
            <a:r>
              <a:rPr lang="ru-RU" sz="2000" b="1" dirty="0" smtClean="0">
                <a:solidFill>
                  <a:schemeClr val="bg1"/>
                </a:solidFill>
              </a:rPr>
              <a:t> </a:t>
            </a:r>
            <a:r>
              <a:rPr lang="ru-RU" sz="2000" b="1" dirty="0" err="1" smtClean="0">
                <a:solidFill>
                  <a:schemeClr val="bg1"/>
                </a:solidFill>
              </a:rPr>
              <a:t>мисолдир</a:t>
            </a:r>
            <a:r>
              <a:rPr lang="ru-RU" sz="2000" b="1" dirty="0" smtClean="0">
                <a:solidFill>
                  <a:schemeClr val="bg1"/>
                </a:solidFill>
              </a:rPr>
              <a:t>. </a:t>
            </a:r>
          </a:p>
          <a:p>
            <a:r>
              <a:rPr lang="ru-RU" sz="2000" b="1" dirty="0" err="1" smtClean="0">
                <a:solidFill>
                  <a:schemeClr val="bg1"/>
                </a:solidFill>
              </a:rPr>
              <a:t>Бу</a:t>
            </a:r>
            <a:r>
              <a:rPr lang="ru-RU" sz="2000" b="1" dirty="0" smtClean="0">
                <a:solidFill>
                  <a:schemeClr val="bg1"/>
                </a:solidFill>
              </a:rPr>
              <a:t>  </a:t>
            </a:r>
            <a:r>
              <a:rPr lang="ru-RU" sz="2000" b="1" dirty="0" err="1" smtClean="0">
                <a:solidFill>
                  <a:schemeClr val="bg1"/>
                </a:solidFill>
              </a:rPr>
              <a:t>фигураларнинг</a:t>
            </a:r>
            <a:r>
              <a:rPr lang="ru-RU" sz="2000" b="1" dirty="0" smtClean="0">
                <a:solidFill>
                  <a:schemeClr val="bg1"/>
                </a:solidFill>
              </a:rPr>
              <a:t>  </a:t>
            </a:r>
            <a:r>
              <a:rPr lang="ru-RU" sz="2000" b="1" dirty="0" err="1" smtClean="0">
                <a:solidFill>
                  <a:schemeClr val="bg1"/>
                </a:solidFill>
              </a:rPr>
              <a:t>чегаралари</a:t>
            </a:r>
            <a:r>
              <a:rPr lang="ru-RU" sz="2000" b="1" dirty="0" smtClean="0">
                <a:solidFill>
                  <a:schemeClr val="bg1"/>
                </a:solidFill>
              </a:rPr>
              <a:t>  </a:t>
            </a:r>
            <a:r>
              <a:rPr lang="ru-RU" sz="2000" b="1" dirty="0" err="1" smtClean="0">
                <a:solidFill>
                  <a:schemeClr val="bg1"/>
                </a:solidFill>
              </a:rPr>
              <a:t>узига</a:t>
            </a:r>
            <a:r>
              <a:rPr lang="ru-RU" sz="2000" b="1" dirty="0" smtClean="0">
                <a:solidFill>
                  <a:schemeClr val="bg1"/>
                </a:solidFill>
              </a:rPr>
              <a:t>  </a:t>
            </a:r>
            <a:r>
              <a:rPr lang="ru-RU" sz="2000" b="1" dirty="0" err="1" smtClean="0">
                <a:solidFill>
                  <a:schemeClr val="bg1"/>
                </a:solidFill>
              </a:rPr>
              <a:t>тегишли</a:t>
            </a:r>
            <a:r>
              <a:rPr lang="ru-RU" sz="2000" b="1" dirty="0">
                <a:solidFill>
                  <a:schemeClr val="bg1"/>
                </a:solidFill>
              </a:rPr>
              <a:t> </a:t>
            </a:r>
            <a:r>
              <a:rPr lang="ru-RU" sz="2000" b="1" dirty="0" err="1" smtClean="0">
                <a:solidFill>
                  <a:schemeClr val="bg1"/>
                </a:solidFill>
              </a:rPr>
              <a:t>ёки</a:t>
            </a:r>
            <a:r>
              <a:rPr lang="ru-RU" sz="2000" b="1" dirty="0">
                <a:solidFill>
                  <a:schemeClr val="bg1"/>
                </a:solidFill>
              </a:rPr>
              <a:t> </a:t>
            </a:r>
            <a:r>
              <a:rPr lang="ru-RU" sz="2000" b="1" dirty="0" smtClean="0">
                <a:solidFill>
                  <a:schemeClr val="bg1"/>
                </a:solidFill>
              </a:rPr>
              <a:t> </a:t>
            </a:r>
            <a:r>
              <a:rPr lang="ru-RU" sz="2000" b="1" dirty="0" err="1" smtClean="0">
                <a:solidFill>
                  <a:schemeClr val="bg1"/>
                </a:solidFill>
              </a:rPr>
              <a:t>тегишли</a:t>
            </a:r>
            <a:r>
              <a:rPr lang="ru-RU" sz="2000" b="1" dirty="0" smtClean="0">
                <a:solidFill>
                  <a:schemeClr val="bg1"/>
                </a:solidFill>
              </a:rPr>
              <a:t> </a:t>
            </a:r>
          </a:p>
          <a:p>
            <a:r>
              <a:rPr lang="ru-RU" sz="2000" b="1" dirty="0" err="1" smtClean="0">
                <a:solidFill>
                  <a:schemeClr val="bg1"/>
                </a:solidFill>
              </a:rPr>
              <a:t>булмаслиги</a:t>
            </a:r>
            <a:r>
              <a:rPr lang="ru-RU" sz="2000" b="1" dirty="0" smtClean="0">
                <a:solidFill>
                  <a:schemeClr val="bg1"/>
                </a:solidFill>
              </a:rPr>
              <a:t>  </a:t>
            </a:r>
            <a:r>
              <a:rPr lang="ru-RU" sz="2000" b="1" dirty="0" err="1" smtClean="0">
                <a:solidFill>
                  <a:schemeClr val="bg1"/>
                </a:solidFill>
              </a:rPr>
              <a:t>мумкин</a:t>
            </a:r>
            <a:r>
              <a:rPr lang="ru-RU" sz="2000" b="1" dirty="0" smtClean="0">
                <a:solidFill>
                  <a:schemeClr val="bg1"/>
                </a:solidFill>
              </a:rPr>
              <a:t>.  </a:t>
            </a:r>
            <a:r>
              <a:rPr lang="ru-RU" sz="2000" b="1" dirty="0" err="1" smtClean="0">
                <a:solidFill>
                  <a:schemeClr val="bg1"/>
                </a:solidFill>
              </a:rPr>
              <a:t>Бундан</a:t>
            </a:r>
            <a:r>
              <a:rPr lang="ru-RU" sz="2000" b="1" dirty="0" smtClean="0">
                <a:solidFill>
                  <a:schemeClr val="bg1"/>
                </a:solidFill>
              </a:rPr>
              <a:t>  </a:t>
            </a:r>
            <a:r>
              <a:rPr lang="ru-RU" sz="2000" b="1" dirty="0" err="1">
                <a:solidFill>
                  <a:schemeClr val="bg1"/>
                </a:solidFill>
              </a:rPr>
              <a:t>ташқари</a:t>
            </a:r>
            <a:r>
              <a:rPr lang="ru-RU" sz="2000" b="1" dirty="0" smtClean="0">
                <a:solidFill>
                  <a:schemeClr val="bg1"/>
                </a:solidFill>
              </a:rPr>
              <a:t>, </a:t>
            </a:r>
            <a:r>
              <a:rPr lang="ru-RU" sz="2000" b="1" dirty="0" err="1" smtClean="0">
                <a:solidFill>
                  <a:schemeClr val="bg1"/>
                </a:solidFill>
              </a:rPr>
              <a:t>шундай</a:t>
            </a:r>
            <a:r>
              <a:rPr lang="ru-RU" sz="2000" b="1" dirty="0" smtClean="0">
                <a:solidFill>
                  <a:schemeClr val="bg1"/>
                </a:solidFill>
              </a:rPr>
              <a:t>  </a:t>
            </a:r>
            <a:r>
              <a:rPr lang="ru-RU" sz="2000" b="1" dirty="0" err="1" smtClean="0">
                <a:solidFill>
                  <a:schemeClr val="bg1"/>
                </a:solidFill>
              </a:rPr>
              <a:t>қавари</a:t>
            </a:r>
            <a:r>
              <a:rPr lang="ru-RU" sz="2000" b="1" dirty="0" err="1">
                <a:solidFill>
                  <a:schemeClr val="bg1"/>
                </a:solidFill>
              </a:rPr>
              <a:t>қ</a:t>
            </a:r>
            <a:endParaRPr lang="ru-RU" sz="2000" b="1" dirty="0" smtClean="0">
              <a:solidFill>
                <a:schemeClr val="bg1"/>
              </a:solidFill>
            </a:endParaRPr>
          </a:p>
          <a:p>
            <a:r>
              <a:rPr lang="ru-RU" sz="2000" b="1" dirty="0" smtClean="0">
                <a:solidFill>
                  <a:schemeClr val="bg1"/>
                </a:solidFill>
              </a:rPr>
              <a:t>  </a:t>
            </a:r>
            <a:r>
              <a:rPr lang="ru-RU" sz="2000" b="1" dirty="0" err="1" smtClean="0">
                <a:solidFill>
                  <a:schemeClr val="bg1"/>
                </a:solidFill>
              </a:rPr>
              <a:t>фигу­ралар</a:t>
            </a:r>
            <a:r>
              <a:rPr lang="ru-RU" sz="2000" b="1" dirty="0" smtClean="0">
                <a:solidFill>
                  <a:schemeClr val="bg1"/>
                </a:solidFill>
              </a:rPr>
              <a:t>  </a:t>
            </a:r>
            <a:r>
              <a:rPr lang="ru-RU" sz="2000" b="1" dirty="0" err="1" smtClean="0">
                <a:solidFill>
                  <a:schemeClr val="bg1"/>
                </a:solidFill>
              </a:rPr>
              <a:t>борки</a:t>
            </a:r>
            <a:r>
              <a:rPr lang="ru-RU" sz="2000" b="1" dirty="0" smtClean="0">
                <a:solidFill>
                  <a:schemeClr val="bg1"/>
                </a:solidFill>
              </a:rPr>
              <a:t>,  улар  ё  </a:t>
            </a:r>
            <a:r>
              <a:rPr lang="ru-RU" sz="2000" b="1" dirty="0" err="1" smtClean="0">
                <a:solidFill>
                  <a:schemeClr val="bg1"/>
                </a:solidFill>
              </a:rPr>
              <a:t>тугри</a:t>
            </a:r>
            <a:r>
              <a:rPr lang="ru-RU" sz="2000" b="1" dirty="0" smtClean="0">
                <a:solidFill>
                  <a:schemeClr val="bg1"/>
                </a:solidFill>
              </a:rPr>
              <a:t>  </a:t>
            </a:r>
            <a:r>
              <a:rPr lang="ru-RU" sz="2000" b="1" dirty="0" err="1" smtClean="0">
                <a:solidFill>
                  <a:schemeClr val="bg1"/>
                </a:solidFill>
              </a:rPr>
              <a:t>чизиқ</a:t>
            </a:r>
            <a:r>
              <a:rPr lang="ru-RU" sz="2000" b="1" dirty="0" err="1">
                <a:solidFill>
                  <a:schemeClr val="bg1"/>
                </a:solidFill>
              </a:rPr>
              <a:t>қ</a:t>
            </a:r>
            <a:r>
              <a:rPr lang="ru-RU" sz="2000" b="1" dirty="0" err="1" smtClean="0">
                <a:solidFill>
                  <a:schemeClr val="bg1"/>
                </a:solidFill>
              </a:rPr>
              <a:t>а</a:t>
            </a:r>
            <a:r>
              <a:rPr lang="ru-RU" sz="2000" b="1" dirty="0" smtClean="0">
                <a:solidFill>
                  <a:schemeClr val="bg1"/>
                </a:solidFill>
              </a:rPr>
              <a:t>,  </a:t>
            </a:r>
            <a:r>
              <a:rPr lang="ru-RU" sz="2000" b="1" dirty="0" err="1" smtClean="0">
                <a:solidFill>
                  <a:schemeClr val="bg1"/>
                </a:solidFill>
              </a:rPr>
              <a:t>ёки</a:t>
            </a:r>
            <a:r>
              <a:rPr lang="ru-RU" sz="2000" b="1" dirty="0" smtClean="0">
                <a:solidFill>
                  <a:schemeClr val="bg1"/>
                </a:solidFill>
              </a:rPr>
              <a:t>  </a:t>
            </a:r>
            <a:r>
              <a:rPr lang="ru-RU" sz="2000" b="1" dirty="0" err="1" smtClean="0">
                <a:solidFill>
                  <a:schemeClr val="bg1"/>
                </a:solidFill>
              </a:rPr>
              <a:t>текисликка</a:t>
            </a:r>
            <a:r>
              <a:rPr lang="ru-RU" sz="2000" b="1" dirty="0">
                <a:solidFill>
                  <a:schemeClr val="bg1"/>
                </a:solidFill>
              </a:rPr>
              <a:t> </a:t>
            </a:r>
            <a:r>
              <a:rPr lang="ru-RU" sz="2000" b="1" dirty="0" err="1" smtClean="0">
                <a:solidFill>
                  <a:schemeClr val="bg1"/>
                </a:solidFill>
              </a:rPr>
              <a:t>тегишли</a:t>
            </a:r>
            <a:r>
              <a:rPr lang="ru-RU" sz="2000" b="1" dirty="0" smtClean="0">
                <a:solidFill>
                  <a:schemeClr val="bg1"/>
                </a:solidFill>
              </a:rPr>
              <a:t> </a:t>
            </a:r>
            <a:r>
              <a:rPr lang="ru-RU" sz="2000" b="1" dirty="0" err="1" smtClean="0">
                <a:solidFill>
                  <a:schemeClr val="bg1"/>
                </a:solidFill>
              </a:rPr>
              <a:t>булади</a:t>
            </a:r>
            <a:r>
              <a:rPr lang="ru-RU" sz="2000" b="1" dirty="0" smtClean="0">
                <a:solidFill>
                  <a:schemeClr val="bg1"/>
                </a:solidFill>
              </a:rPr>
              <a:t>;  </a:t>
            </a:r>
            <a:r>
              <a:rPr lang="ru-RU" sz="2000" b="1" dirty="0" err="1" smtClean="0">
                <a:solidFill>
                  <a:schemeClr val="bg1"/>
                </a:solidFill>
              </a:rPr>
              <a:t>биринчи</a:t>
            </a:r>
            <a:r>
              <a:rPr lang="ru-RU" sz="2000" b="1" dirty="0" smtClean="0">
                <a:solidFill>
                  <a:schemeClr val="bg1"/>
                </a:solidFill>
              </a:rPr>
              <a:t>  </a:t>
            </a:r>
            <a:r>
              <a:rPr lang="ru-RU" sz="2000" b="1" dirty="0" err="1">
                <a:solidFill>
                  <a:schemeClr val="bg1"/>
                </a:solidFill>
              </a:rPr>
              <a:t>х</a:t>
            </a:r>
            <a:r>
              <a:rPr lang="ru-RU" sz="2000" b="1" dirty="0" err="1" smtClean="0">
                <a:solidFill>
                  <a:schemeClr val="bg1"/>
                </a:solidFill>
              </a:rPr>
              <a:t>олда</a:t>
            </a:r>
            <a:r>
              <a:rPr lang="ru-RU" sz="2000" b="1" dirty="0" smtClean="0">
                <a:solidFill>
                  <a:schemeClr val="bg1"/>
                </a:solidFill>
              </a:rPr>
              <a:t>  </a:t>
            </a:r>
            <a:r>
              <a:rPr lang="ru-RU" sz="2000" b="1" dirty="0" err="1" smtClean="0">
                <a:solidFill>
                  <a:schemeClr val="bg1"/>
                </a:solidFill>
              </a:rPr>
              <a:t>бир</a:t>
            </a:r>
            <a:r>
              <a:rPr lang="ru-RU" sz="2000" b="1" dirty="0" smtClean="0">
                <a:solidFill>
                  <a:schemeClr val="bg1"/>
                </a:solidFill>
              </a:rPr>
              <a:t>  </a:t>
            </a:r>
            <a:r>
              <a:rPr lang="ru-RU" sz="2000" b="1" dirty="0" err="1" smtClean="0">
                <a:solidFill>
                  <a:schemeClr val="bg1"/>
                </a:solidFill>
              </a:rPr>
              <a:t>улчовли</a:t>
            </a:r>
            <a:r>
              <a:rPr lang="ru-RU" sz="2000" b="1" dirty="0" smtClean="0">
                <a:solidFill>
                  <a:schemeClr val="bg1"/>
                </a:solidFill>
              </a:rPr>
              <a:t>, </a:t>
            </a:r>
          </a:p>
          <a:p>
            <a:r>
              <a:rPr lang="ru-RU" sz="2000" b="1" dirty="0" err="1" smtClean="0">
                <a:solidFill>
                  <a:schemeClr val="bg1"/>
                </a:solidFill>
              </a:rPr>
              <a:t>иккинчи</a:t>
            </a:r>
            <a:r>
              <a:rPr lang="ru-RU" sz="2000" b="1" dirty="0" smtClean="0">
                <a:solidFill>
                  <a:schemeClr val="bg1"/>
                </a:solidFill>
              </a:rPr>
              <a:t>  </a:t>
            </a:r>
            <a:r>
              <a:rPr lang="ru-RU" sz="2000" b="1" dirty="0" err="1" smtClean="0">
                <a:solidFill>
                  <a:schemeClr val="bg1"/>
                </a:solidFill>
              </a:rPr>
              <a:t>холда</a:t>
            </a:r>
            <a:r>
              <a:rPr lang="ru-RU" sz="2000" b="1" dirty="0" smtClean="0">
                <a:solidFill>
                  <a:schemeClr val="bg1"/>
                </a:solidFill>
              </a:rPr>
              <a:t>  </a:t>
            </a:r>
            <a:r>
              <a:rPr lang="ru-RU" sz="2000" b="1" dirty="0" err="1" smtClean="0">
                <a:solidFill>
                  <a:schemeClr val="bg1"/>
                </a:solidFill>
              </a:rPr>
              <a:t>икки</a:t>
            </a:r>
            <a:r>
              <a:rPr lang="ru-RU" sz="2000" b="1" dirty="0" smtClean="0">
                <a:solidFill>
                  <a:schemeClr val="bg1"/>
                </a:solidFill>
              </a:rPr>
              <a:t>  </a:t>
            </a:r>
            <a:r>
              <a:rPr lang="ru-RU" sz="2000" b="1" dirty="0" err="1" smtClean="0">
                <a:solidFill>
                  <a:schemeClr val="bg1"/>
                </a:solidFill>
              </a:rPr>
              <a:t>ул­човли</a:t>
            </a:r>
            <a:r>
              <a:rPr lang="ru-RU" sz="2000" b="1" dirty="0" smtClean="0">
                <a:solidFill>
                  <a:schemeClr val="bg1"/>
                </a:solidFill>
              </a:rPr>
              <a:t>  </a:t>
            </a:r>
            <a:r>
              <a:rPr lang="ru-RU" sz="2000" b="1" dirty="0" err="1" smtClean="0">
                <a:solidFill>
                  <a:schemeClr val="bg1"/>
                </a:solidFill>
              </a:rPr>
              <a:t>қавари</a:t>
            </a:r>
            <a:r>
              <a:rPr lang="ru-RU" sz="2000" b="1" dirty="0" err="1">
                <a:solidFill>
                  <a:schemeClr val="bg1"/>
                </a:solidFill>
              </a:rPr>
              <a:t>қ</a:t>
            </a:r>
            <a:r>
              <a:rPr lang="ru-RU" sz="2000" b="1" dirty="0" smtClean="0">
                <a:solidFill>
                  <a:schemeClr val="bg1"/>
                </a:solidFill>
              </a:rPr>
              <a:t>  фигура </a:t>
            </a:r>
            <a:r>
              <a:rPr lang="ru-RU" sz="2000" b="1" dirty="0" err="1" smtClean="0">
                <a:solidFill>
                  <a:schemeClr val="bg1"/>
                </a:solidFill>
              </a:rPr>
              <a:t>берилган</a:t>
            </a:r>
            <a:r>
              <a:rPr lang="ru-RU" sz="2000" b="1" dirty="0" smtClean="0">
                <a:solidFill>
                  <a:schemeClr val="bg1"/>
                </a:solidFill>
              </a:rPr>
              <a:t>  </a:t>
            </a:r>
            <a:r>
              <a:rPr lang="ru-RU" sz="2000" b="1" dirty="0" err="1" smtClean="0">
                <a:solidFill>
                  <a:schemeClr val="bg1"/>
                </a:solidFill>
              </a:rPr>
              <a:t>деймиз</a:t>
            </a:r>
            <a:r>
              <a:rPr lang="ru-RU" sz="2000" b="1" dirty="0" smtClean="0">
                <a:solidFill>
                  <a:schemeClr val="bg1"/>
                </a:solidFill>
              </a:rPr>
              <a:t>.</a:t>
            </a:r>
          </a:p>
          <a:p>
            <a:r>
              <a:rPr lang="ru-RU" sz="2000" b="1" dirty="0" smtClean="0">
                <a:solidFill>
                  <a:schemeClr val="bg1"/>
                </a:solidFill>
              </a:rPr>
              <a:t>  </a:t>
            </a:r>
            <a:r>
              <a:rPr lang="ru-RU" sz="2000" b="1" dirty="0" err="1" smtClean="0">
                <a:solidFill>
                  <a:schemeClr val="bg1"/>
                </a:solidFill>
              </a:rPr>
              <a:t>Барча</a:t>
            </a:r>
            <a:r>
              <a:rPr lang="ru-RU" sz="2000" b="1" dirty="0" smtClean="0">
                <a:solidFill>
                  <a:schemeClr val="bg1"/>
                </a:solidFill>
              </a:rPr>
              <a:t>  </a:t>
            </a:r>
            <a:r>
              <a:rPr lang="ru-RU" sz="2000" b="1" dirty="0" err="1" smtClean="0">
                <a:solidFill>
                  <a:schemeClr val="bg1"/>
                </a:solidFill>
              </a:rPr>
              <a:t>нуктаси</a:t>
            </a:r>
            <a:r>
              <a:rPr lang="ru-RU" sz="2000" b="1" dirty="0" smtClean="0">
                <a:solidFill>
                  <a:schemeClr val="bg1"/>
                </a:solidFill>
              </a:rPr>
              <a:t>  </a:t>
            </a:r>
            <a:r>
              <a:rPr lang="ru-RU" sz="2000" b="1" dirty="0" err="1" smtClean="0">
                <a:solidFill>
                  <a:schemeClr val="bg1"/>
                </a:solidFill>
              </a:rPr>
              <a:t>бир</a:t>
            </a:r>
            <a:r>
              <a:rPr lang="ru-RU" sz="2000" b="1" dirty="0" smtClean="0">
                <a:solidFill>
                  <a:schemeClr val="bg1"/>
                </a:solidFill>
              </a:rPr>
              <a:t> </a:t>
            </a:r>
            <a:r>
              <a:rPr lang="ru-RU" sz="2000" b="1" dirty="0" err="1" smtClean="0">
                <a:solidFill>
                  <a:schemeClr val="bg1"/>
                </a:solidFill>
              </a:rPr>
              <a:t>текисликда</a:t>
            </a:r>
            <a:r>
              <a:rPr lang="ru-RU" sz="2000" b="1" dirty="0" smtClean="0">
                <a:solidFill>
                  <a:schemeClr val="bg1"/>
                </a:solidFill>
              </a:rPr>
              <a:t>  </a:t>
            </a:r>
            <a:r>
              <a:rPr lang="ru-RU" sz="2000" b="1" dirty="0" err="1" smtClean="0">
                <a:solidFill>
                  <a:schemeClr val="bg1"/>
                </a:solidFill>
              </a:rPr>
              <a:t>жойлашмаган</a:t>
            </a:r>
            <a:r>
              <a:rPr lang="ru-RU" sz="2000" b="1" dirty="0" smtClean="0">
                <a:solidFill>
                  <a:schemeClr val="bg1"/>
                </a:solidFill>
              </a:rPr>
              <a:t>  </a:t>
            </a:r>
            <a:r>
              <a:rPr lang="ru-RU" sz="2000" b="1" dirty="0" err="1" smtClean="0">
                <a:solidFill>
                  <a:schemeClr val="bg1"/>
                </a:solidFill>
              </a:rPr>
              <a:t>қавари</a:t>
            </a:r>
            <a:r>
              <a:rPr lang="ru-RU" sz="2000" b="1" dirty="0" err="1">
                <a:solidFill>
                  <a:schemeClr val="bg1"/>
                </a:solidFill>
              </a:rPr>
              <a:t>қ</a:t>
            </a:r>
            <a:r>
              <a:rPr lang="ru-RU" sz="2000" b="1" dirty="0">
                <a:solidFill>
                  <a:schemeClr val="bg1"/>
                </a:solidFill>
              </a:rPr>
              <a:t>;</a:t>
            </a:r>
            <a:endParaRPr lang="ru-RU" sz="2000" b="1" dirty="0" smtClean="0">
              <a:solidFill>
                <a:schemeClr val="bg1"/>
              </a:solidFill>
            </a:endParaRPr>
          </a:p>
          <a:p>
            <a:r>
              <a:rPr lang="ru-RU" sz="2000" b="1" dirty="0" smtClean="0">
                <a:solidFill>
                  <a:schemeClr val="bg1"/>
                </a:solidFill>
              </a:rPr>
              <a:t>  фигура  </a:t>
            </a:r>
            <a:r>
              <a:rPr lang="ru-RU" sz="2000" b="1" dirty="0" err="1" smtClean="0">
                <a:solidFill>
                  <a:schemeClr val="bg1"/>
                </a:solidFill>
              </a:rPr>
              <a:t>уч</a:t>
            </a:r>
            <a:r>
              <a:rPr lang="ru-RU" sz="2000" b="1" dirty="0" smtClean="0">
                <a:solidFill>
                  <a:schemeClr val="bg1"/>
                </a:solidFill>
              </a:rPr>
              <a:t>  </a:t>
            </a:r>
            <a:r>
              <a:rPr lang="ru-RU" sz="2000" b="1" dirty="0" err="1" smtClean="0">
                <a:solidFill>
                  <a:schemeClr val="bg1"/>
                </a:solidFill>
              </a:rPr>
              <a:t>улчовли</a:t>
            </a:r>
            <a:r>
              <a:rPr lang="ru-RU" sz="2000" b="1" dirty="0" smtClean="0">
                <a:solidFill>
                  <a:schemeClr val="bg1"/>
                </a:solidFill>
              </a:rPr>
              <a:t> </a:t>
            </a:r>
            <a:r>
              <a:rPr lang="ru-RU" sz="2000" b="1" dirty="0" err="1" smtClean="0">
                <a:solidFill>
                  <a:schemeClr val="bg1"/>
                </a:solidFill>
              </a:rPr>
              <a:t>қавариқ</a:t>
            </a:r>
            <a:r>
              <a:rPr lang="ru-RU" sz="2000" b="1" dirty="0" smtClean="0">
                <a:solidFill>
                  <a:schemeClr val="bg1"/>
                </a:solidFill>
              </a:rPr>
              <a:t> </a:t>
            </a:r>
            <a:r>
              <a:rPr lang="ru-RU" sz="2000" b="1" dirty="0" err="1" smtClean="0">
                <a:solidFill>
                  <a:schemeClr val="bg1"/>
                </a:solidFill>
              </a:rPr>
              <a:t>фигурадир</a:t>
            </a:r>
            <a:r>
              <a:rPr lang="ru-RU" sz="2000" b="1" dirty="0" smtClean="0">
                <a:solidFill>
                  <a:schemeClr val="bg1"/>
                </a:solidFill>
              </a:rPr>
              <a:t>. </a:t>
            </a:r>
            <a:endParaRPr lang="ru-RU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3624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87524" y="245033"/>
            <a:ext cx="8496944" cy="6352320"/>
          </a:xfrm>
          <a:prstGeom prst="roundRect">
            <a:avLst>
              <a:gd name="adj" fmla="val 47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2-чизма  </a:t>
            </a:r>
            <a:r>
              <a:rPr lang="ru-RU" sz="2000" b="1" dirty="0" err="1" smtClean="0">
                <a:solidFill>
                  <a:schemeClr val="bg1"/>
                </a:solidFill>
              </a:rPr>
              <a:t>ва</a:t>
            </a:r>
            <a:r>
              <a:rPr lang="ru-RU" sz="2000" b="1" dirty="0" smtClean="0">
                <a:solidFill>
                  <a:schemeClr val="bg1"/>
                </a:solidFill>
              </a:rPr>
              <a:t> 3-чизма</a:t>
            </a:r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494" y="476672"/>
            <a:ext cx="7543800" cy="2160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494" y="3717032"/>
            <a:ext cx="7658100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8720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вердый переплет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426</TotalTime>
  <Words>2080</Words>
  <Application>Microsoft Office PowerPoint</Application>
  <PresentationFormat>Экран (4:3)</PresentationFormat>
  <Paragraphs>214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Твердый переплет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DELL</dc:creator>
  <cp:lastModifiedBy>UMK</cp:lastModifiedBy>
  <cp:revision>46</cp:revision>
  <dcterms:created xsi:type="dcterms:W3CDTF">2016-04-28T13:38:19Z</dcterms:created>
  <dcterms:modified xsi:type="dcterms:W3CDTF">2016-05-13T14:38:35Z</dcterms:modified>
</cp:coreProperties>
</file>