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07F05-DD6C-4496-8EB7-1386A48B3F5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67B145-0D3B-4CB1-BFD7-7A1EEB853647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Affin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almashtirishlar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82B5AFA-D882-47CD-8F0B-417D4F47DE3A}" type="parTrans" cxnId="{67F7CE14-E664-421C-B861-2E0661090CD8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5766BEC-8C3D-4A83-8F36-851A3E25B3F5}" type="sibTrans" cxnId="{67F7CE14-E664-421C-B861-2E0661090CD8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6F666AE-678C-4CE4-87BE-9E9CF3A0721F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Affin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almashtirishlar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gruppasi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91613EEC-7EDE-42B5-B9E1-4B48514F73BE}" type="parTrans" cxnId="{D204398E-C868-4BA4-B610-2D6430586F09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8D6DE9B-9836-4C06-8A9D-D08BC5A7D261}" type="sibTrans" cxnId="{D204398E-C868-4BA4-B610-2D6430586F09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4CE3730-38FD-436B-AF5C-9BDEFD07FCF4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Qism</a:t>
          </a:r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gruppalar</a:t>
          </a:r>
          <a:endParaRPr lang="ru-RU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880CAA-5B92-42DE-827E-E0E189A4F7C5}" type="parTrans" cxnId="{6CF2891F-EE87-43C2-94C5-ECCE94159EFC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2C0D17E-F9B9-44E9-B617-9946CEFBFB92}" type="sibTrans" cxnId="{6CF2891F-EE87-43C2-94C5-ECCE94159EFC}">
      <dgm:prSet/>
      <dgm:spPr/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22EA0DE2-CFDC-4606-80BB-90F040879D0E}" type="pres">
      <dgm:prSet presAssocID="{63407F05-DD6C-4496-8EB7-1386A48B3F5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85D10E-DB8B-47B2-AB78-38900CFF7913}" type="pres">
      <dgm:prSet presAssocID="{D067B145-0D3B-4CB1-BFD7-7A1EEB853647}" presName="composite" presStyleCnt="0"/>
      <dgm:spPr/>
    </dgm:pt>
    <dgm:pt modelId="{B7F92788-24BA-4567-AFC0-E5F25C482E2F}" type="pres">
      <dgm:prSet presAssocID="{D067B145-0D3B-4CB1-BFD7-7A1EEB853647}" presName="bentUpArrow1" presStyleLbl="alignImgPlace1" presStyleIdx="0" presStyleCnt="2"/>
      <dgm:spPr/>
    </dgm:pt>
    <dgm:pt modelId="{1AFB093B-F927-4BC1-B825-07EEFEF8709A}" type="pres">
      <dgm:prSet presAssocID="{D067B145-0D3B-4CB1-BFD7-7A1EEB853647}" presName="ParentText" presStyleLbl="node1" presStyleIdx="0" presStyleCnt="3" custScaleX="3732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AEFA-544F-495F-A4AF-E3A4CF33FF0D}" type="pres">
      <dgm:prSet presAssocID="{D067B145-0D3B-4CB1-BFD7-7A1EEB853647}" presName="ChildText" presStyleLbl="revTx" presStyleIdx="0" presStyleCnt="2" custScaleX="9500" custScaleY="96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D6952-2E95-4AC5-B9D0-11AEFF633B76}" type="pres">
      <dgm:prSet presAssocID="{55766BEC-8C3D-4A83-8F36-851A3E25B3F5}" presName="sibTrans" presStyleCnt="0"/>
      <dgm:spPr/>
    </dgm:pt>
    <dgm:pt modelId="{D9340B4F-4661-425B-B27E-932D9238A424}" type="pres">
      <dgm:prSet presAssocID="{C6F666AE-678C-4CE4-87BE-9E9CF3A0721F}" presName="composite" presStyleCnt="0"/>
      <dgm:spPr/>
    </dgm:pt>
    <dgm:pt modelId="{49D14465-EEF5-4F83-A4AD-FA4CAE7925C9}" type="pres">
      <dgm:prSet presAssocID="{C6F666AE-678C-4CE4-87BE-9E9CF3A0721F}" presName="bentUpArrow1" presStyleLbl="alignImgPlace1" presStyleIdx="1" presStyleCnt="2"/>
      <dgm:spPr/>
    </dgm:pt>
    <dgm:pt modelId="{EB1B646C-EEEF-4D80-803D-5E72FE01212E}" type="pres">
      <dgm:prSet presAssocID="{C6F666AE-678C-4CE4-87BE-9E9CF3A0721F}" presName="ParentText" presStyleLbl="node1" presStyleIdx="1" presStyleCnt="3" custScaleX="362536" custLinFactNeighborX="13046" custLinFactNeighborY="-23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2D926-98B4-4B27-932B-7148837669AC}" type="pres">
      <dgm:prSet presAssocID="{C6F666AE-678C-4CE4-87BE-9E9CF3A0721F}" presName="ChildText" presStyleLbl="revTx" presStyleIdx="1" presStyleCnt="2" custFlipHor="1" custScaleX="3556" custScaleY="14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F88D2-5B16-440F-B4A1-BF2E2FFE106F}" type="pres">
      <dgm:prSet presAssocID="{E8D6DE9B-9836-4C06-8A9D-D08BC5A7D261}" presName="sibTrans" presStyleCnt="0"/>
      <dgm:spPr/>
    </dgm:pt>
    <dgm:pt modelId="{658B3E1F-60EB-4EB4-9409-2CAF765538BB}" type="pres">
      <dgm:prSet presAssocID="{C4CE3730-38FD-436B-AF5C-9BDEFD07FCF4}" presName="composite" presStyleCnt="0"/>
      <dgm:spPr/>
    </dgm:pt>
    <dgm:pt modelId="{843F09C9-5867-4C23-999D-567ABE8E4FA6}" type="pres">
      <dgm:prSet presAssocID="{C4CE3730-38FD-436B-AF5C-9BDEFD07FCF4}" presName="ParentText" presStyleLbl="node1" presStyleIdx="2" presStyleCnt="3" custScaleX="3826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9D61F-0A70-425A-AD07-F1BEE28286D2}" type="presOf" srcId="{C6F666AE-678C-4CE4-87BE-9E9CF3A0721F}" destId="{EB1B646C-EEEF-4D80-803D-5E72FE01212E}" srcOrd="0" destOrd="0" presId="urn:microsoft.com/office/officeart/2005/8/layout/StepDownProcess"/>
    <dgm:cxn modelId="{CF4E10BD-F88C-4E32-BBFD-8E790F2E733F}" type="presOf" srcId="{C4CE3730-38FD-436B-AF5C-9BDEFD07FCF4}" destId="{843F09C9-5867-4C23-999D-567ABE8E4FA6}" srcOrd="0" destOrd="0" presId="urn:microsoft.com/office/officeart/2005/8/layout/StepDownProcess"/>
    <dgm:cxn modelId="{25981282-4D96-4433-953C-DD027285F114}" type="presOf" srcId="{D067B145-0D3B-4CB1-BFD7-7A1EEB853647}" destId="{1AFB093B-F927-4BC1-B825-07EEFEF8709A}" srcOrd="0" destOrd="0" presId="urn:microsoft.com/office/officeart/2005/8/layout/StepDownProcess"/>
    <dgm:cxn modelId="{67F7CE14-E664-421C-B861-2E0661090CD8}" srcId="{63407F05-DD6C-4496-8EB7-1386A48B3F59}" destId="{D067B145-0D3B-4CB1-BFD7-7A1EEB853647}" srcOrd="0" destOrd="0" parTransId="{982B5AFA-D882-47CD-8F0B-417D4F47DE3A}" sibTransId="{55766BEC-8C3D-4A83-8F36-851A3E25B3F5}"/>
    <dgm:cxn modelId="{6CF2891F-EE87-43C2-94C5-ECCE94159EFC}" srcId="{63407F05-DD6C-4496-8EB7-1386A48B3F59}" destId="{C4CE3730-38FD-436B-AF5C-9BDEFD07FCF4}" srcOrd="2" destOrd="0" parTransId="{FD880CAA-5B92-42DE-827E-E0E189A4F7C5}" sibTransId="{E2C0D17E-F9B9-44E9-B617-9946CEFBFB92}"/>
    <dgm:cxn modelId="{16927D33-E653-4521-9E6E-ED56D319A983}" type="presOf" srcId="{63407F05-DD6C-4496-8EB7-1386A48B3F59}" destId="{22EA0DE2-CFDC-4606-80BB-90F040879D0E}" srcOrd="0" destOrd="0" presId="urn:microsoft.com/office/officeart/2005/8/layout/StepDownProcess"/>
    <dgm:cxn modelId="{D204398E-C868-4BA4-B610-2D6430586F09}" srcId="{63407F05-DD6C-4496-8EB7-1386A48B3F59}" destId="{C6F666AE-678C-4CE4-87BE-9E9CF3A0721F}" srcOrd="1" destOrd="0" parTransId="{91613EEC-7EDE-42B5-B9E1-4B48514F73BE}" sibTransId="{E8D6DE9B-9836-4C06-8A9D-D08BC5A7D261}"/>
    <dgm:cxn modelId="{8EAB57AD-CE9A-40AB-BE33-F49177BAAF30}" type="presParOf" srcId="{22EA0DE2-CFDC-4606-80BB-90F040879D0E}" destId="{C285D10E-DB8B-47B2-AB78-38900CFF7913}" srcOrd="0" destOrd="0" presId="urn:microsoft.com/office/officeart/2005/8/layout/StepDownProcess"/>
    <dgm:cxn modelId="{F690493A-EA3B-4CA0-903B-9CC4F4067759}" type="presParOf" srcId="{C285D10E-DB8B-47B2-AB78-38900CFF7913}" destId="{B7F92788-24BA-4567-AFC0-E5F25C482E2F}" srcOrd="0" destOrd="0" presId="urn:microsoft.com/office/officeart/2005/8/layout/StepDownProcess"/>
    <dgm:cxn modelId="{F56BDB21-5CAF-42D6-B32B-A4EBE0794159}" type="presParOf" srcId="{C285D10E-DB8B-47B2-AB78-38900CFF7913}" destId="{1AFB093B-F927-4BC1-B825-07EEFEF8709A}" srcOrd="1" destOrd="0" presId="urn:microsoft.com/office/officeart/2005/8/layout/StepDownProcess"/>
    <dgm:cxn modelId="{A6DEC29F-74C5-4E4D-AB8E-12A7E26E8DF3}" type="presParOf" srcId="{C285D10E-DB8B-47B2-AB78-38900CFF7913}" destId="{6D32AEFA-544F-495F-A4AF-E3A4CF33FF0D}" srcOrd="2" destOrd="0" presId="urn:microsoft.com/office/officeart/2005/8/layout/StepDownProcess"/>
    <dgm:cxn modelId="{E56ED44D-5DA4-4F82-AA35-8B96018DF9D1}" type="presParOf" srcId="{22EA0DE2-CFDC-4606-80BB-90F040879D0E}" destId="{E44D6952-2E95-4AC5-B9D0-11AEFF633B76}" srcOrd="1" destOrd="0" presId="urn:microsoft.com/office/officeart/2005/8/layout/StepDownProcess"/>
    <dgm:cxn modelId="{CB3C4838-185A-4245-8ABD-CD4E74455124}" type="presParOf" srcId="{22EA0DE2-CFDC-4606-80BB-90F040879D0E}" destId="{D9340B4F-4661-425B-B27E-932D9238A424}" srcOrd="2" destOrd="0" presId="urn:microsoft.com/office/officeart/2005/8/layout/StepDownProcess"/>
    <dgm:cxn modelId="{58294AF2-028C-4F86-8AC1-D2F9AD92B83A}" type="presParOf" srcId="{D9340B4F-4661-425B-B27E-932D9238A424}" destId="{49D14465-EEF5-4F83-A4AD-FA4CAE7925C9}" srcOrd="0" destOrd="0" presId="urn:microsoft.com/office/officeart/2005/8/layout/StepDownProcess"/>
    <dgm:cxn modelId="{3F762004-7175-43EC-AE83-49087A3E19D7}" type="presParOf" srcId="{D9340B4F-4661-425B-B27E-932D9238A424}" destId="{EB1B646C-EEEF-4D80-803D-5E72FE01212E}" srcOrd="1" destOrd="0" presId="urn:microsoft.com/office/officeart/2005/8/layout/StepDownProcess"/>
    <dgm:cxn modelId="{0DCABCB6-4C5F-4A3D-9A2F-407C8142ADC1}" type="presParOf" srcId="{D9340B4F-4661-425B-B27E-932D9238A424}" destId="{12B2D926-98B4-4B27-932B-7148837669AC}" srcOrd="2" destOrd="0" presId="urn:microsoft.com/office/officeart/2005/8/layout/StepDownProcess"/>
    <dgm:cxn modelId="{34CB8BF1-01EE-49F4-96F0-AD7BF7647362}" type="presParOf" srcId="{22EA0DE2-CFDC-4606-80BB-90F040879D0E}" destId="{242F88D2-5B16-440F-B4A1-BF2E2FFE106F}" srcOrd="3" destOrd="0" presId="urn:microsoft.com/office/officeart/2005/8/layout/StepDownProcess"/>
    <dgm:cxn modelId="{AF15FDCD-C65D-4201-B97E-FE90B3284587}" type="presParOf" srcId="{22EA0DE2-CFDC-4606-80BB-90F040879D0E}" destId="{658B3E1F-60EB-4EB4-9409-2CAF765538BB}" srcOrd="4" destOrd="0" presId="urn:microsoft.com/office/officeart/2005/8/layout/StepDownProcess"/>
    <dgm:cxn modelId="{E0F6BE2B-F6EF-4C6A-8EB6-72D3B20CB88A}" type="presParOf" srcId="{658B3E1F-60EB-4EB4-9409-2CAF765538BB}" destId="{843F09C9-5867-4C23-999D-567ABE8E4FA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2788-24BA-4567-AFC0-E5F25C482E2F}">
      <dsp:nvSpPr>
        <dsp:cNvPr id="0" name=""/>
        <dsp:cNvSpPr/>
      </dsp:nvSpPr>
      <dsp:spPr>
        <a:xfrm rot="5400000">
          <a:off x="1862262" y="2226511"/>
          <a:ext cx="723359" cy="8235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B093B-F927-4BC1-B825-07EEFEF8709A}">
      <dsp:nvSpPr>
        <dsp:cNvPr id="0" name=""/>
        <dsp:cNvSpPr/>
      </dsp:nvSpPr>
      <dsp:spPr>
        <a:xfrm>
          <a:off x="6782" y="1424652"/>
          <a:ext cx="4545377" cy="85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Affin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almashtirishlar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.</a:t>
          </a:r>
          <a:endParaRPr lang="ru-RU" sz="2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48398" y="1466268"/>
        <a:ext cx="4462145" cy="769126"/>
      </dsp:txXfrm>
    </dsp:sp>
    <dsp:sp modelId="{6D32AEFA-544F-495F-A4AF-E3A4CF33FF0D}">
      <dsp:nvSpPr>
        <dsp:cNvPr id="0" name=""/>
        <dsp:cNvSpPr/>
      </dsp:nvSpPr>
      <dsp:spPr>
        <a:xfrm>
          <a:off x="3289083" y="1518682"/>
          <a:ext cx="84136" cy="66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14465-EEF5-4F83-A4AD-FA4CAE7925C9}">
      <dsp:nvSpPr>
        <dsp:cNvPr id="0" name=""/>
        <dsp:cNvSpPr/>
      </dsp:nvSpPr>
      <dsp:spPr>
        <a:xfrm rot="5400000">
          <a:off x="3978676" y="3183991"/>
          <a:ext cx="723359" cy="8235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B646C-EEEF-4D80-803D-5E72FE01212E}">
      <dsp:nvSpPr>
        <dsp:cNvPr id="0" name=""/>
        <dsp:cNvSpPr/>
      </dsp:nvSpPr>
      <dsp:spPr>
        <a:xfrm>
          <a:off x="2347426" y="2361906"/>
          <a:ext cx="4414644" cy="85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Affin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almashtirishlar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gruppasi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.</a:t>
          </a:r>
          <a:endParaRPr lang="ru-RU" sz="2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2389042" y="2403522"/>
        <a:ext cx="4331412" cy="769126"/>
      </dsp:txXfrm>
    </dsp:sp>
    <dsp:sp modelId="{12B2D926-98B4-4B27-932B-7148837669AC}">
      <dsp:nvSpPr>
        <dsp:cNvPr id="0" name=""/>
        <dsp:cNvSpPr/>
      </dsp:nvSpPr>
      <dsp:spPr>
        <a:xfrm flipH="1">
          <a:off x="5431819" y="2758710"/>
          <a:ext cx="31493" cy="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F09C9-5867-4C23-999D-567ABE8E4FA6}">
      <dsp:nvSpPr>
        <dsp:cNvPr id="0" name=""/>
        <dsp:cNvSpPr/>
      </dsp:nvSpPr>
      <dsp:spPr>
        <a:xfrm>
          <a:off x="4370345" y="3339612"/>
          <a:ext cx="4659367" cy="8523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Qism</a:t>
          </a:r>
          <a:r>
            <a:rPr lang="en-US" sz="24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 </a:t>
          </a:r>
          <a:r>
            <a:rPr lang="en-US" sz="2400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gruppalar</a:t>
          </a:r>
          <a:endParaRPr lang="ru-RU" sz="24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4411961" y="3381228"/>
        <a:ext cx="4576135" cy="76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9242B-E94C-49C5-A759-131FEF56A18A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E15426-820D-43E6-A4E4-75732470E1B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Affin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almashtirishlar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.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Affin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almashtirishlar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gruppasi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uning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qism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gruppalari</a:t>
            </a:r>
            <a:r>
              <a:rPr lang="en-U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136" y="4941168"/>
            <a:ext cx="7376864" cy="148972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0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</p:spPr>
        <p:txBody>
          <a:bodyPr/>
          <a:lstStyle/>
          <a:p>
            <a:r>
              <a:rPr lang="en-US" dirty="0" err="1" smtClean="0"/>
              <a:t>Misollar</a:t>
            </a:r>
            <a:r>
              <a:rPr lang="en-US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22967"/>
                <a:ext cx="9144000" cy="56612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1)A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qo’yidagi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formulalar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’₁=−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₁+2</m:t>
                            </m:r>
                            <m:r>
                              <m:rPr>
                                <m:nor/>
                              </m:rPr>
                              <a:rPr lang="ru-RU" dirty="0"/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₂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 i="1">
                                <a:latin typeface="Cambria Math"/>
                              </a:rPr>
                              <m:t>₂</m:t>
                            </m:r>
                            <m:r>
                              <a:rPr lang="en-US">
                                <a:latin typeface="Cambria Math"/>
                              </a:rPr>
                              <m:t>−3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 i="1">
                                <a:latin typeface="Cambria Math"/>
                              </a:rPr>
                              <m:t>₃</m:t>
                            </m:r>
                            <m:r>
                              <a:rPr lang="en-US">
                                <a:latin typeface="Cambria Math"/>
                              </a:rPr>
                              <m:t>−1,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₃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 i="1">
                                <a:latin typeface="Cambria Math"/>
                              </a:rPr>
                              <m:t>₁</m:t>
                            </m:r>
                            <m:r>
                              <a:rPr lang="en-US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 i="1">
                                <a:latin typeface="Cambria Math"/>
                              </a:rPr>
                              <m:t>₂</m:t>
                            </m:r>
                            <m:r>
                              <a:rPr lang="en-US"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 i="1">
                                <a:latin typeface="Cambria Math"/>
                              </a:rPr>
                              <m:t>₃</m:t>
                            </m:r>
                            <m:r>
                              <a:rPr lang="en-US">
                                <a:latin typeface="Cambria Math"/>
                              </a:rPr>
                              <m:t>+3.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P(3,-1,2),Q(-1,4,0), T(0,0,0) </a:t>
                </a:r>
                <a:r>
                  <a:rPr lang="en-US" dirty="0" err="1" smtClean="0"/>
                  <a:t>nuqtalarning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obrazlarini</a:t>
                </a:r>
                <a:r>
                  <a:rPr lang="en-US" dirty="0" smtClean="0"/>
                  <a:t>  toping.</a:t>
                </a:r>
              </a:p>
              <a:p>
                <a:r>
                  <a:rPr lang="en-US" dirty="0" err="1" smtClean="0"/>
                  <a:t>Shu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qo’zg’almas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nuqtasi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bormi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2x₁+x₂+x₃=4  </a:t>
                </a:r>
                <a:r>
                  <a:rPr lang="en-US" dirty="0" err="1" smtClean="0"/>
                  <a:t>tekislikning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obrazi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qanday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tekislik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₁−2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₂+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₃=2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₁−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₃=1</m:t>
                            </m:r>
                          </m:e>
                        </m:eqArr>
                      </m:e>
                    </m:d>
                    <m:r>
                      <a:rPr lang="en-US" b="0" i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dirty="0" err="1" smtClean="0"/>
                  <a:t>to’g’ri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chiziqning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obrazini</a:t>
                </a:r>
                <a:r>
                  <a:rPr lang="en-US" dirty="0" smtClean="0"/>
                  <a:t>  toping.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2)</a:t>
                </a:r>
                <a:r>
                  <a:rPr lang="en-US" dirty="0" err="1" smtClean="0"/>
                  <a:t>Ushbu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almashtirishning</a:t>
                </a:r>
                <a:r>
                  <a:rPr lang="en-US" dirty="0" smtClean="0"/>
                  <a:t>   x’=3x+4y-8,  y’=x+3y-4  </a:t>
                </a:r>
                <a:r>
                  <a:rPr lang="en-US" dirty="0" err="1" smtClean="0"/>
                  <a:t>qo’sh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nuqtasi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topilsin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3) </a:t>
                </a:r>
                <a:r>
                  <a:rPr lang="en-US" dirty="0" err="1" smtClean="0"/>
                  <a:t>A₁x+B₁y+C</a:t>
                </a:r>
                <a:r>
                  <a:rPr lang="en-US" dirty="0" smtClean="0"/>
                  <a:t>₁=0,  </a:t>
                </a:r>
                <a:r>
                  <a:rPr lang="en-US" dirty="0" err="1" smtClean="0"/>
                  <a:t>A₂x+B₂y+C</a:t>
                </a:r>
                <a:r>
                  <a:rPr lang="en-US" dirty="0" smtClean="0"/>
                  <a:t>₂=0  </a:t>
                </a:r>
                <a:r>
                  <a:rPr lang="en-US" dirty="0" err="1" smtClean="0"/>
                  <a:t>to’g’ri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chiziqlar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mos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ravishda</a:t>
                </a:r>
                <a:r>
                  <a:rPr lang="en-US" dirty="0" smtClean="0"/>
                  <a:t>  Ox 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Oy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o’qlarga</a:t>
                </a:r>
                <a:r>
                  <a:rPr lang="en-US" dirty="0" smtClean="0"/>
                  <a:t>  M₀(x₀;y)₀  </a:t>
                </a:r>
                <a:r>
                  <a:rPr lang="en-US" dirty="0" err="1" smtClean="0"/>
                  <a:t>nuqta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esa</a:t>
                </a:r>
                <a:r>
                  <a:rPr lang="en-US" dirty="0" smtClean="0"/>
                  <a:t>  E(1;1) </a:t>
                </a:r>
                <a:r>
                  <a:rPr lang="en-US" dirty="0" err="1" smtClean="0"/>
                  <a:t>nuqtaga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o’tadigan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almashtirishni</a:t>
                </a:r>
                <a:r>
                  <a:rPr lang="en-US" dirty="0" smtClean="0"/>
                  <a:t> toping.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22967"/>
                <a:ext cx="9144000" cy="5661248"/>
              </a:xfrm>
              <a:blipFill rotWithShape="1">
                <a:blip r:embed="rId2"/>
                <a:stretch>
                  <a:fillRect l="-1000" t="-1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US" dirty="0" err="1" smtClean="0"/>
              <a:t>Foydalanilgan</a:t>
            </a:r>
            <a:r>
              <a:rPr lang="en-US" dirty="0" smtClean="0"/>
              <a:t>  </a:t>
            </a:r>
            <a:r>
              <a:rPr lang="en-US" dirty="0" err="1" smtClean="0"/>
              <a:t>adabiyotlar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r>
              <a:rPr lang="en-US" dirty="0" err="1" smtClean="0"/>
              <a:t>N.D.Dadalonov</a:t>
            </a:r>
            <a:r>
              <a:rPr lang="en-US" dirty="0" smtClean="0"/>
              <a:t>,   </a:t>
            </a:r>
            <a:r>
              <a:rPr lang="en-US" dirty="0" err="1" smtClean="0"/>
              <a:t>M.SH.Juraeva</a:t>
            </a:r>
            <a:r>
              <a:rPr lang="en-US" dirty="0" smtClean="0"/>
              <a:t>. “</a:t>
            </a:r>
            <a:r>
              <a:rPr lang="en-US" dirty="0" err="1" smtClean="0"/>
              <a:t>Geometriya</a:t>
            </a:r>
            <a:r>
              <a:rPr lang="en-US" dirty="0" smtClean="0"/>
              <a:t>  1-qism” Toshkent “</a:t>
            </a:r>
            <a:r>
              <a:rPr lang="en-US" dirty="0" err="1" smtClean="0"/>
              <a:t>O’qituvchi</a:t>
            </a:r>
            <a:r>
              <a:rPr lang="en-US" dirty="0" smtClean="0"/>
              <a:t>”  1996 </a:t>
            </a:r>
          </a:p>
          <a:p>
            <a:r>
              <a:rPr lang="en-US" dirty="0" err="1" smtClean="0"/>
              <a:t>S.V.Baxvalov</a:t>
            </a:r>
            <a:r>
              <a:rPr lang="en-US" dirty="0" smtClean="0"/>
              <a:t> ,  </a:t>
            </a:r>
            <a:r>
              <a:rPr lang="en-US" dirty="0" err="1" smtClean="0"/>
              <a:t>P.S.Modenov</a:t>
            </a:r>
            <a:r>
              <a:rPr lang="en-US" dirty="0" smtClean="0"/>
              <a:t>,  </a:t>
            </a:r>
            <a:r>
              <a:rPr lang="en-US" dirty="0" err="1" smtClean="0"/>
              <a:t>A.S.Parxomenko</a:t>
            </a:r>
            <a:r>
              <a:rPr lang="en-US" dirty="0" smtClean="0"/>
              <a:t>  “</a:t>
            </a:r>
            <a:r>
              <a:rPr lang="en-US" dirty="0" err="1" smtClean="0"/>
              <a:t>Analitik</a:t>
            </a:r>
            <a:r>
              <a:rPr lang="en-US" dirty="0" smtClean="0"/>
              <a:t>  </a:t>
            </a:r>
            <a:r>
              <a:rPr lang="en-US" dirty="0" err="1" smtClean="0"/>
              <a:t>geometriyadan</a:t>
            </a:r>
            <a:r>
              <a:rPr lang="en-US" dirty="0" smtClean="0"/>
              <a:t>  </a:t>
            </a:r>
            <a:r>
              <a:rPr lang="en-US" dirty="0" err="1" smtClean="0"/>
              <a:t>msalalar</a:t>
            </a:r>
            <a:r>
              <a:rPr lang="en-US" dirty="0" smtClean="0"/>
              <a:t>  </a:t>
            </a:r>
            <a:r>
              <a:rPr lang="en-US" dirty="0" err="1" smtClean="0"/>
              <a:t>to’plami</a:t>
            </a:r>
            <a:r>
              <a:rPr lang="en-US" dirty="0" smtClean="0"/>
              <a:t>”   Toshkent-2006.</a:t>
            </a:r>
          </a:p>
          <a:p>
            <a:r>
              <a:rPr lang="en-US" dirty="0" smtClean="0"/>
              <a:t>A.Y </a:t>
            </a:r>
            <a:r>
              <a:rPr lang="en-US" dirty="0" err="1" smtClean="0"/>
              <a:t>Narmatov</a:t>
            </a:r>
            <a:r>
              <a:rPr lang="en-US" dirty="0" smtClean="0"/>
              <a:t>  “</a:t>
            </a:r>
            <a:r>
              <a:rPr lang="en-US" dirty="0" err="1" smtClean="0"/>
              <a:t>Analitik</a:t>
            </a:r>
            <a:r>
              <a:rPr lang="en-US" dirty="0" smtClean="0"/>
              <a:t> </a:t>
            </a:r>
            <a:r>
              <a:rPr lang="en-US" dirty="0" err="1" smtClean="0"/>
              <a:t>geometriya</a:t>
            </a:r>
            <a:r>
              <a:rPr lang="en-US" dirty="0" smtClean="0"/>
              <a:t>”  Toshkent  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3754760" cy="63668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/>
              <a:t>Reja</a:t>
            </a:r>
            <a:r>
              <a:rPr lang="en-US" sz="5400" dirty="0" smtClean="0"/>
              <a:t>:</a:t>
            </a:r>
            <a:endParaRPr lang="ru-RU" sz="5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81583954"/>
              </p:ext>
            </p:extLst>
          </p:nvPr>
        </p:nvGraphicFramePr>
        <p:xfrm>
          <a:off x="107504" y="1124744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2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     </a:t>
                </a:r>
                <a:r>
                  <a:rPr lang="en-US" sz="2400" dirty="0" err="1" smtClean="0"/>
                  <a:t>Tekislikda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affin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almashtirishlar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bilan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tanishganmiz</a:t>
                </a:r>
                <a:r>
                  <a:rPr lang="en-US" sz="2400" dirty="0" smtClean="0"/>
                  <a:t>,  </a:t>
                </a:r>
                <a:r>
                  <a:rPr lang="en-US" sz="2400" dirty="0" err="1" smtClean="0"/>
                  <a:t>endi</a:t>
                </a:r>
                <a:r>
                  <a:rPr lang="en-US" sz="2400" dirty="0" smtClean="0"/>
                  <a:t> 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𝓃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o’lchovli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fazodagi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almashtirishlar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bilan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tanishaylik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</a:t>
                </a:r>
                <a:endParaRPr lang="ru-RU" sz="24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Cambria Math"/>
                    <a:ea typeface="Cambria Math"/>
                  </a:rPr>
                  <a:t> 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     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Aⁿ da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ikki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ℬ(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O,ℯ₁,ℯ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₂,…..ℯ  )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ℬ’=(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O,ℯ’₁</a:t>
                </a:r>
                <a:r>
                  <a:rPr lang="en-US" sz="2400" dirty="0" err="1">
                    <a:latin typeface="Cambria Math"/>
                    <a:ea typeface="Cambria Math"/>
                  </a:rPr>
                  <a:t>,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ℯ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’₂,….ℯ’  )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reper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berilgan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bo’lsin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.Bu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reper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yordamida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Aⁿ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nuqtalari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orasida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shunday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f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moslik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o’rnatamizki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,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ixtiyoriy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∊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Aⁿ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nuqta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ℬ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reperda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qanday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koordinatalarga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ega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bo’lsa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,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uning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obrazi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M’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=</a:t>
                </a:r>
                <a:r>
                  <a:rPr lang="ru-RU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f(M)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nuqta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ℬ’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reperda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xuddi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shunday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koordinatalarga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ega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bo’lsin,bu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moslik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o’zaro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qiymatli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bo’lib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,Aⁿ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o’z-o’ziga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o’tkazadi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,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demak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,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f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biror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mbria Math"/>
                    <a:ea typeface="Cambria Math"/>
                  </a:rPr>
                  <a:t>    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1-ta’rif.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Yuqoridagicha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aniqlangan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f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Aⁿ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deb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ataladi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Bundan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ko’rinadiki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,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juft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reperning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berilishi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bilan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to’la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aniqlanadi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               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xossalari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 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1⁰.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f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𝑎̅∊A ⁿ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shu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fazoning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biror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f</a:t>
                </a: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(𝑎̅)=𝑎̅’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Xususiy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holda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nol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ya’na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nol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vektorgaalmashadi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.</a:t>
                </a:r>
                <a:endParaRPr lang="ru-RU" sz="2400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178" r="-533"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   </a:t>
                </a:r>
                <a:r>
                  <a:rPr lang="en-US" sz="2400" b="1" dirty="0" smtClean="0"/>
                  <a:t>2⁰. </a:t>
                </a:r>
                <a:r>
                  <a:rPr lang="en-US" sz="2400" i="1" dirty="0" smtClean="0"/>
                  <a:t>f   </a:t>
                </a:r>
                <a:r>
                  <a:rPr lang="en-US" sz="2400" dirty="0" err="1" smtClean="0"/>
                  <a:t>affin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almashtirishda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𝑎̅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koordinatalari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ℬ  da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qanday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bo’lsa,unga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mos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kelgan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𝑎̅’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ham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koordinatalari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ℬ’ d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xuddi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shu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sonlardan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iborat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bo’ladi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/>
                    <a:ea typeface="Cambria Math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  3⁰.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> f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almashtirishda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ikki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vektorning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yig’indisiga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mos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kelgan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qo’shiluvchi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vektorlarga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mos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kelgan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vektorlar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yig’indisidan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iborat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,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ya’ni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 ⇒f(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=f(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:r>
                  <a:rPr lang="en-US" sz="2400" b="1" dirty="0" smtClean="0"/>
                  <a:t>4⁰.  </a:t>
                </a:r>
                <a:r>
                  <a:rPr lang="en-US" sz="2400" dirty="0" smtClean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4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vektorga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mos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kelgan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vektor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kf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=k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 smtClean="0"/>
                  <a:t>’ </a:t>
                </a:r>
                <a:r>
                  <a:rPr lang="en-US" sz="2400" dirty="0" err="1" smtClean="0"/>
                  <a:t>vektordir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:r>
                  <a:rPr lang="en-US" sz="2400" b="1" dirty="0" smtClean="0"/>
                  <a:t>2-ta’rif: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</a:rPr>
                      <m:t>𝐴</m:t>
                    </m:r>
                    <m:r>
                      <a:rPr lang="en-US" sz="2400" smtClean="0">
                        <a:latin typeface="Cambria Math"/>
                        <a:ea typeface="Cambria Math"/>
                      </a:rPr>
                      <m:t>ⁿ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dirty="0" err="1" smtClean="0"/>
                  <a:t>fazoning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o’z-o’ziga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izomorf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akslanishi</a:t>
                </a:r>
                <a:r>
                  <a:rPr lang="en-US" sz="2400" dirty="0" smtClean="0"/>
                  <a:t>  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ⁿ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dagi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b="1" i="1" dirty="0" err="1" smtClean="0">
                    <a:latin typeface="Cambria Math"/>
                    <a:ea typeface="Cambria Math"/>
                  </a:rPr>
                  <a:t>affin</a:t>
                </a:r>
                <a:r>
                  <a:rPr lang="en-US" sz="2400" b="1" i="1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b="1" i="1" dirty="0" err="1" smtClean="0">
                    <a:latin typeface="Cambria Math"/>
                    <a:ea typeface="Cambria Math"/>
                  </a:rPr>
                  <a:t>almashtirish</a:t>
                </a:r>
                <a:r>
                  <a:rPr lang="en-US" sz="2400" b="1" i="1" dirty="0" smtClean="0">
                    <a:latin typeface="Cambria Math"/>
                    <a:ea typeface="Cambria Math"/>
                  </a:rPr>
                  <a:t>  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deb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ataladi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:r>
                  <a:rPr lang="en-US" sz="2400" b="1" dirty="0" smtClean="0">
                    <a:latin typeface="Cambria Math"/>
                    <a:ea typeface="Cambria Math"/>
                  </a:rPr>
                  <a:t>3-ta’rif: 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MN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kesmani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P  </a:t>
                </a:r>
                <a:r>
                  <a:rPr lang="en-US" sz="2400" dirty="0" err="1" smtClean="0">
                    <a:latin typeface="Cambria Math"/>
                    <a:ea typeface="Cambria Math"/>
                  </a:rPr>
                  <a:t>nuqta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nisbatda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bo’lsa</a:t>
                </a:r>
                <a:r>
                  <a:rPr lang="en-US" sz="2400" dirty="0" smtClean="0"/>
                  <a:t>  (</a:t>
                </a:r>
                <a:r>
                  <a:rPr lang="en-US" sz="2400" dirty="0" err="1" smtClean="0"/>
                  <a:t>ya’ni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bo’lsa</a:t>
                </a:r>
                <a:r>
                  <a:rPr lang="en-US" sz="2400" dirty="0" smtClean="0"/>
                  <a:t>),  u </a:t>
                </a:r>
                <a:r>
                  <a:rPr lang="en-US" sz="2400" dirty="0" err="1" smtClean="0"/>
                  <a:t>holda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  son  M,N,P  </a:t>
                </a:r>
                <a:r>
                  <a:rPr lang="en-US" sz="2400" dirty="0" err="1" smtClean="0"/>
                  <a:t>nuqtalarning</a:t>
                </a:r>
                <a:r>
                  <a:rPr lang="en-US" sz="2400" dirty="0" smtClean="0"/>
                  <a:t>  </a:t>
                </a:r>
                <a:r>
                  <a:rPr lang="en-US" sz="2400" i="1" dirty="0" err="1" smtClean="0"/>
                  <a:t>oddiy</a:t>
                </a:r>
                <a:r>
                  <a:rPr lang="en-US" sz="2400" i="1" dirty="0" smtClean="0"/>
                  <a:t>  </a:t>
                </a:r>
                <a:r>
                  <a:rPr lang="en-US" sz="2400" i="1" dirty="0" err="1" smtClean="0"/>
                  <a:t>nisbati</a:t>
                </a:r>
                <a:r>
                  <a:rPr lang="en-US" sz="2400" i="1" dirty="0" smtClean="0"/>
                  <a:t>  </a:t>
                </a:r>
                <a:r>
                  <a:rPr lang="en-US" sz="2400" dirty="0" smtClean="0"/>
                  <a:t>deb  </a:t>
                </a:r>
                <a:r>
                  <a:rPr lang="en-US" sz="2400" dirty="0" err="1" smtClean="0"/>
                  <a:t>atalib</a:t>
                </a:r>
                <a:r>
                  <a:rPr lang="en-US" sz="2400" dirty="0" smtClean="0"/>
                  <a:t>,     </a:t>
                </a:r>
                <a:r>
                  <a:rPr lang="en-US" sz="2400" dirty="0" err="1" smtClean="0"/>
                  <a:t>uni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odatdagidek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ko’rinishidagi</a:t>
                </a:r>
                <a:r>
                  <a:rPr lang="en-US" sz="2400" dirty="0" smtClean="0"/>
                  <a:t>   </a:t>
                </a:r>
                <a:r>
                  <a:rPr lang="en-US" sz="2400" dirty="0" err="1" smtClean="0"/>
                  <a:t>belgilanadi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en-US" sz="2400" dirty="0" err="1" smtClean="0"/>
                  <a:t>Demak</a:t>
                </a:r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⃗"/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Cambria Math"/>
                    <a:ea typeface="Cambria Math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𝑀𝑁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 Math"/>
                      </a:rPr>
                      <m:t>u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 Math"/>
                      </a:rPr>
                      <m:t>holda</m:t>
                    </m:r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dirty="0" smtClean="0"/>
                  <a:t>4-xossani </a:t>
                </a:r>
                <a:r>
                  <a:rPr lang="en-US" sz="2400" dirty="0" err="1" smtClean="0"/>
                  <a:t>e’tiborga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olsak</a:t>
                </a:r>
                <a:r>
                  <a:rPr lang="en-US" sz="2400" dirty="0" smtClean="0"/>
                  <a:t> , </a:t>
                </a:r>
                <a:r>
                  <a:rPr lang="en-US" sz="2400" dirty="0" err="1" smtClean="0"/>
                  <a:t>affin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almashtirishda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nuqta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berilgan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kesmani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qanday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nisbatda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bo’lsa</a:t>
                </a:r>
                <a:r>
                  <a:rPr lang="en-US" sz="2400" dirty="0" smtClean="0"/>
                  <a:t>,  </a:t>
                </a:r>
                <a:r>
                  <a:rPr lang="en-US" sz="2400" dirty="0" err="1" smtClean="0"/>
                  <a:t>uning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obrazi</a:t>
                </a:r>
                <a:r>
                  <a:rPr lang="en-US" sz="2400" dirty="0" smtClean="0"/>
                  <a:t>  ham  </a:t>
                </a:r>
                <a:r>
                  <a:rPr lang="en-US" sz="2400" dirty="0" err="1" smtClean="0"/>
                  <a:t>berilgan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kesma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obrazini</a:t>
                </a:r>
                <a:r>
                  <a:rPr lang="en-US" sz="2400" dirty="0" smtClean="0"/>
                  <a:t>  ham  </a:t>
                </a:r>
                <a:r>
                  <a:rPr lang="en-US" sz="2400" dirty="0" err="1" smtClean="0"/>
                  <a:t>shu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nisbatda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bo’ladi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degan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xulosaga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kelamiz</a:t>
                </a:r>
                <a:r>
                  <a:rPr lang="en-US" sz="2400" dirty="0" smtClean="0"/>
                  <a:t> , </a:t>
                </a:r>
                <a:r>
                  <a:rPr lang="en-US" sz="2400" dirty="0" err="1" smtClean="0"/>
                  <a:t>demak</a:t>
                </a:r>
                <a:r>
                  <a:rPr lang="en-US" sz="2400" dirty="0" smtClean="0"/>
                  <a:t> ,</a:t>
                </a:r>
                <a:r>
                  <a:rPr lang="en-US" sz="2400" dirty="0" err="1" smtClean="0"/>
                  <a:t>affin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almashtirishda</a:t>
                </a:r>
                <a:r>
                  <a:rPr lang="en-US" sz="2400" dirty="0" smtClean="0"/>
                  <a:t>   </a:t>
                </a:r>
                <a:r>
                  <a:rPr lang="en-US" sz="2400" dirty="0" err="1" smtClean="0"/>
                  <a:t>uch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nuqtaning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oddiy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nisbati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saqlanadi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889" r="-2600" b="-1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1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b="1" dirty="0" smtClean="0"/>
              <a:t>5⁰.</a:t>
            </a:r>
            <a:r>
              <a:rPr lang="en-US" sz="2800" dirty="0" smtClean="0"/>
              <a:t> f  </a:t>
            </a:r>
            <a:r>
              <a:rPr lang="en-US" sz="2800" dirty="0" err="1" smtClean="0"/>
              <a:t>affin</a:t>
            </a:r>
            <a:r>
              <a:rPr lang="en-US" sz="2800" dirty="0" smtClean="0"/>
              <a:t>  </a:t>
            </a:r>
            <a:r>
              <a:rPr lang="en-US" sz="2800" dirty="0" err="1" smtClean="0"/>
              <a:t>almashtirishda</a:t>
            </a:r>
            <a:r>
              <a:rPr lang="en-US" sz="2800" dirty="0" smtClean="0"/>
              <a:t>  k   </a:t>
            </a:r>
            <a:r>
              <a:rPr lang="en-US" sz="2800" dirty="0" err="1" smtClean="0"/>
              <a:t>o’lchovli</a:t>
            </a:r>
            <a:r>
              <a:rPr lang="en-US" sz="2800" dirty="0" smtClean="0"/>
              <a:t>  </a:t>
            </a:r>
            <a:r>
              <a:rPr lang="ru-RU" sz="2800" dirty="0" smtClean="0">
                <a:latin typeface="Cambria Math"/>
                <a:ea typeface="Cambria Math"/>
              </a:rPr>
              <a:t>П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n-US" sz="2800" dirty="0" err="1" smtClean="0">
                <a:latin typeface="Cambria Math"/>
                <a:ea typeface="Cambria Math"/>
              </a:rPr>
              <a:t>tekislik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ya’na</a:t>
            </a:r>
            <a:r>
              <a:rPr lang="en-US" sz="2800" dirty="0" smtClean="0">
                <a:latin typeface="Cambria Math"/>
                <a:ea typeface="Cambria Math"/>
              </a:rPr>
              <a:t>  k  </a:t>
            </a:r>
            <a:r>
              <a:rPr lang="en-US" sz="2800" dirty="0" err="1" smtClean="0">
                <a:latin typeface="Cambria Math"/>
                <a:ea typeface="Cambria Math"/>
              </a:rPr>
              <a:t>o’lchovli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ru-RU" sz="2800" dirty="0" smtClean="0">
                <a:latin typeface="Cambria Math"/>
                <a:ea typeface="Cambria Math"/>
              </a:rPr>
              <a:t>П</a:t>
            </a:r>
            <a:r>
              <a:rPr lang="en-US" sz="2800" dirty="0" smtClean="0">
                <a:latin typeface="Cambria Math"/>
                <a:ea typeface="Cambria Math"/>
              </a:rPr>
              <a:t>ᵏ </a:t>
            </a:r>
            <a:r>
              <a:rPr lang="en-US" sz="2800" dirty="0" err="1" smtClean="0">
                <a:latin typeface="Cambria Math"/>
                <a:ea typeface="Cambria Math"/>
              </a:rPr>
              <a:t>tekislikka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almashadi,ya’ni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tekislikning</a:t>
            </a:r>
            <a:r>
              <a:rPr lang="en-US" sz="2800" dirty="0" smtClean="0">
                <a:latin typeface="Cambria Math"/>
                <a:ea typeface="Cambria Math"/>
              </a:rPr>
              <a:t>   </a:t>
            </a:r>
            <a:r>
              <a:rPr lang="en-US" sz="2800" dirty="0" err="1" smtClean="0">
                <a:latin typeface="Cambria Math"/>
                <a:ea typeface="Cambria Math"/>
              </a:rPr>
              <a:t>o’lchovi</a:t>
            </a:r>
            <a:r>
              <a:rPr lang="en-US" sz="2800" dirty="0" smtClean="0">
                <a:latin typeface="Cambria Math"/>
                <a:ea typeface="Cambria Math"/>
              </a:rPr>
              <a:t>  f  </a:t>
            </a:r>
            <a:r>
              <a:rPr lang="en-US" sz="2800" dirty="0" err="1" smtClean="0">
                <a:latin typeface="Cambria Math"/>
                <a:ea typeface="Cambria Math"/>
              </a:rPr>
              <a:t>uchun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invariantdir</a:t>
            </a:r>
            <a:r>
              <a:rPr lang="en-US" sz="2800" dirty="0" smtClean="0">
                <a:latin typeface="Cambria Math"/>
                <a:ea typeface="Cambria Math"/>
              </a:rPr>
              <a:t>.  </a:t>
            </a:r>
            <a:endParaRPr lang="ru-RU" sz="2800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ru-RU" sz="2800" dirty="0">
                <a:latin typeface="Cambria Math"/>
                <a:ea typeface="Cambria Math"/>
              </a:rPr>
              <a:t> </a:t>
            </a:r>
            <a:r>
              <a:rPr lang="ru-RU" sz="2800" dirty="0" smtClean="0">
                <a:latin typeface="Cambria Math"/>
                <a:ea typeface="Cambria Math"/>
              </a:rPr>
              <a:t>    </a:t>
            </a:r>
            <a:r>
              <a:rPr lang="en-US" sz="2800" dirty="0" err="1" smtClean="0">
                <a:latin typeface="Cambria Math"/>
                <a:ea typeface="Cambria Math"/>
              </a:rPr>
              <a:t>Xususiy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holda</a:t>
            </a:r>
            <a:r>
              <a:rPr lang="en-US" sz="2800" dirty="0" smtClean="0">
                <a:latin typeface="Cambria Math"/>
                <a:ea typeface="Cambria Math"/>
              </a:rPr>
              <a:t>  k=1  </a:t>
            </a:r>
            <a:r>
              <a:rPr lang="en-US" sz="2800" dirty="0" err="1" smtClean="0">
                <a:latin typeface="Cambria Math"/>
                <a:ea typeface="Cambria Math"/>
              </a:rPr>
              <a:t>bo’lsa</a:t>
            </a:r>
            <a:r>
              <a:rPr lang="en-US" sz="2800" dirty="0" smtClean="0">
                <a:latin typeface="Cambria Math"/>
                <a:ea typeface="Cambria Math"/>
              </a:rPr>
              <a:t>,  </a:t>
            </a:r>
            <a:r>
              <a:rPr lang="en-US" sz="2800" dirty="0" err="1" smtClean="0">
                <a:latin typeface="Cambria Math"/>
                <a:ea typeface="Cambria Math"/>
              </a:rPr>
              <a:t>affin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almashtirishda</a:t>
            </a:r>
            <a:r>
              <a:rPr lang="en-US" sz="2800" dirty="0" smtClean="0">
                <a:latin typeface="Cambria Math"/>
                <a:ea typeface="Cambria Math"/>
              </a:rPr>
              <a:t>   </a:t>
            </a:r>
            <a:r>
              <a:rPr lang="en-US" sz="2800" dirty="0" err="1" smtClean="0">
                <a:latin typeface="Cambria Math"/>
                <a:ea typeface="Cambria Math"/>
              </a:rPr>
              <a:t>to;g;ri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chiziq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ya’na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to’g’ri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chiziqqa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almashadi</a:t>
            </a:r>
            <a:r>
              <a:rPr lang="en-US" sz="2800" dirty="0" smtClean="0">
                <a:latin typeface="Cambria Math"/>
                <a:ea typeface="Cambria Math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ambria Math"/>
                <a:ea typeface="Cambria Math"/>
              </a:rPr>
              <a:t> </a:t>
            </a:r>
            <a:r>
              <a:rPr lang="en-US" sz="2800" dirty="0" smtClean="0">
                <a:latin typeface="Cambria Math"/>
                <a:ea typeface="Cambria Math"/>
              </a:rPr>
              <a:t>    </a:t>
            </a:r>
            <a:r>
              <a:rPr lang="en-US" sz="2800" b="1" dirty="0" smtClean="0">
                <a:latin typeface="Cambria Math"/>
                <a:ea typeface="Cambria Math"/>
              </a:rPr>
              <a:t>6⁰.</a:t>
            </a:r>
            <a:r>
              <a:rPr lang="en-US" sz="2800" dirty="0" smtClean="0">
                <a:latin typeface="Cambria Math"/>
                <a:ea typeface="Cambria Math"/>
              </a:rPr>
              <a:t> f  </a:t>
            </a:r>
            <a:r>
              <a:rPr lang="en-US" sz="2800" dirty="0" err="1" smtClean="0">
                <a:latin typeface="Cambria Math"/>
                <a:ea typeface="Cambria Math"/>
              </a:rPr>
              <a:t>affin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almashtirishda</a:t>
            </a:r>
            <a:r>
              <a:rPr lang="en-US" sz="2800" dirty="0" smtClean="0">
                <a:latin typeface="Cambria Math"/>
                <a:ea typeface="Cambria Math"/>
              </a:rPr>
              <a:t>   parallel  </a:t>
            </a:r>
            <a:r>
              <a:rPr lang="en-US" sz="2800" dirty="0" err="1" smtClean="0">
                <a:latin typeface="Cambria Math"/>
                <a:ea typeface="Cambria Math"/>
              </a:rPr>
              <a:t>tekisliklar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ya’na</a:t>
            </a:r>
            <a:r>
              <a:rPr lang="en-US" sz="2800" dirty="0" smtClean="0">
                <a:latin typeface="Cambria Math"/>
                <a:ea typeface="Cambria Math"/>
              </a:rPr>
              <a:t>  parallel  </a:t>
            </a:r>
            <a:r>
              <a:rPr lang="en-US" sz="2800" dirty="0" err="1" smtClean="0">
                <a:latin typeface="Cambria Math"/>
                <a:ea typeface="Cambria Math"/>
              </a:rPr>
              <a:t>tekislikka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o’tadi</a:t>
            </a:r>
            <a:r>
              <a:rPr lang="en-US" sz="2800" dirty="0" smtClean="0">
                <a:latin typeface="Cambria Math"/>
                <a:ea typeface="Cambria Math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Cambria Math"/>
                <a:ea typeface="Cambria Math"/>
              </a:rPr>
              <a:t> </a:t>
            </a:r>
            <a:r>
              <a:rPr lang="en-US" sz="2800" dirty="0" smtClean="0">
                <a:latin typeface="Cambria Math"/>
                <a:ea typeface="Cambria Math"/>
              </a:rPr>
              <a:t>      Bu </a:t>
            </a:r>
            <a:r>
              <a:rPr lang="en-US" sz="2800" dirty="0" err="1" smtClean="0">
                <a:latin typeface="Cambria Math"/>
                <a:ea typeface="Cambria Math"/>
              </a:rPr>
              <a:t>xossa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affin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almashtirishning</a:t>
            </a:r>
            <a:r>
              <a:rPr lang="en-US" sz="2800" dirty="0" smtClean="0">
                <a:latin typeface="Cambria Math"/>
                <a:ea typeface="Cambria Math"/>
              </a:rPr>
              <a:t>   </a:t>
            </a:r>
            <a:r>
              <a:rPr lang="en-US" sz="2800" dirty="0" err="1" smtClean="0">
                <a:latin typeface="Cambria Math"/>
                <a:ea typeface="Cambria Math"/>
              </a:rPr>
              <a:t>o’zaro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bir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qiymatli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ekanligi</a:t>
            </a:r>
            <a:r>
              <a:rPr lang="en-US" sz="2800" dirty="0" smtClean="0">
                <a:latin typeface="Cambria Math"/>
                <a:ea typeface="Cambria Math"/>
              </a:rPr>
              <a:t>   </a:t>
            </a:r>
            <a:r>
              <a:rPr lang="en-US" sz="2800" dirty="0" err="1" smtClean="0">
                <a:latin typeface="Cambria Math"/>
                <a:ea typeface="Cambria Math"/>
              </a:rPr>
              <a:t>kelib</a:t>
            </a:r>
            <a:r>
              <a:rPr lang="en-US" sz="2800" dirty="0" smtClean="0">
                <a:latin typeface="Cambria Math"/>
                <a:ea typeface="Cambria Math"/>
              </a:rPr>
              <a:t>  </a:t>
            </a:r>
            <a:r>
              <a:rPr lang="en-US" sz="2800" dirty="0" err="1" smtClean="0">
                <a:latin typeface="Cambria Math"/>
                <a:ea typeface="Cambria Math"/>
              </a:rPr>
              <a:t>chiqadi</a:t>
            </a:r>
            <a:r>
              <a:rPr lang="en-US" sz="2800" dirty="0" smtClean="0">
                <a:latin typeface="Cambria Math"/>
                <a:ea typeface="Cambria Math"/>
              </a:rPr>
              <a:t>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6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Affin</a:t>
            </a:r>
            <a:r>
              <a:rPr lang="en-US" dirty="0" smtClean="0"/>
              <a:t>  </a:t>
            </a:r>
            <a:r>
              <a:rPr lang="en-US" dirty="0" err="1" smtClean="0"/>
              <a:t>almashtirishlar</a:t>
            </a:r>
            <a:r>
              <a:rPr lang="en-US" dirty="0" smtClean="0"/>
              <a:t>  </a:t>
            </a:r>
            <a:r>
              <a:rPr lang="en-US" dirty="0" err="1" smtClean="0"/>
              <a:t>gruppasi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026" y="1412776"/>
            <a:ext cx="9144000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Ma’lumki</a:t>
            </a:r>
            <a:r>
              <a:rPr lang="en-US" dirty="0" smtClean="0"/>
              <a:t> , </a:t>
            </a:r>
            <a:r>
              <a:rPr lang="en-US" dirty="0" err="1" smtClean="0"/>
              <a:t>almashtirishlar</a:t>
            </a:r>
            <a:r>
              <a:rPr lang="en-US" dirty="0" smtClean="0"/>
              <a:t>  </a:t>
            </a:r>
            <a:r>
              <a:rPr lang="en-US" dirty="0" err="1" smtClean="0"/>
              <a:t>to’plamining</a:t>
            </a:r>
            <a:r>
              <a:rPr lang="en-US" dirty="0" smtClean="0"/>
              <a:t> </a:t>
            </a:r>
            <a:r>
              <a:rPr lang="en-US" dirty="0" err="1" smtClean="0"/>
              <a:t>gruppani</a:t>
            </a:r>
            <a:r>
              <a:rPr lang="en-US" dirty="0" smtClean="0"/>
              <a:t>  </a:t>
            </a:r>
            <a:r>
              <a:rPr lang="en-US" dirty="0" err="1" smtClean="0"/>
              <a:t>hosil</a:t>
            </a:r>
            <a:r>
              <a:rPr lang="en-US" dirty="0" smtClean="0"/>
              <a:t>  </a:t>
            </a:r>
            <a:r>
              <a:rPr lang="en-US" dirty="0" err="1" smtClean="0"/>
              <a:t>qilishi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  <a:r>
              <a:rPr lang="en-US" dirty="0" err="1" smtClean="0"/>
              <a:t>quyidagi</a:t>
            </a:r>
            <a:r>
              <a:rPr lang="en-US" dirty="0" smtClean="0"/>
              <a:t>  </a:t>
            </a:r>
            <a:r>
              <a:rPr lang="en-US" dirty="0" err="1" smtClean="0"/>
              <a:t>ikki</a:t>
            </a:r>
            <a:r>
              <a:rPr lang="en-US" dirty="0" smtClean="0"/>
              <a:t>  </a:t>
            </a:r>
            <a:r>
              <a:rPr lang="en-US" dirty="0" err="1" smtClean="0"/>
              <a:t>shart</a:t>
            </a:r>
            <a:r>
              <a:rPr lang="en-US" dirty="0" smtClean="0"/>
              <a:t>  </a:t>
            </a:r>
            <a:r>
              <a:rPr lang="en-US" dirty="0" err="1" smtClean="0"/>
              <a:t>bajarilishi</a:t>
            </a:r>
            <a:r>
              <a:rPr lang="en-US" dirty="0" smtClean="0"/>
              <a:t>  </a:t>
            </a:r>
            <a:r>
              <a:rPr lang="en-US" dirty="0" err="1" smtClean="0"/>
              <a:t>mumkin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1.Shu  </a:t>
            </a:r>
            <a:r>
              <a:rPr lang="en-US" dirty="0" err="1" smtClean="0"/>
              <a:t>to’plamdagi</a:t>
            </a:r>
            <a:r>
              <a:rPr lang="en-US" dirty="0" smtClean="0"/>
              <a:t>  </a:t>
            </a:r>
            <a:r>
              <a:rPr lang="en-US" dirty="0" err="1" smtClean="0"/>
              <a:t>ixtiyoriy</a:t>
            </a:r>
            <a:r>
              <a:rPr lang="en-US" dirty="0" smtClean="0"/>
              <a:t>  </a:t>
            </a:r>
            <a:r>
              <a:rPr lang="en-US" dirty="0" err="1" smtClean="0"/>
              <a:t>ikki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  </a:t>
            </a:r>
            <a:r>
              <a:rPr lang="en-US" dirty="0" err="1" smtClean="0"/>
              <a:t>ko’paytirish</a:t>
            </a:r>
            <a:r>
              <a:rPr lang="en-US" dirty="0" smtClean="0"/>
              <a:t>( </a:t>
            </a:r>
            <a:r>
              <a:rPr lang="en-US" dirty="0" err="1" smtClean="0"/>
              <a:t>kompozitsiyasi</a:t>
            </a:r>
            <a:r>
              <a:rPr lang="en-US" dirty="0" smtClean="0"/>
              <a:t>) </a:t>
            </a:r>
            <a:r>
              <a:rPr lang="en-US" dirty="0" err="1" smtClean="0"/>
              <a:t>ya’na</a:t>
            </a:r>
            <a:r>
              <a:rPr lang="en-US" dirty="0" smtClean="0"/>
              <a:t>  </a:t>
            </a:r>
            <a:r>
              <a:rPr lang="en-US" dirty="0" err="1" smtClean="0"/>
              <a:t>shu</a:t>
            </a:r>
            <a:r>
              <a:rPr lang="en-US" dirty="0" smtClean="0"/>
              <a:t>  </a:t>
            </a:r>
            <a:r>
              <a:rPr lang="en-US" dirty="0" err="1" smtClean="0"/>
              <a:t>to’plamga</a:t>
            </a:r>
            <a:r>
              <a:rPr lang="en-US" dirty="0" smtClean="0"/>
              <a:t>  </a:t>
            </a:r>
            <a:r>
              <a:rPr lang="en-US" dirty="0" err="1" smtClean="0"/>
              <a:t>tegishli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2.Shu  </a:t>
            </a:r>
            <a:r>
              <a:rPr lang="en-US" dirty="0" err="1" smtClean="0"/>
              <a:t>to’plamdagi</a:t>
            </a:r>
            <a:r>
              <a:rPr lang="en-US" dirty="0" smtClean="0"/>
              <a:t> 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almashtirishga</a:t>
            </a:r>
            <a:r>
              <a:rPr lang="en-US" dirty="0" smtClean="0"/>
              <a:t>  </a:t>
            </a:r>
            <a:r>
              <a:rPr lang="en-US" dirty="0" err="1" smtClean="0"/>
              <a:t>teskari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 ham  </a:t>
            </a:r>
            <a:r>
              <a:rPr lang="en-US" dirty="0" err="1" smtClean="0"/>
              <a:t>shu</a:t>
            </a:r>
            <a:r>
              <a:rPr lang="en-US" dirty="0" smtClean="0"/>
              <a:t>  </a:t>
            </a:r>
            <a:r>
              <a:rPr lang="en-US" dirty="0" err="1" smtClean="0"/>
              <a:t>to’lamga</a:t>
            </a:r>
            <a:r>
              <a:rPr lang="en-US" dirty="0" smtClean="0"/>
              <a:t>  </a:t>
            </a:r>
            <a:r>
              <a:rPr lang="en-US" dirty="0" err="1" smtClean="0"/>
              <a:t>tegishli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Aⁿ </a:t>
            </a:r>
            <a:r>
              <a:rPr lang="en-US" dirty="0" err="1" smtClean="0"/>
              <a:t>ning</a:t>
            </a:r>
            <a:r>
              <a:rPr lang="en-US" dirty="0" smtClean="0"/>
              <a:t>  </a:t>
            </a:r>
            <a:r>
              <a:rPr lang="en-US" dirty="0" err="1" smtClean="0"/>
              <a:t>barcha</a:t>
            </a:r>
            <a:r>
              <a:rPr lang="en-US" dirty="0" smtClean="0"/>
              <a:t>  </a:t>
            </a:r>
            <a:r>
              <a:rPr lang="en-US" dirty="0" err="1" smtClean="0"/>
              <a:t>almashtirishlar</a:t>
            </a:r>
            <a:r>
              <a:rPr lang="en-US" dirty="0" smtClean="0"/>
              <a:t>  </a:t>
            </a:r>
            <a:r>
              <a:rPr lang="en-US" dirty="0" err="1" smtClean="0"/>
              <a:t>to’plami</a:t>
            </a:r>
            <a:r>
              <a:rPr lang="en-US" dirty="0" smtClean="0"/>
              <a:t>  A 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belgilaylik</a:t>
            </a:r>
            <a:r>
              <a:rPr lang="en-US" dirty="0" smtClean="0"/>
              <a:t> .Bu  </a:t>
            </a:r>
            <a:r>
              <a:rPr lang="en-US" dirty="0" err="1" smtClean="0"/>
              <a:t>to’plam</a:t>
            </a:r>
            <a:r>
              <a:rPr lang="en-US" dirty="0" smtClean="0"/>
              <a:t>  </a:t>
            </a:r>
            <a:r>
              <a:rPr lang="en-US" dirty="0" err="1" smtClean="0"/>
              <a:t>bo’sh</a:t>
            </a:r>
            <a:r>
              <a:rPr lang="en-US" dirty="0" smtClean="0"/>
              <a:t> </a:t>
            </a:r>
            <a:r>
              <a:rPr lang="en-US" dirty="0" err="1" smtClean="0"/>
              <a:t>bo’lmasdan</a:t>
            </a:r>
            <a:r>
              <a:rPr lang="en-US" dirty="0" smtClean="0"/>
              <a:t>, </a:t>
            </a:r>
            <a:r>
              <a:rPr lang="en-US" dirty="0" err="1" smtClean="0"/>
              <a:t>balki</a:t>
            </a:r>
            <a:r>
              <a:rPr lang="en-US" dirty="0" smtClean="0"/>
              <a:t> </a:t>
            </a:r>
            <a:r>
              <a:rPr lang="en-US" dirty="0" err="1" smtClean="0"/>
              <a:t>uning</a:t>
            </a:r>
            <a:r>
              <a:rPr lang="en-US" dirty="0" smtClean="0"/>
              <a:t>    </a:t>
            </a:r>
            <a:r>
              <a:rPr lang="en-US" dirty="0" err="1" smtClean="0"/>
              <a:t>elementlari</a:t>
            </a:r>
            <a:r>
              <a:rPr lang="en-US" dirty="0" smtClean="0"/>
              <a:t>  </a:t>
            </a:r>
            <a:r>
              <a:rPr lang="en-US" dirty="0" err="1" smtClean="0"/>
              <a:t>avvalgi</a:t>
            </a:r>
            <a:r>
              <a:rPr lang="en-US" dirty="0" smtClean="0"/>
              <a:t>  </a:t>
            </a:r>
            <a:r>
              <a:rPr lang="en-US" dirty="0" err="1" smtClean="0"/>
              <a:t>paragrifdagi</a:t>
            </a:r>
            <a:r>
              <a:rPr lang="en-US" dirty="0" smtClean="0"/>
              <a:t>  </a:t>
            </a:r>
            <a:r>
              <a:rPr lang="en-US" dirty="0" err="1" smtClean="0"/>
              <a:t>mulohazamizga</a:t>
            </a:r>
            <a:r>
              <a:rPr lang="en-US" dirty="0" smtClean="0"/>
              <a:t>  </a:t>
            </a:r>
            <a:r>
              <a:rPr lang="en-US" dirty="0" err="1" smtClean="0"/>
              <a:t>asosan</a:t>
            </a:r>
            <a:r>
              <a:rPr lang="en-US" dirty="0" smtClean="0"/>
              <a:t> </a:t>
            </a:r>
            <a:r>
              <a:rPr lang="en-US" dirty="0" err="1" smtClean="0"/>
              <a:t>cheksiz</a:t>
            </a:r>
            <a:r>
              <a:rPr lang="en-US" dirty="0" smtClean="0"/>
              <a:t>  </a:t>
            </a:r>
            <a:r>
              <a:rPr lang="en-US" dirty="0" err="1" smtClean="0"/>
              <a:t>ko’pdir</a:t>
            </a:r>
            <a:r>
              <a:rPr lang="en-US" dirty="0" smtClean="0"/>
              <a:t> .A  </a:t>
            </a:r>
            <a:r>
              <a:rPr lang="en-US" dirty="0" err="1" smtClean="0"/>
              <a:t>to’plamning</a:t>
            </a:r>
            <a:r>
              <a:rPr lang="en-US" dirty="0" smtClean="0"/>
              <a:t>  </a:t>
            </a:r>
            <a:r>
              <a:rPr lang="en-US" dirty="0" err="1" smtClean="0"/>
              <a:t>elementlari</a:t>
            </a:r>
            <a:r>
              <a:rPr lang="en-US" dirty="0" smtClean="0"/>
              <a:t>  </a:t>
            </a:r>
            <a:r>
              <a:rPr lang="en-US" dirty="0" err="1" smtClean="0"/>
              <a:t>yuqoridagi</a:t>
            </a:r>
            <a:r>
              <a:rPr lang="en-US" dirty="0" smtClean="0"/>
              <a:t>  </a:t>
            </a:r>
            <a:r>
              <a:rPr lang="en-US" dirty="0" err="1" smtClean="0"/>
              <a:t>ikki</a:t>
            </a:r>
            <a:r>
              <a:rPr lang="en-US" dirty="0" smtClean="0"/>
              <a:t>  </a:t>
            </a:r>
            <a:r>
              <a:rPr lang="en-US" dirty="0" err="1" smtClean="0"/>
              <a:t>shartni</a:t>
            </a:r>
            <a:r>
              <a:rPr lang="en-US" dirty="0" smtClean="0"/>
              <a:t>  </a:t>
            </a:r>
            <a:r>
              <a:rPr lang="en-US" dirty="0" err="1" smtClean="0"/>
              <a:t>qanoatlantirishini</a:t>
            </a:r>
            <a:r>
              <a:rPr lang="en-US" dirty="0" smtClean="0"/>
              <a:t>  </a:t>
            </a:r>
            <a:r>
              <a:rPr lang="en-US" dirty="0" err="1" smtClean="0"/>
              <a:t>ko’rsatamiz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Ravshanki</a:t>
            </a:r>
            <a:r>
              <a:rPr lang="en-US" dirty="0" smtClean="0"/>
              <a:t>,  f  </a:t>
            </a:r>
            <a:r>
              <a:rPr lang="en-US" dirty="0" err="1" smtClean="0"/>
              <a:t>affin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  </a:t>
            </a:r>
            <a:r>
              <a:rPr lang="en-US" dirty="0" err="1" smtClean="0"/>
              <a:t>bo’lsa</a:t>
            </a:r>
            <a:r>
              <a:rPr lang="en-US" dirty="0" smtClean="0"/>
              <a:t>,  u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juft</a:t>
            </a:r>
            <a:r>
              <a:rPr lang="en-US" dirty="0" smtClean="0"/>
              <a:t>  Ɓ,Ɓ’  </a:t>
            </a:r>
            <a:r>
              <a:rPr lang="en-US" dirty="0" err="1" smtClean="0"/>
              <a:t>affin</a:t>
            </a:r>
            <a:r>
              <a:rPr lang="en-US" dirty="0" smtClean="0"/>
              <a:t>  </a:t>
            </a:r>
            <a:r>
              <a:rPr lang="en-US" dirty="0" err="1" smtClean="0"/>
              <a:t>reperlarning</a:t>
            </a:r>
            <a:r>
              <a:rPr lang="en-US" dirty="0" smtClean="0"/>
              <a:t>  </a:t>
            </a:r>
            <a:r>
              <a:rPr lang="en-US" dirty="0" err="1" smtClean="0"/>
              <a:t>berilishi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to’la</a:t>
            </a:r>
            <a:r>
              <a:rPr lang="en-US" dirty="0" smtClean="0"/>
              <a:t>  </a:t>
            </a:r>
            <a:r>
              <a:rPr lang="en-US" dirty="0" err="1" smtClean="0"/>
              <a:t>aniqlanadi</a:t>
            </a:r>
            <a:r>
              <a:rPr lang="en-US" dirty="0" smtClean="0"/>
              <a:t>  (</a:t>
            </a:r>
            <a:r>
              <a:rPr lang="en-US" dirty="0" err="1" smtClean="0"/>
              <a:t>affin</a:t>
            </a:r>
            <a:r>
              <a:rPr lang="en-US" dirty="0" smtClean="0"/>
              <a:t>  </a:t>
            </a:r>
            <a:r>
              <a:rPr lang="en-US" dirty="0" err="1" smtClean="0"/>
              <a:t>almashtirish</a:t>
            </a:r>
            <a:r>
              <a:rPr lang="en-US" dirty="0" smtClean="0"/>
              <a:t>  </a:t>
            </a:r>
            <a:r>
              <a:rPr lang="en-US" dirty="0" err="1" smtClean="0"/>
              <a:t>ta’rifiga</a:t>
            </a:r>
            <a:r>
              <a:rPr lang="en-US" dirty="0" smtClean="0"/>
              <a:t>  </a:t>
            </a:r>
            <a:r>
              <a:rPr lang="en-US" dirty="0" err="1" smtClean="0"/>
              <a:t>asosan</a:t>
            </a:r>
            <a:r>
              <a:rPr lang="en-US" dirty="0" smtClean="0"/>
              <a:t> )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aksincha</a:t>
            </a:r>
            <a:r>
              <a:rPr lang="en-US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4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1. Agar  f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Ɓ,Ɓ’ </a:t>
                </a:r>
                <a:r>
                  <a:rPr lang="en-US" dirty="0" err="1" smtClean="0"/>
                  <a:t>reperlar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bo’lib</a:t>
                </a:r>
                <a:r>
                  <a:rPr lang="en-US" dirty="0" smtClean="0"/>
                  <a:t>,  g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Ɓ’,Ɓ” </a:t>
                </a:r>
                <a:r>
                  <a:rPr lang="en-US" dirty="0" err="1" smtClean="0"/>
                  <a:t>reperlar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aniqlansa</a:t>
                </a:r>
                <a:r>
                  <a:rPr lang="en-US" dirty="0" smtClean="0"/>
                  <a:t>, u  </a:t>
                </a:r>
                <a:r>
                  <a:rPr lang="en-US" dirty="0" err="1" smtClean="0"/>
                  <a:t>holda</a:t>
                </a:r>
                <a:r>
                  <a:rPr lang="en-US" dirty="0" smtClean="0"/>
                  <a:t>  Ɓ,Ɓ”  </a:t>
                </a:r>
                <a:r>
                  <a:rPr lang="en-US" dirty="0" err="1" smtClean="0"/>
                  <a:t>reperlar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almashtirishlar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ko’paytmasidan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iborat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f, 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2.f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Ɓ,Ɓ’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aniqlansa,Ɓ’,Ɓ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f 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teskarisi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  <a:r>
                  <a:rPr lang="en-US" dirty="0" err="1" smtClean="0"/>
                  <a:t>ya’ni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/>
                  </a:rPr>
                  <a:t>       </a:t>
                </a:r>
                <a:r>
                  <a:rPr lang="en-US" b="0" dirty="0" err="1" smtClean="0">
                    <a:latin typeface="Cambria Math"/>
                  </a:rPr>
                  <a:t>Demak</a:t>
                </a:r>
                <a:r>
                  <a:rPr lang="en-US" b="0" dirty="0" smtClean="0">
                    <a:latin typeface="Cambria Math"/>
                  </a:rPr>
                  <a:t>, A </a:t>
                </a:r>
                <a:r>
                  <a:rPr lang="en-US" b="0" dirty="0" err="1" smtClean="0">
                    <a:latin typeface="Cambria Math"/>
                  </a:rPr>
                  <a:t>to’plam</a:t>
                </a:r>
                <a:r>
                  <a:rPr lang="en-US" b="0" dirty="0" smtClean="0">
                    <a:latin typeface="Cambria Math"/>
                  </a:rPr>
                  <a:t>  </a:t>
                </a:r>
                <a:r>
                  <a:rPr lang="en-US" b="0" dirty="0" err="1" smtClean="0">
                    <a:latin typeface="Cambria Math"/>
                  </a:rPr>
                  <a:t>gruppa</a:t>
                </a:r>
                <a:r>
                  <a:rPr lang="en-US" b="0" dirty="0" smtClean="0">
                    <a:latin typeface="Cambria Math"/>
                  </a:rPr>
                  <a:t>  </a:t>
                </a:r>
                <a:r>
                  <a:rPr lang="en-US" b="0" dirty="0" err="1" smtClean="0">
                    <a:latin typeface="Cambria Math"/>
                  </a:rPr>
                  <a:t>tashkil</a:t>
                </a:r>
                <a:r>
                  <a:rPr lang="en-US" b="0" dirty="0" smtClean="0">
                    <a:latin typeface="Cambria Math"/>
                  </a:rPr>
                  <a:t>  </a:t>
                </a:r>
                <a:r>
                  <a:rPr lang="en-US" b="0" dirty="0" err="1" smtClean="0">
                    <a:latin typeface="Cambria Math"/>
                  </a:rPr>
                  <a:t>qiladi</a:t>
                </a:r>
                <a:r>
                  <a:rPr lang="en-US" b="0" dirty="0" smtClean="0">
                    <a:latin typeface="Cambria Math"/>
                  </a:rPr>
                  <a:t> , u </a:t>
                </a:r>
                <a:r>
                  <a:rPr lang="en-US" b="0" dirty="0" err="1" smtClean="0">
                    <a:latin typeface="Cambria Math"/>
                  </a:rPr>
                  <a:t>qisqacha</a:t>
                </a:r>
                <a:r>
                  <a:rPr lang="en-US" b="0" dirty="0" smtClean="0">
                    <a:latin typeface="Cambria Math"/>
                  </a:rPr>
                  <a:t>  </a:t>
                </a:r>
                <a:r>
                  <a:rPr lang="en-US" b="1" i="1" dirty="0" err="1" smtClean="0">
                    <a:latin typeface="Cambria Math"/>
                  </a:rPr>
                  <a:t>affin</a:t>
                </a:r>
                <a:r>
                  <a:rPr lang="en-US" b="1" i="1" dirty="0" smtClean="0">
                    <a:latin typeface="Cambria Math"/>
                  </a:rPr>
                  <a:t>  </a:t>
                </a:r>
                <a:r>
                  <a:rPr lang="en-US" b="1" i="1" dirty="0" err="1" smtClean="0">
                    <a:latin typeface="Cambria Math"/>
                  </a:rPr>
                  <a:t>gruppa</a:t>
                </a:r>
                <a:r>
                  <a:rPr lang="en-US" b="1" i="1" dirty="0" smtClean="0">
                    <a:latin typeface="Cambria Math"/>
                  </a:rPr>
                  <a:t>   </a:t>
                </a:r>
                <a:r>
                  <a:rPr lang="en-US" dirty="0" smtClean="0">
                    <a:latin typeface="Cambria Math"/>
                  </a:rPr>
                  <a:t>deb  </a:t>
                </a:r>
                <a:r>
                  <a:rPr lang="en-US" dirty="0" err="1" smtClean="0">
                    <a:latin typeface="Cambria Math"/>
                  </a:rPr>
                  <a:t>ataladi</a:t>
                </a:r>
                <a:r>
                  <a:rPr lang="en-US" dirty="0" smtClean="0">
                    <a:latin typeface="Cambria Mat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       </a:t>
                </a:r>
                <a:r>
                  <a:rPr lang="en-US" dirty="0" err="1" smtClean="0">
                    <a:latin typeface="Cambria Math"/>
                  </a:rPr>
                  <a:t>Endi</a:t>
                </a:r>
                <a:r>
                  <a:rPr lang="en-US" dirty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 </a:t>
                </a:r>
                <a:r>
                  <a:rPr lang="en-US" dirty="0" err="1" smtClean="0">
                    <a:latin typeface="Cambria Math"/>
                  </a:rPr>
                  <a:t>almashtirishlar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gruppasining</a:t>
                </a:r>
                <a:r>
                  <a:rPr lang="en-US" dirty="0" smtClean="0">
                    <a:latin typeface="Cambria Math"/>
                  </a:rPr>
                  <a:t>  invariant  </a:t>
                </a:r>
                <a:r>
                  <a:rPr lang="en-US" dirty="0" err="1" smtClean="0">
                    <a:latin typeface="Cambria Math"/>
                  </a:rPr>
                  <a:t>tushunchasini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kiritamiz.G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biror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almashtirish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gruppasi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bo’lib</a:t>
                </a:r>
                <a:r>
                  <a:rPr lang="en-US" dirty="0" smtClean="0">
                    <a:latin typeface="Cambria Math"/>
                  </a:rPr>
                  <a:t>,  F  </a:t>
                </a:r>
                <a:r>
                  <a:rPr lang="en-US" dirty="0" err="1" smtClean="0">
                    <a:latin typeface="Cambria Math"/>
                  </a:rPr>
                  <a:t>ixtiyoriy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figura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bo’lsin,G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ning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istalgan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almashtirishida</a:t>
                </a:r>
                <a:r>
                  <a:rPr lang="en-US" dirty="0" smtClean="0">
                    <a:latin typeface="Cambria Math"/>
                  </a:rPr>
                  <a:t>  F  </a:t>
                </a:r>
                <a:r>
                  <a:rPr lang="en-US" dirty="0" err="1" smtClean="0">
                    <a:latin typeface="Cambria Math"/>
                  </a:rPr>
                  <a:t>figura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biror</a:t>
                </a:r>
                <a:r>
                  <a:rPr lang="en-US" dirty="0" smtClean="0">
                    <a:latin typeface="Cambria Math"/>
                  </a:rPr>
                  <a:t>  F’ </a:t>
                </a:r>
                <a:r>
                  <a:rPr lang="en-US" dirty="0" err="1" smtClean="0">
                    <a:latin typeface="Cambria Math"/>
                  </a:rPr>
                  <a:t>figuraga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almashganda</a:t>
                </a:r>
                <a:r>
                  <a:rPr lang="en-US" dirty="0" smtClean="0">
                    <a:latin typeface="Cambria Math"/>
                  </a:rPr>
                  <a:t>  F  </a:t>
                </a:r>
                <a:r>
                  <a:rPr lang="en-US" dirty="0" err="1" smtClean="0">
                    <a:latin typeface="Cambria Math"/>
                  </a:rPr>
                  <a:t>ning</a:t>
                </a:r>
                <a:r>
                  <a:rPr lang="en-US" dirty="0" smtClean="0">
                    <a:latin typeface="Cambria Math"/>
                  </a:rPr>
                  <a:t>  F’ </a:t>
                </a:r>
                <a:r>
                  <a:rPr lang="en-US" dirty="0" err="1" smtClean="0">
                    <a:latin typeface="Cambria Math"/>
                  </a:rPr>
                  <a:t>uchun</a:t>
                </a:r>
                <a:r>
                  <a:rPr lang="en-US" dirty="0" smtClean="0">
                    <a:latin typeface="Cambria Math"/>
                  </a:rPr>
                  <a:t>  ham  </a:t>
                </a:r>
                <a:r>
                  <a:rPr lang="en-US" dirty="0" err="1" smtClean="0">
                    <a:latin typeface="Cambria Math"/>
                  </a:rPr>
                  <a:t>o’rinli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bo’lib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qoladigan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xossalari</a:t>
                </a:r>
                <a:r>
                  <a:rPr lang="en-US" dirty="0" smtClean="0">
                    <a:latin typeface="Cambria Math"/>
                  </a:rPr>
                  <a:t> F </a:t>
                </a:r>
                <a:r>
                  <a:rPr lang="en-US" dirty="0" err="1" smtClean="0">
                    <a:latin typeface="Cambria Math"/>
                  </a:rPr>
                  <a:t>ning</a:t>
                </a:r>
                <a:r>
                  <a:rPr lang="en-US" dirty="0" smtClean="0">
                    <a:latin typeface="Cambria Math"/>
                  </a:rPr>
                  <a:t>  G  </a:t>
                </a:r>
                <a:r>
                  <a:rPr lang="en-US" dirty="0" err="1" smtClean="0">
                    <a:latin typeface="Cambria Math"/>
                  </a:rPr>
                  <a:t>gruppaga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dirty="0" err="1" smtClean="0">
                    <a:latin typeface="Cambria Math"/>
                  </a:rPr>
                  <a:t>nisbatan</a:t>
                </a:r>
                <a:r>
                  <a:rPr lang="en-US" dirty="0" smtClean="0">
                    <a:latin typeface="Cambria Math"/>
                  </a:rPr>
                  <a:t>  </a:t>
                </a:r>
                <a:r>
                  <a:rPr lang="en-US" b="1" i="1" dirty="0" err="1" smtClean="0">
                    <a:latin typeface="Cambria Math"/>
                  </a:rPr>
                  <a:t>invariantlari</a:t>
                </a:r>
                <a:r>
                  <a:rPr lang="en-US" dirty="0" smtClean="0">
                    <a:latin typeface="Cambria Math"/>
                  </a:rPr>
                  <a:t>   deb  </a:t>
                </a:r>
                <a:r>
                  <a:rPr lang="en-US" dirty="0" err="1" smtClean="0">
                    <a:latin typeface="Cambria Math"/>
                  </a:rPr>
                  <a:t>ataladi</a:t>
                </a:r>
                <a:r>
                  <a:rPr lang="en-US" dirty="0" smtClean="0">
                    <a:latin typeface="Cambria Math"/>
                  </a:rPr>
                  <a:t>. </a:t>
                </a: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133" t="-1422" r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9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Har  </a:t>
                </a:r>
                <a:r>
                  <a:rPr lang="en-US" dirty="0" err="1" smtClean="0"/>
                  <a:t>qanday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</a:t>
                </a:r>
                <a:r>
                  <a:rPr lang="en-US" dirty="0" smtClean="0"/>
                  <a:t>   k  </a:t>
                </a:r>
                <a:r>
                  <a:rPr lang="en-US" dirty="0" err="1" smtClean="0"/>
                  <a:t>o’lchovli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tekislik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ya’na</a:t>
                </a:r>
                <a:r>
                  <a:rPr lang="en-US" dirty="0" smtClean="0"/>
                  <a:t> k  </a:t>
                </a:r>
                <a:r>
                  <a:rPr lang="en-US" dirty="0" err="1" smtClean="0"/>
                  <a:t>o’lchovli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tekislikka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o’tgani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tekislikning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o’lchovi</a:t>
                </a:r>
                <a:r>
                  <a:rPr lang="en-US" dirty="0" smtClean="0"/>
                  <a:t>  A  </a:t>
                </a:r>
                <a:r>
                  <a:rPr lang="en-US" dirty="0" err="1" smtClean="0"/>
                  <a:t>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nisbatan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invariantdir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Har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qanday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almashtirishda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uch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nuqtaning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oddiy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nisbati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nisbatan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invariantdir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Affin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almashtirishda</a:t>
                </a:r>
                <a:r>
                  <a:rPr lang="en-US" dirty="0" smtClean="0"/>
                  <a:t>  parallel  </a:t>
                </a:r>
                <a:r>
                  <a:rPr lang="en-US" dirty="0" err="1" smtClean="0"/>
                  <a:t>tekisliklar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ya’na</a:t>
                </a:r>
                <a:r>
                  <a:rPr lang="en-US" dirty="0" smtClean="0"/>
                  <a:t>  parallel  </a:t>
                </a:r>
                <a:r>
                  <a:rPr lang="en-US" dirty="0" err="1" smtClean="0"/>
                  <a:t>tekislikka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o’tgani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uchun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parallellik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munosabati</a:t>
                </a:r>
                <a:r>
                  <a:rPr lang="en-US" dirty="0" smtClean="0"/>
                  <a:t>  A  </a:t>
                </a:r>
                <a:r>
                  <a:rPr lang="en-US" dirty="0" err="1" smtClean="0"/>
                  <a:t>ga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nisbatan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invariantdir</a:t>
                </a:r>
                <a:r>
                  <a:rPr lang="en-US" dirty="0" smtClean="0"/>
                  <a:t>.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:r>
                  <a:rPr lang="en-US" b="1" dirty="0" err="1" smtClean="0"/>
                  <a:t>Qism</a:t>
                </a:r>
                <a:r>
                  <a:rPr lang="en-US" b="1" dirty="0" smtClean="0"/>
                  <a:t>  </a:t>
                </a:r>
                <a:r>
                  <a:rPr lang="en-US" b="1" dirty="0" err="1" smtClean="0"/>
                  <a:t>gruppalar</a:t>
                </a:r>
                <a:r>
                  <a:rPr lang="en-US" b="1" dirty="0" smtClean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a)</a:t>
                </a:r>
                <a:r>
                  <a:rPr lang="en-US" b="1" i="1" dirty="0" smtClean="0"/>
                  <a:t>Parallel  </a:t>
                </a:r>
                <a:r>
                  <a:rPr lang="en-US" b="1" i="1" dirty="0" err="1" smtClean="0"/>
                  <a:t>ko’chirish</a:t>
                </a:r>
                <a:r>
                  <a:rPr lang="en-US" i="1" dirty="0" smtClean="0"/>
                  <a:t>. </a:t>
                </a:r>
                <a:r>
                  <a:rPr lang="en-US" dirty="0" smtClean="0"/>
                  <a:t>Aⁿ  da biror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vektor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i="1" dirty="0" err="1" smtClean="0"/>
                  <a:t>Ta’rif</a:t>
                </a:r>
                <a:r>
                  <a:rPr lang="en-US" b="1" i="1" dirty="0" smtClean="0"/>
                  <a:t>:</a:t>
                </a:r>
                <a:r>
                  <a:rPr lang="en-US" dirty="0" smtClean="0"/>
                  <a:t> Aⁿ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bir</a:t>
                </a:r>
                <a:r>
                  <a:rPr lang="en-US" dirty="0" smtClean="0"/>
                  <a:t> M  </a:t>
                </a:r>
                <a:r>
                  <a:rPr lang="en-US" dirty="0" err="1" smtClean="0"/>
                  <a:t>nuqtasiga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smtClean="0"/>
                  <a:t>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𝑴𝑴</m:t>
                        </m:r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b="1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endParaRPr lang="en-US" b="1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dirty="0" err="1" smtClean="0"/>
                  <a:t>shartni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qanoatlantiruvchi</a:t>
                </a:r>
                <a:r>
                  <a:rPr lang="en-US" dirty="0" smtClean="0"/>
                  <a:t>  M’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Aⁿ  </a:t>
                </a:r>
                <a:r>
                  <a:rPr lang="en-US" dirty="0" err="1" smtClean="0"/>
                  <a:t>nuqta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mos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keltirilgan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moslik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almashtirishdan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iborat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bo’lib</a:t>
                </a:r>
                <a:r>
                  <a:rPr lang="en-US" dirty="0" smtClean="0"/>
                  <a:t>, u Aⁿ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b="1" i="1" dirty="0" err="1" smtClean="0"/>
                  <a:t>vektor</a:t>
                </a:r>
                <a:r>
                  <a:rPr lang="en-US" b="1" i="1" dirty="0" smtClean="0"/>
                  <a:t>  </a:t>
                </a:r>
                <a:r>
                  <a:rPr lang="en-US" b="1" i="1" dirty="0" err="1" smtClean="0"/>
                  <a:t>qadar</a:t>
                </a:r>
                <a:r>
                  <a:rPr lang="en-US" b="1" i="1" dirty="0" smtClean="0"/>
                  <a:t> parallel </a:t>
                </a:r>
                <a:r>
                  <a:rPr lang="en-US" b="1" i="1" dirty="0" err="1" smtClean="0"/>
                  <a:t>ko’chirish</a:t>
                </a:r>
                <a:r>
                  <a:rPr lang="en-US" b="1" i="1" dirty="0" smtClean="0"/>
                  <a:t>  </a:t>
                </a:r>
                <a:r>
                  <a:rPr lang="en-US" dirty="0" err="1" smtClean="0"/>
                  <a:t>deyiladi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  <a:blipFill rotWithShape="1">
                <a:blip r:embed="rId2"/>
                <a:stretch>
                  <a:fillRect l="-1133" t="-1356" r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5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i="1" dirty="0" smtClean="0"/>
                  <a:t>Aⁿ da  </a:t>
                </a:r>
                <a:r>
                  <a:rPr lang="en-US" i="1" dirty="0" err="1" smtClean="0"/>
                  <a:t>barcha</a:t>
                </a:r>
                <a:r>
                  <a:rPr lang="en-US" i="1" dirty="0" smtClean="0"/>
                  <a:t>  parallel  </a:t>
                </a:r>
                <a:r>
                  <a:rPr lang="en-US" i="1" dirty="0" err="1" smtClean="0"/>
                  <a:t>ko’ckirishlar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to’plami</a:t>
                </a:r>
                <a:r>
                  <a:rPr lang="en-US" i="1" dirty="0" smtClean="0"/>
                  <a:t>  </a:t>
                </a:r>
                <a:r>
                  <a:rPr lang="en-US" i="1" dirty="0" err="1" smtClean="0"/>
                  <a:t>gruppa</a:t>
                </a:r>
                <a:r>
                  <a:rPr lang="en-US" i="1" dirty="0" smtClean="0"/>
                  <a:t>  </a:t>
                </a:r>
                <a:r>
                  <a:rPr lang="en-US" i="1" dirty="0" err="1" smtClean="0"/>
                  <a:t>tashkil</a:t>
                </a:r>
                <a:r>
                  <a:rPr lang="en-US" i="1" dirty="0" smtClean="0"/>
                  <a:t>  </a:t>
                </a:r>
                <a:r>
                  <a:rPr lang="en-US" i="1" dirty="0" err="1" smtClean="0"/>
                  <a:t>etishini</a:t>
                </a:r>
                <a:r>
                  <a:rPr lang="en-US" i="1" dirty="0" smtClean="0"/>
                  <a:t>  </a:t>
                </a:r>
                <a:r>
                  <a:rPr lang="en-US" i="1" dirty="0" err="1" smtClean="0"/>
                  <a:t>ko’rsataylik</a:t>
                </a:r>
                <a:r>
                  <a:rPr lang="en-US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1.Aⁿ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vektor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qadar</a:t>
                </a:r>
                <a:r>
                  <a:rPr lang="en-US" dirty="0" smtClean="0"/>
                  <a:t>  parallel </a:t>
                </a:r>
                <a:r>
                  <a:rPr lang="en-US" dirty="0" err="1" smtClean="0"/>
                  <a:t>ko’chirib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so’ngra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vektor </a:t>
                </a:r>
                <a:r>
                  <a:rPr lang="en-US" dirty="0" err="1" smtClean="0"/>
                  <a:t>qadar</a:t>
                </a:r>
                <a:r>
                  <a:rPr lang="en-US" dirty="0" smtClean="0"/>
                  <a:t>  parallel </a:t>
                </a:r>
                <a:r>
                  <a:rPr lang="en-US" dirty="0" err="1" smtClean="0"/>
                  <a:t>ko’chirsak</a:t>
                </a:r>
                <a:r>
                  <a:rPr lang="en-US" dirty="0" smtClean="0"/>
                  <a:t>,  </a:t>
                </a:r>
                <a:r>
                  <a:rPr lang="en-US" dirty="0" err="1" smtClean="0"/>
                  <a:t>natijada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 vektor 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aniqlanadigan</a:t>
                </a:r>
                <a:r>
                  <a:rPr lang="en-US" dirty="0" smtClean="0"/>
                  <a:t> parallel  </a:t>
                </a:r>
                <a:r>
                  <a:rPr lang="en-US" dirty="0" err="1" smtClean="0"/>
                  <a:t>ko’chirish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hosil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bo’ladi,demak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ikki</a:t>
                </a:r>
                <a:r>
                  <a:rPr lang="en-US" dirty="0" smtClean="0"/>
                  <a:t> parallel </a:t>
                </a:r>
                <a:r>
                  <a:rPr lang="en-US" dirty="0" err="1" smtClean="0"/>
                  <a:t>ko’chirishning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kompozitsiyasi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ya’na</a:t>
                </a:r>
                <a:r>
                  <a:rPr lang="en-US" dirty="0" smtClean="0"/>
                  <a:t> parallel  </a:t>
                </a:r>
                <a:r>
                  <a:rPr lang="en-US" dirty="0" err="1" smtClean="0"/>
                  <a:t>ko’chirishdan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iborat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2.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vektor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qadar</a:t>
                </a:r>
                <a:r>
                  <a:rPr lang="en-US" dirty="0" smtClean="0"/>
                  <a:t> parallel </a:t>
                </a:r>
                <a:r>
                  <a:rPr lang="en-US" dirty="0" err="1" smtClean="0"/>
                  <a:t>ko’chirish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bo’lsa</a:t>
                </a:r>
                <a:r>
                  <a:rPr lang="en-US" dirty="0" smtClean="0"/>
                  <a:t>,-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vektor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bilan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aniqlanadigan</a:t>
                </a:r>
                <a:r>
                  <a:rPr lang="en-US" dirty="0" smtClean="0"/>
                  <a:t>  parallel  </a:t>
                </a:r>
                <a:r>
                  <a:rPr lang="en-US" dirty="0" err="1" smtClean="0"/>
                  <a:t>ko’chirish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unga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teskari</a:t>
                </a:r>
                <a:r>
                  <a:rPr lang="en-US" dirty="0" smtClean="0"/>
                  <a:t>  par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/>
                    </m:acc>
                  </m:oMath>
                </a14:m>
                <a:r>
                  <a:rPr lang="en-US" dirty="0" err="1" smtClean="0"/>
                  <a:t>allel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ko’chirishdir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chunki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:r>
                  <a:rPr lang="en-US" dirty="0" err="1" smtClean="0"/>
                  <a:t>Demak</a:t>
                </a:r>
                <a:r>
                  <a:rPr lang="en-US" dirty="0" smtClean="0"/>
                  <a:t>,   Aⁿ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barcha</a:t>
                </a:r>
                <a:r>
                  <a:rPr lang="en-US" dirty="0" smtClean="0"/>
                  <a:t>  parallel  </a:t>
                </a:r>
                <a:r>
                  <a:rPr lang="en-US" dirty="0" err="1" smtClean="0"/>
                  <a:t>ko’chirishlar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to’plami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gruppa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tashkil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etib</a:t>
                </a:r>
                <a:r>
                  <a:rPr lang="en-US" dirty="0" smtClean="0"/>
                  <a:t>, u  Aⁿ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qism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gruppasidan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iborat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b) </a:t>
                </a:r>
                <a:r>
                  <a:rPr lang="en-US" b="1" i="1" dirty="0" err="1" smtClean="0"/>
                  <a:t>Gomotetiya</a:t>
                </a:r>
                <a:r>
                  <a:rPr lang="en-US" b="1" i="1" dirty="0" smtClean="0"/>
                  <a:t>.</a:t>
                </a:r>
                <a:r>
                  <a:rPr lang="en-US" dirty="0" smtClean="0"/>
                  <a:t> Aⁿ </a:t>
                </a:r>
                <a:r>
                  <a:rPr lang="en-US" dirty="0" err="1" smtClean="0"/>
                  <a:t>ning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tayin</a:t>
                </a:r>
                <a:r>
                  <a:rPr lang="en-US" dirty="0" smtClean="0"/>
                  <a:t>  S  </a:t>
                </a:r>
                <a:r>
                  <a:rPr lang="en-US" dirty="0" err="1" smtClean="0"/>
                  <a:t>nuqtasi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tayin</a:t>
                </a:r>
                <a:r>
                  <a:rPr lang="en-US" dirty="0" smtClean="0"/>
                  <a:t>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 son 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:r>
                  <a:rPr lang="en-US" b="1" i="1" dirty="0" err="1" smtClean="0"/>
                  <a:t>Ta’rif:</a:t>
                </a:r>
                <a:r>
                  <a:rPr lang="en-US" dirty="0" err="1" smtClean="0"/>
                  <a:t>A</a:t>
                </a:r>
                <a:r>
                  <a:rPr lang="en-US" dirty="0" smtClean="0"/>
                  <a:t>ⁿ ning  har  bir  M  nuqtasiga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S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′=</m:t>
                    </m:r>
                    <m:r>
                      <a:rPr lang="en-US" b="0" i="1" smtClean="0">
                        <a:latin typeface="Cambria Math"/>
                      </a:rPr>
                      <m:t>𝑘𝑆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shartni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qanoatlantiruvchi</a:t>
                </a:r>
                <a:r>
                  <a:rPr lang="en-US" dirty="0" smtClean="0"/>
                  <a:t>  M’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Aⁿ  </a:t>
                </a:r>
                <a:r>
                  <a:rPr lang="en-US" dirty="0" err="1" smtClean="0"/>
                  <a:t>nuqta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mos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keltirilgan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bo’lsin</a:t>
                </a:r>
                <a:r>
                  <a:rPr lang="en-US" dirty="0" smtClean="0"/>
                  <a:t>,  Aⁿ da S  </a:t>
                </a:r>
                <a:r>
                  <a:rPr lang="en-US" dirty="0" err="1" smtClean="0"/>
                  <a:t>markazli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 k  </a:t>
                </a:r>
                <a:r>
                  <a:rPr lang="en-US" dirty="0" err="1" smtClean="0"/>
                  <a:t>koeffitsientli</a:t>
                </a:r>
                <a:r>
                  <a:rPr lang="en-US" dirty="0" smtClean="0"/>
                  <a:t>  </a:t>
                </a:r>
                <a:r>
                  <a:rPr lang="en-US" b="1" i="1" dirty="0" err="1" smtClean="0"/>
                  <a:t>gomotetiya</a:t>
                </a:r>
                <a:r>
                  <a:rPr lang="en-US" b="1" i="1" dirty="0" smtClean="0"/>
                  <a:t> 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berilgan</a:t>
                </a:r>
                <a:r>
                  <a:rPr lang="en-US" dirty="0" smtClean="0"/>
                  <a:t>  deb  </a:t>
                </a:r>
                <a:r>
                  <a:rPr lang="en-US" dirty="0" err="1" smtClean="0"/>
                  <a:t>ataladi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M,M’  </a:t>
                </a:r>
                <a:r>
                  <a:rPr lang="en-US" dirty="0" err="1" smtClean="0"/>
                  <a:t>nuqtalar</a:t>
                </a:r>
                <a:r>
                  <a:rPr lang="en-US" dirty="0" smtClean="0"/>
                  <a:t>  </a:t>
                </a:r>
                <a:r>
                  <a:rPr lang="en-US" i="1" dirty="0" err="1" smtClean="0"/>
                  <a:t>o’zaro</a:t>
                </a:r>
                <a:r>
                  <a:rPr lang="en-US" i="1" dirty="0" smtClean="0"/>
                  <a:t>  </a:t>
                </a:r>
                <a:r>
                  <a:rPr lang="en-US" i="1" dirty="0" err="1" smtClean="0"/>
                  <a:t>gomotetik</a:t>
                </a:r>
                <a:r>
                  <a:rPr lang="en-US" i="1" dirty="0" smtClean="0"/>
                  <a:t>   </a:t>
                </a:r>
                <a:r>
                  <a:rPr lang="en-US" dirty="0" err="1" smtClean="0"/>
                  <a:t>deyiladi</a:t>
                </a:r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00" t="-1689" r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3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1229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Affin  almashtirishlar .Affin  almashtirishlar  gruppasi  va  uning  qism  gruppalari.</vt:lpstr>
      <vt:lpstr>Reja:</vt:lpstr>
      <vt:lpstr>Презентация PowerPoint</vt:lpstr>
      <vt:lpstr>Презентация PowerPoint</vt:lpstr>
      <vt:lpstr>Презентация PowerPoint</vt:lpstr>
      <vt:lpstr>Affin  almashtirishlar  gruppasi.</vt:lpstr>
      <vt:lpstr>Презентация PowerPoint</vt:lpstr>
      <vt:lpstr>Презентация PowerPoint</vt:lpstr>
      <vt:lpstr>Презентация PowerPoint</vt:lpstr>
      <vt:lpstr>Misollar.</vt:lpstr>
      <vt:lpstr>Foydalanilgan  adabiyotlar.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Affin  almashtirishlar .Affin  almashtirishlar  gruppasi  va  uning  qism  gruppalari.</dc:title>
  <dc:creator>Lenovo</dc:creator>
  <cp:lastModifiedBy>UMK</cp:lastModifiedBy>
  <cp:revision>40</cp:revision>
  <dcterms:created xsi:type="dcterms:W3CDTF">2016-04-21T13:46:09Z</dcterms:created>
  <dcterms:modified xsi:type="dcterms:W3CDTF">2016-05-13T12:27:11Z</dcterms:modified>
</cp:coreProperties>
</file>