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7" r:id="rId5"/>
    <p:sldId id="266" r:id="rId6"/>
    <p:sldId id="268" r:id="rId7"/>
    <p:sldId id="269" r:id="rId8"/>
    <p:sldId id="270" r:id="rId9"/>
    <p:sldId id="271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F1CC4-9EE8-47D3-8DB4-20102CD02A48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F7548-CC38-4253-8C82-B9D9EE34B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12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F1CC4-9EE8-47D3-8DB4-20102CD02A48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F7548-CC38-4253-8C82-B9D9EE34B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048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F1CC4-9EE8-47D3-8DB4-20102CD02A48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F7548-CC38-4253-8C82-B9D9EE34B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030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F1CC4-9EE8-47D3-8DB4-20102CD02A48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F7548-CC38-4253-8C82-B9D9EE34B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05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F1CC4-9EE8-47D3-8DB4-20102CD02A48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F7548-CC38-4253-8C82-B9D9EE34B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063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F1CC4-9EE8-47D3-8DB4-20102CD02A48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F7548-CC38-4253-8C82-B9D9EE34B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570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F1CC4-9EE8-47D3-8DB4-20102CD02A48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F7548-CC38-4253-8C82-B9D9EE34B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7420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F1CC4-9EE8-47D3-8DB4-20102CD02A48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F7548-CC38-4253-8C82-B9D9EE34B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959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F1CC4-9EE8-47D3-8DB4-20102CD02A48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F7548-CC38-4253-8C82-B9D9EE34B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20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F1CC4-9EE8-47D3-8DB4-20102CD02A48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F7548-CC38-4253-8C82-B9D9EE34B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1828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F1CC4-9EE8-47D3-8DB4-20102CD02A48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F7548-CC38-4253-8C82-B9D9EE34B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83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F1CC4-9EE8-47D3-8DB4-20102CD02A48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F7548-CC38-4253-8C82-B9D9EE34B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200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hyperlink" Target="mailto:tk-10421@mail.r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13" Type="http://schemas.openxmlformats.org/officeDocument/2006/relationships/image" Target="../media/image13.jpg"/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12" Type="http://schemas.openxmlformats.org/officeDocument/2006/relationships/image" Target="../media/image12.jpg"/><Relationship Id="rId2" Type="http://schemas.openxmlformats.org/officeDocument/2006/relationships/image" Target="../media/image2.jpg"/><Relationship Id="rId16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jpeg"/><Relationship Id="rId15" Type="http://schemas.openxmlformats.org/officeDocument/2006/relationships/image" Target="../media/image15.pn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Relationship Id="rId14" Type="http://schemas.openxmlformats.org/officeDocument/2006/relationships/image" Target="../media/image14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learnenglish.britishcouncil.org/en" TargetMode="External"/><Relationship Id="rId7" Type="http://schemas.openxmlformats.org/officeDocument/2006/relationships/hyperlink" Target="http://fenglish.ru/" TargetMode="External"/><Relationship Id="rId2" Type="http://schemas.openxmlformats.org/officeDocument/2006/relationships/hyperlink" Target="https://www.engvid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english.ru/english-in-a-minute-anglijskij-za-minutu/" TargetMode="External"/><Relationship Id="rId5" Type="http://schemas.openxmlformats.org/officeDocument/2006/relationships/hyperlink" Target="http://www.bbc.com/russian/learning_english" TargetMode="External"/><Relationship Id="rId4" Type="http://schemas.openxmlformats.org/officeDocument/2006/relationships/hyperlink" Target="http://www.elllo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8462240" cy="564590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68448" y="548680"/>
            <a:ext cx="7772400" cy="792087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LEARNING ENGLISH: SOME USEFUL METHODS AND TIPS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491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Thank you for your attention and participation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76056" y="2708920"/>
            <a:ext cx="3832373" cy="2134737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Tatiana </a:t>
            </a:r>
            <a:r>
              <a:rPr lang="en-US" dirty="0" err="1" smtClean="0">
                <a:solidFill>
                  <a:srgbClr val="002060"/>
                </a:solidFill>
              </a:rPr>
              <a:t>R.Blokhina</a:t>
            </a:r>
            <a:r>
              <a:rPr lang="en-US" dirty="0" smtClean="0">
                <a:solidFill>
                  <a:srgbClr val="002060"/>
                </a:solidFill>
              </a:rPr>
              <a:t> (</a:t>
            </a:r>
            <a:r>
              <a:rPr lang="en-US" dirty="0" err="1" smtClean="0">
                <a:solidFill>
                  <a:srgbClr val="002060"/>
                </a:solidFill>
              </a:rPr>
              <a:t>Kaneeva</a:t>
            </a:r>
            <a:r>
              <a:rPr lang="en-US" dirty="0" smtClean="0">
                <a:solidFill>
                  <a:srgbClr val="002060"/>
                </a:solidFill>
              </a:rPr>
              <a:t>)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Email: </a:t>
            </a:r>
            <a:r>
              <a:rPr lang="en-US" sz="2400" dirty="0" smtClean="0">
                <a:solidFill>
                  <a:srgbClr val="C00000"/>
                </a:solidFill>
                <a:hlinkClick r:id="rId2"/>
              </a:rPr>
              <a:t>tk-10421@mail.ru</a:t>
            </a:r>
            <a:endParaRPr lang="en-US" sz="2400" dirty="0" smtClean="0">
              <a:solidFill>
                <a:srgbClr val="C00000"/>
              </a:solidFill>
            </a:endParaRPr>
          </a:p>
          <a:p>
            <a:r>
              <a:rPr lang="en-US" sz="2400" dirty="0" smtClean="0">
                <a:solidFill>
                  <a:srgbClr val="002060"/>
                </a:solidFill>
              </a:rPr>
              <a:t>Skype: </a:t>
            </a:r>
            <a:r>
              <a:rPr lang="en-US" sz="2400" dirty="0" err="1" smtClean="0">
                <a:solidFill>
                  <a:srgbClr val="002060"/>
                </a:solidFill>
              </a:rPr>
              <a:t>tanusha.kaneeva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</a:p>
          <a:p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33" y="1965219"/>
            <a:ext cx="4892781" cy="4892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5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789" y="0"/>
            <a:ext cx="2566565" cy="184130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18" y="-17181"/>
            <a:ext cx="2232322" cy="208190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790" y="4202261"/>
            <a:ext cx="2655739" cy="265573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790" y="3074179"/>
            <a:ext cx="1907705" cy="1645388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0"/>
            <a:ext cx="2411759" cy="214312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0" y="1674714"/>
            <a:ext cx="2857500" cy="1657869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9887" y="4361944"/>
            <a:ext cx="1854501" cy="249605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6915" y="3288645"/>
            <a:ext cx="2608494" cy="1565096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518" y="1674714"/>
            <a:ext cx="3247680" cy="146685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162" y="1841309"/>
            <a:ext cx="3085337" cy="1704975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18" y="3288645"/>
            <a:ext cx="2014470" cy="1649788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4388" y="3332584"/>
            <a:ext cx="2629612" cy="17526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7322" y="2788519"/>
            <a:ext cx="7171142" cy="70609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</a:rPr>
              <a:t>LEARNING LANGUAGES</a:t>
            </a:r>
            <a:endParaRPr lang="ru-RU" sz="4800" b="1" dirty="0">
              <a:solidFill>
                <a:srgbClr val="C00000"/>
              </a:solidFill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4733945"/>
            <a:ext cx="2133600" cy="214312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1352" y="0"/>
            <a:ext cx="2068566" cy="184130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9663" y="4938433"/>
            <a:ext cx="2664068" cy="191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00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44824"/>
            <a:ext cx="7579689" cy="4032448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rgbClr val="002060"/>
                </a:solidFill>
              </a:rPr>
              <a:t>1. Modern tendencies: communication skills and language aspects</a:t>
            </a:r>
            <a:br>
              <a:rPr lang="en-US" sz="3600" b="1" dirty="0" smtClean="0">
                <a:solidFill>
                  <a:srgbClr val="002060"/>
                </a:solidFill>
              </a:rPr>
            </a:br>
            <a:r>
              <a:rPr lang="en-US" sz="3600" b="1" dirty="0" smtClean="0">
                <a:solidFill>
                  <a:srgbClr val="002060"/>
                </a:solidFill>
              </a:rPr>
              <a:t>2. Key elements for choosing an appropriate method or technics</a:t>
            </a:r>
            <a:br>
              <a:rPr lang="en-US" sz="3600" b="1" dirty="0" smtClean="0">
                <a:solidFill>
                  <a:srgbClr val="002060"/>
                </a:solidFill>
              </a:rPr>
            </a:br>
            <a:r>
              <a:rPr lang="en-US" sz="3600" b="1" dirty="0" smtClean="0">
                <a:solidFill>
                  <a:srgbClr val="002060"/>
                </a:solidFill>
              </a:rPr>
              <a:t>3. Different  Methods and Technics nowadays</a:t>
            </a:r>
            <a:endParaRPr lang="ru-RU" sz="3600" b="1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2411760" cy="2011408"/>
          </a:xfrm>
        </p:spPr>
      </p:pic>
    </p:spTree>
    <p:extLst>
      <p:ext uri="{BB962C8B-B14F-4D97-AF65-F5344CB8AC3E}">
        <p14:creationId xmlns:p14="http://schemas.microsoft.com/office/powerpoint/2010/main" val="3670767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Modern tendencies: communication skills and language aspects 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 marL="514350" indent="-514350">
              <a:buAutoNum type="arabicParenR"/>
            </a:pPr>
            <a:r>
              <a:rPr lang="en-US" dirty="0" smtClean="0">
                <a:solidFill>
                  <a:srgbClr val="002060"/>
                </a:solidFill>
              </a:rPr>
              <a:t>Communication skills</a:t>
            </a:r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2) Important language aspects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1316" y="3356991"/>
            <a:ext cx="5332684" cy="351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9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7503" y="0"/>
            <a:ext cx="9036496" cy="8648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Key elements for choosing an appropriate method or </a:t>
            </a:r>
            <a:r>
              <a:rPr lang="en-US" sz="3200" b="1" dirty="0" smtClean="0">
                <a:solidFill>
                  <a:srgbClr val="002060"/>
                </a:solidFill>
              </a:rPr>
              <a:t>technics</a:t>
            </a:r>
          </a:p>
          <a:p>
            <a:pPr marL="742950" indent="-742950">
              <a:buAutoNum type="arabicParenR"/>
            </a:pPr>
            <a:r>
              <a:rPr lang="en-US" sz="3200" b="1" dirty="0" smtClean="0">
                <a:solidFill>
                  <a:srgbClr val="002060"/>
                </a:solidFill>
              </a:rPr>
              <a:t>Goal</a:t>
            </a:r>
          </a:p>
          <a:p>
            <a:pPr marL="742950" indent="-742950">
              <a:buAutoNum type="arabicParenR"/>
            </a:pPr>
            <a:r>
              <a:rPr lang="en-US" sz="3200" b="1" dirty="0" smtClean="0">
                <a:solidFill>
                  <a:srgbClr val="002060"/>
                </a:solidFill>
              </a:rPr>
              <a:t>Age</a:t>
            </a:r>
          </a:p>
          <a:p>
            <a:pPr marL="742950" indent="-742950">
              <a:buAutoNum type="arabicParenR"/>
            </a:pPr>
            <a:r>
              <a:rPr lang="en-US" sz="3200" b="1" dirty="0" smtClean="0">
                <a:solidFill>
                  <a:srgbClr val="002060"/>
                </a:solidFill>
              </a:rPr>
              <a:t>Level (A1-C2)</a:t>
            </a:r>
          </a:p>
          <a:p>
            <a:pPr marL="742950" indent="-742950">
              <a:buAutoNum type="arabicParenR"/>
            </a:pPr>
            <a:r>
              <a:rPr lang="en-US" sz="3200" b="1" dirty="0" smtClean="0">
                <a:solidFill>
                  <a:srgbClr val="002060"/>
                </a:solidFill>
              </a:rPr>
              <a:t>Time for learning, deadline</a:t>
            </a:r>
          </a:p>
          <a:p>
            <a:pPr marL="742950" indent="-742950">
              <a:buAutoNum type="arabicParenR"/>
            </a:pPr>
            <a:r>
              <a:rPr lang="en-US" sz="3200" b="1" dirty="0" smtClean="0">
                <a:solidFill>
                  <a:srgbClr val="002060"/>
                </a:solidFill>
              </a:rPr>
              <a:t>Motivation</a:t>
            </a:r>
          </a:p>
          <a:p>
            <a:pPr marL="742950" indent="-742950">
              <a:buAutoNum type="arabicParenR"/>
            </a:pPr>
            <a:r>
              <a:rPr lang="en-US" sz="3200" b="1" dirty="0" smtClean="0">
                <a:solidFill>
                  <a:srgbClr val="002060"/>
                </a:solidFill>
              </a:rPr>
              <a:t>Personal characteristics</a:t>
            </a:r>
          </a:p>
          <a:p>
            <a:pPr marL="742950" indent="-742950">
              <a:buAutoNum type="arabicParenR"/>
            </a:pPr>
            <a:r>
              <a:rPr lang="en-US" sz="3200" b="1" dirty="0" smtClean="0">
                <a:solidFill>
                  <a:srgbClr val="002060"/>
                </a:solidFill>
              </a:rPr>
              <a:t>….</a:t>
            </a:r>
          </a:p>
          <a:p>
            <a:endParaRPr lang="en-US" sz="3200" b="1" dirty="0" smtClean="0">
              <a:solidFill>
                <a:srgbClr val="002060"/>
              </a:solidFill>
            </a:endParaRPr>
          </a:p>
          <a:p>
            <a:endParaRPr lang="en-US" sz="3200" b="1" dirty="0">
              <a:solidFill>
                <a:srgbClr val="002060"/>
              </a:solidFill>
            </a:endParaRPr>
          </a:p>
          <a:p>
            <a:r>
              <a:rPr lang="en-US" sz="3200" b="1" dirty="0" smtClean="0">
                <a:solidFill>
                  <a:srgbClr val="002060"/>
                </a:solidFill>
              </a:rPr>
              <a:t>https</a:t>
            </a:r>
            <a:r>
              <a:rPr lang="en-US" sz="3200" b="1" dirty="0">
                <a:solidFill>
                  <a:srgbClr val="002060"/>
                </a:solidFill>
              </a:rPr>
              <a:t>://www.engvid.com/conversation-skills-whats-your-communication-style/</a:t>
            </a:r>
            <a:endParaRPr lang="en-US" sz="3200" b="1" dirty="0" smtClean="0">
              <a:solidFill>
                <a:srgbClr val="002060"/>
              </a:solidFill>
            </a:endParaRPr>
          </a:p>
          <a:p>
            <a:endParaRPr lang="en-US" sz="3200" b="1" dirty="0" smtClean="0">
              <a:solidFill>
                <a:srgbClr val="002060"/>
              </a:solidFill>
            </a:endParaRPr>
          </a:p>
          <a:p>
            <a:pPr marL="742950" indent="-742950">
              <a:buAutoNum type="arabicParenR"/>
            </a:pPr>
            <a:endParaRPr lang="en-US" sz="3200" b="1" dirty="0" smtClean="0">
              <a:solidFill>
                <a:srgbClr val="002060"/>
              </a:solidFill>
            </a:endParaRPr>
          </a:p>
          <a:p>
            <a:pPr marL="742950" indent="-742950">
              <a:buAutoNum type="arabicParenR"/>
            </a:pPr>
            <a:endParaRPr lang="en-US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9664" y="4221088"/>
            <a:ext cx="2726059" cy="2609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29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980" y="0"/>
            <a:ext cx="9144000" cy="83245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Methods and </a:t>
            </a:r>
            <a:r>
              <a:rPr lang="en-US" b="1" dirty="0" smtClean="0">
                <a:solidFill>
                  <a:srgbClr val="002060"/>
                </a:solidFill>
              </a:rPr>
              <a:t>Technics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54966" y="764704"/>
            <a:ext cx="5832648" cy="6093296"/>
          </a:xfrm>
        </p:spPr>
        <p:txBody>
          <a:bodyPr>
            <a:normAutofit fontScale="70000" lnSpcReduction="20000"/>
          </a:bodyPr>
          <a:lstStyle/>
          <a:p>
            <a:pPr marL="514350" indent="-514350" algn="l" fontAlgn="base">
              <a:buAutoNum type="arabicPeriod"/>
            </a:pPr>
            <a:r>
              <a:rPr lang="en-US" sz="3400" b="1" dirty="0" err="1" smtClean="0">
                <a:solidFill>
                  <a:srgbClr val="002060"/>
                </a:solidFill>
              </a:rPr>
              <a:t>Pimsleur</a:t>
            </a:r>
            <a:endParaRPr lang="en-US" sz="3400" b="1" dirty="0" smtClean="0">
              <a:solidFill>
                <a:srgbClr val="002060"/>
              </a:solidFill>
            </a:endParaRPr>
          </a:p>
          <a:p>
            <a:pPr algn="l" fontAlgn="base"/>
            <a:endParaRPr lang="en-US" sz="3400" b="1" dirty="0" smtClean="0">
              <a:solidFill>
                <a:srgbClr val="002060"/>
              </a:solidFill>
            </a:endParaRPr>
          </a:p>
          <a:p>
            <a:pPr algn="l" fontAlgn="base"/>
            <a:r>
              <a:rPr lang="en-US" sz="3400" dirty="0" smtClean="0">
                <a:solidFill>
                  <a:srgbClr val="002060"/>
                </a:solidFill>
              </a:rPr>
              <a:t>The </a:t>
            </a:r>
            <a:r>
              <a:rPr lang="en-US" sz="3400" dirty="0">
                <a:solidFill>
                  <a:srgbClr val="002060"/>
                </a:solidFill>
              </a:rPr>
              <a:t>gist of the  approach is this:</a:t>
            </a:r>
          </a:p>
          <a:p>
            <a:pPr algn="l" fontAlgn="base"/>
            <a:r>
              <a:rPr lang="en-US" sz="3400" dirty="0" smtClean="0">
                <a:solidFill>
                  <a:srgbClr val="002060"/>
                </a:solidFill>
              </a:rPr>
              <a:t>1) You </a:t>
            </a:r>
            <a:r>
              <a:rPr lang="en-US" sz="3400" dirty="0">
                <a:solidFill>
                  <a:srgbClr val="002060"/>
                </a:solidFill>
              </a:rPr>
              <a:t>hear the words and phrases in the target language.</a:t>
            </a:r>
          </a:p>
          <a:p>
            <a:pPr algn="l" fontAlgn="base"/>
            <a:r>
              <a:rPr lang="en-US" sz="3400" dirty="0" smtClean="0">
                <a:solidFill>
                  <a:srgbClr val="002060"/>
                </a:solidFill>
              </a:rPr>
              <a:t>2) You </a:t>
            </a:r>
            <a:r>
              <a:rPr lang="en-US" sz="3400" dirty="0">
                <a:solidFill>
                  <a:srgbClr val="002060"/>
                </a:solidFill>
              </a:rPr>
              <a:t>hear them in your mother tongue.</a:t>
            </a:r>
          </a:p>
          <a:p>
            <a:pPr algn="l" fontAlgn="base"/>
            <a:r>
              <a:rPr lang="en-US" sz="3400" dirty="0" smtClean="0">
                <a:solidFill>
                  <a:srgbClr val="002060"/>
                </a:solidFill>
              </a:rPr>
              <a:t>3) You </a:t>
            </a:r>
            <a:r>
              <a:rPr lang="en-US" sz="3400" dirty="0">
                <a:solidFill>
                  <a:srgbClr val="002060"/>
                </a:solidFill>
              </a:rPr>
              <a:t>translate the word from your mother tongue to the target language</a:t>
            </a:r>
            <a:r>
              <a:rPr lang="en-US" sz="3400" dirty="0" smtClean="0">
                <a:solidFill>
                  <a:srgbClr val="002060"/>
                </a:solidFill>
              </a:rPr>
              <a:t>.</a:t>
            </a:r>
          </a:p>
          <a:p>
            <a:pPr algn="just" fontAlgn="base"/>
            <a:r>
              <a:rPr lang="en-US" sz="3400" dirty="0" smtClean="0">
                <a:solidFill>
                  <a:srgbClr val="002060"/>
                </a:solidFill>
              </a:rPr>
              <a:t>The </a:t>
            </a:r>
            <a:r>
              <a:rPr lang="en-US" sz="3400" dirty="0">
                <a:solidFill>
                  <a:srgbClr val="002060"/>
                </a:solidFill>
              </a:rPr>
              <a:t>course is based on research by Paul </a:t>
            </a:r>
            <a:r>
              <a:rPr lang="en-US" sz="3400" dirty="0" err="1">
                <a:solidFill>
                  <a:srgbClr val="002060"/>
                </a:solidFill>
              </a:rPr>
              <a:t>Pimsleur</a:t>
            </a:r>
            <a:r>
              <a:rPr lang="en-US" sz="3400" dirty="0">
                <a:solidFill>
                  <a:srgbClr val="002060"/>
                </a:solidFill>
              </a:rPr>
              <a:t>, a linguist who sought to discover the fastest way to learn a language. The length of each course varies from around 15 to 45 hours, depending on the language. The courses are broken up into half-hour sessions. Nearly everything is audio-based, and even the provided reading material is meant to be read along with the audio lessons.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980728"/>
            <a:ext cx="2759430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14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Methods and Technics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620688"/>
            <a:ext cx="5530214" cy="2880320"/>
          </a:xfrm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389744" y="3789040"/>
            <a:ext cx="8597870" cy="306896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buNone/>
            </a:pPr>
            <a:r>
              <a:rPr lang="en-US" sz="3400" b="1" dirty="0" smtClean="0">
                <a:solidFill>
                  <a:srgbClr val="002060"/>
                </a:solidFill>
              </a:rPr>
              <a:t>2. Dmitry </a:t>
            </a:r>
            <a:r>
              <a:rPr lang="en-US" sz="3400" b="1" dirty="0" err="1" smtClean="0">
                <a:solidFill>
                  <a:srgbClr val="002060"/>
                </a:solidFill>
              </a:rPr>
              <a:t>Petrov</a:t>
            </a:r>
            <a:endParaRPr lang="en-US" sz="3400" b="1" dirty="0" smtClean="0">
              <a:solidFill>
                <a:srgbClr val="002060"/>
              </a:solidFill>
            </a:endParaRPr>
          </a:p>
          <a:p>
            <a:pPr fontAlgn="base"/>
            <a:endParaRPr lang="en-US" sz="3400" b="1" dirty="0" smtClean="0">
              <a:solidFill>
                <a:srgbClr val="002060"/>
              </a:solidFill>
            </a:endParaRPr>
          </a:p>
          <a:p>
            <a:pPr fontAlgn="base"/>
            <a:r>
              <a:rPr lang="en-US" sz="3400" dirty="0" smtClean="0">
                <a:solidFill>
                  <a:srgbClr val="002060"/>
                </a:solidFill>
              </a:rPr>
              <a:t>The gist of the  approach is this:</a:t>
            </a:r>
          </a:p>
          <a:p>
            <a:pPr fontAlgn="base"/>
            <a:r>
              <a:rPr lang="en-US" sz="3400" dirty="0" smtClean="0">
                <a:solidFill>
                  <a:srgbClr val="002060"/>
                </a:solidFill>
              </a:rPr>
              <a:t>1) You learn key phrases.</a:t>
            </a:r>
          </a:p>
          <a:p>
            <a:pPr fontAlgn="base"/>
            <a:r>
              <a:rPr lang="en-US" sz="3400" dirty="0" smtClean="0">
                <a:solidFill>
                  <a:srgbClr val="002060"/>
                </a:solidFill>
              </a:rPr>
              <a:t>2) You don’t </a:t>
            </a:r>
            <a:r>
              <a:rPr lang="en-US" sz="3400" dirty="0">
                <a:solidFill>
                  <a:srgbClr val="002060"/>
                </a:solidFill>
              </a:rPr>
              <a:t>s</a:t>
            </a:r>
            <a:r>
              <a:rPr lang="en-US" sz="3400" dirty="0" smtClean="0">
                <a:solidFill>
                  <a:srgbClr val="002060"/>
                </a:solidFill>
              </a:rPr>
              <a:t>pend much time.</a:t>
            </a:r>
          </a:p>
          <a:p>
            <a:pPr fontAlgn="base"/>
            <a:r>
              <a:rPr lang="en-US" sz="3400" dirty="0" smtClean="0">
                <a:solidFill>
                  <a:srgbClr val="002060"/>
                </a:solidFill>
              </a:rPr>
              <a:t>3) You speak a simple language only for communication.</a:t>
            </a:r>
          </a:p>
        </p:txBody>
      </p:sp>
    </p:spTree>
    <p:extLst>
      <p:ext uri="{BB962C8B-B14F-4D97-AF65-F5344CB8AC3E}">
        <p14:creationId xmlns:p14="http://schemas.microsoft.com/office/powerpoint/2010/main" val="106485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815"/>
            <a:ext cx="8229600" cy="61487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Methods and Technics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48681"/>
            <a:ext cx="8928992" cy="493285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sz="51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5100" b="1" dirty="0" smtClean="0">
                <a:solidFill>
                  <a:srgbClr val="002060"/>
                </a:solidFill>
              </a:rPr>
              <a:t>3. A</a:t>
            </a:r>
            <a:r>
              <a:rPr lang="en-US" sz="5100" b="1" dirty="0">
                <a:solidFill>
                  <a:srgbClr val="002060"/>
                </a:solidFill>
              </a:rPr>
              <a:t>. J. </a:t>
            </a:r>
            <a:r>
              <a:rPr lang="en-US" sz="5100" b="1" dirty="0" err="1">
                <a:solidFill>
                  <a:srgbClr val="002060"/>
                </a:solidFill>
              </a:rPr>
              <a:t>Hoge</a:t>
            </a:r>
            <a:r>
              <a:rPr lang="en-US" sz="5100" b="1" dirty="0">
                <a:solidFill>
                  <a:srgbClr val="002060"/>
                </a:solidFill>
              </a:rPr>
              <a:t> Effortless English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You </a:t>
            </a:r>
            <a:r>
              <a:rPr lang="en-US" b="1" dirty="0">
                <a:solidFill>
                  <a:srgbClr val="002060"/>
                </a:solidFill>
              </a:rPr>
              <a:t>Learn Grammar Without “Rules”:</a:t>
            </a:r>
            <a:r>
              <a:rPr lang="en-US" dirty="0">
                <a:solidFill>
                  <a:srgbClr val="002060"/>
                </a:solidFill>
              </a:rPr>
              <a:t> Use English grammar correctly by learning grammar in a natural way.</a:t>
            </a:r>
          </a:p>
          <a:p>
            <a:r>
              <a:rPr lang="en-US" b="1" dirty="0">
                <a:solidFill>
                  <a:srgbClr val="002060"/>
                </a:solidFill>
              </a:rPr>
              <a:t>The Deep Learning method that helps you use English faster.</a:t>
            </a:r>
            <a:r>
              <a:rPr lang="en-US" dirty="0">
                <a:solidFill>
                  <a:srgbClr val="002060"/>
                </a:solidFill>
              </a:rPr>
              <a:t> Remember English words and grammar– and use them in real conversations. Feel strong about your speaking ability.</a:t>
            </a:r>
          </a:p>
          <a:p>
            <a:r>
              <a:rPr lang="en-US" b="1" dirty="0">
                <a:solidFill>
                  <a:srgbClr val="002060"/>
                </a:solidFill>
              </a:rPr>
              <a:t>The way you learn English in a relaxing way by listening to real English articles about interesting topics.</a:t>
            </a:r>
            <a:r>
              <a:rPr lang="en-US" dirty="0">
                <a:solidFill>
                  <a:srgbClr val="002060"/>
                </a:solidFill>
              </a:rPr>
              <a:t> Imagine thinking, smiling, and laughing while learning.</a:t>
            </a:r>
          </a:p>
          <a:p>
            <a:r>
              <a:rPr lang="en-US" b="1" dirty="0">
                <a:solidFill>
                  <a:srgbClr val="002060"/>
                </a:solidFill>
              </a:rPr>
              <a:t>The way you avoid stress and slow speech.</a:t>
            </a:r>
            <a:r>
              <a:rPr lang="en-US" dirty="0">
                <a:solidFill>
                  <a:srgbClr val="002060"/>
                </a:solidFill>
              </a:rPr>
              <a:t> The fun and crazy mini-stories train you to speak and respond faster.</a:t>
            </a:r>
          </a:p>
          <a:p>
            <a:r>
              <a:rPr lang="en-US" b="1" dirty="0">
                <a:solidFill>
                  <a:srgbClr val="002060"/>
                </a:solidFill>
              </a:rPr>
              <a:t>How the best English speakers learn, how they study</a:t>
            </a:r>
            <a:r>
              <a:rPr lang="en-US" b="1" dirty="0" smtClean="0">
                <a:solidFill>
                  <a:srgbClr val="002060"/>
                </a:solidFill>
              </a:rPr>
              <a:t>, </a:t>
            </a:r>
            <a:r>
              <a:rPr lang="en-US" b="1" dirty="0">
                <a:solidFill>
                  <a:srgbClr val="002060"/>
                </a:solidFill>
              </a:rPr>
              <a:t>and how you can use the methods they use.</a:t>
            </a:r>
            <a:r>
              <a:rPr lang="en-US" dirty="0">
                <a:solidFill>
                  <a:srgbClr val="002060"/>
                </a:solidFill>
              </a:rPr>
              <a:t> To be successful, copy the most successful people.</a:t>
            </a:r>
          </a:p>
          <a:p>
            <a:r>
              <a:rPr lang="en-US" b="1" dirty="0">
                <a:solidFill>
                  <a:srgbClr val="002060"/>
                </a:solidFill>
              </a:rPr>
              <a:t>Lessons that help you learn English without boredom</a:t>
            </a:r>
            <a:r>
              <a:rPr lang="en-US" dirty="0">
                <a:solidFill>
                  <a:srgbClr val="002060"/>
                </a:solidFill>
              </a:rPr>
              <a:t>- no more textbooks, no more tests, no more “exercises”.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4814286"/>
            <a:ext cx="3923928" cy="2043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882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7760"/>
            <a:ext cx="8229600" cy="5827584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dirty="0">
                <a:hlinkClick r:id="rId2"/>
              </a:rPr>
              <a:t>https://www.engvid.com/</a:t>
            </a:r>
            <a:endParaRPr lang="en-US" dirty="0"/>
          </a:p>
          <a:p>
            <a:pPr marL="514350" indent="-514350">
              <a:buAutoNum type="arabicParenR"/>
            </a:pPr>
            <a:r>
              <a:rPr lang="en-US" dirty="0">
                <a:hlinkClick r:id="rId3"/>
              </a:rPr>
              <a:t>http://learnenglish.britishcouncil.org/en</a:t>
            </a:r>
            <a:endParaRPr lang="en-US" dirty="0"/>
          </a:p>
          <a:p>
            <a:pPr marL="514350" indent="-514350">
              <a:buAutoNum type="arabicParenR"/>
            </a:pPr>
            <a:r>
              <a:rPr lang="en-US" dirty="0">
                <a:hlinkClick r:id="rId4"/>
              </a:rPr>
              <a:t>http://www.elllo.org/</a:t>
            </a:r>
            <a:endParaRPr lang="en-US" dirty="0"/>
          </a:p>
          <a:p>
            <a:pPr marL="514350" indent="-514350">
              <a:buAutoNum type="arabicParenR"/>
            </a:pPr>
            <a:r>
              <a:rPr lang="en-US" dirty="0">
                <a:hlinkClick r:id="rId5"/>
              </a:rPr>
              <a:t>http://www.bbc.com/russian/learning_english</a:t>
            </a:r>
            <a:endParaRPr lang="ru-RU" dirty="0"/>
          </a:p>
          <a:p>
            <a:pPr marL="514350" indent="-514350">
              <a:buAutoNum type="arabicParenR"/>
            </a:pPr>
            <a:r>
              <a:rPr lang="en-US" dirty="0">
                <a:hlinkClick r:id="rId6"/>
              </a:rPr>
              <a:t>http://fenglish.ru/english-in-a-minute-anglijskij-za-minutu/</a:t>
            </a:r>
            <a:endParaRPr lang="en-US" dirty="0"/>
          </a:p>
          <a:p>
            <a:pPr marL="514350" indent="-514350">
              <a:buFont typeface="Arial" pitchFamily="34" charset="0"/>
              <a:buAutoNum type="arabicParenR"/>
            </a:pPr>
            <a:r>
              <a:rPr lang="en-US" dirty="0">
                <a:hlinkClick r:id="rId7"/>
              </a:rPr>
              <a:t>http://fenglish.ru/</a:t>
            </a:r>
            <a:endParaRPr lang="ru-RU" dirty="0"/>
          </a:p>
          <a:p>
            <a:pPr marL="514350" indent="-514350">
              <a:buAutoNum type="arabicParenR"/>
            </a:pPr>
            <a:endParaRPr lang="en-US" dirty="0" smtClean="0"/>
          </a:p>
          <a:p>
            <a:pPr marL="514350" indent="-514350">
              <a:buAutoNum type="arabicParenR"/>
            </a:pPr>
            <a:endParaRPr lang="en-US" dirty="0" smtClean="0"/>
          </a:p>
          <a:p>
            <a:pPr marL="514350" indent="-514350">
              <a:buAutoNum type="arabicParenR"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714" y="51428"/>
            <a:ext cx="8661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</a:rPr>
              <a:t>Methods and </a:t>
            </a:r>
            <a:r>
              <a:rPr lang="en-US" sz="3600" b="1" dirty="0" smtClean="0">
                <a:solidFill>
                  <a:srgbClr val="002060"/>
                </a:solidFill>
              </a:rPr>
              <a:t>Technics: useful resources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517634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147</Words>
  <Application>Microsoft Office PowerPoint</Application>
  <PresentationFormat>Экран (4:3)</PresentationFormat>
  <Paragraphs>57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LEARNING ENGLISH: SOME USEFUL METHODS AND TIPS</vt:lpstr>
      <vt:lpstr>LEARNING LANGUAGES</vt:lpstr>
      <vt:lpstr>1. Modern tendencies: communication skills and language aspects 2. Key elements for choosing an appropriate method or technics 3. Different  Methods and Technics nowadays</vt:lpstr>
      <vt:lpstr>Презентация PowerPoint</vt:lpstr>
      <vt:lpstr>Презентация PowerPoint</vt:lpstr>
      <vt:lpstr>Methods and Technics</vt:lpstr>
      <vt:lpstr>Methods and Technics</vt:lpstr>
      <vt:lpstr>Methods and Technics</vt:lpstr>
      <vt:lpstr>Презентация PowerPoint</vt:lpstr>
      <vt:lpstr>Thank you for your attention and participation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LISTENING AND SPEAKING</dc:title>
  <dc:creator>Дом</dc:creator>
  <cp:lastModifiedBy>user</cp:lastModifiedBy>
  <cp:revision>42</cp:revision>
  <dcterms:created xsi:type="dcterms:W3CDTF">2016-09-23T11:42:50Z</dcterms:created>
  <dcterms:modified xsi:type="dcterms:W3CDTF">2019-12-25T16:09:43Z</dcterms:modified>
</cp:coreProperties>
</file>