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5" r:id="rId18"/>
    <p:sldId id="276" r:id="rId19"/>
    <p:sldId id="277" r:id="rId20"/>
    <p:sldId id="274"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2C0CD809-776B-4BE4-975A-2B47425EF031}" type="datetimeFigureOut">
              <a:rPr lang="ru-RU" smtClean="0"/>
              <a:pPr/>
              <a:t>25.12.2019</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BB5F7479-EC73-459D-9360-9E8DEE82BC84}"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C0CD809-776B-4BE4-975A-2B47425EF031}" type="datetimeFigureOut">
              <a:rPr lang="ru-RU" smtClean="0"/>
              <a:pPr/>
              <a:t>25.12.2019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5F7479-EC73-459D-9360-9E8DEE82BC8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C0CD809-776B-4BE4-975A-2B47425EF031}" type="datetimeFigureOut">
              <a:rPr lang="ru-RU" smtClean="0"/>
              <a:pPr/>
              <a:t>25.12.2019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5F7479-EC73-459D-9360-9E8DEE82BC8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C0CD809-776B-4BE4-975A-2B47425EF031}" type="datetimeFigureOut">
              <a:rPr lang="ru-RU" smtClean="0"/>
              <a:pPr/>
              <a:t>25.12.2019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5F7479-EC73-459D-9360-9E8DEE82BC8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2C0CD809-776B-4BE4-975A-2B47425EF031}" type="datetimeFigureOut">
              <a:rPr lang="ru-RU" smtClean="0"/>
              <a:pPr/>
              <a:t>25.12.2019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5F7479-EC73-459D-9360-9E8DEE82BC84}"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C0CD809-776B-4BE4-975A-2B47425EF031}" type="datetimeFigureOut">
              <a:rPr lang="ru-RU" smtClean="0"/>
              <a:pPr/>
              <a:t>25.12.2019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B5F7479-EC73-459D-9360-9E8DEE82BC8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2C0CD809-776B-4BE4-975A-2B47425EF031}" type="datetimeFigureOut">
              <a:rPr lang="ru-RU" smtClean="0"/>
              <a:pPr/>
              <a:t>25.12.2019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B5F7479-EC73-459D-9360-9E8DEE82BC8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2C0CD809-776B-4BE4-975A-2B47425EF031}" type="datetimeFigureOut">
              <a:rPr lang="ru-RU" smtClean="0"/>
              <a:pPr/>
              <a:t>25.12.2019</a:t>
            </a:fld>
            <a:endParaRPr lang="ru-RU"/>
          </a:p>
        </p:txBody>
      </p:sp>
      <p:sp>
        <p:nvSpPr>
          <p:cNvPr id="8" name="Номер слайда 7"/>
          <p:cNvSpPr>
            <a:spLocks noGrp="1"/>
          </p:cNvSpPr>
          <p:nvPr>
            <p:ph type="sldNum" sz="quarter" idx="11"/>
          </p:nvPr>
        </p:nvSpPr>
        <p:spPr/>
        <p:txBody>
          <a:bodyPr/>
          <a:lstStyle/>
          <a:p>
            <a:fld id="{BB5F7479-EC73-459D-9360-9E8DEE82BC84}"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C0CD809-776B-4BE4-975A-2B47425EF031}" type="datetimeFigureOut">
              <a:rPr lang="ru-RU" smtClean="0"/>
              <a:pPr/>
              <a:t>25.12.2019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B5F7479-EC73-459D-9360-9E8DEE82BC8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C0CD809-776B-4BE4-975A-2B47425EF031}" type="datetimeFigureOut">
              <a:rPr lang="ru-RU" smtClean="0"/>
              <a:pPr/>
              <a:t>25.12.2019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BB5F7479-EC73-459D-9360-9E8DEE82BC8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2C0CD809-776B-4BE4-975A-2B47425EF031}" type="datetimeFigureOut">
              <a:rPr lang="ru-RU" smtClean="0"/>
              <a:pPr/>
              <a:t>25.12.2019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B5F7479-EC73-459D-9360-9E8DEE82BC8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2C0CD809-776B-4BE4-975A-2B47425EF031}" type="datetimeFigureOut">
              <a:rPr lang="ru-RU" smtClean="0"/>
              <a:pPr/>
              <a:t>25.12.2019</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B5F7479-EC73-459D-9360-9E8DEE82BC84}"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adulted.about.com/od/applyingwhatyoulearn/tp/Learning-Styles.htm" TargetMode="External"/><Relationship Id="rId2" Type="http://schemas.openxmlformats.org/officeDocument/2006/relationships/hyperlink" Target="http://homeworktips.about.com/od/learningstyles/ss/multiple_3.h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00034" y="1571612"/>
            <a:ext cx="6480048" cy="1752600"/>
          </a:xfrm>
        </p:spPr>
        <p:txBody>
          <a:bodyPr>
            <a:normAutofit fontScale="92500" lnSpcReduction="20000"/>
          </a:bodyPr>
          <a:lstStyle/>
          <a:p>
            <a:pPr algn="ctr"/>
            <a:r>
              <a:rPr lang="en-US" sz="3600" dirty="0" smtClean="0"/>
              <a:t>MODERN METHODS OF TEACHING ENGLISH: MOTIVATION AND TYPES OF LEARNING</a:t>
            </a:r>
            <a:endParaRPr lang="ru-RU"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Situational Motivation</a:t>
            </a:r>
            <a:endParaRPr lang="ru-RU" dirty="0"/>
          </a:p>
        </p:txBody>
      </p:sp>
      <p:sp>
        <p:nvSpPr>
          <p:cNvPr id="3" name="Содержимое 2"/>
          <p:cNvSpPr>
            <a:spLocks noGrp="1"/>
          </p:cNvSpPr>
          <p:nvPr>
            <p:ph idx="1"/>
          </p:nvPr>
        </p:nvSpPr>
        <p:spPr/>
        <p:txBody>
          <a:bodyPr/>
          <a:lstStyle/>
          <a:p>
            <a:r>
              <a:rPr lang="en-US" dirty="0" smtClean="0"/>
              <a:t>Situational motivation </a:t>
            </a:r>
            <a:r>
              <a:rPr lang="en-US" dirty="0"/>
              <a:t>is </a:t>
            </a:r>
            <a:r>
              <a:rPr lang="en-US" dirty="0" smtClean="0"/>
              <a:t>the </a:t>
            </a:r>
            <a:r>
              <a:rPr lang="en-US" dirty="0"/>
              <a:t>motivation caused by the context of learning such </a:t>
            </a:r>
            <a:r>
              <a:rPr lang="en-US" dirty="0" smtClean="0"/>
              <a:t>as classroom or school environment.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Task Motivation</a:t>
            </a:r>
            <a:endParaRPr lang="ru-RU" dirty="0"/>
          </a:p>
        </p:txBody>
      </p:sp>
      <p:sp>
        <p:nvSpPr>
          <p:cNvPr id="3" name="Содержимое 2"/>
          <p:cNvSpPr>
            <a:spLocks noGrp="1"/>
          </p:cNvSpPr>
          <p:nvPr>
            <p:ph idx="1"/>
          </p:nvPr>
        </p:nvSpPr>
        <p:spPr/>
        <p:txBody>
          <a:bodyPr/>
          <a:lstStyle/>
          <a:p>
            <a:pPr>
              <a:buNone/>
            </a:pPr>
            <a:r>
              <a:rPr lang="en-US" dirty="0"/>
              <a:t>Task </a:t>
            </a:r>
            <a:r>
              <a:rPr lang="en-US" dirty="0" smtClean="0"/>
              <a:t>motivation concerns the way the learner approaches the specific</a:t>
            </a:r>
          </a:p>
          <a:p>
            <a:pPr>
              <a:buNone/>
            </a:pPr>
            <a:r>
              <a:rPr lang="en-US" dirty="0" smtClean="0"/>
              <a:t>task given by the teacher.</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The Major Sources of Motivation</a:t>
            </a:r>
            <a:endParaRPr lang="ru-RU" dirty="0"/>
          </a:p>
        </p:txBody>
      </p:sp>
      <p:sp>
        <p:nvSpPr>
          <p:cNvPr id="3" name="Содержимое 2"/>
          <p:cNvSpPr>
            <a:spLocks noGrp="1"/>
          </p:cNvSpPr>
          <p:nvPr>
            <p:ph idx="1"/>
          </p:nvPr>
        </p:nvSpPr>
        <p:spPr/>
        <p:txBody>
          <a:bodyPr>
            <a:normAutofit fontScale="47500" lnSpcReduction="20000"/>
          </a:bodyPr>
          <a:lstStyle/>
          <a:p>
            <a:pPr>
              <a:buNone/>
            </a:pPr>
            <a:r>
              <a:rPr lang="en-US" dirty="0"/>
              <a:t>The major sources of motivation</a:t>
            </a:r>
          </a:p>
          <a:p>
            <a:pPr>
              <a:buNone/>
            </a:pPr>
            <a:r>
              <a:rPr lang="en-US" dirty="0"/>
              <a:t>to learn a foreign language, as pointed out by</a:t>
            </a:r>
          </a:p>
          <a:p>
            <a:pPr>
              <a:buNone/>
            </a:pPr>
            <a:r>
              <a:rPr lang="en-US" dirty="0"/>
              <a:t>Harmer (2001, 52), are the society we live in, attitude</a:t>
            </a:r>
          </a:p>
          <a:p>
            <a:pPr>
              <a:buNone/>
            </a:pPr>
            <a:r>
              <a:rPr lang="en-US" dirty="0"/>
              <a:t>of parents, older siblings, peers, the teacher and the</a:t>
            </a:r>
          </a:p>
          <a:p>
            <a:pPr>
              <a:buNone/>
            </a:pPr>
            <a:r>
              <a:rPr lang="en-US" dirty="0"/>
              <a:t>method used. </a:t>
            </a:r>
            <a:endParaRPr lang="en-US" dirty="0" smtClean="0"/>
          </a:p>
          <a:p>
            <a:pPr>
              <a:buNone/>
            </a:pPr>
            <a:r>
              <a:rPr lang="en-US" dirty="0" smtClean="0"/>
              <a:t>Harmer </a:t>
            </a:r>
            <a:r>
              <a:rPr lang="en-US" dirty="0"/>
              <a:t>(op. cit., 52) emphasizes the</a:t>
            </a:r>
          </a:p>
          <a:p>
            <a:pPr>
              <a:buNone/>
            </a:pPr>
            <a:r>
              <a:rPr lang="en-US" dirty="0"/>
              <a:t>importance of the teacher, who is a major factor in the</a:t>
            </a:r>
          </a:p>
          <a:p>
            <a:pPr>
              <a:buNone/>
            </a:pPr>
            <a:r>
              <a:rPr lang="en-US" dirty="0"/>
              <a:t>continuance of students’ motivation, and the method</a:t>
            </a:r>
          </a:p>
          <a:p>
            <a:pPr>
              <a:buNone/>
            </a:pPr>
            <a:r>
              <a:rPr lang="en-US" dirty="0"/>
              <a:t>used in the teaching process</a:t>
            </a:r>
            <a:r>
              <a:rPr lang="en-US" dirty="0" smtClean="0"/>
              <a:t>.</a:t>
            </a:r>
          </a:p>
          <a:p>
            <a:pPr>
              <a:buNone/>
            </a:pPr>
            <a:r>
              <a:rPr lang="en-US" dirty="0" smtClean="0"/>
              <a:t> </a:t>
            </a:r>
            <a:r>
              <a:rPr lang="en-US" dirty="0"/>
              <a:t>According to Ur (1997,</a:t>
            </a:r>
          </a:p>
          <a:p>
            <a:pPr>
              <a:buNone/>
            </a:pPr>
            <a:r>
              <a:rPr lang="en-US" dirty="0"/>
              <a:t>275), the successful learner is the one who is willing</a:t>
            </a:r>
          </a:p>
          <a:p>
            <a:pPr>
              <a:buNone/>
            </a:pPr>
            <a:r>
              <a:rPr lang="en-US" dirty="0"/>
              <a:t>to tackle tasks and challenges, has confidence in</a:t>
            </a:r>
          </a:p>
          <a:p>
            <a:pPr>
              <a:buNone/>
            </a:pPr>
            <a:r>
              <a:rPr lang="en-US" dirty="0"/>
              <a:t>his/her success, has a need to achieve, to overcome</a:t>
            </a:r>
          </a:p>
          <a:p>
            <a:pPr>
              <a:buNone/>
            </a:pPr>
            <a:r>
              <a:rPr lang="en-US" dirty="0"/>
              <a:t>difficulties and succeed in what he/she is doing, is</a:t>
            </a:r>
          </a:p>
          <a:p>
            <a:pPr>
              <a:buNone/>
            </a:pPr>
            <a:r>
              <a:rPr lang="en-US" dirty="0"/>
              <a:t>ambitious and finds important to succeed in learning</a:t>
            </a:r>
          </a:p>
          <a:p>
            <a:pPr>
              <a:buNone/>
            </a:pPr>
            <a:r>
              <a:rPr lang="en-US" dirty="0"/>
              <a:t>in order to maintain and promote his/her own positive</a:t>
            </a:r>
          </a:p>
          <a:p>
            <a:pPr>
              <a:buNone/>
            </a:pPr>
            <a:r>
              <a:rPr lang="en-US" dirty="0"/>
              <a:t>image, is aware of the goals of learning, invests high</a:t>
            </a:r>
          </a:p>
          <a:p>
            <a:pPr>
              <a:buNone/>
            </a:pPr>
            <a:r>
              <a:rPr lang="en-US" dirty="0"/>
              <a:t>level of effort in learning, and is not discouraged by</a:t>
            </a:r>
          </a:p>
          <a:p>
            <a:pPr>
              <a:buNone/>
            </a:pPr>
            <a:r>
              <a:rPr lang="en-US" dirty="0"/>
              <a:t>setbacks or lack of progress.</a:t>
            </a: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LEARNING STYLES OF STUDENTS</a:t>
            </a:r>
            <a:endParaRPr lang="ru-RU" dirty="0"/>
          </a:p>
        </p:txBody>
      </p:sp>
      <p:sp>
        <p:nvSpPr>
          <p:cNvPr id="3" name="Содержимое 2"/>
          <p:cNvSpPr>
            <a:spLocks noGrp="1"/>
          </p:cNvSpPr>
          <p:nvPr>
            <p:ph idx="1"/>
          </p:nvPr>
        </p:nvSpPr>
        <p:spPr/>
        <p:txBody>
          <a:bodyPr>
            <a:normAutofit fontScale="85000" lnSpcReduction="10000"/>
          </a:bodyPr>
          <a:lstStyle/>
          <a:p>
            <a:pPr>
              <a:buNone/>
            </a:pPr>
            <a:r>
              <a:rPr lang="en-US" sz="3100" dirty="0"/>
              <a:t>Appropriately selected tasks and methods can</a:t>
            </a:r>
          </a:p>
          <a:p>
            <a:pPr>
              <a:buNone/>
            </a:pPr>
            <a:r>
              <a:rPr lang="en-US" sz="3100" dirty="0"/>
              <a:t>generate students’ motivation. The appeal of </a:t>
            </a:r>
            <a:r>
              <a:rPr lang="en-US" sz="3100" dirty="0" smtClean="0"/>
              <a:t>methods is extended if methods are selected according to students’ learning styles. </a:t>
            </a:r>
          </a:p>
          <a:p>
            <a:pPr>
              <a:buNone/>
            </a:pPr>
            <a:endParaRPr lang="en-US" sz="3100" dirty="0"/>
          </a:p>
          <a:p>
            <a:pPr>
              <a:buNone/>
            </a:pPr>
            <a:r>
              <a:rPr lang="en-US" sz="3100" i="1" dirty="0" smtClean="0">
                <a:solidFill>
                  <a:srgbClr val="00B0F0"/>
                </a:solidFill>
              </a:rPr>
              <a:t>Learning </a:t>
            </a:r>
            <a:r>
              <a:rPr lang="en-US" sz="3100" i="1" dirty="0">
                <a:solidFill>
                  <a:srgbClr val="00B0F0"/>
                </a:solidFill>
              </a:rPr>
              <a:t>style </a:t>
            </a:r>
            <a:r>
              <a:rPr lang="en-US" sz="3100" i="1" dirty="0"/>
              <a:t>refers to </a:t>
            </a:r>
            <a:r>
              <a:rPr lang="en-US" sz="3100" i="1" dirty="0" smtClean="0"/>
              <a:t>any </a:t>
            </a:r>
            <a:r>
              <a:rPr lang="en-US" sz="3100" dirty="0" smtClean="0"/>
              <a:t>individual’s preferred ways of learning. It depends on the student’s personality, including psychological</a:t>
            </a:r>
          </a:p>
          <a:p>
            <a:pPr>
              <a:buNone/>
            </a:pPr>
            <a:r>
              <a:rPr lang="en-US" sz="3100" dirty="0" smtClean="0"/>
              <a:t>or cognitive character, </a:t>
            </a:r>
            <a:r>
              <a:rPr lang="en-US" sz="3100" dirty="0" err="1" smtClean="0"/>
              <a:t>sociocultural</a:t>
            </a:r>
            <a:r>
              <a:rPr lang="en-US" sz="3100" dirty="0" smtClean="0"/>
              <a:t> background and educational experience. </a:t>
            </a:r>
            <a:endParaRPr lang="ru-RU" sz="3100" dirty="0" smtClean="0"/>
          </a:p>
          <a:p>
            <a:pPr>
              <a:buNone/>
            </a:pPr>
            <a:endParaRPr lang="en-US" sz="3100" dirty="0" smtClean="0"/>
          </a:p>
          <a:p>
            <a:pPr>
              <a:buNone/>
            </a:pPr>
            <a:endParaRPr lang="en-US"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TYPES OF LEARNERS</a:t>
            </a:r>
            <a:endParaRPr lang="ru-RU" dirty="0"/>
          </a:p>
        </p:txBody>
      </p:sp>
      <p:sp>
        <p:nvSpPr>
          <p:cNvPr id="3" name="Содержимое 2"/>
          <p:cNvSpPr>
            <a:spLocks noGrp="1"/>
          </p:cNvSpPr>
          <p:nvPr>
            <p:ph idx="1"/>
          </p:nvPr>
        </p:nvSpPr>
        <p:spPr/>
        <p:txBody>
          <a:bodyPr/>
          <a:lstStyle/>
          <a:p>
            <a:pPr>
              <a:buNone/>
            </a:pPr>
            <a:r>
              <a:rPr lang="en-US" dirty="0" smtClean="0"/>
              <a:t>According to learning styles,</a:t>
            </a:r>
          </a:p>
          <a:p>
            <a:pPr>
              <a:buNone/>
            </a:pPr>
            <a:r>
              <a:rPr lang="en-US" dirty="0" smtClean="0"/>
              <a:t>all learners can be divided into </a:t>
            </a:r>
          </a:p>
          <a:p>
            <a:r>
              <a:rPr lang="en-US" dirty="0" smtClean="0"/>
              <a:t>visual, </a:t>
            </a:r>
          </a:p>
          <a:p>
            <a:r>
              <a:rPr lang="en-US" dirty="0" smtClean="0"/>
              <a:t>auditory, </a:t>
            </a:r>
          </a:p>
          <a:p>
            <a:r>
              <a:rPr lang="en-US" dirty="0" err="1" smtClean="0"/>
              <a:t>kinaesthetic</a:t>
            </a:r>
            <a:r>
              <a:rPr lang="en-US" dirty="0" smtClean="0"/>
              <a:t> learners</a:t>
            </a:r>
          </a:p>
          <a:p>
            <a:r>
              <a:rPr lang="en-US" dirty="0" smtClean="0"/>
              <a:t>logical</a:t>
            </a:r>
          </a:p>
          <a:p>
            <a:r>
              <a:rPr lang="en-US" dirty="0" smtClean="0"/>
              <a:t>v</a:t>
            </a:r>
            <a:r>
              <a:rPr lang="en-US" smtClean="0"/>
              <a:t>erbal</a:t>
            </a:r>
            <a:r>
              <a:rPr lang="en-US" dirty="0" smtClean="0"/>
              <a:t>.</a:t>
            </a: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Visual Learners</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en-US" dirty="0">
                <a:solidFill>
                  <a:srgbClr val="00B0F0"/>
                </a:solidFill>
              </a:rPr>
              <a:t>Visual learners </a:t>
            </a:r>
            <a:r>
              <a:rPr lang="en-US" dirty="0"/>
              <a:t>learn better when they can read or</a:t>
            </a:r>
          </a:p>
          <a:p>
            <a:pPr>
              <a:buNone/>
            </a:pPr>
            <a:r>
              <a:rPr lang="en-US" dirty="0"/>
              <a:t>see the information. They usually have a strong </a:t>
            </a:r>
            <a:r>
              <a:rPr lang="en-US" dirty="0" smtClean="0"/>
              <a:t>sense </a:t>
            </a:r>
            <a:r>
              <a:rPr lang="en-US" dirty="0"/>
              <a:t>of </a:t>
            </a:r>
            <a:r>
              <a:rPr lang="en-US" dirty="0" err="1"/>
              <a:t>colour</a:t>
            </a:r>
            <a:r>
              <a:rPr lang="en-US" dirty="0"/>
              <a:t>, they follow written directions well and use</a:t>
            </a:r>
          </a:p>
          <a:p>
            <a:pPr>
              <a:buNone/>
            </a:pPr>
            <a:r>
              <a:rPr lang="en-US" dirty="0"/>
              <a:t>visualization to remember things, they love to read,</a:t>
            </a:r>
          </a:p>
          <a:p>
            <a:pPr>
              <a:buNone/>
            </a:pPr>
            <a:r>
              <a:rPr lang="en-US" dirty="0"/>
              <a:t>remember quickly and easily what is read, and read</a:t>
            </a:r>
          </a:p>
          <a:p>
            <a:pPr>
              <a:buNone/>
            </a:pPr>
            <a:r>
              <a:rPr lang="en-US" dirty="0"/>
              <a:t>well from picture clues. However, they process auditory</a:t>
            </a:r>
          </a:p>
          <a:p>
            <a:pPr>
              <a:buNone/>
            </a:pPr>
            <a:r>
              <a:rPr lang="en-US" dirty="0"/>
              <a:t>input slowly and are distracted by noise or people</a:t>
            </a:r>
          </a:p>
          <a:p>
            <a:pPr>
              <a:buNone/>
            </a:pPr>
            <a:r>
              <a:rPr lang="en-US" dirty="0"/>
              <a:t>talking in the background. They become </a:t>
            </a:r>
            <a:r>
              <a:rPr lang="en-US" dirty="0" smtClean="0"/>
              <a:t>impatient</a:t>
            </a:r>
            <a:endParaRPr lang="en-US" dirty="0"/>
          </a:p>
          <a:p>
            <a:pPr>
              <a:buNone/>
            </a:pPr>
            <a:r>
              <a:rPr lang="en-US" dirty="0"/>
              <a:t>when extensive listening is required. According to</a:t>
            </a:r>
          </a:p>
          <a:p>
            <a:pPr>
              <a:buNone/>
            </a:pPr>
            <a:r>
              <a:rPr lang="en-US" dirty="0"/>
              <a:t>Honey &amp; Mumford (1992)</a:t>
            </a:r>
            <a:r>
              <a:rPr lang="en-US" i="1" dirty="0"/>
              <a:t>, visual learners comprise</a:t>
            </a:r>
          </a:p>
          <a:p>
            <a:pPr>
              <a:buNone/>
            </a:pPr>
            <a:r>
              <a:rPr lang="en-US" dirty="0"/>
              <a:t>65 % of all learners.</a:t>
            </a: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Auditory Learners</a:t>
            </a:r>
            <a:endParaRPr lang="ru-RU" dirty="0"/>
          </a:p>
        </p:txBody>
      </p:sp>
      <p:sp>
        <p:nvSpPr>
          <p:cNvPr id="3" name="Содержимое 2"/>
          <p:cNvSpPr>
            <a:spLocks noGrp="1"/>
          </p:cNvSpPr>
          <p:nvPr>
            <p:ph idx="1"/>
          </p:nvPr>
        </p:nvSpPr>
        <p:spPr/>
        <p:txBody>
          <a:bodyPr>
            <a:normAutofit/>
          </a:bodyPr>
          <a:lstStyle/>
          <a:p>
            <a:pPr>
              <a:buNone/>
            </a:pPr>
            <a:r>
              <a:rPr lang="en-US" sz="2400" dirty="0" smtClean="0">
                <a:solidFill>
                  <a:srgbClr val="00B0F0"/>
                </a:solidFill>
              </a:rPr>
              <a:t>     Auditory </a:t>
            </a:r>
            <a:r>
              <a:rPr lang="en-US" sz="2400" dirty="0">
                <a:solidFill>
                  <a:srgbClr val="00B0F0"/>
                </a:solidFill>
              </a:rPr>
              <a:t>learners</a:t>
            </a:r>
            <a:r>
              <a:rPr lang="en-US" sz="2400" dirty="0"/>
              <a:t> learn better when the </a:t>
            </a:r>
            <a:r>
              <a:rPr lang="en-US" sz="2400" dirty="0" smtClean="0"/>
              <a:t>information primarily comes through their ears. Auditory learners (30% of all learners) tend to remember and repeat ideas that are verbally presented. They learn well through lectures and like to talk to others. They enjoy plays, dialogues, dramas and they like to make speeches and presentations. However, they usually</a:t>
            </a:r>
          </a:p>
          <a:p>
            <a:pPr>
              <a:buNone/>
            </a:pPr>
            <a:r>
              <a:rPr lang="en-US" sz="2400" dirty="0" smtClean="0"/>
              <a:t>     cannot keep quiet for a longer time.</a:t>
            </a:r>
            <a:endParaRPr lang="ru-RU"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dirty="0" smtClean="0"/>
              <a:t>KINAESTHETIC LEARNERS</a:t>
            </a:r>
            <a:endParaRPr lang="ru-RU" dirty="0"/>
          </a:p>
        </p:txBody>
      </p:sp>
      <p:sp>
        <p:nvSpPr>
          <p:cNvPr id="3" name="Содержимое 2"/>
          <p:cNvSpPr>
            <a:spLocks noGrp="1"/>
          </p:cNvSpPr>
          <p:nvPr>
            <p:ph idx="1"/>
          </p:nvPr>
        </p:nvSpPr>
        <p:spPr/>
        <p:txBody>
          <a:bodyPr>
            <a:normAutofit lnSpcReduction="10000"/>
          </a:bodyPr>
          <a:lstStyle/>
          <a:p>
            <a:r>
              <a:rPr lang="en-US" dirty="0" smtClean="0"/>
              <a:t> It's likely that you use your body and sense of touch to learn about the world around you. It's likely you like sports and exercise, and other physical activities such as gardening or woodworking. You like to think out issues, ideas and problems while you exercise. You would rather go for a run or walk if something is bothering you, rather than sitting at home.</a:t>
            </a: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LOGICAL LEARNERS</a:t>
            </a:r>
            <a:endParaRPr lang="ru-RU" dirty="0"/>
          </a:p>
        </p:txBody>
      </p:sp>
      <p:sp>
        <p:nvSpPr>
          <p:cNvPr id="3" name="Содержимое 2"/>
          <p:cNvSpPr>
            <a:spLocks noGrp="1"/>
          </p:cNvSpPr>
          <p:nvPr>
            <p:ph idx="1"/>
          </p:nvPr>
        </p:nvSpPr>
        <p:spPr/>
        <p:txBody>
          <a:bodyPr>
            <a:normAutofit fontScale="62500" lnSpcReduction="20000"/>
          </a:bodyPr>
          <a:lstStyle/>
          <a:p>
            <a:r>
              <a:rPr lang="en-US" dirty="0" smtClean="0"/>
              <a:t>Mathematical logical learning style is one of eight types of learning styles, or intelligences, defined in Howard Gardner's theory of Multiple Intelligences. </a:t>
            </a:r>
            <a:r>
              <a:rPr lang="en-US" u="sng" dirty="0" smtClean="0">
                <a:hlinkClick r:id="rId2"/>
              </a:rPr>
              <a:t>Mathematical Logical</a:t>
            </a:r>
            <a:r>
              <a:rPr lang="en-US" u="sng" dirty="0" smtClean="0"/>
              <a:t> </a:t>
            </a:r>
            <a:r>
              <a:rPr lang="en-US" u="sng" dirty="0" smtClean="0">
                <a:hlinkClick r:id="rId3"/>
              </a:rPr>
              <a:t>learning style</a:t>
            </a:r>
            <a:r>
              <a:rPr lang="en-US" dirty="0" smtClean="0"/>
              <a:t> refers to a person's ability to reason, solve problems, and learn using numbers, abstract visual information, and analysis of cause and effect relationships. Mathematical logical learners are typically methodical and think in logical or linear order. They may be adept at solving math problems in their heads and are drawn to logic puzzles and games.</a:t>
            </a:r>
          </a:p>
          <a:p>
            <a:r>
              <a:rPr lang="en-US" dirty="0" smtClean="0"/>
              <a:t>People with mathematical logical learning styles learn best when taught using visual materials, computers, statistical and analytical programs, and hands on projects. They prefer structured, goal-oriented activities that are based on math reasoning rather than less structured, creative activities with inexact learning goals. Mathematical logical learners would find a statistical study more appealing than analyzing literature or keeping a journal.</a:t>
            </a: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VERBAL LEARNERS</a:t>
            </a:r>
            <a:endParaRPr lang="ru-RU" dirty="0"/>
          </a:p>
        </p:txBody>
      </p:sp>
      <p:sp>
        <p:nvSpPr>
          <p:cNvPr id="3" name="Содержимое 2"/>
          <p:cNvSpPr>
            <a:spLocks noGrp="1"/>
          </p:cNvSpPr>
          <p:nvPr>
            <p:ph idx="1"/>
          </p:nvPr>
        </p:nvSpPr>
        <p:spPr/>
        <p:txBody>
          <a:bodyPr>
            <a:noAutofit/>
          </a:bodyPr>
          <a:lstStyle/>
          <a:p>
            <a:r>
              <a:rPr lang="en-US" sz="1400" dirty="0" smtClean="0"/>
              <a:t>Linguistic intelligence  or verbal this is where an individual responds best through auditory methods of teaching. Essentially, this is verbal learning, where a student will learn most efficiently from listening to people and taking in information. It means an individual has an ability to solve complex problems, come to conclusions and learn overall using language alone.</a:t>
            </a:r>
          </a:p>
          <a:p>
            <a:r>
              <a:rPr lang="en-US" sz="1400" dirty="0" smtClean="0"/>
              <a:t>Hence, those who prefer verbal learning will be particularly talented from an early age when it comes to reading and writing. Verbal learners will be able to express themselves, their problems, and solutions to problems through words. Oftentimes, also, they will have particularly good memories, as verbal learning involves taking in a lot of information in short periods of time and retaining it.</a:t>
            </a:r>
          </a:p>
          <a:p>
            <a:r>
              <a:rPr lang="en-US" sz="1400" dirty="0" smtClean="0"/>
              <a:t>Individuals who prefer verbal learning usually also have a fascination with the arts, music and lyrics, legal documents, old-world writings, politics, screenplay and novels. These kinds of learners will also enjoy using language creatively, through fiction and poetry and even through contemporary art in some cases. Linguistic learners appreciate language to be complex and thoroughly interesting, and for any people, one language is not enough. Verbal learners often learn numerous other languages in an effort to increase their knowledge, their wisdom, and their ability to use words to communicate with a larger audience during their lifetime.</a:t>
            </a:r>
          </a:p>
          <a:p>
            <a:endParaRPr lang="ru-RU"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buFont typeface="Arial" pitchFamily="34" charset="0"/>
              <a:buChar char="•"/>
            </a:pPr>
            <a:r>
              <a:rPr lang="en-US" dirty="0" smtClean="0"/>
              <a:t>Three major steps of TFL</a:t>
            </a:r>
            <a:endParaRPr lang="ru-RU" dirty="0"/>
          </a:p>
        </p:txBody>
      </p:sp>
      <p:sp>
        <p:nvSpPr>
          <p:cNvPr id="3" name="Содержимое 2"/>
          <p:cNvSpPr>
            <a:spLocks noGrp="1"/>
          </p:cNvSpPr>
          <p:nvPr>
            <p:ph idx="1"/>
          </p:nvPr>
        </p:nvSpPr>
        <p:spPr/>
        <p:txBody>
          <a:bodyPr>
            <a:normAutofit/>
          </a:bodyPr>
          <a:lstStyle/>
          <a:p>
            <a:pPr>
              <a:buNone/>
            </a:pPr>
            <a:r>
              <a:rPr lang="en-US" dirty="0"/>
              <a:t>the process of teaching </a:t>
            </a:r>
            <a:r>
              <a:rPr lang="en-US" dirty="0" smtClean="0"/>
              <a:t>a foreign </a:t>
            </a:r>
            <a:r>
              <a:rPr lang="en-US" dirty="0"/>
              <a:t>language is a complex one. It usually involves</a:t>
            </a:r>
          </a:p>
          <a:p>
            <a:pPr>
              <a:buNone/>
            </a:pPr>
            <a:r>
              <a:rPr lang="en-US" dirty="0"/>
              <a:t>three major steps: </a:t>
            </a:r>
            <a:endParaRPr lang="en-US" dirty="0" smtClean="0"/>
          </a:p>
          <a:p>
            <a:r>
              <a:rPr lang="en-US" dirty="0" smtClean="0"/>
              <a:t>the </a:t>
            </a:r>
            <a:r>
              <a:rPr lang="en-US" dirty="0"/>
              <a:t>teaching acts of presenting</a:t>
            </a:r>
          </a:p>
          <a:p>
            <a:pPr>
              <a:buNone/>
            </a:pPr>
            <a:r>
              <a:rPr lang="en-US" dirty="0" smtClean="0"/>
              <a:t>    and </a:t>
            </a:r>
            <a:r>
              <a:rPr lang="en-US" dirty="0"/>
              <a:t>explaining new material, </a:t>
            </a:r>
            <a:endParaRPr lang="en-US" dirty="0" smtClean="0"/>
          </a:p>
          <a:p>
            <a:r>
              <a:rPr lang="en-US" dirty="0" smtClean="0"/>
              <a:t>providing </a:t>
            </a:r>
            <a:r>
              <a:rPr lang="en-US" dirty="0"/>
              <a:t>practice </a:t>
            </a:r>
            <a:r>
              <a:rPr lang="en-US" dirty="0" smtClean="0"/>
              <a:t>and testing. </a:t>
            </a: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physical (bodily-kinesthetic) learning style, of the Memletic Learning Styles"/>
          <p:cNvPicPr>
            <a:picLocks noChangeAspect="1" noChangeArrowheads="1"/>
          </p:cNvPicPr>
          <p:nvPr/>
        </p:nvPicPr>
        <p:blipFill>
          <a:blip r:embed="rId2"/>
          <a:srcRect/>
          <a:stretch>
            <a:fillRect/>
          </a:stretch>
        </p:blipFill>
        <p:spPr bwMode="auto">
          <a:xfrm>
            <a:off x="395536" y="620688"/>
            <a:ext cx="8280920" cy="54006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00100" y="571480"/>
            <a:ext cx="7143800" cy="5509200"/>
          </a:xfrm>
          <a:prstGeom prst="rect">
            <a:avLst/>
          </a:prstGeom>
        </p:spPr>
        <p:txBody>
          <a:bodyPr wrap="square">
            <a:spAutoFit/>
          </a:bodyPr>
          <a:lstStyle/>
          <a:p>
            <a:pPr>
              <a:buNone/>
            </a:pPr>
            <a:r>
              <a:rPr lang="en-US" sz="3200" dirty="0" smtClean="0"/>
              <a:t>The success of the process of teaching and</a:t>
            </a:r>
          </a:p>
          <a:p>
            <a:pPr>
              <a:buNone/>
            </a:pPr>
            <a:r>
              <a:rPr lang="en-US" sz="3200" dirty="0" smtClean="0"/>
              <a:t>learning largely depends on the participants – teachers and students – who have their own needs, roles, and responsibilities. </a:t>
            </a:r>
          </a:p>
          <a:p>
            <a:pPr>
              <a:buNone/>
            </a:pPr>
            <a:r>
              <a:rPr lang="en-US" sz="3200" dirty="0" smtClean="0"/>
              <a:t>It is teachers’ responsibility to</a:t>
            </a:r>
          </a:p>
          <a:p>
            <a:pPr>
              <a:buNone/>
            </a:pPr>
            <a:r>
              <a:rPr lang="en-US" sz="3200" dirty="0" smtClean="0"/>
              <a:t>identify and address the needs of their students.</a:t>
            </a:r>
            <a:endParaRPr lang="ru-RU" sz="3200" dirty="0" smtClean="0"/>
          </a:p>
          <a:p>
            <a:pPr>
              <a:buNone/>
            </a:pPr>
            <a:endParaRPr lang="en-US" sz="3200" dirty="0" smtClean="0"/>
          </a:p>
          <a:p>
            <a:pPr>
              <a:buNone/>
            </a:pPr>
            <a:endParaRPr lang="ru-RU"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Motivation</a:t>
            </a:r>
            <a:endParaRPr lang="ru-RU" dirty="0"/>
          </a:p>
        </p:txBody>
      </p:sp>
      <p:sp>
        <p:nvSpPr>
          <p:cNvPr id="3" name="Содержимое 2"/>
          <p:cNvSpPr>
            <a:spLocks noGrp="1"/>
          </p:cNvSpPr>
          <p:nvPr>
            <p:ph idx="1"/>
          </p:nvPr>
        </p:nvSpPr>
        <p:spPr/>
        <p:txBody>
          <a:bodyPr>
            <a:normAutofit fontScale="92500"/>
          </a:bodyPr>
          <a:lstStyle/>
          <a:p>
            <a:pPr>
              <a:buNone/>
            </a:pPr>
            <a:r>
              <a:rPr lang="en-US" i="1" dirty="0">
                <a:solidFill>
                  <a:srgbClr val="00B0F0"/>
                </a:solidFill>
              </a:rPr>
              <a:t>Motivation,</a:t>
            </a:r>
            <a:r>
              <a:rPr lang="en-US" i="1" dirty="0"/>
              <a:t> as a key factor in the process of </a:t>
            </a:r>
            <a:r>
              <a:rPr lang="en-US" i="1" dirty="0" smtClean="0"/>
              <a:t>learning</a:t>
            </a:r>
            <a:r>
              <a:rPr lang="en-US" dirty="0" smtClean="0"/>
              <a:t> and teaching, is defined as some kind of internal drive which pushes someone to do things in order to</a:t>
            </a:r>
          </a:p>
          <a:p>
            <a:pPr>
              <a:buNone/>
            </a:pPr>
            <a:r>
              <a:rPr lang="en-US" dirty="0" smtClean="0"/>
              <a:t>    achieve something</a:t>
            </a:r>
            <a:r>
              <a:rPr lang="en-US" i="1" dirty="0" smtClean="0"/>
              <a:t>.</a:t>
            </a:r>
          </a:p>
          <a:p>
            <a:pPr>
              <a:buNone/>
            </a:pPr>
            <a:r>
              <a:rPr lang="en-US" dirty="0" smtClean="0"/>
              <a:t> Harmer, ( 2001, 51). Ur (1997, 276) </a:t>
            </a:r>
          </a:p>
          <a:p>
            <a:pPr>
              <a:buNone/>
            </a:pPr>
            <a:r>
              <a:rPr lang="en-US" dirty="0" smtClean="0"/>
              <a:t>presents the following kinds of motivation:</a:t>
            </a:r>
          </a:p>
          <a:p>
            <a:pPr>
              <a:buNone/>
            </a:pPr>
            <a:r>
              <a:rPr lang="en-US" dirty="0" smtClean="0">
                <a:solidFill>
                  <a:srgbClr val="00B0F0"/>
                </a:solidFill>
              </a:rPr>
              <a:t>extrinsic, intrinsic, integrative, instrumental, global, situational and task motivation</a:t>
            </a:r>
            <a:r>
              <a:rPr lang="en-US" dirty="0" smtClean="0"/>
              <a:t>.</a:t>
            </a:r>
            <a:endParaRPr lang="ru-RU" dirty="0" smtClean="0"/>
          </a:p>
          <a:p>
            <a:pPr>
              <a:buNone/>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Extrinsic Motivation</a:t>
            </a:r>
            <a:endParaRPr lang="ru-RU" dirty="0"/>
          </a:p>
        </p:txBody>
      </p:sp>
      <p:sp>
        <p:nvSpPr>
          <p:cNvPr id="3" name="Содержимое 2"/>
          <p:cNvSpPr>
            <a:spLocks noGrp="1"/>
          </p:cNvSpPr>
          <p:nvPr>
            <p:ph idx="1"/>
          </p:nvPr>
        </p:nvSpPr>
        <p:spPr/>
        <p:txBody>
          <a:bodyPr>
            <a:normAutofit/>
          </a:bodyPr>
          <a:lstStyle/>
          <a:p>
            <a:pPr>
              <a:buNone/>
            </a:pPr>
            <a:r>
              <a:rPr lang="en-US" dirty="0"/>
              <a:t>Extrinsic motivation</a:t>
            </a:r>
          </a:p>
          <a:p>
            <a:pPr>
              <a:buNone/>
            </a:pPr>
            <a:r>
              <a:rPr lang="en-US" dirty="0"/>
              <a:t>to learn a foreign language is caused by a </a:t>
            </a:r>
            <a:r>
              <a:rPr lang="en-US" dirty="0" smtClean="0"/>
              <a:t>number of outside factors such as the desire to pass an examination</a:t>
            </a:r>
          </a:p>
          <a:p>
            <a:pPr>
              <a:buNone/>
            </a:pPr>
            <a:r>
              <a:rPr lang="en-US" dirty="0" smtClean="0"/>
              <a:t>or the possibility of future travel.</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Intrinsic Motivation</a:t>
            </a:r>
            <a:endParaRPr lang="ru-RU" dirty="0"/>
          </a:p>
        </p:txBody>
      </p:sp>
      <p:sp>
        <p:nvSpPr>
          <p:cNvPr id="3" name="Содержимое 2"/>
          <p:cNvSpPr>
            <a:spLocks noGrp="1"/>
          </p:cNvSpPr>
          <p:nvPr>
            <p:ph idx="1"/>
          </p:nvPr>
        </p:nvSpPr>
        <p:spPr/>
        <p:txBody>
          <a:bodyPr/>
          <a:lstStyle/>
          <a:p>
            <a:pPr>
              <a:buNone/>
            </a:pPr>
            <a:r>
              <a:rPr lang="en-US" dirty="0" smtClean="0"/>
              <a:t>Intrinsic motivation comes from within the individual who is driven by the enjoyment of the learning process.</a:t>
            </a:r>
            <a:endParaRPr lang="ru-RU" dirty="0" smtClean="0"/>
          </a:p>
          <a:p>
            <a:pPr>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Integrative Motivation</a:t>
            </a:r>
            <a:endParaRPr lang="ru-RU" dirty="0"/>
          </a:p>
        </p:txBody>
      </p:sp>
      <p:sp>
        <p:nvSpPr>
          <p:cNvPr id="3" name="Содержимое 2"/>
          <p:cNvSpPr>
            <a:spLocks noGrp="1"/>
          </p:cNvSpPr>
          <p:nvPr>
            <p:ph idx="1"/>
          </p:nvPr>
        </p:nvSpPr>
        <p:spPr/>
        <p:txBody>
          <a:bodyPr/>
          <a:lstStyle/>
          <a:p>
            <a:pPr>
              <a:buNone/>
            </a:pPr>
            <a:r>
              <a:rPr lang="en-US" dirty="0"/>
              <a:t>Integrative motivation involves the desire to </a:t>
            </a:r>
            <a:r>
              <a:rPr lang="en-US" dirty="0" smtClean="0"/>
              <a:t>identify with and integrate into the culture of the language one is studying.</a:t>
            </a:r>
          </a:p>
          <a:p>
            <a:pPr>
              <a:buNone/>
            </a:pP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Instrumental Motivation</a:t>
            </a:r>
            <a:endParaRPr lang="ru-RU" dirty="0"/>
          </a:p>
        </p:txBody>
      </p:sp>
      <p:sp>
        <p:nvSpPr>
          <p:cNvPr id="3" name="Содержимое 2"/>
          <p:cNvSpPr>
            <a:spLocks noGrp="1"/>
          </p:cNvSpPr>
          <p:nvPr>
            <p:ph idx="1"/>
          </p:nvPr>
        </p:nvSpPr>
        <p:spPr/>
        <p:txBody>
          <a:bodyPr/>
          <a:lstStyle/>
          <a:p>
            <a:pPr>
              <a:buNone/>
            </a:pPr>
            <a:r>
              <a:rPr lang="en-US" dirty="0"/>
              <a:t>Instrumental motivation is the wish</a:t>
            </a:r>
          </a:p>
          <a:p>
            <a:pPr>
              <a:buNone/>
            </a:pPr>
            <a:r>
              <a:rPr lang="en-US" dirty="0"/>
              <a:t>to learn the language for purposes of study or </a:t>
            </a:r>
            <a:r>
              <a:rPr lang="en-US" dirty="0" smtClean="0"/>
              <a:t>career promotion.</a:t>
            </a:r>
            <a:endParaRPr lang="en-US" dirty="0"/>
          </a:p>
          <a:p>
            <a:pPr>
              <a:buNone/>
            </a:pP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Global Motivation</a:t>
            </a:r>
            <a:endParaRPr lang="ru-RU" dirty="0"/>
          </a:p>
        </p:txBody>
      </p:sp>
      <p:sp>
        <p:nvSpPr>
          <p:cNvPr id="3" name="Содержимое 2"/>
          <p:cNvSpPr>
            <a:spLocks noGrp="1"/>
          </p:cNvSpPr>
          <p:nvPr>
            <p:ph idx="1"/>
          </p:nvPr>
        </p:nvSpPr>
        <p:spPr/>
        <p:txBody>
          <a:bodyPr/>
          <a:lstStyle/>
          <a:p>
            <a:pPr>
              <a:buNone/>
            </a:pPr>
            <a:r>
              <a:rPr lang="en-US" dirty="0"/>
              <a:t>Global motivation is defined as the overall</a:t>
            </a:r>
          </a:p>
          <a:p>
            <a:pPr>
              <a:buNone/>
            </a:pPr>
            <a:r>
              <a:rPr lang="en-US" dirty="0"/>
              <a:t>orientation of the learner towards the </a:t>
            </a:r>
            <a:r>
              <a:rPr lang="en-US" dirty="0" smtClean="0"/>
              <a:t>learning of the foreign language.</a:t>
            </a:r>
            <a:endParaRPr lang="ru-RU" dirty="0" smtClean="0"/>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1849</TotalTime>
  <Words>1111</Words>
  <Application>Microsoft Office PowerPoint</Application>
  <PresentationFormat>Экран (4:3)</PresentationFormat>
  <Paragraphs>97</Paragraphs>
  <Slides>20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20</vt:i4>
      </vt:variant>
    </vt:vector>
  </HeadingPairs>
  <TitlesOfParts>
    <vt:vector size="24" baseType="lpstr">
      <vt:lpstr>Arial</vt:lpstr>
      <vt:lpstr>Franklin Gothic Book</vt:lpstr>
      <vt:lpstr>Wingdings 2</vt:lpstr>
      <vt:lpstr>Техническая</vt:lpstr>
      <vt:lpstr>Презентация PowerPoint</vt:lpstr>
      <vt:lpstr>Three major steps of TFL</vt:lpstr>
      <vt:lpstr>Презентация PowerPoint</vt:lpstr>
      <vt:lpstr>Motivation</vt:lpstr>
      <vt:lpstr>Extrinsic Motivation</vt:lpstr>
      <vt:lpstr>Intrinsic Motivation</vt:lpstr>
      <vt:lpstr>Integrative Motivation</vt:lpstr>
      <vt:lpstr>Instrumental Motivation</vt:lpstr>
      <vt:lpstr>Global Motivation</vt:lpstr>
      <vt:lpstr>Situational Motivation</vt:lpstr>
      <vt:lpstr>Task Motivation</vt:lpstr>
      <vt:lpstr>The Major Sources of Motivation</vt:lpstr>
      <vt:lpstr>LEARNING STYLES OF STUDENTS</vt:lpstr>
      <vt:lpstr>TYPES OF LEARNERS</vt:lpstr>
      <vt:lpstr>Visual Learners</vt:lpstr>
      <vt:lpstr>Auditory Learners</vt:lpstr>
      <vt:lpstr>KINAESTHETIC LEARNERS</vt:lpstr>
      <vt:lpstr>LOGICAL LEARNERS</vt:lpstr>
      <vt:lpstr>VERBAL LEARNERS</vt:lpstr>
      <vt:lpstr>Презентация PowerPoint</vt:lpstr>
    </vt:vector>
  </TitlesOfParts>
  <Company>Reanimator Extreme Edition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Methods of Teaching English</dc:title>
  <dc:creator>anetta</dc:creator>
  <cp:lastModifiedBy>user</cp:lastModifiedBy>
  <cp:revision>74</cp:revision>
  <dcterms:created xsi:type="dcterms:W3CDTF">2015-02-16T10:50:46Z</dcterms:created>
  <dcterms:modified xsi:type="dcterms:W3CDTF">2019-12-25T16:52:50Z</dcterms:modified>
</cp:coreProperties>
</file>