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embeddedFontLst>
    <p:embeddedFont>
      <p:font typeface="Angsana New" pitchFamily="18" charset="-34"/>
      <p:regular r:id="rId39"/>
      <p:bold r:id="rId40"/>
      <p:italic r:id="rId41"/>
      <p:boldItalic r:id="rId42"/>
    </p:embeddedFont>
    <p:embeddedFont>
      <p:font typeface="Context Condensed SSi" pitchFamily="34" charset="0"/>
      <p:regular r:id="rId43"/>
      <p:bold r:id="rId44"/>
      <p:italic r:id="rId45"/>
      <p:boldItalic r:id="rId46"/>
    </p:embeddedFont>
    <p:embeddedFont>
      <p:font typeface="Calibri" pitchFamily="34" charset="0"/>
      <p:regular r:id="rId47"/>
      <p:bold r:id="rId48"/>
      <p:italic r:id="rId49"/>
      <p:boldItalic r:id="rId50"/>
    </p:embeddedFont>
    <p:embeddedFont>
      <p:font typeface="Cordia New" pitchFamily="34" charset="-34"/>
      <p:regular r:id="rId51"/>
      <p:bold r:id="rId52"/>
      <p:italic r:id="rId53"/>
      <p:boldItalic r:id="rId54"/>
    </p:embeddedFont>
  </p:embeddedFontLst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4.fntdata"/><Relationship Id="rId47" Type="http://schemas.openxmlformats.org/officeDocument/2006/relationships/font" Target="fonts/font9.fntdata"/><Relationship Id="rId50" Type="http://schemas.openxmlformats.org/officeDocument/2006/relationships/font" Target="fonts/font12.fntdata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3.fntdata"/><Relationship Id="rId54" Type="http://schemas.openxmlformats.org/officeDocument/2006/relationships/font" Target="fonts/font1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2.fntdata"/><Relationship Id="rId45" Type="http://schemas.openxmlformats.org/officeDocument/2006/relationships/font" Target="fonts/font7.fntdata"/><Relationship Id="rId53" Type="http://schemas.openxmlformats.org/officeDocument/2006/relationships/font" Target="fonts/font15.fntdata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11.fntdata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6.fntdata"/><Relationship Id="rId52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5.fntdata"/><Relationship Id="rId48" Type="http://schemas.openxmlformats.org/officeDocument/2006/relationships/font" Target="fonts/font10.fntdata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font" Target="fonts/font13.fntdata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C7109-1EB5-4515-814A-7AA58A9BE6D9}" type="datetimeFigureOut">
              <a:rPr lang="th-TH" smtClean="0"/>
              <a:pPr/>
              <a:t>24/08/59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DCF3F-20D8-439E-B823-E244B5017C96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-1-7593jv9Xs/TrbhYq3ilaI/AAAAAAAAAmM/SVAVMtqfYgQ/s1600/prod6300_d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990600"/>
            <a:ext cx="5867401" cy="58674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Word </a:t>
            </a:r>
            <a:b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</a:b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Building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sun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ny</a:t>
            </a:r>
            <a:endParaRPr lang="th-TH" sz="9600" dirty="0">
              <a:solidFill>
                <a:srgbClr val="0070C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/>
              <a:t>having </a:t>
            </a:r>
            <a:r>
              <a:rPr lang="en-US" sz="5400" dirty="0"/>
              <a:t>plenty of bright sunlight  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move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to cause </a:t>
            </a:r>
            <a:r>
              <a:rPr lang="en-US" sz="4400" dirty="0">
                <a:solidFill>
                  <a:srgbClr val="0070C0"/>
                </a:solidFill>
              </a:rPr>
              <a:t>(something or someone) </a:t>
            </a:r>
            <a:r>
              <a:rPr lang="en-US" sz="4400" dirty="0"/>
              <a:t>to go from one place or position to another </a:t>
            </a:r>
            <a:r>
              <a:rPr lang="en-US" sz="4400" dirty="0" smtClean="0">
                <a:solidFill>
                  <a:srgbClr val="FF0000"/>
                </a:solidFill>
              </a:rPr>
              <a:t>(v)</a:t>
            </a:r>
            <a:endParaRPr lang="th-TH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move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ment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the act </a:t>
            </a:r>
            <a:r>
              <a:rPr lang="en-US" sz="4400" dirty="0" smtClean="0"/>
              <a:t>of </a:t>
            </a:r>
            <a:r>
              <a:rPr lang="en-US" sz="4400" dirty="0"/>
              <a:t>moving people or things from one place or position to another </a:t>
            </a:r>
            <a:r>
              <a:rPr lang="en-US" sz="4400" dirty="0" smtClean="0">
                <a:solidFill>
                  <a:srgbClr val="FF0000"/>
                </a:solidFill>
              </a:rPr>
              <a:t>(n)</a:t>
            </a:r>
            <a:endParaRPr lang="th-TH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nerve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/>
              <a:t>part of body that controls movement and feeling</a:t>
            </a:r>
            <a:r>
              <a:rPr lang="en-US" sz="5400" dirty="0"/>
              <a:t> 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nerv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ous</a:t>
            </a:r>
            <a:endParaRPr lang="th-TH" sz="9600" dirty="0">
              <a:solidFill>
                <a:srgbClr val="0070C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having </a:t>
            </a:r>
            <a:r>
              <a:rPr lang="en-US" sz="5400" dirty="0" smtClean="0"/>
              <a:t>feelings </a:t>
            </a:r>
            <a:r>
              <a:rPr lang="en-US" sz="5400" dirty="0"/>
              <a:t>of being worried and afraid  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situate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to place </a:t>
            </a:r>
            <a:r>
              <a:rPr lang="en-US" sz="5400" dirty="0" smtClean="0"/>
              <a:t>in </a:t>
            </a:r>
            <a:r>
              <a:rPr lang="en-US" sz="5400" dirty="0"/>
              <a:t>a particular location  </a:t>
            </a:r>
            <a:r>
              <a:rPr lang="en-US" sz="5400" dirty="0" smtClean="0">
                <a:solidFill>
                  <a:srgbClr val="FF0000"/>
                </a:solidFill>
              </a:rPr>
              <a:t>(v)</a:t>
            </a:r>
            <a:endParaRPr lang="th-TH" sz="5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situat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ion</a:t>
            </a:r>
            <a:endParaRPr lang="th-TH" sz="9600" dirty="0">
              <a:solidFill>
                <a:srgbClr val="0070C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4460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all of the </a:t>
            </a:r>
            <a:r>
              <a:rPr lang="en-US" sz="5400" dirty="0" smtClean="0"/>
              <a:t>things </a:t>
            </a:r>
            <a:r>
              <a:rPr lang="en-US" sz="5400" dirty="0"/>
              <a:t>that affect someone </a:t>
            </a:r>
            <a:r>
              <a:rPr lang="en-US" sz="5400" dirty="0" smtClean="0"/>
              <a:t>at </a:t>
            </a:r>
            <a:r>
              <a:rPr lang="en-US" sz="5400" dirty="0"/>
              <a:t>a </a:t>
            </a:r>
            <a:r>
              <a:rPr lang="en-US" sz="5400" dirty="0" smtClean="0"/>
              <a:t>particular time/place 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Add a 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pre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fix.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do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to perform </a:t>
            </a:r>
            <a:r>
              <a:rPr lang="en-US" sz="5400" dirty="0">
                <a:solidFill>
                  <a:srgbClr val="0070C0"/>
                </a:solidFill>
              </a:rPr>
              <a:t>(an action or activity</a:t>
            </a:r>
            <a:r>
              <a:rPr lang="en-US" sz="5400" dirty="0" smtClean="0">
                <a:solidFill>
                  <a:srgbClr val="0070C0"/>
                </a:solidFill>
              </a:rPr>
              <a:t>)</a:t>
            </a:r>
            <a:r>
              <a:rPr lang="en-US" sz="5400" dirty="0"/>
              <a:t> </a:t>
            </a:r>
            <a:r>
              <a:rPr lang="en-US" sz="5400" dirty="0" smtClean="0">
                <a:solidFill>
                  <a:srgbClr val="FF0000"/>
                </a:solidFill>
              </a:rPr>
              <a:t>(v)</a:t>
            </a:r>
            <a:endParaRPr lang="th-TH" sz="5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un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do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to change or stop the effect of (something</a:t>
            </a:r>
            <a:r>
              <a:rPr lang="en-US" sz="5400" dirty="0" smtClean="0"/>
              <a:t>); </a:t>
            </a:r>
            <a:r>
              <a:rPr lang="en-US" sz="5400" dirty="0" smtClean="0">
                <a:solidFill>
                  <a:srgbClr val="0070C0"/>
                </a:solidFill>
              </a:rPr>
              <a:t>reverse</a:t>
            </a:r>
            <a:r>
              <a:rPr lang="en-US" sz="5400" dirty="0" smtClean="0"/>
              <a:t> </a:t>
            </a:r>
            <a:r>
              <a:rPr lang="en-US" sz="5400" dirty="0" smtClean="0">
                <a:solidFill>
                  <a:srgbClr val="FF0000"/>
                </a:solidFill>
              </a:rPr>
              <a:t>(v)</a:t>
            </a:r>
            <a:endParaRPr lang="th-TH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Add a suffix.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read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to look at and understand the meaning of letters, </a:t>
            </a:r>
            <a:r>
              <a:rPr lang="en-US" sz="5400" dirty="0" smtClean="0"/>
              <a:t>words</a:t>
            </a:r>
            <a:r>
              <a:rPr lang="en-US" sz="5400" dirty="0"/>
              <a:t> </a:t>
            </a:r>
            <a:r>
              <a:rPr lang="en-US" sz="5400" dirty="0" smtClean="0">
                <a:solidFill>
                  <a:srgbClr val="FF0000"/>
                </a:solidFill>
              </a:rPr>
              <a:t>(v)</a:t>
            </a:r>
            <a:endParaRPr lang="th-TH" sz="5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re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read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to </a:t>
            </a:r>
            <a:r>
              <a:rPr lang="en-US" sz="5400" dirty="0" smtClean="0"/>
              <a:t>read again </a:t>
            </a:r>
            <a:r>
              <a:rPr lang="en-US" sz="5400" dirty="0" smtClean="0">
                <a:solidFill>
                  <a:srgbClr val="FF0000"/>
                </a:solidFill>
              </a:rPr>
              <a:t>(v)</a:t>
            </a:r>
            <a:endParaRPr lang="th-TH" sz="5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possible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able to be </a:t>
            </a:r>
            <a:r>
              <a:rPr lang="en-US" sz="5400" dirty="0" smtClean="0"/>
              <a:t>done 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im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possible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unable to be done or to </a:t>
            </a:r>
            <a:r>
              <a:rPr lang="en-US" sz="5400" dirty="0" smtClean="0"/>
              <a:t>happen 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legal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allowed by the law or by the rules in a </a:t>
            </a:r>
            <a:r>
              <a:rPr lang="en-US" sz="5400" dirty="0" smtClean="0"/>
              <a:t>game 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il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legal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/>
              <a:t>not allowed 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behave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to act in an acceptable </a:t>
            </a:r>
            <a:r>
              <a:rPr lang="en-US" sz="5400" dirty="0" smtClean="0"/>
              <a:t>way </a:t>
            </a:r>
            <a:r>
              <a:rPr lang="en-US" sz="5400" dirty="0" smtClean="0">
                <a:solidFill>
                  <a:srgbClr val="FF0000"/>
                </a:solidFill>
              </a:rPr>
              <a:t>(v)</a:t>
            </a:r>
            <a:endParaRPr lang="th-TH" sz="5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mis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behave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to behave </a:t>
            </a:r>
            <a:r>
              <a:rPr lang="en-US" sz="5400" dirty="0" smtClean="0"/>
              <a:t>badly </a:t>
            </a:r>
            <a:r>
              <a:rPr lang="en-US" sz="5400" dirty="0" smtClean="0">
                <a:solidFill>
                  <a:srgbClr val="FF0000"/>
                </a:solidFill>
              </a:rPr>
              <a:t>(v)</a:t>
            </a:r>
            <a:endParaRPr lang="th-TH" sz="5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marine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/>
              <a:t>of the sea 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sub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marine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a ship that can operate </a:t>
            </a:r>
            <a:r>
              <a:rPr lang="en-US" sz="5400" dirty="0" smtClean="0"/>
              <a:t>underwater 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fear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a feeling of being </a:t>
            </a:r>
            <a:r>
              <a:rPr lang="en-US" sz="5400" dirty="0" smtClean="0"/>
              <a:t>afraid 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Add </a:t>
            </a:r>
            <a:b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</a:b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a 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prefix</a:t>
            </a:r>
            <a:b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</a:b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&amp;</a:t>
            </a:r>
            <a:b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</a:b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a 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suffix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!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do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un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do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able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7217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/>
              <a:t>not able to be done 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form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3180" y="3962400"/>
            <a:ext cx="7217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a type or kind of </a:t>
            </a:r>
            <a:r>
              <a:rPr lang="en-US" sz="5400" dirty="0" smtClean="0"/>
              <a:t>something 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in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form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ation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3180" y="3962400"/>
            <a:ext cx="7217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/>
              <a:t>facts or details about a </a:t>
            </a:r>
            <a:r>
              <a:rPr lang="en-US" sz="5400" dirty="0" smtClean="0"/>
              <a:t>subject 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forest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3180" y="3962400"/>
            <a:ext cx="7217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a thick growth of </a:t>
            </a:r>
            <a:r>
              <a:rPr lang="en-US" sz="5400" dirty="0" smtClean="0"/>
              <a:t>trees 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de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forest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ation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3180" y="3962400"/>
            <a:ext cx="7598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the act </a:t>
            </a:r>
            <a:r>
              <a:rPr lang="en-US" sz="5400" dirty="0" smtClean="0"/>
              <a:t>of </a:t>
            </a:r>
            <a:r>
              <a:rPr lang="en-US" sz="5400" dirty="0"/>
              <a:t>cutting down </a:t>
            </a:r>
            <a:r>
              <a:rPr lang="en-US" sz="5400" dirty="0" smtClean="0"/>
              <a:t>all </a:t>
            </a:r>
            <a:r>
              <a:rPr lang="en-US" sz="5400" dirty="0"/>
              <a:t>the trees in an </a:t>
            </a:r>
            <a:r>
              <a:rPr lang="en-US" sz="5400" dirty="0" smtClean="0"/>
              <a:t>area 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48.servimg.com/u/f48/14/38/97/20/68dbb3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990600"/>
            <a:ext cx="4800599" cy="4800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Final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ly</a:t>
            </a: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 </a:t>
            </a:r>
            <a:b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</a:br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finish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ed!</a:t>
            </a:r>
            <a:endParaRPr lang="th-TH" sz="9600" dirty="0">
              <a:solidFill>
                <a:srgbClr val="0070C0"/>
              </a:solidFill>
              <a:latin typeface="Context Condensed SS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fear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less</a:t>
            </a:r>
            <a:endParaRPr lang="th-TH" sz="9600" dirty="0">
              <a:solidFill>
                <a:srgbClr val="0070C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/>
              <a:t>not afraid;</a:t>
            </a:r>
          </a:p>
          <a:p>
            <a:r>
              <a:rPr lang="en-US" sz="5400" dirty="0" smtClean="0"/>
              <a:t>very brave 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care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effort made to do something correctly, </a:t>
            </a:r>
            <a:r>
              <a:rPr lang="en-US" sz="5400" dirty="0" smtClean="0"/>
              <a:t>safely 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care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ful</a:t>
            </a:r>
            <a:endParaRPr lang="th-TH" sz="9600" dirty="0">
              <a:solidFill>
                <a:srgbClr val="0070C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/>
              <a:t>using care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extravagant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more than is usual, necessary, or </a:t>
            </a:r>
            <a:r>
              <a:rPr lang="en-US" sz="5400" dirty="0" smtClean="0"/>
              <a:t>proper </a:t>
            </a:r>
            <a:r>
              <a:rPr lang="en-US" sz="5400" dirty="0" smtClean="0">
                <a:solidFill>
                  <a:srgbClr val="FF0000"/>
                </a:solidFill>
              </a:rPr>
              <a:t>(</a:t>
            </a:r>
            <a:r>
              <a:rPr lang="en-US" sz="5400" dirty="0" err="1" smtClean="0">
                <a:solidFill>
                  <a:srgbClr val="FF0000"/>
                </a:solidFill>
              </a:rPr>
              <a:t>adj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  <a:endParaRPr lang="th-TH" sz="5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extravagant</a:t>
            </a:r>
            <a:r>
              <a:rPr lang="en-US" sz="9600" dirty="0" smtClean="0">
                <a:solidFill>
                  <a:srgbClr val="0070C0"/>
                </a:solidFill>
                <a:latin typeface="Context Condensed SSi" pitchFamily="34" charset="0"/>
              </a:rPr>
              <a:t>ly</a:t>
            </a:r>
            <a:endParaRPr lang="th-TH" sz="9600" dirty="0">
              <a:solidFill>
                <a:srgbClr val="0070C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(adv)</a:t>
            </a:r>
            <a:endParaRPr lang="th-TH" sz="5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38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9600" dirty="0" smtClean="0">
                <a:solidFill>
                  <a:srgbClr val="FF0000"/>
                </a:solidFill>
                <a:latin typeface="Context Condensed SSi" pitchFamily="34" charset="0"/>
              </a:rPr>
              <a:t>sun</a:t>
            </a:r>
            <a:endParaRPr lang="th-TH" sz="9600" dirty="0">
              <a:solidFill>
                <a:srgbClr val="FF0000"/>
              </a:solidFill>
              <a:latin typeface="Context Condensed SS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3180" y="3962400"/>
            <a:ext cx="62268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the star that the Earth moves around </a:t>
            </a:r>
            <a:r>
              <a:rPr lang="en-US" sz="5400" dirty="0" smtClean="0">
                <a:solidFill>
                  <a:srgbClr val="FF0000"/>
                </a:solidFill>
              </a:rPr>
              <a:t>(n)</a:t>
            </a:r>
            <a:endParaRPr lang="th-TH" sz="5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317</Words>
  <Application>Microsoft Office PowerPoint</Application>
  <PresentationFormat>On-screen Show (4:3)</PresentationFormat>
  <Paragraphs>69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Angsana New</vt:lpstr>
      <vt:lpstr>Context Condensed SSi</vt:lpstr>
      <vt:lpstr>Calibri</vt:lpstr>
      <vt:lpstr>Cordia New</vt:lpstr>
      <vt:lpstr>Office Theme</vt:lpstr>
      <vt:lpstr>Word  Building</vt:lpstr>
      <vt:lpstr>Add a suffix.</vt:lpstr>
      <vt:lpstr>fear</vt:lpstr>
      <vt:lpstr>fearless</vt:lpstr>
      <vt:lpstr>care</vt:lpstr>
      <vt:lpstr>careful</vt:lpstr>
      <vt:lpstr>extravagant</vt:lpstr>
      <vt:lpstr>extravagantly</vt:lpstr>
      <vt:lpstr>sun</vt:lpstr>
      <vt:lpstr>sunny</vt:lpstr>
      <vt:lpstr>move</vt:lpstr>
      <vt:lpstr>movement</vt:lpstr>
      <vt:lpstr>nerve</vt:lpstr>
      <vt:lpstr>nervous</vt:lpstr>
      <vt:lpstr>situate</vt:lpstr>
      <vt:lpstr>situation</vt:lpstr>
      <vt:lpstr>Add a prefix.</vt:lpstr>
      <vt:lpstr>do</vt:lpstr>
      <vt:lpstr>undo</vt:lpstr>
      <vt:lpstr>read</vt:lpstr>
      <vt:lpstr>reread</vt:lpstr>
      <vt:lpstr>possible</vt:lpstr>
      <vt:lpstr>impossible</vt:lpstr>
      <vt:lpstr>legal</vt:lpstr>
      <vt:lpstr>illegal</vt:lpstr>
      <vt:lpstr>behave</vt:lpstr>
      <vt:lpstr>misbehave</vt:lpstr>
      <vt:lpstr>marine</vt:lpstr>
      <vt:lpstr>submarine</vt:lpstr>
      <vt:lpstr>Add  a prefix &amp; a suffix!</vt:lpstr>
      <vt:lpstr>do</vt:lpstr>
      <vt:lpstr>undoable</vt:lpstr>
      <vt:lpstr>form</vt:lpstr>
      <vt:lpstr>information</vt:lpstr>
      <vt:lpstr>forest</vt:lpstr>
      <vt:lpstr>deforestation</vt:lpstr>
      <vt:lpstr>Finally  finished!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Building</dc:title>
  <dc:creator>mini com</dc:creator>
  <cp:lastModifiedBy>mini com</cp:lastModifiedBy>
  <cp:revision>16</cp:revision>
  <dcterms:created xsi:type="dcterms:W3CDTF">2016-08-22T06:24:03Z</dcterms:created>
  <dcterms:modified xsi:type="dcterms:W3CDTF">2016-08-24T08:03:19Z</dcterms:modified>
</cp:coreProperties>
</file>