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8" r:id="rId12"/>
    <p:sldId id="266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158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78C75-6932-4CED-AB0E-A65B5EEEF841}" type="datetimeFigureOut">
              <a:rPr lang="ru-RU" smtClean="0"/>
              <a:t>03.06.2019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402A4-D1F8-48E1-997F-915676A9035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78C75-6932-4CED-AB0E-A65B5EEEF841}" type="datetimeFigureOut">
              <a:rPr lang="ru-RU" smtClean="0"/>
              <a:t>03.06.2019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402A4-D1F8-48E1-997F-915676A9035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78C75-6932-4CED-AB0E-A65B5EEEF841}" type="datetimeFigureOut">
              <a:rPr lang="ru-RU" smtClean="0"/>
              <a:t>03.06.2019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402A4-D1F8-48E1-997F-915676A9035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78C75-6932-4CED-AB0E-A65B5EEEF841}" type="datetimeFigureOut">
              <a:rPr lang="ru-RU" smtClean="0"/>
              <a:t>03.06.2019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402A4-D1F8-48E1-997F-915676A9035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78C75-6932-4CED-AB0E-A65B5EEEF841}" type="datetimeFigureOut">
              <a:rPr lang="ru-RU" smtClean="0"/>
              <a:t>03.06.2019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402A4-D1F8-48E1-997F-915676A9035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78C75-6932-4CED-AB0E-A65B5EEEF841}" type="datetimeFigureOut">
              <a:rPr lang="ru-RU" smtClean="0"/>
              <a:t>03.06.2019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402A4-D1F8-48E1-997F-915676A9035D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78C75-6932-4CED-AB0E-A65B5EEEF841}" type="datetimeFigureOut">
              <a:rPr lang="ru-RU" smtClean="0"/>
              <a:t>03.06.2019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402A4-D1F8-48E1-997F-915676A9035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78C75-6932-4CED-AB0E-A65B5EEEF841}" type="datetimeFigureOut">
              <a:rPr lang="ru-RU" smtClean="0"/>
              <a:t>03.06.2019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402A4-D1F8-48E1-997F-915676A9035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78C75-6932-4CED-AB0E-A65B5EEEF841}" type="datetimeFigureOut">
              <a:rPr lang="ru-RU" smtClean="0"/>
              <a:t>03.06.2019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402A4-D1F8-48E1-997F-915676A9035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78C75-6932-4CED-AB0E-A65B5EEEF841}" type="datetimeFigureOut">
              <a:rPr lang="ru-RU" smtClean="0"/>
              <a:t>03.06.2019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78402A4-D1F8-48E1-997F-915676A9035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78C75-6932-4CED-AB0E-A65B5EEEF841}" type="datetimeFigureOut">
              <a:rPr lang="ru-RU" smtClean="0"/>
              <a:t>03.06.2019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402A4-D1F8-48E1-997F-915676A9035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5D478C75-6932-4CED-AB0E-A65B5EEEF841}" type="datetimeFigureOut">
              <a:rPr lang="ru-RU" smtClean="0"/>
              <a:t>03.06.2019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B78402A4-D1F8-48E1-997F-915676A9035D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87262" y="1609984"/>
            <a:ext cx="6609074" cy="1779813"/>
          </a:xfrm>
        </p:spPr>
        <p:txBody>
          <a:bodyPr/>
          <a:lstStyle/>
          <a:p>
            <a:r>
              <a:rPr lang="en-US" sz="4400" b="1" dirty="0">
                <a:solidFill>
                  <a:srgbClr val="002060"/>
                </a:solidFill>
              </a:rPr>
              <a:t>for </a:t>
            </a:r>
            <a:r>
              <a:rPr lang="en-US" sz="4400" b="1" dirty="0" err="1">
                <a:solidFill>
                  <a:srgbClr val="002060"/>
                </a:solidFill>
              </a:rPr>
              <a:t>sikl</a:t>
            </a:r>
            <a:r>
              <a:rPr lang="en-US" sz="4400" b="1" dirty="0">
                <a:solidFill>
                  <a:srgbClr val="002060"/>
                </a:solidFill>
              </a:rPr>
              <a:t> </a:t>
            </a:r>
            <a:r>
              <a:rPr lang="en-US" sz="4400" b="1" dirty="0" err="1">
                <a:solidFill>
                  <a:srgbClr val="002060"/>
                </a:solidFill>
              </a:rPr>
              <a:t>operatori</a:t>
            </a:r>
            <a:r>
              <a:rPr lang="en-US" sz="4400" b="1" dirty="0">
                <a:solidFill>
                  <a:srgbClr val="002060"/>
                </a:solidFill>
              </a:rPr>
              <a:t> </a:t>
            </a:r>
            <a:r>
              <a:rPr lang="ru-RU" sz="4400" b="1" dirty="0">
                <a:solidFill>
                  <a:srgbClr val="002060"/>
                </a:solidFill>
              </a:rPr>
              <a:t/>
            </a:r>
            <a:br>
              <a:rPr lang="ru-RU" sz="4400" b="1" dirty="0">
                <a:solidFill>
                  <a:srgbClr val="002060"/>
                </a:solidFill>
              </a:rPr>
            </a:br>
            <a:endParaRPr lang="ru-RU" sz="4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61722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2960" y="260648"/>
            <a:ext cx="7520940" cy="4680520"/>
          </a:xfrm>
        </p:spPr>
        <p:txBody>
          <a:bodyPr>
            <a:normAutofit fontScale="92500" lnSpcReduction="20000"/>
          </a:bodyPr>
          <a:lstStyle/>
          <a:p>
            <a:pPr lvl="0" fontAlgn="base">
              <a:buFont typeface="+mj-lt"/>
              <a:buAutoNum type="arabicPeriod"/>
            </a:pPr>
            <a:r>
              <a:rPr lang="en-US" dirty="0" err="1"/>
              <a:t>Sikl</a:t>
            </a:r>
            <a:r>
              <a:rPr lang="en-US" dirty="0"/>
              <a:t> </a:t>
            </a:r>
            <a:r>
              <a:rPr lang="en-US" dirty="0" err="1"/>
              <a:t>parametrini</a:t>
            </a:r>
            <a:r>
              <a:rPr lang="en-US" dirty="0"/>
              <a:t> </a:t>
            </a:r>
            <a:r>
              <a:rPr lang="en-US" dirty="0" err="1"/>
              <a:t>oshirish</a:t>
            </a:r>
            <a:r>
              <a:rPr lang="en-US" dirty="0"/>
              <a:t> ( i++ ) </a:t>
            </a:r>
            <a:r>
              <a:rPr lang="en-US" dirty="0" err="1"/>
              <a:t>bajariladi</a:t>
            </a:r>
            <a:r>
              <a:rPr lang="en-US" dirty="0"/>
              <a:t>. i </a:t>
            </a:r>
            <a:r>
              <a:rPr lang="en-US" dirty="0" err="1"/>
              <a:t>ning</a:t>
            </a:r>
            <a:r>
              <a:rPr lang="en-US" dirty="0"/>
              <a:t> </a:t>
            </a:r>
            <a:r>
              <a:rPr lang="en-US" dirty="0" err="1"/>
              <a:t>qiymati</a:t>
            </a:r>
            <a:r>
              <a:rPr lang="en-US" dirty="0"/>
              <a:t> 6 </a:t>
            </a:r>
            <a:r>
              <a:rPr lang="en-US" dirty="0" err="1"/>
              <a:t>ga</a:t>
            </a:r>
            <a:r>
              <a:rPr lang="en-US" dirty="0"/>
              <a:t> </a:t>
            </a:r>
            <a:r>
              <a:rPr lang="en-US" dirty="0" err="1"/>
              <a:t>teng</a:t>
            </a:r>
            <a:r>
              <a:rPr lang="en-US" dirty="0"/>
              <a:t> </a:t>
            </a:r>
            <a:r>
              <a:rPr lang="en-US" dirty="0" err="1"/>
              <a:t>bo'ladi</a:t>
            </a:r>
            <a:r>
              <a:rPr lang="en-US" dirty="0"/>
              <a:t>. </a:t>
            </a:r>
            <a:endParaRPr lang="ru-RU" dirty="0"/>
          </a:p>
          <a:p>
            <a:pPr lvl="0" fontAlgn="base">
              <a:buFont typeface="+mj-lt"/>
              <a:buAutoNum type="arabicPeriod"/>
            </a:pPr>
            <a:r>
              <a:rPr lang="en-US" dirty="0" err="1"/>
              <a:t>Sikl</a:t>
            </a:r>
            <a:r>
              <a:rPr lang="en-US" dirty="0"/>
              <a:t> </a:t>
            </a:r>
            <a:r>
              <a:rPr lang="en-US" dirty="0" err="1"/>
              <a:t>takrorlanish</a:t>
            </a:r>
            <a:r>
              <a:rPr lang="en-US" dirty="0"/>
              <a:t> </a:t>
            </a:r>
            <a:r>
              <a:rPr lang="en-US" dirty="0" err="1"/>
              <a:t>sharti</a:t>
            </a:r>
            <a:r>
              <a:rPr lang="en-US" dirty="0"/>
              <a:t> </a:t>
            </a:r>
            <a:r>
              <a:rPr lang="en-US" dirty="0" err="1"/>
              <a:t>tekshiriladi</a:t>
            </a:r>
            <a:r>
              <a:rPr lang="en-US" dirty="0"/>
              <a:t>. ( i &lt;= 10; ). 6 &lt;= 10 </a:t>
            </a:r>
            <a:r>
              <a:rPr lang="en-US" dirty="0" err="1"/>
              <a:t>shart</a:t>
            </a:r>
            <a:r>
              <a:rPr lang="en-US" dirty="0"/>
              <a:t> </a:t>
            </a:r>
            <a:r>
              <a:rPr lang="en-US" dirty="0" err="1"/>
              <a:t>rost</a:t>
            </a:r>
            <a:r>
              <a:rPr lang="en-US" dirty="0"/>
              <a:t> </a:t>
            </a:r>
            <a:r>
              <a:rPr lang="en-US" dirty="0" err="1"/>
              <a:t>bo'lgani</a:t>
            </a:r>
            <a:r>
              <a:rPr lang="en-US" dirty="0"/>
              <a:t> </a:t>
            </a:r>
            <a:r>
              <a:rPr lang="en-US" dirty="0" err="1"/>
              <a:t>uchun</a:t>
            </a:r>
            <a:r>
              <a:rPr lang="en-US" dirty="0"/>
              <a:t> </a:t>
            </a:r>
            <a:r>
              <a:rPr lang="en-US" dirty="0" err="1"/>
              <a:t>sikl</a:t>
            </a:r>
            <a:r>
              <a:rPr lang="en-US" dirty="0"/>
              <a:t> </a:t>
            </a:r>
            <a:r>
              <a:rPr lang="en-US" dirty="0" err="1"/>
              <a:t>tanasi</a:t>
            </a:r>
            <a:r>
              <a:rPr lang="en-US" dirty="0"/>
              <a:t> ( </a:t>
            </a:r>
            <a:r>
              <a:rPr lang="en-US" dirty="0" err="1"/>
              <a:t>cout</a:t>
            </a:r>
            <a:r>
              <a:rPr lang="en-US" dirty="0"/>
              <a:t> &lt;&lt; i &lt;&lt; " "; ) </a:t>
            </a:r>
            <a:r>
              <a:rPr lang="en-US" dirty="0" err="1"/>
              <a:t>bajariladi</a:t>
            </a:r>
            <a:r>
              <a:rPr lang="en-US" dirty="0"/>
              <a:t>. </a:t>
            </a:r>
            <a:r>
              <a:rPr lang="ru-RU" dirty="0" err="1"/>
              <a:t>Ekranga</a:t>
            </a:r>
            <a:r>
              <a:rPr lang="ru-RU" dirty="0"/>
              <a:t> "6 " </a:t>
            </a:r>
            <a:r>
              <a:rPr lang="ru-RU" dirty="0" err="1"/>
              <a:t>chiqariladi</a:t>
            </a:r>
            <a:r>
              <a:rPr lang="ru-RU" dirty="0"/>
              <a:t>. </a:t>
            </a:r>
          </a:p>
          <a:p>
            <a:pPr lvl="0" fontAlgn="base">
              <a:buFont typeface="+mj-lt"/>
              <a:buAutoNum type="arabicPeriod"/>
            </a:pPr>
            <a:r>
              <a:rPr lang="en-US" dirty="0" err="1"/>
              <a:t>Sikl</a:t>
            </a:r>
            <a:r>
              <a:rPr lang="en-US" dirty="0"/>
              <a:t> </a:t>
            </a:r>
            <a:r>
              <a:rPr lang="en-US" dirty="0" err="1"/>
              <a:t>parametrini</a:t>
            </a:r>
            <a:r>
              <a:rPr lang="en-US" dirty="0"/>
              <a:t> </a:t>
            </a:r>
            <a:r>
              <a:rPr lang="en-US" dirty="0" err="1"/>
              <a:t>oshirish</a:t>
            </a:r>
            <a:r>
              <a:rPr lang="en-US" dirty="0"/>
              <a:t> ( i++ ) </a:t>
            </a:r>
            <a:r>
              <a:rPr lang="en-US" dirty="0" err="1"/>
              <a:t>bajariladi</a:t>
            </a:r>
            <a:r>
              <a:rPr lang="en-US" dirty="0"/>
              <a:t>. i </a:t>
            </a:r>
            <a:r>
              <a:rPr lang="en-US" dirty="0" err="1"/>
              <a:t>ning</a:t>
            </a:r>
            <a:r>
              <a:rPr lang="en-US" dirty="0"/>
              <a:t> </a:t>
            </a:r>
            <a:r>
              <a:rPr lang="en-US" dirty="0" err="1"/>
              <a:t>qiymati</a:t>
            </a:r>
            <a:r>
              <a:rPr lang="en-US" dirty="0"/>
              <a:t> 7 </a:t>
            </a:r>
            <a:r>
              <a:rPr lang="en-US" dirty="0" err="1"/>
              <a:t>ga</a:t>
            </a:r>
            <a:r>
              <a:rPr lang="en-US" dirty="0"/>
              <a:t> </a:t>
            </a:r>
            <a:r>
              <a:rPr lang="en-US" dirty="0" err="1"/>
              <a:t>teng</a:t>
            </a:r>
            <a:r>
              <a:rPr lang="en-US" dirty="0"/>
              <a:t> </a:t>
            </a:r>
            <a:r>
              <a:rPr lang="en-US" dirty="0" err="1"/>
              <a:t>bo'ladi</a:t>
            </a:r>
            <a:r>
              <a:rPr lang="en-US" dirty="0"/>
              <a:t>. </a:t>
            </a:r>
            <a:endParaRPr lang="ru-RU" dirty="0"/>
          </a:p>
          <a:p>
            <a:pPr lvl="0" fontAlgn="base">
              <a:buFont typeface="+mj-lt"/>
              <a:buAutoNum type="arabicPeriod"/>
            </a:pPr>
            <a:r>
              <a:rPr lang="en-US" dirty="0" err="1"/>
              <a:t>Sikl</a:t>
            </a:r>
            <a:r>
              <a:rPr lang="en-US" dirty="0"/>
              <a:t> </a:t>
            </a:r>
            <a:r>
              <a:rPr lang="en-US" dirty="0" err="1"/>
              <a:t>takrorlanish</a:t>
            </a:r>
            <a:r>
              <a:rPr lang="en-US" dirty="0"/>
              <a:t> </a:t>
            </a:r>
            <a:r>
              <a:rPr lang="en-US" dirty="0" err="1"/>
              <a:t>sharti</a:t>
            </a:r>
            <a:r>
              <a:rPr lang="en-US" dirty="0"/>
              <a:t> </a:t>
            </a:r>
            <a:r>
              <a:rPr lang="en-US" dirty="0" err="1"/>
              <a:t>tekshiriladi</a:t>
            </a:r>
            <a:r>
              <a:rPr lang="en-US" dirty="0"/>
              <a:t>. ( i &lt;= 10; ). 7 &lt;= 10 </a:t>
            </a:r>
            <a:r>
              <a:rPr lang="en-US" dirty="0" err="1"/>
              <a:t>shart</a:t>
            </a:r>
            <a:r>
              <a:rPr lang="en-US" dirty="0"/>
              <a:t> </a:t>
            </a:r>
            <a:r>
              <a:rPr lang="en-US" dirty="0" err="1"/>
              <a:t>rost</a:t>
            </a:r>
            <a:r>
              <a:rPr lang="en-US" dirty="0"/>
              <a:t> </a:t>
            </a:r>
            <a:r>
              <a:rPr lang="en-US" dirty="0" err="1"/>
              <a:t>bo'lgani</a:t>
            </a:r>
            <a:r>
              <a:rPr lang="en-US" dirty="0"/>
              <a:t> </a:t>
            </a:r>
            <a:r>
              <a:rPr lang="en-US" dirty="0" err="1"/>
              <a:t>uchun</a:t>
            </a:r>
            <a:r>
              <a:rPr lang="en-US" dirty="0"/>
              <a:t> </a:t>
            </a:r>
            <a:r>
              <a:rPr lang="en-US" dirty="0" err="1"/>
              <a:t>sikl</a:t>
            </a:r>
            <a:r>
              <a:rPr lang="en-US" dirty="0"/>
              <a:t> </a:t>
            </a:r>
            <a:r>
              <a:rPr lang="en-US" dirty="0" err="1"/>
              <a:t>tanasi</a:t>
            </a:r>
            <a:r>
              <a:rPr lang="en-US" dirty="0"/>
              <a:t> ( </a:t>
            </a:r>
            <a:r>
              <a:rPr lang="en-US" dirty="0" err="1"/>
              <a:t>cout</a:t>
            </a:r>
            <a:r>
              <a:rPr lang="en-US" dirty="0"/>
              <a:t> &lt;&lt; i &lt;&lt; " "; ) </a:t>
            </a:r>
            <a:r>
              <a:rPr lang="en-US" dirty="0" err="1"/>
              <a:t>bajariladi</a:t>
            </a:r>
            <a:r>
              <a:rPr lang="en-US" dirty="0"/>
              <a:t>. </a:t>
            </a:r>
            <a:r>
              <a:rPr lang="ru-RU" dirty="0" err="1"/>
              <a:t>Ekranga</a:t>
            </a:r>
            <a:r>
              <a:rPr lang="ru-RU" dirty="0"/>
              <a:t> "7 " </a:t>
            </a:r>
            <a:r>
              <a:rPr lang="ru-RU" dirty="0" err="1"/>
              <a:t>chiqariladi</a:t>
            </a:r>
            <a:r>
              <a:rPr lang="ru-RU" dirty="0"/>
              <a:t>. </a:t>
            </a:r>
          </a:p>
          <a:p>
            <a:pPr lvl="0" fontAlgn="base">
              <a:buFont typeface="+mj-lt"/>
              <a:buAutoNum type="arabicPeriod"/>
            </a:pPr>
            <a:r>
              <a:rPr lang="en-US" dirty="0" err="1"/>
              <a:t>Sikl</a:t>
            </a:r>
            <a:r>
              <a:rPr lang="en-US" dirty="0"/>
              <a:t> </a:t>
            </a:r>
            <a:r>
              <a:rPr lang="en-US" dirty="0" err="1"/>
              <a:t>parametrini</a:t>
            </a:r>
            <a:r>
              <a:rPr lang="en-US" dirty="0"/>
              <a:t> </a:t>
            </a:r>
            <a:r>
              <a:rPr lang="en-US" dirty="0" err="1"/>
              <a:t>oshirish</a:t>
            </a:r>
            <a:r>
              <a:rPr lang="en-US" dirty="0"/>
              <a:t> ( i++ ) </a:t>
            </a:r>
            <a:r>
              <a:rPr lang="en-US" dirty="0" err="1"/>
              <a:t>bajariladi</a:t>
            </a:r>
            <a:r>
              <a:rPr lang="en-US" dirty="0"/>
              <a:t>. i </a:t>
            </a:r>
            <a:r>
              <a:rPr lang="en-US" dirty="0" err="1"/>
              <a:t>ning</a:t>
            </a:r>
            <a:r>
              <a:rPr lang="en-US" dirty="0"/>
              <a:t> </a:t>
            </a:r>
            <a:r>
              <a:rPr lang="en-US" dirty="0" err="1"/>
              <a:t>qiymati</a:t>
            </a:r>
            <a:r>
              <a:rPr lang="en-US" dirty="0"/>
              <a:t> 8 </a:t>
            </a:r>
            <a:r>
              <a:rPr lang="en-US" dirty="0" err="1"/>
              <a:t>ga</a:t>
            </a:r>
            <a:r>
              <a:rPr lang="en-US" dirty="0"/>
              <a:t> </a:t>
            </a:r>
            <a:r>
              <a:rPr lang="en-US" dirty="0" err="1"/>
              <a:t>teng</a:t>
            </a:r>
            <a:r>
              <a:rPr lang="en-US" dirty="0"/>
              <a:t> </a:t>
            </a:r>
            <a:r>
              <a:rPr lang="en-US" dirty="0" err="1"/>
              <a:t>bo'ladi</a:t>
            </a:r>
            <a:r>
              <a:rPr lang="en-US" dirty="0"/>
              <a:t>. </a:t>
            </a:r>
            <a:endParaRPr lang="ru-RU" dirty="0"/>
          </a:p>
          <a:p>
            <a:pPr lvl="0" fontAlgn="base">
              <a:buFont typeface="+mj-lt"/>
              <a:buAutoNum type="arabicPeriod"/>
            </a:pPr>
            <a:r>
              <a:rPr lang="en-US" dirty="0" err="1"/>
              <a:t>Sikl</a:t>
            </a:r>
            <a:r>
              <a:rPr lang="en-US" dirty="0"/>
              <a:t> </a:t>
            </a:r>
            <a:r>
              <a:rPr lang="en-US" dirty="0" err="1"/>
              <a:t>takrorlanish</a:t>
            </a:r>
            <a:r>
              <a:rPr lang="en-US" dirty="0"/>
              <a:t> </a:t>
            </a:r>
            <a:r>
              <a:rPr lang="en-US" dirty="0" err="1"/>
              <a:t>sharti</a:t>
            </a:r>
            <a:r>
              <a:rPr lang="en-US" dirty="0"/>
              <a:t> </a:t>
            </a:r>
            <a:r>
              <a:rPr lang="en-US" dirty="0" err="1"/>
              <a:t>tekshiriladi</a:t>
            </a:r>
            <a:r>
              <a:rPr lang="en-US" dirty="0"/>
              <a:t>. ( i &lt;= 10; ). 8 &lt;= 10 </a:t>
            </a:r>
            <a:r>
              <a:rPr lang="en-US" dirty="0" err="1"/>
              <a:t>shart</a:t>
            </a:r>
            <a:r>
              <a:rPr lang="en-US" dirty="0"/>
              <a:t> </a:t>
            </a:r>
            <a:r>
              <a:rPr lang="en-US" dirty="0" err="1"/>
              <a:t>rost</a:t>
            </a:r>
            <a:r>
              <a:rPr lang="en-US" dirty="0"/>
              <a:t> </a:t>
            </a:r>
            <a:r>
              <a:rPr lang="en-US" dirty="0" err="1"/>
              <a:t>bo'lgani</a:t>
            </a:r>
            <a:r>
              <a:rPr lang="en-US" dirty="0"/>
              <a:t> </a:t>
            </a:r>
            <a:r>
              <a:rPr lang="en-US" dirty="0" err="1"/>
              <a:t>uchun</a:t>
            </a:r>
            <a:r>
              <a:rPr lang="en-US" dirty="0"/>
              <a:t> </a:t>
            </a:r>
            <a:r>
              <a:rPr lang="en-US" dirty="0" err="1"/>
              <a:t>sikl</a:t>
            </a:r>
            <a:r>
              <a:rPr lang="en-US" dirty="0"/>
              <a:t> </a:t>
            </a:r>
            <a:r>
              <a:rPr lang="en-US" dirty="0" err="1"/>
              <a:t>tanasi</a:t>
            </a:r>
            <a:r>
              <a:rPr lang="en-US" dirty="0"/>
              <a:t> ( </a:t>
            </a:r>
            <a:r>
              <a:rPr lang="en-US" dirty="0" err="1"/>
              <a:t>cout</a:t>
            </a:r>
            <a:r>
              <a:rPr lang="en-US" dirty="0"/>
              <a:t> &lt;&lt; i &lt;&lt; " "; ) </a:t>
            </a:r>
            <a:r>
              <a:rPr lang="en-US" dirty="0" err="1"/>
              <a:t>bajariladi</a:t>
            </a:r>
            <a:r>
              <a:rPr lang="en-US" dirty="0"/>
              <a:t>. </a:t>
            </a:r>
            <a:r>
              <a:rPr lang="ru-RU" dirty="0" err="1"/>
              <a:t>Ekranga</a:t>
            </a:r>
            <a:r>
              <a:rPr lang="ru-RU" dirty="0"/>
              <a:t> "8 " </a:t>
            </a:r>
            <a:r>
              <a:rPr lang="ru-RU" dirty="0" err="1"/>
              <a:t>chiqariladi</a:t>
            </a:r>
            <a:r>
              <a:rPr lang="ru-RU" dirty="0"/>
              <a:t>. </a:t>
            </a:r>
          </a:p>
          <a:p>
            <a:pPr lvl="0" fontAlgn="base">
              <a:buFont typeface="+mj-lt"/>
              <a:buAutoNum type="arabicPeriod"/>
            </a:pPr>
            <a:r>
              <a:rPr lang="en-US" dirty="0" err="1"/>
              <a:t>Sikl</a:t>
            </a:r>
            <a:r>
              <a:rPr lang="en-US" dirty="0"/>
              <a:t> </a:t>
            </a:r>
            <a:r>
              <a:rPr lang="en-US" dirty="0" err="1"/>
              <a:t>parametrini</a:t>
            </a:r>
            <a:r>
              <a:rPr lang="en-US" dirty="0"/>
              <a:t> </a:t>
            </a:r>
            <a:r>
              <a:rPr lang="en-US" dirty="0" err="1"/>
              <a:t>oshirish</a:t>
            </a:r>
            <a:r>
              <a:rPr lang="en-US" dirty="0"/>
              <a:t> ( i++ ) </a:t>
            </a:r>
            <a:r>
              <a:rPr lang="en-US" dirty="0" err="1"/>
              <a:t>bajariladi</a:t>
            </a:r>
            <a:r>
              <a:rPr lang="en-US" dirty="0"/>
              <a:t>. i </a:t>
            </a:r>
            <a:r>
              <a:rPr lang="en-US" dirty="0" err="1"/>
              <a:t>ning</a:t>
            </a:r>
            <a:r>
              <a:rPr lang="en-US" dirty="0"/>
              <a:t> </a:t>
            </a:r>
            <a:r>
              <a:rPr lang="en-US" dirty="0" err="1"/>
              <a:t>qiymati</a:t>
            </a:r>
            <a:r>
              <a:rPr lang="en-US" dirty="0"/>
              <a:t> 9 </a:t>
            </a:r>
            <a:r>
              <a:rPr lang="en-US" dirty="0" err="1"/>
              <a:t>ga</a:t>
            </a:r>
            <a:r>
              <a:rPr lang="en-US" dirty="0"/>
              <a:t> </a:t>
            </a:r>
            <a:r>
              <a:rPr lang="en-US" dirty="0" err="1"/>
              <a:t>teng</a:t>
            </a:r>
            <a:r>
              <a:rPr lang="en-US" dirty="0"/>
              <a:t> </a:t>
            </a:r>
            <a:r>
              <a:rPr lang="en-US" dirty="0" err="1"/>
              <a:t>bo'ladi</a:t>
            </a:r>
            <a:r>
              <a:rPr lang="en-US" dirty="0"/>
              <a:t>. </a:t>
            </a:r>
            <a:endParaRPr lang="ru-RU" dirty="0"/>
          </a:p>
          <a:p>
            <a:pPr lvl="0" fontAlgn="base">
              <a:buFont typeface="+mj-lt"/>
              <a:buAutoNum type="arabicPeriod"/>
            </a:pPr>
            <a:r>
              <a:rPr lang="en-US" dirty="0" err="1"/>
              <a:t>Sikl</a:t>
            </a:r>
            <a:r>
              <a:rPr lang="en-US" dirty="0"/>
              <a:t> </a:t>
            </a:r>
            <a:r>
              <a:rPr lang="en-US" dirty="0" err="1"/>
              <a:t>takrorlanish</a:t>
            </a:r>
            <a:r>
              <a:rPr lang="en-US" dirty="0"/>
              <a:t> </a:t>
            </a:r>
            <a:r>
              <a:rPr lang="en-US" dirty="0" err="1"/>
              <a:t>sharti</a:t>
            </a:r>
            <a:r>
              <a:rPr lang="en-US" dirty="0"/>
              <a:t> </a:t>
            </a:r>
            <a:r>
              <a:rPr lang="en-US" dirty="0" err="1"/>
              <a:t>tekshiriladi</a:t>
            </a:r>
            <a:r>
              <a:rPr lang="en-US" dirty="0"/>
              <a:t>. ( i &lt;= 10; ). 9 &lt;= 10 </a:t>
            </a:r>
            <a:r>
              <a:rPr lang="en-US" dirty="0" err="1"/>
              <a:t>shart</a:t>
            </a:r>
            <a:r>
              <a:rPr lang="en-US" dirty="0"/>
              <a:t> </a:t>
            </a:r>
            <a:r>
              <a:rPr lang="en-US" dirty="0" err="1"/>
              <a:t>rost</a:t>
            </a:r>
            <a:r>
              <a:rPr lang="en-US" dirty="0"/>
              <a:t> </a:t>
            </a:r>
            <a:r>
              <a:rPr lang="en-US" dirty="0" err="1"/>
              <a:t>bo'lgani</a:t>
            </a:r>
            <a:r>
              <a:rPr lang="en-US" dirty="0"/>
              <a:t> </a:t>
            </a:r>
            <a:r>
              <a:rPr lang="en-US" dirty="0" err="1"/>
              <a:t>uchun</a:t>
            </a:r>
            <a:r>
              <a:rPr lang="en-US" dirty="0"/>
              <a:t> </a:t>
            </a:r>
            <a:r>
              <a:rPr lang="en-US" dirty="0" err="1"/>
              <a:t>sikl</a:t>
            </a:r>
            <a:r>
              <a:rPr lang="en-US" dirty="0"/>
              <a:t> </a:t>
            </a:r>
            <a:r>
              <a:rPr lang="en-US" dirty="0" err="1"/>
              <a:t>tanasi</a:t>
            </a:r>
            <a:r>
              <a:rPr lang="en-US" dirty="0"/>
              <a:t> ( </a:t>
            </a:r>
            <a:r>
              <a:rPr lang="en-US" dirty="0" err="1"/>
              <a:t>cout</a:t>
            </a:r>
            <a:r>
              <a:rPr lang="en-US" dirty="0"/>
              <a:t> &lt;&lt; i &lt;&lt; " "; ) </a:t>
            </a:r>
            <a:r>
              <a:rPr lang="en-US" dirty="0" err="1"/>
              <a:t>bajariladi</a:t>
            </a:r>
            <a:r>
              <a:rPr lang="en-US" dirty="0"/>
              <a:t>. </a:t>
            </a:r>
            <a:r>
              <a:rPr lang="ru-RU" dirty="0" err="1"/>
              <a:t>Ekranga</a:t>
            </a:r>
            <a:r>
              <a:rPr lang="ru-RU" dirty="0"/>
              <a:t> "9 " </a:t>
            </a:r>
            <a:r>
              <a:rPr lang="ru-RU" dirty="0" err="1"/>
              <a:t>chiqariladi</a:t>
            </a:r>
            <a:r>
              <a:rPr lang="ru-RU" dirty="0"/>
              <a:t>. </a:t>
            </a:r>
          </a:p>
          <a:p>
            <a:pPr lvl="0" fontAlgn="base">
              <a:buFont typeface="+mj-lt"/>
              <a:buAutoNum type="arabicPeriod"/>
            </a:pPr>
            <a:r>
              <a:rPr lang="en-US" dirty="0" err="1"/>
              <a:t>Sikl</a:t>
            </a:r>
            <a:r>
              <a:rPr lang="en-US" dirty="0"/>
              <a:t> </a:t>
            </a:r>
            <a:r>
              <a:rPr lang="en-US" dirty="0" err="1"/>
              <a:t>parametrini</a:t>
            </a:r>
            <a:r>
              <a:rPr lang="en-US" dirty="0"/>
              <a:t> </a:t>
            </a:r>
            <a:r>
              <a:rPr lang="en-US" dirty="0" err="1"/>
              <a:t>oshirish</a:t>
            </a:r>
            <a:r>
              <a:rPr lang="en-US" dirty="0"/>
              <a:t> ( i++ ) </a:t>
            </a:r>
            <a:r>
              <a:rPr lang="en-US" dirty="0" err="1"/>
              <a:t>bajariladi</a:t>
            </a:r>
            <a:r>
              <a:rPr lang="en-US" dirty="0"/>
              <a:t>. i </a:t>
            </a:r>
            <a:r>
              <a:rPr lang="en-US" dirty="0" err="1"/>
              <a:t>ning</a:t>
            </a:r>
            <a:r>
              <a:rPr lang="en-US" dirty="0"/>
              <a:t> </a:t>
            </a:r>
            <a:r>
              <a:rPr lang="en-US" dirty="0" err="1"/>
              <a:t>qiymati</a:t>
            </a:r>
            <a:r>
              <a:rPr lang="en-US" dirty="0"/>
              <a:t> 10 </a:t>
            </a:r>
            <a:r>
              <a:rPr lang="en-US" dirty="0" err="1"/>
              <a:t>ga</a:t>
            </a:r>
            <a:r>
              <a:rPr lang="en-US" dirty="0"/>
              <a:t> </a:t>
            </a:r>
            <a:r>
              <a:rPr lang="en-US" dirty="0" err="1"/>
              <a:t>teng</a:t>
            </a:r>
            <a:r>
              <a:rPr lang="en-US" dirty="0"/>
              <a:t> </a:t>
            </a:r>
            <a:r>
              <a:rPr lang="en-US" dirty="0" err="1"/>
              <a:t>bo'ladi</a:t>
            </a:r>
            <a:r>
              <a:rPr lang="en-US" dirty="0"/>
              <a:t>. </a:t>
            </a:r>
            <a:endParaRPr lang="ru-RU" dirty="0"/>
          </a:p>
          <a:p>
            <a:pPr lvl="0" fontAlgn="base">
              <a:buFont typeface="+mj-lt"/>
              <a:buAutoNum type="arabicPeriod"/>
            </a:pPr>
            <a:r>
              <a:rPr lang="en-US" dirty="0" err="1" smtClean="0"/>
              <a:t>Sikl</a:t>
            </a:r>
            <a:r>
              <a:rPr lang="en-US" dirty="0" smtClean="0"/>
              <a:t> </a:t>
            </a:r>
            <a:r>
              <a:rPr lang="en-US" dirty="0" err="1" smtClean="0"/>
              <a:t>takrorlanish</a:t>
            </a:r>
            <a:r>
              <a:rPr lang="en-US" dirty="0" smtClean="0"/>
              <a:t> </a:t>
            </a:r>
            <a:r>
              <a:rPr lang="en-US" dirty="0" err="1" smtClean="0"/>
              <a:t>sharti</a:t>
            </a:r>
            <a:r>
              <a:rPr lang="en-US" dirty="0" smtClean="0"/>
              <a:t> </a:t>
            </a:r>
            <a:r>
              <a:rPr lang="en-US" dirty="0" err="1" smtClean="0"/>
              <a:t>tekshiriladi</a:t>
            </a:r>
            <a:r>
              <a:rPr lang="en-US" dirty="0" smtClean="0"/>
              <a:t>. ( i &lt;= 10; ). 10 &lt;= 10 </a:t>
            </a:r>
            <a:r>
              <a:rPr lang="en-US" dirty="0" err="1" smtClean="0"/>
              <a:t>shart</a:t>
            </a:r>
            <a:r>
              <a:rPr lang="en-US" dirty="0" smtClean="0"/>
              <a:t> </a:t>
            </a:r>
            <a:r>
              <a:rPr lang="en-US" dirty="0" err="1" smtClean="0"/>
              <a:t>rost</a:t>
            </a:r>
            <a:r>
              <a:rPr lang="en-US" dirty="0" smtClean="0"/>
              <a:t> </a:t>
            </a:r>
            <a:r>
              <a:rPr lang="en-US" dirty="0" err="1" smtClean="0"/>
              <a:t>bo'lgani</a:t>
            </a:r>
            <a:r>
              <a:rPr lang="en-US" dirty="0" smtClean="0"/>
              <a:t> </a:t>
            </a:r>
            <a:r>
              <a:rPr lang="en-US" dirty="0" err="1" smtClean="0"/>
              <a:t>uchun</a:t>
            </a:r>
            <a:r>
              <a:rPr lang="en-US" dirty="0" smtClean="0"/>
              <a:t> </a:t>
            </a:r>
            <a:r>
              <a:rPr lang="en-US" dirty="0" err="1" smtClean="0"/>
              <a:t>sikl</a:t>
            </a:r>
            <a:r>
              <a:rPr lang="en-US" dirty="0" smtClean="0"/>
              <a:t> </a:t>
            </a:r>
            <a:r>
              <a:rPr lang="en-US" dirty="0" err="1" smtClean="0"/>
              <a:t>tanasi</a:t>
            </a:r>
            <a:r>
              <a:rPr lang="en-US" dirty="0" smtClean="0"/>
              <a:t> ( </a:t>
            </a:r>
            <a:r>
              <a:rPr lang="en-US" dirty="0" err="1" smtClean="0"/>
              <a:t>cout</a:t>
            </a:r>
            <a:r>
              <a:rPr lang="en-US" dirty="0" smtClean="0"/>
              <a:t> &lt;&lt; i &lt;&lt; " "; ) </a:t>
            </a:r>
            <a:r>
              <a:rPr lang="en-US" dirty="0" err="1" smtClean="0"/>
              <a:t>bajariladi</a:t>
            </a:r>
            <a:r>
              <a:rPr lang="en-US" dirty="0" smtClean="0"/>
              <a:t>. </a:t>
            </a:r>
            <a:r>
              <a:rPr lang="ru-RU" dirty="0" err="1" smtClean="0"/>
              <a:t>Ekranga</a:t>
            </a:r>
            <a:r>
              <a:rPr lang="ru-RU" dirty="0" smtClean="0"/>
              <a:t> "10 " </a:t>
            </a:r>
            <a:r>
              <a:rPr lang="ru-RU" dirty="0" err="1" smtClean="0"/>
              <a:t>chiqariladi</a:t>
            </a:r>
            <a:r>
              <a:rPr lang="ru-RU" dirty="0" smtClean="0"/>
              <a:t>. </a:t>
            </a:r>
            <a:endParaRPr lang="ru-RU" dirty="0"/>
          </a:p>
          <a:p>
            <a:pPr lvl="0" fontAlgn="base">
              <a:buFont typeface="+mj-lt"/>
              <a:buAutoNum type="arabicPeriod"/>
            </a:pPr>
            <a:r>
              <a:rPr lang="en-US" dirty="0" err="1"/>
              <a:t>Sikl</a:t>
            </a:r>
            <a:r>
              <a:rPr lang="en-US" dirty="0"/>
              <a:t> </a:t>
            </a:r>
            <a:r>
              <a:rPr lang="en-US" dirty="0" err="1"/>
              <a:t>parametrini</a:t>
            </a:r>
            <a:r>
              <a:rPr lang="en-US" dirty="0"/>
              <a:t> </a:t>
            </a:r>
            <a:r>
              <a:rPr lang="en-US" dirty="0" err="1"/>
              <a:t>oshirish</a:t>
            </a:r>
            <a:r>
              <a:rPr lang="en-US" dirty="0"/>
              <a:t> ( i++ ) </a:t>
            </a:r>
            <a:r>
              <a:rPr lang="en-US" dirty="0" err="1"/>
              <a:t>bajariladi</a:t>
            </a:r>
            <a:r>
              <a:rPr lang="en-US" dirty="0"/>
              <a:t>. i </a:t>
            </a:r>
            <a:r>
              <a:rPr lang="en-US" dirty="0" err="1"/>
              <a:t>ning</a:t>
            </a:r>
            <a:r>
              <a:rPr lang="en-US" dirty="0"/>
              <a:t> </a:t>
            </a:r>
            <a:r>
              <a:rPr lang="en-US" dirty="0" err="1"/>
              <a:t>qiymati</a:t>
            </a:r>
            <a:r>
              <a:rPr lang="en-US" dirty="0"/>
              <a:t> 11 </a:t>
            </a:r>
            <a:r>
              <a:rPr lang="en-US" dirty="0" err="1"/>
              <a:t>ga</a:t>
            </a:r>
            <a:r>
              <a:rPr lang="en-US" dirty="0"/>
              <a:t> </a:t>
            </a:r>
            <a:r>
              <a:rPr lang="en-US" dirty="0" err="1"/>
              <a:t>teng</a:t>
            </a:r>
            <a:r>
              <a:rPr lang="en-US" dirty="0"/>
              <a:t> </a:t>
            </a:r>
            <a:r>
              <a:rPr lang="en-US" dirty="0" err="1"/>
              <a:t>bo'ladi</a:t>
            </a:r>
            <a:r>
              <a:rPr lang="en-US" dirty="0"/>
              <a:t>. </a:t>
            </a:r>
            <a:endParaRPr lang="ru-RU" dirty="0"/>
          </a:p>
          <a:p>
            <a:pPr lvl="0" fontAlgn="base">
              <a:buFont typeface="+mj-lt"/>
              <a:buAutoNum type="arabicPeriod"/>
            </a:pPr>
            <a:r>
              <a:rPr lang="en-US" dirty="0" err="1"/>
              <a:t>Sikl</a:t>
            </a:r>
            <a:r>
              <a:rPr lang="en-US" dirty="0"/>
              <a:t> </a:t>
            </a:r>
            <a:r>
              <a:rPr lang="en-US" dirty="0" err="1"/>
              <a:t>takrorlanish</a:t>
            </a:r>
            <a:r>
              <a:rPr lang="en-US" dirty="0"/>
              <a:t> </a:t>
            </a:r>
            <a:r>
              <a:rPr lang="en-US" dirty="0" err="1"/>
              <a:t>sharti</a:t>
            </a:r>
            <a:r>
              <a:rPr lang="en-US" dirty="0"/>
              <a:t> </a:t>
            </a:r>
            <a:r>
              <a:rPr lang="en-US" dirty="0" err="1"/>
              <a:t>tekshiriladi</a:t>
            </a:r>
            <a:r>
              <a:rPr lang="en-US" dirty="0"/>
              <a:t>. ( i &lt;= 10; ). 11 &lt;= 10 </a:t>
            </a:r>
            <a:r>
              <a:rPr lang="en-US" dirty="0" err="1"/>
              <a:t>shart</a:t>
            </a:r>
            <a:r>
              <a:rPr lang="en-US" dirty="0"/>
              <a:t> </a:t>
            </a:r>
            <a:r>
              <a:rPr lang="en-US" dirty="0" err="1"/>
              <a:t>rost</a:t>
            </a:r>
            <a:r>
              <a:rPr lang="en-US" dirty="0"/>
              <a:t> </a:t>
            </a:r>
            <a:r>
              <a:rPr lang="en-US" dirty="0" err="1"/>
              <a:t>bo'lmagani</a:t>
            </a:r>
            <a:r>
              <a:rPr lang="en-US" dirty="0"/>
              <a:t> </a:t>
            </a:r>
            <a:r>
              <a:rPr lang="en-US" dirty="0" err="1"/>
              <a:t>uchun</a:t>
            </a:r>
            <a:r>
              <a:rPr lang="en-US" dirty="0"/>
              <a:t> </a:t>
            </a:r>
            <a:r>
              <a:rPr lang="en-US" dirty="0" err="1"/>
              <a:t>sikl</a:t>
            </a:r>
            <a:r>
              <a:rPr lang="en-US" dirty="0"/>
              <a:t> </a:t>
            </a:r>
            <a:r>
              <a:rPr lang="en-US" dirty="0" err="1"/>
              <a:t>tugatiladi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boshqarilish</a:t>
            </a:r>
            <a:r>
              <a:rPr lang="en-US" dirty="0"/>
              <a:t> </a:t>
            </a:r>
            <a:r>
              <a:rPr lang="en-US" dirty="0" err="1"/>
              <a:t>sikl</a:t>
            </a:r>
            <a:r>
              <a:rPr lang="en-US" dirty="0"/>
              <a:t> </a:t>
            </a:r>
            <a:r>
              <a:rPr lang="en-US" dirty="0" err="1"/>
              <a:t>operatoridan</a:t>
            </a:r>
            <a:r>
              <a:rPr lang="en-US" dirty="0"/>
              <a:t> </a:t>
            </a:r>
            <a:r>
              <a:rPr lang="en-US" dirty="0" err="1"/>
              <a:t>keyingi</a:t>
            </a:r>
            <a:r>
              <a:rPr lang="en-US" dirty="0"/>
              <a:t> </a:t>
            </a:r>
            <a:r>
              <a:rPr lang="en-US" dirty="0" err="1"/>
              <a:t>operatorga</a:t>
            </a:r>
            <a:r>
              <a:rPr lang="en-US" dirty="0"/>
              <a:t> </a:t>
            </a:r>
            <a:r>
              <a:rPr lang="en-US" dirty="0" err="1"/>
              <a:t>uzatiladi</a:t>
            </a:r>
            <a:r>
              <a:rPr lang="en-US" dirty="0"/>
              <a:t>.</a:t>
            </a:r>
            <a:r>
              <a:rPr lang="en-US" baseline="-25000" dirty="0"/>
              <a:t> </a:t>
            </a:r>
            <a:endParaRPr lang="ru-RU" dirty="0"/>
          </a:p>
          <a:p>
            <a:pPr>
              <a:buFont typeface="+mj-lt"/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91188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2960" y="404664"/>
            <a:ext cx="7520940" cy="4275813"/>
          </a:xfrm>
        </p:spPr>
        <p:txBody>
          <a:bodyPr>
            <a:no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10 </a:t>
            </a:r>
            <a:r>
              <a:rPr lang="en-US" sz="2000" dirty="0" err="1">
                <a:solidFill>
                  <a:srgbClr val="0070C0"/>
                </a:solidFill>
              </a:rPr>
              <a:t>dan</a:t>
            </a:r>
            <a:r>
              <a:rPr lang="en-US" sz="2000" dirty="0">
                <a:solidFill>
                  <a:srgbClr val="0070C0"/>
                </a:solidFill>
              </a:rPr>
              <a:t> 1 </a:t>
            </a:r>
            <a:r>
              <a:rPr lang="en-US" sz="2000" dirty="0" err="1">
                <a:solidFill>
                  <a:srgbClr val="0070C0"/>
                </a:solidFill>
              </a:rPr>
              <a:t>gacha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r>
              <a:rPr lang="en-US" sz="2000" dirty="0" err="1">
                <a:solidFill>
                  <a:srgbClr val="0070C0"/>
                </a:solidFill>
              </a:rPr>
              <a:t>bo'lgan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r>
              <a:rPr lang="en-US" sz="2000" dirty="0" err="1">
                <a:solidFill>
                  <a:srgbClr val="0070C0"/>
                </a:solidFill>
              </a:rPr>
              <a:t>sonlarni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r>
              <a:rPr lang="en-US" sz="2000" dirty="0" err="1">
                <a:solidFill>
                  <a:srgbClr val="0070C0"/>
                </a:solidFill>
              </a:rPr>
              <a:t>chiqaruvchi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r>
              <a:rPr lang="en-US" sz="2000" dirty="0" err="1">
                <a:solidFill>
                  <a:srgbClr val="0070C0"/>
                </a:solidFill>
              </a:rPr>
              <a:t>dastur</a:t>
            </a:r>
            <a:r>
              <a:rPr lang="en-US" sz="2000" dirty="0">
                <a:solidFill>
                  <a:srgbClr val="0070C0"/>
                </a:solidFill>
              </a:rPr>
              <a:t>:  </a:t>
            </a:r>
            <a:endParaRPr lang="ru-RU" sz="2000" dirty="0">
              <a:solidFill>
                <a:srgbClr val="0070C0"/>
              </a:solidFill>
            </a:endParaRPr>
          </a:p>
          <a:p>
            <a:r>
              <a:rPr lang="en-US" sz="2000" dirty="0">
                <a:solidFill>
                  <a:srgbClr val="0070C0"/>
                </a:solidFill>
              </a:rPr>
              <a:t>  </a:t>
            </a:r>
            <a:r>
              <a:rPr lang="en-US" sz="2000" dirty="0" smtClean="0">
                <a:solidFill>
                  <a:srgbClr val="0070C0"/>
                </a:solidFill>
              </a:rPr>
              <a:t>#</a:t>
            </a:r>
            <a:r>
              <a:rPr lang="en-US" sz="2000" dirty="0">
                <a:solidFill>
                  <a:srgbClr val="0070C0"/>
                </a:solidFill>
              </a:rPr>
              <a:t>include &lt;</a:t>
            </a:r>
            <a:r>
              <a:rPr lang="en-US" sz="2000" dirty="0" err="1">
                <a:solidFill>
                  <a:srgbClr val="0070C0"/>
                </a:solidFill>
              </a:rPr>
              <a:t>iostream</a:t>
            </a:r>
            <a:r>
              <a:rPr lang="en-US" sz="2000" dirty="0">
                <a:solidFill>
                  <a:srgbClr val="0070C0"/>
                </a:solidFill>
              </a:rPr>
              <a:t>&gt;     </a:t>
            </a:r>
            <a:endParaRPr lang="en-US" sz="2000" dirty="0" smtClean="0">
              <a:solidFill>
                <a:srgbClr val="0070C0"/>
              </a:solidFill>
            </a:endParaRPr>
          </a:p>
          <a:p>
            <a:r>
              <a:rPr lang="en-US" sz="2000" dirty="0" smtClean="0">
                <a:solidFill>
                  <a:srgbClr val="0070C0"/>
                </a:solidFill>
              </a:rPr>
              <a:t>using </a:t>
            </a:r>
            <a:r>
              <a:rPr lang="en-US" sz="2000" dirty="0">
                <a:solidFill>
                  <a:srgbClr val="0070C0"/>
                </a:solidFill>
              </a:rPr>
              <a:t>namespace </a:t>
            </a:r>
            <a:r>
              <a:rPr lang="en-US" sz="2000" dirty="0" err="1">
                <a:solidFill>
                  <a:srgbClr val="0070C0"/>
                </a:solidFill>
              </a:rPr>
              <a:t>std</a:t>
            </a:r>
            <a:r>
              <a:rPr lang="en-US" sz="2000" dirty="0">
                <a:solidFill>
                  <a:srgbClr val="0070C0"/>
                </a:solidFill>
              </a:rPr>
              <a:t>;     </a:t>
            </a:r>
            <a:endParaRPr lang="en-US" sz="2000" dirty="0" smtClean="0">
              <a:solidFill>
                <a:srgbClr val="0070C0"/>
              </a:solidFill>
            </a:endParaRPr>
          </a:p>
          <a:p>
            <a:r>
              <a:rPr lang="en-US" sz="2000" dirty="0" err="1" smtClean="0">
                <a:solidFill>
                  <a:srgbClr val="0070C0"/>
                </a:solidFill>
              </a:rPr>
              <a:t>int</a:t>
            </a:r>
            <a:r>
              <a:rPr lang="en-US" sz="2000" dirty="0" smtClean="0">
                <a:solidFill>
                  <a:srgbClr val="0070C0"/>
                </a:solidFill>
              </a:rPr>
              <a:t> </a:t>
            </a:r>
            <a:r>
              <a:rPr lang="en-US" sz="2000" dirty="0">
                <a:solidFill>
                  <a:srgbClr val="0070C0"/>
                </a:solidFill>
              </a:rPr>
              <a:t>main()  </a:t>
            </a:r>
            <a:endParaRPr lang="en-US" sz="2000" dirty="0" smtClean="0">
              <a:solidFill>
                <a:srgbClr val="0070C0"/>
              </a:solidFill>
            </a:endParaRPr>
          </a:p>
          <a:p>
            <a:r>
              <a:rPr lang="en-US" sz="2000" dirty="0" smtClean="0">
                <a:solidFill>
                  <a:srgbClr val="0070C0"/>
                </a:solidFill>
              </a:rPr>
              <a:t>   </a:t>
            </a:r>
            <a:r>
              <a:rPr lang="en-US" sz="2000" dirty="0">
                <a:solidFill>
                  <a:srgbClr val="0070C0"/>
                </a:solidFill>
              </a:rPr>
              <a:t>{ </a:t>
            </a:r>
            <a:endParaRPr lang="ru-RU" sz="2000" dirty="0">
              <a:solidFill>
                <a:srgbClr val="0070C0"/>
              </a:solidFill>
            </a:endParaRPr>
          </a:p>
          <a:p>
            <a:r>
              <a:rPr lang="en-US" sz="2000" dirty="0">
                <a:solidFill>
                  <a:srgbClr val="0070C0"/>
                </a:solidFill>
              </a:rPr>
              <a:t>  </a:t>
            </a:r>
            <a:r>
              <a:rPr lang="en-US" sz="2000" dirty="0" smtClean="0">
                <a:solidFill>
                  <a:srgbClr val="0070C0"/>
                </a:solidFill>
              </a:rPr>
              <a:t>for </a:t>
            </a:r>
            <a:r>
              <a:rPr lang="en-US" sz="2000" dirty="0">
                <a:solidFill>
                  <a:srgbClr val="0070C0"/>
                </a:solidFill>
              </a:rPr>
              <a:t>(</a:t>
            </a:r>
            <a:r>
              <a:rPr lang="en-US" sz="2000" dirty="0" err="1">
                <a:solidFill>
                  <a:srgbClr val="0070C0"/>
                </a:solidFill>
              </a:rPr>
              <a:t>int</a:t>
            </a:r>
            <a:r>
              <a:rPr lang="en-US" sz="2000" dirty="0">
                <a:solidFill>
                  <a:srgbClr val="0070C0"/>
                </a:solidFill>
              </a:rPr>
              <a:t> i = 10; i &gt;= 1; i--)         </a:t>
            </a:r>
            <a:endParaRPr lang="en-US" sz="2000" dirty="0" smtClean="0">
              <a:solidFill>
                <a:srgbClr val="0070C0"/>
              </a:solidFill>
            </a:endParaRPr>
          </a:p>
          <a:p>
            <a:r>
              <a:rPr lang="en-US" sz="2000" dirty="0" err="1" smtClean="0">
                <a:solidFill>
                  <a:srgbClr val="0070C0"/>
                </a:solidFill>
              </a:rPr>
              <a:t>cout</a:t>
            </a:r>
            <a:r>
              <a:rPr lang="en-US" sz="2000" dirty="0" smtClean="0">
                <a:solidFill>
                  <a:srgbClr val="0070C0"/>
                </a:solidFill>
              </a:rPr>
              <a:t> </a:t>
            </a:r>
            <a:r>
              <a:rPr lang="en-US" sz="2000" dirty="0">
                <a:solidFill>
                  <a:srgbClr val="0070C0"/>
                </a:solidFill>
              </a:rPr>
              <a:t>&lt;&lt; i &lt;&lt; " ";       </a:t>
            </a:r>
            <a:endParaRPr lang="en-US" sz="2000" dirty="0" smtClean="0">
              <a:solidFill>
                <a:srgbClr val="0070C0"/>
              </a:solidFill>
            </a:endParaRPr>
          </a:p>
          <a:p>
            <a:r>
              <a:rPr lang="en-US" sz="2000" dirty="0" smtClean="0">
                <a:solidFill>
                  <a:srgbClr val="0070C0"/>
                </a:solidFill>
              </a:rPr>
              <a:t> </a:t>
            </a:r>
            <a:r>
              <a:rPr lang="en-US" sz="2000" dirty="0" err="1" smtClean="0">
                <a:solidFill>
                  <a:srgbClr val="0070C0"/>
                </a:solidFill>
              </a:rPr>
              <a:t>cout</a:t>
            </a:r>
            <a:r>
              <a:rPr lang="en-US" sz="2000" dirty="0" smtClean="0">
                <a:solidFill>
                  <a:srgbClr val="0070C0"/>
                </a:solidFill>
              </a:rPr>
              <a:t> </a:t>
            </a:r>
            <a:r>
              <a:rPr lang="en-US" sz="2000" dirty="0">
                <a:solidFill>
                  <a:srgbClr val="0070C0"/>
                </a:solidFill>
              </a:rPr>
              <a:t>&lt;&lt; </a:t>
            </a:r>
            <a:r>
              <a:rPr lang="en-US" sz="2000" dirty="0" err="1">
                <a:solidFill>
                  <a:srgbClr val="0070C0"/>
                </a:solidFill>
              </a:rPr>
              <a:t>endl</a:t>
            </a:r>
            <a:r>
              <a:rPr lang="en-US" sz="2000" dirty="0">
                <a:solidFill>
                  <a:srgbClr val="0070C0"/>
                </a:solidFill>
              </a:rPr>
              <a:t>;         </a:t>
            </a:r>
            <a:endParaRPr lang="en-US" sz="2000" dirty="0" smtClean="0">
              <a:solidFill>
                <a:srgbClr val="0070C0"/>
              </a:solidFill>
            </a:endParaRPr>
          </a:p>
          <a:p>
            <a:r>
              <a:rPr lang="en-US" sz="2000" dirty="0" smtClean="0">
                <a:solidFill>
                  <a:srgbClr val="0070C0"/>
                </a:solidFill>
              </a:rPr>
              <a:t>return </a:t>
            </a:r>
            <a:r>
              <a:rPr lang="en-US" sz="2000" dirty="0">
                <a:solidFill>
                  <a:srgbClr val="0070C0"/>
                </a:solidFill>
              </a:rPr>
              <a:t>0; </a:t>
            </a:r>
            <a:endParaRPr lang="ru-RU" sz="2000" dirty="0">
              <a:solidFill>
                <a:srgbClr val="0070C0"/>
              </a:solidFill>
            </a:endParaRPr>
          </a:p>
          <a:p>
            <a:r>
              <a:rPr lang="en-US" sz="2000" dirty="0">
                <a:solidFill>
                  <a:srgbClr val="0070C0"/>
                </a:solidFill>
              </a:rPr>
              <a:t>    } </a:t>
            </a:r>
            <a:endParaRPr lang="ru-RU" sz="2000" dirty="0">
              <a:solidFill>
                <a:srgbClr val="0070C0"/>
              </a:solidFill>
            </a:endParaRPr>
          </a:p>
          <a:p>
            <a:endParaRPr lang="ru-RU" sz="2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82578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2960" y="332656"/>
            <a:ext cx="7520940" cy="4347821"/>
          </a:xfrm>
        </p:spPr>
        <p:txBody>
          <a:bodyPr>
            <a:noAutofit/>
          </a:bodyPr>
          <a:lstStyle/>
          <a:p>
            <a:r>
              <a:rPr lang="en-US" sz="1800" dirty="0">
                <a:solidFill>
                  <a:srgbClr val="0070C0"/>
                </a:solidFill>
              </a:rPr>
              <a:t>Agar </a:t>
            </a:r>
            <a:r>
              <a:rPr lang="en-US" sz="1800" dirty="0" err="1">
                <a:solidFill>
                  <a:srgbClr val="0070C0"/>
                </a:solidFill>
              </a:rPr>
              <a:t>takrorlash</a:t>
            </a:r>
            <a:r>
              <a:rPr lang="en-US" sz="1800" dirty="0">
                <a:solidFill>
                  <a:srgbClr val="0070C0"/>
                </a:solidFill>
              </a:rPr>
              <a:t> </a:t>
            </a:r>
            <a:r>
              <a:rPr lang="en-US" sz="1800" dirty="0" err="1">
                <a:solidFill>
                  <a:srgbClr val="0070C0"/>
                </a:solidFill>
              </a:rPr>
              <a:t>jarayonida</a:t>
            </a:r>
            <a:r>
              <a:rPr lang="en-US" sz="1800" dirty="0">
                <a:solidFill>
                  <a:srgbClr val="0070C0"/>
                </a:solidFill>
              </a:rPr>
              <a:t> </a:t>
            </a:r>
            <a:r>
              <a:rPr lang="en-US" sz="1800" dirty="0" err="1">
                <a:solidFill>
                  <a:srgbClr val="0070C0"/>
                </a:solidFill>
              </a:rPr>
              <a:t>bir</a:t>
            </a:r>
            <a:r>
              <a:rPr lang="en-US" sz="1800" dirty="0">
                <a:solidFill>
                  <a:srgbClr val="0070C0"/>
                </a:solidFill>
              </a:rPr>
              <a:t> </a:t>
            </a:r>
            <a:r>
              <a:rPr lang="en-US" sz="1800" dirty="0" err="1">
                <a:solidFill>
                  <a:srgbClr val="0070C0"/>
                </a:solidFill>
              </a:rPr>
              <a:t>nechta</a:t>
            </a:r>
            <a:r>
              <a:rPr lang="en-US" sz="1800" dirty="0">
                <a:solidFill>
                  <a:srgbClr val="0070C0"/>
                </a:solidFill>
              </a:rPr>
              <a:t> </a:t>
            </a:r>
            <a:r>
              <a:rPr lang="en-US" sz="1800" dirty="0" err="1">
                <a:solidFill>
                  <a:srgbClr val="0070C0"/>
                </a:solidFill>
              </a:rPr>
              <a:t>o'zgaruvchi</a:t>
            </a:r>
            <a:r>
              <a:rPr lang="en-US" sz="1800" dirty="0">
                <a:solidFill>
                  <a:srgbClr val="0070C0"/>
                </a:solidFill>
              </a:rPr>
              <a:t> </a:t>
            </a:r>
            <a:r>
              <a:rPr lang="en-US" sz="1800" dirty="0" err="1">
                <a:solidFill>
                  <a:srgbClr val="0070C0"/>
                </a:solidFill>
              </a:rPr>
              <a:t>bir</a:t>
            </a:r>
            <a:r>
              <a:rPr lang="en-US" sz="1800" dirty="0">
                <a:solidFill>
                  <a:srgbClr val="0070C0"/>
                </a:solidFill>
              </a:rPr>
              <a:t> </a:t>
            </a:r>
            <a:r>
              <a:rPr lang="en-US" sz="1800" dirty="0" err="1">
                <a:solidFill>
                  <a:srgbClr val="0070C0"/>
                </a:solidFill>
              </a:rPr>
              <a:t>vaqtda</a:t>
            </a:r>
            <a:r>
              <a:rPr lang="en-US" sz="1800" dirty="0">
                <a:solidFill>
                  <a:srgbClr val="0070C0"/>
                </a:solidFill>
              </a:rPr>
              <a:t> </a:t>
            </a:r>
            <a:r>
              <a:rPr lang="en-US" sz="1800" dirty="0" err="1">
                <a:solidFill>
                  <a:srgbClr val="0070C0"/>
                </a:solidFill>
              </a:rPr>
              <a:t>sinxron</a:t>
            </a:r>
            <a:r>
              <a:rPr lang="en-US" sz="1800" dirty="0">
                <a:solidFill>
                  <a:srgbClr val="0070C0"/>
                </a:solidFill>
              </a:rPr>
              <a:t> </a:t>
            </a:r>
            <a:r>
              <a:rPr lang="en-US" sz="1800" dirty="0" err="1">
                <a:solidFill>
                  <a:srgbClr val="0070C0"/>
                </a:solidFill>
              </a:rPr>
              <a:t>o'zgarishi</a:t>
            </a:r>
            <a:r>
              <a:rPr lang="en-US" sz="1800" dirty="0">
                <a:solidFill>
                  <a:srgbClr val="0070C0"/>
                </a:solidFill>
              </a:rPr>
              <a:t> </a:t>
            </a:r>
            <a:r>
              <a:rPr lang="en-US" sz="1800" dirty="0" err="1">
                <a:solidFill>
                  <a:srgbClr val="0070C0"/>
                </a:solidFill>
              </a:rPr>
              <a:t>lozim</a:t>
            </a:r>
            <a:r>
              <a:rPr lang="en-US" sz="1800" dirty="0">
                <a:solidFill>
                  <a:srgbClr val="0070C0"/>
                </a:solidFill>
              </a:rPr>
              <a:t> </a:t>
            </a:r>
            <a:r>
              <a:rPr lang="en-US" sz="1800" dirty="0" err="1">
                <a:solidFill>
                  <a:srgbClr val="0070C0"/>
                </a:solidFill>
              </a:rPr>
              <a:t>bo'lsa</a:t>
            </a:r>
            <a:r>
              <a:rPr lang="en-US" sz="1800" dirty="0">
                <a:solidFill>
                  <a:srgbClr val="0070C0"/>
                </a:solidFill>
              </a:rPr>
              <a:t>, </a:t>
            </a:r>
            <a:r>
              <a:rPr lang="en-US" sz="1800" dirty="0" err="1">
                <a:solidFill>
                  <a:srgbClr val="0070C0"/>
                </a:solidFill>
              </a:rPr>
              <a:t>ularni</a:t>
            </a:r>
            <a:r>
              <a:rPr lang="en-US" sz="1800" dirty="0">
                <a:solidFill>
                  <a:srgbClr val="0070C0"/>
                </a:solidFill>
              </a:rPr>
              <a:t> &lt;ifoda1&gt; </a:t>
            </a:r>
            <a:r>
              <a:rPr lang="en-US" sz="1800" dirty="0" err="1">
                <a:solidFill>
                  <a:srgbClr val="0070C0"/>
                </a:solidFill>
              </a:rPr>
              <a:t>va</a:t>
            </a:r>
            <a:r>
              <a:rPr lang="en-US" sz="1800" dirty="0">
                <a:solidFill>
                  <a:srgbClr val="0070C0"/>
                </a:solidFill>
              </a:rPr>
              <a:t> &lt;ifoda3&gt; da </a:t>
            </a:r>
            <a:r>
              <a:rPr lang="en-US" sz="1800" dirty="0" err="1">
                <a:solidFill>
                  <a:srgbClr val="0070C0"/>
                </a:solidFill>
              </a:rPr>
              <a:t>zarur</a:t>
            </a:r>
            <a:r>
              <a:rPr lang="en-US" sz="1800" dirty="0">
                <a:solidFill>
                  <a:srgbClr val="0070C0"/>
                </a:solidFill>
              </a:rPr>
              <a:t> </a:t>
            </a:r>
            <a:r>
              <a:rPr lang="en-US" sz="1800" dirty="0" err="1">
                <a:solidFill>
                  <a:srgbClr val="0070C0"/>
                </a:solidFill>
              </a:rPr>
              <a:t>bo'lgan</a:t>
            </a:r>
            <a:r>
              <a:rPr lang="en-US" sz="1800" dirty="0">
                <a:solidFill>
                  <a:srgbClr val="0070C0"/>
                </a:solidFill>
              </a:rPr>
              <a:t> </a:t>
            </a:r>
            <a:r>
              <a:rPr lang="en-US" sz="1800" dirty="0" err="1">
                <a:solidFill>
                  <a:srgbClr val="0070C0"/>
                </a:solidFill>
              </a:rPr>
              <a:t>o'rinda</a:t>
            </a:r>
            <a:r>
              <a:rPr lang="en-US" sz="1800" dirty="0">
                <a:solidFill>
                  <a:srgbClr val="0070C0"/>
                </a:solidFill>
              </a:rPr>
              <a:t> </a:t>
            </a:r>
            <a:r>
              <a:rPr lang="en-US" sz="1800" dirty="0" err="1">
                <a:solidFill>
                  <a:srgbClr val="0070C0"/>
                </a:solidFill>
              </a:rPr>
              <a:t>vergul</a:t>
            </a:r>
            <a:r>
              <a:rPr lang="en-US" sz="1800" dirty="0">
                <a:solidFill>
                  <a:srgbClr val="0070C0"/>
                </a:solidFill>
              </a:rPr>
              <a:t> </a:t>
            </a:r>
            <a:r>
              <a:rPr lang="en-US" sz="1800" dirty="0" err="1">
                <a:solidFill>
                  <a:srgbClr val="0070C0"/>
                </a:solidFill>
              </a:rPr>
              <a:t>bilan</a:t>
            </a:r>
            <a:r>
              <a:rPr lang="en-US" sz="1800" dirty="0">
                <a:solidFill>
                  <a:srgbClr val="0070C0"/>
                </a:solidFill>
              </a:rPr>
              <a:t> </a:t>
            </a:r>
            <a:r>
              <a:rPr lang="en-US" sz="1800" dirty="0" err="1">
                <a:solidFill>
                  <a:srgbClr val="0070C0"/>
                </a:solidFill>
              </a:rPr>
              <a:t>ajratib</a:t>
            </a:r>
            <a:r>
              <a:rPr lang="en-US" sz="1800" dirty="0">
                <a:solidFill>
                  <a:srgbClr val="0070C0"/>
                </a:solidFill>
              </a:rPr>
              <a:t> </a:t>
            </a:r>
            <a:r>
              <a:rPr lang="en-US" sz="1800" dirty="0" err="1">
                <a:solidFill>
                  <a:srgbClr val="0070C0"/>
                </a:solidFill>
              </a:rPr>
              <a:t>yozish</a:t>
            </a:r>
            <a:r>
              <a:rPr lang="en-US" sz="1800" dirty="0">
                <a:solidFill>
                  <a:srgbClr val="0070C0"/>
                </a:solidFill>
              </a:rPr>
              <a:t> </a:t>
            </a:r>
            <a:r>
              <a:rPr lang="en-US" sz="1800" dirty="0" err="1">
                <a:solidFill>
                  <a:srgbClr val="0070C0"/>
                </a:solidFill>
              </a:rPr>
              <a:t>mumkin</a:t>
            </a:r>
            <a:r>
              <a:rPr lang="en-US" sz="1800" dirty="0">
                <a:solidFill>
                  <a:srgbClr val="0070C0"/>
                </a:solidFill>
              </a:rPr>
              <a:t>. </a:t>
            </a:r>
            <a:endParaRPr lang="ru-RU" sz="1800" dirty="0">
              <a:solidFill>
                <a:srgbClr val="0070C0"/>
              </a:solidFill>
            </a:endParaRPr>
          </a:p>
          <a:p>
            <a:r>
              <a:rPr lang="en-US" sz="1800" dirty="0">
                <a:solidFill>
                  <a:srgbClr val="0070C0"/>
                </a:solidFill>
              </a:rPr>
              <a:t>#include &lt;</a:t>
            </a:r>
            <a:r>
              <a:rPr lang="en-US" sz="1800" dirty="0" err="1">
                <a:solidFill>
                  <a:srgbClr val="0070C0"/>
                </a:solidFill>
              </a:rPr>
              <a:t>iostream</a:t>
            </a:r>
            <a:r>
              <a:rPr lang="en-US" sz="1800" dirty="0">
                <a:solidFill>
                  <a:srgbClr val="0070C0"/>
                </a:solidFill>
              </a:rPr>
              <a:t>&gt; </a:t>
            </a:r>
            <a:endParaRPr lang="en-US" sz="1800" dirty="0" smtClean="0">
              <a:solidFill>
                <a:srgbClr val="0070C0"/>
              </a:solidFill>
            </a:endParaRPr>
          </a:p>
          <a:p>
            <a:r>
              <a:rPr lang="en-US" sz="1800" dirty="0" smtClean="0">
                <a:solidFill>
                  <a:srgbClr val="0070C0"/>
                </a:solidFill>
              </a:rPr>
              <a:t>using </a:t>
            </a:r>
            <a:r>
              <a:rPr lang="en-US" sz="1800" dirty="0">
                <a:solidFill>
                  <a:srgbClr val="0070C0"/>
                </a:solidFill>
              </a:rPr>
              <a:t>namespace </a:t>
            </a:r>
            <a:r>
              <a:rPr lang="en-US" sz="1800" dirty="0" err="1">
                <a:solidFill>
                  <a:srgbClr val="0070C0"/>
                </a:solidFill>
              </a:rPr>
              <a:t>std</a:t>
            </a:r>
            <a:r>
              <a:rPr lang="en-US" sz="1800" dirty="0">
                <a:solidFill>
                  <a:srgbClr val="0070C0"/>
                </a:solidFill>
              </a:rPr>
              <a:t>; </a:t>
            </a:r>
            <a:endParaRPr lang="en-US" sz="1800" dirty="0" smtClean="0">
              <a:solidFill>
                <a:srgbClr val="0070C0"/>
              </a:solidFill>
            </a:endParaRPr>
          </a:p>
          <a:p>
            <a:r>
              <a:rPr lang="en-US" sz="1800" dirty="0" err="1" smtClean="0">
                <a:solidFill>
                  <a:srgbClr val="0070C0"/>
                </a:solidFill>
              </a:rPr>
              <a:t>int</a:t>
            </a:r>
            <a:r>
              <a:rPr lang="en-US" sz="1800" dirty="0" smtClean="0">
                <a:solidFill>
                  <a:srgbClr val="0070C0"/>
                </a:solidFill>
              </a:rPr>
              <a:t> </a:t>
            </a:r>
            <a:r>
              <a:rPr lang="en-US" sz="1800" dirty="0">
                <a:solidFill>
                  <a:srgbClr val="0070C0"/>
                </a:solidFill>
              </a:rPr>
              <a:t>main() </a:t>
            </a:r>
            <a:endParaRPr lang="en-US" sz="1800" dirty="0" smtClean="0">
              <a:solidFill>
                <a:srgbClr val="0070C0"/>
              </a:solidFill>
            </a:endParaRPr>
          </a:p>
          <a:p>
            <a:r>
              <a:rPr lang="en-US" sz="1800" dirty="0" smtClean="0">
                <a:solidFill>
                  <a:srgbClr val="0070C0"/>
                </a:solidFill>
              </a:rPr>
              <a:t>{    </a:t>
            </a:r>
          </a:p>
          <a:p>
            <a:r>
              <a:rPr lang="en-US" sz="1800" dirty="0" smtClean="0">
                <a:solidFill>
                  <a:srgbClr val="0070C0"/>
                </a:solidFill>
              </a:rPr>
              <a:t> </a:t>
            </a:r>
            <a:r>
              <a:rPr lang="en-US" sz="1800" dirty="0" err="1">
                <a:solidFill>
                  <a:srgbClr val="0070C0"/>
                </a:solidFill>
              </a:rPr>
              <a:t>int</a:t>
            </a:r>
            <a:r>
              <a:rPr lang="en-US" sz="1800" dirty="0">
                <a:solidFill>
                  <a:srgbClr val="0070C0"/>
                </a:solidFill>
              </a:rPr>
              <a:t> n;     </a:t>
            </a:r>
            <a:endParaRPr lang="en-US" sz="1800" dirty="0" smtClean="0">
              <a:solidFill>
                <a:srgbClr val="0070C0"/>
              </a:solidFill>
            </a:endParaRPr>
          </a:p>
          <a:p>
            <a:r>
              <a:rPr lang="en-US" sz="1800" dirty="0" err="1" smtClean="0">
                <a:solidFill>
                  <a:srgbClr val="0070C0"/>
                </a:solidFill>
              </a:rPr>
              <a:t>cin</a:t>
            </a:r>
            <a:r>
              <a:rPr lang="en-US" sz="1800" dirty="0" smtClean="0">
                <a:solidFill>
                  <a:srgbClr val="0070C0"/>
                </a:solidFill>
              </a:rPr>
              <a:t> </a:t>
            </a:r>
            <a:r>
              <a:rPr lang="en-US" sz="1800" dirty="0">
                <a:solidFill>
                  <a:srgbClr val="0070C0"/>
                </a:solidFill>
              </a:rPr>
              <a:t>&gt;&gt; n; </a:t>
            </a:r>
            <a:endParaRPr lang="ru-RU" sz="1800" dirty="0">
              <a:solidFill>
                <a:srgbClr val="0070C0"/>
              </a:solidFill>
            </a:endParaRPr>
          </a:p>
          <a:p>
            <a:r>
              <a:rPr lang="en-US" sz="1800" dirty="0">
                <a:solidFill>
                  <a:srgbClr val="0070C0"/>
                </a:solidFill>
              </a:rPr>
              <a:t> </a:t>
            </a:r>
            <a:r>
              <a:rPr lang="en-US" sz="1800" dirty="0" smtClean="0">
                <a:solidFill>
                  <a:srgbClr val="0070C0"/>
                </a:solidFill>
              </a:rPr>
              <a:t>for </a:t>
            </a:r>
            <a:r>
              <a:rPr lang="en-US" sz="1800" dirty="0">
                <a:solidFill>
                  <a:srgbClr val="0070C0"/>
                </a:solidFill>
              </a:rPr>
              <a:t>(</a:t>
            </a:r>
            <a:r>
              <a:rPr lang="en-US" sz="1800" dirty="0" err="1">
                <a:solidFill>
                  <a:srgbClr val="0070C0"/>
                </a:solidFill>
              </a:rPr>
              <a:t>int</a:t>
            </a:r>
            <a:r>
              <a:rPr lang="en-US" sz="1800" dirty="0">
                <a:solidFill>
                  <a:srgbClr val="0070C0"/>
                </a:solidFill>
              </a:rPr>
              <a:t> i = 1, j = 1; i &lt;= n; i++, j += i)     </a:t>
            </a:r>
            <a:endParaRPr lang="en-US" sz="1800" dirty="0" smtClean="0">
              <a:solidFill>
                <a:srgbClr val="0070C0"/>
              </a:solidFill>
            </a:endParaRPr>
          </a:p>
          <a:p>
            <a:r>
              <a:rPr lang="en-US" sz="1800" dirty="0" err="1" smtClean="0">
                <a:solidFill>
                  <a:srgbClr val="0070C0"/>
                </a:solidFill>
              </a:rPr>
              <a:t>cout</a:t>
            </a:r>
            <a:r>
              <a:rPr lang="en-US" sz="1800" dirty="0" smtClean="0">
                <a:solidFill>
                  <a:srgbClr val="0070C0"/>
                </a:solidFill>
              </a:rPr>
              <a:t> </a:t>
            </a:r>
            <a:r>
              <a:rPr lang="en-US" sz="1800" dirty="0">
                <a:solidFill>
                  <a:srgbClr val="0070C0"/>
                </a:solidFill>
              </a:rPr>
              <a:t>&lt;&lt; i &lt;&lt; " " &lt;&lt; j &lt;&lt; </a:t>
            </a:r>
            <a:r>
              <a:rPr lang="en-US" sz="1800" dirty="0" err="1">
                <a:solidFill>
                  <a:srgbClr val="0070C0"/>
                </a:solidFill>
              </a:rPr>
              <a:t>endl</a:t>
            </a:r>
            <a:r>
              <a:rPr lang="en-US" sz="1800" dirty="0">
                <a:solidFill>
                  <a:srgbClr val="0070C0"/>
                </a:solidFill>
              </a:rPr>
              <a:t>;   </a:t>
            </a:r>
            <a:endParaRPr lang="en-US" sz="1800" dirty="0" smtClean="0">
              <a:solidFill>
                <a:srgbClr val="0070C0"/>
              </a:solidFill>
            </a:endParaRPr>
          </a:p>
          <a:p>
            <a:r>
              <a:rPr lang="en-US" sz="1800" dirty="0" smtClean="0">
                <a:solidFill>
                  <a:srgbClr val="0070C0"/>
                </a:solidFill>
              </a:rPr>
              <a:t>  </a:t>
            </a:r>
            <a:r>
              <a:rPr lang="en-US" sz="1800" dirty="0">
                <a:solidFill>
                  <a:srgbClr val="0070C0"/>
                </a:solidFill>
              </a:rPr>
              <a:t>return 0; </a:t>
            </a:r>
            <a:endParaRPr lang="en-US" sz="1800" dirty="0" smtClean="0">
              <a:solidFill>
                <a:srgbClr val="0070C0"/>
              </a:solidFill>
            </a:endParaRPr>
          </a:p>
          <a:p>
            <a:r>
              <a:rPr lang="en-US" sz="1800" dirty="0" smtClean="0">
                <a:solidFill>
                  <a:srgbClr val="0070C0"/>
                </a:solidFill>
              </a:rPr>
              <a:t>} </a:t>
            </a:r>
            <a:endParaRPr lang="ru-RU" sz="1800" dirty="0">
              <a:solidFill>
                <a:srgbClr val="0070C0"/>
              </a:solidFill>
            </a:endParaRPr>
          </a:p>
          <a:p>
            <a:endParaRPr lang="ru-RU" sz="1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09298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980728"/>
            <a:ext cx="7520940" cy="4056564"/>
          </a:xfrm>
        </p:spPr>
        <p:txBody>
          <a:bodyPr>
            <a:noAutofit/>
          </a:bodyPr>
          <a:lstStyle/>
          <a:p>
            <a:pPr algn="ctr"/>
            <a:r>
              <a:rPr lang="en-US" sz="2400" dirty="0" smtClean="0"/>
              <a:t>     </a:t>
            </a:r>
            <a:r>
              <a:rPr lang="en-US" sz="2400" dirty="0" err="1" smtClean="0"/>
              <a:t>Bir</a:t>
            </a:r>
            <a:r>
              <a:rPr lang="en-US" sz="2400" dirty="0" smtClean="0"/>
              <a:t> </a:t>
            </a:r>
            <a:r>
              <a:rPr lang="en-US" sz="2400" dirty="0" err="1"/>
              <a:t>hil</a:t>
            </a:r>
            <a:r>
              <a:rPr lang="en-US" sz="2400" dirty="0"/>
              <a:t> </a:t>
            </a:r>
            <a:r>
              <a:rPr lang="en-US" sz="2400" dirty="0" err="1"/>
              <a:t>hisoblash</a:t>
            </a:r>
            <a:r>
              <a:rPr lang="en-US" sz="2400" dirty="0"/>
              <a:t> </a:t>
            </a:r>
            <a:r>
              <a:rPr lang="en-US" sz="2400" dirty="0" err="1"/>
              <a:t>jarayonlarini</a:t>
            </a:r>
            <a:r>
              <a:rPr lang="en-US" sz="2400" dirty="0"/>
              <a:t>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/>
              <a:t>necha</a:t>
            </a:r>
            <a:r>
              <a:rPr lang="en-US" sz="2400" dirty="0"/>
              <a:t> </a:t>
            </a:r>
            <a:r>
              <a:rPr lang="en-US" sz="2400" dirty="0" err="1"/>
              <a:t>bor</a:t>
            </a:r>
            <a:r>
              <a:rPr lang="en-US" sz="2400" dirty="0"/>
              <a:t> </a:t>
            </a:r>
            <a:r>
              <a:rPr lang="en-US" sz="2400" dirty="0" err="1" smtClean="0"/>
              <a:t>takrorlanishi</a:t>
            </a:r>
            <a:r>
              <a:rPr lang="en-US" sz="2400" dirty="0" smtClean="0"/>
              <a:t> </a:t>
            </a:r>
            <a:r>
              <a:rPr lang="en-US" sz="2400" dirty="0" err="1" smtClean="0"/>
              <a:t>Sikl</a:t>
            </a:r>
            <a:r>
              <a:rPr lang="en-US" sz="2400" dirty="0" smtClean="0"/>
              <a:t> </a:t>
            </a:r>
            <a:r>
              <a:rPr lang="en-US" sz="2400" dirty="0" err="1"/>
              <a:t>deyiladi</a:t>
            </a:r>
            <a:r>
              <a:rPr lang="en-US" sz="2400" dirty="0"/>
              <a:t>. C++ </a:t>
            </a:r>
            <a:r>
              <a:rPr lang="en-US" sz="2400" dirty="0" err="1" smtClean="0"/>
              <a:t>programmalashtirish</a:t>
            </a:r>
            <a:r>
              <a:rPr lang="en-US" sz="2400" dirty="0"/>
              <a:t> </a:t>
            </a:r>
            <a:r>
              <a:rPr lang="en-US" sz="2400" dirty="0" err="1" smtClean="0"/>
              <a:t>tilida</a:t>
            </a:r>
            <a:r>
              <a:rPr lang="en-US" sz="2400" dirty="0" smtClean="0"/>
              <a:t> </a:t>
            </a:r>
            <a:r>
              <a:rPr lang="en-US" sz="2400" dirty="0" err="1"/>
              <a:t>sikl</a:t>
            </a:r>
            <a:r>
              <a:rPr lang="en-US" sz="2400" dirty="0"/>
              <a:t> </a:t>
            </a:r>
            <a:r>
              <a:rPr lang="en-US" sz="2400" dirty="0" err="1"/>
              <a:t>operatorining</a:t>
            </a:r>
            <a:r>
              <a:rPr lang="en-US" sz="2400" dirty="0"/>
              <a:t>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/>
              <a:t>necha</a:t>
            </a:r>
            <a:r>
              <a:rPr lang="en-US" sz="2400" dirty="0"/>
              <a:t> </a:t>
            </a:r>
            <a:r>
              <a:rPr lang="en-US" sz="2400" dirty="0" err="1"/>
              <a:t>xil</a:t>
            </a:r>
            <a:r>
              <a:rPr lang="en-US" sz="2400" dirty="0"/>
              <a:t> </a:t>
            </a:r>
            <a:r>
              <a:rPr lang="en-US" sz="2400" dirty="0" err="1"/>
              <a:t>turi</a:t>
            </a:r>
            <a:r>
              <a:rPr lang="en-US" sz="2400" dirty="0"/>
              <a:t> </a:t>
            </a:r>
            <a:r>
              <a:rPr lang="en-US" sz="2400" dirty="0" err="1"/>
              <a:t>mavjud</a:t>
            </a:r>
            <a:r>
              <a:rPr lang="en-US" sz="2400" dirty="0"/>
              <a:t>. </a:t>
            </a:r>
            <a:endParaRPr lang="ru-RU" sz="2400" dirty="0"/>
          </a:p>
          <a:p>
            <a:pPr lvl="0" algn="ctr" fontAlgn="base"/>
            <a:r>
              <a:rPr lang="ru-RU" sz="2400" dirty="0" err="1"/>
              <a:t>for</a:t>
            </a:r>
            <a:r>
              <a:rPr lang="ru-RU" sz="2400" dirty="0"/>
              <a:t> </a:t>
            </a:r>
            <a:r>
              <a:rPr lang="ru-RU" sz="2400" dirty="0" err="1"/>
              <a:t>sikl</a:t>
            </a:r>
            <a:r>
              <a:rPr lang="ru-RU" sz="2400" dirty="0"/>
              <a:t> </a:t>
            </a:r>
            <a:r>
              <a:rPr lang="ru-RU" sz="2400" dirty="0" err="1"/>
              <a:t>operatori</a:t>
            </a:r>
            <a:r>
              <a:rPr lang="ru-RU" sz="2400" dirty="0"/>
              <a:t> </a:t>
            </a:r>
          </a:p>
          <a:p>
            <a:pPr lvl="0" algn="ctr" fontAlgn="base"/>
            <a:r>
              <a:rPr lang="ru-RU" sz="2400" dirty="0" err="1"/>
              <a:t>do</a:t>
            </a:r>
            <a:r>
              <a:rPr lang="ru-RU" sz="2400" dirty="0"/>
              <a:t> .. </a:t>
            </a:r>
            <a:r>
              <a:rPr lang="ru-RU" sz="2400" dirty="0" err="1"/>
              <a:t>while</a:t>
            </a:r>
            <a:r>
              <a:rPr lang="ru-RU" sz="2400" dirty="0"/>
              <a:t> </a:t>
            </a:r>
            <a:r>
              <a:rPr lang="ru-RU" sz="2400" dirty="0" err="1"/>
              <a:t>sikl</a:t>
            </a:r>
            <a:r>
              <a:rPr lang="ru-RU" sz="2400" dirty="0"/>
              <a:t> </a:t>
            </a:r>
            <a:r>
              <a:rPr lang="ru-RU" sz="2400" dirty="0" err="1"/>
              <a:t>operatori</a:t>
            </a:r>
            <a:r>
              <a:rPr lang="ru-RU" sz="2400" dirty="0"/>
              <a:t> </a:t>
            </a:r>
          </a:p>
          <a:p>
            <a:pPr lvl="0" algn="ctr" fontAlgn="base"/>
            <a:r>
              <a:rPr lang="ru-RU" sz="2400" dirty="0" err="1"/>
              <a:t>while</a:t>
            </a:r>
            <a:r>
              <a:rPr lang="ru-RU" sz="2400" dirty="0"/>
              <a:t> </a:t>
            </a:r>
            <a:r>
              <a:rPr lang="ru-RU" sz="2400" dirty="0" err="1"/>
              <a:t>sikl</a:t>
            </a:r>
            <a:r>
              <a:rPr lang="ru-RU" sz="2400" dirty="0"/>
              <a:t> </a:t>
            </a:r>
            <a:r>
              <a:rPr lang="ru-RU" sz="2400" dirty="0" err="1"/>
              <a:t>operatori</a:t>
            </a:r>
            <a:r>
              <a:rPr lang="ru-RU" sz="2400" dirty="0"/>
              <a:t> </a:t>
            </a:r>
          </a:p>
          <a:p>
            <a:pPr algn="ctr"/>
            <a:r>
              <a:rPr lang="en-US" sz="2400" dirty="0"/>
              <a:t>  </a:t>
            </a:r>
            <a:r>
              <a:rPr lang="en-US" sz="2400" dirty="0" err="1"/>
              <a:t>Yechilayotgan</a:t>
            </a:r>
            <a:r>
              <a:rPr lang="en-US" sz="2400" dirty="0"/>
              <a:t> </a:t>
            </a:r>
            <a:r>
              <a:rPr lang="en-US" sz="2400" dirty="0" err="1"/>
              <a:t>masalaga</a:t>
            </a:r>
            <a:r>
              <a:rPr lang="en-US" sz="2400" dirty="0"/>
              <a:t> </a:t>
            </a:r>
            <a:r>
              <a:rPr lang="en-US" sz="2400" dirty="0" err="1"/>
              <a:t>qarab</a:t>
            </a:r>
            <a:r>
              <a:rPr lang="en-US" sz="2400" dirty="0"/>
              <a:t>, </a:t>
            </a:r>
            <a:r>
              <a:rPr lang="en-US" sz="2400" dirty="0" err="1"/>
              <a:t>programmist</a:t>
            </a:r>
            <a:r>
              <a:rPr lang="en-US" sz="2400" dirty="0"/>
              <a:t> </a:t>
            </a:r>
            <a:r>
              <a:rPr lang="en-US" sz="2400" dirty="0" err="1"/>
              <a:t>o`zi</a:t>
            </a:r>
            <a:r>
              <a:rPr lang="en-US" sz="2400" dirty="0"/>
              <a:t> </a:t>
            </a:r>
            <a:r>
              <a:rPr lang="en-US" sz="2400" dirty="0" err="1"/>
              <a:t>uchun</a:t>
            </a:r>
            <a:r>
              <a:rPr lang="en-US" sz="2400" dirty="0"/>
              <a:t> </a:t>
            </a:r>
            <a:r>
              <a:rPr lang="en-US" sz="2400" dirty="0" err="1"/>
              <a:t>qulay</a:t>
            </a:r>
            <a:r>
              <a:rPr lang="en-US" sz="2400" dirty="0"/>
              <a:t> </a:t>
            </a:r>
            <a:r>
              <a:rPr lang="en-US" sz="2400" dirty="0" err="1"/>
              <a:t>bo`lgan</a:t>
            </a:r>
            <a:r>
              <a:rPr lang="en-US" sz="2400" dirty="0"/>
              <a:t> </a:t>
            </a:r>
            <a:r>
              <a:rPr lang="en-US" sz="2400" dirty="0" err="1"/>
              <a:t>sikl</a:t>
            </a:r>
            <a:r>
              <a:rPr lang="en-US" sz="2400" dirty="0"/>
              <a:t> </a:t>
            </a:r>
            <a:r>
              <a:rPr lang="en-US" sz="2400" dirty="0" err="1"/>
              <a:t>operatoridan</a:t>
            </a:r>
            <a:r>
              <a:rPr lang="en-US" sz="2400" dirty="0"/>
              <a:t> </a:t>
            </a:r>
            <a:r>
              <a:rPr lang="en-US" sz="2400" dirty="0" err="1"/>
              <a:t>foydalanishi</a:t>
            </a:r>
            <a:r>
              <a:rPr lang="en-US" sz="2400" dirty="0"/>
              <a:t> </a:t>
            </a:r>
            <a:r>
              <a:rPr lang="en-US" sz="2400" dirty="0" err="1"/>
              <a:t>mumkin</a:t>
            </a:r>
            <a:r>
              <a:rPr lang="en-US" sz="2400" dirty="0"/>
              <a:t>. </a:t>
            </a:r>
            <a:endParaRPr lang="ru-RU" sz="2400" dirty="0"/>
          </a:p>
          <a:p>
            <a:pPr algn="ctr"/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6403312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u="sng" dirty="0">
                <a:solidFill>
                  <a:srgbClr val="0070C0"/>
                </a:solidFill>
              </a:rPr>
              <a:t>F</a:t>
            </a:r>
            <a:r>
              <a:rPr lang="en-US" sz="2800" u="sng" dirty="0" smtClean="0">
                <a:solidFill>
                  <a:srgbClr val="0070C0"/>
                </a:solidFill>
              </a:rPr>
              <a:t>or </a:t>
            </a:r>
            <a:r>
              <a:rPr lang="en-US" sz="2800" u="sng" dirty="0" err="1">
                <a:solidFill>
                  <a:srgbClr val="0070C0"/>
                </a:solidFill>
              </a:rPr>
              <a:t>takr</a:t>
            </a:r>
            <a:r>
              <a:rPr lang="ru-RU" sz="2800" u="sng" dirty="0">
                <a:solidFill>
                  <a:srgbClr val="0070C0"/>
                </a:solidFill>
              </a:rPr>
              <a:t>о</a:t>
            </a:r>
            <a:r>
              <a:rPr lang="en-US" sz="2800" u="sng" dirty="0" err="1">
                <a:solidFill>
                  <a:srgbClr val="0070C0"/>
                </a:solidFill>
              </a:rPr>
              <a:t>rlash</a:t>
            </a:r>
            <a:r>
              <a:rPr lang="en-US" sz="2800" u="sng" dirty="0">
                <a:solidFill>
                  <a:srgbClr val="0070C0"/>
                </a:solidFill>
              </a:rPr>
              <a:t> </a:t>
            </a:r>
            <a:r>
              <a:rPr lang="ru-RU" sz="2800" u="sng" dirty="0">
                <a:solidFill>
                  <a:srgbClr val="0070C0"/>
                </a:solidFill>
              </a:rPr>
              <a:t>о</a:t>
            </a:r>
            <a:r>
              <a:rPr lang="en-US" sz="2800" u="sng" dirty="0">
                <a:solidFill>
                  <a:srgbClr val="0070C0"/>
                </a:solidFill>
              </a:rPr>
              <a:t>p</a:t>
            </a:r>
            <a:r>
              <a:rPr lang="ru-RU" sz="2800" u="sng" dirty="0">
                <a:solidFill>
                  <a:srgbClr val="0070C0"/>
                </a:solidFill>
              </a:rPr>
              <a:t>е</a:t>
            </a:r>
            <a:r>
              <a:rPr lang="en-US" sz="2800" u="sng" dirty="0">
                <a:solidFill>
                  <a:srgbClr val="0070C0"/>
                </a:solidFill>
              </a:rPr>
              <a:t>rat</a:t>
            </a:r>
            <a:r>
              <a:rPr lang="ru-RU" sz="2800" u="sng" dirty="0">
                <a:solidFill>
                  <a:srgbClr val="0070C0"/>
                </a:solidFill>
              </a:rPr>
              <a:t>о</a:t>
            </a:r>
            <a:r>
              <a:rPr lang="en-US" sz="2800" u="sng" dirty="0" err="1">
                <a:solidFill>
                  <a:srgbClr val="0070C0"/>
                </a:solidFill>
              </a:rPr>
              <a:t>rining</a:t>
            </a:r>
            <a:r>
              <a:rPr lang="en-US" sz="2800" u="sng" dirty="0">
                <a:solidFill>
                  <a:srgbClr val="0070C0"/>
                </a:solidFill>
              </a:rPr>
              <a:t> </a:t>
            </a:r>
            <a:r>
              <a:rPr lang="en-US" sz="2800" u="sng" dirty="0" err="1" smtClean="0">
                <a:solidFill>
                  <a:srgbClr val="0070C0"/>
                </a:solidFill>
              </a:rPr>
              <a:t>sintaksisi</a:t>
            </a:r>
            <a:r>
              <a:rPr lang="en-US" sz="2800" u="sng" dirty="0">
                <a:solidFill>
                  <a:srgbClr val="0070C0"/>
                </a:solidFill>
              </a:rPr>
              <a:t> </a:t>
            </a:r>
            <a:r>
              <a:rPr lang="en-US" sz="2800" u="sng" dirty="0" err="1" smtClean="0">
                <a:solidFill>
                  <a:srgbClr val="0070C0"/>
                </a:solidFill>
              </a:rPr>
              <a:t>quyidagicha</a:t>
            </a:r>
            <a:r>
              <a:rPr lang="en-US" sz="2800" u="sng" dirty="0"/>
              <a:t>:</a:t>
            </a:r>
            <a:r>
              <a:rPr lang="en-US" sz="2800" dirty="0"/>
              <a:t>  </a:t>
            </a:r>
            <a:endParaRPr lang="ru-RU" sz="2800" dirty="0"/>
          </a:p>
          <a:p>
            <a:pPr algn="ctr"/>
            <a:r>
              <a:rPr lang="en-US" sz="2800" dirty="0"/>
              <a:t>  </a:t>
            </a:r>
            <a:r>
              <a:rPr lang="en-US" sz="2800" dirty="0" smtClean="0"/>
              <a:t>for</a:t>
            </a:r>
          </a:p>
          <a:p>
            <a:pPr algn="ctr"/>
            <a:r>
              <a:rPr lang="en-US" sz="2800" dirty="0" smtClean="0"/>
              <a:t>(&lt;</a:t>
            </a:r>
            <a:r>
              <a:rPr lang="en-US" sz="2800" dirty="0"/>
              <a:t>if</a:t>
            </a:r>
            <a:r>
              <a:rPr lang="ru-RU" sz="2800" dirty="0"/>
              <a:t>о</a:t>
            </a:r>
            <a:r>
              <a:rPr lang="en-US" sz="2800" dirty="0"/>
              <a:t>da1&gt;; </a:t>
            </a:r>
            <a:endParaRPr lang="en-US" sz="2800" dirty="0" smtClean="0"/>
          </a:p>
          <a:p>
            <a:pPr algn="ctr"/>
            <a:r>
              <a:rPr lang="en-US" sz="2800" dirty="0" smtClean="0"/>
              <a:t>&lt;</a:t>
            </a:r>
            <a:r>
              <a:rPr lang="en-US" sz="2800" dirty="0"/>
              <a:t>if</a:t>
            </a:r>
            <a:r>
              <a:rPr lang="ru-RU" sz="2800" dirty="0"/>
              <a:t>о</a:t>
            </a:r>
            <a:r>
              <a:rPr lang="en-US" sz="2800" dirty="0"/>
              <a:t>da2&gt;; &lt;if</a:t>
            </a:r>
            <a:r>
              <a:rPr lang="ru-RU" sz="2800" dirty="0"/>
              <a:t>о</a:t>
            </a:r>
            <a:r>
              <a:rPr lang="en-US" sz="2800" dirty="0"/>
              <a:t>da3&gt;)      </a:t>
            </a:r>
            <a:endParaRPr lang="en-US" sz="2800" dirty="0" smtClean="0"/>
          </a:p>
          <a:p>
            <a:pPr algn="ctr"/>
            <a:r>
              <a:rPr lang="en-US" sz="2800" dirty="0" smtClean="0"/>
              <a:t>&lt;</a:t>
            </a:r>
            <a:r>
              <a:rPr lang="ru-RU" sz="2800" dirty="0"/>
              <a:t>о</a:t>
            </a:r>
            <a:r>
              <a:rPr lang="en-US" sz="2800" dirty="0"/>
              <a:t>p</a:t>
            </a:r>
            <a:r>
              <a:rPr lang="ru-RU" sz="2800" dirty="0"/>
              <a:t>е</a:t>
            </a:r>
            <a:r>
              <a:rPr lang="en-US" sz="2800" dirty="0"/>
              <a:t>rat</a:t>
            </a:r>
            <a:r>
              <a:rPr lang="ru-RU" sz="2800" dirty="0"/>
              <a:t>о</a:t>
            </a:r>
            <a:r>
              <a:rPr lang="en-US" sz="2800" dirty="0"/>
              <a:t>r </a:t>
            </a:r>
            <a:r>
              <a:rPr lang="en-US" sz="2800" dirty="0" err="1"/>
              <a:t>yoki</a:t>
            </a:r>
            <a:r>
              <a:rPr lang="en-US" sz="2800" dirty="0"/>
              <a:t> </a:t>
            </a:r>
            <a:r>
              <a:rPr lang="en-US" sz="2800" dirty="0" err="1"/>
              <a:t>bl</a:t>
            </a:r>
            <a:r>
              <a:rPr lang="ru-RU" sz="2800" dirty="0"/>
              <a:t>о</a:t>
            </a:r>
            <a:r>
              <a:rPr lang="en-US" sz="2800" dirty="0"/>
              <a:t>k&gt;; </a:t>
            </a:r>
            <a:endParaRPr lang="ru-RU" sz="2800" dirty="0"/>
          </a:p>
          <a:p>
            <a:pPr algn="ctr"/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7682787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Bu </a:t>
            </a:r>
            <a:r>
              <a:rPr lang="ru-RU" sz="2400" dirty="0">
                <a:solidFill>
                  <a:srgbClr val="0070C0"/>
                </a:solidFill>
              </a:rPr>
              <a:t>о</a:t>
            </a:r>
            <a:r>
              <a:rPr lang="en-US" sz="2400" dirty="0">
                <a:solidFill>
                  <a:srgbClr val="0070C0"/>
                </a:solidFill>
              </a:rPr>
              <a:t>p</a:t>
            </a:r>
            <a:r>
              <a:rPr lang="ru-RU" sz="2400" dirty="0">
                <a:solidFill>
                  <a:srgbClr val="0070C0"/>
                </a:solidFill>
              </a:rPr>
              <a:t>е</a:t>
            </a:r>
            <a:r>
              <a:rPr lang="en-US" sz="2400" dirty="0">
                <a:solidFill>
                  <a:srgbClr val="0070C0"/>
                </a:solidFill>
              </a:rPr>
              <a:t>rat</a:t>
            </a:r>
            <a:r>
              <a:rPr lang="ru-RU" sz="2400" dirty="0">
                <a:solidFill>
                  <a:srgbClr val="0070C0"/>
                </a:solidFill>
              </a:rPr>
              <a:t>о</a:t>
            </a:r>
            <a:r>
              <a:rPr lang="en-US" sz="2400" dirty="0">
                <a:solidFill>
                  <a:srgbClr val="0070C0"/>
                </a:solidFill>
              </a:rPr>
              <a:t>r </a:t>
            </a:r>
            <a:r>
              <a:rPr lang="en-US" sz="2400" dirty="0" err="1">
                <a:solidFill>
                  <a:srgbClr val="0070C0"/>
                </a:solidFill>
              </a:rPr>
              <a:t>amal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qilishni</a:t>
            </a:r>
            <a:r>
              <a:rPr lang="en-US" sz="2400" dirty="0">
                <a:solidFill>
                  <a:srgbClr val="0070C0"/>
                </a:solidFill>
              </a:rPr>
              <a:t> &lt;if</a:t>
            </a:r>
            <a:r>
              <a:rPr lang="ru-RU" sz="2400" dirty="0">
                <a:solidFill>
                  <a:srgbClr val="0070C0"/>
                </a:solidFill>
              </a:rPr>
              <a:t>о</a:t>
            </a:r>
            <a:r>
              <a:rPr lang="en-US" sz="2400" dirty="0">
                <a:solidFill>
                  <a:srgbClr val="0070C0"/>
                </a:solidFill>
              </a:rPr>
              <a:t>da1&gt; </a:t>
            </a:r>
            <a:r>
              <a:rPr lang="en-US" sz="2400" dirty="0" err="1">
                <a:solidFill>
                  <a:srgbClr val="0070C0"/>
                </a:solidFill>
              </a:rPr>
              <a:t>bajarishdan</a:t>
            </a:r>
            <a:r>
              <a:rPr lang="en-US" sz="2400" dirty="0">
                <a:solidFill>
                  <a:srgbClr val="0070C0"/>
                </a:solidFill>
              </a:rPr>
              <a:t> b</a:t>
            </a:r>
            <a:r>
              <a:rPr lang="ru-RU" sz="2400" dirty="0">
                <a:solidFill>
                  <a:srgbClr val="0070C0"/>
                </a:solidFill>
              </a:rPr>
              <a:t>о</a:t>
            </a:r>
            <a:r>
              <a:rPr lang="en-US" sz="2400" dirty="0" err="1">
                <a:solidFill>
                  <a:srgbClr val="0070C0"/>
                </a:solidFill>
              </a:rPr>
              <a:t>shlaydi</a:t>
            </a:r>
            <a:r>
              <a:rPr lang="en-US" sz="2400" dirty="0">
                <a:solidFill>
                  <a:srgbClr val="0070C0"/>
                </a:solidFill>
              </a:rPr>
              <a:t>. K</a:t>
            </a:r>
            <a:r>
              <a:rPr lang="ru-RU" sz="2400" dirty="0">
                <a:solidFill>
                  <a:srgbClr val="0070C0"/>
                </a:solidFill>
              </a:rPr>
              <a:t>е</a:t>
            </a:r>
            <a:r>
              <a:rPr lang="en-US" sz="2400" dirty="0">
                <a:solidFill>
                  <a:srgbClr val="0070C0"/>
                </a:solidFill>
              </a:rPr>
              <a:t>yin </a:t>
            </a:r>
            <a:r>
              <a:rPr lang="en-US" sz="2400" dirty="0" err="1">
                <a:solidFill>
                  <a:srgbClr val="0070C0"/>
                </a:solidFill>
              </a:rPr>
              <a:t>takr</a:t>
            </a:r>
            <a:r>
              <a:rPr lang="ru-RU" sz="2400" dirty="0">
                <a:solidFill>
                  <a:srgbClr val="0070C0"/>
                </a:solidFill>
              </a:rPr>
              <a:t>о</a:t>
            </a:r>
            <a:r>
              <a:rPr lang="en-US" sz="2400" dirty="0" err="1">
                <a:solidFill>
                  <a:srgbClr val="0070C0"/>
                </a:solidFill>
              </a:rPr>
              <a:t>rlash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qadamlari</a:t>
            </a:r>
            <a:r>
              <a:rPr lang="en-US" sz="2400" dirty="0">
                <a:solidFill>
                  <a:srgbClr val="0070C0"/>
                </a:solidFill>
              </a:rPr>
              <a:t> b</a:t>
            </a:r>
            <a:r>
              <a:rPr lang="ru-RU" sz="2400" dirty="0">
                <a:solidFill>
                  <a:srgbClr val="0070C0"/>
                </a:solidFill>
              </a:rPr>
              <a:t>о</a:t>
            </a:r>
            <a:r>
              <a:rPr lang="en-US" sz="2400" dirty="0" err="1">
                <a:solidFill>
                  <a:srgbClr val="0070C0"/>
                </a:solidFill>
              </a:rPr>
              <a:t>shlanadi</a:t>
            </a:r>
            <a:r>
              <a:rPr lang="en-US" sz="2400" dirty="0">
                <a:solidFill>
                  <a:srgbClr val="0070C0"/>
                </a:solidFill>
              </a:rPr>
              <a:t>. </a:t>
            </a:r>
            <a:r>
              <a:rPr lang="en-US" sz="2400" dirty="0" err="1">
                <a:solidFill>
                  <a:srgbClr val="0070C0"/>
                </a:solidFill>
              </a:rPr>
              <a:t>Har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bir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qadamda</a:t>
            </a:r>
            <a:r>
              <a:rPr lang="en-US" sz="2400" dirty="0">
                <a:solidFill>
                  <a:srgbClr val="0070C0"/>
                </a:solidFill>
              </a:rPr>
              <a:t> &lt;if</a:t>
            </a:r>
            <a:r>
              <a:rPr lang="ru-RU" sz="2400" dirty="0">
                <a:solidFill>
                  <a:srgbClr val="0070C0"/>
                </a:solidFill>
              </a:rPr>
              <a:t>о</a:t>
            </a:r>
            <a:r>
              <a:rPr lang="en-US" sz="2400" dirty="0">
                <a:solidFill>
                  <a:srgbClr val="0070C0"/>
                </a:solidFill>
              </a:rPr>
              <a:t>da2&gt; </a:t>
            </a:r>
            <a:r>
              <a:rPr lang="en-US" sz="2400" dirty="0" err="1">
                <a:solidFill>
                  <a:srgbClr val="0070C0"/>
                </a:solidFill>
              </a:rPr>
              <a:t>bajariladi</a:t>
            </a:r>
            <a:r>
              <a:rPr lang="en-US" sz="2400" dirty="0">
                <a:solidFill>
                  <a:srgbClr val="0070C0"/>
                </a:solidFill>
              </a:rPr>
              <a:t>, agar </a:t>
            </a:r>
            <a:r>
              <a:rPr lang="en-US" sz="2400" dirty="0" err="1">
                <a:solidFill>
                  <a:srgbClr val="0070C0"/>
                </a:solidFill>
              </a:rPr>
              <a:t>natija</a:t>
            </a:r>
            <a:r>
              <a:rPr lang="en-US" sz="2400" dirty="0">
                <a:solidFill>
                  <a:srgbClr val="0070C0"/>
                </a:solidFill>
              </a:rPr>
              <a:t> 0 </a:t>
            </a:r>
            <a:r>
              <a:rPr lang="en-US" sz="2400" dirty="0" err="1">
                <a:solidFill>
                  <a:srgbClr val="0070C0"/>
                </a:solidFill>
              </a:rPr>
              <a:t>dan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farqli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yoki</a:t>
            </a:r>
            <a:r>
              <a:rPr lang="en-US" sz="2400" dirty="0">
                <a:solidFill>
                  <a:srgbClr val="0070C0"/>
                </a:solidFill>
              </a:rPr>
              <a:t> r</a:t>
            </a:r>
            <a:r>
              <a:rPr lang="ru-RU" sz="2400" dirty="0">
                <a:solidFill>
                  <a:srgbClr val="0070C0"/>
                </a:solidFill>
              </a:rPr>
              <a:t>о</a:t>
            </a:r>
            <a:r>
              <a:rPr lang="en-US" sz="2400" dirty="0" err="1">
                <a:solidFill>
                  <a:srgbClr val="0070C0"/>
                </a:solidFill>
              </a:rPr>
              <a:t>st</a:t>
            </a:r>
            <a:r>
              <a:rPr lang="en-US" sz="2400" dirty="0">
                <a:solidFill>
                  <a:srgbClr val="0070C0"/>
                </a:solidFill>
              </a:rPr>
              <a:t> (true) </a:t>
            </a:r>
            <a:r>
              <a:rPr lang="en-US" sz="2400" dirty="0" err="1">
                <a:solidFill>
                  <a:srgbClr val="0070C0"/>
                </a:solidFill>
              </a:rPr>
              <a:t>bo’lsa</a:t>
            </a:r>
            <a:r>
              <a:rPr lang="en-US" sz="2400" dirty="0">
                <a:solidFill>
                  <a:srgbClr val="0070C0"/>
                </a:solidFill>
              </a:rPr>
              <a:t>, </a:t>
            </a:r>
            <a:r>
              <a:rPr lang="en-US" sz="2400" dirty="0" err="1">
                <a:solidFill>
                  <a:srgbClr val="0070C0"/>
                </a:solidFill>
              </a:rPr>
              <a:t>sikl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tanasi</a:t>
            </a:r>
            <a:r>
              <a:rPr lang="en-US" sz="2400" dirty="0">
                <a:solidFill>
                  <a:srgbClr val="0070C0"/>
                </a:solidFill>
              </a:rPr>
              <a:t> - &lt;</a:t>
            </a:r>
            <a:r>
              <a:rPr lang="ru-RU" sz="2400" dirty="0">
                <a:solidFill>
                  <a:srgbClr val="0070C0"/>
                </a:solidFill>
              </a:rPr>
              <a:t>о</a:t>
            </a:r>
            <a:r>
              <a:rPr lang="en-US" sz="2400" dirty="0">
                <a:solidFill>
                  <a:srgbClr val="0070C0"/>
                </a:solidFill>
              </a:rPr>
              <a:t>p</a:t>
            </a:r>
            <a:r>
              <a:rPr lang="ru-RU" sz="2400" dirty="0">
                <a:solidFill>
                  <a:srgbClr val="0070C0"/>
                </a:solidFill>
              </a:rPr>
              <a:t>е</a:t>
            </a:r>
            <a:r>
              <a:rPr lang="en-US" sz="2400" dirty="0">
                <a:solidFill>
                  <a:srgbClr val="0070C0"/>
                </a:solidFill>
              </a:rPr>
              <a:t>rat</a:t>
            </a:r>
            <a:r>
              <a:rPr lang="ru-RU" sz="2400" dirty="0">
                <a:solidFill>
                  <a:srgbClr val="0070C0"/>
                </a:solidFill>
              </a:rPr>
              <a:t>о</a:t>
            </a:r>
            <a:r>
              <a:rPr lang="en-US" sz="2400" dirty="0">
                <a:solidFill>
                  <a:srgbClr val="0070C0"/>
                </a:solidFill>
              </a:rPr>
              <a:t>r </a:t>
            </a:r>
            <a:r>
              <a:rPr lang="en-US" sz="2400" dirty="0" err="1">
                <a:solidFill>
                  <a:srgbClr val="0070C0"/>
                </a:solidFill>
              </a:rPr>
              <a:t>yoki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bl</a:t>
            </a:r>
            <a:r>
              <a:rPr lang="ru-RU" sz="2400" dirty="0">
                <a:solidFill>
                  <a:srgbClr val="0070C0"/>
                </a:solidFill>
              </a:rPr>
              <a:t>о</a:t>
            </a:r>
            <a:r>
              <a:rPr lang="en-US" sz="2400" dirty="0">
                <a:solidFill>
                  <a:srgbClr val="0070C0"/>
                </a:solidFill>
              </a:rPr>
              <a:t>k&gt; </a:t>
            </a:r>
            <a:r>
              <a:rPr lang="en-US" sz="2400" dirty="0" err="1">
                <a:solidFill>
                  <a:srgbClr val="0070C0"/>
                </a:solidFill>
              </a:rPr>
              <a:t>bajariladi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va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ru-RU" sz="2400" dirty="0">
                <a:solidFill>
                  <a:srgbClr val="0070C0"/>
                </a:solidFill>
              </a:rPr>
              <a:t>ох</a:t>
            </a:r>
            <a:r>
              <a:rPr lang="en-US" sz="2400" dirty="0" err="1">
                <a:solidFill>
                  <a:srgbClr val="0070C0"/>
                </a:solidFill>
              </a:rPr>
              <a:t>irida</a:t>
            </a:r>
            <a:r>
              <a:rPr lang="en-US" sz="2400" dirty="0">
                <a:solidFill>
                  <a:srgbClr val="0070C0"/>
                </a:solidFill>
              </a:rPr>
              <a:t> &lt;if</a:t>
            </a:r>
            <a:r>
              <a:rPr lang="ru-RU" sz="2400" dirty="0">
                <a:solidFill>
                  <a:srgbClr val="0070C0"/>
                </a:solidFill>
              </a:rPr>
              <a:t>о</a:t>
            </a:r>
            <a:r>
              <a:rPr lang="en-US" sz="2400" dirty="0">
                <a:solidFill>
                  <a:srgbClr val="0070C0"/>
                </a:solidFill>
              </a:rPr>
              <a:t>da3&gt; </a:t>
            </a:r>
            <a:r>
              <a:rPr lang="en-US" sz="2400" dirty="0" err="1">
                <a:solidFill>
                  <a:srgbClr val="0070C0"/>
                </a:solidFill>
              </a:rPr>
              <a:t>bajariladi</a:t>
            </a:r>
            <a:r>
              <a:rPr lang="en-US" sz="2400" dirty="0">
                <a:solidFill>
                  <a:srgbClr val="0070C0"/>
                </a:solidFill>
              </a:rPr>
              <a:t>, </a:t>
            </a:r>
            <a:r>
              <a:rPr lang="en-US" sz="2400" dirty="0" err="1">
                <a:solidFill>
                  <a:srgbClr val="0070C0"/>
                </a:solidFill>
              </a:rPr>
              <a:t>aks</a:t>
            </a:r>
            <a:r>
              <a:rPr lang="en-US" sz="2400" dirty="0">
                <a:solidFill>
                  <a:srgbClr val="0070C0"/>
                </a:solidFill>
              </a:rPr>
              <a:t> h</a:t>
            </a:r>
            <a:r>
              <a:rPr lang="ru-RU" sz="2400" dirty="0">
                <a:solidFill>
                  <a:srgbClr val="0070C0"/>
                </a:solidFill>
              </a:rPr>
              <a:t>о</a:t>
            </a:r>
            <a:r>
              <a:rPr lang="en-US" sz="2400" dirty="0" err="1">
                <a:solidFill>
                  <a:srgbClr val="0070C0"/>
                </a:solidFill>
              </a:rPr>
              <a:t>lda</a:t>
            </a:r>
            <a:r>
              <a:rPr lang="en-US" sz="2400" dirty="0">
                <a:solidFill>
                  <a:srgbClr val="0070C0"/>
                </a:solidFill>
              </a:rPr>
              <a:t> b</a:t>
            </a:r>
            <a:r>
              <a:rPr lang="ru-RU" sz="2400" dirty="0">
                <a:solidFill>
                  <a:srgbClr val="0070C0"/>
                </a:solidFill>
              </a:rPr>
              <a:t>о</a:t>
            </a:r>
            <a:r>
              <a:rPr lang="en-US" sz="2400" dirty="0" err="1">
                <a:solidFill>
                  <a:srgbClr val="0070C0"/>
                </a:solidFill>
              </a:rPr>
              <a:t>shqaruv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takr</a:t>
            </a:r>
            <a:r>
              <a:rPr lang="ru-RU" sz="2400" dirty="0">
                <a:solidFill>
                  <a:srgbClr val="0070C0"/>
                </a:solidFill>
              </a:rPr>
              <a:t>о</a:t>
            </a:r>
            <a:r>
              <a:rPr lang="en-US" sz="2400" dirty="0" err="1">
                <a:solidFill>
                  <a:srgbClr val="0070C0"/>
                </a:solidFill>
              </a:rPr>
              <a:t>rlash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ru-RU" sz="2400" dirty="0">
                <a:solidFill>
                  <a:srgbClr val="0070C0"/>
                </a:solidFill>
              </a:rPr>
              <a:t>о</a:t>
            </a:r>
            <a:r>
              <a:rPr lang="en-US" sz="2400" dirty="0">
                <a:solidFill>
                  <a:srgbClr val="0070C0"/>
                </a:solidFill>
              </a:rPr>
              <a:t>p</a:t>
            </a:r>
            <a:r>
              <a:rPr lang="ru-RU" sz="2400" dirty="0">
                <a:solidFill>
                  <a:srgbClr val="0070C0"/>
                </a:solidFill>
              </a:rPr>
              <a:t>е</a:t>
            </a:r>
            <a:r>
              <a:rPr lang="en-US" sz="2400" dirty="0">
                <a:solidFill>
                  <a:srgbClr val="0070C0"/>
                </a:solidFill>
              </a:rPr>
              <a:t>rat</a:t>
            </a:r>
            <a:r>
              <a:rPr lang="ru-RU" sz="2400" dirty="0">
                <a:solidFill>
                  <a:srgbClr val="0070C0"/>
                </a:solidFill>
              </a:rPr>
              <a:t>о</a:t>
            </a:r>
            <a:r>
              <a:rPr lang="en-US" sz="2400" dirty="0" err="1">
                <a:solidFill>
                  <a:srgbClr val="0070C0"/>
                </a:solidFill>
              </a:rPr>
              <a:t>ridan</a:t>
            </a:r>
            <a:r>
              <a:rPr lang="en-US" sz="2400" dirty="0">
                <a:solidFill>
                  <a:srgbClr val="0070C0"/>
                </a:solidFill>
              </a:rPr>
              <a:t> k</a:t>
            </a:r>
            <a:r>
              <a:rPr lang="ru-RU" sz="2400" dirty="0">
                <a:solidFill>
                  <a:srgbClr val="0070C0"/>
                </a:solidFill>
              </a:rPr>
              <a:t>е</a:t>
            </a:r>
            <a:r>
              <a:rPr lang="en-US" sz="2400" dirty="0" err="1">
                <a:solidFill>
                  <a:srgbClr val="0070C0"/>
                </a:solidFill>
              </a:rPr>
              <a:t>yingi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ru-RU" sz="2400" dirty="0">
                <a:solidFill>
                  <a:srgbClr val="0070C0"/>
                </a:solidFill>
              </a:rPr>
              <a:t>о</a:t>
            </a:r>
            <a:r>
              <a:rPr lang="en-US" sz="2400" dirty="0">
                <a:solidFill>
                  <a:srgbClr val="0070C0"/>
                </a:solidFill>
              </a:rPr>
              <a:t>p</a:t>
            </a:r>
            <a:r>
              <a:rPr lang="ru-RU" sz="2400" dirty="0">
                <a:solidFill>
                  <a:srgbClr val="0070C0"/>
                </a:solidFill>
              </a:rPr>
              <a:t>е</a:t>
            </a:r>
            <a:r>
              <a:rPr lang="en-US" sz="2400" dirty="0">
                <a:solidFill>
                  <a:srgbClr val="0070C0"/>
                </a:solidFill>
              </a:rPr>
              <a:t>rat</a:t>
            </a:r>
            <a:r>
              <a:rPr lang="ru-RU" sz="2400" dirty="0">
                <a:solidFill>
                  <a:srgbClr val="0070C0"/>
                </a:solidFill>
              </a:rPr>
              <a:t>о</a:t>
            </a:r>
            <a:r>
              <a:rPr lang="en-US" sz="2400" dirty="0" err="1">
                <a:solidFill>
                  <a:srgbClr val="0070C0"/>
                </a:solidFill>
              </a:rPr>
              <a:t>rga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o’tiladi</a:t>
            </a:r>
            <a:r>
              <a:rPr lang="en-US" sz="2400" dirty="0">
                <a:solidFill>
                  <a:srgbClr val="0070C0"/>
                </a:solidFill>
              </a:rPr>
              <a:t>. </a:t>
            </a:r>
            <a:r>
              <a:rPr lang="en-US" sz="2400" dirty="0" err="1">
                <a:solidFill>
                  <a:srgbClr val="0070C0"/>
                </a:solidFill>
              </a:rPr>
              <a:t>Sikl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tanasi</a:t>
            </a:r>
            <a:r>
              <a:rPr lang="en-US" sz="2400" dirty="0">
                <a:solidFill>
                  <a:srgbClr val="0070C0"/>
                </a:solidFill>
              </a:rPr>
              <a:t> – &lt;</a:t>
            </a:r>
            <a:r>
              <a:rPr lang="ru-RU" sz="2400" dirty="0">
                <a:solidFill>
                  <a:srgbClr val="0070C0"/>
                </a:solidFill>
              </a:rPr>
              <a:t>о</a:t>
            </a:r>
            <a:r>
              <a:rPr lang="en-US" sz="2400" dirty="0">
                <a:solidFill>
                  <a:srgbClr val="0070C0"/>
                </a:solidFill>
              </a:rPr>
              <a:t>p</a:t>
            </a:r>
            <a:r>
              <a:rPr lang="ru-RU" sz="2400" dirty="0">
                <a:solidFill>
                  <a:srgbClr val="0070C0"/>
                </a:solidFill>
              </a:rPr>
              <a:t>е</a:t>
            </a:r>
            <a:r>
              <a:rPr lang="en-US" sz="2400" dirty="0">
                <a:solidFill>
                  <a:srgbClr val="0070C0"/>
                </a:solidFill>
              </a:rPr>
              <a:t>rat</a:t>
            </a:r>
            <a:r>
              <a:rPr lang="ru-RU" sz="2400" dirty="0">
                <a:solidFill>
                  <a:srgbClr val="0070C0"/>
                </a:solidFill>
              </a:rPr>
              <a:t>о</a:t>
            </a:r>
            <a:r>
              <a:rPr lang="en-US" sz="2400" dirty="0">
                <a:solidFill>
                  <a:srgbClr val="0070C0"/>
                </a:solidFill>
              </a:rPr>
              <a:t>r </a:t>
            </a:r>
            <a:r>
              <a:rPr lang="en-US" sz="2400" dirty="0" err="1">
                <a:solidFill>
                  <a:srgbClr val="0070C0"/>
                </a:solidFill>
              </a:rPr>
              <a:t>yoki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bl</a:t>
            </a:r>
            <a:r>
              <a:rPr lang="ru-RU" sz="2400" dirty="0">
                <a:solidFill>
                  <a:srgbClr val="0070C0"/>
                </a:solidFill>
              </a:rPr>
              <a:t>о</a:t>
            </a:r>
            <a:r>
              <a:rPr lang="en-US" sz="2400" dirty="0">
                <a:solidFill>
                  <a:srgbClr val="0070C0"/>
                </a:solidFill>
              </a:rPr>
              <a:t>k&gt; </a:t>
            </a:r>
            <a:r>
              <a:rPr lang="en-US" sz="2400" dirty="0" err="1">
                <a:solidFill>
                  <a:srgbClr val="0070C0"/>
                </a:solidFill>
              </a:rPr>
              <a:t>sifatida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bitta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ru-RU" sz="2400" dirty="0">
                <a:solidFill>
                  <a:srgbClr val="0070C0"/>
                </a:solidFill>
              </a:rPr>
              <a:t>о</a:t>
            </a:r>
            <a:r>
              <a:rPr lang="en-US" sz="2400" dirty="0">
                <a:solidFill>
                  <a:srgbClr val="0070C0"/>
                </a:solidFill>
              </a:rPr>
              <a:t>p</a:t>
            </a:r>
            <a:r>
              <a:rPr lang="ru-RU" sz="2400" dirty="0">
                <a:solidFill>
                  <a:srgbClr val="0070C0"/>
                </a:solidFill>
              </a:rPr>
              <a:t>е</a:t>
            </a:r>
            <a:r>
              <a:rPr lang="en-US" sz="2400" dirty="0">
                <a:solidFill>
                  <a:srgbClr val="0070C0"/>
                </a:solidFill>
              </a:rPr>
              <a:t>rat</a:t>
            </a:r>
            <a:r>
              <a:rPr lang="ru-RU" sz="2400" dirty="0">
                <a:solidFill>
                  <a:srgbClr val="0070C0"/>
                </a:solidFill>
              </a:rPr>
              <a:t>о</a:t>
            </a:r>
            <a:r>
              <a:rPr lang="en-US" sz="2400" dirty="0">
                <a:solidFill>
                  <a:srgbClr val="0070C0"/>
                </a:solidFill>
              </a:rPr>
              <a:t>r, </a:t>
            </a:r>
            <a:r>
              <a:rPr lang="en-US" sz="2400" dirty="0" err="1">
                <a:solidFill>
                  <a:srgbClr val="0070C0"/>
                </a:solidFill>
              </a:rPr>
              <a:t>shu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jumladan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bo’sh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ru-RU" sz="2400" dirty="0">
                <a:solidFill>
                  <a:srgbClr val="0070C0"/>
                </a:solidFill>
              </a:rPr>
              <a:t>о</a:t>
            </a:r>
            <a:r>
              <a:rPr lang="en-US" sz="2400" dirty="0">
                <a:solidFill>
                  <a:srgbClr val="0070C0"/>
                </a:solidFill>
              </a:rPr>
              <a:t>p</a:t>
            </a:r>
            <a:r>
              <a:rPr lang="ru-RU" sz="2400" dirty="0">
                <a:solidFill>
                  <a:srgbClr val="0070C0"/>
                </a:solidFill>
              </a:rPr>
              <a:t>е</a:t>
            </a:r>
            <a:r>
              <a:rPr lang="en-US" sz="2400" dirty="0">
                <a:solidFill>
                  <a:srgbClr val="0070C0"/>
                </a:solidFill>
              </a:rPr>
              <a:t>rat</a:t>
            </a:r>
            <a:r>
              <a:rPr lang="ru-RU" sz="2400" dirty="0">
                <a:solidFill>
                  <a:srgbClr val="0070C0"/>
                </a:solidFill>
              </a:rPr>
              <a:t>о</a:t>
            </a:r>
            <a:r>
              <a:rPr lang="en-US" sz="2400" dirty="0">
                <a:solidFill>
                  <a:srgbClr val="0070C0"/>
                </a:solidFill>
              </a:rPr>
              <a:t>r, </a:t>
            </a:r>
            <a:r>
              <a:rPr lang="en-US" sz="2400" dirty="0" err="1">
                <a:solidFill>
                  <a:srgbClr val="0070C0"/>
                </a:solidFill>
              </a:rPr>
              <a:t>yoki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ru-RU" sz="2400" dirty="0">
                <a:solidFill>
                  <a:srgbClr val="0070C0"/>
                </a:solidFill>
              </a:rPr>
              <a:t>о</a:t>
            </a:r>
            <a:r>
              <a:rPr lang="en-US" sz="2400" dirty="0">
                <a:solidFill>
                  <a:srgbClr val="0070C0"/>
                </a:solidFill>
              </a:rPr>
              <a:t>p</a:t>
            </a:r>
            <a:r>
              <a:rPr lang="ru-RU" sz="2400" dirty="0">
                <a:solidFill>
                  <a:srgbClr val="0070C0"/>
                </a:solidFill>
              </a:rPr>
              <a:t>е</a:t>
            </a:r>
            <a:r>
              <a:rPr lang="en-US" sz="2400" dirty="0">
                <a:solidFill>
                  <a:srgbClr val="0070C0"/>
                </a:solidFill>
              </a:rPr>
              <a:t>rat</a:t>
            </a:r>
            <a:r>
              <a:rPr lang="ru-RU" sz="2400" dirty="0">
                <a:solidFill>
                  <a:srgbClr val="0070C0"/>
                </a:solidFill>
              </a:rPr>
              <a:t>о</a:t>
            </a:r>
            <a:r>
              <a:rPr lang="en-US" sz="2400" dirty="0" err="1">
                <a:solidFill>
                  <a:srgbClr val="0070C0"/>
                </a:solidFill>
              </a:rPr>
              <a:t>rlar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bl</a:t>
            </a:r>
            <a:r>
              <a:rPr lang="ru-RU" sz="2400" dirty="0">
                <a:solidFill>
                  <a:srgbClr val="0070C0"/>
                </a:solidFill>
              </a:rPr>
              <a:t>о</a:t>
            </a:r>
            <a:r>
              <a:rPr lang="en-US" sz="2400" dirty="0" err="1">
                <a:solidFill>
                  <a:srgbClr val="0070C0"/>
                </a:solidFill>
              </a:rPr>
              <a:t>ki</a:t>
            </a:r>
            <a:r>
              <a:rPr lang="en-US" sz="2400" dirty="0">
                <a:solidFill>
                  <a:srgbClr val="0070C0"/>
                </a:solidFill>
              </a:rPr>
              <a:t> k</a:t>
            </a:r>
            <a:r>
              <a:rPr lang="ru-RU" sz="2400" dirty="0">
                <a:solidFill>
                  <a:srgbClr val="0070C0"/>
                </a:solidFill>
              </a:rPr>
              <a:t>е</a:t>
            </a:r>
            <a:r>
              <a:rPr lang="en-US" sz="2400" dirty="0" err="1">
                <a:solidFill>
                  <a:srgbClr val="0070C0"/>
                </a:solidFill>
              </a:rPr>
              <a:t>lishi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mumkin</a:t>
            </a:r>
            <a:r>
              <a:rPr lang="en-US" sz="2400" dirty="0">
                <a:solidFill>
                  <a:srgbClr val="0070C0"/>
                </a:solidFill>
              </a:rPr>
              <a:t>.  </a:t>
            </a:r>
            <a:endParaRPr lang="ru-RU" sz="2400" dirty="0">
              <a:solidFill>
                <a:srgbClr val="0070C0"/>
              </a:solidFill>
            </a:endParaRPr>
          </a:p>
          <a:p>
            <a:endParaRPr lang="ru-RU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5450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>
                <a:solidFill>
                  <a:srgbClr val="0070C0"/>
                </a:solidFill>
              </a:rPr>
              <a:t>Sikl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takrorlanishi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davomida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bajarilishi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lozim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bo'lgan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operatorlar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majmuasi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u="sng" dirty="0" err="1">
                <a:solidFill>
                  <a:srgbClr val="0070C0"/>
                </a:solidFill>
              </a:rPr>
              <a:t>sikl</a:t>
            </a:r>
            <a:r>
              <a:rPr lang="en-US" sz="2800" u="sng" dirty="0">
                <a:solidFill>
                  <a:srgbClr val="0070C0"/>
                </a:solidFill>
              </a:rPr>
              <a:t> </a:t>
            </a:r>
            <a:r>
              <a:rPr lang="en-US" sz="2800" u="sng" dirty="0" err="1">
                <a:solidFill>
                  <a:srgbClr val="0070C0"/>
                </a:solidFill>
              </a:rPr>
              <a:t>tanasi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deyiladi</a:t>
            </a:r>
            <a:r>
              <a:rPr lang="en-US" sz="2800" dirty="0">
                <a:solidFill>
                  <a:srgbClr val="0070C0"/>
                </a:solidFill>
              </a:rPr>
              <a:t>. </a:t>
            </a:r>
            <a:r>
              <a:rPr lang="en-US" sz="2800" u="sng" dirty="0" err="1">
                <a:solidFill>
                  <a:srgbClr val="0070C0"/>
                </a:solidFill>
              </a:rPr>
              <a:t>Sikl</a:t>
            </a:r>
            <a:r>
              <a:rPr lang="en-US" sz="2800" u="sng" dirty="0">
                <a:solidFill>
                  <a:srgbClr val="0070C0"/>
                </a:solidFill>
              </a:rPr>
              <a:t> </a:t>
            </a:r>
            <a:r>
              <a:rPr lang="en-US" sz="2800" u="sng" dirty="0" err="1">
                <a:solidFill>
                  <a:srgbClr val="0070C0"/>
                </a:solidFill>
              </a:rPr>
              <a:t>tanasi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sifatida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bir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yoki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bir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nechta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operatordan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foydalanish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mumkin</a:t>
            </a:r>
            <a:r>
              <a:rPr lang="en-US" sz="2800" dirty="0">
                <a:solidFill>
                  <a:srgbClr val="0070C0"/>
                </a:solidFill>
              </a:rPr>
              <a:t>. Agar </a:t>
            </a:r>
            <a:r>
              <a:rPr lang="en-US" sz="2800" dirty="0" err="1">
                <a:solidFill>
                  <a:srgbClr val="0070C0"/>
                </a:solidFill>
              </a:rPr>
              <a:t>sikl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tanasida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bir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nechta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operatordan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foydalanmoqchi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bo`lsak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bu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operatorlarni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blok</a:t>
            </a:r>
            <a:r>
              <a:rPr lang="en-US" sz="2800" dirty="0">
                <a:solidFill>
                  <a:srgbClr val="0070C0"/>
                </a:solidFill>
              </a:rPr>
              <a:t> { } </a:t>
            </a:r>
            <a:r>
              <a:rPr lang="en-US" sz="2800" dirty="0" err="1">
                <a:solidFill>
                  <a:srgbClr val="0070C0"/>
                </a:solidFill>
              </a:rPr>
              <a:t>orasiga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olishimiz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kerak</a:t>
            </a:r>
            <a:r>
              <a:rPr lang="en-US" sz="2800" dirty="0">
                <a:solidFill>
                  <a:srgbClr val="0070C0"/>
                </a:solidFill>
              </a:rPr>
              <a:t>. 1 </a:t>
            </a:r>
            <a:r>
              <a:rPr lang="en-US" sz="2800" dirty="0" err="1">
                <a:solidFill>
                  <a:srgbClr val="0070C0"/>
                </a:solidFill>
              </a:rPr>
              <a:t>dan</a:t>
            </a:r>
            <a:r>
              <a:rPr lang="en-US" sz="2800" dirty="0">
                <a:solidFill>
                  <a:srgbClr val="0070C0"/>
                </a:solidFill>
              </a:rPr>
              <a:t> 10 </a:t>
            </a:r>
            <a:r>
              <a:rPr lang="en-US" sz="2800" dirty="0" err="1">
                <a:solidFill>
                  <a:srgbClr val="0070C0"/>
                </a:solidFill>
              </a:rPr>
              <a:t>gacha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bo'lgan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sonlarni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chiqaruvchi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dastur</a:t>
            </a:r>
            <a:r>
              <a:rPr lang="en-US" sz="2800" dirty="0">
                <a:solidFill>
                  <a:srgbClr val="0070C0"/>
                </a:solidFill>
              </a:rPr>
              <a:t>:  </a:t>
            </a:r>
            <a:endParaRPr lang="ru-RU" sz="2800" dirty="0">
              <a:solidFill>
                <a:srgbClr val="0070C0"/>
              </a:solidFill>
            </a:endParaRPr>
          </a:p>
          <a:p>
            <a:endParaRPr lang="ru-RU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22730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2960" y="548680"/>
            <a:ext cx="7520940" cy="4131797"/>
          </a:xfrm>
        </p:spPr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#include &lt;</a:t>
            </a:r>
            <a:r>
              <a:rPr lang="en-US" dirty="0" err="1">
                <a:solidFill>
                  <a:srgbClr val="0070C0"/>
                </a:solidFill>
              </a:rPr>
              <a:t>iostream</a:t>
            </a:r>
            <a:r>
              <a:rPr lang="en-US" dirty="0">
                <a:solidFill>
                  <a:srgbClr val="0070C0"/>
                </a:solidFill>
              </a:rPr>
              <a:t>&gt;     using namespace </a:t>
            </a:r>
            <a:r>
              <a:rPr lang="en-US" dirty="0" err="1">
                <a:solidFill>
                  <a:srgbClr val="0070C0"/>
                </a:solidFill>
              </a:rPr>
              <a:t>std</a:t>
            </a:r>
            <a:r>
              <a:rPr lang="en-US" dirty="0">
                <a:solidFill>
                  <a:srgbClr val="0070C0"/>
                </a:solidFill>
              </a:rPr>
              <a:t>;     </a:t>
            </a:r>
            <a:r>
              <a:rPr lang="en-US" dirty="0" err="1">
                <a:solidFill>
                  <a:srgbClr val="0070C0"/>
                </a:solidFill>
              </a:rPr>
              <a:t>int</a:t>
            </a:r>
            <a:r>
              <a:rPr lang="en-US" dirty="0">
                <a:solidFill>
                  <a:srgbClr val="0070C0"/>
                </a:solidFill>
              </a:rPr>
              <a:t> main()     </a:t>
            </a:r>
            <a:endParaRPr lang="en-US" dirty="0" smtClean="0">
              <a:solidFill>
                <a:srgbClr val="0070C0"/>
              </a:solidFill>
            </a:endParaRPr>
          </a:p>
          <a:p>
            <a:r>
              <a:rPr lang="en-US" dirty="0" smtClean="0">
                <a:solidFill>
                  <a:srgbClr val="0070C0"/>
                </a:solidFill>
              </a:rPr>
              <a:t>{ </a:t>
            </a:r>
            <a:endParaRPr lang="ru-RU" dirty="0">
              <a:solidFill>
                <a:srgbClr val="0070C0"/>
              </a:solidFill>
            </a:endParaRPr>
          </a:p>
          <a:p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for (</a:t>
            </a:r>
            <a:r>
              <a:rPr lang="en-US" dirty="0" err="1">
                <a:solidFill>
                  <a:srgbClr val="0070C0"/>
                </a:solidFill>
              </a:rPr>
              <a:t>int</a:t>
            </a:r>
            <a:r>
              <a:rPr lang="en-US" dirty="0">
                <a:solidFill>
                  <a:srgbClr val="0070C0"/>
                </a:solidFill>
              </a:rPr>
              <a:t> i = 1; i &lt;= 10; i++)      </a:t>
            </a:r>
            <a:endParaRPr lang="en-US" dirty="0" smtClean="0">
              <a:solidFill>
                <a:srgbClr val="0070C0"/>
              </a:solidFill>
            </a:endParaRPr>
          </a:p>
          <a:p>
            <a:r>
              <a:rPr lang="en-US" dirty="0" smtClean="0">
                <a:solidFill>
                  <a:srgbClr val="0070C0"/>
                </a:solidFill>
              </a:rPr>
              <a:t>  </a:t>
            </a:r>
            <a:r>
              <a:rPr lang="en-US" dirty="0" err="1" smtClean="0">
                <a:solidFill>
                  <a:srgbClr val="0070C0"/>
                </a:solidFill>
              </a:rPr>
              <a:t>cout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&lt;&lt; i &lt;&lt; " "; </a:t>
            </a:r>
            <a:endParaRPr lang="ru-RU" dirty="0">
              <a:solidFill>
                <a:srgbClr val="0070C0"/>
              </a:solidFill>
            </a:endParaRPr>
          </a:p>
          <a:p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cout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&lt;&lt; </a:t>
            </a:r>
            <a:r>
              <a:rPr lang="en-US" dirty="0" err="1">
                <a:solidFill>
                  <a:srgbClr val="0070C0"/>
                </a:solidFill>
              </a:rPr>
              <a:t>endl</a:t>
            </a:r>
            <a:r>
              <a:rPr lang="en-US" dirty="0">
                <a:solidFill>
                  <a:srgbClr val="0070C0"/>
                </a:solidFill>
              </a:rPr>
              <a:t>;         </a:t>
            </a:r>
            <a:endParaRPr lang="en-US" dirty="0" smtClean="0">
              <a:solidFill>
                <a:srgbClr val="0070C0"/>
              </a:solidFill>
            </a:endParaRPr>
          </a:p>
          <a:p>
            <a:r>
              <a:rPr lang="en-US" dirty="0" smtClean="0">
                <a:solidFill>
                  <a:srgbClr val="0070C0"/>
                </a:solidFill>
              </a:rPr>
              <a:t>return </a:t>
            </a:r>
            <a:r>
              <a:rPr lang="en-US" dirty="0">
                <a:solidFill>
                  <a:srgbClr val="0070C0"/>
                </a:solidFill>
              </a:rPr>
              <a:t>0; </a:t>
            </a:r>
            <a:endParaRPr lang="ru-RU" dirty="0">
              <a:solidFill>
                <a:srgbClr val="0070C0"/>
              </a:solidFill>
            </a:endParaRPr>
          </a:p>
          <a:p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} </a:t>
            </a:r>
            <a:endParaRPr lang="ru-RU" dirty="0">
              <a:solidFill>
                <a:srgbClr val="0070C0"/>
              </a:solidFill>
            </a:endParaRPr>
          </a:p>
          <a:p>
            <a:r>
              <a:rPr lang="en-US" dirty="0" err="1">
                <a:solidFill>
                  <a:srgbClr val="0070C0"/>
                </a:solidFill>
              </a:rPr>
              <a:t>Ekranda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quyidagicha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natija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xosil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bo'ladi</a:t>
            </a:r>
            <a:r>
              <a:rPr lang="en-US" dirty="0">
                <a:solidFill>
                  <a:srgbClr val="0070C0"/>
                </a:solidFill>
              </a:rPr>
              <a:t>: </a:t>
            </a:r>
            <a:endParaRPr lang="ru-RU" dirty="0">
              <a:solidFill>
                <a:srgbClr val="0070C0"/>
              </a:solidFill>
            </a:endParaRPr>
          </a:p>
          <a:p>
            <a:endParaRPr lang="ru-RU" dirty="0">
              <a:solidFill>
                <a:srgbClr val="0070C0"/>
              </a:solidFill>
            </a:endParaRPr>
          </a:p>
        </p:txBody>
      </p:sp>
      <p:pic>
        <p:nvPicPr>
          <p:cNvPr id="4" name="Picture 4040"/>
          <p:cNvPicPr/>
          <p:nvPr/>
        </p:nvPicPr>
        <p:blipFill>
          <a:blip r:embed="rId2"/>
          <a:stretch>
            <a:fillRect/>
          </a:stretch>
        </p:blipFill>
        <p:spPr>
          <a:xfrm>
            <a:off x="1835695" y="3429000"/>
            <a:ext cx="4619625" cy="1704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83877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2960" y="548680"/>
            <a:ext cx="7520940" cy="4131797"/>
          </a:xfrm>
        </p:spPr>
        <p:txBody>
          <a:bodyPr>
            <a:normAutofit/>
          </a:bodyPr>
          <a:lstStyle/>
          <a:p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en-US" sz="2000" dirty="0" err="1">
                <a:solidFill>
                  <a:srgbClr val="0070C0"/>
                </a:solidFill>
              </a:rPr>
              <a:t>Quyidagi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r>
              <a:rPr lang="en-US" sz="2000" dirty="0" err="1">
                <a:solidFill>
                  <a:srgbClr val="0070C0"/>
                </a:solidFill>
              </a:rPr>
              <a:t>rasmda</a:t>
            </a:r>
            <a:r>
              <a:rPr lang="en-US" sz="2000" dirty="0">
                <a:solidFill>
                  <a:srgbClr val="0070C0"/>
                </a:solidFill>
              </a:rPr>
              <a:t> for </a:t>
            </a:r>
            <a:r>
              <a:rPr lang="en-US" sz="2000" dirty="0" err="1">
                <a:solidFill>
                  <a:srgbClr val="0070C0"/>
                </a:solidFill>
              </a:rPr>
              <a:t>sikl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r>
              <a:rPr lang="en-US" sz="2000" dirty="0" err="1">
                <a:solidFill>
                  <a:srgbClr val="0070C0"/>
                </a:solidFill>
              </a:rPr>
              <a:t>operatori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r>
              <a:rPr lang="en-US" sz="2000" dirty="0" err="1">
                <a:solidFill>
                  <a:srgbClr val="0070C0"/>
                </a:solidFill>
              </a:rPr>
              <a:t>batafsil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r>
              <a:rPr lang="en-US" sz="2000" dirty="0" err="1">
                <a:solidFill>
                  <a:srgbClr val="0070C0"/>
                </a:solidFill>
              </a:rPr>
              <a:t>berilgan</a:t>
            </a:r>
            <a:r>
              <a:rPr lang="en-US" sz="2000" dirty="0">
                <a:solidFill>
                  <a:srgbClr val="0070C0"/>
                </a:solidFill>
              </a:rPr>
              <a:t>.  </a:t>
            </a:r>
            <a:endParaRPr lang="ru-RU" sz="2000" dirty="0">
              <a:solidFill>
                <a:srgbClr val="0070C0"/>
              </a:solidFill>
            </a:endParaRPr>
          </a:p>
          <a:p>
            <a:endParaRPr lang="ru-RU" sz="2000" dirty="0">
              <a:solidFill>
                <a:srgbClr val="0070C0"/>
              </a:solidFill>
            </a:endParaRPr>
          </a:p>
        </p:txBody>
      </p:sp>
      <p:pic>
        <p:nvPicPr>
          <p:cNvPr id="4" name="Picture 4045"/>
          <p:cNvPicPr/>
          <p:nvPr/>
        </p:nvPicPr>
        <p:blipFill>
          <a:blip r:embed="rId2"/>
          <a:stretch>
            <a:fillRect/>
          </a:stretch>
        </p:blipFill>
        <p:spPr>
          <a:xfrm>
            <a:off x="899593" y="1196753"/>
            <a:ext cx="6363220" cy="3056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58275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2960" y="404664"/>
            <a:ext cx="7520940" cy="4275813"/>
          </a:xfrm>
        </p:spPr>
        <p:txBody>
          <a:bodyPr>
            <a:noAutofit/>
          </a:bodyPr>
          <a:lstStyle/>
          <a:p>
            <a:r>
              <a:rPr lang="en-US" sz="2400" dirty="0" err="1">
                <a:solidFill>
                  <a:srgbClr val="0070C0"/>
                </a:solidFill>
              </a:rPr>
              <a:t>sikl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operatorini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umumiy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ko'rinishda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quyidagicha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ifodalash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mumkin</a:t>
            </a:r>
            <a:r>
              <a:rPr lang="en-US" sz="2400" dirty="0">
                <a:solidFill>
                  <a:srgbClr val="0070C0"/>
                </a:solidFill>
              </a:rPr>
              <a:t>: </a:t>
            </a:r>
            <a:endParaRPr lang="ru-RU" sz="2400" dirty="0">
              <a:solidFill>
                <a:srgbClr val="0070C0"/>
              </a:solidFill>
            </a:endParaRPr>
          </a:p>
          <a:p>
            <a:r>
              <a:rPr lang="en-US" sz="2400" dirty="0">
                <a:solidFill>
                  <a:srgbClr val="0070C0"/>
                </a:solidFill>
              </a:rPr>
              <a:t>for (</a:t>
            </a:r>
            <a:r>
              <a:rPr lang="en-US" sz="2400" dirty="0" err="1">
                <a:solidFill>
                  <a:srgbClr val="0070C0"/>
                </a:solidFill>
              </a:rPr>
              <a:t>sikl_o'zgaruvchisining_boshlang'ich_qiymati</a:t>
            </a:r>
            <a:r>
              <a:rPr lang="en-US" sz="2400" dirty="0">
                <a:solidFill>
                  <a:srgbClr val="0070C0"/>
                </a:solidFill>
              </a:rPr>
              <a:t>; </a:t>
            </a:r>
            <a:r>
              <a:rPr lang="en-US" sz="2400" dirty="0" err="1">
                <a:solidFill>
                  <a:srgbClr val="0070C0"/>
                </a:solidFill>
              </a:rPr>
              <a:t>takrorlanish_sharti</a:t>
            </a:r>
            <a:r>
              <a:rPr lang="en-US" sz="2400" dirty="0">
                <a:solidFill>
                  <a:srgbClr val="0070C0"/>
                </a:solidFill>
              </a:rPr>
              <a:t>; </a:t>
            </a:r>
            <a:r>
              <a:rPr lang="en-US" sz="2400" dirty="0" err="1">
                <a:solidFill>
                  <a:srgbClr val="0070C0"/>
                </a:solidFill>
              </a:rPr>
              <a:t>sikl_o'zgaruvchisini_oshirish</a:t>
            </a:r>
            <a:r>
              <a:rPr lang="en-US" sz="2400" dirty="0">
                <a:solidFill>
                  <a:srgbClr val="0070C0"/>
                </a:solidFill>
              </a:rPr>
              <a:t>) </a:t>
            </a:r>
            <a:r>
              <a:rPr lang="en-US" sz="2400" dirty="0" err="1">
                <a:solidFill>
                  <a:srgbClr val="0070C0"/>
                </a:solidFill>
              </a:rPr>
              <a:t>sikl_tanasi</a:t>
            </a:r>
            <a:r>
              <a:rPr lang="en-US" sz="2400" dirty="0">
                <a:solidFill>
                  <a:srgbClr val="0070C0"/>
                </a:solidFill>
              </a:rPr>
              <a:t>; </a:t>
            </a:r>
            <a:r>
              <a:rPr lang="en-US" sz="2400" dirty="0" err="1">
                <a:solidFill>
                  <a:srgbClr val="0070C0"/>
                </a:solidFill>
              </a:rPr>
              <a:t>sikl_o'zgaruvchisini_oshirish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o'rnida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kamaytirish</a:t>
            </a:r>
            <a:r>
              <a:rPr lang="en-US" sz="2400" dirty="0">
                <a:solidFill>
                  <a:srgbClr val="0070C0"/>
                </a:solidFill>
              </a:rPr>
              <a:t> ham </a:t>
            </a:r>
            <a:r>
              <a:rPr lang="en-US" sz="2400" dirty="0" err="1">
                <a:solidFill>
                  <a:srgbClr val="0070C0"/>
                </a:solidFill>
              </a:rPr>
              <a:t>bo'lishi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mumkin</a:t>
            </a:r>
            <a:r>
              <a:rPr lang="en-US" sz="2400" dirty="0">
                <a:solidFill>
                  <a:srgbClr val="0070C0"/>
                </a:solidFill>
              </a:rPr>
              <a:t>.  </a:t>
            </a:r>
            <a:endParaRPr lang="ru-RU" sz="2400" dirty="0">
              <a:solidFill>
                <a:srgbClr val="0070C0"/>
              </a:solidFill>
            </a:endParaRPr>
          </a:p>
          <a:p>
            <a:r>
              <a:rPr lang="en-US" sz="2400" dirty="0">
                <a:solidFill>
                  <a:srgbClr val="0070C0"/>
                </a:solidFill>
              </a:rPr>
              <a:t>Agar </a:t>
            </a:r>
            <a:r>
              <a:rPr lang="en-US" sz="2400" dirty="0" err="1">
                <a:solidFill>
                  <a:srgbClr val="0070C0"/>
                </a:solidFill>
              </a:rPr>
              <a:t>sikl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tanasida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bir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nechta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operatordan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foydalanmoqchi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bo`lsak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bu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operatorlarni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blok</a:t>
            </a:r>
            <a:r>
              <a:rPr lang="en-US" sz="2400" dirty="0">
                <a:solidFill>
                  <a:srgbClr val="0070C0"/>
                </a:solidFill>
              </a:rPr>
              <a:t> { } </a:t>
            </a:r>
            <a:r>
              <a:rPr lang="en-US" sz="2400" dirty="0" err="1">
                <a:solidFill>
                  <a:srgbClr val="0070C0"/>
                </a:solidFill>
              </a:rPr>
              <a:t>orasiga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olishimiz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kerak</a:t>
            </a:r>
            <a:r>
              <a:rPr lang="en-US" sz="2400" dirty="0">
                <a:solidFill>
                  <a:srgbClr val="0070C0"/>
                </a:solidFill>
              </a:rPr>
              <a:t>.  </a:t>
            </a:r>
            <a:r>
              <a:rPr lang="en-US" sz="2400" dirty="0" err="1">
                <a:solidFill>
                  <a:srgbClr val="0070C0"/>
                </a:solidFill>
              </a:rPr>
              <a:t>Programma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taxlili</a:t>
            </a:r>
            <a:r>
              <a:rPr lang="en-US" sz="2400" dirty="0">
                <a:solidFill>
                  <a:srgbClr val="0070C0"/>
                </a:solidFill>
              </a:rPr>
              <a:t>:  </a:t>
            </a:r>
            <a:endParaRPr lang="ru-RU" sz="2400" dirty="0">
              <a:solidFill>
                <a:srgbClr val="0070C0"/>
              </a:solidFill>
            </a:endParaRPr>
          </a:p>
          <a:p>
            <a:r>
              <a:rPr lang="en-US" sz="2400" dirty="0" err="1">
                <a:solidFill>
                  <a:srgbClr val="0070C0"/>
                </a:solidFill>
              </a:rPr>
              <a:t>Yuqoridagi</a:t>
            </a:r>
            <a:r>
              <a:rPr lang="en-US" sz="2400" dirty="0">
                <a:solidFill>
                  <a:srgbClr val="0070C0"/>
                </a:solidFill>
              </a:rPr>
              <a:t> 1 </a:t>
            </a:r>
            <a:r>
              <a:rPr lang="en-US" sz="2400" dirty="0" err="1">
                <a:solidFill>
                  <a:srgbClr val="0070C0"/>
                </a:solidFill>
              </a:rPr>
              <a:t>dan</a:t>
            </a:r>
            <a:r>
              <a:rPr lang="en-US" sz="2400" dirty="0">
                <a:solidFill>
                  <a:srgbClr val="0070C0"/>
                </a:solidFill>
              </a:rPr>
              <a:t> 10 </a:t>
            </a:r>
            <a:r>
              <a:rPr lang="en-US" sz="2400" dirty="0" err="1">
                <a:solidFill>
                  <a:srgbClr val="0070C0"/>
                </a:solidFill>
              </a:rPr>
              <a:t>gacha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bo'lgan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sonlarni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chiqaruvchi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programmani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taxlil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qilib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chiqamiz</a:t>
            </a:r>
            <a:r>
              <a:rPr lang="en-US" sz="2400" dirty="0">
                <a:solidFill>
                  <a:srgbClr val="0070C0"/>
                </a:solidFill>
              </a:rPr>
              <a:t>. </a:t>
            </a:r>
            <a:endParaRPr lang="ru-RU" sz="2400" dirty="0">
              <a:solidFill>
                <a:srgbClr val="0070C0"/>
              </a:solidFill>
            </a:endParaRPr>
          </a:p>
          <a:p>
            <a:endParaRPr lang="ru-RU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68035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2960" y="260648"/>
            <a:ext cx="7520940" cy="4419829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n-US" sz="1900" dirty="0">
                <a:solidFill>
                  <a:srgbClr val="0070C0"/>
                </a:solidFill>
              </a:rPr>
              <a:t>for (</a:t>
            </a:r>
            <a:r>
              <a:rPr lang="en-US" sz="1900" dirty="0" err="1">
                <a:solidFill>
                  <a:srgbClr val="0070C0"/>
                </a:solidFill>
              </a:rPr>
              <a:t>int</a:t>
            </a:r>
            <a:r>
              <a:rPr lang="en-US" sz="1900" dirty="0">
                <a:solidFill>
                  <a:srgbClr val="0070C0"/>
                </a:solidFill>
              </a:rPr>
              <a:t> i = 1; i &lt;= 10; i++)  </a:t>
            </a:r>
            <a:r>
              <a:rPr lang="en-US" sz="1900" dirty="0" err="1">
                <a:solidFill>
                  <a:srgbClr val="0070C0"/>
                </a:solidFill>
              </a:rPr>
              <a:t>cout</a:t>
            </a:r>
            <a:r>
              <a:rPr lang="en-US" sz="1900" dirty="0">
                <a:solidFill>
                  <a:srgbClr val="0070C0"/>
                </a:solidFill>
              </a:rPr>
              <a:t> &lt;&lt; i &lt;&lt; " ";  </a:t>
            </a:r>
            <a:endParaRPr lang="ru-RU" sz="1900" dirty="0">
              <a:solidFill>
                <a:srgbClr val="0070C0"/>
              </a:solidFill>
            </a:endParaRPr>
          </a:p>
          <a:p>
            <a:pPr lvl="0" fontAlgn="base">
              <a:buFont typeface="+mj-lt"/>
              <a:buAutoNum type="arabicPeriod"/>
            </a:pPr>
            <a:r>
              <a:rPr lang="en-US" dirty="0" err="1">
                <a:solidFill>
                  <a:srgbClr val="0070C0"/>
                </a:solidFill>
              </a:rPr>
              <a:t>Sikl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parametri</a:t>
            </a:r>
            <a:r>
              <a:rPr lang="en-US" dirty="0">
                <a:solidFill>
                  <a:srgbClr val="0070C0"/>
                </a:solidFill>
              </a:rPr>
              <a:t> ( i ) </a:t>
            </a:r>
            <a:r>
              <a:rPr lang="en-US" dirty="0" err="1">
                <a:solidFill>
                  <a:srgbClr val="0070C0"/>
                </a:solidFill>
              </a:rPr>
              <a:t>boshlang'ich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qiymat</a:t>
            </a:r>
            <a:r>
              <a:rPr lang="en-US" dirty="0">
                <a:solidFill>
                  <a:srgbClr val="0070C0"/>
                </a:solidFill>
              </a:rPr>
              <a:t> 1 </a:t>
            </a:r>
            <a:r>
              <a:rPr lang="en-US" dirty="0" err="1">
                <a:solidFill>
                  <a:srgbClr val="0070C0"/>
                </a:solidFill>
              </a:rPr>
              <a:t>ni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o'zlashtiradi</a:t>
            </a:r>
            <a:r>
              <a:rPr lang="en-US" dirty="0">
                <a:solidFill>
                  <a:srgbClr val="0070C0"/>
                </a:solidFill>
              </a:rPr>
              <a:t>. </a:t>
            </a:r>
            <a:r>
              <a:rPr lang="ru-RU" dirty="0" err="1">
                <a:solidFill>
                  <a:srgbClr val="0070C0"/>
                </a:solidFill>
              </a:rPr>
              <a:t>Ya'ni</a:t>
            </a:r>
            <a:r>
              <a:rPr lang="ru-RU" dirty="0">
                <a:solidFill>
                  <a:srgbClr val="0070C0"/>
                </a:solidFill>
              </a:rPr>
              <a:t> i = 1;  </a:t>
            </a:r>
          </a:p>
          <a:p>
            <a:pPr lvl="0" fontAlgn="base">
              <a:buFont typeface="+mj-lt"/>
              <a:buAutoNum type="arabicPeriod"/>
            </a:pPr>
            <a:r>
              <a:rPr lang="en-US" dirty="0" err="1">
                <a:solidFill>
                  <a:srgbClr val="0070C0"/>
                </a:solidFill>
              </a:rPr>
              <a:t>Sikl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takrorlanish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sharti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tekshiriladi</a:t>
            </a:r>
            <a:r>
              <a:rPr lang="en-US" dirty="0">
                <a:solidFill>
                  <a:srgbClr val="0070C0"/>
                </a:solidFill>
              </a:rPr>
              <a:t>. ( i &lt;= 10; ). 1 &lt;= 10 </a:t>
            </a:r>
            <a:r>
              <a:rPr lang="en-US" dirty="0" err="1">
                <a:solidFill>
                  <a:srgbClr val="0070C0"/>
                </a:solidFill>
              </a:rPr>
              <a:t>shart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rost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bo'lgani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uchun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sikl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tanasi</a:t>
            </a:r>
            <a:r>
              <a:rPr lang="en-US" dirty="0">
                <a:solidFill>
                  <a:srgbClr val="0070C0"/>
                </a:solidFill>
              </a:rPr>
              <a:t> ( </a:t>
            </a:r>
            <a:r>
              <a:rPr lang="en-US" dirty="0" err="1">
                <a:solidFill>
                  <a:srgbClr val="0070C0"/>
                </a:solidFill>
              </a:rPr>
              <a:t>cout</a:t>
            </a:r>
            <a:r>
              <a:rPr lang="en-US" dirty="0">
                <a:solidFill>
                  <a:srgbClr val="0070C0"/>
                </a:solidFill>
              </a:rPr>
              <a:t> &lt;&lt; i &lt;&lt; " "; ) </a:t>
            </a:r>
            <a:r>
              <a:rPr lang="en-US" dirty="0" err="1">
                <a:solidFill>
                  <a:srgbClr val="0070C0"/>
                </a:solidFill>
              </a:rPr>
              <a:t>bajariladi</a:t>
            </a:r>
            <a:r>
              <a:rPr lang="en-US" dirty="0">
                <a:solidFill>
                  <a:srgbClr val="0070C0"/>
                </a:solidFill>
              </a:rPr>
              <a:t>. </a:t>
            </a:r>
            <a:r>
              <a:rPr lang="ru-RU" dirty="0" err="1">
                <a:solidFill>
                  <a:srgbClr val="0070C0"/>
                </a:solidFill>
              </a:rPr>
              <a:t>Ekranga</a:t>
            </a:r>
            <a:r>
              <a:rPr lang="ru-RU" dirty="0">
                <a:solidFill>
                  <a:srgbClr val="0070C0"/>
                </a:solidFill>
              </a:rPr>
              <a:t> "1 " </a:t>
            </a:r>
            <a:r>
              <a:rPr lang="ru-RU" dirty="0" err="1">
                <a:solidFill>
                  <a:srgbClr val="0070C0"/>
                </a:solidFill>
              </a:rPr>
              <a:t>chiqariladi</a:t>
            </a:r>
            <a:r>
              <a:rPr lang="ru-RU" dirty="0">
                <a:solidFill>
                  <a:srgbClr val="0070C0"/>
                </a:solidFill>
              </a:rPr>
              <a:t>. </a:t>
            </a:r>
          </a:p>
          <a:p>
            <a:pPr lvl="0" fontAlgn="base">
              <a:buFont typeface="+mj-lt"/>
              <a:buAutoNum type="arabicPeriod"/>
            </a:pPr>
            <a:r>
              <a:rPr lang="en-US" dirty="0" err="1">
                <a:solidFill>
                  <a:srgbClr val="0070C0"/>
                </a:solidFill>
              </a:rPr>
              <a:t>Sikl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parametrini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oshirish</a:t>
            </a:r>
            <a:r>
              <a:rPr lang="en-US" dirty="0">
                <a:solidFill>
                  <a:srgbClr val="0070C0"/>
                </a:solidFill>
              </a:rPr>
              <a:t> ( i++ ) </a:t>
            </a:r>
            <a:r>
              <a:rPr lang="en-US" dirty="0" err="1">
                <a:solidFill>
                  <a:srgbClr val="0070C0"/>
                </a:solidFill>
              </a:rPr>
              <a:t>bajariladi</a:t>
            </a:r>
            <a:r>
              <a:rPr lang="en-US" dirty="0">
                <a:solidFill>
                  <a:srgbClr val="0070C0"/>
                </a:solidFill>
              </a:rPr>
              <a:t>. i </a:t>
            </a:r>
            <a:r>
              <a:rPr lang="en-US" dirty="0" err="1">
                <a:solidFill>
                  <a:srgbClr val="0070C0"/>
                </a:solidFill>
              </a:rPr>
              <a:t>ning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qiymati</a:t>
            </a:r>
            <a:r>
              <a:rPr lang="en-US" dirty="0">
                <a:solidFill>
                  <a:srgbClr val="0070C0"/>
                </a:solidFill>
              </a:rPr>
              <a:t> 2 </a:t>
            </a:r>
            <a:r>
              <a:rPr lang="en-US" dirty="0" err="1">
                <a:solidFill>
                  <a:srgbClr val="0070C0"/>
                </a:solidFill>
              </a:rPr>
              <a:t>ga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teng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bo'ladi</a:t>
            </a:r>
            <a:r>
              <a:rPr lang="en-US" dirty="0">
                <a:solidFill>
                  <a:srgbClr val="0070C0"/>
                </a:solidFill>
              </a:rPr>
              <a:t>. </a:t>
            </a:r>
            <a:endParaRPr lang="ru-RU" dirty="0">
              <a:solidFill>
                <a:srgbClr val="0070C0"/>
              </a:solidFill>
            </a:endParaRPr>
          </a:p>
          <a:p>
            <a:pPr lvl="0" fontAlgn="base">
              <a:buFont typeface="+mj-lt"/>
              <a:buAutoNum type="arabicPeriod"/>
            </a:pPr>
            <a:r>
              <a:rPr lang="en-US" dirty="0" err="1">
                <a:solidFill>
                  <a:srgbClr val="0070C0"/>
                </a:solidFill>
              </a:rPr>
              <a:t>Sikl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takrorlanish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sharti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tekshiriladi</a:t>
            </a:r>
            <a:r>
              <a:rPr lang="en-US" dirty="0">
                <a:solidFill>
                  <a:srgbClr val="0070C0"/>
                </a:solidFill>
              </a:rPr>
              <a:t>. ( i &lt;= 10; ). 2 &lt;= 10 </a:t>
            </a:r>
            <a:r>
              <a:rPr lang="en-US" dirty="0" err="1">
                <a:solidFill>
                  <a:srgbClr val="0070C0"/>
                </a:solidFill>
              </a:rPr>
              <a:t>shart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rost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bo'lgani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uchun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sikl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tanasi</a:t>
            </a:r>
            <a:r>
              <a:rPr lang="en-US" dirty="0">
                <a:solidFill>
                  <a:srgbClr val="0070C0"/>
                </a:solidFill>
              </a:rPr>
              <a:t> ( </a:t>
            </a:r>
            <a:r>
              <a:rPr lang="en-US" dirty="0" err="1">
                <a:solidFill>
                  <a:srgbClr val="0070C0"/>
                </a:solidFill>
              </a:rPr>
              <a:t>cout</a:t>
            </a:r>
            <a:r>
              <a:rPr lang="en-US" dirty="0">
                <a:solidFill>
                  <a:srgbClr val="0070C0"/>
                </a:solidFill>
              </a:rPr>
              <a:t> &lt;&lt; i &lt;&lt; " "; ) </a:t>
            </a:r>
            <a:r>
              <a:rPr lang="en-US" dirty="0" err="1">
                <a:solidFill>
                  <a:srgbClr val="0070C0"/>
                </a:solidFill>
              </a:rPr>
              <a:t>bajariladi</a:t>
            </a:r>
            <a:r>
              <a:rPr lang="en-US" dirty="0">
                <a:solidFill>
                  <a:srgbClr val="0070C0"/>
                </a:solidFill>
              </a:rPr>
              <a:t>. </a:t>
            </a:r>
            <a:r>
              <a:rPr lang="en-US" dirty="0" err="1">
                <a:solidFill>
                  <a:srgbClr val="0070C0"/>
                </a:solidFill>
              </a:rPr>
              <a:t>Ekranga</a:t>
            </a:r>
            <a:r>
              <a:rPr lang="en-US" dirty="0">
                <a:solidFill>
                  <a:srgbClr val="0070C0"/>
                </a:solidFill>
              </a:rPr>
              <a:t> "2 " </a:t>
            </a:r>
            <a:r>
              <a:rPr lang="en-US" dirty="0" err="1">
                <a:solidFill>
                  <a:srgbClr val="0070C0"/>
                </a:solidFill>
              </a:rPr>
              <a:t>chiqariladi</a:t>
            </a:r>
            <a:r>
              <a:rPr lang="en-US" dirty="0">
                <a:solidFill>
                  <a:srgbClr val="0070C0"/>
                </a:solidFill>
              </a:rPr>
              <a:t>. </a:t>
            </a:r>
            <a:endParaRPr lang="ru-RU" dirty="0">
              <a:solidFill>
                <a:srgbClr val="0070C0"/>
              </a:solidFill>
            </a:endParaRPr>
          </a:p>
          <a:p>
            <a:pPr lvl="0" fontAlgn="base">
              <a:buFont typeface="+mj-lt"/>
              <a:buAutoNum type="arabicPeriod"/>
            </a:pPr>
            <a:r>
              <a:rPr lang="en-US" dirty="0" err="1">
                <a:solidFill>
                  <a:srgbClr val="0070C0"/>
                </a:solidFill>
              </a:rPr>
              <a:t>Sikl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parametrini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oshirish</a:t>
            </a:r>
            <a:r>
              <a:rPr lang="en-US" dirty="0">
                <a:solidFill>
                  <a:srgbClr val="0070C0"/>
                </a:solidFill>
              </a:rPr>
              <a:t> ( i++ ) </a:t>
            </a:r>
            <a:r>
              <a:rPr lang="en-US" dirty="0" err="1">
                <a:solidFill>
                  <a:srgbClr val="0070C0"/>
                </a:solidFill>
              </a:rPr>
              <a:t>bajariladi</a:t>
            </a:r>
            <a:r>
              <a:rPr lang="en-US" dirty="0">
                <a:solidFill>
                  <a:srgbClr val="0070C0"/>
                </a:solidFill>
              </a:rPr>
              <a:t>. i </a:t>
            </a:r>
            <a:r>
              <a:rPr lang="en-US" dirty="0" err="1">
                <a:solidFill>
                  <a:srgbClr val="0070C0"/>
                </a:solidFill>
              </a:rPr>
              <a:t>ning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qiymati</a:t>
            </a:r>
            <a:r>
              <a:rPr lang="en-US" dirty="0">
                <a:solidFill>
                  <a:srgbClr val="0070C0"/>
                </a:solidFill>
              </a:rPr>
              <a:t> 3 </a:t>
            </a:r>
            <a:r>
              <a:rPr lang="en-US" dirty="0" err="1">
                <a:solidFill>
                  <a:srgbClr val="0070C0"/>
                </a:solidFill>
              </a:rPr>
              <a:t>ga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teng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bo'ladi</a:t>
            </a:r>
            <a:r>
              <a:rPr lang="en-US" dirty="0">
                <a:solidFill>
                  <a:srgbClr val="0070C0"/>
                </a:solidFill>
              </a:rPr>
              <a:t>. </a:t>
            </a:r>
            <a:endParaRPr lang="ru-RU" dirty="0">
              <a:solidFill>
                <a:srgbClr val="0070C0"/>
              </a:solidFill>
            </a:endParaRPr>
          </a:p>
          <a:p>
            <a:pPr lvl="0" fontAlgn="base">
              <a:buFont typeface="+mj-lt"/>
              <a:buAutoNum type="arabicPeriod"/>
            </a:pPr>
            <a:r>
              <a:rPr lang="en-US" dirty="0" err="1">
                <a:solidFill>
                  <a:srgbClr val="0070C0"/>
                </a:solidFill>
              </a:rPr>
              <a:t>Sikl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takrorlanish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sharti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tekshiriladi</a:t>
            </a:r>
            <a:r>
              <a:rPr lang="en-US" dirty="0">
                <a:solidFill>
                  <a:srgbClr val="0070C0"/>
                </a:solidFill>
              </a:rPr>
              <a:t>. ( i &lt;= 10; ). 3 &lt;= 10 </a:t>
            </a:r>
            <a:r>
              <a:rPr lang="en-US" dirty="0" err="1">
                <a:solidFill>
                  <a:srgbClr val="0070C0"/>
                </a:solidFill>
              </a:rPr>
              <a:t>shart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rost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bo'lgani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uchun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sikl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tanasi</a:t>
            </a:r>
            <a:r>
              <a:rPr lang="en-US" dirty="0">
                <a:solidFill>
                  <a:srgbClr val="0070C0"/>
                </a:solidFill>
              </a:rPr>
              <a:t> ( </a:t>
            </a:r>
            <a:r>
              <a:rPr lang="en-US" dirty="0" err="1">
                <a:solidFill>
                  <a:srgbClr val="0070C0"/>
                </a:solidFill>
              </a:rPr>
              <a:t>cout</a:t>
            </a:r>
            <a:r>
              <a:rPr lang="en-US" dirty="0">
                <a:solidFill>
                  <a:srgbClr val="0070C0"/>
                </a:solidFill>
              </a:rPr>
              <a:t> &lt;&lt; i &lt;&lt; " "; ) </a:t>
            </a:r>
            <a:r>
              <a:rPr lang="en-US" dirty="0" err="1">
                <a:solidFill>
                  <a:srgbClr val="0070C0"/>
                </a:solidFill>
              </a:rPr>
              <a:t>bajariladi</a:t>
            </a:r>
            <a:r>
              <a:rPr lang="en-US" dirty="0">
                <a:solidFill>
                  <a:srgbClr val="0070C0"/>
                </a:solidFill>
              </a:rPr>
              <a:t>. </a:t>
            </a:r>
            <a:r>
              <a:rPr lang="ru-RU" dirty="0" err="1">
                <a:solidFill>
                  <a:srgbClr val="0070C0"/>
                </a:solidFill>
              </a:rPr>
              <a:t>Ekranga</a:t>
            </a:r>
            <a:r>
              <a:rPr lang="ru-RU" dirty="0">
                <a:solidFill>
                  <a:srgbClr val="0070C0"/>
                </a:solidFill>
              </a:rPr>
              <a:t> "3 " </a:t>
            </a:r>
            <a:r>
              <a:rPr lang="ru-RU" dirty="0" err="1">
                <a:solidFill>
                  <a:srgbClr val="0070C0"/>
                </a:solidFill>
              </a:rPr>
              <a:t>chiqariladi</a:t>
            </a:r>
            <a:r>
              <a:rPr lang="ru-RU" dirty="0">
                <a:solidFill>
                  <a:srgbClr val="0070C0"/>
                </a:solidFill>
              </a:rPr>
              <a:t>. </a:t>
            </a:r>
          </a:p>
          <a:p>
            <a:pPr lvl="0" fontAlgn="base">
              <a:buFont typeface="+mj-lt"/>
              <a:buAutoNum type="arabicPeriod"/>
            </a:pPr>
            <a:r>
              <a:rPr lang="en-US" dirty="0" err="1">
                <a:solidFill>
                  <a:srgbClr val="0070C0"/>
                </a:solidFill>
              </a:rPr>
              <a:t>Sikl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parametrini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oshirish</a:t>
            </a:r>
            <a:r>
              <a:rPr lang="en-US" dirty="0">
                <a:solidFill>
                  <a:srgbClr val="0070C0"/>
                </a:solidFill>
              </a:rPr>
              <a:t> ( i++ ) </a:t>
            </a:r>
            <a:r>
              <a:rPr lang="en-US" dirty="0" err="1">
                <a:solidFill>
                  <a:srgbClr val="0070C0"/>
                </a:solidFill>
              </a:rPr>
              <a:t>bajariladi</a:t>
            </a:r>
            <a:r>
              <a:rPr lang="en-US" dirty="0">
                <a:solidFill>
                  <a:srgbClr val="0070C0"/>
                </a:solidFill>
              </a:rPr>
              <a:t>. i </a:t>
            </a:r>
            <a:r>
              <a:rPr lang="en-US" dirty="0" err="1">
                <a:solidFill>
                  <a:srgbClr val="0070C0"/>
                </a:solidFill>
              </a:rPr>
              <a:t>ning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qiymati</a:t>
            </a:r>
            <a:r>
              <a:rPr lang="en-US" dirty="0">
                <a:solidFill>
                  <a:srgbClr val="0070C0"/>
                </a:solidFill>
              </a:rPr>
              <a:t> 4 </a:t>
            </a:r>
            <a:r>
              <a:rPr lang="en-US" dirty="0" err="1">
                <a:solidFill>
                  <a:srgbClr val="0070C0"/>
                </a:solidFill>
              </a:rPr>
              <a:t>ga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teng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bo'ladi</a:t>
            </a:r>
            <a:r>
              <a:rPr lang="en-US" dirty="0">
                <a:solidFill>
                  <a:srgbClr val="0070C0"/>
                </a:solidFill>
              </a:rPr>
              <a:t>. </a:t>
            </a:r>
            <a:endParaRPr lang="ru-RU" dirty="0">
              <a:solidFill>
                <a:srgbClr val="0070C0"/>
              </a:solidFill>
            </a:endParaRPr>
          </a:p>
          <a:p>
            <a:pPr lvl="0" fontAlgn="base">
              <a:buFont typeface="+mj-lt"/>
              <a:buAutoNum type="arabicPeriod"/>
            </a:pPr>
            <a:r>
              <a:rPr lang="en-US" dirty="0" err="1">
                <a:solidFill>
                  <a:srgbClr val="0070C0"/>
                </a:solidFill>
              </a:rPr>
              <a:t>Sikl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takrorlanish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sharti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tekshiriladi</a:t>
            </a:r>
            <a:r>
              <a:rPr lang="en-US" dirty="0">
                <a:solidFill>
                  <a:srgbClr val="0070C0"/>
                </a:solidFill>
              </a:rPr>
              <a:t>. ( i &lt;= 10; ). 4 &lt;= 10 </a:t>
            </a:r>
            <a:r>
              <a:rPr lang="en-US" dirty="0" err="1">
                <a:solidFill>
                  <a:srgbClr val="0070C0"/>
                </a:solidFill>
              </a:rPr>
              <a:t>shart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rost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bo'lgani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uchun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sikl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tanasi</a:t>
            </a:r>
            <a:r>
              <a:rPr lang="en-US" dirty="0">
                <a:solidFill>
                  <a:srgbClr val="0070C0"/>
                </a:solidFill>
              </a:rPr>
              <a:t> ( </a:t>
            </a:r>
            <a:r>
              <a:rPr lang="en-US" dirty="0" err="1">
                <a:solidFill>
                  <a:srgbClr val="0070C0"/>
                </a:solidFill>
              </a:rPr>
              <a:t>cout</a:t>
            </a:r>
            <a:r>
              <a:rPr lang="en-US" dirty="0">
                <a:solidFill>
                  <a:srgbClr val="0070C0"/>
                </a:solidFill>
              </a:rPr>
              <a:t> &lt;&lt; i &lt;&lt; " "; ) </a:t>
            </a:r>
            <a:r>
              <a:rPr lang="en-US" dirty="0" err="1">
                <a:solidFill>
                  <a:srgbClr val="0070C0"/>
                </a:solidFill>
              </a:rPr>
              <a:t>bajariladi</a:t>
            </a:r>
            <a:r>
              <a:rPr lang="en-US" dirty="0">
                <a:solidFill>
                  <a:srgbClr val="0070C0"/>
                </a:solidFill>
              </a:rPr>
              <a:t>. </a:t>
            </a:r>
            <a:r>
              <a:rPr lang="ru-RU" dirty="0" err="1">
                <a:solidFill>
                  <a:srgbClr val="0070C0"/>
                </a:solidFill>
              </a:rPr>
              <a:t>Ekranga</a:t>
            </a:r>
            <a:r>
              <a:rPr lang="ru-RU" dirty="0">
                <a:solidFill>
                  <a:srgbClr val="0070C0"/>
                </a:solidFill>
              </a:rPr>
              <a:t> "4 " </a:t>
            </a:r>
            <a:r>
              <a:rPr lang="ru-RU" dirty="0" err="1">
                <a:solidFill>
                  <a:srgbClr val="0070C0"/>
                </a:solidFill>
              </a:rPr>
              <a:t>chiqariladi</a:t>
            </a:r>
            <a:r>
              <a:rPr lang="ru-RU" dirty="0">
                <a:solidFill>
                  <a:srgbClr val="0070C0"/>
                </a:solidFill>
              </a:rPr>
              <a:t>. </a:t>
            </a:r>
          </a:p>
          <a:p>
            <a:pPr lvl="0" fontAlgn="base">
              <a:buFont typeface="+mj-lt"/>
              <a:buAutoNum type="arabicPeriod"/>
            </a:pPr>
            <a:r>
              <a:rPr lang="en-US" dirty="0" err="1">
                <a:solidFill>
                  <a:srgbClr val="0070C0"/>
                </a:solidFill>
              </a:rPr>
              <a:t>Sikl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parametrini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oshirish</a:t>
            </a:r>
            <a:r>
              <a:rPr lang="en-US" dirty="0">
                <a:solidFill>
                  <a:srgbClr val="0070C0"/>
                </a:solidFill>
              </a:rPr>
              <a:t> ( i++ ) </a:t>
            </a:r>
            <a:r>
              <a:rPr lang="en-US" dirty="0" err="1">
                <a:solidFill>
                  <a:srgbClr val="0070C0"/>
                </a:solidFill>
              </a:rPr>
              <a:t>bajariladi</a:t>
            </a:r>
            <a:r>
              <a:rPr lang="en-US" dirty="0">
                <a:solidFill>
                  <a:srgbClr val="0070C0"/>
                </a:solidFill>
              </a:rPr>
              <a:t>. i </a:t>
            </a:r>
            <a:r>
              <a:rPr lang="en-US" dirty="0" err="1">
                <a:solidFill>
                  <a:srgbClr val="0070C0"/>
                </a:solidFill>
              </a:rPr>
              <a:t>ning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qiymati</a:t>
            </a:r>
            <a:r>
              <a:rPr lang="en-US" dirty="0">
                <a:solidFill>
                  <a:srgbClr val="0070C0"/>
                </a:solidFill>
              </a:rPr>
              <a:t> 5 </a:t>
            </a:r>
            <a:r>
              <a:rPr lang="en-US" dirty="0" err="1">
                <a:solidFill>
                  <a:srgbClr val="0070C0"/>
                </a:solidFill>
              </a:rPr>
              <a:t>ga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teng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bo'ladi</a:t>
            </a:r>
            <a:r>
              <a:rPr lang="en-US" dirty="0">
                <a:solidFill>
                  <a:srgbClr val="0070C0"/>
                </a:solidFill>
              </a:rPr>
              <a:t>. </a:t>
            </a:r>
            <a:endParaRPr lang="ru-RU" dirty="0">
              <a:solidFill>
                <a:srgbClr val="0070C0"/>
              </a:solidFill>
            </a:endParaRPr>
          </a:p>
          <a:p>
            <a:pPr lvl="0" fontAlgn="base">
              <a:buFont typeface="+mj-lt"/>
              <a:buAutoNum type="arabicPeriod"/>
            </a:pPr>
            <a:r>
              <a:rPr lang="en-US" dirty="0" err="1">
                <a:solidFill>
                  <a:srgbClr val="0070C0"/>
                </a:solidFill>
              </a:rPr>
              <a:t>Sikl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takrorlanish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sharti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tekshiriladi</a:t>
            </a:r>
            <a:r>
              <a:rPr lang="en-US" dirty="0">
                <a:solidFill>
                  <a:srgbClr val="0070C0"/>
                </a:solidFill>
              </a:rPr>
              <a:t>. ( i &lt;= 10; ). 5 &lt;= 10 </a:t>
            </a:r>
            <a:r>
              <a:rPr lang="en-US" dirty="0" err="1">
                <a:solidFill>
                  <a:srgbClr val="0070C0"/>
                </a:solidFill>
              </a:rPr>
              <a:t>shart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rost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bo'lgani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uchun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sikl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tanasi</a:t>
            </a:r>
            <a:r>
              <a:rPr lang="en-US" dirty="0">
                <a:solidFill>
                  <a:srgbClr val="0070C0"/>
                </a:solidFill>
              </a:rPr>
              <a:t> ( </a:t>
            </a:r>
            <a:r>
              <a:rPr lang="en-US" dirty="0" err="1">
                <a:solidFill>
                  <a:srgbClr val="0070C0"/>
                </a:solidFill>
              </a:rPr>
              <a:t>cout</a:t>
            </a:r>
            <a:r>
              <a:rPr lang="en-US" dirty="0">
                <a:solidFill>
                  <a:srgbClr val="0070C0"/>
                </a:solidFill>
              </a:rPr>
              <a:t> &lt;&lt; i &lt;&lt; " "; ) </a:t>
            </a:r>
            <a:r>
              <a:rPr lang="en-US" dirty="0" err="1">
                <a:solidFill>
                  <a:srgbClr val="0070C0"/>
                </a:solidFill>
              </a:rPr>
              <a:t>bajariladi</a:t>
            </a:r>
            <a:r>
              <a:rPr lang="en-US" dirty="0">
                <a:solidFill>
                  <a:srgbClr val="0070C0"/>
                </a:solidFill>
              </a:rPr>
              <a:t>. </a:t>
            </a:r>
            <a:r>
              <a:rPr lang="ru-RU" dirty="0" err="1">
                <a:solidFill>
                  <a:srgbClr val="0070C0"/>
                </a:solidFill>
              </a:rPr>
              <a:t>Ekranga</a:t>
            </a:r>
            <a:r>
              <a:rPr lang="ru-RU" dirty="0">
                <a:solidFill>
                  <a:srgbClr val="0070C0"/>
                </a:solidFill>
              </a:rPr>
              <a:t> "5 " </a:t>
            </a:r>
            <a:r>
              <a:rPr lang="ru-RU" dirty="0" err="1">
                <a:solidFill>
                  <a:srgbClr val="0070C0"/>
                </a:solidFill>
              </a:rPr>
              <a:t>chiqariladi</a:t>
            </a:r>
            <a:r>
              <a:rPr lang="ru-RU" dirty="0">
                <a:solidFill>
                  <a:srgbClr val="0070C0"/>
                </a:solidFill>
              </a:rPr>
              <a:t>. </a:t>
            </a:r>
          </a:p>
          <a:p>
            <a:pPr>
              <a:buFont typeface="+mj-lt"/>
              <a:buAutoNum type="arabicPeriod"/>
            </a:pPr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2185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Углы">
  <a:themeElements>
    <a:clrScheme name="Углы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Углы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Углы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15</TotalTime>
  <Words>1154</Words>
  <Application>Microsoft Office PowerPoint</Application>
  <PresentationFormat>Экран (4:3)</PresentationFormat>
  <Paragraphs>70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Углы</vt:lpstr>
      <vt:lpstr>for sikl operatori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 sikl operatori</dc:title>
  <dc:creator>DS</dc:creator>
  <cp:lastModifiedBy>DS</cp:lastModifiedBy>
  <cp:revision>2</cp:revision>
  <dcterms:created xsi:type="dcterms:W3CDTF">2019-06-03T06:08:37Z</dcterms:created>
  <dcterms:modified xsi:type="dcterms:W3CDTF">2019-06-03T06:24:03Z</dcterms:modified>
</cp:coreProperties>
</file>