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4"/>
  </p:notesMasterIdLst>
  <p:sldIdLst>
    <p:sldId id="283" r:id="rId2"/>
    <p:sldId id="293" r:id="rId3"/>
    <p:sldId id="294" r:id="rId4"/>
    <p:sldId id="295" r:id="rId5"/>
    <p:sldId id="300" r:id="rId6"/>
    <p:sldId id="296" r:id="rId7"/>
    <p:sldId id="292" r:id="rId8"/>
    <p:sldId id="297" r:id="rId9"/>
    <p:sldId id="260" r:id="rId10"/>
    <p:sldId id="282" r:id="rId11"/>
    <p:sldId id="298" r:id="rId12"/>
    <p:sldId id="29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2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Shape 3"/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Shape 4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lvl="0"/>
            <a:endParaRPr noProof="0"/>
          </a:p>
        </p:txBody>
      </p:sp>
      <p:sp>
        <p:nvSpPr>
          <p:cNvPr id="3078" name="Shape 6"/>
          <p:cNvSpPr txBox="1">
            <a:spLocks noGrp="1"/>
          </p:cNvSpPr>
          <p:nvPr>
            <p:ph type="ftr" idx="11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lvl1pPr indent="-88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sz="1200" kern="0">
                <a:latin typeface="Arial"/>
                <a:ea typeface="Arial"/>
                <a:cs typeface="Arial"/>
                <a:sym typeface="Arial"/>
              </a:defRPr>
            </a:lvl1pPr>
            <a:lvl2pPr marL="0" lvl="1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  <a:defRPr kern="0">
                <a:latin typeface="Arial"/>
                <a:ea typeface="Arial"/>
                <a:cs typeface="Arial"/>
                <a:sym typeface="Arial"/>
              </a:defRPr>
            </a:lvl2pPr>
            <a:lvl3pPr marL="0" lvl="2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§"/>
              <a:defRPr kern="0">
                <a:latin typeface="Arial"/>
                <a:ea typeface="Arial"/>
                <a:cs typeface="Arial"/>
                <a:sym typeface="Arial"/>
              </a:defRPr>
            </a:lvl3pPr>
            <a:lvl4pPr marL="0" lvl="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  <a:defRPr kern="0">
                <a:latin typeface="Arial"/>
                <a:ea typeface="Arial"/>
                <a:cs typeface="Arial"/>
                <a:sym typeface="Arial"/>
              </a:defRPr>
            </a:lvl4pPr>
            <a:lvl5pPr marL="0" lvl="4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  <a:defRPr kern="0">
                <a:latin typeface="Arial"/>
                <a:ea typeface="Arial"/>
                <a:cs typeface="Arial"/>
                <a:sym typeface="Arial"/>
              </a:defRPr>
            </a:lvl5pPr>
            <a:lvl6pPr marL="0" lvl="5">
              <a:buClr>
                <a:srgbClr val="000000"/>
              </a:buClr>
              <a:buFont typeface="Wingdings"/>
              <a:buChar char="§"/>
              <a:defRPr kern="0">
                <a:latin typeface="Arial"/>
                <a:ea typeface="Arial"/>
                <a:cs typeface="Arial"/>
                <a:sym typeface="Arial"/>
              </a:defRPr>
            </a:lvl6pPr>
            <a:lvl7pPr marL="0" lvl="6">
              <a:buClr>
                <a:srgbClr val="000000"/>
              </a:buClr>
              <a:buFont typeface="Arial"/>
              <a:buChar char="●"/>
              <a:defRPr kern="0">
                <a:latin typeface="Arial"/>
                <a:ea typeface="Arial"/>
                <a:cs typeface="Arial"/>
                <a:sym typeface="Arial"/>
              </a:defRPr>
            </a:lvl7pPr>
            <a:lvl8pPr marL="0" lvl="7">
              <a:buClr>
                <a:srgbClr val="000000"/>
              </a:buClr>
              <a:buFont typeface="Courier New"/>
              <a:buChar char="o"/>
              <a:defRPr kern="0">
                <a:latin typeface="Arial"/>
                <a:ea typeface="Arial"/>
                <a:cs typeface="Arial"/>
                <a:sym typeface="Arial"/>
              </a:defRPr>
            </a:lvl8pPr>
            <a:lvl9pPr marL="0" lvl="8">
              <a:buClr>
                <a:srgbClr val="000000"/>
              </a:buClr>
              <a:buFont typeface="Wingdings"/>
              <a:buChar char="§"/>
              <a:defRPr kern="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  <a:p>
            <a:pPr lvl="5">
              <a:defRPr/>
            </a:pPr>
            <a:endParaRPr/>
          </a:p>
          <a:p>
            <a:pPr lvl="6">
              <a:defRPr/>
            </a:pPr>
            <a:endParaRPr/>
          </a:p>
          <a:p>
            <a:pPr lvl="7">
              <a:defRPr/>
            </a:pPr>
            <a:endParaRPr/>
          </a:p>
          <a:p>
            <a:pPr lvl="8"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417644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20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4" name="Shape 207"/>
          <p:cNvSpPr>
            <a:spLocks noGrp="1" noRot="1" noChangeAspec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hape 213"/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40963" name="Shape 21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0500" tIns="45250" rIns="90500" bIns="45250" numCol="1" anchor="t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Shape 215"/>
          <p:cNvSpPr txBox="1">
            <a:spLocks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00" tIns="45250" rIns="90500" bIns="45250" anchor="b"/>
          <a:lstStyle/>
          <a:p>
            <a:pPr algn="r">
              <a:buSzPct val="25000"/>
            </a:pP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14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0" name="Shape 146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87"/>
          <p:cNvSpPr>
            <a:spLocks noGrp="1" noRot="1" noChangeAspect="1"/>
          </p:cNvSpPr>
          <p:nvPr>
            <p:ph type="sldImg" idx="2"/>
          </p:nvPr>
        </p:nvSpPr>
        <p:spPr>
          <a:ln>
            <a:noFill/>
          </a:ln>
        </p:spPr>
      </p:sp>
      <p:sp>
        <p:nvSpPr>
          <p:cNvPr id="29698" name="Shape 8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0500" tIns="45250" rIns="90500" bIns="45250" numCol="1" anchor="t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  <a:lvl2pPr lvl="1">
              <a:defRPr/>
            </a:lvl2pPr>
            <a:lvl3pPr lvl="2">
              <a:defRPr/>
            </a:lvl3pPr>
            <a:lvl4pPr lvl="3">
              <a:defRPr/>
            </a:lvl4pPr>
            <a:lvl5pPr lvl="4">
              <a:defRPr/>
            </a:lvl5pPr>
          </a:lstStyle>
          <a:p>
            <a:pPr>
              <a:defRPr/>
            </a:pPr>
            <a:endParaRPr lang="ru-RU"/>
          </a:p>
          <a:p>
            <a:pPr lvl="1">
              <a:defRPr/>
            </a:pPr>
            <a:endParaRPr lang="ru-RU"/>
          </a:p>
          <a:p>
            <a:pPr lvl="2">
              <a:defRPr/>
            </a:pPr>
            <a:endParaRPr lang="ru-RU"/>
          </a:p>
          <a:p>
            <a:pPr lvl="3">
              <a:defRPr/>
            </a:pPr>
            <a:endParaRPr lang="ru-RU"/>
          </a:p>
          <a:p>
            <a:pPr lvl="4">
              <a:defRPr/>
            </a:pPr>
            <a:endParaRPr lang="ru-RU"/>
          </a:p>
          <a:p>
            <a:pPr lvl="4">
              <a:defRPr/>
            </a:pPr>
            <a:endParaRPr lang="ru-RU"/>
          </a:p>
          <a:p>
            <a:pPr lvl="4">
              <a:defRPr/>
            </a:pPr>
            <a:endParaRPr lang="ru-RU"/>
          </a:p>
          <a:p>
            <a:pPr lvl="4">
              <a:defRPr/>
            </a:pPr>
            <a:endParaRPr lang="ru-RU"/>
          </a:p>
          <a:p>
            <a:pPr lvl="4"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BCEFE"/>
            </a:gs>
            <a:gs pos="25000">
              <a:srgbClr val="2BCEFE"/>
            </a:gs>
            <a:gs pos="57000">
              <a:srgbClr val="37D4FF"/>
            </a:gs>
            <a:gs pos="100000">
              <a:srgbClr val="002E3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9"/>
          <p:cNvSpPr txBox="1"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Shape 10"/>
          <p:cNvSpPr txBox="1"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Shape 11"/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2EBEE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Shape 12"/>
          <p:cNvSpPr txBox="1">
            <a:spLocks noGrp="1"/>
          </p:cNvSpPr>
          <p:nvPr>
            <p:ph type="ftr" idx="11"/>
          </p:nvPr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2EBEE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lvl1pPr>
              <a:buClr>
                <a:srgbClr val="000000"/>
              </a:buClr>
              <a:buFont typeface="Arial" charset="0"/>
              <a:buChar char="●"/>
              <a:defRPr sz="1200">
                <a:solidFill>
                  <a:srgbClr val="D2EBEE"/>
                </a:solidFill>
              </a:defRPr>
            </a:lvl1pPr>
            <a:lvl2pPr lvl="1">
              <a:buClr>
                <a:srgbClr val="000000"/>
              </a:buClr>
              <a:buFont typeface="Courier New" pitchFamily="49" charset="0"/>
              <a:buChar char="o"/>
              <a:defRPr sz="1800">
                <a:solidFill>
                  <a:srgbClr val="FFFFFF"/>
                </a:solidFill>
              </a:defRPr>
            </a:lvl2pPr>
            <a:lvl3pPr lvl="2">
              <a:buClr>
                <a:srgbClr val="000000"/>
              </a:buClr>
              <a:buFont typeface="Wingdings" pitchFamily="2" charset="2"/>
              <a:buChar char="§"/>
              <a:defRPr sz="1800">
                <a:solidFill>
                  <a:srgbClr val="FFFFFF"/>
                </a:solidFill>
              </a:defRPr>
            </a:lvl3pPr>
            <a:lvl4pPr lvl="3">
              <a:buClr>
                <a:srgbClr val="000000"/>
              </a:buClr>
              <a:buFont typeface="Arial" charset="0"/>
              <a:buChar char="●"/>
              <a:defRPr sz="1800">
                <a:solidFill>
                  <a:srgbClr val="FFFFFF"/>
                </a:solidFill>
              </a:defRPr>
            </a:lvl4pPr>
            <a:lvl5pPr lvl="4">
              <a:buClr>
                <a:srgbClr val="000000"/>
              </a:buClr>
              <a:buFont typeface="Arial" charset="0"/>
              <a:buChar char="●"/>
              <a:defRPr sz="1800">
                <a:solidFill>
                  <a:srgbClr val="FFFFFF"/>
                </a:solidFill>
              </a:defRPr>
            </a:lvl5pPr>
          </a:lstStyle>
          <a:p>
            <a:pPr>
              <a:defRPr/>
            </a:pPr>
            <a:endParaRPr lang="ru-RU"/>
          </a:p>
          <a:p>
            <a:pPr lvl="1">
              <a:defRPr/>
            </a:pPr>
            <a:endParaRPr lang="ru-RU"/>
          </a:p>
          <a:p>
            <a:pPr lvl="2">
              <a:defRPr/>
            </a:pPr>
            <a:endParaRPr lang="ru-RU"/>
          </a:p>
          <a:p>
            <a:pPr lvl="3">
              <a:defRPr/>
            </a:pPr>
            <a:endParaRPr lang="ru-RU"/>
          </a:p>
          <a:p>
            <a:pPr lvl="4">
              <a:defRPr/>
            </a:pPr>
            <a:endParaRPr lang="ru-RU"/>
          </a:p>
          <a:p>
            <a:pPr lvl="4">
              <a:defRPr/>
            </a:pPr>
            <a:endParaRPr lang="ru-RU"/>
          </a:p>
          <a:p>
            <a:pPr lvl="4">
              <a:defRPr/>
            </a:pPr>
            <a:endParaRPr lang="ru-RU"/>
          </a:p>
          <a:p>
            <a:pPr lvl="4">
              <a:defRPr/>
            </a:pPr>
            <a:endParaRPr lang="ru-RU"/>
          </a:p>
          <a:p>
            <a:pPr lvl="4">
              <a:defRPr/>
            </a:pPr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trend.az/azerbaijan/society/2266530.html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201"/>
          <p:cNvSpPr txBox="1">
            <a:spLocks noGrp="1"/>
          </p:cNvSpPr>
          <p:nvPr>
            <p:ph type="body" idx="4294967295"/>
          </p:nvPr>
        </p:nvSpPr>
        <p:spPr>
          <a:xfrm>
            <a:off x="1042988" y="549275"/>
            <a:ext cx="7777162" cy="3024188"/>
          </a:xfrm>
        </p:spPr>
        <p:txBody>
          <a:bodyPr tIns="45700" bIns="45700"/>
          <a:lstStyle/>
          <a:p>
            <a:pPr marL="273050" indent="-273050" algn="just" eaLnBrk="1" hangingPunct="1"/>
            <a:r>
              <a:rPr lang="en-US" sz="3600" b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Olimpiya</a:t>
            </a:r>
            <a:r>
              <a:rPr lang="en-US" sz="3600" b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madaniyati</a:t>
            </a:r>
            <a:r>
              <a:rPr lang="en-US" sz="3600" b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qadriyatlari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endParaRPr lang="ru-RU" dirty="0" smtClean="0">
              <a:latin typeface="Arial" charset="0"/>
              <a:cs typeface="Arial" charset="0"/>
            </a:endParaRPr>
          </a:p>
          <a:p>
            <a:pPr marL="273050" indent="-273050" algn="just" eaLnBrk="1" hangingPunct="1"/>
            <a:endParaRPr lang="ru-RU" dirty="0" smtClean="0">
              <a:latin typeface="Arial" charset="0"/>
              <a:cs typeface="Arial" charset="0"/>
            </a:endParaRPr>
          </a:p>
          <a:p>
            <a:pPr marL="273050" indent="-273050" algn="just" eaLnBrk="1" hangingPunct="1"/>
            <a:endParaRPr lang="ru-RU" dirty="0" smtClean="0">
              <a:latin typeface="Arial" charset="0"/>
              <a:cs typeface="Arial" charset="0"/>
            </a:endParaRPr>
          </a:p>
          <a:p>
            <a:pPr marL="273050" indent="-273050" algn="just" eaLnBrk="1" hangingPunct="1"/>
            <a:endParaRPr lang="ru-RU" dirty="0" smtClean="0">
              <a:latin typeface="Arial" charset="0"/>
              <a:cs typeface="Arial" charset="0"/>
            </a:endParaRPr>
          </a:p>
          <a:p>
            <a:pPr marL="273050" indent="-273050" algn="just" eaLnBrk="1" hangingPunct="1"/>
            <a:endParaRPr lang="ru-RU" dirty="0" smtClean="0">
              <a:latin typeface="Arial" charset="0"/>
              <a:cs typeface="Arial" charset="0"/>
            </a:endParaRPr>
          </a:p>
          <a:p>
            <a:pPr marL="273050" indent="-273050" algn="just" eaLnBrk="1" hangingPunct="1"/>
            <a:r>
              <a:rPr lang="uz-Cyrl-UZ" sz="2800" b="1" dirty="0" smtClean="0">
                <a:latin typeface="Arial" charset="0"/>
                <a:cs typeface="Arial" charset="0"/>
              </a:rPr>
              <a:t>Olimpizm </a:t>
            </a:r>
            <a:r>
              <a:rPr lang="uz-Cyrl-UZ" sz="2800" dirty="0" smtClean="0">
                <a:latin typeface="Arial" charset="0"/>
                <a:cs typeface="Arial" charset="0"/>
              </a:rPr>
              <a:t>– bu tana, iroda va ong qadr</a:t>
            </a:r>
            <a:r>
              <a:rPr lang="ru-RU" sz="2800" dirty="0" smtClean="0">
                <a:latin typeface="Arial" charset="0"/>
                <a:cs typeface="Arial" charset="0"/>
              </a:rPr>
              <a:t>-</a:t>
            </a:r>
            <a:r>
              <a:rPr lang="uz-Cyrl-UZ" sz="2800" dirty="0" smtClean="0">
                <a:latin typeface="Arial" charset="0"/>
                <a:cs typeface="Arial" charset="0"/>
              </a:rPr>
              <a:t>qimmatini muvozanatlashgan bir butunlikka birlashtiruvchi hayot falsafasidir. </a:t>
            </a: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611188" y="3933825"/>
            <a:ext cx="82089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err="1"/>
              <a:t>Olimpiya</a:t>
            </a:r>
            <a:r>
              <a:rPr lang="ru-RU" sz="2400" b="1" dirty="0"/>
              <a:t> </a:t>
            </a:r>
            <a:r>
              <a:rPr lang="ru-RU" sz="2400" b="1" dirty="0" err="1"/>
              <a:t>madaniyati</a:t>
            </a:r>
            <a:r>
              <a:rPr lang="ru-RU" sz="2400" b="1" dirty="0"/>
              <a:t> </a:t>
            </a:r>
            <a:r>
              <a:rPr lang="ru-RU" sz="2400" b="1" dirty="0" err="1"/>
              <a:t>qadriyatlari</a:t>
            </a:r>
            <a:r>
              <a:rPr lang="ru-RU" sz="2400" b="1" dirty="0"/>
              <a:t> </a:t>
            </a:r>
            <a:endParaRPr lang="uz-Latn-UZ" sz="2400" b="1" dirty="0"/>
          </a:p>
          <a:p>
            <a:r>
              <a:rPr lang="uz-Cyrl-UZ" sz="2400" dirty="0"/>
              <a:t>Bugungi kunda </a:t>
            </a:r>
            <a:r>
              <a:rPr lang="ru-RU" sz="2400" dirty="0" err="1"/>
              <a:t>x</a:t>
            </a:r>
            <a:r>
              <a:rPr lang="uz-Cyrl-UZ" sz="2400" dirty="0"/>
              <a:t>alkaro olimpiya harakati sport jarayonining asosini tashkil etadi. Ushbu ijtimoiy jarayonni uchta tushunchalar –«</a:t>
            </a:r>
            <a:r>
              <a:rPr lang="uz-Cyrl-UZ" sz="2400" b="1" dirty="0"/>
              <a:t>olimpizm</a:t>
            </a:r>
            <a:r>
              <a:rPr lang="uz-Cyrl-UZ" sz="2400" dirty="0"/>
              <a:t>», «</a:t>
            </a:r>
            <a:r>
              <a:rPr lang="uz-Cyrl-UZ" sz="2400" b="1" dirty="0"/>
              <a:t>olimpiya harakati</a:t>
            </a:r>
            <a:r>
              <a:rPr lang="uz-Cyrl-UZ" sz="2400" dirty="0"/>
              <a:t>» «</a:t>
            </a:r>
            <a:r>
              <a:rPr lang="uz-Cyrl-UZ" sz="2400" b="1" dirty="0"/>
              <a:t>olimpiya </a:t>
            </a:r>
            <a:r>
              <a:rPr lang="ru-RU" sz="2400" b="1" dirty="0" err="1"/>
              <a:t>o</a:t>
            </a:r>
            <a:r>
              <a:rPr lang="ru-RU" sz="2400" b="1" dirty="0"/>
              <a:t>’</a:t>
            </a:r>
            <a:r>
              <a:rPr lang="uz-Cyrl-UZ" sz="2400" b="1" dirty="0"/>
              <a:t>yinlari</a:t>
            </a:r>
            <a:r>
              <a:rPr lang="uz-Cyrl-UZ" sz="2400" dirty="0"/>
              <a:t>» tavsiflaydi. </a:t>
            </a:r>
            <a:endParaRPr lang="ru-RU" sz="2400" dirty="0"/>
          </a:p>
        </p:txBody>
      </p:sp>
      <p:pic>
        <p:nvPicPr>
          <p:cNvPr id="4" name="Shape 8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5572140"/>
            <a:ext cx="2128838" cy="107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1116013" y="704850"/>
            <a:ext cx="7570787" cy="779463"/>
          </a:xfrm>
          <a:ln/>
        </p:spPr>
        <p:txBody>
          <a:bodyPr/>
          <a:lstStyle/>
          <a:p>
            <a:pPr eaLnBrk="1" hangingPunct="1"/>
            <a:r>
              <a:rPr lang="uz-Latn-UZ" sz="2800" smtClean="0">
                <a:latin typeface="Arial" charset="0"/>
                <a:cs typeface="Arial" charset="0"/>
              </a:rPr>
              <a:t>O’zbekiston MOQ emblemasi</a:t>
            </a:r>
            <a:endParaRPr lang="ru-RU" sz="2800" smtClean="0">
              <a:latin typeface="Arial" charset="0"/>
              <a:cs typeface="Arial" charset="0"/>
            </a:endParaRPr>
          </a:p>
        </p:txBody>
      </p:sp>
      <p:pic>
        <p:nvPicPr>
          <p:cNvPr id="30722" name="Picture 4" descr="кп 4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205038"/>
            <a:ext cx="4248150" cy="3600450"/>
          </a:xfrm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773238"/>
            <a:ext cx="3454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/>
          <p:cNvSpPr txBox="1">
            <a:spLocks noGrp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r>
              <a:rPr lang="uz-Latn-UZ" sz="3600" smtClean="0">
                <a:latin typeface="Arial" charset="0"/>
                <a:cs typeface="Arial" charset="0"/>
              </a:rPr>
              <a:t>OLIMPIYA BAYROG’I</a:t>
            </a:r>
            <a:endParaRPr lang="ru-RU" sz="3600" smtClean="0">
              <a:latin typeface="Arial" charset="0"/>
              <a:cs typeface="Arial" charset="0"/>
            </a:endParaRPr>
          </a:p>
        </p:txBody>
      </p:sp>
      <p:pic>
        <p:nvPicPr>
          <p:cNvPr id="31746" name="Shape 110"/>
          <p:cNvPicPr preferRelativeResize="0"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2071688"/>
            <a:ext cx="5715000" cy="41148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"/>
          <p:cNvSpPr txBox="1">
            <a:spLocks noGrp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r>
              <a:rPr lang="uz-Latn-UZ" sz="3200" smtClean="0">
                <a:latin typeface="Arial" charset="0"/>
                <a:cs typeface="Arial" charset="0"/>
              </a:rPr>
              <a:t>MOSKVA-1980 OLIMPIADA TALISMANI</a:t>
            </a:r>
            <a:endParaRPr lang="ru-RU" sz="3200" smtClean="0">
              <a:latin typeface="Arial" charset="0"/>
              <a:cs typeface="Arial" charset="0"/>
            </a:endParaRPr>
          </a:p>
        </p:txBody>
      </p:sp>
      <p:pic>
        <p:nvPicPr>
          <p:cNvPr id="32770" name="Picture 3" descr="кп 391 392 393 39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644650" y="1935163"/>
            <a:ext cx="5853113" cy="43894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337505"/>
            <a:ext cx="7793037" cy="571662"/>
          </a:xfrm>
          <a:noFill/>
        </p:spPr>
        <p:txBody>
          <a:bodyPr lIns="45720" tIns="0" rIns="45720" bIns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z-Latn-UZ" sz="3600" b="1" kern="1200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Olimpiya ta’limining nazariy asoslari</a:t>
            </a:r>
            <a:endParaRPr lang="ru-RU" sz="3600" b="1" kern="1200" cap="all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21506" name="Rectangle 3"/>
          <p:cNvSpPr txBox="1">
            <a:spLocks noGrp="1" noChangeArrowheads="1"/>
          </p:cNvSpPr>
          <p:nvPr>
            <p:ph idx="4294967295"/>
          </p:nvPr>
        </p:nvSpPr>
        <p:spPr>
          <a:xfrm>
            <a:off x="1182688" y="1052513"/>
            <a:ext cx="7772400" cy="5616575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" charset="0"/>
                <a:cs typeface="Arial" charset="0"/>
              </a:rPr>
              <a:t>Olimpizm - bu tana, iroda va ong qadr qimmatini muvozanatlashgan bir butunlikka birlashtiruvchi  hayot  falsafasidir. </a:t>
            </a:r>
            <a:endParaRPr lang="uz-Latn-UZ" sz="280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2800" smtClean="0">
                <a:latin typeface="Arial" charset="0"/>
                <a:cs typeface="Arial" charset="0"/>
              </a:rPr>
              <a:t>«</a:t>
            </a:r>
            <a:r>
              <a:rPr lang="ru-RU" sz="2800" smtClean="0">
                <a:latin typeface="Arial" charset="0"/>
                <a:cs typeface="Arial" charset="0"/>
              </a:rPr>
              <a:t>O</a:t>
            </a:r>
            <a:r>
              <a:rPr lang="en-US" sz="2800" smtClean="0">
                <a:latin typeface="Arial" charset="0"/>
                <a:cs typeface="Arial" charset="0"/>
              </a:rPr>
              <a:t>limpizm» deganda  madaniyat  va  san’at, fan  va  tehnika, ma’naviyat sohalarida sport  faoliyatinnig ilg’or  t</a:t>
            </a:r>
            <a:r>
              <a:rPr lang="uz-Latn-UZ" sz="2800" smtClean="0">
                <a:latin typeface="Arial" charset="0"/>
                <a:cs typeface="Arial" charset="0"/>
              </a:rPr>
              <a:t>araqqiyot</a:t>
            </a:r>
            <a:r>
              <a:rPr lang="en-US" sz="2800" smtClean="0">
                <a:latin typeface="Arial" charset="0"/>
                <a:cs typeface="Arial" charset="0"/>
              </a:rPr>
              <a:t> yutuqlari bilan uyg’unlashishiga  qaratilgan qarashlar  tizimi  tushuniladi.</a:t>
            </a:r>
            <a:endParaRPr lang="uz-Latn-UZ" sz="280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2800" smtClean="0">
                <a:latin typeface="Arial" charset="0"/>
                <a:cs typeface="Arial" charset="0"/>
              </a:rPr>
              <a:t>Olimpizm - sport harakatining ma’naviy asosi bo’lib, unda gumanistik (insonparvar) g’oyalar yotadi, kishilarning yahshi niyatlari, tinchlik, hamkorlikka intilish.</a:t>
            </a:r>
            <a:endParaRPr lang="ru-RU" sz="28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214313"/>
            <a:ext cx="7793037" cy="982662"/>
          </a:xfrm>
          <a:noFill/>
        </p:spPr>
        <p:txBody>
          <a:bodyPr lIns="45720" tIns="0" rIns="45720" bIns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800" b="1" kern="1200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O</a:t>
            </a:r>
            <a:r>
              <a:rPr lang="en-US" sz="3800" b="1" kern="1200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limpiya madaniyati</a:t>
            </a:r>
            <a:endParaRPr lang="ru-RU" sz="3800" b="1" kern="1200" cap="all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22530" name="Rectangle 3"/>
          <p:cNvSpPr txBox="1">
            <a:spLocks noGrp="1" noChangeArrowheads="1"/>
          </p:cNvSpPr>
          <p:nvPr>
            <p:ph idx="4294967295"/>
          </p:nvPr>
        </p:nvSpPr>
        <p:spPr>
          <a:xfrm>
            <a:off x="468313" y="1412875"/>
            <a:ext cx="8229600" cy="4821238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Arial" charset="0"/>
                <a:cs typeface="Arial" charset="0"/>
              </a:rPr>
              <a:t>O</a:t>
            </a:r>
            <a:r>
              <a:rPr lang="en-US" sz="3200" smtClean="0">
                <a:latin typeface="Arial" charset="0"/>
                <a:cs typeface="Arial" charset="0"/>
              </a:rPr>
              <a:t>limpiya madaniyati - bu Olimpiya </a:t>
            </a:r>
            <a:r>
              <a:rPr lang="ru-RU" sz="3200" smtClean="0">
                <a:latin typeface="Arial" charset="0"/>
                <a:cs typeface="Arial" charset="0"/>
              </a:rPr>
              <a:t>X</a:t>
            </a:r>
            <a:r>
              <a:rPr lang="en-US" sz="3200" smtClean="0">
                <a:latin typeface="Arial" charset="0"/>
                <a:cs typeface="Arial" charset="0"/>
              </a:rPr>
              <a:t>artiyasi g’oyalari, olimpizm falsafasiga mos bo’lgan, inson tomonidan to’plangan</a:t>
            </a:r>
            <a:r>
              <a:rPr lang="en-US" sz="1200" smtClean="0">
                <a:latin typeface="Arial" charset="0"/>
                <a:cs typeface="Arial" charset="0"/>
              </a:rPr>
              <a:t> </a:t>
            </a:r>
            <a:r>
              <a:rPr lang="en-US" sz="3200" smtClean="0">
                <a:latin typeface="Arial" charset="0"/>
                <a:cs typeface="Arial" charset="0"/>
              </a:rPr>
              <a:t>bilimlar, me’yorlar,qadriyatlar, hatti-harakat namunalarining  yig’indisidir. </a:t>
            </a:r>
            <a:endParaRPr lang="uz-Latn-UZ" sz="3200" smtClean="0">
              <a:latin typeface="Arial" charset="0"/>
              <a:cs typeface="Arial" charset="0"/>
            </a:endParaRPr>
          </a:p>
          <a:p>
            <a:pPr eaLnBrk="1" hangingPunct="1"/>
            <a:r>
              <a:rPr lang="ru-RU" sz="3200" smtClean="0">
                <a:latin typeface="Arial" charset="0"/>
                <a:cs typeface="Arial" charset="0"/>
              </a:rPr>
              <a:t>O</a:t>
            </a:r>
            <a:r>
              <a:rPr lang="en-US" sz="3200" smtClean="0">
                <a:latin typeface="Arial" charset="0"/>
                <a:cs typeface="Arial" charset="0"/>
              </a:rPr>
              <a:t>limpiya madaniyati asosida inson turmush  tarzi  va  sha</a:t>
            </a:r>
            <a:r>
              <a:rPr lang="uz-Latn-UZ" sz="3200" smtClean="0">
                <a:latin typeface="Arial" charset="0"/>
                <a:cs typeface="Arial" charset="0"/>
              </a:rPr>
              <a:t>x</a:t>
            </a:r>
            <a:r>
              <a:rPr lang="en-US" sz="3200" smtClean="0">
                <a:latin typeface="Arial" charset="0"/>
                <a:cs typeface="Arial" charset="0"/>
              </a:rPr>
              <a:t>sning  yashash  usuli  shakllanadi. Ushbu  bilimlar  ta’lim  va  tarbiya  orqali  beriladi. </a:t>
            </a:r>
            <a:endParaRPr lang="ru-RU" sz="32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214313"/>
            <a:ext cx="7793037" cy="693737"/>
          </a:xfrm>
          <a:noFill/>
        </p:spPr>
        <p:txBody>
          <a:bodyPr lIns="45720" tIns="0" rIns="45720" bIns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kern="1200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Olimpiya  madaniyatining qadriyatlari</a:t>
            </a:r>
            <a:endParaRPr lang="ru-RU" sz="3600" b="1" kern="1200" cap="all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23554" name="Rectangle 3"/>
          <p:cNvSpPr txBox="1">
            <a:spLocks noGrp="1" noChangeArrowheads="1"/>
          </p:cNvSpPr>
          <p:nvPr>
            <p:ph idx="4294967295"/>
          </p:nvPr>
        </p:nvSpPr>
        <p:spPr>
          <a:xfrm>
            <a:off x="611188" y="1125538"/>
            <a:ext cx="8532812" cy="51831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latin typeface="Times New Roman" pitchFamily="18" charset="0"/>
                <a:cs typeface="Arial" charset="0"/>
              </a:rPr>
              <a:t>Olimpiya  madaniyatining </a:t>
            </a:r>
            <a:r>
              <a:rPr lang="en-US" sz="2400" b="1" smtClean="0">
                <a:latin typeface="Times New Roman" pitchFamily="18" charset="0"/>
                <a:cs typeface="Arial" charset="0"/>
              </a:rPr>
              <a:t>ijtimoiy qadriyatlari</a:t>
            </a:r>
            <a:r>
              <a:rPr lang="en-US" sz="2400" smtClean="0">
                <a:latin typeface="Times New Roman" pitchFamily="18" charset="0"/>
                <a:cs typeface="Arial" charset="0"/>
              </a:rPr>
              <a:t> jamiyat tomonidan tarihiy bilimlar, ijtimoiy-ruhiy me’yorlar, sport harakati, olimpizm, olimpiya</a:t>
            </a:r>
            <a:r>
              <a:rPr lang="en-US" sz="100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smtClean="0">
                <a:latin typeface="Times New Roman" pitchFamily="18" charset="0"/>
                <a:cs typeface="Arial" charset="0"/>
              </a:rPr>
              <a:t>harakati, Olimpiya o’yinlari ko’rinishida  yaratilgan.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latin typeface="Times New Roman" pitchFamily="18" charset="0"/>
                <a:cs typeface="Arial" charset="0"/>
              </a:rPr>
              <a:t>Olimpiya madaniyatining </a:t>
            </a:r>
            <a:r>
              <a:rPr lang="en-US" sz="2400" b="1" smtClean="0">
                <a:latin typeface="Times New Roman" pitchFamily="18" charset="0"/>
                <a:cs typeface="Arial" charset="0"/>
              </a:rPr>
              <a:t>tarihiy qadriyatlari</a:t>
            </a:r>
            <a:r>
              <a:rPr lang="en-US" sz="2400" smtClean="0">
                <a:latin typeface="Times New Roman" pitchFamily="18" charset="0"/>
                <a:cs typeface="Arial" charset="0"/>
              </a:rPr>
              <a:t> sport tarihi, olimpiya harakati genezisi to’g’risidagi bilimlar, qadriyatlar, me’yorlar, olimpizm ma’nosi to’g’risidagi bilimlarning shakllanish tarihini o’z ichiga oladi.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latin typeface="Times New Roman" pitchFamily="18" charset="0"/>
                <a:cs typeface="Arial" charset="0"/>
              </a:rPr>
              <a:t>Olimpiya madaniyatining </a:t>
            </a:r>
            <a:r>
              <a:rPr lang="uz-Latn-UZ" sz="2400" b="1" smtClean="0">
                <a:latin typeface="Times New Roman" pitchFamily="18" charset="0"/>
                <a:cs typeface="Arial" charset="0"/>
              </a:rPr>
              <a:t>tafakkur</a:t>
            </a:r>
            <a:r>
              <a:rPr lang="en-US" sz="2400" b="1" smtClean="0">
                <a:latin typeface="Times New Roman" pitchFamily="18" charset="0"/>
                <a:cs typeface="Arial" charset="0"/>
              </a:rPr>
              <a:t> qadriyatlari</a:t>
            </a:r>
            <a:r>
              <a:rPr lang="en-US" sz="2400" smtClean="0">
                <a:latin typeface="Times New Roman" pitchFamily="18" charset="0"/>
                <a:cs typeface="Arial" charset="0"/>
              </a:rPr>
              <a:t> sport faoliyatiga falsafiy yondashish, sportning insonparvarlik asoslarini ishlab chiqish, Olimpiya  </a:t>
            </a:r>
            <a:r>
              <a:rPr lang="ru-RU" sz="2400" smtClean="0">
                <a:latin typeface="Times New Roman" pitchFamily="18" charset="0"/>
                <a:cs typeface="Arial" charset="0"/>
              </a:rPr>
              <a:t>X</a:t>
            </a:r>
            <a:r>
              <a:rPr lang="en-US" sz="2400" smtClean="0">
                <a:latin typeface="Times New Roman" pitchFamily="18" charset="0"/>
                <a:cs typeface="Arial" charset="0"/>
              </a:rPr>
              <a:t>artiyasi g’oyalari asosida olimpiya harakatini rivojlantirishda o’z aksini topadi.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latin typeface="Times New Roman" pitchFamily="18" charset="0"/>
                <a:cs typeface="Arial" charset="0"/>
              </a:rPr>
              <a:t>Olimpiya madaniyatining </a:t>
            </a:r>
            <a:r>
              <a:rPr lang="en-US" sz="2400" b="1" smtClean="0">
                <a:latin typeface="Times New Roman" pitchFamily="18" charset="0"/>
                <a:cs typeface="Arial" charset="0"/>
              </a:rPr>
              <a:t>muloqot</a:t>
            </a:r>
            <a:r>
              <a:rPr lang="uz-Latn-UZ" sz="2400" b="1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Arial" charset="0"/>
              </a:rPr>
              <a:t>qadriyatlari</a:t>
            </a:r>
            <a:r>
              <a:rPr lang="en-US" sz="2400" smtClean="0">
                <a:latin typeface="Times New Roman" pitchFamily="18" charset="0"/>
                <a:cs typeface="Arial" charset="0"/>
              </a:rPr>
              <a:t> sportni muloqot vositasi, halqlar o’rtasidagi o’zaro munosabatlar sifatida yorqin namoyon kiladi, bu o’z navbatida, sport faoliyatining baynalmilalligini aks ettiradi.</a:t>
            </a:r>
            <a:r>
              <a:rPr lang="en-US" sz="2400" smtClean="0">
                <a:latin typeface="Arial" charset="0"/>
                <a:cs typeface="Arial" charset="0"/>
              </a:rPr>
              <a:t> </a:t>
            </a:r>
            <a:endParaRPr lang="ru-RU" sz="2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hape 209"/>
          <p:cNvSpPr txBox="1">
            <a:spLocks noChangeArrowheads="1"/>
          </p:cNvSpPr>
          <p:nvPr/>
        </p:nvSpPr>
        <p:spPr bwMode="auto">
          <a:xfrm>
            <a:off x="755650" y="476250"/>
            <a:ext cx="730885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r>
              <a:rPr lang="uz-Cyrl-UZ" sz="2400" b="1" i="1">
                <a:solidFill>
                  <a:schemeClr val="bg1"/>
                </a:solidFill>
              </a:rPr>
              <a:t>Olimpiya Xartiyasida olimpizm tushunchasining ma’nosi yoritib berilgan. Olimpizm tushunchasi</a:t>
            </a:r>
            <a:r>
              <a:rPr lang="ru-RU" sz="2400" b="1" i="1">
                <a:solidFill>
                  <a:schemeClr val="bg1"/>
                </a:solidFill>
              </a:rPr>
              <a:t>ni keng ma’noda ifodalash uchun un</a:t>
            </a:r>
            <a:r>
              <a:rPr lang="uz-Cyrl-UZ" sz="2400" b="1" i="1">
                <a:solidFill>
                  <a:schemeClr val="bg1"/>
                </a:solidFill>
              </a:rPr>
              <a:t>ga quyidagi ta’riflarni </a:t>
            </a:r>
            <a:r>
              <a:rPr lang="ru-RU" sz="2400" b="1" i="1">
                <a:solidFill>
                  <a:schemeClr val="bg1"/>
                </a:solidFill>
              </a:rPr>
              <a:t>ham </a:t>
            </a:r>
            <a:r>
              <a:rPr lang="uz-Cyrl-UZ" sz="2400" b="1" i="1">
                <a:solidFill>
                  <a:schemeClr val="bg1"/>
                </a:solidFill>
              </a:rPr>
              <a:t>berish mumkin:</a:t>
            </a:r>
          </a:p>
          <a:p>
            <a:r>
              <a:rPr lang="uz-Cyrl-UZ" sz="2400" b="1" i="1">
                <a:solidFill>
                  <a:schemeClr val="bg1"/>
                </a:solidFill>
              </a:rPr>
              <a:t>olimpizm – bu alohida, insoniyat tomonidan hosil qilingan yuksak axloqiy </a:t>
            </a:r>
            <a:r>
              <a:rPr lang="ru-RU" sz="2400" b="1" i="1">
                <a:solidFill>
                  <a:schemeClr val="bg1"/>
                </a:solidFill>
              </a:rPr>
              <a:t>q</a:t>
            </a:r>
            <a:r>
              <a:rPr lang="uz-Cyrl-UZ" sz="2400" b="1" i="1">
                <a:solidFill>
                  <a:schemeClr val="bg1"/>
                </a:solidFill>
              </a:rPr>
              <a:t>adriyatlarga ma’naviy a</a:t>
            </a:r>
            <a:r>
              <a:rPr lang="ru-RU" sz="2400" b="1" i="1">
                <a:solidFill>
                  <a:schemeClr val="bg1"/>
                </a:solidFill>
              </a:rPr>
              <a:t>sos</a:t>
            </a:r>
            <a:r>
              <a:rPr lang="uz-Cyrl-UZ" sz="2400" b="1" i="1">
                <a:solidFill>
                  <a:schemeClr val="bg1"/>
                </a:solidFill>
              </a:rPr>
              <a:t>dir;</a:t>
            </a:r>
          </a:p>
          <a:p>
            <a:r>
              <a:rPr lang="uz-Cyrl-UZ" sz="2400" b="1" i="1">
                <a:solidFill>
                  <a:schemeClr val="bg1"/>
                </a:solidFill>
              </a:rPr>
              <a:t>olimpizm – bu jamiyatning o’ziga hos holatidir, bunda </a:t>
            </a:r>
            <a:r>
              <a:rPr lang="ru-RU" sz="2400" b="1" i="1">
                <a:solidFill>
                  <a:schemeClr val="bg1"/>
                </a:solidFill>
              </a:rPr>
              <a:t>tajovuzkorlik</a:t>
            </a:r>
            <a:r>
              <a:rPr lang="uz-Cyrl-UZ" sz="2400" b="1" i="1">
                <a:solidFill>
                  <a:schemeClr val="bg1"/>
                </a:solidFill>
              </a:rPr>
              <a:t>, urush harakatlarini olib borish axloqsizlik hisoblanadi</a:t>
            </a:r>
            <a:r>
              <a:rPr lang="ru-RU" sz="2400" b="1" i="1">
                <a:solidFill>
                  <a:schemeClr val="bg1"/>
                </a:solidFill>
              </a:rPr>
              <a:t>;</a:t>
            </a:r>
            <a:r>
              <a:rPr lang="uz-Cyrl-UZ" sz="2400" b="1" i="1">
                <a:solidFill>
                  <a:schemeClr val="bg1"/>
                </a:solidFill>
              </a:rPr>
              <a:t> </a:t>
            </a:r>
            <a:endParaRPr lang="en-US" sz="2400" b="1" i="1">
              <a:solidFill>
                <a:schemeClr val="bg1"/>
              </a:solidFill>
            </a:endParaRPr>
          </a:p>
          <a:p>
            <a:r>
              <a:rPr lang="en-US" sz="2400" b="1" i="1">
                <a:solidFill>
                  <a:schemeClr val="bg1"/>
                </a:solidFill>
              </a:rPr>
              <a:t>olimpizm – bu sport, san’at, madaniyat, fan  va  texnikaning o’ziga hos uyg’unlashuvidir.</a:t>
            </a:r>
            <a:r>
              <a:rPr lang="ru-RU" sz="2400">
                <a:solidFill>
                  <a:schemeClr val="bg1"/>
                </a:solidFill>
              </a:rPr>
              <a:t> </a:t>
            </a:r>
            <a:endParaRPr lang="ru-RU" sz="2400" b="1" i="1">
              <a:solidFill>
                <a:schemeClr val="bg1"/>
              </a:solidFill>
            </a:endParaRPr>
          </a:p>
        </p:txBody>
      </p:sp>
      <p:pic>
        <p:nvPicPr>
          <p:cNvPr id="39939" name="Shape 21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5300663"/>
            <a:ext cx="24860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uz-Latn-UZ" sz="3200" smtClean="0">
                <a:latin typeface="Arial" charset="0"/>
                <a:cs typeface="Arial" charset="0"/>
              </a:rPr>
              <a:t>Isidoros Kuvelos</a:t>
            </a:r>
            <a:endParaRPr lang="ru-RU" sz="3200" smtClean="0">
              <a:latin typeface="Arial" charset="0"/>
              <a:cs typeface="Arial" charset="0"/>
            </a:endParaRPr>
          </a:p>
        </p:txBody>
      </p:sp>
      <p:sp>
        <p:nvSpPr>
          <p:cNvPr id="24578" name="Text Box 3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uz-Latn-UZ" smtClean="0">
                <a:latin typeface="Arial" charset="0"/>
                <a:cs typeface="Arial" charset="0"/>
              </a:rPr>
              <a:t>Xalqaro Olimpiya Akademiyasining Prezidenti</a:t>
            </a:r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24579" name="Содержимое 3" descr="Президент Международной олимпийской академии посетит Баку">
            <a:hlinkClick r:id="rId2"/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3357563"/>
            <a:ext cx="40338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26" name="Group 26"/>
          <p:cNvGraphicFramePr>
            <a:graphicFrameLocks noGrp="1"/>
          </p:cNvGraphicFramePr>
          <p:nvPr>
            <p:ph idx="4294967295"/>
          </p:nvPr>
        </p:nvGraphicFramePr>
        <p:xfrm>
          <a:off x="457200" y="836613"/>
          <a:ext cx="8229600" cy="5289551"/>
        </p:xfrm>
        <a:graphic>
          <a:graphicData uri="http://schemas.openxmlformats.org/drawingml/2006/table">
            <a:tbl>
              <a:tblPr/>
              <a:tblGrid>
                <a:gridCol w="4116388"/>
                <a:gridCol w="4113212"/>
              </a:tblGrid>
              <a:tr h="8826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Latn-U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  <a:sym typeface="Arial" charset="0"/>
                        </a:rPr>
                        <a:t>OLIMPIYA HALQALARINING RANGLARI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  <a:cs typeface="Arial" charset="0"/>
                        <a:sym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1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Latn-U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  <a:sym typeface="Arial" charset="0"/>
                        </a:rPr>
                        <a:t>Ko’k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  <a:cs typeface="Arial" charset="0"/>
                        <a:sym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Latn-U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  <a:sym typeface="Arial" charset="0"/>
                        </a:rPr>
                        <a:t>Yevropa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  <a:cs typeface="Arial" charset="0"/>
                        <a:sym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Latn-U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  <a:sym typeface="Arial" charset="0"/>
                        </a:rPr>
                        <a:t>Qora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  <a:cs typeface="Arial" charset="0"/>
                        <a:sym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  <a:sym typeface="Arial" charset="0"/>
                        </a:rPr>
                        <a:t>А</a:t>
                      </a:r>
                      <a:r>
                        <a:rPr kumimoji="0" lang="uz-Latn-U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  <a:sym typeface="Arial" charset="0"/>
                        </a:rPr>
                        <a:t>frika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  <a:cs typeface="Arial" charset="0"/>
                        <a:sym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879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Latn-U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  <a:sym typeface="Arial" charset="0"/>
                        </a:rPr>
                        <a:t>Qizil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  <a:cs typeface="Arial" charset="0"/>
                        <a:sym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  <a:sym typeface="Arial" charset="0"/>
                        </a:rPr>
                        <a:t>А</a:t>
                      </a:r>
                      <a:r>
                        <a:rPr kumimoji="0" lang="uz-Latn-U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  <a:sym typeface="Arial" charset="0"/>
                        </a:rPr>
                        <a:t>merika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  <a:cs typeface="Arial" charset="0"/>
                        <a:sym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881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Latn-U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  <a:sym typeface="Arial" charset="0"/>
                        </a:rPr>
                        <a:t>Sariq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  <a:cs typeface="Arial" charset="0"/>
                        <a:sym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Latn-U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  <a:sym typeface="Arial" charset="0"/>
                        </a:rPr>
                        <a:t>Osiyo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  <a:cs typeface="Arial" charset="0"/>
                        <a:sym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Latn-U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  <a:sym typeface="Arial" charset="0"/>
                        </a:rPr>
                        <a:t>Yashil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  <a:cs typeface="Arial" charset="0"/>
                        <a:sym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  <a:sym typeface="Arial" charset="0"/>
                        </a:rPr>
                        <a:t>А</a:t>
                      </a:r>
                      <a:r>
                        <a:rPr kumimoji="0" lang="uz-Latn-U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  <a:sym typeface="Arial" charset="0"/>
                        </a:rPr>
                        <a:t>vstraliya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  <a:cs typeface="Arial" charset="0"/>
                        <a:sym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143"/>
          <p:cNvSpPr txBox="1">
            <a:spLocks noChangeArrowheads="1"/>
          </p:cNvSpPr>
          <p:nvPr/>
        </p:nvSpPr>
        <p:spPr bwMode="auto">
          <a:xfrm>
            <a:off x="1042988" y="0"/>
            <a:ext cx="75819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8275" bIns="0" anchor="b"/>
          <a:lstStyle/>
          <a:p>
            <a:pPr algn="r">
              <a:buSzPct val="25000"/>
            </a:pPr>
            <a:r>
              <a:rPr lang="uz-Latn-UZ" sz="4600" b="1">
                <a:solidFill>
                  <a:schemeClr val="hlink"/>
                </a:solidFill>
              </a:rPr>
              <a:t>OLIMPIYA HALQALARI</a:t>
            </a:r>
            <a:r>
              <a:rPr lang="uz-Latn-UZ" sz="4600" b="1">
                <a:solidFill>
                  <a:srgbClr val="53ECF3"/>
                </a:solidFill>
              </a:rPr>
              <a:t> </a:t>
            </a:r>
            <a:endParaRPr lang="ru-RU" sz="4600" b="1">
              <a:solidFill>
                <a:srgbClr val="53ECF3"/>
              </a:solidFill>
            </a:endParaRPr>
          </a:p>
        </p:txBody>
      </p:sp>
      <p:pic>
        <p:nvPicPr>
          <p:cNvPr id="82" name="Shape 8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2708275"/>
            <a:ext cx="49688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hape 80"/>
          <p:cNvSpPr txBox="1">
            <a:spLocks noGrp="1"/>
          </p:cNvSpPr>
          <p:nvPr>
            <p:ph type="title" idx="4294967295"/>
          </p:nvPr>
        </p:nvSpPr>
        <p:spPr>
          <a:xfrm>
            <a:off x="1692275" y="908050"/>
            <a:ext cx="6048375" cy="1128713"/>
          </a:xfrm>
        </p:spPr>
        <p:txBody>
          <a:bodyPr tIns="45700" bIns="45700" anchor="ctr"/>
          <a:lstStyle/>
          <a:p>
            <a:pPr eaLnBrk="1" hangingPunct="1">
              <a:buClr>
                <a:srgbClr val="54EEC5"/>
              </a:buClr>
              <a:buSzPct val="25000"/>
            </a:pPr>
            <a:r>
              <a:rPr lang="uz-Latn-UZ" sz="1200" b="1" smtClean="0">
                <a:solidFill>
                  <a:srgbClr val="870B84"/>
                </a:solidFill>
                <a:latin typeface="Calibri" pitchFamily="34" charset="0"/>
                <a:cs typeface="Arial" charset="0"/>
                <a:sym typeface="Calibri" pitchFamily="34" charset="0"/>
              </a:rPr>
              <a:t>Olimpiya qadriytlari</a:t>
            </a:r>
            <a:endParaRPr lang="ru-RU" sz="1200" b="1" smtClean="0">
              <a:solidFill>
                <a:srgbClr val="870B84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28674" name="Shape 81"/>
          <p:cNvSpPr txBox="1">
            <a:spLocks noGrp="1"/>
          </p:cNvSpPr>
          <p:nvPr>
            <p:ph type="body" idx="4294967295"/>
          </p:nvPr>
        </p:nvSpPr>
        <p:spPr>
          <a:xfrm>
            <a:off x="250825" y="3822700"/>
            <a:ext cx="5113338" cy="2252663"/>
          </a:xfrm>
        </p:spPr>
        <p:txBody>
          <a:bodyPr tIns="45700" bIns="45700"/>
          <a:lstStyle/>
          <a:p>
            <a:pPr marL="273050" indent="-273050" eaLnBrk="1" hangingPunct="1">
              <a:spcBef>
                <a:spcPts val="438"/>
              </a:spcBef>
              <a:buClr>
                <a:srgbClr val="0BD0D9"/>
              </a:buClr>
              <a:buSzPct val="57000"/>
              <a:buFont typeface="Arial" charset="0"/>
              <a:buNone/>
            </a:pPr>
            <a:r>
              <a:rPr lang="uz-Latn-UZ" sz="1800" smtClean="0">
                <a:solidFill>
                  <a:srgbClr val="FFFFFF"/>
                </a:solidFill>
                <a:latin typeface="Arial" charset="0"/>
                <a:cs typeface="Arial" charset="0"/>
              </a:rPr>
              <a:t>Barkamollik</a:t>
            </a:r>
            <a:endParaRPr lang="ru-RU" sz="180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273050" indent="-273050" eaLnBrk="1" hangingPunct="1">
              <a:spcBef>
                <a:spcPts val="438"/>
              </a:spcBef>
              <a:buClr>
                <a:srgbClr val="0BD0D9"/>
              </a:buClr>
              <a:buSzPct val="57000"/>
              <a:buFont typeface="Arial" charset="0"/>
              <a:buNone/>
            </a:pPr>
            <a:r>
              <a:rPr lang="uz-Latn-UZ" sz="1800" smtClean="0">
                <a:solidFill>
                  <a:srgbClr val="FFFFFF"/>
                </a:solidFill>
                <a:latin typeface="Arial" charset="0"/>
                <a:cs typeface="Arial" charset="0"/>
              </a:rPr>
              <a:t>Do’stlik</a:t>
            </a:r>
            <a:r>
              <a:rPr lang="ru-RU" sz="1800" smtClean="0">
                <a:solidFill>
                  <a:srgbClr val="FFFFFF"/>
                </a:solidFill>
                <a:latin typeface="Arial" charset="0"/>
                <a:cs typeface="Arial" charset="0"/>
              </a:rPr>
              <a:t>  </a:t>
            </a:r>
          </a:p>
          <a:p>
            <a:pPr marL="273050" indent="-273050" eaLnBrk="1" hangingPunct="1">
              <a:spcBef>
                <a:spcPts val="438"/>
              </a:spcBef>
              <a:buClr>
                <a:srgbClr val="0BD0D9"/>
              </a:buClr>
              <a:buSzPct val="57000"/>
              <a:buFont typeface="Arial" charset="0"/>
              <a:buNone/>
            </a:pPr>
            <a:r>
              <a:rPr lang="uz-Latn-UZ" sz="1800" smtClean="0">
                <a:solidFill>
                  <a:srgbClr val="FFFFFF"/>
                </a:solidFill>
                <a:latin typeface="Arial" charset="0"/>
                <a:cs typeface="Arial" charset="0"/>
              </a:rPr>
              <a:t>Hurmat</a:t>
            </a:r>
            <a:endParaRPr lang="ru-RU" sz="180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2" name="Shape 8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565400"/>
            <a:ext cx="2128837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Shape 8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3933825"/>
            <a:ext cx="20701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Shape 84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1773238"/>
            <a:ext cx="20669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Shape 85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6100" y="1844675"/>
            <a:ext cx="20812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Theme">
  <a:themeElements>
    <a:clrScheme name="Поток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403</Words>
  <Application>Microsoft Office PowerPoint</Application>
  <PresentationFormat>Экран (4:3)</PresentationFormat>
  <Paragraphs>46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Custom Theme</vt:lpstr>
      <vt:lpstr>Презентация PowerPoint</vt:lpstr>
      <vt:lpstr>Olimpiya ta’limining nazariy asoslari</vt:lpstr>
      <vt:lpstr>Olimpiya madaniyati</vt:lpstr>
      <vt:lpstr>Olimpiya  madaniyatining qadriyatlari</vt:lpstr>
      <vt:lpstr>Презентация PowerPoint</vt:lpstr>
      <vt:lpstr>Isidoros Kuvelos</vt:lpstr>
      <vt:lpstr>Презентация PowerPoint</vt:lpstr>
      <vt:lpstr>Презентация PowerPoint</vt:lpstr>
      <vt:lpstr>Olimpiya qadriytlari</vt:lpstr>
      <vt:lpstr>O’zbekiston MOQ emblemasi</vt:lpstr>
      <vt:lpstr>OLIMPIYA BAYROG’I</vt:lpstr>
      <vt:lpstr>MOSKVA-1980 OLIMPIADA TALISMANI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1</cp:lastModifiedBy>
  <cp:revision>18</cp:revision>
  <dcterms:modified xsi:type="dcterms:W3CDTF">2016-12-05T03:19:40Z</dcterms:modified>
</cp:coreProperties>
</file>