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handoutMasterIdLst>
    <p:handoutMasterId r:id="rId32"/>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B40118-C4C0-40B1-B364-651DDE0D2685}" type="datetimeFigureOut">
              <a:rPr lang="ru-RU" smtClean="0"/>
              <a:t>17.05.2016</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E9B25CC-B7EF-4934-9516-91748893B3B8}" type="slidenum">
              <a:rPr lang="ru-RU" smtClean="0"/>
              <a:t>‹#›</a:t>
            </a:fld>
            <a:endParaRPr lang="ru-RU"/>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ru-RU" smtClean="0"/>
              <a:t>Образец заголовка</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377BD203-9E03-4EDF-A1D3-A8D5433439A9}" type="datetimeFigureOut">
              <a:rPr lang="ru-RU" smtClean="0"/>
              <a:pPr/>
              <a:t>17.05.2016</a:t>
            </a:fld>
            <a:endParaRPr lang="ru-RU"/>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ru-RU"/>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87A8E168-C222-4B5D-9099-146BC12AC1D1}" type="slidenum">
              <a:rPr lang="ru-RU" smtClean="0"/>
              <a:pPr/>
              <a:t>‹#›</a:t>
            </a:fld>
            <a:endParaRPr lang="ru-RU"/>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ru-RU" smtClean="0"/>
              <a:t>Образец заголовка</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7A8E168-C222-4B5D-9099-146BC12AC1D1}" type="slidenum">
              <a:rPr lang="ru-RU" smtClean="0"/>
              <a:pPr/>
              <a:t>‹#›</a:t>
            </a:fld>
            <a:endParaRPr lang="ru-RU"/>
          </a:p>
        </p:txBody>
      </p:sp>
      <p:sp>
        <p:nvSpPr>
          <p:cNvPr id="9" name="Content Placeholder 8"/>
          <p:cNvSpPr>
            <a:spLocks noGrp="1"/>
          </p:cNvSpPr>
          <p:nvPr>
            <p:ph sz="quarter" idx="13"/>
          </p:nvPr>
        </p:nvSpPr>
        <p:spPr>
          <a:xfrm>
            <a:off x="1042416" y="2313432"/>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7" name="Slide Number Placeholder 6"/>
          <p:cNvSpPr>
            <a:spLocks noGrp="1"/>
          </p:cNvSpPr>
          <p:nvPr>
            <p:ph type="sldNum" sz="quarter" idx="12"/>
          </p:nvPr>
        </p:nvSpPr>
        <p:spPr/>
        <p:txBody>
          <a:bodyPr/>
          <a:lstStyle/>
          <a:p>
            <a:fld id="{87A8E168-C222-4B5D-9099-146BC12AC1D1}" type="slidenum">
              <a:rPr lang="ru-RU" smtClean="0"/>
              <a:pPr/>
              <a:t>‹#›</a:t>
            </a:fld>
            <a:endParaRPr lang="ru-RU"/>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ru-RU" smtClean="0"/>
              <a:t>Образец заголовка</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ru-RU" smtClean="0"/>
              <a:t>Образец заголовка</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77BD203-9E03-4EDF-A1D3-A8D5433439A9}" type="datetimeFigureOut">
              <a:rPr lang="ru-RU" smtClean="0"/>
              <a:pPr/>
              <a:t>17.05.2016</a:t>
            </a:fld>
            <a:endParaRPr lang="ru-RU"/>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ru-RU"/>
          </a:p>
        </p:txBody>
      </p:sp>
      <p:sp>
        <p:nvSpPr>
          <p:cNvPr id="7" name="Slide Number Placeholder 6"/>
          <p:cNvSpPr>
            <a:spLocks noGrp="1"/>
          </p:cNvSpPr>
          <p:nvPr>
            <p:ph type="sldNum" sz="quarter" idx="12"/>
          </p:nvPr>
        </p:nvSpPr>
        <p:spPr/>
        <p:txBody>
          <a:bodyPr/>
          <a:lstStyle/>
          <a:p>
            <a:fld id="{87A8E168-C222-4B5D-9099-146BC12AC1D1}"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377BD203-9E03-4EDF-A1D3-A8D5433439A9}" type="datetimeFigureOut">
              <a:rPr lang="ru-RU" smtClean="0"/>
              <a:pPr/>
              <a:t>17.05.2016</a:t>
            </a:fld>
            <a:endParaRPr lang="ru-RU"/>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ru-RU"/>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87A8E168-C222-4B5D-9099-146BC12AC1D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2420888"/>
            <a:ext cx="7129779" cy="2664296"/>
          </a:xfrm>
        </p:spPr>
        <p:txBody>
          <a:bodyPr>
            <a:normAutofit fontScale="90000"/>
          </a:bodyPr>
          <a:lstStyle/>
          <a:p>
            <a:pPr algn="ct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1800" dirty="0">
                <a:solidFill>
                  <a:srgbClr val="003300"/>
                </a:solidFill>
                <a:latin typeface="Times New Roman" pitchFamily="18" charset="0"/>
                <a:cs typeface="Times New Roman" pitchFamily="18" charset="0"/>
              </a:rPr>
              <a:t/>
            </a:r>
            <a:br>
              <a:rPr lang="en-US" sz="1800" dirty="0">
                <a:solidFill>
                  <a:srgbClr val="003300"/>
                </a:solidFill>
                <a:latin typeface="Times New Roman" pitchFamily="18" charset="0"/>
                <a:cs typeface="Times New Roman" pitchFamily="18" charset="0"/>
              </a:rPr>
            </a:br>
            <a:r>
              <a:rPr lang="en-US" sz="1800" smtClean="0">
                <a:solidFill>
                  <a:srgbClr val="003300"/>
                </a:solidFill>
                <a:latin typeface="Times New Roman" pitchFamily="18" charset="0"/>
                <a:cs typeface="Times New Roman" pitchFamily="18" charset="0"/>
              </a:rPr>
              <a:t/>
            </a:r>
            <a:br>
              <a:rPr lang="en-US" sz="1800" smtClean="0">
                <a:solidFill>
                  <a:srgbClr val="003300"/>
                </a:solidFill>
                <a:latin typeface="Times New Roman" pitchFamily="18" charset="0"/>
                <a:cs typeface="Times New Roman" pitchFamily="18" charset="0"/>
              </a:rPr>
            </a:br>
            <a:r>
              <a:rPr lang="en-US" sz="1800" dirty="0" smtClean="0">
                <a:solidFill>
                  <a:srgbClr val="003300"/>
                </a:solidFill>
                <a:latin typeface="Times New Roman" pitchFamily="18" charset="0"/>
                <a:cs typeface="Times New Roman" pitchFamily="18" charset="0"/>
              </a:rPr>
              <a:t/>
            </a:r>
            <a:br>
              <a:rPr lang="en-US" sz="1800" dirty="0" smtClean="0">
                <a:solidFill>
                  <a:srgbClr val="003300"/>
                </a:solidFill>
                <a:latin typeface="Times New Roman" pitchFamily="18" charset="0"/>
                <a:cs typeface="Times New Roman" pitchFamily="18" charset="0"/>
              </a:rPr>
            </a:br>
            <a:r>
              <a:rPr lang="en-US" sz="2200" b="1" dirty="0" err="1" smtClean="0">
                <a:solidFill>
                  <a:schemeClr val="accent1">
                    <a:lumMod val="50000"/>
                  </a:schemeClr>
                </a:solidFill>
                <a:latin typeface="Rockwell" pitchFamily="18" charset="0"/>
                <a:cs typeface="Times New Roman" pitchFamily="18" charset="0"/>
              </a:rPr>
              <a:t>Mavzu</a:t>
            </a:r>
            <a:r>
              <a:rPr lang="en-US" sz="2200" dirty="0" smtClean="0">
                <a:solidFill>
                  <a:schemeClr val="accent1">
                    <a:lumMod val="50000"/>
                  </a:schemeClr>
                </a:solidFill>
                <a:latin typeface="Rockwell" pitchFamily="18" charset="0"/>
                <a:cs typeface="Times New Roman" pitchFamily="18" charset="0"/>
              </a:rPr>
              <a:t>: </a:t>
            </a:r>
            <a:r>
              <a:rPr lang="en-US" sz="2200" b="1" dirty="0" smtClean="0">
                <a:solidFill>
                  <a:schemeClr val="accent1">
                    <a:lumMod val="50000"/>
                  </a:schemeClr>
                </a:solidFill>
                <a:latin typeface="Rockwell" pitchFamily="18" charset="0"/>
                <a:cs typeface="Times New Roman" pitchFamily="18" charset="0"/>
              </a:rPr>
              <a:t>Parabola </a:t>
            </a:r>
            <a:r>
              <a:rPr lang="en-US" sz="2200" b="1" dirty="0" err="1">
                <a:solidFill>
                  <a:schemeClr val="accent1">
                    <a:lumMod val="50000"/>
                  </a:schemeClr>
                </a:solidFill>
                <a:latin typeface="Rockwell" pitchFamily="18" charset="0"/>
                <a:cs typeface="Times New Roman" pitchFamily="18" charset="0"/>
              </a:rPr>
              <a:t>ta’rifi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kanonik</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tenglamasi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Xossalari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Ikkinchi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tartibli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chiziqning</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fokuslari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va</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direktrisalari.Ikkinchi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tartibli</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chiziqning</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qutb</a:t>
            </a:r>
            <a:r>
              <a:rPr lang="en-US" sz="2200" b="1" dirty="0">
                <a:solidFill>
                  <a:schemeClr val="accent1">
                    <a:lumMod val="50000"/>
                  </a:schemeClr>
                </a:solidFill>
                <a:latin typeface="Rockwell" pitchFamily="18" charset="0"/>
                <a:cs typeface="Times New Roman" pitchFamily="18" charset="0"/>
              </a:rPr>
              <a:t> </a:t>
            </a:r>
            <a:r>
              <a:rPr lang="en-US" sz="2200" b="1" dirty="0" err="1">
                <a:solidFill>
                  <a:schemeClr val="accent1">
                    <a:lumMod val="50000"/>
                  </a:schemeClr>
                </a:solidFill>
                <a:latin typeface="Rockwell" pitchFamily="18" charset="0"/>
                <a:cs typeface="Times New Roman" pitchFamily="18" charset="0"/>
              </a:rPr>
              <a:t>koordinatalaridagi</a:t>
            </a:r>
            <a:r>
              <a:rPr lang="en-US" sz="2200" b="1" dirty="0">
                <a:solidFill>
                  <a:schemeClr val="accent1">
                    <a:lumMod val="50000"/>
                  </a:schemeClr>
                </a:solidFill>
                <a:latin typeface="Rockwell" pitchFamily="18" charset="0"/>
                <a:cs typeface="Times New Roman" pitchFamily="18" charset="0"/>
              </a:rPr>
              <a:t> </a:t>
            </a:r>
            <a:r>
              <a:rPr lang="en-US" sz="2200" b="1" dirty="0" err="1" smtClean="0">
                <a:solidFill>
                  <a:schemeClr val="accent1">
                    <a:lumMod val="50000"/>
                  </a:schemeClr>
                </a:solidFill>
                <a:latin typeface="Rockwell" pitchFamily="18" charset="0"/>
                <a:cs typeface="Times New Roman" pitchFamily="18" charset="0"/>
              </a:rPr>
              <a:t>tenglamasi</a:t>
            </a:r>
            <a:endParaRPr lang="ru-RU" sz="2200" dirty="0">
              <a:solidFill>
                <a:schemeClr val="accent1">
                  <a:lumMod val="50000"/>
                </a:schemeClr>
              </a:solidFill>
              <a:latin typeface="+mn-lt"/>
            </a:endParaRPr>
          </a:p>
        </p:txBody>
      </p:sp>
      <p:sp>
        <p:nvSpPr>
          <p:cNvPr id="3" name="Подзаголовок 2"/>
          <p:cNvSpPr>
            <a:spLocks noGrp="1"/>
          </p:cNvSpPr>
          <p:nvPr>
            <p:ph type="subTitle" idx="1"/>
          </p:nvPr>
        </p:nvSpPr>
        <p:spPr>
          <a:xfrm>
            <a:off x="4788024" y="5589240"/>
            <a:ext cx="3309803" cy="452509"/>
          </a:xfrm>
        </p:spPr>
        <p:txBody>
          <a:bodyPr>
            <a:normAutofit/>
          </a:bodyPr>
          <a:lstStyle/>
          <a:p>
            <a:r>
              <a:rPr lang="en-US" b="1" dirty="0" smtClean="0">
                <a:solidFill>
                  <a:schemeClr val="accent1">
                    <a:lumMod val="75000"/>
                  </a:schemeClr>
                </a:solidFill>
              </a:rPr>
              <a:t>  </a:t>
            </a:r>
            <a:endParaRPr lang="ru-RU" b="1" dirty="0">
              <a:solidFill>
                <a:schemeClr val="accent1">
                  <a:lumMod val="75000"/>
                </a:schemeClr>
              </a:solidFill>
            </a:endParaRPr>
          </a:p>
        </p:txBody>
      </p:sp>
    </p:spTree>
    <p:extLst>
      <p:ext uri="{BB962C8B-B14F-4D97-AF65-F5344CB8AC3E}">
        <p14:creationId xmlns:p14="http://schemas.microsoft.com/office/powerpoint/2010/main" xmlns="" val="3987569133"/>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683568" y="1027664"/>
                <a:ext cx="7776864" cy="5281656"/>
              </a:xfrm>
            </p:spPr>
            <p:txBody>
              <a:bodyPr>
                <a:normAutofit fontScale="90000"/>
              </a:bodyPr>
              <a:lstStyle/>
              <a:p>
                <a:r>
                  <a:rPr lang="en-US" sz="2000" b="1" dirty="0" smtClean="0">
                    <a:solidFill>
                      <a:schemeClr val="accent1">
                        <a:lumMod val="50000"/>
                      </a:schemeClr>
                    </a:solidFill>
                  </a:rPr>
                  <a:t>Parabola </a:t>
                </a:r>
                <a:r>
                  <a:rPr lang="en-US" sz="2000" b="1" dirty="0" err="1">
                    <a:solidFill>
                      <a:schemeClr val="accent1">
                        <a:lumMod val="50000"/>
                      </a:schemeClr>
                    </a:solidFill>
                  </a:rPr>
                  <a:t>ekstsentrisiteti</a:t>
                </a:r>
                <a:r>
                  <a:rPr lang="en-US" sz="2000" b="1"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b="1" dirty="0">
                    <a:solidFill>
                      <a:schemeClr val="accent1">
                        <a:lumMod val="50000"/>
                      </a:schemeClr>
                    </a:solidFill>
                  </a:rPr>
                  <a:t> </a:t>
                </a:r>
                <a:r>
                  <a:rPr lang="ru-RU" sz="2000" b="1" dirty="0">
                    <a:solidFill>
                      <a:schemeClr val="accent1">
                        <a:lumMod val="50000"/>
                      </a:schemeClr>
                    </a:solidFill>
                  </a:rPr>
                  <a:t/>
                </a:r>
                <a:br>
                  <a:rPr lang="ru-RU" sz="2000" b="1" dirty="0">
                    <a:solidFill>
                      <a:schemeClr val="accent1">
                        <a:lumMod val="50000"/>
                      </a:schemeClr>
                    </a:solidFill>
                  </a:rPr>
                </a:br>
                <a:r>
                  <a:rPr lang="en-US" sz="2000" b="1" dirty="0" err="1">
                    <a:solidFill>
                      <a:schemeClr val="accent1">
                        <a:lumMod val="50000"/>
                      </a:schemeClr>
                    </a:solidFill>
                  </a:rPr>
                  <a:t>Ta’rif</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dirty="0" err="1">
                    <a:solidFill>
                      <a:schemeClr val="accent1">
                        <a:lumMod val="50000"/>
                      </a:schemeClr>
                    </a:solidFill>
                  </a:rPr>
                  <a:t>istalgan</a:t>
                </a:r>
                <a:r>
                  <a:rPr lang="en-US" sz="2000" dirty="0">
                    <a:solidFill>
                      <a:schemeClr val="accent1">
                        <a:lumMod val="50000"/>
                      </a:schemeClr>
                    </a:solidFill>
                  </a:rPr>
                  <a:t> </a:t>
                </a:r>
                <a:r>
                  <a:rPr lang="en-US" sz="2000" dirty="0" err="1">
                    <a:solidFill>
                      <a:schemeClr val="accent1">
                        <a:lumMod val="50000"/>
                      </a:schemeClr>
                    </a:solidFill>
                  </a:rPr>
                  <a:t>nuqtasidan</a:t>
                </a:r>
                <a:r>
                  <a:rPr lang="en-US" sz="2000" dirty="0">
                    <a:solidFill>
                      <a:schemeClr val="accent1">
                        <a:lumMod val="50000"/>
                      </a:schemeClr>
                    </a:solidFill>
                  </a:rPr>
                  <a:t> </a:t>
                </a:r>
                <a:r>
                  <a:rPr lang="en-US" sz="2000" dirty="0" err="1">
                    <a:solidFill>
                      <a:schemeClr val="accent1">
                        <a:lumMod val="50000"/>
                      </a:schemeClr>
                    </a:solidFill>
                  </a:rPr>
                  <a:t>fokusgacha</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masofani</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nuqtadan</a:t>
                </a:r>
                <a:r>
                  <a:rPr lang="en-US" sz="2000" dirty="0">
                    <a:solidFill>
                      <a:schemeClr val="accent1">
                        <a:lumMod val="50000"/>
                      </a:schemeClr>
                    </a:solidFill>
                  </a:rPr>
                  <a:t> </a:t>
                </a:r>
                <a:r>
                  <a:rPr lang="en-US" sz="2000" dirty="0" err="1">
                    <a:solidFill>
                      <a:schemeClr val="accent1">
                        <a:lumMod val="50000"/>
                      </a:schemeClr>
                    </a:solidFill>
                  </a:rPr>
                  <a:t>direktrisagacha</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masofaga</a:t>
                </a:r>
                <a:r>
                  <a:rPr lang="en-US" sz="2000" dirty="0">
                    <a:solidFill>
                      <a:schemeClr val="accent1">
                        <a:lumMod val="50000"/>
                      </a:schemeClr>
                    </a:solidFill>
                  </a:rPr>
                  <a:t> </a:t>
                </a:r>
                <a:r>
                  <a:rPr lang="en-US" sz="2000" dirty="0" err="1">
                    <a:solidFill>
                      <a:schemeClr val="accent1">
                        <a:lumMod val="50000"/>
                      </a:schemeClr>
                    </a:solidFill>
                  </a:rPr>
                  <a:t>nisbatiga</a:t>
                </a:r>
                <a:r>
                  <a:rPr lang="en-US" sz="2000" dirty="0">
                    <a:solidFill>
                      <a:schemeClr val="accent1">
                        <a:lumMod val="50000"/>
                      </a:schemeClr>
                    </a:solidFill>
                  </a:rPr>
                  <a:t> </a:t>
                </a:r>
                <a:r>
                  <a:rPr lang="en-US" sz="2000" dirty="0" err="1">
                    <a:solidFill>
                      <a:schemeClr val="accent1">
                        <a:lumMod val="50000"/>
                      </a:schemeClr>
                    </a:solidFill>
                  </a:rPr>
                  <a:t>teng</a:t>
                </a:r>
                <a:r>
                  <a:rPr lang="en-US" sz="2000" dirty="0">
                    <a:solidFill>
                      <a:schemeClr val="accent1">
                        <a:lumMod val="50000"/>
                      </a:schemeClr>
                    </a:solidFill>
                  </a:rPr>
                  <a:t> </a:t>
                </a:r>
                <a:r>
                  <a:rPr lang="en-US" sz="2000" dirty="0" err="1">
                    <a:solidFill>
                      <a:schemeClr val="accent1">
                        <a:lumMod val="50000"/>
                      </a:schemeClr>
                    </a:solidFill>
                  </a:rPr>
                  <a:t>songa</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b="1" dirty="0" err="1">
                    <a:solidFill>
                      <a:schemeClr val="accent1">
                        <a:lumMod val="50000"/>
                      </a:schemeClr>
                    </a:solidFill>
                  </a:rPr>
                  <a:t>ekstsentrisiteti</a:t>
                </a:r>
                <a:r>
                  <a:rPr lang="en-US" sz="2000" dirty="0">
                    <a:solidFill>
                      <a:schemeClr val="accent1">
                        <a:lumMod val="50000"/>
                      </a:schemeClr>
                    </a:solidFill>
                  </a:rPr>
                  <a:t> </a:t>
                </a:r>
                <a:r>
                  <a:rPr lang="en-US" sz="2000" dirty="0" err="1">
                    <a:solidFill>
                      <a:schemeClr val="accent1">
                        <a:lumMod val="50000"/>
                      </a:schemeClr>
                    </a:solidFill>
                  </a:rPr>
                  <a:t>deyiladi</a:t>
                </a:r>
                <a:r>
                  <a:rPr lang="en-US" sz="2000" dirty="0">
                    <a:solidFill>
                      <a:schemeClr val="accent1">
                        <a:lumMod val="50000"/>
                      </a:schemeClr>
                    </a:solidFill>
                  </a:rPr>
                  <a:t>.</a:t>
                </a:r>
                <a:r>
                  <a:rPr lang="uz-Latn-UZ" sz="2000" dirty="0">
                    <a:solidFill>
                      <a:schemeClr val="accent1">
                        <a:lumMod val="50000"/>
                      </a:schemeClr>
                    </a:solidFill>
                  </a:rPr>
                  <a:t/>
                </a:r>
                <a:br>
                  <a:rPr lang="uz-Latn-UZ" sz="2000" dirty="0">
                    <a:solidFill>
                      <a:schemeClr val="accent1">
                        <a:lumMod val="50000"/>
                      </a:schemeClr>
                    </a:solidFill>
                  </a:rPr>
                </a:br>
                <a:r>
                  <a:rPr lang="en-US" sz="2000" dirty="0" smtClean="0">
                    <a:solidFill>
                      <a:schemeClr val="accent1">
                        <a:lumMod val="50000"/>
                      </a:schemeClr>
                    </a:solidFill>
                  </a:rPr>
                  <a:t>                                       </a:t>
                </a:r>
                <a:r>
                  <a:rPr lang="en-US" sz="2000" i="1" dirty="0" smtClean="0">
                    <a:solidFill>
                      <a:schemeClr val="accent1">
                        <a:lumMod val="50000"/>
                      </a:schemeClr>
                    </a:solidFill>
                  </a:rPr>
                  <a:t>e</a:t>
                </a:r>
                <a:r>
                  <a:rPr lang="en-US" sz="2000" i="1" dirty="0">
                    <a:solidFill>
                      <a:schemeClr val="accent1">
                        <a:lumMod val="50000"/>
                      </a:schemeClr>
                    </a:solidFill>
                  </a:rPr>
                  <a:t>=</a:t>
                </a:r>
                <a14:m>
                  <m:oMath xmlns:m="http://schemas.openxmlformats.org/officeDocument/2006/math">
                    <m:f>
                      <m:fPr>
                        <m:ctrlPr>
                          <a:rPr lang="en-US" sz="2000" i="1">
                            <a:solidFill>
                              <a:schemeClr val="accent1">
                                <a:lumMod val="50000"/>
                              </a:schemeClr>
                            </a:solidFill>
                            <a:latin typeface="Cambria Math"/>
                          </a:rPr>
                        </m:ctrlPr>
                      </m:fPr>
                      <m:num>
                        <m:r>
                          <a:rPr lang="uz-Latn-UZ" sz="2000" i="1">
                            <a:solidFill>
                              <a:schemeClr val="accent1">
                                <a:lumMod val="50000"/>
                              </a:schemeClr>
                            </a:solidFill>
                            <a:latin typeface="Cambria Math"/>
                          </a:rPr>
                          <m:t>𝑟</m:t>
                        </m:r>
                      </m:num>
                      <m:den>
                        <m:r>
                          <a:rPr lang="uz-Latn-UZ" sz="2000" i="1">
                            <a:solidFill>
                              <a:schemeClr val="accent1">
                                <a:lumMod val="50000"/>
                              </a:schemeClr>
                            </a:solidFill>
                            <a:latin typeface="Cambria Math"/>
                          </a:rPr>
                          <m:t>𝑞</m:t>
                        </m:r>
                      </m:den>
                    </m:f>
                  </m:oMath>
                </a14:m>
                <a:r>
                  <a:rPr lang="en-US" sz="2000" i="1" dirty="0">
                    <a:solidFill>
                      <a:schemeClr val="accent1">
                        <a:lumMod val="50000"/>
                      </a:schemeClr>
                    </a:solidFill>
                  </a:rPr>
                  <a:t> =</a:t>
                </a:r>
                <a:r>
                  <a:rPr lang="en-US" sz="2000" dirty="0">
                    <a:solidFill>
                      <a:schemeClr val="accent1">
                        <a:lumMod val="50000"/>
                      </a:schemeClr>
                    </a:solidFill>
                  </a:rPr>
                  <a:t>1</a:t>
                </a:r>
                <a:r>
                  <a:rPr lang="uz-Latn-UZ" sz="2000" dirty="0">
                    <a:solidFill>
                      <a:schemeClr val="accent1">
                        <a:lumMod val="50000"/>
                      </a:schemeClr>
                    </a:solidFill>
                  </a:rPr>
                  <a:t/>
                </a:r>
                <a:br>
                  <a:rPr lang="uz-Latn-UZ" sz="2000" dirty="0">
                    <a:solidFill>
                      <a:schemeClr val="accent1">
                        <a:lumMod val="50000"/>
                      </a:schemeClr>
                    </a:solidFill>
                  </a:rPr>
                </a:br>
                <a:r>
                  <a:rPr lang="en-US" sz="2000" dirty="0" err="1">
                    <a:solidFill>
                      <a:schemeClr val="accent1">
                        <a:lumMod val="50000"/>
                      </a:schemeClr>
                    </a:solidFill>
                  </a:rPr>
                  <a:t>Misol</a:t>
                </a:r>
                <a:r>
                  <a:rPr lang="en-US" sz="2000" dirty="0">
                    <a:solidFill>
                      <a:schemeClr val="accent1">
                        <a:lumMod val="50000"/>
                      </a:schemeClr>
                    </a:solidFill>
                  </a:rPr>
                  <a:t>. </a:t>
                </a:r>
                <a:r>
                  <a:rPr lang="en-US" sz="2000" i="1" dirty="0">
                    <a:solidFill>
                      <a:schemeClr val="accent1">
                        <a:lumMod val="50000"/>
                      </a:schemeClr>
                    </a:solidFill>
                  </a:rPr>
                  <a:t>y</a:t>
                </a:r>
                <a:r>
                  <a:rPr lang="en-US" sz="2000" i="1" baseline="30000" dirty="0">
                    <a:solidFill>
                      <a:schemeClr val="accent1">
                        <a:lumMod val="50000"/>
                      </a:schemeClr>
                    </a:solidFill>
                  </a:rPr>
                  <a:t>2</a:t>
                </a:r>
                <a:r>
                  <a:rPr lang="en-US" sz="2000" i="1" dirty="0">
                    <a:solidFill>
                      <a:schemeClr val="accent1">
                        <a:lumMod val="50000"/>
                      </a:schemeClr>
                    </a:solidFill>
                  </a:rPr>
                  <a:t>=</a:t>
                </a:r>
                <a:r>
                  <a:rPr lang="en-US" sz="2000" dirty="0">
                    <a:solidFill>
                      <a:schemeClr val="accent1">
                        <a:lumMod val="50000"/>
                      </a:schemeClr>
                    </a:solidFill>
                  </a:rPr>
                  <a:t>4</a:t>
                </a:r>
                <a:r>
                  <a:rPr lang="en-US" sz="2000" i="1" dirty="0">
                    <a:solidFill>
                      <a:schemeClr val="accent1">
                        <a:lumMod val="50000"/>
                      </a:schemeClr>
                    </a:solidFill>
                  </a:rPr>
                  <a:t>x</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dirty="0" err="1">
                    <a:solidFill>
                      <a:schemeClr val="accent1">
                        <a:lumMod val="50000"/>
                      </a:schemeClr>
                    </a:solidFill>
                  </a:rPr>
                  <a:t>fokal</a:t>
                </a:r>
                <a:r>
                  <a:rPr lang="en-US" sz="2000" dirty="0">
                    <a:solidFill>
                      <a:schemeClr val="accent1">
                        <a:lumMod val="50000"/>
                      </a:schemeClr>
                    </a:solidFill>
                  </a:rPr>
                  <a:t> </a:t>
                </a:r>
                <a:r>
                  <a:rPr lang="en-US" sz="2000" dirty="0" err="1">
                    <a:solidFill>
                      <a:schemeClr val="accent1">
                        <a:lumMod val="50000"/>
                      </a:schemeClr>
                    </a:solidFill>
                  </a:rPr>
                  <a:t>radiusining</a:t>
                </a:r>
                <a:r>
                  <a:rPr lang="en-US" sz="2000" dirty="0">
                    <a:solidFill>
                      <a:schemeClr val="accent1">
                        <a:lumMod val="50000"/>
                      </a:schemeClr>
                    </a:solidFill>
                  </a:rPr>
                  <a:t> </a:t>
                </a:r>
                <a:r>
                  <a:rPr lang="en-US" sz="2000" dirty="0" err="1">
                    <a:solidFill>
                      <a:schemeClr val="accent1">
                        <a:lumMod val="50000"/>
                      </a:schemeClr>
                    </a:solidFill>
                  </a:rPr>
                  <a:t>uzunligi</a:t>
                </a:r>
                <a:r>
                  <a:rPr lang="en-US" sz="2000" dirty="0">
                    <a:solidFill>
                      <a:schemeClr val="accent1">
                        <a:lumMod val="50000"/>
                      </a:schemeClr>
                    </a:solidFill>
                  </a:rPr>
                  <a:t> 26 </a:t>
                </a:r>
                <a:r>
                  <a:rPr lang="en-US" sz="2000" dirty="0" err="1">
                    <a:solidFill>
                      <a:schemeClr val="accent1">
                        <a:lumMod val="50000"/>
                      </a:schemeClr>
                    </a:solidFill>
                  </a:rPr>
                  <a:t>ga</a:t>
                </a:r>
                <a:r>
                  <a:rPr lang="en-US" sz="2000" dirty="0">
                    <a:solidFill>
                      <a:schemeClr val="accent1">
                        <a:lumMod val="50000"/>
                      </a:schemeClr>
                    </a:solidFill>
                  </a:rPr>
                  <a:t> </a:t>
                </a:r>
                <a:r>
                  <a:rPr lang="en-US" sz="2000" dirty="0" err="1">
                    <a:solidFill>
                      <a:schemeClr val="accent1">
                        <a:lumMod val="50000"/>
                      </a:schemeClr>
                    </a:solidFill>
                  </a:rPr>
                  <a:t>teng</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nuqtani</a:t>
                </a:r>
                <a:r>
                  <a:rPr lang="en-US" sz="2000" dirty="0">
                    <a:solidFill>
                      <a:schemeClr val="accent1">
                        <a:lumMod val="50000"/>
                      </a:schemeClr>
                    </a:solidFill>
                  </a:rPr>
                  <a:t> toping.</a:t>
                </a:r>
                <a:r>
                  <a:rPr lang="ru-RU" sz="2000" b="1" dirty="0">
                    <a:solidFill>
                      <a:schemeClr val="accent1">
                        <a:lumMod val="50000"/>
                      </a:schemeClr>
                    </a:solidFill>
                  </a:rPr>
                  <a:t/>
                </a:r>
                <a:br>
                  <a:rPr lang="ru-RU" sz="2000" b="1" dirty="0">
                    <a:solidFill>
                      <a:schemeClr val="accent1">
                        <a:lumMod val="50000"/>
                      </a:schemeClr>
                    </a:solidFill>
                  </a:rPr>
                </a:br>
                <a:r>
                  <a:rPr lang="en-US" sz="2000" b="1" dirty="0" err="1">
                    <a:solidFill>
                      <a:schemeClr val="accent1">
                        <a:lumMod val="50000"/>
                      </a:schemeClr>
                    </a:solidFill>
                  </a:rPr>
                  <a:t>Yechish</a:t>
                </a:r>
                <a:r>
                  <a:rPr lang="en-US" sz="2000" dirty="0">
                    <a:solidFill>
                      <a:schemeClr val="accent1">
                        <a:lumMod val="50000"/>
                      </a:schemeClr>
                    </a:solidFill>
                  </a:rPr>
                  <a:t>. </a:t>
                </a:r>
                <a:r>
                  <a:rPr lang="en-US" sz="2000" dirty="0" err="1">
                    <a:solidFill>
                      <a:schemeClr val="accent1">
                        <a:lumMod val="50000"/>
                      </a:schemeClr>
                    </a:solidFill>
                  </a:rPr>
                  <a:t>Izlangan</a:t>
                </a:r>
                <a:r>
                  <a:rPr lang="en-US" sz="2000" dirty="0">
                    <a:solidFill>
                      <a:schemeClr val="accent1">
                        <a:lumMod val="50000"/>
                      </a:schemeClr>
                    </a:solidFill>
                  </a:rPr>
                  <a:t> </a:t>
                </a:r>
                <a:r>
                  <a:rPr lang="en-US" sz="2000" i="1" dirty="0">
                    <a:solidFill>
                      <a:schemeClr val="accent1">
                        <a:lumMod val="50000"/>
                      </a:schemeClr>
                    </a:solidFill>
                  </a:rPr>
                  <a:t>N(</a:t>
                </a:r>
                <a:r>
                  <a:rPr lang="en-US" sz="2000" i="1" dirty="0" err="1">
                    <a:solidFill>
                      <a:schemeClr val="accent1">
                        <a:lumMod val="50000"/>
                      </a:schemeClr>
                    </a:solidFill>
                  </a:rPr>
                  <a:t>x,y</a:t>
                </a:r>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ta’rifga</a:t>
                </a:r>
                <a:r>
                  <a:rPr lang="en-US" sz="2000" dirty="0">
                    <a:solidFill>
                      <a:schemeClr val="accent1">
                        <a:lumMod val="50000"/>
                      </a:schemeClr>
                    </a:solidFill>
                  </a:rPr>
                  <a:t> </a:t>
                </a:r>
                <a:r>
                  <a:rPr lang="en-US" sz="2000" dirty="0" err="1">
                    <a:solidFill>
                      <a:schemeClr val="accent1">
                        <a:lumMod val="50000"/>
                      </a:schemeClr>
                    </a:solidFill>
                  </a:rPr>
                  <a:t>ko`ra</a:t>
                </a:r>
                <a:r>
                  <a:rPr lang="en-US" sz="2000" dirty="0">
                    <a:solidFill>
                      <a:schemeClr val="accent1">
                        <a:lumMod val="50000"/>
                      </a:schemeClr>
                    </a:solidFill>
                  </a:rPr>
                  <a:t> </a:t>
                </a:r>
                <a:r>
                  <a:rPr lang="en-US" sz="2000" i="1" dirty="0">
                    <a:solidFill>
                      <a:schemeClr val="accent1">
                        <a:lumMod val="50000"/>
                      </a:schemeClr>
                    </a:solidFill>
                  </a:rPr>
                  <a:t>r=FN=</a:t>
                </a:r>
                <a:r>
                  <a:rPr lang="en-US" sz="2000" dirty="0">
                    <a:solidFill>
                      <a:schemeClr val="accent1">
                        <a:lumMod val="50000"/>
                      </a:schemeClr>
                    </a:solidFill>
                  </a:rPr>
                  <a:t>26</a:t>
                </a:r>
                <a:r>
                  <a:rPr lang="en-US" sz="2000" i="1" dirty="0">
                    <a:solidFill>
                      <a:schemeClr val="accent1">
                        <a:lumMod val="50000"/>
                      </a:schemeClr>
                    </a:solidFill>
                  </a:rPr>
                  <a:t>, </a:t>
                </a:r>
                <a:r>
                  <a:rPr lang="en-US" sz="2000" dirty="0">
                    <a:solidFill>
                      <a:schemeClr val="accent1">
                        <a:lumMod val="50000"/>
                      </a:schemeClr>
                    </a:solidFill>
                  </a:rPr>
                  <a:t>2</a:t>
                </a:r>
                <a:r>
                  <a:rPr lang="en-US" sz="2000" i="1" dirty="0">
                    <a:solidFill>
                      <a:schemeClr val="accent1">
                        <a:lumMod val="50000"/>
                      </a:schemeClr>
                    </a:solidFill>
                  </a:rPr>
                  <a:t>p=</a:t>
                </a:r>
                <a:r>
                  <a:rPr lang="en-US" sz="2000" dirty="0">
                    <a:solidFill>
                      <a:schemeClr val="accent1">
                        <a:lumMod val="50000"/>
                      </a:schemeClr>
                    </a:solidFill>
                  </a:rPr>
                  <a:t>4</a:t>
                </a:r>
                <a:r>
                  <a:rPr lang="en-US" sz="2000" i="1" dirty="0">
                    <a:solidFill>
                      <a:schemeClr val="accent1">
                        <a:lumMod val="50000"/>
                      </a:schemeClr>
                    </a:solidFill>
                  </a:rPr>
                  <a:t>, p=</a:t>
                </a:r>
                <a:r>
                  <a:rPr lang="en-US" sz="2000" dirty="0">
                    <a:solidFill>
                      <a:schemeClr val="accent1">
                        <a:lumMod val="50000"/>
                      </a:schemeClr>
                    </a:solidFill>
                  </a:rPr>
                  <a:t>2</a:t>
                </a:r>
                <a:r>
                  <a:rPr lang="en-US" sz="2000" i="1" dirty="0">
                    <a:solidFill>
                      <a:schemeClr val="accent1">
                        <a:lumMod val="50000"/>
                      </a:schemeClr>
                    </a:solidFill>
                  </a:rPr>
                  <a:t>.</a:t>
                </a:r>
                <a:r>
                  <a:rPr lang="en-US" sz="2000" dirty="0">
                    <a:solidFill>
                      <a:schemeClr val="accent1">
                        <a:lumMod val="50000"/>
                      </a:schemeClr>
                    </a:solidFill>
                  </a:rPr>
                  <a:t> </a:t>
                </a:r>
                <a:r>
                  <a:rPr lang="en-US" sz="2000" i="1" dirty="0">
                    <a:solidFill>
                      <a:schemeClr val="accent1">
                        <a:lumMod val="50000"/>
                      </a:schemeClr>
                    </a:solidFill>
                  </a:rPr>
                  <a:t>F( </a:t>
                </a:r>
                <a14:m>
                  <m:oMath xmlns:m="http://schemas.openxmlformats.org/officeDocument/2006/math">
                    <m:f>
                      <m:fPr>
                        <m:ctrlPr>
                          <a:rPr lang="en-US" sz="2000" i="1">
                            <a:solidFill>
                              <a:schemeClr val="accent1">
                                <a:lumMod val="50000"/>
                              </a:schemeClr>
                            </a:solidFill>
                            <a:latin typeface="Cambria Math"/>
                          </a:rPr>
                        </m:ctrlPr>
                      </m:fPr>
                      <m:num>
                        <m:r>
                          <a:rPr lang="uz-Latn-UZ" sz="2000" i="1">
                            <a:solidFill>
                              <a:schemeClr val="accent1">
                                <a:lumMod val="50000"/>
                              </a:schemeClr>
                            </a:solidFill>
                            <a:latin typeface="Cambria Math"/>
                          </a:rPr>
                          <m:t>𝑝</m:t>
                        </m:r>
                      </m:num>
                      <m:den>
                        <m:r>
                          <a:rPr lang="uz-Latn-UZ" sz="2000" i="1">
                            <a:solidFill>
                              <a:schemeClr val="accent1">
                                <a:lumMod val="50000"/>
                              </a:schemeClr>
                            </a:solidFill>
                            <a:latin typeface="Cambria Math"/>
                          </a:rPr>
                          <m:t>2</m:t>
                        </m:r>
                      </m:den>
                    </m:f>
                  </m:oMath>
                </a14:m>
                <a:r>
                  <a:rPr lang="en-US" sz="2000" i="1" dirty="0">
                    <a:solidFill>
                      <a:schemeClr val="accent1">
                        <a:lumMod val="50000"/>
                      </a:schemeClr>
                    </a:solidFill>
                  </a:rPr>
                  <a:t>,</a:t>
                </a:r>
                <a:r>
                  <a:rPr lang="en-US" sz="2000" dirty="0">
                    <a:solidFill>
                      <a:schemeClr val="accent1">
                        <a:lumMod val="50000"/>
                      </a:schemeClr>
                    </a:solidFill>
                  </a:rPr>
                  <a:t>0</a:t>
                </a:r>
                <a:r>
                  <a:rPr lang="en-US" sz="2000" i="1" dirty="0">
                    <a:solidFill>
                      <a:schemeClr val="accent1">
                        <a:lumMod val="50000"/>
                      </a:schemeClr>
                    </a:solidFill>
                  </a:rPr>
                  <a:t>) </a:t>
                </a:r>
                <a:r>
                  <a:rPr lang="en-US" sz="2000" i="1" dirty="0">
                    <a:solidFill>
                      <a:schemeClr val="accent1">
                        <a:lumMod val="50000"/>
                      </a:schemeClr>
                    </a:solidFill>
                    <a:sym typeface="Symbol"/>
                  </a:rPr>
                  <a:t></a:t>
                </a:r>
                <a:r>
                  <a:rPr lang="en-US" sz="2000" i="1" dirty="0">
                    <a:solidFill>
                      <a:schemeClr val="accent1">
                        <a:lumMod val="50000"/>
                      </a:schemeClr>
                    </a:solidFill>
                  </a:rPr>
                  <a:t> F</a:t>
                </a:r>
                <a:r>
                  <a:rPr lang="en-US" sz="2000" dirty="0">
                    <a:solidFill>
                      <a:schemeClr val="accent1">
                        <a:lumMod val="50000"/>
                      </a:schemeClr>
                    </a:solidFill>
                  </a:rPr>
                  <a:t>(1,0),</a:t>
                </a:r>
                <a:r>
                  <a:rPr lang="en-US" sz="2000" i="1" dirty="0">
                    <a:solidFill>
                      <a:schemeClr val="accent1">
                        <a:lumMod val="50000"/>
                      </a:schemeClr>
                    </a:solidFill>
                  </a:rPr>
                  <a:t> </a:t>
                </a:r>
                <a:r>
                  <a:rPr lang="en-US" sz="2000" dirty="0">
                    <a:solidFill>
                      <a:schemeClr val="accent1">
                        <a:lumMod val="50000"/>
                      </a:schemeClr>
                    </a:solidFill>
                  </a:rPr>
                  <a:t>26</a:t>
                </a:r>
                <a:r>
                  <a:rPr lang="en-US" sz="2000" i="1" dirty="0">
                    <a:solidFill>
                      <a:schemeClr val="accent1">
                        <a:lumMod val="50000"/>
                      </a:schemeClr>
                    </a:solidFill>
                  </a:rPr>
                  <a:t>=</a:t>
                </a:r>
                <a14:m>
                  <m:oMath xmlns:m="http://schemas.openxmlformats.org/officeDocument/2006/math">
                    <m:rad>
                      <m:radPr>
                        <m:degHide m:val="on"/>
                        <m:ctrlPr>
                          <a:rPr lang="en-US" sz="2000" i="1">
                            <a:solidFill>
                              <a:schemeClr val="accent1">
                                <a:lumMod val="50000"/>
                              </a:schemeClr>
                            </a:solidFill>
                            <a:latin typeface="Cambria Math"/>
                          </a:rPr>
                        </m:ctrlPr>
                      </m:radPr>
                      <m:deg/>
                      <m:e>
                        <m:sSup>
                          <m:sSupPr>
                            <m:ctrlPr>
                              <a:rPr lang="en-US" sz="2000" i="1">
                                <a:solidFill>
                                  <a:schemeClr val="accent1">
                                    <a:lumMod val="50000"/>
                                  </a:schemeClr>
                                </a:solidFill>
                                <a:latin typeface="Cambria Math"/>
                              </a:rPr>
                            </m:ctrlPr>
                          </m:sSupPr>
                          <m:e>
                            <m:r>
                              <a:rPr lang="uz-Latn-UZ" sz="2000" i="1">
                                <a:solidFill>
                                  <a:schemeClr val="accent1">
                                    <a:lumMod val="50000"/>
                                  </a:schemeClr>
                                </a:solidFill>
                                <a:latin typeface="Cambria Math"/>
                              </a:rPr>
                              <m:t>(</m:t>
                            </m:r>
                            <m:r>
                              <a:rPr lang="uz-Latn-UZ" sz="2000" i="1">
                                <a:solidFill>
                                  <a:schemeClr val="accent1">
                                    <a:lumMod val="50000"/>
                                  </a:schemeClr>
                                </a:solidFill>
                                <a:latin typeface="Cambria Math"/>
                              </a:rPr>
                              <m:t>𝑥</m:t>
                            </m:r>
                            <m:r>
                              <a:rPr lang="uz-Latn-UZ" sz="2000" i="1">
                                <a:solidFill>
                                  <a:schemeClr val="accent1">
                                    <a:lumMod val="50000"/>
                                  </a:schemeClr>
                                </a:solidFill>
                                <a:latin typeface="Cambria Math"/>
                              </a:rPr>
                              <m:t>−1)</m:t>
                            </m:r>
                          </m:e>
                          <m:sup>
                            <m:r>
                              <a:rPr lang="uz-Latn-UZ" sz="2000" i="1">
                                <a:solidFill>
                                  <a:schemeClr val="accent1">
                                    <a:lumMod val="50000"/>
                                  </a:schemeClr>
                                </a:solidFill>
                                <a:latin typeface="Cambria Math"/>
                              </a:rPr>
                              <m:t>2</m:t>
                            </m:r>
                          </m:sup>
                        </m:sSup>
                        <m:r>
                          <a:rPr lang="uz-Latn-UZ" sz="2000" i="1">
                            <a:solidFill>
                              <a:schemeClr val="accent1">
                                <a:lumMod val="50000"/>
                              </a:schemeClr>
                            </a:solidFill>
                            <a:latin typeface="Cambria Math"/>
                          </a:rPr>
                          <m:t>+</m:t>
                        </m:r>
                        <m:sSup>
                          <m:sSupPr>
                            <m:ctrlPr>
                              <a:rPr lang="uz-Latn-UZ" sz="2000" i="1">
                                <a:solidFill>
                                  <a:schemeClr val="accent1">
                                    <a:lumMod val="50000"/>
                                  </a:schemeClr>
                                </a:solidFill>
                                <a:latin typeface="Cambria Math"/>
                              </a:rPr>
                            </m:ctrlPr>
                          </m:sSupPr>
                          <m:e>
                            <m:r>
                              <a:rPr lang="uz-Latn-UZ" sz="2000" i="1">
                                <a:solidFill>
                                  <a:schemeClr val="accent1">
                                    <a:lumMod val="50000"/>
                                  </a:schemeClr>
                                </a:solidFill>
                                <a:latin typeface="Cambria Math"/>
                              </a:rPr>
                              <m:t>𝑦</m:t>
                            </m:r>
                          </m:e>
                          <m:sup>
                            <m:r>
                              <a:rPr lang="uz-Latn-UZ" sz="2000" i="1">
                                <a:solidFill>
                                  <a:schemeClr val="accent1">
                                    <a:lumMod val="50000"/>
                                  </a:schemeClr>
                                </a:solidFill>
                                <a:latin typeface="Cambria Math"/>
                              </a:rPr>
                              <m:t>2</m:t>
                            </m:r>
                          </m:sup>
                        </m:sSup>
                      </m:e>
                    </m:rad>
                  </m:oMath>
                </a14:m>
                <a:r>
                  <a:rPr lang="en-US" sz="2000" i="1" dirty="0">
                    <a:solidFill>
                      <a:schemeClr val="accent1">
                        <a:lumMod val="50000"/>
                      </a:schemeClr>
                    </a:solidFill>
                  </a:rPr>
                  <a:t> ==</a:t>
                </a:r>
                <a14:m>
                  <m:oMath xmlns:m="http://schemas.openxmlformats.org/officeDocument/2006/math">
                    <m:rad>
                      <m:radPr>
                        <m:degHide m:val="on"/>
                        <m:ctrlPr>
                          <a:rPr lang="en-US" sz="2000" i="1">
                            <a:solidFill>
                              <a:schemeClr val="accent1">
                                <a:lumMod val="50000"/>
                              </a:schemeClr>
                            </a:solidFill>
                            <a:latin typeface="Cambria Math"/>
                          </a:rPr>
                        </m:ctrlPr>
                      </m:radPr>
                      <m:deg/>
                      <m:e>
                        <m:sSup>
                          <m:sSupPr>
                            <m:ctrlPr>
                              <a:rPr lang="en-US" sz="2000" i="1">
                                <a:solidFill>
                                  <a:schemeClr val="accent1">
                                    <a:lumMod val="50000"/>
                                  </a:schemeClr>
                                </a:solidFill>
                                <a:latin typeface="Cambria Math"/>
                              </a:rPr>
                            </m:ctrlPr>
                          </m:sSupPr>
                          <m:e>
                            <m:r>
                              <a:rPr lang="uz-Latn-UZ" sz="2000" i="1">
                                <a:solidFill>
                                  <a:schemeClr val="accent1">
                                    <a:lumMod val="50000"/>
                                  </a:schemeClr>
                                </a:solidFill>
                                <a:latin typeface="Cambria Math"/>
                              </a:rPr>
                              <m:t>(</m:t>
                            </m:r>
                            <m:r>
                              <a:rPr lang="uz-Latn-UZ" sz="2000" i="1">
                                <a:solidFill>
                                  <a:schemeClr val="accent1">
                                    <a:lumMod val="50000"/>
                                  </a:schemeClr>
                                </a:solidFill>
                                <a:latin typeface="Cambria Math"/>
                              </a:rPr>
                              <m:t>𝑥</m:t>
                            </m:r>
                            <m:r>
                              <a:rPr lang="uz-Latn-UZ" sz="2000" i="1">
                                <a:solidFill>
                                  <a:schemeClr val="accent1">
                                    <a:lumMod val="50000"/>
                                  </a:schemeClr>
                                </a:solidFill>
                                <a:latin typeface="Cambria Math"/>
                              </a:rPr>
                              <m:t>−1)</m:t>
                            </m:r>
                          </m:e>
                          <m:sup>
                            <m:r>
                              <a:rPr lang="uz-Latn-UZ" sz="2000" i="1">
                                <a:solidFill>
                                  <a:schemeClr val="accent1">
                                    <a:lumMod val="50000"/>
                                  </a:schemeClr>
                                </a:solidFill>
                                <a:latin typeface="Cambria Math"/>
                              </a:rPr>
                              <m:t>2</m:t>
                            </m:r>
                          </m:sup>
                        </m:sSup>
                        <m:r>
                          <a:rPr lang="uz-Latn-UZ" sz="2000" i="1">
                            <a:solidFill>
                              <a:schemeClr val="accent1">
                                <a:lumMod val="50000"/>
                              </a:schemeClr>
                            </a:solidFill>
                            <a:latin typeface="Cambria Math"/>
                          </a:rPr>
                          <m:t>+4</m:t>
                        </m:r>
                        <m:r>
                          <a:rPr lang="uz-Latn-UZ" sz="2000" i="1">
                            <a:solidFill>
                              <a:schemeClr val="accent1">
                                <a:lumMod val="50000"/>
                              </a:schemeClr>
                            </a:solidFill>
                            <a:latin typeface="Cambria Math"/>
                          </a:rPr>
                          <m:t>𝑥</m:t>
                        </m:r>
                      </m:e>
                    </m:rad>
                  </m:oMath>
                </a14:m>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r>
                  <a:rPr lang="en-US" sz="2000" i="1" dirty="0">
                    <a:solidFill>
                      <a:schemeClr val="accent1">
                        <a:lumMod val="50000"/>
                      </a:schemeClr>
                    </a:solidFill>
                  </a:rPr>
                  <a:t>x</a:t>
                </a:r>
                <a:r>
                  <a:rPr lang="en-US" sz="2000" i="1" baseline="30000" dirty="0">
                    <a:solidFill>
                      <a:schemeClr val="accent1">
                        <a:lumMod val="50000"/>
                      </a:schemeClr>
                    </a:solidFill>
                  </a:rPr>
                  <a:t>2</a:t>
                </a:r>
                <a:r>
                  <a:rPr lang="en-US" sz="2000" i="1" dirty="0">
                    <a:solidFill>
                      <a:schemeClr val="accent1">
                        <a:lumMod val="50000"/>
                      </a:schemeClr>
                    </a:solidFill>
                  </a:rPr>
                  <a:t>+2x-675=0,</a:t>
                </a:r>
                <a:r>
                  <a:rPr lang="en-US" sz="2000" dirty="0">
                    <a:solidFill>
                      <a:schemeClr val="accent1">
                        <a:lumMod val="50000"/>
                      </a:schemeClr>
                    </a:solidFill>
                  </a:rPr>
                  <a:t> </a:t>
                </a:r>
                <a:r>
                  <a:rPr lang="en-US" sz="2000" dirty="0" err="1">
                    <a:solidFill>
                      <a:schemeClr val="accent1">
                        <a:lumMod val="50000"/>
                      </a:schemeClr>
                    </a:solidFill>
                  </a:rPr>
                  <a:t>kvadrat</a:t>
                </a:r>
                <a:r>
                  <a:rPr lang="en-US" sz="2000" dirty="0">
                    <a:solidFill>
                      <a:schemeClr val="accent1">
                        <a:lumMod val="50000"/>
                      </a:schemeClr>
                    </a:solidFill>
                  </a:rPr>
                  <a:t> </a:t>
                </a:r>
                <a:r>
                  <a:rPr lang="en-US" sz="2000" dirty="0" err="1">
                    <a:solidFill>
                      <a:schemeClr val="accent1">
                        <a:lumMod val="50000"/>
                      </a:schemeClr>
                    </a:solidFill>
                  </a:rPr>
                  <a:t>tenglamani</a:t>
                </a:r>
                <a:r>
                  <a:rPr lang="en-US" sz="2000" dirty="0">
                    <a:solidFill>
                      <a:schemeClr val="accent1">
                        <a:lumMod val="50000"/>
                      </a:schemeClr>
                    </a:solidFill>
                  </a:rPr>
                  <a:t> </a:t>
                </a:r>
                <a:r>
                  <a:rPr lang="en-US" sz="2000" dirty="0" err="1">
                    <a:solidFill>
                      <a:schemeClr val="accent1">
                        <a:lumMod val="50000"/>
                      </a:schemeClr>
                    </a:solidFill>
                  </a:rPr>
                  <a:t>yechib</a:t>
                </a:r>
                <a:r>
                  <a:rPr lang="en-US" sz="2000" dirty="0">
                    <a:solidFill>
                      <a:schemeClr val="accent1">
                        <a:lumMod val="50000"/>
                      </a:schemeClr>
                    </a:solidFill>
                  </a:rPr>
                  <a:t>, </a:t>
                </a:r>
                <a:r>
                  <a:rPr lang="en-US" sz="2000" i="1" dirty="0">
                    <a:solidFill>
                      <a:schemeClr val="accent1">
                        <a:lumMod val="50000"/>
                      </a:schemeClr>
                    </a:solidFill>
                  </a:rPr>
                  <a:t>x</a:t>
                </a:r>
                <a:r>
                  <a:rPr lang="en-US" sz="2000" i="1" baseline="-25000" dirty="0">
                    <a:solidFill>
                      <a:schemeClr val="accent1">
                        <a:lumMod val="50000"/>
                      </a:schemeClr>
                    </a:solidFill>
                  </a:rPr>
                  <a:t>1</a:t>
                </a:r>
                <a:r>
                  <a:rPr lang="en-US" sz="2000" i="1" dirty="0">
                    <a:solidFill>
                      <a:schemeClr val="accent1">
                        <a:lumMod val="50000"/>
                      </a:schemeClr>
                    </a:solidFill>
                  </a:rPr>
                  <a:t>=</a:t>
                </a:r>
                <a:r>
                  <a:rPr lang="en-US" sz="2000" dirty="0">
                    <a:solidFill>
                      <a:schemeClr val="accent1">
                        <a:lumMod val="50000"/>
                      </a:schemeClr>
                    </a:solidFill>
                  </a:rPr>
                  <a:t>25</a:t>
                </a:r>
                <a:r>
                  <a:rPr lang="en-US" sz="2000" i="1" dirty="0">
                    <a:solidFill>
                      <a:schemeClr val="accent1">
                        <a:lumMod val="50000"/>
                      </a:schemeClr>
                    </a:solidFill>
                  </a:rPr>
                  <a:t>, x</a:t>
                </a:r>
                <a:r>
                  <a:rPr lang="en-US" sz="2000" i="1" baseline="-25000" dirty="0">
                    <a:solidFill>
                      <a:schemeClr val="accent1">
                        <a:lumMod val="50000"/>
                      </a:schemeClr>
                    </a:solidFill>
                  </a:rPr>
                  <a:t>2</a:t>
                </a:r>
                <a:r>
                  <a:rPr lang="en-US" sz="2000" i="1" dirty="0">
                    <a:solidFill>
                      <a:schemeClr val="accent1">
                        <a:lumMod val="50000"/>
                      </a:schemeClr>
                    </a:solidFill>
                  </a:rPr>
                  <a:t>=-</a:t>
                </a:r>
                <a:r>
                  <a:rPr lang="en-US" sz="2000" dirty="0">
                    <a:solidFill>
                      <a:schemeClr val="accent1">
                        <a:lumMod val="50000"/>
                      </a:schemeClr>
                    </a:solidFill>
                  </a:rPr>
                  <a:t>27 </a:t>
                </a:r>
                <a:r>
                  <a:rPr lang="en-US" sz="2000" dirty="0" err="1">
                    <a:solidFill>
                      <a:schemeClr val="accent1">
                        <a:lumMod val="50000"/>
                      </a:schemeClr>
                    </a:solidFill>
                  </a:rPr>
                  <a:t>ildizlarni</a:t>
                </a:r>
                <a:r>
                  <a:rPr lang="en-US" sz="2000" dirty="0">
                    <a:solidFill>
                      <a:schemeClr val="accent1">
                        <a:lumMod val="50000"/>
                      </a:schemeClr>
                    </a:solidFill>
                  </a:rPr>
                  <a:t> </a:t>
                </a:r>
                <a:r>
                  <a:rPr lang="en-US" sz="2000" dirty="0" err="1">
                    <a:solidFill>
                      <a:schemeClr val="accent1">
                        <a:lumMod val="50000"/>
                      </a:schemeClr>
                    </a:solidFill>
                  </a:rPr>
                  <a:t>topamiz</a:t>
                </a:r>
                <a:r>
                  <a:rPr lang="en-US" sz="2000" dirty="0">
                    <a:solidFill>
                      <a:schemeClr val="accent1">
                        <a:lumMod val="50000"/>
                      </a:schemeClr>
                    </a:solidFill>
                  </a:rPr>
                  <a:t>. </a:t>
                </a:r>
                <a:r>
                  <a:rPr lang="en-US" sz="2000" i="1" dirty="0">
                    <a:solidFill>
                      <a:schemeClr val="accent1">
                        <a:lumMod val="50000"/>
                      </a:schemeClr>
                    </a:solidFill>
                  </a:rPr>
                  <a:t>x</a:t>
                </a:r>
                <a:r>
                  <a:rPr lang="en-US" sz="2000" i="1" baseline="-25000" dirty="0">
                    <a:solidFill>
                      <a:schemeClr val="accent1">
                        <a:lumMod val="50000"/>
                      </a:schemeClr>
                    </a:solidFill>
                  </a:rPr>
                  <a:t>2</a:t>
                </a:r>
                <a:r>
                  <a:rPr lang="en-US" sz="2000" i="1" dirty="0">
                    <a:solidFill>
                      <a:schemeClr val="accent1">
                        <a:lumMod val="50000"/>
                      </a:schemeClr>
                    </a:solidFill>
                  </a:rPr>
                  <a:t>=-</a:t>
                </a:r>
                <a:r>
                  <a:rPr lang="en-US" sz="2000" dirty="0">
                    <a:solidFill>
                      <a:schemeClr val="accent1">
                        <a:lumMod val="50000"/>
                      </a:schemeClr>
                    </a:solidFill>
                  </a:rPr>
                  <a:t>27 </a:t>
                </a:r>
                <a:r>
                  <a:rPr lang="en-US" sz="2000" dirty="0" err="1">
                    <a:solidFill>
                      <a:schemeClr val="accent1">
                        <a:lumMod val="50000"/>
                      </a:schemeClr>
                    </a:solidFill>
                  </a:rPr>
                  <a:t>ildiz</a:t>
                </a:r>
                <a:r>
                  <a:rPr lang="en-US" sz="2000" dirty="0">
                    <a:solidFill>
                      <a:schemeClr val="accent1">
                        <a:lumMod val="50000"/>
                      </a:schemeClr>
                    </a:solidFill>
                  </a:rPr>
                  <a:t> </a:t>
                </a:r>
                <a:r>
                  <a:rPr lang="en-US" sz="2000" dirty="0" err="1">
                    <a:solidFill>
                      <a:schemeClr val="accent1">
                        <a:lumMod val="50000"/>
                      </a:schemeClr>
                    </a:solidFill>
                  </a:rPr>
                  <a:t>chet</a:t>
                </a:r>
                <a:r>
                  <a:rPr lang="en-US" sz="2000" dirty="0">
                    <a:solidFill>
                      <a:schemeClr val="accent1">
                        <a:lumMod val="50000"/>
                      </a:schemeClr>
                    </a:solidFill>
                  </a:rPr>
                  <a:t> </a:t>
                </a:r>
                <a:r>
                  <a:rPr lang="en-US" sz="2000" dirty="0" err="1">
                    <a:solidFill>
                      <a:schemeClr val="accent1">
                        <a:lumMod val="50000"/>
                      </a:schemeClr>
                    </a:solidFill>
                  </a:rPr>
                  <a:t>ildiz</a:t>
                </a:r>
                <a:r>
                  <a:rPr lang="en-US" sz="2000" dirty="0">
                    <a:solidFill>
                      <a:schemeClr val="accent1">
                        <a:lumMod val="50000"/>
                      </a:schemeClr>
                    </a:solidFill>
                  </a:rPr>
                  <a:t>, </a:t>
                </a:r>
                <a:r>
                  <a:rPr lang="en-US" sz="2000" dirty="0" err="1">
                    <a:solidFill>
                      <a:schemeClr val="accent1">
                        <a:lumMod val="50000"/>
                      </a:schemeClr>
                    </a:solidFill>
                  </a:rPr>
                  <a:t>chunki</a:t>
                </a:r>
                <a:r>
                  <a:rPr lang="en-US" sz="2000" dirty="0">
                    <a:solidFill>
                      <a:schemeClr val="accent1">
                        <a:lumMod val="50000"/>
                      </a:schemeClr>
                    </a:solidFill>
                  </a:rPr>
                  <a:t> </a:t>
                </a:r>
                <a:r>
                  <a:rPr lang="en-US" sz="2000" i="1" dirty="0">
                    <a:solidFill>
                      <a:schemeClr val="accent1">
                        <a:lumMod val="50000"/>
                      </a:schemeClr>
                    </a:solidFill>
                  </a:rPr>
                  <a:t>y</a:t>
                </a:r>
                <a:r>
                  <a:rPr lang="en-US" sz="2000" i="1" baseline="30000" dirty="0">
                    <a:solidFill>
                      <a:schemeClr val="accent1">
                        <a:lumMod val="50000"/>
                      </a:schemeClr>
                    </a:solidFill>
                  </a:rPr>
                  <a:t>2</a:t>
                </a:r>
                <a:r>
                  <a:rPr lang="en-US" sz="2000" i="1" dirty="0">
                    <a:solidFill>
                      <a:schemeClr val="accent1">
                        <a:lumMod val="50000"/>
                      </a:schemeClr>
                    </a:solidFill>
                  </a:rPr>
                  <a:t>=4x</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dirty="0" err="1">
                    <a:solidFill>
                      <a:schemeClr val="accent1">
                        <a:lumMod val="50000"/>
                      </a:schemeClr>
                    </a:solidFill>
                  </a:rPr>
                  <a:t>hamma</a:t>
                </a:r>
                <a:r>
                  <a:rPr lang="en-US" sz="2000" dirty="0">
                    <a:solidFill>
                      <a:schemeClr val="accent1">
                        <a:lumMod val="50000"/>
                      </a:schemeClr>
                    </a:solidFill>
                  </a:rPr>
                  <a:t> </a:t>
                </a:r>
                <a:r>
                  <a:rPr lang="en-US" sz="2000" dirty="0" err="1">
                    <a:solidFill>
                      <a:schemeClr val="accent1">
                        <a:lumMod val="50000"/>
                      </a:schemeClr>
                    </a:solidFill>
                  </a:rPr>
                  <a:t>nuqtalarining</a:t>
                </a:r>
                <a:r>
                  <a:rPr lang="en-US" sz="2000" dirty="0">
                    <a:solidFill>
                      <a:schemeClr val="accent1">
                        <a:lumMod val="50000"/>
                      </a:schemeClr>
                    </a:solidFill>
                  </a:rPr>
                  <a:t> </a:t>
                </a:r>
                <a:r>
                  <a:rPr lang="en-US" sz="2000" dirty="0" err="1">
                    <a:solidFill>
                      <a:schemeClr val="accent1">
                        <a:lumMod val="50000"/>
                      </a:schemeClr>
                    </a:solidFill>
                  </a:rPr>
                  <a:t>absissasi</a:t>
                </a:r>
                <a:r>
                  <a:rPr lang="en-US" sz="2000" dirty="0">
                    <a:solidFill>
                      <a:schemeClr val="accent1">
                        <a:lumMod val="50000"/>
                      </a:schemeClr>
                    </a:solidFill>
                  </a:rPr>
                  <a:t> </a:t>
                </a:r>
                <a:r>
                  <a:rPr lang="en-US" sz="2000" dirty="0" err="1">
                    <a:solidFill>
                      <a:schemeClr val="accent1">
                        <a:lumMod val="50000"/>
                      </a:schemeClr>
                    </a:solidFill>
                  </a:rPr>
                  <a:t>musbat</a:t>
                </a:r>
                <a:r>
                  <a:rPr lang="en-US" sz="2000" dirty="0">
                    <a:solidFill>
                      <a:schemeClr val="accent1">
                        <a:lumMod val="50000"/>
                      </a:schemeClr>
                    </a:solidFill>
                  </a:rPr>
                  <a:t>. </a:t>
                </a:r>
                <a:r>
                  <a:rPr lang="en-US" sz="2000" i="1" dirty="0">
                    <a:solidFill>
                      <a:schemeClr val="accent1">
                        <a:lumMod val="50000"/>
                      </a:schemeClr>
                    </a:solidFill>
                  </a:rPr>
                  <a:t>y</a:t>
                </a:r>
                <a:r>
                  <a:rPr lang="en-US" sz="2000" i="1" baseline="30000" dirty="0">
                    <a:solidFill>
                      <a:schemeClr val="accent1">
                        <a:lumMod val="50000"/>
                      </a:schemeClr>
                    </a:solidFill>
                  </a:rPr>
                  <a:t>2</a:t>
                </a:r>
                <a:r>
                  <a:rPr lang="en-US" sz="2000" i="1" dirty="0">
                    <a:solidFill>
                      <a:schemeClr val="accent1">
                        <a:lumMod val="50000"/>
                      </a:schemeClr>
                    </a:solidFill>
                  </a:rPr>
                  <a:t>=</a:t>
                </a:r>
                <a:r>
                  <a:rPr lang="en-US" sz="2000" dirty="0">
                    <a:solidFill>
                      <a:schemeClr val="accent1">
                        <a:lumMod val="50000"/>
                      </a:schemeClr>
                    </a:solidFill>
                  </a:rPr>
                  <a:t>4</a:t>
                </a:r>
                <a:r>
                  <a:rPr lang="en-US" sz="2000" i="1" dirty="0">
                    <a:solidFill>
                      <a:schemeClr val="accent1">
                        <a:lumMod val="50000"/>
                      </a:schemeClr>
                    </a:solidFill>
                  </a:rPr>
                  <a:t> ·</a:t>
                </a:r>
                <a:r>
                  <a:rPr lang="en-US" sz="2000" dirty="0">
                    <a:solidFill>
                      <a:schemeClr val="accent1">
                        <a:lumMod val="50000"/>
                      </a:schemeClr>
                    </a:solidFill>
                  </a:rPr>
                  <a:t>25</a:t>
                </a:r>
                <a:r>
                  <a:rPr lang="en-US" sz="2000" i="1" dirty="0">
                    <a:solidFill>
                      <a:schemeClr val="accent1">
                        <a:lumMod val="50000"/>
                      </a:schemeClr>
                    </a:solidFill>
                  </a:rPr>
                  <a:t>=</a:t>
                </a:r>
                <a:r>
                  <a:rPr lang="en-US" sz="2000" dirty="0">
                    <a:solidFill>
                      <a:schemeClr val="accent1">
                        <a:lumMod val="50000"/>
                      </a:schemeClr>
                    </a:solidFill>
                  </a:rPr>
                  <a:t>100</a:t>
                </a:r>
                <a:r>
                  <a:rPr lang="en-US" sz="2000" i="1" dirty="0">
                    <a:solidFill>
                      <a:schemeClr val="accent1">
                        <a:lumMod val="50000"/>
                      </a:schemeClr>
                    </a:solidFill>
                  </a:rPr>
                  <a:t>, y</a:t>
                </a:r>
                <a:r>
                  <a:rPr lang="en-US" sz="2000" i="1" baseline="-25000" dirty="0">
                    <a:solidFill>
                      <a:schemeClr val="accent1">
                        <a:lumMod val="50000"/>
                      </a:schemeClr>
                    </a:solidFill>
                  </a:rPr>
                  <a:t>1</a:t>
                </a:r>
                <a:r>
                  <a:rPr lang="en-US" sz="2000" i="1" dirty="0">
                    <a:solidFill>
                      <a:schemeClr val="accent1">
                        <a:lumMod val="50000"/>
                      </a:schemeClr>
                    </a:solidFill>
                  </a:rPr>
                  <a:t>=</a:t>
                </a:r>
                <a:r>
                  <a:rPr lang="en-US" sz="2000" dirty="0">
                    <a:solidFill>
                      <a:schemeClr val="accent1">
                        <a:lumMod val="50000"/>
                      </a:schemeClr>
                    </a:solidFill>
                  </a:rPr>
                  <a:t>10, </a:t>
                </a:r>
                <a:r>
                  <a:rPr lang="en-US" sz="2000" i="1" dirty="0">
                    <a:solidFill>
                      <a:schemeClr val="accent1">
                        <a:lumMod val="50000"/>
                      </a:schemeClr>
                    </a:solidFill>
                  </a:rPr>
                  <a:t>y</a:t>
                </a:r>
                <a:r>
                  <a:rPr lang="en-US" sz="2000" i="1" baseline="-25000" dirty="0">
                    <a:solidFill>
                      <a:schemeClr val="accent1">
                        <a:lumMod val="50000"/>
                      </a:schemeClr>
                    </a:solidFill>
                  </a:rPr>
                  <a:t>2</a:t>
                </a:r>
                <a:r>
                  <a:rPr lang="en-US" sz="2000" i="1" dirty="0">
                    <a:solidFill>
                      <a:schemeClr val="accent1">
                        <a:lumMod val="50000"/>
                      </a:schemeClr>
                    </a:solidFill>
                  </a:rPr>
                  <a:t>=-</a:t>
                </a:r>
                <a:r>
                  <a:rPr lang="en-US" sz="2000" dirty="0">
                    <a:solidFill>
                      <a:schemeClr val="accent1">
                        <a:lumMod val="50000"/>
                      </a:schemeClr>
                    </a:solidFill>
                  </a:rPr>
                  <a:t>10 </a:t>
                </a:r>
                <a:r>
                  <a:rPr lang="en-US" sz="2000" dirty="0" err="1">
                    <a:solidFill>
                      <a:schemeClr val="accent1">
                        <a:lumMod val="50000"/>
                      </a:schemeClr>
                    </a:solidFill>
                  </a:rPr>
                  <a:t>topamiz</a:t>
                </a:r>
                <a:r>
                  <a:rPr lang="en-US" sz="2000" dirty="0">
                    <a:solidFill>
                      <a:schemeClr val="accent1">
                        <a:lumMod val="50000"/>
                      </a:schemeClr>
                    </a:solidFill>
                  </a:rPr>
                  <a:t>.</a:t>
                </a:r>
                <a:r>
                  <a:rPr lang="uz-Latn-UZ" sz="2000" dirty="0">
                    <a:solidFill>
                      <a:schemeClr val="accent1">
                        <a:lumMod val="50000"/>
                      </a:schemeClr>
                    </a:solidFill>
                  </a:rPr>
                  <a:t/>
                </a:r>
                <a:br>
                  <a:rPr lang="uz-Latn-UZ" sz="2000" dirty="0">
                    <a:solidFill>
                      <a:schemeClr val="accent1">
                        <a:lumMod val="50000"/>
                      </a:schemeClr>
                    </a:solidFill>
                  </a:rPr>
                </a:br>
                <a:r>
                  <a:rPr lang="en-US" sz="2000" dirty="0" err="1">
                    <a:solidFill>
                      <a:schemeClr val="accent1">
                        <a:lumMod val="50000"/>
                      </a:schemeClr>
                    </a:solidFill>
                  </a:rPr>
                  <a:t>Shunday</a:t>
                </a:r>
                <a:r>
                  <a:rPr lang="en-US" sz="2000" dirty="0">
                    <a:solidFill>
                      <a:schemeClr val="accent1">
                        <a:lumMod val="50000"/>
                      </a:schemeClr>
                    </a:solidFill>
                  </a:rPr>
                  <a:t> </a:t>
                </a:r>
                <a:r>
                  <a:rPr lang="en-US" sz="2000" dirty="0" err="1">
                    <a:solidFill>
                      <a:schemeClr val="accent1">
                        <a:lumMod val="50000"/>
                      </a:schemeClr>
                    </a:solidFill>
                  </a:rPr>
                  <a:t>qilib</a:t>
                </a:r>
                <a:r>
                  <a:rPr lang="en-US" sz="2000" dirty="0">
                    <a:solidFill>
                      <a:schemeClr val="accent1">
                        <a:lumMod val="50000"/>
                      </a:schemeClr>
                    </a:solidFill>
                  </a:rPr>
                  <a:t> </a:t>
                </a:r>
                <a:r>
                  <a:rPr lang="en-US" sz="2000" dirty="0" err="1">
                    <a:solidFill>
                      <a:schemeClr val="accent1">
                        <a:lumMod val="50000"/>
                      </a:schemeClr>
                    </a:solidFill>
                  </a:rPr>
                  <a:t>izlangan</a:t>
                </a:r>
                <a:r>
                  <a:rPr lang="en-US" sz="2000"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ikkita</a:t>
                </a:r>
                <a:r>
                  <a:rPr lang="en-US" sz="2000" dirty="0">
                    <a:solidFill>
                      <a:schemeClr val="accent1">
                        <a:lumMod val="50000"/>
                      </a:schemeClr>
                    </a:solidFill>
                  </a:rPr>
                  <a:t> </a:t>
                </a:r>
                <a:r>
                  <a:rPr lang="en-US" sz="2000" dirty="0" err="1">
                    <a:solidFill>
                      <a:schemeClr val="accent1">
                        <a:lumMod val="50000"/>
                      </a:schemeClr>
                    </a:solidFill>
                  </a:rPr>
                  <a:t>ekan</a:t>
                </a:r>
                <a:r>
                  <a:rPr lang="en-US" sz="2000" dirty="0">
                    <a:solidFill>
                      <a:schemeClr val="accent1">
                        <a:lumMod val="50000"/>
                      </a:schemeClr>
                    </a:solidFill>
                  </a:rPr>
                  <a:t> </a:t>
                </a:r>
                <a:r>
                  <a:rPr lang="en-US" sz="2000" i="1" dirty="0">
                    <a:solidFill>
                      <a:schemeClr val="accent1">
                        <a:lumMod val="50000"/>
                      </a:schemeClr>
                    </a:solidFill>
                  </a:rPr>
                  <a:t>N</a:t>
                </a:r>
                <a:r>
                  <a:rPr lang="en-US" sz="2000" i="1" baseline="-25000" dirty="0">
                    <a:solidFill>
                      <a:schemeClr val="accent1">
                        <a:lumMod val="50000"/>
                      </a:schemeClr>
                    </a:solidFill>
                  </a:rPr>
                  <a:t>1</a:t>
                </a:r>
                <a:r>
                  <a:rPr lang="en-US" sz="2000" dirty="0">
                    <a:solidFill>
                      <a:schemeClr val="accent1">
                        <a:lumMod val="50000"/>
                      </a:schemeClr>
                    </a:solidFill>
                  </a:rPr>
                  <a:t>(25,10)</a:t>
                </a:r>
                <a:r>
                  <a:rPr lang="en-US" sz="2000" i="1" dirty="0">
                    <a:solidFill>
                      <a:schemeClr val="accent1">
                        <a:lumMod val="50000"/>
                      </a:schemeClr>
                    </a:solidFill>
                  </a:rPr>
                  <a:t>, N</a:t>
                </a:r>
                <a:r>
                  <a:rPr lang="en-US" sz="2000" i="1" baseline="-25000" dirty="0">
                    <a:solidFill>
                      <a:schemeClr val="accent1">
                        <a:lumMod val="50000"/>
                      </a:schemeClr>
                    </a:solidFill>
                  </a:rPr>
                  <a:t>2</a:t>
                </a:r>
                <a:r>
                  <a:rPr lang="en-US" sz="2000" dirty="0">
                    <a:solidFill>
                      <a:schemeClr val="accent1">
                        <a:lumMod val="50000"/>
                      </a:schemeClr>
                    </a:solidFill>
                  </a:rPr>
                  <a:t>(25,-10</a:t>
                </a:r>
                <a:r>
                  <a:rPr lang="en-US" sz="2000" dirty="0" smtClean="0">
                    <a:solidFill>
                      <a:schemeClr val="accent1">
                        <a:lumMod val="50000"/>
                      </a:schemeClr>
                    </a:solidFill>
                  </a:rPr>
                  <a:t>)</a:t>
                </a:r>
                <a:r>
                  <a:rPr lang="en-US" sz="2000" i="1" dirty="0" smtClean="0">
                    <a:solidFill>
                      <a:schemeClr val="accent1">
                        <a:lumMod val="50000"/>
                      </a:schemeClr>
                    </a:solidFill>
                  </a:rPr>
                  <a:t>.</a:t>
                </a:r>
                <a:br>
                  <a:rPr lang="en-US" sz="2000" i="1" dirty="0" smtClean="0">
                    <a:solidFill>
                      <a:schemeClr val="accent1">
                        <a:lumMod val="50000"/>
                      </a:schemeClr>
                    </a:solidFill>
                  </a:rPr>
                </a:br>
                <a:r>
                  <a:rPr lang="en-US" sz="2000" b="1" dirty="0" err="1">
                    <a:solidFill>
                      <a:schemeClr val="accent1">
                        <a:lumMod val="50000"/>
                      </a:schemeClr>
                    </a:solidFill>
                  </a:rPr>
                  <a:t>Teorema</a:t>
                </a:r>
                <a:r>
                  <a:rPr lang="en-US" sz="2000" b="1" dirty="0">
                    <a:solidFill>
                      <a:schemeClr val="accent1">
                        <a:lumMod val="50000"/>
                      </a:schemeClr>
                    </a:solidFill>
                  </a:rPr>
                  <a:t>:</a:t>
                </a:r>
                <a:r>
                  <a:rPr lang="en-US" sz="2000" dirty="0">
                    <a:solidFill>
                      <a:schemeClr val="accent1">
                        <a:lumMod val="50000"/>
                      </a:schemeClr>
                    </a:solidFill>
                  </a:rPr>
                  <a:t> </a:t>
                </a:r>
                <a:r>
                  <a:rPr lang="en-US" sz="2000" b="1" i="1" dirty="0" err="1">
                    <a:solidFill>
                      <a:schemeClr val="accent1">
                        <a:lumMod val="50000"/>
                      </a:schemeClr>
                    </a:solidFill>
                  </a:rPr>
                  <a:t>Ellips</a:t>
                </a:r>
                <a:r>
                  <a:rPr lang="en-US" sz="2000" b="1" i="1" dirty="0">
                    <a:solidFill>
                      <a:schemeClr val="accent1">
                        <a:lumMod val="50000"/>
                      </a:schemeClr>
                    </a:solidFill>
                  </a:rPr>
                  <a:t> (</a:t>
                </a:r>
                <a:r>
                  <a:rPr lang="en-US" sz="2000" b="1" i="1" dirty="0" err="1">
                    <a:solidFill>
                      <a:schemeClr val="accent1">
                        <a:lumMod val="50000"/>
                      </a:schemeClr>
                    </a:solidFill>
                  </a:rPr>
                  <a:t>giperbola</a:t>
                </a:r>
                <a:r>
                  <a:rPr lang="en-US" sz="2000" b="1" i="1" dirty="0">
                    <a:solidFill>
                      <a:schemeClr val="accent1">
                        <a:lumMod val="50000"/>
                      </a:schemeClr>
                    </a:solidFill>
                  </a:rPr>
                  <a:t>) </a:t>
                </a:r>
                <a:r>
                  <a:rPr lang="en-US" sz="2000" b="1" i="1" dirty="0" err="1">
                    <a:solidFill>
                      <a:schemeClr val="accent1">
                        <a:lumMod val="50000"/>
                      </a:schemeClr>
                    </a:solidFill>
                  </a:rPr>
                  <a:t>tekislikda</a:t>
                </a:r>
                <a:r>
                  <a:rPr lang="en-US" sz="2000" b="1" i="1" dirty="0">
                    <a:solidFill>
                      <a:schemeClr val="accent1">
                        <a:lumMod val="50000"/>
                      </a:schemeClr>
                    </a:solidFill>
                  </a:rPr>
                  <a:t> </a:t>
                </a:r>
                <a:r>
                  <a:rPr lang="en-US" sz="2000" b="1" i="1" dirty="0" err="1">
                    <a:solidFill>
                      <a:schemeClr val="accent1">
                        <a:lumMod val="50000"/>
                      </a:schemeClr>
                    </a:solidFill>
                  </a:rPr>
                  <a:t>shunday</a:t>
                </a:r>
                <a:r>
                  <a:rPr lang="en-US" sz="2000" b="1" i="1" dirty="0">
                    <a:solidFill>
                      <a:schemeClr val="accent1">
                        <a:lumMod val="50000"/>
                      </a:schemeClr>
                    </a:solidFill>
                  </a:rPr>
                  <a:t> </a:t>
                </a:r>
                <a:r>
                  <a:rPr lang="en-US" sz="2000" b="1" i="1" dirty="0" err="1">
                    <a:solidFill>
                      <a:schemeClr val="accent1">
                        <a:lumMod val="50000"/>
                      </a:schemeClr>
                    </a:solidFill>
                  </a:rPr>
                  <a:t>nuqtalarning</a:t>
                </a:r>
                <a:r>
                  <a:rPr lang="en-US" sz="2000" b="1" i="1" dirty="0">
                    <a:solidFill>
                      <a:schemeClr val="accent1">
                        <a:lumMod val="50000"/>
                      </a:schemeClr>
                    </a:solidFill>
                  </a:rPr>
                  <a:t> </a:t>
                </a:r>
                <a:r>
                  <a:rPr lang="en-US" sz="2000" b="1" i="1" dirty="0" err="1">
                    <a:solidFill>
                      <a:schemeClr val="accent1">
                        <a:lumMod val="50000"/>
                      </a:schemeClr>
                    </a:solidFill>
                  </a:rPr>
                  <a:t>geometrik</a:t>
                </a:r>
                <a:r>
                  <a:rPr lang="en-US" sz="2000" b="1" i="1" dirty="0">
                    <a:solidFill>
                      <a:schemeClr val="accent1">
                        <a:lumMod val="50000"/>
                      </a:schemeClr>
                    </a:solidFill>
                  </a:rPr>
                  <a:t> </a:t>
                </a:r>
                <a:r>
                  <a:rPr lang="en-US" sz="2000" b="1" i="1" dirty="0" err="1">
                    <a:solidFill>
                      <a:schemeClr val="accent1">
                        <a:lumMod val="50000"/>
                      </a:schemeClr>
                    </a:solidFill>
                  </a:rPr>
                  <a:t>o’rniki</a:t>
                </a:r>
                <a:r>
                  <a:rPr lang="en-US" sz="2000" b="1" i="1" dirty="0">
                    <a:solidFill>
                      <a:schemeClr val="accent1">
                        <a:lumMod val="50000"/>
                      </a:schemeClr>
                    </a:solidFill>
                  </a:rPr>
                  <a:t>, </a:t>
                </a:r>
                <a:r>
                  <a:rPr lang="en-US" sz="2000" b="1" i="1" dirty="0" err="1">
                    <a:solidFill>
                      <a:schemeClr val="accent1">
                        <a:lumMod val="50000"/>
                      </a:schemeClr>
                    </a:solidFill>
                  </a:rPr>
                  <a:t>bu</a:t>
                </a:r>
                <a:r>
                  <a:rPr lang="en-US" sz="2000" b="1" i="1" dirty="0">
                    <a:solidFill>
                      <a:schemeClr val="accent1">
                        <a:lumMod val="50000"/>
                      </a:schemeClr>
                    </a:solidFill>
                  </a:rPr>
                  <a:t> </a:t>
                </a:r>
                <a:r>
                  <a:rPr lang="en-US" sz="2000" b="1" i="1" dirty="0" err="1">
                    <a:solidFill>
                      <a:schemeClr val="accent1">
                        <a:lumMod val="50000"/>
                      </a:schemeClr>
                    </a:solidFill>
                  </a:rPr>
                  <a:t>nuqtalarning</a:t>
                </a:r>
                <a:r>
                  <a:rPr lang="en-US" sz="2000" b="1" i="1" dirty="0">
                    <a:solidFill>
                      <a:schemeClr val="accent1">
                        <a:lumMod val="50000"/>
                      </a:schemeClr>
                    </a:solidFill>
                  </a:rPr>
                  <a:t> </a:t>
                </a:r>
                <a:r>
                  <a:rPr lang="en-US" sz="2000" b="1" i="1" dirty="0" err="1">
                    <a:solidFill>
                      <a:schemeClr val="accent1">
                        <a:lumMod val="50000"/>
                      </a:schemeClr>
                    </a:solidFill>
                  </a:rPr>
                  <a:t>har</a:t>
                </a:r>
                <a:r>
                  <a:rPr lang="en-US" sz="2000" b="1" i="1" dirty="0">
                    <a:solidFill>
                      <a:schemeClr val="accent1">
                        <a:lumMod val="50000"/>
                      </a:schemeClr>
                    </a:solidFill>
                  </a:rPr>
                  <a:t> </a:t>
                </a:r>
                <a:r>
                  <a:rPr lang="en-US" sz="2000" b="1" i="1" dirty="0" err="1">
                    <a:solidFill>
                      <a:schemeClr val="accent1">
                        <a:lumMod val="50000"/>
                      </a:schemeClr>
                    </a:solidFill>
                  </a:rPr>
                  <a:t>biridan</a:t>
                </a:r>
                <a:r>
                  <a:rPr lang="en-US" sz="2000" b="1" i="1" dirty="0">
                    <a:solidFill>
                      <a:schemeClr val="accent1">
                        <a:lumMod val="50000"/>
                      </a:schemeClr>
                    </a:solidFill>
                  </a:rPr>
                  <a:t> </a:t>
                </a:r>
                <a:r>
                  <a:rPr lang="en-US" sz="2000" b="1" i="1" dirty="0" err="1">
                    <a:solidFill>
                      <a:schemeClr val="accent1">
                        <a:lumMod val="50000"/>
                      </a:schemeClr>
                    </a:solidFill>
                  </a:rPr>
                  <a:t>fokusgacha</a:t>
                </a:r>
                <a:r>
                  <a:rPr lang="en-US" sz="2000" b="1" i="1" dirty="0">
                    <a:solidFill>
                      <a:schemeClr val="accent1">
                        <a:lumMod val="50000"/>
                      </a:schemeClr>
                    </a:solidFill>
                  </a:rPr>
                  <a:t> </a:t>
                </a:r>
                <a:r>
                  <a:rPr lang="en-US" sz="2000" b="1" i="1" dirty="0" err="1">
                    <a:solidFill>
                      <a:schemeClr val="accent1">
                        <a:lumMod val="50000"/>
                      </a:schemeClr>
                    </a:solidFill>
                  </a:rPr>
                  <a:t>bo’lgan</a:t>
                </a:r>
                <a:r>
                  <a:rPr lang="en-US" sz="2000" b="1" i="1" dirty="0">
                    <a:solidFill>
                      <a:schemeClr val="accent1">
                        <a:lumMod val="50000"/>
                      </a:schemeClr>
                    </a:solidFill>
                  </a:rPr>
                  <a:t> </a:t>
                </a:r>
                <a:r>
                  <a:rPr lang="en-US" sz="2000" b="1" i="1" dirty="0" err="1">
                    <a:solidFill>
                      <a:schemeClr val="accent1">
                        <a:lumMod val="50000"/>
                      </a:schemeClr>
                    </a:solidFill>
                  </a:rPr>
                  <a:t>masofani</a:t>
                </a:r>
                <a:r>
                  <a:rPr lang="en-US" sz="2000" b="1" i="1" dirty="0">
                    <a:solidFill>
                      <a:schemeClr val="accent1">
                        <a:lumMod val="50000"/>
                      </a:schemeClr>
                    </a:solidFill>
                  </a:rPr>
                  <a:t> </a:t>
                </a:r>
                <a:r>
                  <a:rPr lang="en-US" sz="2000" b="1" i="1" dirty="0" err="1">
                    <a:solidFill>
                      <a:schemeClr val="accent1">
                        <a:lumMod val="50000"/>
                      </a:schemeClr>
                    </a:solidFill>
                  </a:rPr>
                  <a:t>o’sha</a:t>
                </a:r>
                <a:r>
                  <a:rPr lang="en-US" sz="2000" b="1" i="1" dirty="0">
                    <a:solidFill>
                      <a:schemeClr val="accent1">
                        <a:lumMod val="50000"/>
                      </a:schemeClr>
                    </a:solidFill>
                  </a:rPr>
                  <a:t> </a:t>
                </a:r>
                <a:r>
                  <a:rPr lang="en-US" sz="2000" b="1" i="1" dirty="0" err="1">
                    <a:solidFill>
                      <a:schemeClr val="accent1">
                        <a:lumMod val="50000"/>
                      </a:schemeClr>
                    </a:solidFill>
                  </a:rPr>
                  <a:t>nuqtadan</a:t>
                </a:r>
                <a:r>
                  <a:rPr lang="en-US" sz="2000" b="1" i="1" dirty="0">
                    <a:solidFill>
                      <a:schemeClr val="accent1">
                        <a:lumMod val="50000"/>
                      </a:schemeClr>
                    </a:solidFill>
                  </a:rPr>
                  <a:t> </a:t>
                </a:r>
                <a:r>
                  <a:rPr lang="en-US" sz="2000" b="1" i="1" dirty="0" err="1">
                    <a:solidFill>
                      <a:schemeClr val="accent1">
                        <a:lumMod val="50000"/>
                      </a:schemeClr>
                    </a:solidFill>
                  </a:rPr>
                  <a:t>shu</a:t>
                </a:r>
                <a:r>
                  <a:rPr lang="en-US" sz="2000" b="1" i="1" dirty="0">
                    <a:solidFill>
                      <a:schemeClr val="accent1">
                        <a:lumMod val="50000"/>
                      </a:schemeClr>
                    </a:solidFill>
                  </a:rPr>
                  <a:t> </a:t>
                </a:r>
                <a:r>
                  <a:rPr lang="en-US" sz="2000" b="1" i="1" dirty="0" err="1">
                    <a:solidFill>
                      <a:schemeClr val="accent1">
                        <a:lumMod val="50000"/>
                      </a:schemeClr>
                    </a:solidFill>
                  </a:rPr>
                  <a:t>fokusga</a:t>
                </a:r>
                <a:r>
                  <a:rPr lang="en-US" sz="2000" b="1" i="1" dirty="0">
                    <a:solidFill>
                      <a:schemeClr val="accent1">
                        <a:lumMod val="50000"/>
                      </a:schemeClr>
                    </a:solidFill>
                  </a:rPr>
                  <a:t> </a:t>
                </a:r>
                <a:r>
                  <a:rPr lang="en-US" sz="2000" b="1" i="1" dirty="0" err="1">
                    <a:solidFill>
                      <a:schemeClr val="accent1">
                        <a:lumMod val="50000"/>
                      </a:schemeClr>
                    </a:solidFill>
                  </a:rPr>
                  <a:t>mos</a:t>
                </a:r>
                <a:r>
                  <a:rPr lang="en-US" sz="2000" b="1" i="1" dirty="0">
                    <a:solidFill>
                      <a:schemeClr val="accent1">
                        <a:lumMod val="50000"/>
                      </a:schemeClr>
                    </a:solidFill>
                  </a:rPr>
                  <a:t> </a:t>
                </a:r>
                <a:r>
                  <a:rPr lang="en-US" sz="2000" b="1" i="1" dirty="0" err="1">
                    <a:solidFill>
                      <a:schemeClr val="accent1">
                        <a:lumMod val="50000"/>
                      </a:schemeClr>
                    </a:solidFill>
                  </a:rPr>
                  <a:t>direktrisagacha</a:t>
                </a:r>
                <a:r>
                  <a:rPr lang="en-US" sz="2000" b="1" i="1" dirty="0">
                    <a:solidFill>
                      <a:schemeClr val="accent1">
                        <a:lumMod val="50000"/>
                      </a:schemeClr>
                    </a:solidFill>
                  </a:rPr>
                  <a:t> </a:t>
                </a:r>
                <a:r>
                  <a:rPr lang="en-US" sz="2000" b="1" i="1" dirty="0" err="1">
                    <a:solidFill>
                      <a:schemeClr val="accent1">
                        <a:lumMod val="50000"/>
                      </a:schemeClr>
                    </a:solidFill>
                  </a:rPr>
                  <a:t>bo’lgan</a:t>
                </a:r>
                <a:r>
                  <a:rPr lang="en-US" sz="2000" b="1" i="1" dirty="0">
                    <a:solidFill>
                      <a:schemeClr val="accent1">
                        <a:lumMod val="50000"/>
                      </a:schemeClr>
                    </a:solidFill>
                  </a:rPr>
                  <a:t> </a:t>
                </a:r>
                <a:r>
                  <a:rPr lang="en-US" sz="2000" b="1" i="1" dirty="0" err="1">
                    <a:solidFill>
                      <a:schemeClr val="accent1">
                        <a:lumMod val="50000"/>
                      </a:schemeClr>
                    </a:solidFill>
                  </a:rPr>
                  <a:t>masofaga</a:t>
                </a:r>
                <a:r>
                  <a:rPr lang="en-US" sz="2000" b="1" i="1" dirty="0">
                    <a:solidFill>
                      <a:schemeClr val="accent1">
                        <a:lumMod val="50000"/>
                      </a:schemeClr>
                    </a:solidFill>
                  </a:rPr>
                  <a:t> </a:t>
                </a:r>
                <a:r>
                  <a:rPr lang="en-US" sz="2000" b="1" i="1" dirty="0" err="1">
                    <a:solidFill>
                      <a:schemeClr val="accent1">
                        <a:lumMod val="50000"/>
                      </a:schemeClr>
                    </a:solidFill>
                  </a:rPr>
                  <a:t>nisbati</a:t>
                </a:r>
                <a:r>
                  <a:rPr lang="en-US" sz="2000" b="1" i="1" dirty="0">
                    <a:solidFill>
                      <a:schemeClr val="accent1">
                        <a:lumMod val="50000"/>
                      </a:schemeClr>
                    </a:solidFill>
                  </a:rPr>
                  <a:t> </a:t>
                </a:r>
                <a:r>
                  <a:rPr lang="en-US" sz="2000" b="1" i="1" dirty="0" err="1">
                    <a:solidFill>
                      <a:schemeClr val="accent1">
                        <a:lumMod val="50000"/>
                      </a:schemeClr>
                    </a:solidFill>
                  </a:rPr>
                  <a:t>o’zgarmas</a:t>
                </a:r>
                <a:r>
                  <a:rPr lang="en-US" sz="2000" b="1" i="1" dirty="0">
                    <a:solidFill>
                      <a:schemeClr val="accent1">
                        <a:lumMod val="50000"/>
                      </a:schemeClr>
                    </a:solidFill>
                  </a:rPr>
                  <a:t> </a:t>
                </a:r>
                <a:r>
                  <a:rPr lang="en-US" sz="2000" b="1" i="1" dirty="0" err="1">
                    <a:solidFill>
                      <a:schemeClr val="accent1">
                        <a:lumMod val="50000"/>
                      </a:schemeClr>
                    </a:solidFill>
                  </a:rPr>
                  <a:t>miqdor</a:t>
                </a:r>
                <a:r>
                  <a:rPr lang="en-US" sz="2000" b="1" i="1" dirty="0">
                    <a:solidFill>
                      <a:schemeClr val="accent1">
                        <a:lumMod val="50000"/>
                      </a:schemeClr>
                    </a:solidFill>
                  </a:rPr>
                  <a:t> </a:t>
                </a:r>
                <a:r>
                  <a:rPr lang="en-US" sz="2000" b="1" i="1" dirty="0" err="1">
                    <a:solidFill>
                      <a:schemeClr val="accent1">
                        <a:lumMod val="50000"/>
                      </a:schemeClr>
                    </a:solidFill>
                  </a:rPr>
                  <a:t>bo’lib</a:t>
                </a:r>
                <a:r>
                  <a:rPr lang="en-US" sz="2000" b="1" i="1" dirty="0">
                    <a:solidFill>
                      <a:schemeClr val="accent1">
                        <a:lumMod val="50000"/>
                      </a:schemeClr>
                    </a:solidFill>
                  </a:rPr>
                  <a:t>, </a:t>
                </a:r>
                <a:r>
                  <a:rPr lang="en-US" sz="2000" b="1" i="1" dirty="0" err="1">
                    <a:solidFill>
                      <a:schemeClr val="accent1">
                        <a:lumMod val="50000"/>
                      </a:schemeClr>
                    </a:solidFill>
                  </a:rPr>
                  <a:t>ellips</a:t>
                </a:r>
                <a:r>
                  <a:rPr lang="en-US" sz="2000" b="1" i="1" dirty="0">
                    <a:solidFill>
                      <a:schemeClr val="accent1">
                        <a:lumMod val="50000"/>
                      </a:schemeClr>
                    </a:solidFill>
                  </a:rPr>
                  <a:t> (</a:t>
                </a:r>
                <a:r>
                  <a:rPr lang="en-US" sz="2000" b="1" i="1" dirty="0" err="1">
                    <a:solidFill>
                      <a:schemeClr val="accent1">
                        <a:lumMod val="50000"/>
                      </a:schemeClr>
                    </a:solidFill>
                  </a:rPr>
                  <a:t>giperbola</a:t>
                </a:r>
                <a:r>
                  <a:rPr lang="en-US" sz="2000" b="1" i="1" dirty="0">
                    <a:solidFill>
                      <a:schemeClr val="accent1">
                        <a:lumMod val="50000"/>
                      </a:schemeClr>
                    </a:solidFill>
                  </a:rPr>
                  <a:t>) </a:t>
                </a:r>
                <a:r>
                  <a:rPr lang="en-US" sz="2000" b="1" i="1" dirty="0" err="1">
                    <a:solidFill>
                      <a:schemeClr val="accent1">
                        <a:lumMod val="50000"/>
                      </a:schemeClr>
                    </a:solidFill>
                  </a:rPr>
                  <a:t>ning</a:t>
                </a:r>
                <a:r>
                  <a:rPr lang="en-US" sz="2000" b="1" i="1" dirty="0">
                    <a:solidFill>
                      <a:schemeClr val="accent1">
                        <a:lumMod val="50000"/>
                      </a:schemeClr>
                    </a:solidFill>
                  </a:rPr>
                  <a:t> </a:t>
                </a:r>
                <a:r>
                  <a:rPr lang="en-US" sz="2000" b="1" i="1" dirty="0" err="1">
                    <a:solidFill>
                      <a:schemeClr val="accent1">
                        <a:lumMod val="50000"/>
                      </a:schemeClr>
                    </a:solidFill>
                  </a:rPr>
                  <a:t>ekssentrisiteti</a:t>
                </a:r>
                <a:r>
                  <a:rPr lang="en-US" sz="2000" b="1" i="1" dirty="0">
                    <a:solidFill>
                      <a:schemeClr val="accent1">
                        <a:lumMod val="50000"/>
                      </a:schemeClr>
                    </a:solidFill>
                  </a:rPr>
                  <a:t> e </a:t>
                </a:r>
                <a:r>
                  <a:rPr lang="en-US" sz="2000" b="1" i="1" dirty="0" err="1">
                    <a:solidFill>
                      <a:schemeClr val="accent1">
                        <a:lumMod val="50000"/>
                      </a:schemeClr>
                    </a:solidFill>
                  </a:rPr>
                  <a:t>ga</a:t>
                </a:r>
                <a:r>
                  <a:rPr lang="en-US" sz="2000" b="1" i="1" dirty="0">
                    <a:solidFill>
                      <a:schemeClr val="accent1">
                        <a:lumMod val="50000"/>
                      </a:schemeClr>
                    </a:solidFill>
                  </a:rPr>
                  <a:t> </a:t>
                </a:r>
                <a:r>
                  <a:rPr lang="en-US" sz="2000" b="1" i="1" dirty="0" err="1" smtClean="0">
                    <a:solidFill>
                      <a:schemeClr val="accent1">
                        <a:lumMod val="50000"/>
                      </a:schemeClr>
                    </a:solidFill>
                  </a:rPr>
                  <a:t>teng</a:t>
                </a:r>
                <a:endParaRPr lang="ru-RU" sz="2000" b="1"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683568" y="1027664"/>
                <a:ext cx="7776864" cy="5281656"/>
              </a:xfrm>
              <a:blipFill rotWithShape="1">
                <a:blip r:embed="rId2"/>
                <a:stretch>
                  <a:fillRect l="-627" t="-5081" r="-705" b="-1848"/>
                </a:stretch>
              </a:blipFill>
            </p:spPr>
            <p:txBody>
              <a:bodyPr/>
              <a:lstStyle/>
              <a:p>
                <a:r>
                  <a:rPr lang="ru-RU">
                    <a:noFill/>
                  </a:rPr>
                  <a:t> </a:t>
                </a:r>
              </a:p>
            </p:txBody>
          </p:sp>
        </mc:Fallback>
      </mc:AlternateContent>
    </p:spTree>
    <p:extLst>
      <p:ext uri="{BB962C8B-B14F-4D97-AF65-F5344CB8AC3E}">
        <p14:creationId xmlns:p14="http://schemas.microsoft.com/office/powerpoint/2010/main" xmlns="" val="2384485660"/>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827584" y="1052736"/>
                <a:ext cx="7632848" cy="5281656"/>
              </a:xfrm>
            </p:spPr>
            <p:txBody>
              <a:bodyPr>
                <a:normAutofit/>
              </a:bodyPr>
              <a:lstStyle/>
              <a:p>
                <a:pPr/>
                <a:r>
                  <a:rPr lang="en-US" sz="2000" dirty="0" smtClean="0">
                    <a:solidFill>
                      <a:schemeClr val="accent1">
                        <a:lumMod val="50000"/>
                      </a:schemeClr>
                    </a:solidFill>
                  </a:rPr>
                  <a:t>Isbot: Agar N(</a:t>
                </a:r>
                <a:r>
                  <a:rPr lang="en-US" sz="2000" dirty="0" err="1">
                    <a:solidFill>
                      <a:schemeClr val="accent1">
                        <a:lumMod val="50000"/>
                      </a:schemeClr>
                    </a:solidFill>
                  </a:rPr>
                  <a:t>x,y</a:t>
                </a:r>
                <a:r>
                  <a:rPr lang="en-US" sz="2000"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ellips</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)da  </a:t>
                </a:r>
                <a:r>
                  <a:rPr lang="en-US" sz="2000" dirty="0" err="1">
                    <a:solidFill>
                      <a:schemeClr val="accent1">
                        <a:lumMod val="50000"/>
                      </a:schemeClr>
                    </a:solidFill>
                  </a:rPr>
                  <a:t>yotsa</a:t>
                </a:r>
                <a:r>
                  <a:rPr lang="en-US" sz="2000" dirty="0">
                    <a:solidFill>
                      <a:schemeClr val="accent1">
                        <a:lumMod val="50000"/>
                      </a:schemeClr>
                    </a:solidFill>
                  </a:rPr>
                  <a:t>, u  </a:t>
                </a:r>
                <a:r>
                  <a:rPr lang="en-US" sz="2000" dirty="0" err="1">
                    <a:solidFill>
                      <a:schemeClr val="accent1">
                        <a:lumMod val="50000"/>
                      </a:schemeClr>
                    </a:solidFill>
                  </a:rPr>
                  <a:t>holda</a:t>
                </a:r>
                <a:r>
                  <a:rPr lang="en-US" sz="2000" dirty="0">
                    <a:solidFill>
                      <a:schemeClr val="accent1">
                        <a:lumMod val="50000"/>
                      </a:schemeClr>
                    </a:solidFill>
                  </a:rPr>
                  <a:t>  </a:t>
                </a:r>
                <a:r>
                  <a:rPr lang="en-US" sz="2000" dirty="0" err="1">
                    <a:solidFill>
                      <a:schemeClr val="accent1">
                        <a:lumMod val="50000"/>
                      </a:schemeClr>
                    </a:solidFill>
                  </a:rPr>
                  <a:t>ushbuni</a:t>
                </a:r>
                <a:r>
                  <a:rPr lang="en-US" sz="2000" dirty="0">
                    <a:solidFill>
                      <a:schemeClr val="accent1">
                        <a:lumMod val="50000"/>
                      </a:schemeClr>
                    </a:solidFill>
                  </a:rPr>
                  <a:t>  </a:t>
                </a:r>
                <a:r>
                  <a:rPr lang="en-US" sz="2000" dirty="0" err="1">
                    <a:solidFill>
                      <a:schemeClr val="accent1">
                        <a:lumMod val="50000"/>
                      </a:schemeClr>
                    </a:solidFill>
                  </a:rPr>
                  <a:t>yoza</a:t>
                </a:r>
                <a:r>
                  <a:rPr lang="en-US" sz="2000" dirty="0">
                    <a:solidFill>
                      <a:schemeClr val="accent1">
                        <a:lumMod val="50000"/>
                      </a:schemeClr>
                    </a:solidFill>
                  </a:rPr>
                  <a:t>  </a:t>
                </a:r>
                <a:r>
                  <a:rPr lang="en-US" sz="2000" dirty="0" err="1">
                    <a:solidFill>
                      <a:schemeClr val="accent1">
                        <a:lumMod val="50000"/>
                      </a:schemeClr>
                    </a:solidFill>
                  </a:rPr>
                  <a:t>olamiz</a:t>
                </a:r>
                <a:r>
                  <a:rPr lang="en-US" sz="2000" dirty="0">
                    <a:solidFill>
                      <a:schemeClr val="accent1">
                        <a:lumMod val="50000"/>
                      </a:schemeClr>
                    </a:solidFill>
                  </a:rPr>
                  <a:t>:</a:t>
                </a:r>
                <a:br>
                  <a:rPr lang="en-US" sz="2000" dirty="0">
                    <a:solidFill>
                      <a:schemeClr val="accent1">
                        <a:lumMod val="50000"/>
                      </a:schemeClr>
                    </a:solidFill>
                  </a:rPr>
                </a:br>
                <a14:m>
                  <m:oMath xmlns:m="http://schemas.openxmlformats.org/officeDocument/2006/math">
                    <m:sSub>
                      <m:sSubPr>
                        <m:ctrlPr>
                          <a:rPr lang="ru-RU" sz="2000" i="1">
                            <a:solidFill>
                              <a:schemeClr val="accent1">
                                <a:lumMod val="50000"/>
                              </a:schemeClr>
                            </a:solidFill>
                            <a:latin typeface="Cambria Math"/>
                          </a:rPr>
                        </m:ctrlPr>
                      </m:sSubPr>
                      <m:e>
                        <m:r>
                          <a:rPr lang="en-US" sz="2000" i="1">
                            <a:solidFill>
                              <a:schemeClr val="accent1">
                                <a:lumMod val="50000"/>
                              </a:schemeClr>
                            </a:solidFill>
                            <a:latin typeface="Cambria Math"/>
                          </a:rPr>
                          <m:t>𝑟</m:t>
                        </m:r>
                      </m:e>
                      <m:sub>
                        <m:r>
                          <a:rPr lang="en-US" sz="2000" i="1">
                            <a:solidFill>
                              <a:schemeClr val="accent1">
                                <a:lumMod val="50000"/>
                              </a:schemeClr>
                            </a:solidFill>
                            <a:latin typeface="Cambria Math"/>
                          </a:rPr>
                          <m:t>1</m:t>
                        </m:r>
                      </m:sub>
                    </m:sSub>
                    <m:r>
                      <a:rPr lang="en-US" sz="2000" i="1">
                        <a:solidFill>
                          <a:schemeClr val="accent1">
                            <a:lumMod val="50000"/>
                          </a:schemeClr>
                        </a:solidFill>
                        <a:latin typeface="Cambria Math"/>
                      </a:rPr>
                      <m:t>=</m:t>
                    </m:r>
                    <m:r>
                      <a:rPr lang="en-US"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𝐹</m:t>
                            </m:r>
                          </m:e>
                          <m:sub>
                            <m:r>
                              <a:rPr lang="en-US" sz="2000" i="1">
                                <a:solidFill>
                                  <a:schemeClr val="accent1">
                                    <a:lumMod val="50000"/>
                                  </a:schemeClr>
                                </a:solidFill>
                                <a:latin typeface="Cambria Math"/>
                                <a:ea typeface="Cambria Math"/>
                              </a:rPr>
                              <m:t>1</m:t>
                            </m:r>
                          </m:sub>
                        </m:sSub>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𝑁</m:t>
                        </m:r>
                      </m:e>
                    </m:d>
                    <m:r>
                      <a:rPr lang="en-US" sz="2000" i="1">
                        <a:solidFill>
                          <a:schemeClr val="accent1">
                            <a:lumMod val="50000"/>
                          </a:schemeClr>
                        </a:solidFill>
                        <a:latin typeface="Cambria Math"/>
                        <a:ea typeface="Cambria Math"/>
                      </a:rPr>
                      <m:t>=</m:t>
                    </m:r>
                    <m:d>
                      <m:dPr>
                        <m:begChr m:val="|"/>
                        <m:endChr m:val="|"/>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𝑎</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𝑒𝑥</m:t>
                        </m:r>
                      </m:e>
                    </m:d>
                  </m:oMath>
                </a14:m>
                <a:r>
                  <a:rPr lang="en-US" sz="2000" dirty="0">
                    <a:solidFill>
                      <a:schemeClr val="accent1">
                        <a:lumMod val="50000"/>
                      </a:schemeClr>
                    </a:solidFill>
                  </a:rPr>
                  <a:t>,  </a:t>
                </a:r>
                <a:br>
                  <a:rPr lang="en-US" sz="2000" dirty="0">
                    <a:solidFill>
                      <a:schemeClr val="accent1">
                        <a:lumMod val="50000"/>
                      </a:schemeClr>
                    </a:solidFill>
                  </a:rPr>
                </a:br>
                <a:r>
                  <a:rPr lang="en-US" sz="2000" dirty="0">
                    <a:solidFill>
                      <a:schemeClr val="accent1">
                        <a:lumMod val="50000"/>
                      </a:schemeClr>
                    </a:solidFill>
                  </a:rPr>
                  <a:t>                 </a:t>
                </a:r>
                <a14:m>
                  <m:oMath xmlns:m="http://schemas.openxmlformats.org/officeDocument/2006/math">
                    <m:sSub>
                      <m:sSubPr>
                        <m:ctrlPr>
                          <a:rPr lang="ru-RU" sz="2000" i="1">
                            <a:solidFill>
                              <a:schemeClr val="accent1">
                                <a:lumMod val="50000"/>
                              </a:schemeClr>
                            </a:solidFill>
                            <a:latin typeface="Cambria Math"/>
                          </a:rPr>
                        </m:ctrlPr>
                      </m:sSubPr>
                      <m:e>
                        <m:r>
                          <a:rPr lang="en-US" sz="2000" i="1">
                            <a:solidFill>
                              <a:schemeClr val="accent1">
                                <a:lumMod val="50000"/>
                              </a:schemeClr>
                            </a:solidFill>
                            <a:latin typeface="Cambria Math"/>
                          </a:rPr>
                          <m:t>𝑟</m:t>
                        </m:r>
                      </m:e>
                      <m:sub>
                        <m:r>
                          <a:rPr lang="en-US" sz="2000" i="1">
                            <a:solidFill>
                              <a:schemeClr val="accent1">
                                <a:lumMod val="50000"/>
                              </a:schemeClr>
                            </a:solidFill>
                            <a:latin typeface="Cambria Math"/>
                          </a:rPr>
                          <m:t>2</m:t>
                        </m:r>
                      </m:sub>
                    </m:sSub>
                    <m:r>
                      <a:rPr lang="en-US" sz="2000" i="1">
                        <a:solidFill>
                          <a:schemeClr val="accent1">
                            <a:lumMod val="50000"/>
                          </a:schemeClr>
                        </a:solidFill>
                        <a:latin typeface="Cambria Math"/>
                      </a:rPr>
                      <m:t>=</m:t>
                    </m:r>
                    <m:r>
                      <a:rPr lang="en-US"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𝐹</m:t>
                            </m:r>
                          </m:e>
                          <m:sub>
                            <m:r>
                              <a:rPr lang="en-US" sz="2000" i="1">
                                <a:solidFill>
                                  <a:schemeClr val="accent1">
                                    <a:lumMod val="50000"/>
                                  </a:schemeClr>
                                </a:solidFill>
                                <a:latin typeface="Cambria Math"/>
                                <a:ea typeface="Cambria Math"/>
                              </a:rPr>
                              <m:t>2</m:t>
                            </m:r>
                          </m:sub>
                        </m:sSub>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𝑁</m:t>
                        </m:r>
                      </m:e>
                    </m:d>
                    <m:r>
                      <a:rPr lang="en-US" sz="2000" i="1">
                        <a:solidFill>
                          <a:schemeClr val="accent1">
                            <a:lumMod val="50000"/>
                          </a:schemeClr>
                        </a:solidFill>
                        <a:latin typeface="Cambria Math"/>
                        <a:ea typeface="Cambria Math"/>
                      </a:rPr>
                      <m:t>=</m:t>
                    </m:r>
                    <m:d>
                      <m:dPr>
                        <m:begChr m:val="|"/>
                        <m:endChr m:val="|"/>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𝑎</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𝑒𝑥</m:t>
                        </m:r>
                      </m:e>
                    </m:d>
                    <m:r>
                      <a:rPr lang="en-US" sz="2000" i="1">
                        <a:solidFill>
                          <a:schemeClr val="accent1">
                            <a:lumMod val="50000"/>
                          </a:schemeClr>
                        </a:solidFill>
                        <a:latin typeface="Cambria Math"/>
                        <a:ea typeface="Cambria Math"/>
                      </a:rPr>
                      <m:t>.</m:t>
                    </m:r>
                  </m:oMath>
                </a14:m>
                <a:r>
                  <a:rPr lang="en-US" sz="2000" dirty="0">
                    <a:solidFill>
                      <a:schemeClr val="accent1">
                        <a:lumMod val="50000"/>
                      </a:schemeClr>
                    </a:solidFill>
                  </a:rPr>
                  <a:t>          (2.2)</a:t>
                </a:r>
                <a:br>
                  <a:rPr lang="en-US" sz="2000" dirty="0">
                    <a:solidFill>
                      <a:schemeClr val="accent1">
                        <a:lumMod val="50000"/>
                      </a:schemeClr>
                    </a:solidFill>
                  </a:rPr>
                </a:br>
                <a:r>
                  <a:rPr lang="en-US" sz="2000" dirty="0">
                    <a:solidFill>
                      <a:schemeClr val="accent1">
                        <a:lumMod val="50000"/>
                      </a:schemeClr>
                    </a:solidFill>
                  </a:rPr>
                  <a:t>N  </a:t>
                </a:r>
                <a:r>
                  <a:rPr lang="en-US" sz="2000" dirty="0" err="1">
                    <a:solidFill>
                      <a:schemeClr val="accent1">
                        <a:lumMod val="50000"/>
                      </a:schemeClr>
                    </a:solidFill>
                  </a:rPr>
                  <a:t>nuqtadan</a:t>
                </a:r>
                <a:r>
                  <a:rPr lang="en-US" sz="2000" dirty="0">
                    <a:solidFill>
                      <a:schemeClr val="accent1">
                        <a:lumMod val="50000"/>
                      </a:schemeClr>
                    </a:solidFill>
                  </a:rPr>
                  <a:t> </a:t>
                </a:r>
                <a14:m>
                  <m:oMath xmlns:m="http://schemas.openxmlformats.org/officeDocument/2006/math">
                    <m:sSub>
                      <m:sSubPr>
                        <m:ctrlPr>
                          <a:rPr lang="en-US" sz="2000" i="1">
                            <a:solidFill>
                              <a:schemeClr val="accent1">
                                <a:lumMod val="50000"/>
                              </a:schemeClr>
                            </a:solidFill>
                            <a:latin typeface="Cambria Math"/>
                          </a:rPr>
                        </m:ctrlPr>
                      </m:sSubPr>
                      <m:e>
                        <m:r>
                          <a:rPr lang="en-US" sz="2000" i="1">
                            <a:solidFill>
                              <a:schemeClr val="accent1">
                                <a:lumMod val="50000"/>
                              </a:schemeClr>
                            </a:solidFill>
                            <a:latin typeface="Cambria Math"/>
                          </a:rPr>
                          <m:t>𝑑</m:t>
                        </m:r>
                      </m:e>
                      <m:sub>
                        <m:r>
                          <a:rPr lang="en-US" sz="2000" i="1">
                            <a:solidFill>
                              <a:schemeClr val="accent1">
                                <a:lumMod val="50000"/>
                              </a:schemeClr>
                            </a:solidFill>
                            <a:latin typeface="Cambria Math"/>
                          </a:rPr>
                          <m:t>1</m:t>
                        </m:r>
                      </m:sub>
                    </m:sSub>
                    <m:r>
                      <a:rPr lang="en-US" sz="2000" i="1">
                        <a:solidFill>
                          <a:schemeClr val="accent1">
                            <a:lumMod val="50000"/>
                          </a:schemeClr>
                        </a:solidFill>
                        <a:latin typeface="Cambria Math"/>
                      </a:rPr>
                      <m:t>  </m:t>
                    </m:r>
                    <m:r>
                      <a:rPr lang="en-US" sz="2000" i="1">
                        <a:solidFill>
                          <a:schemeClr val="accent1">
                            <a:lumMod val="50000"/>
                          </a:schemeClr>
                        </a:solidFill>
                        <a:latin typeface="Cambria Math"/>
                      </a:rPr>
                      <m:t>𝑣𝑎</m:t>
                    </m:r>
                    <m:r>
                      <a:rPr lang="en-US" sz="2000" i="1">
                        <a:solidFill>
                          <a:schemeClr val="accent1">
                            <a:lumMod val="50000"/>
                          </a:schemeClr>
                        </a:solidFill>
                        <a:latin typeface="Cambria Math"/>
                      </a:rPr>
                      <m:t>  </m:t>
                    </m:r>
                    <m:sSub>
                      <m:sSubPr>
                        <m:ctrlPr>
                          <a:rPr lang="en-US" sz="2000" i="1">
                            <a:solidFill>
                              <a:schemeClr val="accent1">
                                <a:lumMod val="50000"/>
                              </a:schemeClr>
                            </a:solidFill>
                            <a:latin typeface="Cambria Math"/>
                          </a:rPr>
                        </m:ctrlPr>
                      </m:sSubPr>
                      <m:e>
                        <m:r>
                          <a:rPr lang="en-US" sz="2000" i="1">
                            <a:solidFill>
                              <a:schemeClr val="accent1">
                                <a:lumMod val="50000"/>
                              </a:schemeClr>
                            </a:solidFill>
                            <a:latin typeface="Cambria Math"/>
                          </a:rPr>
                          <m:t>𝑑</m:t>
                        </m:r>
                      </m:e>
                      <m:sub>
                        <m:r>
                          <a:rPr lang="en-US" sz="2000" i="1">
                            <a:solidFill>
                              <a:schemeClr val="accent1">
                                <a:lumMod val="50000"/>
                              </a:schemeClr>
                            </a:solidFill>
                            <a:latin typeface="Cambria Math"/>
                          </a:rPr>
                          <m:t>2</m:t>
                        </m:r>
                      </m:sub>
                    </m:sSub>
                  </m:oMath>
                </a14:m>
                <a:r>
                  <a:rPr lang="en-US" sz="2000" dirty="0">
                    <a:solidFill>
                      <a:schemeClr val="accent1">
                        <a:lumMod val="50000"/>
                      </a:schemeClr>
                    </a:solidFill>
                  </a:rPr>
                  <a:t>  </a:t>
                </a:r>
                <a:r>
                  <a:rPr lang="en-US" sz="2000" dirty="0" err="1">
                    <a:solidFill>
                      <a:schemeClr val="accent1">
                        <a:lumMod val="50000"/>
                      </a:schemeClr>
                    </a:solidFill>
                  </a:rPr>
                  <a:t>direktrisalargacha</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masofalar</a:t>
                </a:r>
                <a:r>
                  <a:rPr lang="en-US" sz="2000" dirty="0">
                    <a:solidFill>
                      <a:schemeClr val="accent1">
                        <a:lumMod val="50000"/>
                      </a:schemeClr>
                    </a:solidFill>
                  </a:rPr>
                  <a:t/>
                </a:r>
                <a:br>
                  <a:rPr lang="en-US" sz="2000" dirty="0">
                    <a:solidFill>
                      <a:schemeClr val="accent1">
                        <a:lumMod val="50000"/>
                      </a:schemeClr>
                    </a:solidFill>
                  </a:rPr>
                </a:br>
                <a14:m>
                  <m:oMathPara xmlns:m="http://schemas.openxmlformats.org/officeDocument/2006/math">
                    <m:oMathParaPr>
                      <m:jc m:val="centerGroup"/>
                    </m:oMathParaPr>
                    <m:oMath xmlns:m="http://schemas.openxmlformats.org/officeDocument/2006/math">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𝑑</m:t>
                              </m:r>
                            </m:e>
                            <m:sub>
                              <m:r>
                                <a:rPr lang="en-US" sz="2000" i="1">
                                  <a:solidFill>
                                    <a:schemeClr val="accent1">
                                      <a:lumMod val="50000"/>
                                    </a:schemeClr>
                                  </a:solidFill>
                                  <a:latin typeface="Cambria Math"/>
                                  <a:ea typeface="Cambria Math"/>
                                </a:rPr>
                                <m:t>1</m:t>
                              </m:r>
                            </m:sub>
                          </m:sSub>
                        </m:e>
                      </m:d>
                      <m:r>
                        <a:rPr lang="en-US" sz="2000" i="1">
                          <a:solidFill>
                            <a:schemeClr val="accent1">
                              <a:lumMod val="50000"/>
                            </a:schemeClr>
                          </a:solidFill>
                          <a:latin typeface="Cambria Math"/>
                          <a:ea typeface="Cambria Math"/>
                        </a:rPr>
                        <m:t>=</m:t>
                      </m:r>
                      <m:d>
                        <m:dPr>
                          <m:begChr m:val="|"/>
                          <m:endChr m:val="|"/>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𝑥</m:t>
                          </m:r>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𝑎</m:t>
                              </m:r>
                            </m:num>
                            <m:den>
                              <m:r>
                                <a:rPr lang="en-US" sz="2000" i="1">
                                  <a:solidFill>
                                    <a:schemeClr val="accent1">
                                      <a:lumMod val="50000"/>
                                    </a:schemeClr>
                                  </a:solidFill>
                                  <a:latin typeface="Cambria Math"/>
                                  <a:ea typeface="Cambria Math"/>
                                </a:rPr>
                                <m:t>𝑒</m:t>
                              </m:r>
                            </m:den>
                          </m:f>
                        </m:e>
                      </m:d>
                    </m:oMath>
                  </m:oMathPara>
                </a14:m>
                <a:r>
                  <a:rPr lang="en-US" sz="2000" dirty="0">
                    <a:solidFill>
                      <a:schemeClr val="accent1">
                        <a:lumMod val="50000"/>
                      </a:schemeClr>
                    </a:solidFill>
                  </a:rPr>
                  <a:t/>
                </a:r>
                <a:br>
                  <a:rPr lang="en-US" sz="2000" dirty="0">
                    <a:solidFill>
                      <a:schemeClr val="accent1">
                        <a:lumMod val="50000"/>
                      </a:schemeClr>
                    </a:solidFill>
                  </a:rPr>
                </a:br>
                <a:r>
                  <a:rPr lang="en-US" sz="2000" dirty="0">
                    <a:solidFill>
                      <a:schemeClr val="accent1">
                        <a:lumMod val="50000"/>
                      </a:schemeClr>
                    </a:solidFill>
                    <a:ea typeface="Cambria Math"/>
                  </a:rPr>
                  <a:t>                         </a:t>
                </a:r>
                <a14:m>
                  <m:oMath xmlns:m="http://schemas.openxmlformats.org/officeDocument/2006/math">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𝑑</m:t>
                            </m:r>
                          </m:e>
                          <m:sub>
                            <m:r>
                              <a:rPr lang="en-US" sz="2000" i="1">
                                <a:solidFill>
                                  <a:schemeClr val="accent1">
                                    <a:lumMod val="50000"/>
                                  </a:schemeClr>
                                </a:solidFill>
                                <a:latin typeface="Cambria Math"/>
                                <a:ea typeface="Cambria Math"/>
                              </a:rPr>
                              <m:t>2</m:t>
                            </m:r>
                          </m:sub>
                        </m:sSub>
                      </m:e>
                    </m:d>
                    <m:r>
                      <a:rPr lang="en-US" sz="2000" i="1">
                        <a:solidFill>
                          <a:schemeClr val="accent1">
                            <a:lumMod val="50000"/>
                          </a:schemeClr>
                        </a:solidFill>
                        <a:latin typeface="Cambria Math"/>
                        <a:ea typeface="Cambria Math"/>
                      </a:rPr>
                      <m:t>=</m:t>
                    </m:r>
                    <m:d>
                      <m:dPr>
                        <m:begChr m:val="|"/>
                        <m:endChr m:val="|"/>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𝑥</m:t>
                        </m:r>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𝑎</m:t>
                            </m:r>
                          </m:num>
                          <m:den>
                            <m:r>
                              <a:rPr lang="en-US" sz="2000" i="1">
                                <a:solidFill>
                                  <a:schemeClr val="accent1">
                                    <a:lumMod val="50000"/>
                                  </a:schemeClr>
                                </a:solidFill>
                                <a:latin typeface="Cambria Math"/>
                                <a:ea typeface="Cambria Math"/>
                              </a:rPr>
                              <m:t>𝑒</m:t>
                            </m:r>
                          </m:den>
                        </m:f>
                      </m:e>
                    </m:d>
                  </m:oMath>
                </a14:m>
                <a:r>
                  <a:rPr lang="en-US" sz="2000" dirty="0">
                    <a:solidFill>
                      <a:schemeClr val="accent1">
                        <a:lumMod val="50000"/>
                      </a:schemeClr>
                    </a:solidFill>
                  </a:rPr>
                  <a:t>                 (2.3)</a:t>
                </a:r>
                <a:br>
                  <a:rPr lang="en-US" sz="2000" dirty="0">
                    <a:solidFill>
                      <a:schemeClr val="accent1">
                        <a:lumMod val="50000"/>
                      </a:schemeClr>
                    </a:solidFill>
                  </a:rPr>
                </a:br>
                <a:r>
                  <a:rPr lang="en-US" sz="2000" dirty="0" err="1">
                    <a:solidFill>
                      <a:schemeClr val="accent1">
                        <a:lumMod val="50000"/>
                      </a:schemeClr>
                    </a:solidFill>
                  </a:rPr>
                  <a:t>Bo`ladi</a:t>
                </a:r>
                <a:r>
                  <a:rPr lang="en-US" sz="2000" dirty="0">
                    <a:solidFill>
                      <a:schemeClr val="accent1">
                        <a:lumMod val="50000"/>
                      </a:schemeClr>
                    </a:solidFill>
                  </a:rPr>
                  <a:t>.  </a:t>
                </a:r>
                <a:r>
                  <a:rPr lang="en-US" sz="2000" dirty="0" err="1">
                    <a:solidFill>
                      <a:schemeClr val="accent1">
                        <a:lumMod val="50000"/>
                      </a:schemeClr>
                    </a:solidFill>
                  </a:rPr>
                  <a:t>Yuqoridagi</a:t>
                </a:r>
                <a:r>
                  <a:rPr lang="en-US" sz="2000" dirty="0">
                    <a:solidFill>
                      <a:schemeClr val="accent1">
                        <a:lumMod val="50000"/>
                      </a:schemeClr>
                    </a:solidFill>
                  </a:rPr>
                  <a:t>  </a:t>
                </a:r>
                <a:r>
                  <a:rPr lang="en-US" sz="2000" dirty="0" err="1">
                    <a:solidFill>
                      <a:schemeClr val="accent1">
                        <a:lumMod val="50000"/>
                      </a:schemeClr>
                    </a:solidFill>
                  </a:rPr>
                  <a:t>munosabatlardan</a:t>
                </a:r>
                <a:r>
                  <a:rPr lang="en-US" sz="2000" dirty="0">
                    <a:solidFill>
                      <a:schemeClr val="accent1">
                        <a:lumMod val="50000"/>
                      </a:schemeClr>
                    </a:solidFill>
                  </a:rPr>
                  <a:t> </a:t>
                </a:r>
                <a:br>
                  <a:rPr lang="en-US" sz="2000" dirty="0">
                    <a:solidFill>
                      <a:schemeClr val="accent1">
                        <a:lumMod val="50000"/>
                      </a:schemeClr>
                    </a:solidFill>
                  </a:rPr>
                </a:b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𝐹</m:t>
                                </m:r>
                              </m:e>
                              <m:sub>
                                <m:r>
                                  <a:rPr lang="en-US" sz="2000" i="1">
                                    <a:solidFill>
                                      <a:schemeClr val="accent1">
                                        <a:lumMod val="50000"/>
                                      </a:schemeClr>
                                    </a:solidFill>
                                    <a:latin typeface="Cambria Math"/>
                                    <a:ea typeface="Cambria Math"/>
                                  </a:rPr>
                                  <m:t>1</m:t>
                                </m:r>
                              </m:sub>
                            </m:sSub>
                          </m:e>
                        </m:d>
                      </m:num>
                      <m:den>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𝑑</m:t>
                                </m:r>
                              </m:e>
                              <m:sub>
                                <m:r>
                                  <a:rPr lang="en-US" sz="2000" i="1">
                                    <a:solidFill>
                                      <a:schemeClr val="accent1">
                                        <a:lumMod val="50000"/>
                                      </a:schemeClr>
                                    </a:solidFill>
                                    <a:latin typeface="Cambria Math"/>
                                    <a:ea typeface="Cambria Math"/>
                                  </a:rPr>
                                  <m:t>1</m:t>
                                </m:r>
                              </m:sub>
                            </m:sSub>
                          </m:e>
                        </m:d>
                      </m:den>
                    </m:f>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𝐹</m:t>
                                </m:r>
                              </m:e>
                              <m:sub>
                                <m:r>
                                  <a:rPr lang="en-US" sz="2000" i="1">
                                    <a:solidFill>
                                      <a:schemeClr val="accent1">
                                        <a:lumMod val="50000"/>
                                      </a:schemeClr>
                                    </a:solidFill>
                                    <a:latin typeface="Cambria Math"/>
                                    <a:ea typeface="Cambria Math"/>
                                  </a:rPr>
                                  <m:t>2</m:t>
                                </m:r>
                              </m:sub>
                            </m:sSub>
                          </m:e>
                        </m:d>
                      </m:num>
                      <m:den>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𝑑</m:t>
                                </m:r>
                              </m:e>
                              <m:sub>
                                <m:r>
                                  <a:rPr lang="en-US" sz="2000" i="1">
                                    <a:solidFill>
                                      <a:schemeClr val="accent1">
                                        <a:lumMod val="50000"/>
                                      </a:schemeClr>
                                    </a:solidFill>
                                    <a:latin typeface="Cambria Math"/>
                                    <a:ea typeface="Cambria Math"/>
                                  </a:rPr>
                                  <m:t>2</m:t>
                                </m:r>
                              </m:sub>
                            </m:sSub>
                          </m:e>
                        </m:d>
                      </m:den>
                    </m:f>
                    <m:r>
                      <a:rPr lang="en-US" sz="2000">
                        <a:solidFill>
                          <a:schemeClr val="accent1">
                            <a:lumMod val="50000"/>
                          </a:schemeClr>
                        </a:solidFill>
                        <a:latin typeface="Cambria Math"/>
                      </a:rPr>
                      <m:t>=</m:t>
                    </m:r>
                    <m:r>
                      <m:rPr>
                        <m:sty m:val="p"/>
                      </m:rPr>
                      <a:rPr lang="en-US" sz="2000">
                        <a:solidFill>
                          <a:schemeClr val="accent1">
                            <a:lumMod val="50000"/>
                          </a:schemeClr>
                        </a:solidFill>
                        <a:latin typeface="Cambria Math"/>
                      </a:rPr>
                      <m:t>e</m:t>
                    </m:r>
                  </m:oMath>
                </a14:m>
                <a:r>
                  <a:rPr lang="en-US" sz="2000" dirty="0">
                    <a:solidFill>
                      <a:schemeClr val="accent1">
                        <a:lumMod val="50000"/>
                      </a:schemeClr>
                    </a:solidFill>
                  </a:rPr>
                  <a:t>          (2.4)</a:t>
                </a:r>
                <a:br>
                  <a:rPr lang="en-US" sz="2000" dirty="0">
                    <a:solidFill>
                      <a:schemeClr val="accent1">
                        <a:lumMod val="50000"/>
                      </a:schemeClr>
                    </a:solidFill>
                  </a:rPr>
                </a:br>
                <a:r>
                  <a:rPr lang="en-US" sz="2000" dirty="0">
                    <a:solidFill>
                      <a:schemeClr val="accent1">
                        <a:lumMod val="50000"/>
                      </a:schemeClr>
                    </a:solidFill>
                  </a:rPr>
                  <a:t/>
                </a:r>
                <a:br>
                  <a:rPr lang="en-US" sz="2000" dirty="0">
                    <a:solidFill>
                      <a:schemeClr val="accent1">
                        <a:lumMod val="50000"/>
                      </a:schemeClr>
                    </a:solidFill>
                  </a:rPr>
                </a:br>
                <a:r>
                  <a:rPr lang="en-US" sz="2000" dirty="0" err="1">
                    <a:solidFill>
                      <a:schemeClr val="accent1">
                        <a:lumMod val="50000"/>
                      </a:schemeClr>
                    </a:solidFill>
                  </a:rPr>
                  <a:t>ekanligi</a:t>
                </a:r>
                <a:r>
                  <a:rPr lang="en-US" sz="2000" dirty="0">
                    <a:solidFill>
                      <a:schemeClr val="accent1">
                        <a:lumMod val="50000"/>
                      </a:schemeClr>
                    </a:solidFill>
                  </a:rPr>
                  <a:t>  </a:t>
                </a:r>
                <a:r>
                  <a:rPr lang="en-US" sz="2000" dirty="0" err="1">
                    <a:solidFill>
                      <a:schemeClr val="accent1">
                        <a:lumMod val="50000"/>
                      </a:schemeClr>
                    </a:solidFill>
                  </a:rPr>
                  <a:t>kelib</a:t>
                </a:r>
                <a:r>
                  <a:rPr lang="en-US" sz="2000" dirty="0">
                    <a:solidFill>
                      <a:schemeClr val="accent1">
                        <a:lumMod val="50000"/>
                      </a:schemeClr>
                    </a:solidFill>
                  </a:rPr>
                  <a:t>  </a:t>
                </a:r>
                <a:r>
                  <a:rPr lang="en-US" sz="2000" dirty="0" err="1">
                    <a:solidFill>
                      <a:schemeClr val="accent1">
                        <a:lumMod val="50000"/>
                      </a:schemeClr>
                    </a:solidFill>
                  </a:rPr>
                  <a:t>chiqadi</a:t>
                </a:r>
                <a:r>
                  <a:rPr lang="en-US" sz="2000" dirty="0">
                    <a:solidFill>
                      <a:schemeClr val="accent1">
                        <a:lumMod val="50000"/>
                      </a:schemeClr>
                    </a:solidFill>
                  </a:rPr>
                  <a:t>.</a:t>
                </a:r>
                <a:br>
                  <a:rPr lang="en-US" sz="2000" dirty="0">
                    <a:solidFill>
                      <a:schemeClr val="accent1">
                        <a:lumMod val="50000"/>
                      </a:schemeClr>
                    </a:solidFill>
                  </a:rPr>
                </a:br>
                <a:r>
                  <a:rPr lang="en-US" sz="2000" dirty="0" err="1">
                    <a:solidFill>
                      <a:schemeClr val="accent1">
                        <a:lumMod val="50000"/>
                      </a:schemeClr>
                    </a:solidFill>
                  </a:rPr>
                  <a:t>Teorema</a:t>
                </a:r>
                <a:r>
                  <a:rPr lang="en-US" sz="2000" dirty="0">
                    <a:solidFill>
                      <a:schemeClr val="accent1">
                        <a:lumMod val="50000"/>
                      </a:schemeClr>
                    </a:solidFill>
                  </a:rPr>
                  <a:t>  </a:t>
                </a:r>
                <a:r>
                  <a:rPr lang="en-US" sz="2000" dirty="0" err="1">
                    <a:solidFill>
                      <a:schemeClr val="accent1">
                        <a:lumMod val="50000"/>
                      </a:schemeClr>
                    </a:solidFill>
                  </a:rPr>
                  <a:t>isbot</a:t>
                </a:r>
                <a:r>
                  <a:rPr lang="en-US" sz="2000" dirty="0">
                    <a:solidFill>
                      <a:schemeClr val="accent1">
                        <a:lumMod val="50000"/>
                      </a:schemeClr>
                    </a:solidFill>
                  </a:rPr>
                  <a:t>  </a:t>
                </a:r>
                <a:r>
                  <a:rPr lang="en-US" sz="2000" dirty="0" err="1">
                    <a:solidFill>
                      <a:schemeClr val="accent1">
                        <a:lumMod val="50000"/>
                      </a:schemeClr>
                    </a:solidFill>
                  </a:rPr>
                  <a:t>bo`ldi</a:t>
                </a:r>
                <a:r>
                  <a:rPr lang="en-US" sz="2000" dirty="0">
                    <a:solidFill>
                      <a:schemeClr val="accent1">
                        <a:lumMod val="50000"/>
                      </a:schemeClr>
                    </a:solidFill>
                  </a:rPr>
                  <a:t>.</a:t>
                </a:r>
                <a:r>
                  <a:rPr lang="en-US" sz="2000" dirty="0"/>
                  <a:t/>
                </a:r>
                <a:br>
                  <a:rPr lang="en-US" sz="2000" dirty="0"/>
                </a:br>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827584" y="1052736"/>
                <a:ext cx="7632848" cy="5281656"/>
              </a:xfrm>
              <a:blipFill rotWithShape="1">
                <a:blip r:embed="rId2"/>
                <a:stretch>
                  <a:fillRect l="-879"/>
                </a:stretch>
              </a:blipFill>
            </p:spPr>
            <p:txBody>
              <a:bodyPr/>
              <a:lstStyle/>
              <a:p>
                <a:r>
                  <a:rPr lang="ru-RU">
                    <a:noFill/>
                  </a:rPr>
                  <a:t> </a:t>
                </a:r>
              </a:p>
            </p:txBody>
          </p:sp>
        </mc:Fallback>
      </mc:AlternateContent>
    </p:spTree>
    <p:extLst>
      <p:ext uri="{BB962C8B-B14F-4D97-AF65-F5344CB8AC3E}">
        <p14:creationId xmlns:p14="http://schemas.microsoft.com/office/powerpoint/2010/main" xmlns="" val="30703357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827584" y="908720"/>
                <a:ext cx="7416824" cy="5400600"/>
              </a:xfrm>
            </p:spPr>
            <p:txBody>
              <a:bodyPr>
                <a:normAutofit fontScale="90000"/>
              </a:bodyPr>
              <a:lstStyle/>
              <a:p>
                <a:r>
                  <a:rPr lang="en-US" sz="2000" dirty="0" smtClean="0">
                    <a:solidFill>
                      <a:schemeClr val="accent1">
                        <a:lumMod val="50000"/>
                      </a:schemeClr>
                    </a:solidFill>
                  </a:rPr>
                  <a:t>Ellips</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giperbolaning</a:t>
                </a:r>
                <a:r>
                  <a:rPr lang="en-US" sz="2000" dirty="0">
                    <a:solidFill>
                      <a:schemeClr val="accent1">
                        <a:lumMod val="50000"/>
                      </a:schemeClr>
                    </a:solidFill>
                  </a:rPr>
                  <a:t> </a:t>
                </a:r>
                <a:r>
                  <a:rPr lang="en-US" sz="2000" dirty="0" err="1">
                    <a:solidFill>
                      <a:schemeClr val="accent1">
                        <a:lumMod val="50000"/>
                      </a:schemeClr>
                    </a:solidFill>
                  </a:rPr>
                  <a:t>yuqoridagi</a:t>
                </a:r>
                <a:r>
                  <a:rPr lang="en-US" sz="2000" dirty="0">
                    <a:solidFill>
                      <a:schemeClr val="accent1">
                        <a:lumMod val="50000"/>
                      </a:schemeClr>
                    </a:solidFill>
                  </a:rPr>
                  <a:t> </a:t>
                </a:r>
                <a:r>
                  <a:rPr lang="en-US" sz="2000" dirty="0" err="1">
                    <a:solidFill>
                      <a:schemeClr val="accent1">
                        <a:lumMod val="50000"/>
                      </a:schemeClr>
                    </a:solidFill>
                  </a:rPr>
                  <a:t>teorema</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ifodalangan</a:t>
                </a:r>
                <a:r>
                  <a:rPr lang="en-US" sz="2000" dirty="0">
                    <a:solidFill>
                      <a:schemeClr val="accent1">
                        <a:lumMod val="50000"/>
                      </a:schemeClr>
                    </a:solidFill>
                  </a:rPr>
                  <a:t> </a:t>
                </a:r>
                <a:r>
                  <a:rPr lang="en-US" sz="2000" dirty="0" err="1">
                    <a:solidFill>
                      <a:schemeClr val="accent1">
                        <a:lumMod val="50000"/>
                      </a:schemeClr>
                    </a:solidFill>
                  </a:rPr>
                  <a:t>xossasiga</a:t>
                </a:r>
                <a:r>
                  <a:rPr lang="en-US" sz="2000" dirty="0">
                    <a:solidFill>
                      <a:schemeClr val="accent1">
                        <a:lumMod val="50000"/>
                      </a:schemeClr>
                    </a:solidFill>
                  </a:rPr>
                  <a:t> </a:t>
                </a:r>
                <a:r>
                  <a:rPr lang="en-US" sz="2000" dirty="0" err="1">
                    <a:solidFill>
                      <a:schemeClr val="accent1">
                        <a:lumMod val="50000"/>
                      </a:schemeClr>
                    </a:solidFill>
                  </a:rPr>
                  <a:t>asoslanib</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chiziqlarga</a:t>
                </a:r>
                <a:r>
                  <a:rPr lang="en-US" sz="2000" dirty="0">
                    <a:solidFill>
                      <a:schemeClr val="accent1">
                        <a:lumMod val="50000"/>
                      </a:schemeClr>
                    </a:solidFill>
                  </a:rPr>
                  <a:t> </a:t>
                </a:r>
                <a:r>
                  <a:rPr lang="en-US" sz="2000" dirty="0" err="1">
                    <a:solidFill>
                      <a:schemeClr val="accent1">
                        <a:lumMod val="50000"/>
                      </a:schemeClr>
                    </a:solidFill>
                  </a:rPr>
                  <a:t>boshqacha</a:t>
                </a:r>
                <a:r>
                  <a:rPr lang="en-US" sz="2000" dirty="0">
                    <a:solidFill>
                      <a:schemeClr val="accent1">
                        <a:lumMod val="50000"/>
                      </a:schemeClr>
                    </a:solidFill>
                  </a:rPr>
                  <a:t> </a:t>
                </a:r>
                <a:r>
                  <a:rPr lang="en-US" sz="2000" dirty="0" err="1">
                    <a:solidFill>
                      <a:schemeClr val="accent1">
                        <a:lumMod val="50000"/>
                      </a:schemeClr>
                    </a:solidFill>
                  </a:rPr>
                  <a:t>ta’rif</a:t>
                </a:r>
                <a:r>
                  <a:rPr lang="en-US" sz="2000" dirty="0">
                    <a:solidFill>
                      <a:schemeClr val="accent1">
                        <a:lumMod val="50000"/>
                      </a:schemeClr>
                    </a:solidFill>
                  </a:rPr>
                  <a:t> </a:t>
                </a:r>
                <a:r>
                  <a:rPr lang="en-US" sz="2000" dirty="0" err="1">
                    <a:solidFill>
                      <a:schemeClr val="accent1">
                        <a:lumMod val="50000"/>
                      </a:schemeClr>
                    </a:solidFill>
                  </a:rPr>
                  <a:t>berish</a:t>
                </a:r>
                <a:r>
                  <a:rPr lang="en-US" sz="2000" dirty="0">
                    <a:solidFill>
                      <a:schemeClr val="accent1">
                        <a:lumMod val="50000"/>
                      </a:schemeClr>
                    </a:solidFill>
                  </a:rPr>
                  <a:t> </a:t>
                </a:r>
                <a:r>
                  <a:rPr lang="en-US" sz="2000" dirty="0" err="1">
                    <a:solidFill>
                      <a:schemeClr val="accent1">
                        <a:lumMod val="50000"/>
                      </a:schemeClr>
                    </a:solidFill>
                  </a:rPr>
                  <a:t>mumkin</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Haqiqatan</a:t>
                </a:r>
                <a:r>
                  <a:rPr lang="en-US" sz="2000" dirty="0">
                    <a:solidFill>
                      <a:schemeClr val="accent1">
                        <a:lumMod val="50000"/>
                      </a:schemeClr>
                    </a:solidFill>
                  </a:rPr>
                  <a:t>, </a:t>
                </a:r>
                <a:r>
                  <a:rPr lang="en-US" sz="2000" dirty="0" err="1">
                    <a:solidFill>
                      <a:schemeClr val="accent1">
                        <a:lumMod val="50000"/>
                      </a:schemeClr>
                    </a:solidFill>
                  </a:rPr>
                  <a:t>tekislikda</a:t>
                </a:r>
                <a:r>
                  <a:rPr lang="en-US" sz="2000" dirty="0">
                    <a:solidFill>
                      <a:schemeClr val="accent1">
                        <a:lumMod val="50000"/>
                      </a:schemeClr>
                    </a:solidFill>
                  </a:rPr>
                  <a:t> </a:t>
                </a:r>
                <a:r>
                  <a:rPr lang="en-US" sz="2000" dirty="0" err="1">
                    <a:solidFill>
                      <a:schemeClr val="accent1">
                        <a:lumMod val="50000"/>
                      </a:schemeClr>
                    </a:solidFill>
                  </a:rPr>
                  <a:t>shunday</a:t>
                </a:r>
                <a:r>
                  <a:rPr lang="en-US" sz="2000" dirty="0">
                    <a:solidFill>
                      <a:schemeClr val="accent1">
                        <a:lumMod val="50000"/>
                      </a:schemeClr>
                    </a:solidFill>
                  </a:rPr>
                  <a:t> </a:t>
                </a:r>
                <a:r>
                  <a:rPr lang="en-US" sz="2000" dirty="0" err="1">
                    <a:solidFill>
                      <a:schemeClr val="accent1">
                        <a:lumMod val="50000"/>
                      </a:schemeClr>
                    </a:solidFill>
                  </a:rPr>
                  <a:t>nuqtalarning</a:t>
                </a:r>
                <a:r>
                  <a:rPr lang="en-US" sz="2000" dirty="0">
                    <a:solidFill>
                      <a:schemeClr val="accent1">
                        <a:lumMod val="50000"/>
                      </a:schemeClr>
                    </a:solidFill>
                  </a:rPr>
                  <a:t> </a:t>
                </a:r>
                <a:r>
                  <a:rPr lang="en-US" sz="2000" dirty="0" err="1">
                    <a:solidFill>
                      <a:schemeClr val="accent1">
                        <a:lumMod val="50000"/>
                      </a:schemeClr>
                    </a:solidFill>
                  </a:rPr>
                  <a:t>har</a:t>
                </a:r>
                <a:r>
                  <a:rPr lang="en-US" sz="2000" dirty="0">
                    <a:solidFill>
                      <a:schemeClr val="accent1">
                        <a:lumMod val="50000"/>
                      </a:schemeClr>
                    </a:solidFill>
                  </a:rPr>
                  <a:t> </a:t>
                </a:r>
                <a:r>
                  <a:rPr lang="en-US" sz="2000" dirty="0" err="1">
                    <a:solidFill>
                      <a:schemeClr val="accent1">
                        <a:lumMod val="50000"/>
                      </a:schemeClr>
                    </a:solidFill>
                  </a:rPr>
                  <a:t>biridan</a:t>
                </a:r>
                <a:r>
                  <a:rPr lang="en-US" sz="2000" dirty="0">
                    <a:solidFill>
                      <a:schemeClr val="accent1">
                        <a:lumMod val="50000"/>
                      </a:schemeClr>
                    </a:solidFill>
                  </a:rPr>
                  <a:t> </a:t>
                </a:r>
                <a:r>
                  <a:rPr lang="en-US" sz="2000" dirty="0" err="1">
                    <a:solidFill>
                      <a:schemeClr val="accent1">
                        <a:lumMod val="50000"/>
                      </a:schemeClr>
                    </a:solidFill>
                  </a:rPr>
                  <a:t>yuiror</a:t>
                </a:r>
                <a:r>
                  <a:rPr lang="en-US" sz="2000" dirty="0">
                    <a:solidFill>
                      <a:schemeClr val="accent1">
                        <a:lumMod val="50000"/>
                      </a:schemeClr>
                    </a:solidFill>
                  </a:rPr>
                  <a:t> </a:t>
                </a:r>
                <a:r>
                  <a:rPr lang="en-US" sz="2000" i="1" dirty="0">
                    <a:solidFill>
                      <a:schemeClr val="accent1">
                        <a:lumMod val="50000"/>
                      </a:schemeClr>
                    </a:solidFill>
                  </a:rPr>
                  <a:t>F </a:t>
                </a:r>
                <a:r>
                  <a:rPr lang="en-US" sz="2000" dirty="0" err="1">
                    <a:solidFill>
                      <a:schemeClr val="accent1">
                        <a:lumMod val="50000"/>
                      </a:schemeClr>
                    </a:solidFill>
                  </a:rPr>
                  <a:t>nuqtagacha</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biror</a:t>
                </a:r>
                <a:r>
                  <a:rPr lang="en-US" sz="2000" dirty="0">
                    <a:solidFill>
                      <a:schemeClr val="accent1">
                        <a:lumMod val="50000"/>
                      </a:schemeClr>
                    </a:solidFill>
                  </a:rPr>
                  <a:t> </a:t>
                </a:r>
                <a:r>
                  <a:rPr lang="en-US" sz="2000" i="1" dirty="0">
                    <a:solidFill>
                      <a:schemeClr val="accent1">
                        <a:lumMod val="50000"/>
                      </a:schemeClr>
                    </a:solidFill>
                  </a:rPr>
                  <a:t>d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chiziqqa</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masofalar</a:t>
                </a:r>
                <a:r>
                  <a:rPr lang="en-US" sz="2000" dirty="0">
                    <a:solidFill>
                      <a:schemeClr val="accent1">
                        <a:lumMod val="50000"/>
                      </a:schemeClr>
                    </a:solidFill>
                  </a:rPr>
                  <a:t> </a:t>
                </a:r>
                <a:r>
                  <a:rPr lang="en-US" sz="2000" dirty="0" err="1">
                    <a:solidFill>
                      <a:schemeClr val="accent1">
                        <a:lumMod val="50000"/>
                      </a:schemeClr>
                    </a:solidFill>
                  </a:rPr>
                  <a:t>nisbati</a:t>
                </a:r>
                <a:r>
                  <a:rPr lang="en-US" sz="2000" dirty="0">
                    <a:solidFill>
                      <a:schemeClr val="accent1">
                        <a:lumMod val="50000"/>
                      </a:schemeClr>
                    </a:solidFill>
                  </a:rPr>
                  <a:t> </a:t>
                </a:r>
                <a:r>
                  <a:rPr lang="en-US" sz="2000" dirty="0" err="1">
                    <a:solidFill>
                      <a:schemeClr val="accent1">
                        <a:lumMod val="50000"/>
                      </a:schemeClr>
                    </a:solidFill>
                  </a:rPr>
                  <a:t>o’zgarmas</a:t>
                </a:r>
                <a:r>
                  <a:rPr lang="en-US" sz="2000" dirty="0">
                    <a:solidFill>
                      <a:schemeClr val="accent1">
                        <a:lumMod val="50000"/>
                      </a:schemeClr>
                    </a:solidFill>
                  </a:rPr>
                  <a:t> </a:t>
                </a:r>
                <a:r>
                  <a:rPr lang="en-US" sz="2000" i="1" dirty="0">
                    <a:solidFill>
                      <a:schemeClr val="accent1">
                        <a:lumMod val="50000"/>
                      </a:schemeClr>
                    </a:solidFill>
                  </a:rPr>
                  <a:t>e </a:t>
                </a:r>
                <a:r>
                  <a:rPr lang="en-US" sz="2000" dirty="0" err="1">
                    <a:solidFill>
                      <a:schemeClr val="accent1">
                        <a:lumMod val="50000"/>
                      </a:schemeClr>
                    </a:solidFill>
                  </a:rPr>
                  <a:t>songa</a:t>
                </a:r>
                <a:r>
                  <a:rPr lang="en-US" sz="2000" dirty="0">
                    <a:solidFill>
                      <a:schemeClr val="accent1">
                        <a:lumMod val="50000"/>
                      </a:schemeClr>
                    </a:solidFill>
                  </a:rPr>
                  <a:t> </a:t>
                </a:r>
                <a:r>
                  <a:rPr lang="en-US" sz="2000" dirty="0" err="1">
                    <a:solidFill>
                      <a:schemeClr val="accent1">
                        <a:lumMod val="50000"/>
                      </a:schemeClr>
                    </a:solidFill>
                  </a:rPr>
                  <a:t>teng</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Bunday</a:t>
                </a:r>
                <a:r>
                  <a:rPr lang="en-US" sz="2000" dirty="0">
                    <a:solidFill>
                      <a:schemeClr val="accent1">
                        <a:lumMod val="50000"/>
                      </a:schemeClr>
                    </a:solidFill>
                  </a:rPr>
                  <a:t> </a:t>
                </a:r>
                <a:r>
                  <a:rPr lang="en-US" sz="2000" dirty="0" err="1">
                    <a:solidFill>
                      <a:schemeClr val="accent1">
                        <a:lumMod val="50000"/>
                      </a:schemeClr>
                    </a:solidFill>
                  </a:rPr>
                  <a:t>nuqtalar</a:t>
                </a:r>
                <a:r>
                  <a:rPr lang="en-US" sz="2000" dirty="0">
                    <a:solidFill>
                      <a:schemeClr val="accent1">
                        <a:lumMod val="50000"/>
                      </a:schemeClr>
                    </a:solidFill>
                  </a:rPr>
                  <a:t> </a:t>
                </a:r>
                <a:r>
                  <a:rPr lang="en-US" sz="2000" dirty="0" err="1">
                    <a:solidFill>
                      <a:schemeClr val="accent1">
                        <a:lumMod val="50000"/>
                      </a:schemeClr>
                    </a:solidFill>
                  </a:rPr>
                  <a:t>geometrik</a:t>
                </a:r>
                <a:r>
                  <a:rPr lang="en-US" sz="2000" dirty="0">
                    <a:solidFill>
                      <a:schemeClr val="accent1">
                        <a:lumMod val="50000"/>
                      </a:schemeClr>
                    </a:solidFill>
                  </a:rPr>
                  <a:t> </a:t>
                </a:r>
                <a:r>
                  <a:rPr lang="en-US" sz="2000" dirty="0" err="1">
                    <a:solidFill>
                      <a:schemeClr val="accent1">
                        <a:lumMod val="50000"/>
                      </a:schemeClr>
                    </a:solidFill>
                  </a:rPr>
                  <a:t>o’rni</a:t>
                </a:r>
                <a:r>
                  <a:rPr lang="en-US" sz="2000" dirty="0">
                    <a:solidFill>
                      <a:schemeClr val="accent1">
                        <a:lumMod val="50000"/>
                      </a:schemeClr>
                    </a:solidFill>
                  </a:rPr>
                  <a:t> </a:t>
                </a:r>
                <a:r>
                  <a:rPr lang="en-US" sz="2000" i="1" dirty="0">
                    <a:solidFill>
                      <a:schemeClr val="accent1">
                        <a:lumMod val="50000"/>
                      </a:schemeClr>
                    </a:solidFill>
                  </a:rPr>
                  <a:t>e&lt;1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holda</a:t>
                </a:r>
                <a:r>
                  <a:rPr lang="en-US" sz="2000" dirty="0">
                    <a:solidFill>
                      <a:schemeClr val="accent1">
                        <a:lumMod val="50000"/>
                      </a:schemeClr>
                    </a:solidFill>
                  </a:rPr>
                  <a:t> </a:t>
                </a:r>
                <a:r>
                  <a:rPr lang="en-US" sz="2000" dirty="0" err="1">
                    <a:solidFill>
                      <a:schemeClr val="accent1">
                        <a:lumMod val="50000"/>
                      </a:schemeClr>
                    </a:solidFill>
                  </a:rPr>
                  <a:t>ellips</a:t>
                </a:r>
                <a:r>
                  <a:rPr lang="en-US" sz="2000" dirty="0">
                    <a:solidFill>
                      <a:schemeClr val="accent1">
                        <a:lumMod val="50000"/>
                      </a:schemeClr>
                    </a:solidFill>
                  </a:rPr>
                  <a:t>, </a:t>
                </a:r>
                <a:r>
                  <a:rPr lang="en-US" sz="2000" i="1" dirty="0">
                    <a:solidFill>
                      <a:schemeClr val="accent1">
                        <a:lumMod val="50000"/>
                      </a:schemeClr>
                    </a:solidFill>
                  </a:rPr>
                  <a:t>e&gt;1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holda</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 </a:t>
                </a:r>
                <a:r>
                  <a:rPr lang="en-US" sz="2000" i="1" dirty="0">
                    <a:solidFill>
                      <a:schemeClr val="accent1">
                        <a:lumMod val="50000"/>
                      </a:schemeClr>
                    </a:solidFill>
                  </a:rPr>
                  <a:t>e=1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holda</a:t>
                </a:r>
                <a:r>
                  <a:rPr lang="en-US" sz="2000" dirty="0">
                    <a:solidFill>
                      <a:schemeClr val="accent1">
                        <a:lumMod val="50000"/>
                      </a:schemeClr>
                    </a:solidFill>
                  </a:rPr>
                  <a:t> parabola </a:t>
                </a:r>
                <a:r>
                  <a:rPr lang="en-US" sz="2000" dirty="0" err="1">
                    <a:solidFill>
                      <a:schemeClr val="accent1">
                        <a:lumMod val="50000"/>
                      </a:schemeClr>
                    </a:solidFill>
                  </a:rPr>
                  <a:t>bo’lishini</a:t>
                </a:r>
                <a:r>
                  <a:rPr lang="en-US" sz="2000" dirty="0">
                    <a:solidFill>
                      <a:schemeClr val="accent1">
                        <a:lumMod val="50000"/>
                      </a:schemeClr>
                    </a:solidFill>
                  </a:rPr>
                  <a:t> </a:t>
                </a:r>
                <a:r>
                  <a:rPr lang="en-US" sz="2000" dirty="0" err="1">
                    <a:solidFill>
                      <a:schemeClr val="accent1">
                        <a:lumMod val="50000"/>
                      </a:schemeClr>
                    </a:solidFill>
                  </a:rPr>
                  <a:t>ko’rsataylik</a:t>
                </a:r>
                <a:r>
                  <a:rPr lang="en-US" sz="2000" dirty="0" smtClean="0">
                    <a:solidFill>
                      <a:schemeClr val="accent1">
                        <a:lumMod val="50000"/>
                      </a:schemeClr>
                    </a:solidFill>
                  </a:rPr>
                  <a:t>.</a:t>
                </a:r>
                <a:br>
                  <a:rPr lang="en-US" sz="2000" dirty="0" smtClean="0">
                    <a:solidFill>
                      <a:schemeClr val="accent1">
                        <a:lumMod val="50000"/>
                      </a:schemeClr>
                    </a:solidFill>
                  </a:rPr>
                </a:br>
                <a:r>
                  <a:rPr lang="en-US" sz="2000" dirty="0">
                    <a:solidFill>
                      <a:schemeClr val="accent1">
                        <a:lumMod val="50000"/>
                      </a:schemeClr>
                    </a:solidFill>
                  </a:rPr>
                  <a:t>Dekart </a:t>
                </a:r>
                <a:r>
                  <a:rPr lang="en-US" sz="2000" dirty="0" err="1">
                    <a:solidFill>
                      <a:schemeClr val="accent1">
                        <a:lumMod val="50000"/>
                      </a:schemeClr>
                    </a:solidFill>
                  </a:rPr>
                  <a:t>reperini</a:t>
                </a:r>
                <a:r>
                  <a:rPr lang="en-US" sz="2000" dirty="0">
                    <a:solidFill>
                      <a:schemeClr val="accent1">
                        <a:lumMod val="50000"/>
                      </a:schemeClr>
                    </a:solidFill>
                  </a:rPr>
                  <a:t> </a:t>
                </a:r>
                <a:r>
                  <a:rPr lang="en-US" sz="2000" dirty="0" err="1">
                    <a:solidFill>
                      <a:schemeClr val="accent1">
                        <a:lumMod val="50000"/>
                      </a:schemeClr>
                    </a:solidFill>
                  </a:rPr>
                  <a:t>quyidagicha</a:t>
                </a:r>
                <a:r>
                  <a:rPr lang="en-US" sz="2000" dirty="0">
                    <a:solidFill>
                      <a:schemeClr val="accent1">
                        <a:lumMod val="50000"/>
                      </a:schemeClr>
                    </a:solidFill>
                  </a:rPr>
                  <a:t> </a:t>
                </a:r>
                <a:r>
                  <a:rPr lang="en-US" sz="2000" dirty="0" err="1">
                    <a:solidFill>
                      <a:schemeClr val="accent1">
                        <a:lumMod val="50000"/>
                      </a:schemeClr>
                    </a:solidFill>
                  </a:rPr>
                  <a:t>tanlaymiz</a:t>
                </a:r>
                <a:r>
                  <a:rPr lang="en-US" sz="2000" dirty="0">
                    <a:solidFill>
                      <a:schemeClr val="accent1">
                        <a:lumMod val="50000"/>
                      </a:schemeClr>
                    </a:solidFill>
                  </a:rPr>
                  <a:t>. </a:t>
                </a:r>
                <a:r>
                  <a:rPr lang="en-US" sz="2000" i="1" dirty="0">
                    <a:solidFill>
                      <a:schemeClr val="accent1">
                        <a:lumMod val="50000"/>
                      </a:schemeClr>
                    </a:solidFill>
                  </a:rPr>
                  <a:t>F </a:t>
                </a:r>
                <a:r>
                  <a:rPr lang="en-US" sz="2000" dirty="0" err="1">
                    <a:solidFill>
                      <a:schemeClr val="accent1">
                        <a:lumMod val="50000"/>
                      </a:schemeClr>
                    </a:solidFill>
                  </a:rPr>
                  <a:t>nuqtadan</a:t>
                </a:r>
                <a:r>
                  <a:rPr lang="en-US" sz="2000" dirty="0">
                    <a:solidFill>
                      <a:schemeClr val="accent1">
                        <a:lumMod val="50000"/>
                      </a:schemeClr>
                    </a:solidFill>
                  </a:rPr>
                  <a:t> </a:t>
                </a:r>
                <a:r>
                  <a:rPr lang="en-US" sz="2000" i="1" dirty="0">
                    <a:solidFill>
                      <a:schemeClr val="accent1">
                        <a:lumMod val="50000"/>
                      </a:schemeClr>
                    </a:solidFill>
                  </a:rPr>
                  <a:t>d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chiziqqa</a:t>
                </a:r>
                <a:r>
                  <a:rPr lang="en-US" sz="2000" dirty="0">
                    <a:solidFill>
                      <a:schemeClr val="accent1">
                        <a:lumMod val="50000"/>
                      </a:schemeClr>
                    </a:solidFill>
                  </a:rPr>
                  <a:t> </a:t>
                </a:r>
                <a:r>
                  <a:rPr lang="en-US" sz="2000" dirty="0" err="1">
                    <a:solidFill>
                      <a:schemeClr val="accent1">
                        <a:lumMod val="50000"/>
                      </a:schemeClr>
                    </a:solidFill>
                  </a:rPr>
                  <a:t>perpendikulyar</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chiziqni</a:t>
                </a:r>
                <a:r>
                  <a:rPr lang="en-US" sz="2000" dirty="0">
                    <a:solidFill>
                      <a:schemeClr val="accent1">
                        <a:lumMod val="50000"/>
                      </a:schemeClr>
                    </a:solidFill>
                  </a:rPr>
                  <a:t> </a:t>
                </a:r>
                <a:r>
                  <a:rPr lang="en-US" sz="2000" i="1" dirty="0">
                    <a:solidFill>
                      <a:schemeClr val="accent1">
                        <a:lumMod val="50000"/>
                      </a:schemeClr>
                    </a:solidFill>
                  </a:rPr>
                  <a:t>Ox </a:t>
                </a:r>
                <a:r>
                  <a:rPr lang="en-US" sz="2000" dirty="0" err="1">
                    <a:solidFill>
                      <a:schemeClr val="accent1">
                        <a:lumMod val="50000"/>
                      </a:schemeClr>
                    </a:solidFill>
                  </a:rPr>
                  <a:t>o’q</a:t>
                </a:r>
                <a:r>
                  <a:rPr lang="en-US" sz="2000" dirty="0">
                    <a:solidFill>
                      <a:schemeClr val="accent1">
                        <a:lumMod val="50000"/>
                      </a:schemeClr>
                    </a:solidFill>
                  </a:rPr>
                  <a:t>, </a:t>
                </a:r>
                <a:r>
                  <a:rPr lang="en-US" sz="2000" i="1" dirty="0">
                    <a:solidFill>
                      <a:schemeClr val="accent1">
                        <a:lumMod val="50000"/>
                      </a:schemeClr>
                    </a:solidFill>
                  </a:rPr>
                  <a:t>d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chiziqni</a:t>
                </a:r>
                <a:r>
                  <a:rPr lang="en-US" sz="2000" dirty="0">
                    <a:solidFill>
                      <a:schemeClr val="accent1">
                        <a:lumMod val="50000"/>
                      </a:schemeClr>
                    </a:solidFill>
                  </a:rPr>
                  <a:t> </a:t>
                </a:r>
                <a:r>
                  <a:rPr lang="en-US" sz="2000" i="1" dirty="0" err="1">
                    <a:solidFill>
                      <a:schemeClr val="accent1">
                        <a:lumMod val="50000"/>
                      </a:schemeClr>
                    </a:solidFill>
                  </a:rPr>
                  <a:t>Oy</a:t>
                </a:r>
                <a:r>
                  <a:rPr lang="en-US" sz="2000" i="1" dirty="0">
                    <a:solidFill>
                      <a:schemeClr val="accent1">
                        <a:lumMod val="50000"/>
                      </a:schemeClr>
                    </a:solidFill>
                  </a:rPr>
                  <a:t> </a:t>
                </a:r>
                <a:r>
                  <a:rPr lang="en-US" sz="2000" dirty="0">
                    <a:solidFill>
                      <a:schemeClr val="accent1">
                        <a:lumMod val="50000"/>
                      </a:schemeClr>
                    </a:solidFill>
                  </a:rPr>
                  <a:t>deb </a:t>
                </a:r>
                <a:r>
                  <a:rPr lang="en-US" sz="2000" dirty="0" err="1">
                    <a:solidFill>
                      <a:schemeClr val="accent1">
                        <a:lumMod val="50000"/>
                      </a:schemeClr>
                    </a:solidFill>
                  </a:rPr>
                  <a:t>olaylik</a:t>
                </a:r>
                <a:r>
                  <a:rPr lang="en-US" sz="2000" dirty="0">
                    <a:solidFill>
                      <a:schemeClr val="accent1">
                        <a:lumMod val="50000"/>
                      </a:schemeClr>
                    </a:solidFill>
                  </a:rPr>
                  <a:t>. </a:t>
                </a:r>
                <a14:m>
                  <m:oMath xmlns:m="http://schemas.openxmlformats.org/officeDocument/2006/math">
                    <m:r>
                      <a:rPr lang="en-US" sz="2000">
                        <a:solidFill>
                          <a:schemeClr val="accent1">
                            <a:lumMod val="50000"/>
                          </a:schemeClr>
                        </a:solidFill>
                        <a:latin typeface="Cambria Math"/>
                      </a:rPr>
                      <m:t>  </m:t>
                    </m:r>
                    <m:r>
                      <a:rPr lang="en-US" sz="2000" i="1">
                        <a:solidFill>
                          <a:schemeClr val="accent1">
                            <a:lumMod val="50000"/>
                          </a:schemeClr>
                        </a:solidFill>
                        <a:latin typeface="Cambria Math"/>
                      </a:rPr>
                      <m:t>𝑁</m:t>
                    </m:r>
                    <m:r>
                      <a:rPr lang="en-US" sz="2000" i="1">
                        <a:solidFill>
                          <a:schemeClr val="accent1">
                            <a:lumMod val="50000"/>
                          </a:schemeClr>
                        </a:solidFill>
                        <a:latin typeface="Cambria Math"/>
                      </a:rPr>
                      <m:t>(</m:t>
                    </m:r>
                    <m:r>
                      <a:rPr lang="en-US" sz="2000" i="1">
                        <a:solidFill>
                          <a:schemeClr val="accent1">
                            <a:lumMod val="50000"/>
                          </a:schemeClr>
                        </a:solidFill>
                        <a:latin typeface="Cambria Math"/>
                      </a:rPr>
                      <m:t>𝑥</m:t>
                    </m:r>
                    <m:r>
                      <a:rPr lang="en-US" sz="2000" i="1">
                        <a:solidFill>
                          <a:schemeClr val="accent1">
                            <a:lumMod val="50000"/>
                          </a:schemeClr>
                        </a:solidFill>
                        <a:latin typeface="Cambria Math"/>
                      </a:rPr>
                      <m:t>,</m:t>
                    </m:r>
                    <m:r>
                      <a:rPr lang="en-US" sz="2000" i="1">
                        <a:solidFill>
                          <a:schemeClr val="accent1">
                            <a:lumMod val="50000"/>
                          </a:schemeClr>
                        </a:solidFill>
                        <a:latin typeface="Cambria Math"/>
                      </a:rPr>
                      <m:t>𝑦</m:t>
                    </m:r>
                    <m:r>
                      <a:rPr lang="en-US" sz="2000" i="1">
                        <a:solidFill>
                          <a:schemeClr val="accent1">
                            <a:lumMod val="50000"/>
                          </a:schemeClr>
                        </a:solidFill>
                        <a:latin typeface="Cambria Math"/>
                      </a:rPr>
                      <m:t>)</m:t>
                    </m:r>
                  </m:oMath>
                </a14:m>
                <a:r>
                  <a:rPr lang="en-US" sz="2000" dirty="0">
                    <a:solidFill>
                      <a:schemeClr val="accent1">
                        <a:lumMod val="50000"/>
                      </a:schemeClr>
                    </a:solidFill>
                  </a:rPr>
                  <a:t>  tekshirilayotgan </a:t>
                </a:r>
                <a:r>
                  <a:rPr lang="en-US" sz="2000" dirty="0" err="1">
                    <a:solidFill>
                      <a:schemeClr val="accent1">
                        <a:lumMod val="50000"/>
                      </a:schemeClr>
                    </a:solidFill>
                  </a:rPr>
                  <a:t>geometrik</a:t>
                </a:r>
                <a:r>
                  <a:rPr lang="en-US" sz="2000" dirty="0">
                    <a:solidFill>
                      <a:schemeClr val="accent1">
                        <a:lumMod val="50000"/>
                      </a:schemeClr>
                    </a:solidFill>
                  </a:rPr>
                  <a:t> </a:t>
                </a:r>
                <a:r>
                  <a:rPr lang="en-US" sz="2000" dirty="0" err="1">
                    <a:solidFill>
                      <a:schemeClr val="accent1">
                        <a:lumMod val="50000"/>
                      </a:schemeClr>
                    </a:solidFill>
                  </a:rPr>
                  <a:t>o’rinning</a:t>
                </a:r>
                <a:r>
                  <a:rPr lang="en-US" sz="2000" dirty="0">
                    <a:solidFill>
                      <a:schemeClr val="accent1">
                        <a:lumMod val="50000"/>
                      </a:schemeClr>
                    </a:solidFill>
                  </a:rPr>
                  <a:t> </a:t>
                </a:r>
                <a:r>
                  <a:rPr lang="en-US" sz="2000" dirty="0" err="1">
                    <a:solidFill>
                      <a:schemeClr val="accent1">
                        <a:lumMod val="50000"/>
                      </a:schemeClr>
                    </a:solidFill>
                  </a:rPr>
                  <a:t>ixtiyoriy</a:t>
                </a:r>
                <a:r>
                  <a:rPr lang="en-US" sz="2000" dirty="0">
                    <a:solidFill>
                      <a:schemeClr val="accent1">
                        <a:lumMod val="50000"/>
                      </a:schemeClr>
                    </a:solidFill>
                  </a:rPr>
                  <a:t> </a:t>
                </a:r>
                <a:r>
                  <a:rPr lang="en-US" sz="2000" dirty="0" err="1">
                    <a:solidFill>
                      <a:schemeClr val="accent1">
                        <a:lumMod val="50000"/>
                      </a:schemeClr>
                    </a:solidFill>
                  </a:rPr>
                  <a:t>nuqtasi</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U </a:t>
                </a:r>
                <a:r>
                  <a:rPr lang="en-US" sz="2000" dirty="0" err="1">
                    <a:solidFill>
                      <a:schemeClr val="accent1">
                        <a:lumMod val="50000"/>
                      </a:schemeClr>
                    </a:solidFill>
                  </a:rPr>
                  <a:t>holda</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a:solidFill>
                      <a:schemeClr val="accent1">
                        <a:lumMod val="50000"/>
                      </a:schemeClr>
                    </a:solidFill>
                  </a:rPr>
                  <a:t> </a:t>
                </a:r>
                <a:r>
                  <a:rPr lang="en-US" sz="2000" dirty="0" smtClean="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𝐹</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 </m:t>
                            </m:r>
                          </m:e>
                        </m:d>
                      </m:num>
                      <m:den>
                        <m:r>
                          <a:rPr lang="ru-RU"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𝑑</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𝑁</m:t>
                            </m:r>
                            <m:r>
                              <a:rPr lang="en-US" sz="2000" i="1">
                                <a:solidFill>
                                  <a:schemeClr val="accent1">
                                    <a:lumMod val="50000"/>
                                  </a:schemeClr>
                                </a:solidFill>
                                <a:latin typeface="Cambria Math"/>
                                <a:ea typeface="Cambria Math"/>
                              </a:rPr>
                              <m:t> </m:t>
                            </m:r>
                          </m:e>
                        </m:d>
                      </m:den>
                    </m:f>
                    <m:r>
                      <a:rPr lang="en-US" sz="2000" i="1">
                        <a:solidFill>
                          <a:schemeClr val="accent1">
                            <a:lumMod val="50000"/>
                          </a:schemeClr>
                        </a:solidFill>
                        <a:latin typeface="Cambria Math"/>
                      </a:rPr>
                      <m:t>=</m:t>
                    </m:r>
                    <m:r>
                      <a:rPr lang="en-US" sz="2000" i="1">
                        <a:solidFill>
                          <a:schemeClr val="accent1">
                            <a:lumMod val="50000"/>
                          </a:schemeClr>
                        </a:solidFill>
                        <a:latin typeface="Cambria Math"/>
                      </a:rPr>
                      <m:t>𝑒</m:t>
                    </m:r>
                  </m:oMath>
                </a14:m>
                <a:r>
                  <a:rPr lang="en-US" sz="2000" dirty="0">
                    <a:solidFill>
                      <a:schemeClr val="accent1">
                        <a:lumMod val="50000"/>
                      </a:schemeClr>
                    </a:solidFill>
                  </a:rPr>
                  <a:t>   (2.4)  </a:t>
                </a:r>
                <a:r>
                  <a:rPr lang="en-US" sz="2000" dirty="0" err="1">
                    <a:solidFill>
                      <a:schemeClr val="accent1">
                        <a:lumMod val="50000"/>
                      </a:schemeClr>
                    </a:solidFill>
                  </a:rPr>
                  <a:t>o`rinli</a:t>
                </a:r>
                <a:r>
                  <a:rPr lang="en-US" sz="2000" dirty="0" smtClean="0">
                    <a:solidFill>
                      <a:schemeClr val="accent1">
                        <a:lumMod val="50000"/>
                      </a:schemeClr>
                    </a:solidFill>
                  </a:rPr>
                  <a:t>.</a:t>
                </a:r>
                <a:br>
                  <a:rPr lang="en-US" sz="2000" dirty="0" smtClean="0">
                    <a:solidFill>
                      <a:schemeClr val="accent1">
                        <a:lumMod val="50000"/>
                      </a:schemeClr>
                    </a:solidFill>
                  </a:rPr>
                </a:br>
                <a14:m>
                  <m:oMath xmlns:m="http://schemas.openxmlformats.org/officeDocument/2006/math">
                    <m:r>
                      <a:rPr lang="en-US" sz="2000" i="1">
                        <a:solidFill>
                          <a:schemeClr val="accent1">
                            <a:lumMod val="50000"/>
                          </a:schemeClr>
                        </a:solidFill>
                        <a:latin typeface="Cambria Math"/>
                      </a:rPr>
                      <m:t>(</m:t>
                    </m:r>
                    <m:r>
                      <a:rPr lang="en-US" sz="2000" i="1">
                        <a:solidFill>
                          <a:schemeClr val="accent1">
                            <a:lumMod val="50000"/>
                          </a:schemeClr>
                        </a:solidFill>
                        <a:latin typeface="Cambria Math"/>
                      </a:rPr>
                      <m:t>𝑂</m:t>
                    </m:r>
                    <m:r>
                      <a:rPr lang="en-US" sz="2000" i="1">
                        <a:solidFill>
                          <a:schemeClr val="accent1">
                            <a:lumMod val="50000"/>
                          </a:schemeClr>
                        </a:solidFill>
                        <a:latin typeface="Cambria Math"/>
                      </a:rPr>
                      <m:t>,</m:t>
                    </m:r>
                    <m:acc>
                      <m:accPr>
                        <m:chr m:val="̅"/>
                        <m:ctrlPr>
                          <a:rPr lang="en-US" sz="2000" i="1">
                            <a:solidFill>
                              <a:schemeClr val="accent1">
                                <a:lumMod val="50000"/>
                              </a:schemeClr>
                            </a:solidFill>
                            <a:latin typeface="Cambria Math"/>
                          </a:rPr>
                        </m:ctrlPr>
                      </m:accPr>
                      <m:e>
                        <m:r>
                          <a:rPr lang="en-US" sz="2000" i="1">
                            <a:solidFill>
                              <a:schemeClr val="accent1">
                                <a:lumMod val="50000"/>
                              </a:schemeClr>
                            </a:solidFill>
                            <a:latin typeface="Cambria Math"/>
                          </a:rPr>
                          <m:t>𝑖</m:t>
                        </m:r>
                        <m:r>
                          <a:rPr lang="en-US" sz="2000" i="1">
                            <a:solidFill>
                              <a:schemeClr val="accent1">
                                <a:lumMod val="50000"/>
                              </a:schemeClr>
                            </a:solidFill>
                            <a:latin typeface="Cambria Math"/>
                          </a:rPr>
                          <m:t>,</m:t>
                        </m:r>
                      </m:e>
                    </m:acc>
                    <m:r>
                      <a:rPr lang="en-US" sz="2000" i="1">
                        <a:solidFill>
                          <a:schemeClr val="accent1">
                            <a:lumMod val="50000"/>
                          </a:schemeClr>
                        </a:solidFill>
                        <a:latin typeface="Cambria Math"/>
                      </a:rPr>
                      <m:t> </m:t>
                    </m:r>
                    <m:acc>
                      <m:accPr>
                        <m:chr m:val="̅"/>
                        <m:ctrlPr>
                          <a:rPr lang="en-US" sz="2000" i="1">
                            <a:solidFill>
                              <a:schemeClr val="accent1">
                                <a:lumMod val="50000"/>
                              </a:schemeClr>
                            </a:solidFill>
                            <a:latin typeface="Cambria Math"/>
                          </a:rPr>
                        </m:ctrlPr>
                      </m:accPr>
                      <m:e>
                        <m:r>
                          <a:rPr lang="en-US" sz="2000" i="1">
                            <a:solidFill>
                              <a:schemeClr val="accent1">
                                <a:lumMod val="50000"/>
                              </a:schemeClr>
                            </a:solidFill>
                            <a:latin typeface="Cambria Math"/>
                          </a:rPr>
                          <m:t>𝑗</m:t>
                        </m:r>
                      </m:e>
                    </m:acc>
                    <m:r>
                      <a:rPr lang="en-US" sz="2000">
                        <a:solidFill>
                          <a:schemeClr val="accent1">
                            <a:lumMod val="50000"/>
                          </a:schemeClr>
                        </a:solidFill>
                        <a:latin typeface="Cambria Math"/>
                      </a:rPr>
                      <m:t>)</m:t>
                    </m:r>
                  </m:oMath>
                </a14:m>
                <a:r>
                  <a:rPr lang="en-US" sz="2000" dirty="0">
                    <a:solidFill>
                      <a:schemeClr val="accent1">
                        <a:lumMod val="50000"/>
                      </a:schemeClr>
                    </a:solidFill>
                  </a:rPr>
                  <a:t>  </a:t>
                </a:r>
                <a:r>
                  <a:rPr lang="en-US" sz="2000" dirty="0" err="1">
                    <a:solidFill>
                      <a:schemeClr val="accent1">
                        <a:lumMod val="50000"/>
                      </a:schemeClr>
                    </a:solidFill>
                  </a:rPr>
                  <a:t>reperning</a:t>
                </a:r>
                <a:r>
                  <a:rPr lang="en-US" sz="2000" dirty="0">
                    <a:solidFill>
                      <a:schemeClr val="accent1">
                        <a:lumMod val="50000"/>
                      </a:schemeClr>
                    </a:solidFill>
                  </a:rPr>
                  <a:t>  </a:t>
                </a:r>
                <a:r>
                  <a:rPr lang="en-US" sz="2000" dirty="0" err="1">
                    <a:solidFill>
                      <a:schemeClr val="accent1">
                        <a:lumMod val="50000"/>
                      </a:schemeClr>
                    </a:solidFill>
                  </a:rPr>
                  <a:t>tanlanishiga</a:t>
                </a:r>
                <a:r>
                  <a:rPr lang="en-US" sz="2000" dirty="0">
                    <a:solidFill>
                      <a:schemeClr val="accent1">
                        <a:lumMod val="50000"/>
                      </a:schemeClr>
                    </a:solidFill>
                  </a:rPr>
                  <a:t>  </a:t>
                </a:r>
                <a:r>
                  <a:rPr lang="en-US" sz="2000" dirty="0" err="1">
                    <a:solidFill>
                      <a:schemeClr val="accent1">
                        <a:lumMod val="50000"/>
                      </a:schemeClr>
                    </a:solidFill>
                  </a:rPr>
                  <a:t>ko`ra</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𝑑</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𝐹</m:t>
                        </m:r>
                      </m:e>
                    </m:d>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𝑝</m:t>
                    </m:r>
                    <m:r>
                      <a:rPr lang="en-US" sz="2000" i="1">
                        <a:solidFill>
                          <a:schemeClr val="accent1">
                            <a:lumMod val="50000"/>
                          </a:schemeClr>
                        </a:solidFill>
                        <a:latin typeface="Cambria Math"/>
                        <a:ea typeface="Cambria Math"/>
                      </a:rPr>
                      <m:t> </m:t>
                    </m:r>
                  </m:oMath>
                </a14:m>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a:t>
                </a:r>
                <a:r>
                  <a:rPr lang="en-US" sz="2000" dirty="0" err="1">
                    <a:solidFill>
                      <a:schemeClr val="accent1">
                        <a:lumMod val="50000"/>
                      </a:schemeClr>
                    </a:solidFill>
                  </a:rPr>
                  <a:t>desak</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 </m:t>
                    </m:r>
                    <m:r>
                      <a:rPr lang="en-US"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𝐹</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𝑁</m:t>
                        </m:r>
                      </m:e>
                    </m:d>
                    <m:r>
                      <a:rPr lang="en-US" sz="2000" i="1">
                        <a:solidFill>
                          <a:schemeClr val="accent1">
                            <a:lumMod val="50000"/>
                          </a:schemeClr>
                        </a:solidFill>
                        <a:latin typeface="Cambria Math"/>
                        <a:ea typeface="Cambria Math"/>
                      </a:rPr>
                      <m:t>=</m:t>
                    </m:r>
                    <m:rad>
                      <m:radPr>
                        <m:degHide m:val="on"/>
                        <m:ctrlPr>
                          <a:rPr lang="en-US" sz="2000" i="1">
                            <a:solidFill>
                              <a:schemeClr val="accent1">
                                <a:lumMod val="50000"/>
                              </a:schemeClr>
                            </a:solidFill>
                            <a:latin typeface="Cambria Math"/>
                            <a:ea typeface="Cambria Math"/>
                          </a:rPr>
                        </m:ctrlPr>
                      </m:radPr>
                      <m:deg/>
                      <m:e>
                        <m:sSup>
                          <m:sSupPr>
                            <m:ctrlPr>
                              <a:rPr lang="en-US" sz="2000" i="1">
                                <a:solidFill>
                                  <a:schemeClr val="accent1">
                                    <a:lumMod val="50000"/>
                                  </a:schemeClr>
                                </a:solidFill>
                                <a:latin typeface="Cambria Math"/>
                                <a:ea typeface="Cambria Math"/>
                              </a:rPr>
                            </m:ctrlPr>
                          </m:sSupPr>
                          <m:e>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𝑝</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𝑥</m:t>
                                </m:r>
                              </m:e>
                            </m:d>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𝑦</m:t>
                            </m:r>
                          </m:e>
                          <m:sup>
                            <m:r>
                              <a:rPr lang="en-US" sz="2000" i="1">
                                <a:solidFill>
                                  <a:schemeClr val="accent1">
                                    <a:lumMod val="50000"/>
                                  </a:schemeClr>
                                </a:solidFill>
                                <a:latin typeface="Cambria Math"/>
                                <a:ea typeface="Cambria Math"/>
                              </a:rPr>
                              <m:t>2</m:t>
                            </m:r>
                          </m:sup>
                        </m:sSup>
                      </m:e>
                    </m:rad>
                    <m:r>
                      <a:rPr lang="en-US" sz="2000" i="1">
                        <a:solidFill>
                          <a:schemeClr val="accent1">
                            <a:lumMod val="50000"/>
                          </a:schemeClr>
                        </a:solidFill>
                        <a:latin typeface="Cambria Math"/>
                        <a:ea typeface="Cambria Math"/>
                      </a:rPr>
                      <m:t>. </m:t>
                    </m:r>
                  </m:oMath>
                </a14:m>
                <a:r>
                  <a:rPr lang="en-US" sz="2000" dirty="0">
                    <a:solidFill>
                      <a:schemeClr val="accent1">
                        <a:lumMod val="50000"/>
                      </a:schemeClr>
                    </a:solidFill>
                  </a:rPr>
                  <a:t>  U  </a:t>
                </a:r>
                <a:r>
                  <a:rPr lang="en-US" sz="2000" dirty="0" err="1">
                    <a:solidFill>
                      <a:schemeClr val="accent1">
                        <a:lumMod val="50000"/>
                      </a:schemeClr>
                    </a:solidFill>
                  </a:rPr>
                  <a:t>holda</a:t>
                </a:r>
                <a:r>
                  <a:rPr lang="en-US" sz="2000" dirty="0">
                    <a:solidFill>
                      <a:schemeClr val="accent1">
                        <a:lumMod val="50000"/>
                      </a:schemeClr>
                    </a:solidFill>
                  </a:rPr>
                  <a:t>  (2.4) </a:t>
                </a:r>
                <a14:m>
                  <m:oMath xmlns:m="http://schemas.openxmlformats.org/officeDocument/2006/math">
                    <m:r>
                      <a:rPr lang="en-US" sz="2000" i="1">
                        <a:solidFill>
                          <a:schemeClr val="accent1">
                            <a:lumMod val="50000"/>
                          </a:schemeClr>
                        </a:solidFill>
                        <a:latin typeface="Cambria Math"/>
                        <a:ea typeface="Cambria Math"/>
                      </a:rPr>
                      <m:t>⟹</m:t>
                    </m:r>
                  </m:oMath>
                </a14:m>
                <a:r>
                  <a:rPr lang="en-US" sz="2000" dirty="0">
                    <a:solidFill>
                      <a:schemeClr val="accent1">
                        <a:lumMod val="50000"/>
                      </a:schemeClr>
                    </a:solidFill>
                  </a:rPr>
                  <a:t> </a:t>
                </a:r>
                <a14:m>
                  <m:oMath xmlns:m="http://schemas.openxmlformats.org/officeDocument/2006/math">
                    <m:rad>
                      <m:radPr>
                        <m:degHide m:val="on"/>
                        <m:ctrlPr>
                          <a:rPr lang="en-US" sz="2000" i="1">
                            <a:solidFill>
                              <a:schemeClr val="accent1">
                                <a:lumMod val="50000"/>
                              </a:schemeClr>
                            </a:solidFill>
                            <a:latin typeface="Cambria Math"/>
                            <a:ea typeface="Cambria Math"/>
                          </a:rPr>
                        </m:ctrlPr>
                      </m:radPr>
                      <m:deg/>
                      <m:e>
                        <m:sSup>
                          <m:sSupPr>
                            <m:ctrlPr>
                              <a:rPr lang="en-US" sz="2000" i="1">
                                <a:solidFill>
                                  <a:schemeClr val="accent1">
                                    <a:lumMod val="50000"/>
                                  </a:schemeClr>
                                </a:solidFill>
                                <a:latin typeface="Cambria Math"/>
                                <a:ea typeface="Cambria Math"/>
                              </a:rPr>
                            </m:ctrlPr>
                          </m:sSupPr>
                          <m:e>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𝑝</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𝑥</m:t>
                                </m:r>
                              </m:e>
                            </m:d>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𝑦</m:t>
                            </m:r>
                          </m:e>
                          <m:sup>
                            <m:r>
                              <a:rPr lang="en-US" sz="2000" i="1">
                                <a:solidFill>
                                  <a:schemeClr val="accent1">
                                    <a:lumMod val="50000"/>
                                  </a:schemeClr>
                                </a:solidFill>
                                <a:latin typeface="Cambria Math"/>
                                <a:ea typeface="Cambria Math"/>
                              </a:rPr>
                              <m:t>2</m:t>
                            </m:r>
                          </m:sup>
                        </m:sSup>
                      </m:e>
                    </m:rad>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𝑒𝑥</m:t>
                    </m:r>
                    <m:r>
                      <a:rPr lang="en-US" sz="2000" i="1">
                        <a:solidFill>
                          <a:schemeClr val="accent1">
                            <a:lumMod val="50000"/>
                          </a:schemeClr>
                        </a:solidFill>
                        <a:latin typeface="Cambria Math"/>
                        <a:ea typeface="Cambria Math"/>
                      </a:rPr>
                      <m:t> </m:t>
                    </m:r>
                  </m:oMath>
                </a14:m>
                <a:r>
                  <a:rPr lang="en-US" sz="2000" dirty="0">
                    <a:solidFill>
                      <a:schemeClr val="accent1">
                        <a:lumMod val="50000"/>
                      </a:schemeClr>
                    </a:solidFill>
                  </a:rPr>
                  <a:t>  </a:t>
                </a:r>
                <a:r>
                  <a:rPr lang="en-US" sz="2000" dirty="0" err="1">
                    <a:solidFill>
                      <a:schemeClr val="accent1">
                        <a:lumMod val="50000"/>
                      </a:schemeClr>
                    </a:solidFill>
                  </a:rPr>
                  <a:t>yoki</a:t>
                </a:r>
                <a:r>
                  <a:rPr lang="en-US" sz="2000" dirty="0">
                    <a:solidFill>
                      <a:schemeClr val="accent1">
                        <a:lumMod val="50000"/>
                      </a:schemeClr>
                    </a:solidFill>
                  </a:rPr>
                  <a:t> </a:t>
                </a:r>
                <a14:m>
                  <m:oMath xmlns:m="http://schemas.openxmlformats.org/officeDocument/2006/math">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  </m:t>
                        </m:r>
                        <m:r>
                          <a:rPr lang="en-US" sz="2000" i="1">
                            <a:solidFill>
                              <a:schemeClr val="accent1">
                                <a:lumMod val="50000"/>
                              </a:schemeClr>
                            </a:solidFill>
                            <a:latin typeface="Cambria Math"/>
                          </a:rPr>
                          <m:t>𝑥</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−2</m:t>
                    </m:r>
                    <m:r>
                      <a:rPr lang="en-US" sz="2000" i="1">
                        <a:solidFill>
                          <a:schemeClr val="accent1">
                            <a:lumMod val="50000"/>
                          </a:schemeClr>
                        </a:solidFill>
                        <a:latin typeface="Cambria Math"/>
                      </a:rPr>
                      <m:t>𝑝𝑥</m:t>
                    </m:r>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𝑝</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𝑦</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oMath>
                </a14:m>
                <a:r>
                  <a:rPr lang="en-US" sz="2000" dirty="0">
                    <a:solidFill>
                      <a:schemeClr val="accent1">
                        <a:lumMod val="50000"/>
                      </a:schemeClr>
                    </a:solidFill>
                  </a:rPr>
                  <a:t/>
                </a:r>
                <a:br>
                  <a:rPr lang="en-US" sz="2000" dirty="0">
                    <a:solidFill>
                      <a:schemeClr val="accent1">
                        <a:lumMod val="50000"/>
                      </a:schemeClr>
                    </a:solidFill>
                  </a:rPr>
                </a:br>
                <a:r>
                  <a:rPr lang="en-US" sz="2000" dirty="0">
                    <a:solidFill>
                      <a:schemeClr val="accent1">
                        <a:lumMod val="50000"/>
                      </a:schemeClr>
                    </a:solidFill>
                  </a:rPr>
                  <a:t>=</a:t>
                </a:r>
                <a14:m>
                  <m:oMath xmlns:m="http://schemas.openxmlformats.org/officeDocument/2006/math">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𝑥</m:t>
                        </m:r>
                      </m:e>
                      <m:sup>
                        <m:r>
                          <a:rPr lang="en-US" sz="2000" i="1">
                            <a:solidFill>
                              <a:schemeClr val="accent1">
                                <a:lumMod val="50000"/>
                              </a:schemeClr>
                            </a:solidFill>
                            <a:latin typeface="Cambria Math"/>
                          </a:rPr>
                          <m:t>2</m:t>
                        </m:r>
                      </m:sup>
                    </m:sSup>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𝑒</m:t>
                        </m:r>
                      </m:e>
                      <m:sup>
                        <m:r>
                          <a:rPr lang="en-US" sz="2000" i="1">
                            <a:solidFill>
                              <a:schemeClr val="accent1">
                                <a:lumMod val="50000"/>
                              </a:schemeClr>
                            </a:solidFill>
                            <a:latin typeface="Cambria Math"/>
                          </a:rPr>
                          <m:t>2</m:t>
                        </m:r>
                      </m:sup>
                    </m:sSup>
                  </m:oMath>
                </a14:m>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 </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𝑥</m:t>
                        </m:r>
                      </m:e>
                      <m:sup>
                        <m:r>
                          <a:rPr lang="en-US" sz="2000" i="1">
                            <a:solidFill>
                              <a:schemeClr val="accent1">
                                <a:lumMod val="50000"/>
                              </a:schemeClr>
                            </a:solidFill>
                            <a:latin typeface="Cambria Math"/>
                            <a:ea typeface="Cambria Math"/>
                          </a:rPr>
                          <m:t>2</m:t>
                        </m:r>
                      </m:sup>
                    </m:sSup>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e>
                    </m:d>
                    <m:r>
                      <a:rPr lang="en-US" sz="2000" i="1">
                        <a:solidFill>
                          <a:schemeClr val="accent1">
                            <a:lumMod val="50000"/>
                          </a:schemeClr>
                        </a:solidFill>
                        <a:latin typeface="Cambria Math"/>
                        <a:ea typeface="Cambria Math"/>
                      </a:rPr>
                      <m:t>−2</m:t>
                    </m:r>
                    <m:r>
                      <a:rPr lang="en-US" sz="2000" i="1">
                        <a:solidFill>
                          <a:schemeClr val="accent1">
                            <a:lumMod val="50000"/>
                          </a:schemeClr>
                        </a:solidFill>
                        <a:latin typeface="Cambria Math"/>
                        <a:ea typeface="Cambria Math"/>
                      </a:rPr>
                      <m:t>𝑝𝑥</m:t>
                    </m:r>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𝑝</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𝑦</m:t>
                        </m:r>
                      </m:e>
                      <m:sup>
                        <m:r>
                          <a:rPr lang="en-US" sz="2000" i="1">
                            <a:solidFill>
                              <a:schemeClr val="accent1">
                                <a:lumMod val="50000"/>
                              </a:schemeClr>
                            </a:solidFill>
                            <a:latin typeface="Cambria Math"/>
                          </a:rPr>
                          <m:t>2</m:t>
                        </m:r>
                      </m:sup>
                    </m:sSup>
                    <m:r>
                      <a:rPr lang="en-US" sz="2000">
                        <a:solidFill>
                          <a:schemeClr val="accent1">
                            <a:lumMod val="50000"/>
                          </a:schemeClr>
                        </a:solidFill>
                        <a:latin typeface="Cambria Math"/>
                      </a:rPr>
                      <m:t>=0    </m:t>
                    </m:r>
                    <m:d>
                      <m:dPr>
                        <m:ctrlPr>
                          <a:rPr lang="en-US" sz="2000" i="1">
                            <a:solidFill>
                              <a:schemeClr val="accent1">
                                <a:lumMod val="50000"/>
                              </a:schemeClr>
                            </a:solidFill>
                            <a:latin typeface="Cambria Math"/>
                          </a:rPr>
                        </m:ctrlPr>
                      </m:dPr>
                      <m:e>
                        <m:r>
                          <a:rPr lang="en-US" sz="2000">
                            <a:solidFill>
                              <a:schemeClr val="accent1">
                                <a:lumMod val="50000"/>
                              </a:schemeClr>
                            </a:solidFill>
                            <a:latin typeface="Cambria Math"/>
                          </a:rPr>
                          <m:t>2.5</m:t>
                        </m:r>
                      </m:e>
                    </m:d>
                  </m:oMath>
                </a14:m>
                <a:endParaRPr lang="ru-RU" sz="2000" b="1"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827584" y="908720"/>
                <a:ext cx="7416824" cy="5400600"/>
              </a:xfrm>
              <a:blipFill rotWithShape="1">
                <a:blip r:embed="rId2"/>
                <a:stretch>
                  <a:fillRect l="-740" r="-2303" b="-1806"/>
                </a:stretch>
              </a:blipFill>
            </p:spPr>
            <p:txBody>
              <a:bodyPr/>
              <a:lstStyle/>
              <a:p>
                <a:r>
                  <a:rPr lang="ru-RU">
                    <a:noFill/>
                  </a:rPr>
                  <a:t> </a:t>
                </a:r>
              </a:p>
            </p:txBody>
          </p:sp>
        </mc:Fallback>
      </mc:AlternateContent>
    </p:spTree>
    <p:extLst>
      <p:ext uri="{BB962C8B-B14F-4D97-AF65-F5344CB8AC3E}">
        <p14:creationId xmlns:p14="http://schemas.microsoft.com/office/powerpoint/2010/main" xmlns="" val="207153314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683568" y="908720"/>
                <a:ext cx="7704856" cy="5472608"/>
              </a:xfrm>
            </p:spPr>
            <p:txBody>
              <a:bodyPr>
                <a:normAutofit/>
              </a:bodyPr>
              <a:lstStyle/>
              <a:p>
                <a:pPr marL="457200" indent="-457200"/>
                <a14:m>
                  <m:oMath xmlns:m="http://schemas.openxmlformats.org/officeDocument/2006/math">
                    <m:r>
                      <a:rPr lang="en-US" sz="2000" b="0" i="1" smtClean="0">
                        <a:latin typeface="Cambria Math"/>
                      </a:rPr>
                      <m:t>        </m:t>
                    </m:r>
                    <m:r>
                      <a:rPr lang="en-US" sz="2000" i="1" smtClean="0">
                        <a:solidFill>
                          <a:schemeClr val="accent1">
                            <a:lumMod val="50000"/>
                          </a:schemeClr>
                        </a:solidFill>
                        <a:latin typeface="Cambria Math"/>
                      </a:rPr>
                      <m:t>𝑒</m:t>
                    </m:r>
                    <m:r>
                      <a:rPr lang="en-US" sz="2000" i="1">
                        <a:solidFill>
                          <a:schemeClr val="accent1">
                            <a:lumMod val="50000"/>
                          </a:schemeClr>
                        </a:solidFill>
                        <a:latin typeface="Cambria Math"/>
                        <a:ea typeface="Cambria Math"/>
                      </a:rPr>
                      <m:t>≠1 </m:t>
                    </m:r>
                  </m:oMath>
                </a14:m>
                <a:r>
                  <a:rPr lang="en-US" sz="2000" dirty="0">
                    <a:solidFill>
                      <a:schemeClr val="accent1">
                        <a:lumMod val="50000"/>
                      </a:schemeClr>
                    </a:solidFill>
                  </a:rPr>
                  <a:t>  </a:t>
                </a:r>
                <a:r>
                  <a:rPr lang="en-US" sz="2000" dirty="0" err="1">
                    <a:solidFill>
                      <a:schemeClr val="accent1">
                        <a:lumMod val="50000"/>
                      </a:schemeClr>
                    </a:solidFill>
                  </a:rPr>
                  <a:t>bo`lsa</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≠0,</m:t>
                    </m:r>
                  </m:oMath>
                </a14:m>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holda</a:t>
                </a:r>
                <a:r>
                  <a:rPr lang="en-US" sz="2000" dirty="0">
                    <a:solidFill>
                      <a:schemeClr val="accent1">
                        <a:lumMod val="50000"/>
                      </a:schemeClr>
                    </a:solidFill>
                  </a:rPr>
                  <a:t>  (2.5)  </a:t>
                </a:r>
                <a:r>
                  <a:rPr lang="en-US" sz="2000" dirty="0" err="1">
                    <a:solidFill>
                      <a:schemeClr val="accent1">
                        <a:lumMod val="50000"/>
                      </a:schemeClr>
                    </a:solidFill>
                  </a:rPr>
                  <a:t>ni</a:t>
                </a:r>
                <a:r>
                  <a:rPr lang="en-US" sz="2000" dirty="0">
                    <a:solidFill>
                      <a:schemeClr val="accent1">
                        <a:lumMod val="50000"/>
                      </a:schemeClr>
                    </a:solidFill>
                  </a:rPr>
                  <a:t>  </a:t>
                </a:r>
                <a:r>
                  <a:rPr lang="en-US" sz="2000" dirty="0" err="1">
                    <a:solidFill>
                      <a:schemeClr val="accent1">
                        <a:lumMod val="50000"/>
                      </a:schemeClr>
                    </a:solidFill>
                  </a:rPr>
                  <a:t>quyidagi</a:t>
                </a:r>
                <a:r>
                  <a:rPr lang="en-US" sz="2000" dirty="0">
                    <a:solidFill>
                      <a:schemeClr val="accent1">
                        <a:lumMod val="50000"/>
                      </a:schemeClr>
                    </a:solidFill>
                  </a:rPr>
                  <a:t> </a:t>
                </a:r>
                <a:r>
                  <a:rPr lang="en-US" sz="2000" dirty="0" err="1">
                    <a:solidFill>
                      <a:schemeClr val="accent1">
                        <a:lumMod val="50000"/>
                      </a:schemeClr>
                    </a:solidFill>
                  </a:rPr>
                  <a:t>ko`rinishda</a:t>
                </a:r>
                <a:r>
                  <a:rPr lang="en-US" sz="2000" dirty="0">
                    <a:solidFill>
                      <a:schemeClr val="accent1">
                        <a:lumMod val="50000"/>
                      </a:schemeClr>
                    </a:solidFill>
                  </a:rPr>
                  <a:t>  </a:t>
                </a:r>
                <a:r>
                  <a:rPr lang="en-US" sz="2000" dirty="0" err="1">
                    <a:solidFill>
                      <a:schemeClr val="accent1">
                        <a:lumMod val="50000"/>
                      </a:schemeClr>
                    </a:solidFill>
                  </a:rPr>
                  <a:t>yozish</a:t>
                </a:r>
                <a:r>
                  <a:rPr lang="en-US" sz="2000" dirty="0">
                    <a:solidFill>
                      <a:schemeClr val="accent1">
                        <a:lumMod val="50000"/>
                      </a:schemeClr>
                    </a:solidFill>
                  </a:rPr>
                  <a:t>  </a:t>
                </a:r>
                <a:r>
                  <a:rPr lang="en-US" sz="2000" dirty="0" err="1">
                    <a:solidFill>
                      <a:schemeClr val="accent1">
                        <a:lumMod val="50000"/>
                      </a:schemeClr>
                    </a:solidFill>
                  </a:rPr>
                  <a:t>mumkin</a:t>
                </a:r>
                <a:r>
                  <a:rPr lang="en-US" sz="2000" dirty="0">
                    <a:solidFill>
                      <a:schemeClr val="accent1">
                        <a:lumMod val="50000"/>
                      </a:schemeClr>
                    </a:solidFill>
                  </a:rPr>
                  <a:t>:</a:t>
                </a:r>
                <a:br>
                  <a:rPr lang="en-US" sz="2000" dirty="0">
                    <a:solidFill>
                      <a:schemeClr val="accent1">
                        <a:lumMod val="50000"/>
                      </a:schemeClr>
                    </a:solidFill>
                  </a:rPr>
                </a:br>
                <a14:m>
                  <m:oMath xmlns:m="http://schemas.openxmlformats.org/officeDocument/2006/math">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e>
                    </m:d>
                    <m:d>
                      <m:dPr>
                        <m:begChr m:val="["/>
                        <m:endChr m:val="]"/>
                        <m:ctrlPr>
                          <a:rPr lang="en-US" sz="2000" i="1">
                            <a:solidFill>
                              <a:schemeClr val="accent1">
                                <a:lumMod val="50000"/>
                              </a:schemeClr>
                            </a:solidFill>
                            <a:latin typeface="Cambria Math"/>
                            <a:ea typeface="Cambria Math"/>
                          </a:rPr>
                        </m:ctrlPr>
                      </m:dPr>
                      <m:e>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𝑥</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2</m:t>
                            </m:r>
                            <m:r>
                              <a:rPr lang="en-US" sz="2000" i="1">
                                <a:solidFill>
                                  <a:schemeClr val="accent1">
                                    <a:lumMod val="50000"/>
                                  </a:schemeClr>
                                </a:solidFill>
                                <a:latin typeface="Cambria Math"/>
                                <a:ea typeface="Cambria Math"/>
                              </a:rPr>
                              <m:t>𝑝</m:t>
                            </m:r>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𝑥</m:t>
                        </m:r>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𝑝</m:t>
                                </m:r>
                              </m:e>
                              <m:sup>
                                <m:r>
                                  <a:rPr lang="en-US" sz="2000" i="1">
                                    <a:solidFill>
                                      <a:schemeClr val="accent1">
                                        <a:lumMod val="50000"/>
                                      </a:schemeClr>
                                    </a:solidFill>
                                    <a:latin typeface="Cambria Math"/>
                                    <a:ea typeface="Cambria Math"/>
                                  </a:rPr>
                                  <m:t>2</m:t>
                                </m:r>
                              </m:sup>
                            </m:sSup>
                          </m:num>
                          <m:den>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e>
                              <m:sup>
                                <m:r>
                                  <a:rPr lang="en-US" sz="2000" i="1">
                                    <a:solidFill>
                                      <a:schemeClr val="accent1">
                                        <a:lumMod val="50000"/>
                                      </a:schemeClr>
                                    </a:solidFill>
                                    <a:latin typeface="Cambria Math"/>
                                    <a:ea typeface="Cambria Math"/>
                                  </a:rPr>
                                  <m:t>2</m:t>
                                </m:r>
                              </m:sup>
                            </m:sSup>
                          </m:den>
                        </m:f>
                      </m:e>
                    </m:d>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𝑝</m:t>
                            </m:r>
                          </m:e>
                          <m:sup>
                            <m:r>
                              <a:rPr lang="en-US" sz="2000" i="1">
                                <a:solidFill>
                                  <a:schemeClr val="accent1">
                                    <a:lumMod val="50000"/>
                                  </a:schemeClr>
                                </a:solidFill>
                                <a:latin typeface="Cambria Math"/>
                                <a:ea typeface="Cambria Math"/>
                              </a:rPr>
                              <m:t>2</m:t>
                            </m:r>
                          </m:sup>
                        </m:sSup>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𝑝</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𝑦</m:t>
                        </m:r>
                      </m:e>
                      <m:sup>
                        <m:r>
                          <a:rPr lang="en-US" sz="2000" i="1">
                            <a:solidFill>
                              <a:schemeClr val="accent1">
                                <a:lumMod val="50000"/>
                              </a:schemeClr>
                            </a:solidFill>
                            <a:latin typeface="Cambria Math"/>
                          </a:rPr>
                          <m:t>2</m:t>
                        </m:r>
                      </m:sup>
                    </m:sSup>
                  </m:oMath>
                </a14:m>
                <a:r>
                  <a:rPr lang="en-US" sz="2000" dirty="0">
                    <a:solidFill>
                      <a:schemeClr val="accent1">
                        <a:lumMod val="50000"/>
                      </a:schemeClr>
                    </a:solidFill>
                  </a:rPr>
                  <a:t>=0,</a:t>
                </a:r>
                <a:br>
                  <a:rPr lang="en-US" sz="2000" dirty="0">
                    <a:solidFill>
                      <a:schemeClr val="accent1">
                        <a:lumMod val="50000"/>
                      </a:schemeClr>
                    </a:solidFill>
                  </a:rPr>
                </a:br>
                <a:r>
                  <a:rPr lang="en-US" sz="2000" dirty="0" err="1">
                    <a:solidFill>
                      <a:schemeClr val="accent1">
                        <a:lumMod val="50000"/>
                      </a:schemeClr>
                    </a:solidFill>
                  </a:rPr>
                  <a:t>bundan</a:t>
                </a:r>
                <a:r>
                  <a:rPr lang="en-US" sz="2000" dirty="0">
                    <a:solidFill>
                      <a:schemeClr val="accent1">
                        <a:lumMod val="50000"/>
                      </a:schemeClr>
                    </a:solidFill>
                  </a:rPr>
                  <a:t/>
                </a:r>
                <a:br>
                  <a:rPr lang="en-US" sz="2000" dirty="0">
                    <a:solidFill>
                      <a:schemeClr val="accent1">
                        <a:lumMod val="50000"/>
                      </a:schemeClr>
                    </a:solidFill>
                  </a:rPr>
                </a:br>
                <a14:m>
                  <m:oMathPara xmlns:m="http://schemas.openxmlformats.org/officeDocument/2006/math">
                    <m:oMathParaPr>
                      <m:jc m:val="centerGroup"/>
                    </m:oMathParaPr>
                    <m:oMath xmlns:m="http://schemas.openxmlformats.org/officeDocument/2006/math">
                      <m:sSup>
                        <m:sSupPr>
                          <m:ctrlPr>
                            <a:rPr lang="en-US" sz="2000" i="1">
                              <a:solidFill>
                                <a:schemeClr val="accent1">
                                  <a:lumMod val="50000"/>
                                </a:schemeClr>
                              </a:solidFill>
                              <a:latin typeface="Cambria Math"/>
                              <a:ea typeface="Cambria Math"/>
                            </a:rPr>
                          </m:ctrlPr>
                        </m:sSupPr>
                        <m:e>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𝑥</m:t>
                              </m:r>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𝑝</m:t>
                                  </m:r>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e>
                          </m:d>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𝑦</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𝑝</m:t>
                              </m:r>
                            </m:e>
                            <m:sup>
                              <m:r>
                                <a:rPr lang="en-US" sz="2000" i="1">
                                  <a:solidFill>
                                    <a:schemeClr val="accent1">
                                      <a:lumMod val="50000"/>
                                    </a:schemeClr>
                                  </a:solidFill>
                                  <a:latin typeface="Cambria Math"/>
                                  <a:ea typeface="Cambria Math"/>
                                </a:rPr>
                                <m:t>2</m:t>
                              </m:r>
                            </m:sup>
                          </m:sSup>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m:t>
                      </m:r>
                    </m:oMath>
                  </m:oMathPara>
                </a14:m>
                <a:r>
                  <a:rPr lang="en-US" sz="2000" dirty="0">
                    <a:solidFill>
                      <a:schemeClr val="accent1">
                        <a:lumMod val="50000"/>
                      </a:schemeClr>
                    </a:solidFill>
                  </a:rPr>
                  <a:t/>
                </a:r>
                <a:br>
                  <a:rPr lang="en-US" sz="2000" dirty="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14:m>
                  <m:oMath xmlns:m="http://schemas.openxmlformats.org/officeDocument/2006/math">
                    <m:r>
                      <a:rPr lang="en-US" sz="2000" i="1">
                        <a:solidFill>
                          <a:schemeClr val="accent1">
                            <a:lumMod val="50000"/>
                          </a:schemeClr>
                        </a:solidFill>
                        <a:latin typeface="Cambria Math"/>
                      </a:rPr>
                      <m:t>𝑂</m:t>
                    </m:r>
                    <m:r>
                      <a:rPr lang="en-US" sz="2000" i="1">
                        <a:solidFill>
                          <a:schemeClr val="accent1">
                            <a:lumMod val="50000"/>
                          </a:schemeClr>
                        </a:solidFill>
                        <a:latin typeface="Cambria Math"/>
                      </a:rPr>
                      <m:t>  </m:t>
                    </m:r>
                  </m:oMath>
                </a14:m>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boshini</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𝑥</m:t>
                    </m:r>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𝑝</m:t>
                        </m:r>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𝑋</m:t>
                    </m:r>
                    <m:r>
                      <a:rPr lang="en-US" sz="2000" i="1">
                        <a:solidFill>
                          <a:schemeClr val="accent1">
                            <a:lumMod val="50000"/>
                          </a:schemeClr>
                        </a:solidFill>
                        <a:latin typeface="Cambria Math"/>
                        <a:ea typeface="Cambria Math"/>
                      </a:rPr>
                      <m:t>,  </m:t>
                    </m:r>
                    <m:r>
                      <a:rPr lang="en-US" sz="2000" i="1">
                        <a:solidFill>
                          <a:schemeClr val="accent1">
                            <a:lumMod val="50000"/>
                          </a:schemeClr>
                        </a:solidFill>
                        <a:latin typeface="Cambria Math"/>
                        <a:ea typeface="Cambria Math"/>
                      </a:rPr>
                      <m:t>𝑦</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𝑌</m:t>
                    </m:r>
                    <m:r>
                      <a:rPr lang="en-US" sz="2000" i="1">
                        <a:solidFill>
                          <a:schemeClr val="accent1">
                            <a:lumMod val="50000"/>
                          </a:schemeClr>
                        </a:solidFill>
                        <a:latin typeface="Cambria Math"/>
                        <a:ea typeface="Cambria Math"/>
                      </a:rPr>
                      <m:t>, </m:t>
                    </m:r>
                  </m:oMath>
                </a14:m>
                <a:r>
                  <a:rPr lang="en-US" sz="2000" dirty="0">
                    <a:solidFill>
                      <a:schemeClr val="accent1">
                        <a:lumMod val="50000"/>
                      </a:schemeClr>
                    </a:solidFill>
                  </a:rPr>
                  <a:t>  </a:t>
                </a:r>
                <a:r>
                  <a:rPr lang="en-US" sz="2000" dirty="0" err="1">
                    <a:solidFill>
                      <a:schemeClr val="accent1">
                        <a:lumMod val="50000"/>
                      </a:schemeClr>
                    </a:solidFill>
                  </a:rPr>
                  <a:t>formulalar</a:t>
                </a:r>
                <a:r>
                  <a:rPr lang="en-US" sz="2000" dirty="0">
                    <a:solidFill>
                      <a:schemeClr val="accent1">
                        <a:lumMod val="50000"/>
                      </a:schemeClr>
                    </a:solidFill>
                  </a:rPr>
                  <a:t> </a:t>
                </a:r>
                <a:r>
                  <a:rPr lang="en-US" sz="2000" dirty="0" err="1">
                    <a:solidFill>
                      <a:schemeClr val="accent1">
                        <a:lumMod val="50000"/>
                      </a:schemeClr>
                    </a:solidFill>
                  </a:rPr>
                  <a:t>bo`yicha</a:t>
                </a:r>
                <a:r>
                  <a:rPr lang="en-US" sz="2000" dirty="0">
                    <a:solidFill>
                      <a:schemeClr val="accent1">
                        <a:lumMod val="50000"/>
                      </a:schemeClr>
                    </a:solidFill>
                  </a:rPr>
                  <a:t> </a:t>
                </a:r>
                <a14:m>
                  <m:oMath xmlns:m="http://schemas.openxmlformats.org/officeDocument/2006/math">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   </m:t>
                        </m:r>
                        <m:r>
                          <a:rPr lang="en-US" sz="2000" i="1">
                            <a:solidFill>
                              <a:schemeClr val="accent1">
                                <a:lumMod val="50000"/>
                              </a:schemeClr>
                            </a:solidFill>
                            <a:latin typeface="Cambria Math"/>
                          </a:rPr>
                          <m:t>𝑂</m:t>
                        </m:r>
                      </m:e>
                      <m:sup>
                        <m:r>
                          <a:rPr lang="en-US" sz="2000" i="1">
                            <a:solidFill>
                              <a:schemeClr val="accent1">
                                <a:lumMod val="50000"/>
                              </a:schemeClr>
                            </a:solidFill>
                            <a:latin typeface="Cambria Math"/>
                          </a:rPr>
                          <m:t>′</m:t>
                        </m:r>
                      </m:sup>
                    </m:sSup>
                    <m:d>
                      <m:dPr>
                        <m:ctrlPr>
                          <a:rPr lang="en-US" sz="2000" i="1">
                            <a:solidFill>
                              <a:schemeClr val="accent1">
                                <a:lumMod val="50000"/>
                              </a:schemeClr>
                            </a:solidFill>
                            <a:latin typeface="Cambria Math"/>
                          </a:rPr>
                        </m:ctrlPr>
                      </m:dPr>
                      <m:e>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𝑝</m:t>
                            </m:r>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 0</m:t>
                        </m:r>
                      </m:e>
                    </m:d>
                  </m:oMath>
                </a14:m>
                <a:r>
                  <a:rPr lang="en-US" sz="2000" dirty="0">
                    <a:solidFill>
                      <a:schemeClr val="accent1">
                        <a:lumMod val="50000"/>
                      </a:schemeClr>
                    </a:solidFill>
                  </a:rPr>
                  <a:t>  </a:t>
                </a:r>
                <a:r>
                  <a:rPr lang="en-US" sz="2000" dirty="0" err="1">
                    <a:solidFill>
                      <a:schemeClr val="accent1">
                        <a:lumMod val="50000"/>
                      </a:schemeClr>
                    </a:solidFill>
                  </a:rPr>
                  <a:t>nuqtaga</a:t>
                </a:r>
                <a:r>
                  <a:rPr lang="en-US" sz="2000" dirty="0">
                    <a:solidFill>
                      <a:schemeClr val="accent1">
                        <a:lumMod val="50000"/>
                      </a:schemeClr>
                    </a:solidFill>
                  </a:rPr>
                  <a:t> parallel  </a:t>
                </a:r>
                <a:r>
                  <a:rPr lang="en-US" sz="2000" dirty="0" err="1">
                    <a:solidFill>
                      <a:schemeClr val="accent1">
                        <a:lumMod val="50000"/>
                      </a:schemeClr>
                    </a:solidFill>
                  </a:rPr>
                  <a:t>ko`chirsak</a:t>
                </a:r>
                <a:r>
                  <a:rPr lang="en-US" sz="2000" dirty="0">
                    <a:solidFill>
                      <a:schemeClr val="accent1">
                        <a:lumMod val="50000"/>
                      </a:schemeClr>
                    </a:solidFill>
                  </a:rPr>
                  <a:t>,  </a:t>
                </a:r>
                <a:r>
                  <a:rPr lang="en-US" sz="2000" dirty="0" err="1">
                    <a:solidFill>
                      <a:schemeClr val="accent1">
                        <a:lumMod val="50000"/>
                      </a:schemeClr>
                    </a:solidFill>
                  </a:rPr>
                  <a:t>yangi</a:t>
                </a:r>
                <a:r>
                  <a:rPr lang="en-US" sz="2000" dirty="0">
                    <a:solidFill>
                      <a:schemeClr val="accent1">
                        <a:lumMod val="50000"/>
                      </a:schemeClr>
                    </a:solidFill>
                  </a:rPr>
                  <a:t>  </a:t>
                </a:r>
                <a:r>
                  <a:rPr lang="en-US" sz="2000" dirty="0" err="1">
                    <a:solidFill>
                      <a:schemeClr val="accent1">
                        <a:lumMod val="50000"/>
                      </a:schemeClr>
                    </a:solidFill>
                  </a:rPr>
                  <a:t>reperda</a:t>
                </a:r>
                <a:r>
                  <a:rPr lang="en-US" sz="2000" dirty="0">
                    <a:solidFill>
                      <a:schemeClr val="accent1">
                        <a:lumMod val="50000"/>
                      </a:schemeClr>
                    </a:solidFill>
                  </a:rPr>
                  <a:t> </a:t>
                </a:r>
                <a:r>
                  <a:rPr lang="en-US" sz="2000" dirty="0" err="1">
                    <a:solidFill>
                      <a:schemeClr val="accent1">
                        <a:lumMod val="50000"/>
                      </a:schemeClr>
                    </a:solidFill>
                  </a:rPr>
                  <a:t>qaralayotgan</a:t>
                </a:r>
                <a:r>
                  <a:rPr lang="en-US" sz="2000" dirty="0">
                    <a:solidFill>
                      <a:schemeClr val="accent1">
                        <a:lumMod val="50000"/>
                      </a:schemeClr>
                    </a:solidFill>
                  </a:rPr>
                  <a:t> </a:t>
                </a:r>
                <a:r>
                  <a:rPr lang="en-US" sz="2000" dirty="0" err="1">
                    <a:solidFill>
                      <a:schemeClr val="accent1">
                        <a:lumMod val="50000"/>
                      </a:schemeClr>
                    </a:solidFill>
                  </a:rPr>
                  <a:t>nuqtalar</a:t>
                </a:r>
                <a:r>
                  <a:rPr lang="en-US" sz="2000" dirty="0">
                    <a:solidFill>
                      <a:schemeClr val="accent1">
                        <a:lumMod val="50000"/>
                      </a:schemeClr>
                    </a:solidFill>
                  </a:rPr>
                  <a:t>  </a:t>
                </a:r>
                <a:r>
                  <a:rPr lang="en-US" sz="2000" dirty="0" err="1">
                    <a:solidFill>
                      <a:schemeClr val="accent1">
                        <a:lumMod val="50000"/>
                      </a:schemeClr>
                    </a:solidFill>
                  </a:rPr>
                  <a:t>to`plami</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ushbu</a:t>
                </a:r>
                <a:r>
                  <a:rPr lang="en-US" sz="2000" dirty="0">
                    <a:solidFill>
                      <a:schemeClr val="accent1">
                        <a:lumMod val="50000"/>
                      </a:schemeClr>
                    </a:solidFill>
                  </a:rPr>
                  <a:t>  </a:t>
                </a:r>
                <a:r>
                  <a:rPr lang="en-US" sz="2000" dirty="0" err="1">
                    <a:solidFill>
                      <a:schemeClr val="accent1">
                        <a:lumMod val="50000"/>
                      </a:schemeClr>
                    </a:solidFill>
                  </a:rPr>
                  <a:t>tenglama</a:t>
                </a:r>
                <a:r>
                  <a:rPr lang="en-US" sz="2000" dirty="0">
                    <a:solidFill>
                      <a:schemeClr val="accent1">
                        <a:lumMod val="50000"/>
                      </a:schemeClr>
                    </a:solidFill>
                  </a:rPr>
                  <a:t>  </a:t>
                </a:r>
                <a:r>
                  <a:rPr lang="en-US" sz="2000" dirty="0" err="1">
                    <a:solidFill>
                      <a:schemeClr val="accent1">
                        <a:lumMod val="50000"/>
                      </a:schemeClr>
                    </a:solidFill>
                  </a:rPr>
                  <a:t>hosil</a:t>
                </a:r>
                <a:r>
                  <a:rPr lang="en-US" sz="2000" dirty="0">
                    <a:solidFill>
                      <a:schemeClr val="accent1">
                        <a:lumMod val="50000"/>
                      </a:schemeClr>
                    </a:solidFill>
                  </a:rPr>
                  <a:t>  </a:t>
                </a:r>
                <a:r>
                  <a:rPr lang="en-US" sz="2000" dirty="0" err="1">
                    <a:solidFill>
                      <a:schemeClr val="accent1">
                        <a:lumMod val="50000"/>
                      </a:schemeClr>
                    </a:solidFill>
                  </a:rPr>
                  <a:t>bo`ladi</a:t>
                </a:r>
                <a:r>
                  <a:rPr lang="en-US" sz="2000" dirty="0">
                    <a:solidFill>
                      <a:schemeClr val="accent1">
                        <a:lumMod val="50000"/>
                      </a:schemeClr>
                    </a:solidFill>
                  </a:rPr>
                  <a:t>:</a:t>
                </a:r>
                <a:br>
                  <a:rPr lang="en-US" sz="2000" dirty="0">
                    <a:solidFill>
                      <a:schemeClr val="accent1">
                        <a:lumMod val="50000"/>
                      </a:schemeClr>
                    </a:solidFill>
                  </a:rPr>
                </a:br>
                <a14:m>
                  <m:oMath xmlns:m="http://schemas.openxmlformats.org/officeDocument/2006/math">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e>
                    </m:d>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𝑋</m:t>
                        </m:r>
                      </m:e>
                      <m:sup>
                        <m:r>
                          <a:rPr lang="en-US" sz="2000" i="1">
                            <a:solidFill>
                              <a:schemeClr val="accent1">
                                <a:lumMod val="50000"/>
                              </a:schemeClr>
                            </a:solidFill>
                            <a:latin typeface="Cambria Math"/>
                            <a:ea typeface="Cambria Math"/>
                          </a:rPr>
                          <m:t>2</m:t>
                        </m:r>
                      </m:sup>
                    </m:sSup>
                    <m:r>
                      <a:rPr lang="en-US" sz="2000">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𝑌</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𝑝</m:t>
                            </m:r>
                          </m:e>
                          <m:sup>
                            <m:r>
                              <a:rPr lang="en-US" sz="2000" i="1">
                                <a:solidFill>
                                  <a:schemeClr val="accent1">
                                    <a:lumMod val="50000"/>
                                  </a:schemeClr>
                                </a:solidFill>
                                <a:latin typeface="Cambria Math"/>
                                <a:ea typeface="Cambria Math"/>
                              </a:rPr>
                              <m:t>2</m:t>
                            </m:r>
                          </m:sup>
                        </m:sSup>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 </m:t>
                    </m:r>
                  </m:oMath>
                </a14:m>
                <a:r>
                  <a:rPr lang="en-US" sz="2000" dirty="0">
                    <a:solidFill>
                      <a:schemeClr val="accent1">
                        <a:lumMod val="50000"/>
                      </a:schemeClr>
                    </a:solidFill>
                  </a:rPr>
                  <a:t>     </a:t>
                </a:r>
                <a:r>
                  <a:rPr lang="en-US" sz="2000" dirty="0" err="1">
                    <a:solidFill>
                      <a:schemeClr val="accent1">
                        <a:lumMod val="50000"/>
                      </a:schemeClr>
                    </a:solidFill>
                  </a:rPr>
                  <a:t>yoki</a:t>
                </a:r>
                <a:r>
                  <a:rPr lang="en-US" sz="2000" dirty="0">
                    <a:solidFill>
                      <a:schemeClr val="accent1">
                        <a:lumMod val="50000"/>
                      </a:schemeClr>
                    </a:solidFill>
                  </a:rPr>
                  <a:t>    </a:t>
                </a:r>
                <a14:m>
                  <m:oMath xmlns:m="http://schemas.openxmlformats.org/officeDocument/2006/math">
                    <m:f>
                      <m:fPr>
                        <m:ctrlPr>
                          <a:rPr lang="en-US" sz="2400" i="1">
                            <a:solidFill>
                              <a:schemeClr val="accent1">
                                <a:lumMod val="50000"/>
                              </a:schemeClr>
                            </a:solidFill>
                            <a:latin typeface="Cambria Math"/>
                          </a:rPr>
                        </m:ctrlPr>
                      </m:fPr>
                      <m:num>
                        <m:sSup>
                          <m:sSupPr>
                            <m:ctrlPr>
                              <a:rPr lang="en-US" sz="2400" i="1">
                                <a:solidFill>
                                  <a:schemeClr val="accent1">
                                    <a:lumMod val="50000"/>
                                  </a:schemeClr>
                                </a:solidFill>
                                <a:latin typeface="Cambria Math"/>
                              </a:rPr>
                            </m:ctrlPr>
                          </m:sSupPr>
                          <m:e>
                            <m:r>
                              <a:rPr lang="en-US" sz="2400" i="1">
                                <a:solidFill>
                                  <a:schemeClr val="accent1">
                                    <a:lumMod val="50000"/>
                                  </a:schemeClr>
                                </a:solidFill>
                                <a:latin typeface="Cambria Math"/>
                              </a:rPr>
                              <m:t>𝑋</m:t>
                            </m:r>
                          </m:e>
                          <m:sup>
                            <m:r>
                              <a:rPr lang="en-US" sz="2400" i="1">
                                <a:solidFill>
                                  <a:schemeClr val="accent1">
                                    <a:lumMod val="50000"/>
                                  </a:schemeClr>
                                </a:solidFill>
                                <a:latin typeface="Cambria Math"/>
                              </a:rPr>
                              <m:t>2</m:t>
                            </m:r>
                          </m:sup>
                        </m:sSup>
                      </m:num>
                      <m:den>
                        <m:f>
                          <m:fPr>
                            <m:ctrlPr>
                              <a:rPr lang="en-US" sz="2400" i="1">
                                <a:solidFill>
                                  <a:schemeClr val="accent1">
                                    <a:lumMod val="50000"/>
                                  </a:schemeClr>
                                </a:solidFill>
                                <a:latin typeface="Cambria Math"/>
                                <a:ea typeface="Cambria Math"/>
                              </a:rPr>
                            </m:ctrlPr>
                          </m:fPr>
                          <m:num>
                            <m:sSup>
                              <m:sSupPr>
                                <m:ctrlPr>
                                  <a:rPr lang="en-US" sz="2400" i="1">
                                    <a:solidFill>
                                      <a:schemeClr val="accent1">
                                        <a:lumMod val="50000"/>
                                      </a:schemeClr>
                                    </a:solidFill>
                                    <a:latin typeface="Cambria Math"/>
                                    <a:ea typeface="Cambria Math"/>
                                  </a:rPr>
                                </m:ctrlPr>
                              </m:sSupPr>
                              <m:e>
                                <m:r>
                                  <a:rPr lang="en-US" sz="2400" i="1">
                                    <a:solidFill>
                                      <a:schemeClr val="accent1">
                                        <a:lumMod val="50000"/>
                                      </a:schemeClr>
                                    </a:solidFill>
                                    <a:latin typeface="Cambria Math"/>
                                    <a:ea typeface="Cambria Math"/>
                                  </a:rPr>
                                  <m:t>𝑝</m:t>
                                </m:r>
                              </m:e>
                              <m:sup>
                                <m:r>
                                  <a:rPr lang="en-US" sz="2400" i="1">
                                    <a:solidFill>
                                      <a:schemeClr val="accent1">
                                        <a:lumMod val="50000"/>
                                      </a:schemeClr>
                                    </a:solidFill>
                                    <a:latin typeface="Cambria Math"/>
                                    <a:ea typeface="Cambria Math"/>
                                  </a:rPr>
                                  <m:t>2</m:t>
                                </m:r>
                              </m:sup>
                            </m:sSup>
                            <m:sSup>
                              <m:sSupPr>
                                <m:ctrlPr>
                                  <a:rPr lang="en-US" sz="2400" i="1">
                                    <a:solidFill>
                                      <a:schemeClr val="accent1">
                                        <a:lumMod val="50000"/>
                                      </a:schemeClr>
                                    </a:solidFill>
                                    <a:latin typeface="Cambria Math"/>
                                    <a:ea typeface="Cambria Math"/>
                                  </a:rPr>
                                </m:ctrlPr>
                              </m:sSupPr>
                              <m:e>
                                <m:r>
                                  <a:rPr lang="en-US" sz="2400" i="1">
                                    <a:solidFill>
                                      <a:schemeClr val="accent1">
                                        <a:lumMod val="50000"/>
                                      </a:schemeClr>
                                    </a:solidFill>
                                    <a:latin typeface="Cambria Math"/>
                                    <a:ea typeface="Cambria Math"/>
                                  </a:rPr>
                                  <m:t>𝑒</m:t>
                                </m:r>
                              </m:e>
                              <m:sup>
                                <m:r>
                                  <a:rPr lang="en-US" sz="2400" i="1">
                                    <a:solidFill>
                                      <a:schemeClr val="accent1">
                                        <a:lumMod val="50000"/>
                                      </a:schemeClr>
                                    </a:solidFill>
                                    <a:latin typeface="Cambria Math"/>
                                    <a:ea typeface="Cambria Math"/>
                                  </a:rPr>
                                  <m:t>2</m:t>
                                </m:r>
                              </m:sup>
                            </m:sSup>
                          </m:num>
                          <m:den>
                            <m:sSup>
                              <m:sSupPr>
                                <m:ctrlPr>
                                  <a:rPr lang="en-US" sz="2400" i="1">
                                    <a:solidFill>
                                      <a:schemeClr val="accent1">
                                        <a:lumMod val="50000"/>
                                      </a:schemeClr>
                                    </a:solidFill>
                                    <a:latin typeface="Cambria Math"/>
                                    <a:ea typeface="Cambria Math"/>
                                  </a:rPr>
                                </m:ctrlPr>
                              </m:sSupPr>
                              <m:e>
                                <m:d>
                                  <m:dPr>
                                    <m:ctrlPr>
                                      <a:rPr lang="en-US" sz="2400" i="1">
                                        <a:solidFill>
                                          <a:schemeClr val="accent1">
                                            <a:lumMod val="50000"/>
                                          </a:schemeClr>
                                        </a:solidFill>
                                        <a:latin typeface="Cambria Math"/>
                                        <a:ea typeface="Cambria Math"/>
                                      </a:rPr>
                                    </m:ctrlPr>
                                  </m:dPr>
                                  <m:e>
                                    <m:r>
                                      <a:rPr lang="en-US" sz="2400" i="1">
                                        <a:solidFill>
                                          <a:schemeClr val="accent1">
                                            <a:lumMod val="50000"/>
                                          </a:schemeClr>
                                        </a:solidFill>
                                        <a:latin typeface="Cambria Math"/>
                                        <a:ea typeface="Cambria Math"/>
                                      </a:rPr>
                                      <m:t>1−</m:t>
                                    </m:r>
                                    <m:sSup>
                                      <m:sSupPr>
                                        <m:ctrlPr>
                                          <a:rPr lang="en-US" sz="2400" i="1">
                                            <a:solidFill>
                                              <a:schemeClr val="accent1">
                                                <a:lumMod val="50000"/>
                                              </a:schemeClr>
                                            </a:solidFill>
                                            <a:latin typeface="Cambria Math"/>
                                            <a:ea typeface="Cambria Math"/>
                                          </a:rPr>
                                        </m:ctrlPr>
                                      </m:sSupPr>
                                      <m:e>
                                        <m:r>
                                          <a:rPr lang="en-US" sz="2400" i="1">
                                            <a:solidFill>
                                              <a:schemeClr val="accent1">
                                                <a:lumMod val="50000"/>
                                              </a:schemeClr>
                                            </a:solidFill>
                                            <a:latin typeface="Cambria Math"/>
                                            <a:ea typeface="Cambria Math"/>
                                          </a:rPr>
                                          <m:t>𝑒</m:t>
                                        </m:r>
                                      </m:e>
                                      <m:sup>
                                        <m:r>
                                          <a:rPr lang="en-US" sz="2400" i="1">
                                            <a:solidFill>
                                              <a:schemeClr val="accent1">
                                                <a:lumMod val="50000"/>
                                              </a:schemeClr>
                                            </a:solidFill>
                                            <a:latin typeface="Cambria Math"/>
                                            <a:ea typeface="Cambria Math"/>
                                          </a:rPr>
                                          <m:t>2</m:t>
                                        </m:r>
                                      </m:sup>
                                    </m:sSup>
                                  </m:e>
                                </m:d>
                              </m:e>
                              <m:sup>
                                <m:r>
                                  <a:rPr lang="en-US" sz="2400" i="1">
                                    <a:solidFill>
                                      <a:schemeClr val="accent1">
                                        <a:lumMod val="50000"/>
                                      </a:schemeClr>
                                    </a:solidFill>
                                    <a:latin typeface="Cambria Math"/>
                                    <a:ea typeface="Cambria Math"/>
                                  </a:rPr>
                                  <m:t>2</m:t>
                                </m:r>
                              </m:sup>
                            </m:sSup>
                          </m:den>
                        </m:f>
                        <m:r>
                          <a:rPr lang="en-US" sz="2400" i="1">
                            <a:solidFill>
                              <a:schemeClr val="accent1">
                                <a:lumMod val="50000"/>
                              </a:schemeClr>
                            </a:solidFill>
                            <a:latin typeface="Cambria Math"/>
                            <a:ea typeface="Cambria Math"/>
                          </a:rPr>
                          <m:t>.</m:t>
                        </m:r>
                        <m:r>
                          <m:rPr>
                            <m:nor/>
                          </m:rPr>
                          <a:rPr lang="en-US" sz="2400" dirty="0">
                            <a:solidFill>
                              <a:schemeClr val="accent1">
                                <a:lumMod val="50000"/>
                              </a:schemeClr>
                            </a:solidFill>
                          </a:rPr>
                          <m:t> </m:t>
                        </m:r>
                      </m:den>
                    </m:f>
                    <m:r>
                      <a:rPr lang="en-US" sz="2400" i="1">
                        <a:solidFill>
                          <a:schemeClr val="accent1">
                            <a:lumMod val="50000"/>
                          </a:schemeClr>
                        </a:solidFill>
                        <a:latin typeface="Cambria Math"/>
                      </a:rPr>
                      <m:t>+</m:t>
                    </m:r>
                    <m:f>
                      <m:fPr>
                        <m:ctrlPr>
                          <a:rPr lang="en-US" sz="2400" i="1">
                            <a:solidFill>
                              <a:schemeClr val="accent1">
                                <a:lumMod val="50000"/>
                              </a:schemeClr>
                            </a:solidFill>
                            <a:latin typeface="Cambria Math"/>
                          </a:rPr>
                        </m:ctrlPr>
                      </m:fPr>
                      <m:num>
                        <m:sSup>
                          <m:sSupPr>
                            <m:ctrlPr>
                              <a:rPr lang="en-US" sz="2400" i="1">
                                <a:solidFill>
                                  <a:schemeClr val="accent1">
                                    <a:lumMod val="50000"/>
                                  </a:schemeClr>
                                </a:solidFill>
                                <a:latin typeface="Cambria Math"/>
                              </a:rPr>
                            </m:ctrlPr>
                          </m:sSupPr>
                          <m:e>
                            <m:r>
                              <a:rPr lang="en-US" sz="2400" i="1">
                                <a:solidFill>
                                  <a:schemeClr val="accent1">
                                    <a:lumMod val="50000"/>
                                  </a:schemeClr>
                                </a:solidFill>
                                <a:latin typeface="Cambria Math"/>
                              </a:rPr>
                              <m:t>𝑌</m:t>
                            </m:r>
                          </m:e>
                          <m:sup>
                            <m:r>
                              <a:rPr lang="en-US" sz="2400" i="1">
                                <a:solidFill>
                                  <a:schemeClr val="accent1">
                                    <a:lumMod val="50000"/>
                                  </a:schemeClr>
                                </a:solidFill>
                                <a:latin typeface="Cambria Math"/>
                              </a:rPr>
                              <m:t>2</m:t>
                            </m:r>
                          </m:sup>
                        </m:sSup>
                      </m:num>
                      <m:den>
                        <m:f>
                          <m:fPr>
                            <m:ctrlPr>
                              <a:rPr lang="en-US" sz="2400" i="1">
                                <a:solidFill>
                                  <a:schemeClr val="accent1">
                                    <a:lumMod val="50000"/>
                                  </a:schemeClr>
                                </a:solidFill>
                                <a:latin typeface="Cambria Math"/>
                                <a:ea typeface="Cambria Math"/>
                              </a:rPr>
                            </m:ctrlPr>
                          </m:fPr>
                          <m:num>
                            <m:sSup>
                              <m:sSupPr>
                                <m:ctrlPr>
                                  <a:rPr lang="en-US" sz="2400" i="1">
                                    <a:solidFill>
                                      <a:schemeClr val="accent1">
                                        <a:lumMod val="50000"/>
                                      </a:schemeClr>
                                    </a:solidFill>
                                    <a:latin typeface="Cambria Math"/>
                                    <a:ea typeface="Cambria Math"/>
                                  </a:rPr>
                                </m:ctrlPr>
                              </m:sSupPr>
                              <m:e>
                                <m:r>
                                  <a:rPr lang="en-US" sz="2400" i="1">
                                    <a:solidFill>
                                      <a:schemeClr val="accent1">
                                        <a:lumMod val="50000"/>
                                      </a:schemeClr>
                                    </a:solidFill>
                                    <a:latin typeface="Cambria Math"/>
                                    <a:ea typeface="Cambria Math"/>
                                  </a:rPr>
                                  <m:t>𝑝</m:t>
                                </m:r>
                              </m:e>
                              <m:sup>
                                <m:r>
                                  <a:rPr lang="en-US" sz="2400" i="1">
                                    <a:solidFill>
                                      <a:schemeClr val="accent1">
                                        <a:lumMod val="50000"/>
                                      </a:schemeClr>
                                    </a:solidFill>
                                    <a:latin typeface="Cambria Math"/>
                                    <a:ea typeface="Cambria Math"/>
                                  </a:rPr>
                                  <m:t>2</m:t>
                                </m:r>
                              </m:sup>
                            </m:sSup>
                            <m:sSup>
                              <m:sSupPr>
                                <m:ctrlPr>
                                  <a:rPr lang="en-US" sz="2400" i="1">
                                    <a:solidFill>
                                      <a:schemeClr val="accent1">
                                        <a:lumMod val="50000"/>
                                      </a:schemeClr>
                                    </a:solidFill>
                                    <a:latin typeface="Cambria Math"/>
                                    <a:ea typeface="Cambria Math"/>
                                  </a:rPr>
                                </m:ctrlPr>
                              </m:sSupPr>
                              <m:e>
                                <m:r>
                                  <a:rPr lang="en-US" sz="2400" i="1">
                                    <a:solidFill>
                                      <a:schemeClr val="accent1">
                                        <a:lumMod val="50000"/>
                                      </a:schemeClr>
                                    </a:solidFill>
                                    <a:latin typeface="Cambria Math"/>
                                    <a:ea typeface="Cambria Math"/>
                                  </a:rPr>
                                  <m:t>𝑒</m:t>
                                </m:r>
                              </m:e>
                              <m:sup>
                                <m:r>
                                  <a:rPr lang="en-US" sz="2400" i="1">
                                    <a:solidFill>
                                      <a:schemeClr val="accent1">
                                        <a:lumMod val="50000"/>
                                      </a:schemeClr>
                                    </a:solidFill>
                                    <a:latin typeface="Cambria Math"/>
                                    <a:ea typeface="Cambria Math"/>
                                  </a:rPr>
                                  <m:t>2</m:t>
                                </m:r>
                              </m:sup>
                            </m:sSup>
                          </m:num>
                          <m:den>
                            <m:r>
                              <a:rPr lang="en-US" sz="2400" i="1">
                                <a:solidFill>
                                  <a:schemeClr val="accent1">
                                    <a:lumMod val="50000"/>
                                  </a:schemeClr>
                                </a:solidFill>
                                <a:latin typeface="Cambria Math"/>
                                <a:ea typeface="Cambria Math"/>
                              </a:rPr>
                              <m:t>1−</m:t>
                            </m:r>
                            <m:sSup>
                              <m:sSupPr>
                                <m:ctrlPr>
                                  <a:rPr lang="en-US" sz="2400" i="1">
                                    <a:solidFill>
                                      <a:schemeClr val="accent1">
                                        <a:lumMod val="50000"/>
                                      </a:schemeClr>
                                    </a:solidFill>
                                    <a:latin typeface="Cambria Math"/>
                                    <a:ea typeface="Cambria Math"/>
                                  </a:rPr>
                                </m:ctrlPr>
                              </m:sSupPr>
                              <m:e>
                                <m:r>
                                  <a:rPr lang="en-US" sz="2400" i="1">
                                    <a:solidFill>
                                      <a:schemeClr val="accent1">
                                        <a:lumMod val="50000"/>
                                      </a:schemeClr>
                                    </a:solidFill>
                                    <a:latin typeface="Cambria Math"/>
                                    <a:ea typeface="Cambria Math"/>
                                  </a:rPr>
                                  <m:t>𝑒</m:t>
                                </m:r>
                              </m:e>
                              <m:sup>
                                <m:r>
                                  <a:rPr lang="en-US" sz="2400" i="1">
                                    <a:solidFill>
                                      <a:schemeClr val="accent1">
                                        <a:lumMod val="50000"/>
                                      </a:schemeClr>
                                    </a:solidFill>
                                    <a:latin typeface="Cambria Math"/>
                                    <a:ea typeface="Cambria Math"/>
                                  </a:rPr>
                                  <m:t>2</m:t>
                                </m:r>
                              </m:sup>
                            </m:sSup>
                          </m:den>
                        </m:f>
                      </m:den>
                    </m:f>
                    <m:r>
                      <a:rPr lang="en-US" sz="2400" i="1">
                        <a:solidFill>
                          <a:schemeClr val="accent1">
                            <a:lumMod val="50000"/>
                          </a:schemeClr>
                        </a:solidFill>
                        <a:latin typeface="Cambria Math"/>
                      </a:rPr>
                      <m:t>=1</m:t>
                    </m:r>
                    <m:r>
                      <a:rPr lang="en-US" sz="2400" b="0" i="0" smtClean="0">
                        <a:solidFill>
                          <a:schemeClr val="accent1">
                            <a:lumMod val="50000"/>
                          </a:schemeClr>
                        </a:solidFill>
                        <a:latin typeface="Cambria Math"/>
                      </a:rPr>
                      <m:t>    </m:t>
                    </m:r>
                  </m:oMath>
                </a14:m>
                <a:r>
                  <a:rPr lang="en-US" sz="2000" dirty="0" smtClean="0">
                    <a:solidFill>
                      <a:schemeClr val="accent1">
                        <a:lumMod val="50000"/>
                      </a:schemeClr>
                    </a:solidFill>
                  </a:rPr>
                  <a:t>(</a:t>
                </a:r>
                <a:r>
                  <a:rPr lang="en-US" sz="2000" dirty="0">
                    <a:solidFill>
                      <a:schemeClr val="accent1">
                        <a:lumMod val="50000"/>
                      </a:schemeClr>
                    </a:solidFill>
                  </a:rPr>
                  <a:t>2.6</a:t>
                </a:r>
                <a:r>
                  <a:rPr lang="en-US" sz="2000" dirty="0" smtClean="0"/>
                  <a:t>)</a:t>
                </a:r>
                <a:r>
                  <a:rPr lang="en-US" sz="2000" dirty="0"/>
                  <a:t/>
                </a:r>
                <a:br>
                  <a:rPr lang="en-US" sz="2000" dirty="0"/>
                </a:br>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683568" y="908720"/>
                <a:ext cx="7704856" cy="5472608"/>
              </a:xfrm>
              <a:blipFill rotWithShape="1">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xmlns="" val="515807882"/>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281656"/>
              </a:xfrm>
            </p:spPr>
            <p:txBody>
              <a:bodyPr>
                <a:normAutofit fontScale="90000"/>
              </a:bodyPr>
              <a:lstStyle/>
              <a:p>
                <a:pPr/>
                <a14:m>
                  <m:oMath xmlns:m="http://schemas.openxmlformats.org/officeDocument/2006/math">
                    <m:r>
                      <a:rPr lang="en-US" sz="2000" i="1" smtClean="0">
                        <a:solidFill>
                          <a:schemeClr val="accent1">
                            <a:lumMod val="50000"/>
                          </a:schemeClr>
                        </a:solidFill>
                        <a:latin typeface="Cambria Math"/>
                      </a:rPr>
                      <m:t>𝑒</m:t>
                    </m:r>
                    <m:r>
                      <a:rPr lang="en-US" sz="2000" i="1">
                        <a:solidFill>
                          <a:schemeClr val="accent1">
                            <a:lumMod val="50000"/>
                          </a:schemeClr>
                        </a:solidFill>
                        <a:latin typeface="Cambria Math"/>
                        <a:ea typeface="Cambria Math"/>
                      </a:rPr>
                      <m:t>&gt;1</m:t>
                    </m:r>
                  </m:oMath>
                </a14:m>
                <a:r>
                  <a:rPr lang="en-US" sz="2000" dirty="0">
                    <a:solidFill>
                      <a:schemeClr val="accent1">
                        <a:lumMod val="50000"/>
                      </a:schemeClr>
                    </a:solidFill>
                  </a:rPr>
                  <a:t>   </a:t>
                </a:r>
                <a:r>
                  <a:rPr lang="en-US" sz="2000" dirty="0" err="1">
                    <a:solidFill>
                      <a:schemeClr val="accent1">
                        <a:lumMod val="50000"/>
                      </a:schemeClr>
                    </a:solidFill>
                  </a:rPr>
                  <a:t>bo`lganda</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1−</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𝑒</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ea typeface="Cambria Math"/>
                      </a:rPr>
                      <m:t>&lt;0</m:t>
                    </m:r>
                  </m:oMath>
                </a14:m>
                <a:r>
                  <a:rPr lang="en-US" sz="2000" dirty="0">
                    <a:solidFill>
                      <a:schemeClr val="accent1">
                        <a:lumMod val="50000"/>
                      </a:schemeClr>
                    </a:solidFill>
                  </a:rPr>
                  <a:t>  </a:t>
                </a:r>
                <a:r>
                  <a:rPr lang="en-US" sz="2000" dirty="0" err="1">
                    <a:solidFill>
                      <a:schemeClr val="accent1">
                        <a:lumMod val="50000"/>
                      </a:schemeClr>
                    </a:solidFill>
                  </a:rPr>
                  <a:t>bo`lib</a:t>
                </a:r>
                <a:r>
                  <a:rPr lang="en-US" sz="2000" dirty="0">
                    <a:solidFill>
                      <a:schemeClr val="accent1">
                        <a:lumMod val="50000"/>
                      </a:schemeClr>
                    </a:solidFill>
                  </a:rPr>
                  <a:t>,  (2.6)  </a:t>
                </a:r>
                <a:r>
                  <a:rPr lang="en-US" sz="2000" dirty="0" err="1">
                    <a:solidFill>
                      <a:schemeClr val="accent1">
                        <a:lumMod val="50000"/>
                      </a:schemeClr>
                    </a:solidFill>
                  </a:rPr>
                  <a:t>tenglama</a:t>
                </a:r>
                <a:r>
                  <a:rPr lang="en-US" sz="2000" dirty="0">
                    <a:solidFill>
                      <a:schemeClr val="accent1">
                        <a:lumMod val="50000"/>
                      </a:schemeClr>
                    </a:solidFill>
                  </a:rPr>
                  <a:t/>
                </a:r>
                <a:br>
                  <a:rPr lang="en-US" sz="2000" dirty="0">
                    <a:solidFill>
                      <a:schemeClr val="accent1">
                        <a:lumMod val="50000"/>
                      </a:schemeClr>
                    </a:solidFill>
                  </a:rPr>
                </a:br>
                <a14:m>
                  <m:oMathPara xmlns:m="http://schemas.openxmlformats.org/officeDocument/2006/math">
                    <m:oMathParaPr>
                      <m:jc m:val="centerGroup"/>
                    </m:oMathParaPr>
                    <m:oMath xmlns:m="http://schemas.openxmlformats.org/officeDocument/2006/math">
                      <m:f>
                        <m:fPr>
                          <m:ctrlPr>
                            <a:rPr lang="ru-RU" sz="2000" i="1">
                              <a:solidFill>
                                <a:schemeClr val="accent1">
                                  <a:lumMod val="50000"/>
                                </a:schemeClr>
                              </a:solidFill>
                              <a:latin typeface="Cambria Math"/>
                            </a:rPr>
                          </m:ctrlPr>
                        </m:fPr>
                        <m:num>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𝑋</m:t>
                              </m:r>
                            </m:e>
                            <m:sup>
                              <m:r>
                                <a:rPr lang="en-US" sz="2000" i="1">
                                  <a:solidFill>
                                    <a:schemeClr val="accent1">
                                      <a:lumMod val="50000"/>
                                    </a:schemeClr>
                                  </a:solidFill>
                                  <a:latin typeface="Cambria Math"/>
                                </a:rPr>
                                <m:t>2</m:t>
                              </m:r>
                            </m:sup>
                          </m:sSup>
                        </m:num>
                        <m:den>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𝑌</m:t>
                              </m:r>
                            </m:e>
                            <m:sup>
                              <m:r>
                                <a:rPr lang="en-US" sz="2000" i="1">
                                  <a:solidFill>
                                    <a:schemeClr val="accent1">
                                      <a:lumMod val="50000"/>
                                    </a:schemeClr>
                                  </a:solidFill>
                                  <a:latin typeface="Cambria Math"/>
                                </a:rPr>
                                <m:t>2</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=1</m:t>
                      </m:r>
                    </m:oMath>
                  </m:oMathPara>
                </a14:m>
                <a:r>
                  <a:rPr lang="en-US" sz="2000" dirty="0">
                    <a:solidFill>
                      <a:schemeClr val="accent1">
                        <a:lumMod val="50000"/>
                      </a:schemeClr>
                    </a:solidFill>
                  </a:rPr>
                  <a:t/>
                </a:r>
                <a:br>
                  <a:rPr lang="en-US" sz="2000" dirty="0">
                    <a:solidFill>
                      <a:schemeClr val="accent1">
                        <a:lumMod val="50000"/>
                      </a:schemeClr>
                    </a:solidFill>
                  </a:rPr>
                </a:br>
                <a:r>
                  <a:rPr lang="en-US" sz="2000" dirty="0" err="1">
                    <a:solidFill>
                      <a:schemeClr val="accent1">
                        <a:lumMod val="50000"/>
                      </a:schemeClr>
                    </a:solidFill>
                  </a:rPr>
                  <a:t>ko`rinishni</a:t>
                </a:r>
                <a:r>
                  <a:rPr lang="en-US" sz="2000" dirty="0">
                    <a:solidFill>
                      <a:schemeClr val="accent1">
                        <a:lumMod val="50000"/>
                      </a:schemeClr>
                    </a:solidFill>
                  </a:rPr>
                  <a:t>  </a:t>
                </a:r>
                <a:r>
                  <a:rPr lang="en-US" sz="2000" dirty="0" err="1">
                    <a:solidFill>
                      <a:schemeClr val="accent1">
                        <a:lumMod val="50000"/>
                      </a:schemeClr>
                    </a:solidFill>
                  </a:rPr>
                  <a:t>oladi</a:t>
                </a:r>
                <a:r>
                  <a:rPr lang="en-US" sz="2000" dirty="0">
                    <a:solidFill>
                      <a:schemeClr val="accent1">
                        <a:lumMod val="50000"/>
                      </a:schemeClr>
                    </a:solidFill>
                  </a:rPr>
                  <a:t>,  </a:t>
                </a:r>
                <a:r>
                  <a:rPr lang="en-US" sz="2000" dirty="0" err="1">
                    <a:solidFill>
                      <a:schemeClr val="accent1">
                        <a:lumMod val="50000"/>
                      </a:schemeClr>
                    </a:solidFill>
                  </a:rPr>
                  <a:t>bunda</a:t>
                </a:r>
                <a:r>
                  <a:rPr lang="en-US" sz="2000" dirty="0">
                    <a:solidFill>
                      <a:schemeClr val="accent1">
                        <a:lumMod val="50000"/>
                      </a:schemeClr>
                    </a:solidFill>
                  </a:rPr>
                  <a:t>  </a:t>
                </a:r>
                <a14:m>
                  <m:oMath xmlns:m="http://schemas.openxmlformats.org/officeDocument/2006/math">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ea typeface="Cambria Math"/>
                          </a:rPr>
                        </m:ctrlPr>
                      </m:fPr>
                      <m:num>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𝑝</m:t>
                            </m:r>
                          </m:e>
                          <m:sup>
                            <m:r>
                              <a:rPr lang="en-US" sz="2000" i="1">
                                <a:solidFill>
                                  <a:schemeClr val="accent1">
                                    <a:lumMod val="50000"/>
                                  </a:schemeClr>
                                </a:solidFill>
                                <a:latin typeface="Cambria Math"/>
                                <a:ea typeface="Cambria Math"/>
                              </a:rPr>
                              <m:t>2</m:t>
                            </m:r>
                          </m:sup>
                        </m:sSup>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num>
                      <m:den>
                        <m:sSup>
                          <m:sSupPr>
                            <m:ctrlPr>
                              <a:rPr lang="en-US" sz="2000" i="1">
                                <a:solidFill>
                                  <a:schemeClr val="accent1">
                                    <a:lumMod val="50000"/>
                                  </a:schemeClr>
                                </a:solidFill>
                                <a:latin typeface="Cambria Math"/>
                                <a:ea typeface="Cambria Math"/>
                              </a:rPr>
                            </m:ctrlPr>
                          </m:sSupPr>
                          <m:e>
                            <m:d>
                              <m:dPr>
                                <m:ctrlPr>
                                  <a:rPr lang="en-US" sz="2000" i="1">
                                    <a:solidFill>
                                      <a:schemeClr val="accent1">
                                        <a:lumMod val="50000"/>
                                      </a:schemeClr>
                                    </a:solidFill>
                                    <a:latin typeface="Cambria Math"/>
                                    <a:ea typeface="Cambria Math"/>
                                  </a:rPr>
                                </m:ctrlPr>
                              </m:dPr>
                              <m:e>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e>
                            </m:d>
                          </m:e>
                          <m:sup>
                            <m:r>
                              <a:rPr lang="en-US" sz="2000" i="1">
                                <a:solidFill>
                                  <a:schemeClr val="accent1">
                                    <a:lumMod val="50000"/>
                                  </a:schemeClr>
                                </a:solidFill>
                                <a:latin typeface="Cambria Math"/>
                                <a:ea typeface="Cambria Math"/>
                              </a:rPr>
                              <m:t>2</m:t>
                            </m:r>
                          </m:sup>
                        </m:sSup>
                      </m:den>
                    </m:f>
                    <m:r>
                      <a:rPr lang="en-US" sz="2000" i="1">
                        <a:solidFill>
                          <a:schemeClr val="accent1">
                            <a:lumMod val="50000"/>
                          </a:schemeClr>
                        </a:solidFill>
                        <a:latin typeface="Cambria Math"/>
                        <a:ea typeface="Cambria Math"/>
                      </a:rPr>
                      <m:t>,        </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𝑏</m:t>
                        </m:r>
                        <m:r>
                          <a:rPr lang="en-US" sz="2000" i="1">
                            <a:solidFill>
                              <a:schemeClr val="accent1">
                                <a:lumMod val="50000"/>
                              </a:schemeClr>
                            </a:solidFill>
                            <a:latin typeface="Cambria Math"/>
                            <a:ea typeface="Cambria Math"/>
                          </a:rPr>
                          <m:t>)</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𝑝</m:t>
                            </m:r>
                          </m:e>
                          <m:sup>
                            <m:r>
                              <a:rPr lang="en-US" sz="2000" i="1">
                                <a:solidFill>
                                  <a:schemeClr val="accent1">
                                    <a:lumMod val="50000"/>
                                  </a:schemeClr>
                                </a:solidFill>
                                <a:latin typeface="Cambria Math"/>
                                <a:ea typeface="Cambria Math"/>
                              </a:rPr>
                              <m:t>2</m:t>
                            </m:r>
                          </m:sup>
                        </m:sSup>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num>
                      <m:den>
                        <m:r>
                          <a:rPr lang="en-US" sz="2000" i="1">
                            <a:solidFill>
                              <a:schemeClr val="accent1">
                                <a:lumMod val="50000"/>
                              </a:schemeClr>
                            </a:solidFill>
                            <a:latin typeface="Cambria Math"/>
                            <a:ea typeface="Cambria Math"/>
                          </a:rPr>
                          <m:t>1−</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𝑒</m:t>
                            </m:r>
                          </m:e>
                          <m:sup>
                            <m:r>
                              <a:rPr lang="en-US" sz="2000" i="1">
                                <a:solidFill>
                                  <a:schemeClr val="accent1">
                                    <a:lumMod val="50000"/>
                                  </a:schemeClr>
                                </a:solidFill>
                                <a:latin typeface="Cambria Math"/>
                                <a:ea typeface="Cambria Math"/>
                              </a:rPr>
                              <m:t>2</m:t>
                            </m:r>
                          </m:sup>
                        </m:sSup>
                      </m:den>
                    </m:f>
                  </m:oMath>
                </a14:m>
                <a:r>
                  <a:rPr lang="en-US" sz="2000" dirty="0">
                    <a:solidFill>
                      <a:schemeClr val="accent1">
                        <a:lumMod val="50000"/>
                      </a:schemeClr>
                    </a:solidFill>
                  </a:rPr>
                  <a:t>.</a:t>
                </a:r>
                <a:br>
                  <a:rPr lang="en-US" sz="2000" dirty="0">
                    <a:solidFill>
                      <a:schemeClr val="accent1">
                        <a:lumMod val="50000"/>
                      </a:schemeClr>
                    </a:solidFill>
                  </a:rPr>
                </a:br>
                <a:r>
                  <a:rPr lang="en-US" sz="2000" dirty="0">
                    <a:solidFill>
                      <a:schemeClr val="accent1">
                        <a:lumMod val="50000"/>
                      </a:schemeClr>
                    </a:solidFill>
                  </a:rPr>
                  <a:t>Bu  </a:t>
                </a:r>
                <a:r>
                  <a:rPr lang="en-US" sz="2000" dirty="0" err="1">
                    <a:solidFill>
                      <a:schemeClr val="accent1">
                        <a:lumMod val="50000"/>
                      </a:schemeClr>
                    </a:solidFill>
                  </a:rPr>
                  <a:t>holda</a:t>
                </a:r>
                <a:r>
                  <a:rPr lang="en-US" sz="2000" dirty="0">
                    <a:solidFill>
                      <a:schemeClr val="accent1">
                        <a:lumMod val="50000"/>
                      </a:schemeClr>
                    </a:solidFill>
                  </a:rPr>
                  <a:t>  </a:t>
                </a:r>
                <a:r>
                  <a:rPr lang="en-US" sz="2000" dirty="0" err="1">
                    <a:solidFill>
                      <a:schemeClr val="accent1">
                        <a:lumMod val="50000"/>
                      </a:schemeClr>
                    </a:solidFill>
                  </a:rPr>
                  <a:t>qaralayotgan</a:t>
                </a:r>
                <a:r>
                  <a:rPr lang="en-US" sz="2000" dirty="0">
                    <a:solidFill>
                      <a:schemeClr val="accent1">
                        <a:lumMod val="50000"/>
                      </a:schemeClr>
                    </a:solidFill>
                  </a:rPr>
                  <a:t>  </a:t>
                </a:r>
                <a:r>
                  <a:rPr lang="en-US" sz="2000" dirty="0" err="1">
                    <a:solidFill>
                      <a:schemeClr val="accent1">
                        <a:lumMod val="50000"/>
                      </a:schemeClr>
                    </a:solidFill>
                  </a:rPr>
                  <a:t>nuqtalar</a:t>
                </a:r>
                <a:r>
                  <a:rPr lang="en-US" sz="2000" dirty="0">
                    <a:solidFill>
                      <a:schemeClr val="accent1">
                        <a:lumMod val="50000"/>
                      </a:schemeClr>
                    </a:solidFill>
                  </a:rPr>
                  <a:t>  </a:t>
                </a:r>
                <a:r>
                  <a:rPr lang="en-US" sz="2000" dirty="0" err="1">
                    <a:solidFill>
                      <a:schemeClr val="accent1">
                        <a:lumMod val="50000"/>
                      </a:schemeClr>
                    </a:solidFill>
                  </a:rPr>
                  <a:t>to`plamining</a:t>
                </a:r>
                <a:r>
                  <a:rPr lang="en-US" sz="2000" dirty="0">
                    <a:solidFill>
                      <a:schemeClr val="accent1">
                        <a:lumMod val="50000"/>
                      </a:schemeClr>
                    </a:solidFill>
                  </a:rPr>
                  <a:t>  </a:t>
                </a:r>
                <a:r>
                  <a:rPr lang="en-US" sz="2000" dirty="0" err="1">
                    <a:solidFill>
                      <a:schemeClr val="accent1">
                        <a:lumMod val="50000"/>
                      </a:schemeClr>
                    </a:solidFill>
                  </a:rPr>
                  <a:t>geometrik</a:t>
                </a:r>
                <a:r>
                  <a:rPr lang="en-US" sz="2000" dirty="0">
                    <a:solidFill>
                      <a:schemeClr val="accent1">
                        <a:lumMod val="50000"/>
                      </a:schemeClr>
                    </a:solidFill>
                  </a:rPr>
                  <a:t>  </a:t>
                </a:r>
                <a:r>
                  <a:rPr lang="en-US" sz="2000" dirty="0" err="1">
                    <a:solidFill>
                      <a:schemeClr val="accent1">
                        <a:lumMod val="50000"/>
                      </a:schemeClr>
                    </a:solidFill>
                  </a:rPr>
                  <a:t>o`rni</a:t>
                </a:r>
                <a:r>
                  <a:rPr lang="en-US" sz="2000" dirty="0">
                    <a:solidFill>
                      <a:schemeClr val="accent1">
                        <a:lumMod val="50000"/>
                      </a:schemeClr>
                    </a:solidFill>
                  </a:rPr>
                  <a:t>   </a:t>
                </a:r>
                <a:r>
                  <a:rPr lang="en-US" sz="2000" dirty="0" err="1">
                    <a:solidFill>
                      <a:schemeClr val="accent1">
                        <a:lumMod val="50000"/>
                      </a:schemeClr>
                    </a:solidFill>
                  </a:rPr>
                  <a:t>giperboladir</a:t>
                </a:r>
                <a:r>
                  <a:rPr lang="en-US" sz="2000" dirty="0">
                    <a:solidFill>
                      <a:schemeClr val="accent1">
                        <a:lumMod val="50000"/>
                      </a:schemeClr>
                    </a:solidFill>
                  </a:rPr>
                  <a:t>.</a:t>
                </a:r>
                <a:br>
                  <a:rPr lang="en-US" sz="2000" dirty="0">
                    <a:solidFill>
                      <a:schemeClr val="accent1">
                        <a:lumMod val="50000"/>
                      </a:schemeClr>
                    </a:solidFill>
                  </a:rPr>
                </a:b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𝑒</m:t>
                    </m:r>
                    <m:r>
                      <a:rPr lang="en-US" sz="2000" i="1">
                        <a:solidFill>
                          <a:schemeClr val="accent1">
                            <a:lumMod val="50000"/>
                          </a:schemeClr>
                        </a:solidFill>
                        <a:latin typeface="Cambria Math"/>
                      </a:rPr>
                      <m:t>=1 </m:t>
                    </m:r>
                  </m:oMath>
                </a14:m>
                <a:r>
                  <a:rPr lang="en-US" sz="2000" dirty="0">
                    <a:solidFill>
                      <a:schemeClr val="accent1">
                        <a:lumMod val="50000"/>
                      </a:schemeClr>
                    </a:solidFill>
                  </a:rPr>
                  <a:t>  </a:t>
                </a:r>
                <a:r>
                  <a:rPr lang="en-US" sz="2000" dirty="0" err="1">
                    <a:solidFill>
                      <a:schemeClr val="accent1">
                        <a:lumMod val="50000"/>
                      </a:schemeClr>
                    </a:solidFill>
                  </a:rPr>
                  <a:t>bo`lganda</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1−</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𝑒</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r>
                      <a:rPr lang="en-US" sz="2000" i="1">
                        <a:solidFill>
                          <a:schemeClr val="accent1">
                            <a:lumMod val="50000"/>
                          </a:schemeClr>
                        </a:solidFill>
                        <a:latin typeface="Cambria Math"/>
                        <a:ea typeface="Cambria Math"/>
                      </a:rPr>
                      <m:t>0</m:t>
                    </m:r>
                  </m:oMath>
                </a14:m>
                <a:r>
                  <a:rPr lang="en-US" sz="2000" dirty="0">
                    <a:solidFill>
                      <a:schemeClr val="accent1">
                        <a:lumMod val="50000"/>
                      </a:schemeClr>
                    </a:solidFill>
                  </a:rPr>
                  <a:t>   </a:t>
                </a:r>
                <a:r>
                  <a:rPr lang="en-US" sz="2000" dirty="0" err="1">
                    <a:solidFill>
                      <a:schemeClr val="accent1">
                        <a:lumMod val="50000"/>
                      </a:schemeClr>
                    </a:solidFill>
                  </a:rPr>
                  <a:t>bo`lib</a:t>
                </a:r>
                <a:r>
                  <a:rPr lang="en-US" sz="2000" dirty="0">
                    <a:solidFill>
                      <a:schemeClr val="accent1">
                        <a:lumMod val="50000"/>
                      </a:schemeClr>
                    </a:solidFill>
                  </a:rPr>
                  <a:t>,  (2.6)  </a:t>
                </a:r>
                <a:r>
                  <a:rPr lang="en-US" sz="2000" dirty="0" err="1">
                    <a:solidFill>
                      <a:schemeClr val="accent1">
                        <a:lumMod val="50000"/>
                      </a:schemeClr>
                    </a:solidFill>
                  </a:rPr>
                  <a:t>tenglama</a:t>
                </a:r>
                <a:r>
                  <a:rPr lang="en-US" sz="2000" dirty="0">
                    <a:solidFill>
                      <a:schemeClr val="accent1">
                        <a:lumMod val="50000"/>
                      </a:schemeClr>
                    </a:solidFill>
                  </a:rPr>
                  <a:t/>
                </a:r>
                <a:br>
                  <a:rPr lang="en-US" sz="2000" dirty="0">
                    <a:solidFill>
                      <a:schemeClr val="accent1">
                        <a:lumMod val="50000"/>
                      </a:schemeClr>
                    </a:solidFill>
                  </a:rPr>
                </a:br>
                <a14:m>
                  <m:oMathPara xmlns:m="http://schemas.openxmlformats.org/officeDocument/2006/math">
                    <m:oMathParaPr>
                      <m:jc m:val="centerGroup"/>
                    </m:oMathParaPr>
                    <m:oMath xmlns:m="http://schemas.openxmlformats.org/officeDocument/2006/math">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𝑦</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=2</m:t>
                      </m:r>
                      <m:r>
                        <a:rPr lang="en-US" sz="2000" i="1">
                          <a:solidFill>
                            <a:schemeClr val="accent1">
                              <a:lumMod val="50000"/>
                            </a:schemeClr>
                          </a:solidFill>
                          <a:latin typeface="Cambria Math"/>
                        </a:rPr>
                        <m:t>𝑝</m:t>
                      </m:r>
                      <m:d>
                        <m:dPr>
                          <m:ctrlPr>
                            <a:rPr lang="en-US" sz="2000" i="1">
                              <a:solidFill>
                                <a:schemeClr val="accent1">
                                  <a:lumMod val="50000"/>
                                </a:schemeClr>
                              </a:solidFill>
                              <a:latin typeface="Cambria Math"/>
                            </a:rPr>
                          </m:ctrlPr>
                        </m:dPr>
                        <m:e>
                          <m:r>
                            <a:rPr lang="en-US" sz="2000" i="1">
                              <a:solidFill>
                                <a:schemeClr val="accent1">
                                  <a:lumMod val="50000"/>
                                </a:schemeClr>
                              </a:solidFill>
                              <a:latin typeface="Cambria Math"/>
                            </a:rPr>
                            <m:t>𝑥</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𝑝</m:t>
                              </m:r>
                            </m:num>
                            <m:den>
                              <m:r>
                                <a:rPr lang="en-US" sz="2000" i="1">
                                  <a:solidFill>
                                    <a:schemeClr val="accent1">
                                      <a:lumMod val="50000"/>
                                    </a:schemeClr>
                                  </a:solidFill>
                                  <a:latin typeface="Cambria Math"/>
                                </a:rPr>
                                <m:t>2</m:t>
                              </m:r>
                            </m:den>
                          </m:f>
                        </m:e>
                      </m:d>
                    </m:oMath>
                  </m:oMathPara>
                </a14:m>
                <a:r>
                  <a:rPr lang="en-US" sz="2000" dirty="0">
                    <a:solidFill>
                      <a:schemeClr val="accent1">
                        <a:lumMod val="50000"/>
                      </a:schemeClr>
                    </a:solidFill>
                  </a:rPr>
                  <a:t/>
                </a:r>
                <a:br>
                  <a:rPr lang="en-US" sz="2000" dirty="0">
                    <a:solidFill>
                      <a:schemeClr val="accent1">
                        <a:lumMod val="50000"/>
                      </a:schemeClr>
                    </a:solidFill>
                  </a:rPr>
                </a:br>
                <a:r>
                  <a:rPr lang="en-US" sz="2000" dirty="0" err="1">
                    <a:solidFill>
                      <a:schemeClr val="accent1">
                        <a:lumMod val="50000"/>
                      </a:schemeClr>
                    </a:solidFill>
                  </a:rPr>
                  <a:t>ko`rinishni</a:t>
                </a:r>
                <a:r>
                  <a:rPr lang="en-US" sz="2000" dirty="0">
                    <a:solidFill>
                      <a:schemeClr val="accent1">
                        <a:lumMod val="50000"/>
                      </a:schemeClr>
                    </a:solidFill>
                  </a:rPr>
                  <a:t>  </a:t>
                </a:r>
                <a:r>
                  <a:rPr lang="en-US" sz="2000" dirty="0" err="1">
                    <a:solidFill>
                      <a:schemeClr val="accent1">
                        <a:lumMod val="50000"/>
                      </a:schemeClr>
                    </a:solidFill>
                  </a:rPr>
                  <a:t>oladi</a:t>
                </a:r>
                <a:r>
                  <a:rPr lang="en-US" sz="2000" dirty="0">
                    <a:solidFill>
                      <a:schemeClr val="accent1">
                        <a:lumMod val="50000"/>
                      </a:schemeClr>
                    </a:solidFill>
                  </a:rPr>
                  <a:t>.  O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boshini</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𝑥</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𝑝</m:t>
                        </m:r>
                      </m:num>
                      <m:den>
                        <m:r>
                          <a:rPr lang="en-US" sz="2000" i="1">
                            <a:solidFill>
                              <a:schemeClr val="accent1">
                                <a:lumMod val="50000"/>
                              </a:schemeClr>
                            </a:solidFill>
                            <a:latin typeface="Cambria Math"/>
                          </a:rPr>
                          <m:t>2</m:t>
                        </m:r>
                      </m:den>
                    </m:f>
                    <m:r>
                      <a:rPr lang="en-US" sz="2000" i="1">
                        <a:solidFill>
                          <a:schemeClr val="accent1">
                            <a:lumMod val="50000"/>
                          </a:schemeClr>
                        </a:solidFill>
                        <a:latin typeface="Cambria Math"/>
                      </a:rPr>
                      <m:t>+</m:t>
                    </m:r>
                    <m:r>
                      <a:rPr lang="en-US" sz="2000" i="1">
                        <a:solidFill>
                          <a:schemeClr val="accent1">
                            <a:lumMod val="50000"/>
                          </a:schemeClr>
                        </a:solidFill>
                        <a:latin typeface="Cambria Math"/>
                      </a:rPr>
                      <m:t>𝑋</m:t>
                    </m:r>
                    <m:r>
                      <a:rPr lang="en-US" sz="2000" i="1">
                        <a:solidFill>
                          <a:schemeClr val="accent1">
                            <a:lumMod val="50000"/>
                          </a:schemeClr>
                        </a:solidFill>
                        <a:latin typeface="Cambria Math"/>
                      </a:rPr>
                      <m:t>,  </m:t>
                    </m:r>
                    <m:r>
                      <a:rPr lang="en-US" sz="2000" i="1">
                        <a:solidFill>
                          <a:schemeClr val="accent1">
                            <a:lumMod val="50000"/>
                          </a:schemeClr>
                        </a:solidFill>
                        <a:latin typeface="Cambria Math"/>
                      </a:rPr>
                      <m:t>𝑦</m:t>
                    </m:r>
                    <m:r>
                      <a:rPr lang="en-US" sz="2000" i="1">
                        <a:solidFill>
                          <a:schemeClr val="accent1">
                            <a:lumMod val="50000"/>
                          </a:schemeClr>
                        </a:solidFill>
                        <a:latin typeface="Cambria Math"/>
                      </a:rPr>
                      <m:t>=</m:t>
                    </m:r>
                    <m:r>
                      <a:rPr lang="en-US" sz="2000" i="1">
                        <a:solidFill>
                          <a:schemeClr val="accent1">
                            <a:lumMod val="50000"/>
                          </a:schemeClr>
                        </a:solidFill>
                        <a:latin typeface="Cambria Math"/>
                      </a:rPr>
                      <m:t>𝑌</m:t>
                    </m:r>
                  </m:oMath>
                </a14:m>
                <a:r>
                  <a:rPr lang="en-US" sz="2000" dirty="0">
                    <a:solidFill>
                      <a:schemeClr val="accent1">
                        <a:lumMod val="50000"/>
                      </a:schemeClr>
                    </a:solidFill>
                  </a:rPr>
                  <a:t>   </a:t>
                </a:r>
                <a:r>
                  <a:rPr lang="en-US" sz="2000" dirty="0" err="1">
                    <a:solidFill>
                      <a:schemeClr val="accent1">
                        <a:lumMod val="50000"/>
                      </a:schemeClr>
                    </a:solidFill>
                  </a:rPr>
                  <a:t>formulalar</a:t>
                </a:r>
                <a:r>
                  <a:rPr lang="en-US" sz="2000" dirty="0">
                    <a:solidFill>
                      <a:schemeClr val="accent1">
                        <a:lumMod val="50000"/>
                      </a:schemeClr>
                    </a:solidFill>
                  </a:rPr>
                  <a:t>  </a:t>
                </a:r>
                <a:r>
                  <a:rPr lang="en-US" sz="2000" dirty="0" err="1">
                    <a:solidFill>
                      <a:schemeClr val="accent1">
                        <a:lumMod val="50000"/>
                      </a:schemeClr>
                    </a:solidFill>
                  </a:rPr>
                  <a:t>yordamida</a:t>
                </a:r>
                <a:r>
                  <a:rPr lang="en-US" sz="2000" dirty="0">
                    <a:solidFill>
                      <a:schemeClr val="accent1">
                        <a:lumMod val="50000"/>
                      </a:schemeClr>
                    </a:solidFill>
                  </a:rPr>
                  <a:t/>
                </a:r>
                <a:br>
                  <a:rPr lang="en-US" sz="2000" dirty="0">
                    <a:solidFill>
                      <a:schemeClr val="accent1">
                        <a:lumMod val="50000"/>
                      </a:schemeClr>
                    </a:solidFill>
                  </a:rPr>
                </a:br>
                <a14:m>
                  <m:oMath xmlns:m="http://schemas.openxmlformats.org/officeDocument/2006/math">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𝑂</m:t>
                        </m:r>
                      </m:e>
                      <m:sup>
                        <m:r>
                          <a:rPr lang="en-US" sz="2000" i="1">
                            <a:solidFill>
                              <a:schemeClr val="accent1">
                                <a:lumMod val="50000"/>
                              </a:schemeClr>
                            </a:solidFill>
                            <a:latin typeface="Cambria Math"/>
                          </a:rPr>
                          <m:t>′</m:t>
                        </m:r>
                      </m:sup>
                    </m:sSup>
                    <m:d>
                      <m:dPr>
                        <m:ctrlPr>
                          <a:rPr lang="en-US" sz="2000" i="1">
                            <a:solidFill>
                              <a:schemeClr val="accent1">
                                <a:lumMod val="50000"/>
                              </a:schemeClr>
                            </a:solidFill>
                            <a:latin typeface="Cambria Math"/>
                          </a:rPr>
                        </m:ctrlPr>
                      </m:dPr>
                      <m:e>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𝑝</m:t>
                            </m:r>
                          </m:num>
                          <m:den>
                            <m:r>
                              <a:rPr lang="en-US" sz="2000" i="1">
                                <a:solidFill>
                                  <a:schemeClr val="accent1">
                                    <a:lumMod val="50000"/>
                                  </a:schemeClr>
                                </a:solidFill>
                                <a:latin typeface="Cambria Math"/>
                              </a:rPr>
                              <m:t>2</m:t>
                            </m:r>
                          </m:den>
                        </m:f>
                        <m:r>
                          <a:rPr lang="en-US" sz="2000" i="1">
                            <a:solidFill>
                              <a:schemeClr val="accent1">
                                <a:lumMod val="50000"/>
                              </a:schemeClr>
                            </a:solidFill>
                            <a:latin typeface="Cambria Math"/>
                          </a:rPr>
                          <m:t>, 0</m:t>
                        </m:r>
                      </m:e>
                    </m:d>
                  </m:oMath>
                </a14:m>
                <a:r>
                  <a:rPr lang="ru-RU" sz="2000" dirty="0" err="1">
                    <a:solidFill>
                      <a:schemeClr val="accent1">
                        <a:lumMod val="50000"/>
                      </a:schemeClr>
                    </a:solidFill>
                  </a:rPr>
                  <a:t>nuqtaga</a:t>
                </a:r>
                <a:r>
                  <a:rPr lang="ru-RU" sz="2000" dirty="0">
                    <a:solidFill>
                      <a:schemeClr val="accent1">
                        <a:lumMod val="50000"/>
                      </a:schemeClr>
                    </a:solidFill>
                  </a:rPr>
                  <a:t> </a:t>
                </a:r>
                <a:r>
                  <a:rPr lang="ru-RU" sz="2000" dirty="0" err="1">
                    <a:solidFill>
                      <a:schemeClr val="accent1">
                        <a:lumMod val="50000"/>
                      </a:schemeClr>
                    </a:solidFill>
                  </a:rPr>
                  <a:t>parallel</a:t>
                </a:r>
                <a:r>
                  <a:rPr lang="ru-RU" sz="2000" dirty="0">
                    <a:solidFill>
                      <a:schemeClr val="accent1">
                        <a:lumMod val="50000"/>
                      </a:schemeClr>
                    </a:solidFill>
                  </a:rPr>
                  <a:t> </a:t>
                </a:r>
                <a:r>
                  <a:rPr lang="ru-RU" sz="2000" dirty="0" err="1">
                    <a:solidFill>
                      <a:schemeClr val="accent1">
                        <a:lumMod val="50000"/>
                      </a:schemeClr>
                    </a:solidFill>
                  </a:rPr>
                  <a:t>ko’chirsak</a:t>
                </a:r>
                <a:r>
                  <a:rPr lang="ru-RU" sz="2000" dirty="0">
                    <a:solidFill>
                      <a:schemeClr val="accent1">
                        <a:lumMod val="50000"/>
                      </a:schemeClr>
                    </a:solidFill>
                  </a:rPr>
                  <a:t>, </a:t>
                </a:r>
                <a:r>
                  <a:rPr lang="ru-RU" sz="2000" dirty="0" err="1">
                    <a:solidFill>
                      <a:schemeClr val="accent1">
                        <a:lumMod val="50000"/>
                      </a:schemeClr>
                    </a:solidFill>
                  </a:rPr>
                  <a:t>yangi</a:t>
                </a:r>
                <a:r>
                  <a:rPr lang="ru-RU" sz="2000" dirty="0">
                    <a:solidFill>
                      <a:schemeClr val="accent1">
                        <a:lumMod val="50000"/>
                      </a:schemeClr>
                    </a:solidFill>
                  </a:rPr>
                  <a:t> </a:t>
                </a:r>
                <a:r>
                  <a:rPr lang="ru-RU" sz="2000" dirty="0" err="1">
                    <a:solidFill>
                      <a:schemeClr val="accent1">
                        <a:lumMod val="50000"/>
                      </a:schemeClr>
                    </a:solidFill>
                  </a:rPr>
                  <a:t>reperda</a:t>
                </a:r>
                <a:r>
                  <a:rPr lang="ru-RU" sz="2000" dirty="0">
                    <a:solidFill>
                      <a:schemeClr val="accent1">
                        <a:lumMod val="50000"/>
                      </a:schemeClr>
                    </a:solidFill>
                  </a:rPr>
                  <a:t> </a:t>
                </a:r>
                <a:r>
                  <a:rPr lang="ru-RU" sz="2000" dirty="0" err="1">
                    <a:solidFill>
                      <a:schemeClr val="accent1">
                        <a:lumMod val="50000"/>
                      </a:schemeClr>
                    </a:solidFill>
                  </a:rPr>
                  <a:t>qaralayotgan</a:t>
                </a:r>
                <a:r>
                  <a:rPr lang="ru-RU" sz="2000" dirty="0">
                    <a:solidFill>
                      <a:schemeClr val="accent1">
                        <a:lumMod val="50000"/>
                      </a:schemeClr>
                    </a:solidFill>
                  </a:rPr>
                  <a:t> </a:t>
                </a:r>
                <a:r>
                  <a:rPr lang="ru-RU" sz="2000" dirty="0" err="1">
                    <a:solidFill>
                      <a:schemeClr val="accent1">
                        <a:lumMod val="50000"/>
                      </a:schemeClr>
                    </a:solidFill>
                  </a:rPr>
                  <a:t>nuqtalar</a:t>
                </a:r>
                <a:r>
                  <a:rPr lang="ru-RU" sz="2000" dirty="0">
                    <a:solidFill>
                      <a:schemeClr val="accent1">
                        <a:lumMod val="50000"/>
                      </a:schemeClr>
                    </a:solidFill>
                  </a:rPr>
                  <a:t> </a:t>
                </a:r>
                <a:r>
                  <a:rPr lang="ru-RU" sz="2000" dirty="0" err="1">
                    <a:solidFill>
                      <a:schemeClr val="accent1">
                        <a:lumMod val="50000"/>
                      </a:schemeClr>
                    </a:solidFill>
                  </a:rPr>
                  <a:t>to’plami</a:t>
                </a:r>
                <a:r>
                  <a:rPr lang="ru-RU" sz="2000" dirty="0">
                    <a:solidFill>
                      <a:schemeClr val="accent1">
                        <a:lumMod val="50000"/>
                      </a:schemeClr>
                    </a:solidFill>
                  </a:rPr>
                  <a:t> </a:t>
                </a:r>
                <a:r>
                  <a:rPr lang="ru-RU" sz="2000" dirty="0" err="1">
                    <a:solidFill>
                      <a:schemeClr val="accent1">
                        <a:lumMod val="50000"/>
                      </a:schemeClr>
                    </a:solidFill>
                  </a:rPr>
                  <a:t>uchun</a:t>
                </a:r>
                <a:r>
                  <a:rPr lang="ru-RU" sz="2000" dirty="0">
                    <a:solidFill>
                      <a:schemeClr val="accent1">
                        <a:lumMod val="50000"/>
                      </a:schemeClr>
                    </a:solidFill>
                  </a:rPr>
                  <a:t> </a:t>
                </a:r>
                <a:r>
                  <a:rPr lang="ru-RU" sz="2000" dirty="0" err="1">
                    <a:solidFill>
                      <a:schemeClr val="accent1">
                        <a:lumMod val="50000"/>
                      </a:schemeClr>
                    </a:solidFill>
                  </a:rPr>
                  <a:t>ushbu</a:t>
                </a:r>
                <a:r>
                  <a:rPr lang="en-US" sz="2000" dirty="0">
                    <a:solidFill>
                      <a:schemeClr val="accent1">
                        <a:lumMod val="50000"/>
                      </a:schemeClr>
                    </a:solidFill>
                  </a:rPr>
                  <a:t>                               </a:t>
                </a:r>
                <a14:m>
                  <m:oMath xmlns:m="http://schemas.openxmlformats.org/officeDocument/2006/math">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𝑌</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=2</m:t>
                    </m:r>
                    <m:r>
                      <a:rPr lang="en-US" sz="2000" i="1">
                        <a:solidFill>
                          <a:schemeClr val="accent1">
                            <a:lumMod val="50000"/>
                          </a:schemeClr>
                        </a:solidFill>
                        <a:latin typeface="Cambria Math"/>
                      </a:rPr>
                      <m:t>𝑝𝑋</m:t>
                    </m:r>
                  </m:oMath>
                </a14:m>
                <a:r>
                  <a:rPr lang="en-US" sz="2000" b="1" dirty="0">
                    <a:solidFill>
                      <a:schemeClr val="accent1">
                        <a:lumMod val="50000"/>
                      </a:schemeClr>
                    </a:solidFill>
                  </a:rPr>
                  <a:t/>
                </a:r>
                <a:br>
                  <a:rPr lang="en-US" sz="2000" b="1" dirty="0">
                    <a:solidFill>
                      <a:schemeClr val="accent1">
                        <a:lumMod val="50000"/>
                      </a:schemeClr>
                    </a:solidFill>
                  </a:rPr>
                </a:br>
                <a:r>
                  <a:rPr lang="ru-RU" sz="2000" dirty="0" err="1">
                    <a:solidFill>
                      <a:schemeClr val="accent1">
                        <a:lumMod val="50000"/>
                      </a:schemeClr>
                    </a:solidFill>
                  </a:rPr>
                  <a:t>ko’rinishdagi</a:t>
                </a:r>
                <a:r>
                  <a:rPr lang="ru-RU" sz="2000" dirty="0">
                    <a:solidFill>
                      <a:schemeClr val="accent1">
                        <a:lumMod val="50000"/>
                      </a:schemeClr>
                    </a:solidFill>
                  </a:rPr>
                  <a:t> </a:t>
                </a:r>
                <a:r>
                  <a:rPr lang="ru-RU" sz="2000" dirty="0" err="1">
                    <a:solidFill>
                      <a:schemeClr val="accent1">
                        <a:lumMod val="50000"/>
                      </a:schemeClr>
                    </a:solidFill>
                  </a:rPr>
                  <a:t>tenglamaga</a:t>
                </a:r>
                <a:r>
                  <a:rPr lang="ru-RU" sz="2000" dirty="0">
                    <a:solidFill>
                      <a:schemeClr val="accent1">
                        <a:lumMod val="50000"/>
                      </a:schemeClr>
                    </a:solidFill>
                  </a:rPr>
                  <a:t> </a:t>
                </a:r>
                <a:r>
                  <a:rPr lang="ru-RU" sz="2000" dirty="0" err="1">
                    <a:solidFill>
                      <a:schemeClr val="accent1">
                        <a:lumMod val="50000"/>
                      </a:schemeClr>
                    </a:solidFill>
                  </a:rPr>
                  <a:t>ega</a:t>
                </a:r>
                <a:r>
                  <a:rPr lang="ru-RU" sz="2000" dirty="0">
                    <a:solidFill>
                      <a:schemeClr val="accent1">
                        <a:lumMod val="50000"/>
                      </a:schemeClr>
                    </a:solidFill>
                  </a:rPr>
                  <a:t> </a:t>
                </a:r>
                <a:r>
                  <a:rPr lang="ru-RU" sz="2000" dirty="0" err="1">
                    <a:solidFill>
                      <a:schemeClr val="accent1">
                        <a:lumMod val="50000"/>
                      </a:schemeClr>
                    </a:solidFill>
                  </a:rPr>
                  <a:t>bo’lamiz</a:t>
                </a:r>
                <a:r>
                  <a:rPr lang="ru-RU"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ru-RU" sz="2000" dirty="0" err="1">
                    <a:solidFill>
                      <a:schemeClr val="accent1">
                        <a:lumMod val="50000"/>
                      </a:schemeClr>
                    </a:solidFill>
                  </a:rPr>
                  <a:t>Bu</a:t>
                </a:r>
                <a:r>
                  <a:rPr lang="ru-RU" sz="2000" dirty="0">
                    <a:solidFill>
                      <a:schemeClr val="accent1">
                        <a:lumMod val="50000"/>
                      </a:schemeClr>
                    </a:solidFill>
                  </a:rPr>
                  <a:t> </a:t>
                </a:r>
                <a:r>
                  <a:rPr lang="ru-RU" sz="2000" dirty="0" err="1">
                    <a:solidFill>
                      <a:schemeClr val="accent1">
                        <a:lumMod val="50000"/>
                      </a:schemeClr>
                    </a:solidFill>
                  </a:rPr>
                  <a:t>holda</a:t>
                </a:r>
                <a:r>
                  <a:rPr lang="ru-RU" sz="2000" dirty="0">
                    <a:solidFill>
                      <a:schemeClr val="accent1">
                        <a:lumMod val="50000"/>
                      </a:schemeClr>
                    </a:solidFill>
                  </a:rPr>
                  <a:t> </a:t>
                </a:r>
                <a:r>
                  <a:rPr lang="ru-RU" sz="2000" dirty="0" err="1">
                    <a:solidFill>
                      <a:schemeClr val="accent1">
                        <a:lumMod val="50000"/>
                      </a:schemeClr>
                    </a:solidFill>
                  </a:rPr>
                  <a:t>qaralayotgan</a:t>
                </a:r>
                <a:r>
                  <a:rPr lang="ru-RU" sz="2000" dirty="0">
                    <a:solidFill>
                      <a:schemeClr val="accent1">
                        <a:lumMod val="50000"/>
                      </a:schemeClr>
                    </a:solidFill>
                  </a:rPr>
                  <a:t> </a:t>
                </a:r>
                <a:r>
                  <a:rPr lang="ru-RU" sz="2000" dirty="0" err="1">
                    <a:solidFill>
                      <a:schemeClr val="accent1">
                        <a:lumMod val="50000"/>
                      </a:schemeClr>
                    </a:solidFill>
                  </a:rPr>
                  <a:t>nuqtalarning</a:t>
                </a:r>
                <a:r>
                  <a:rPr lang="ru-RU" sz="2000" dirty="0">
                    <a:solidFill>
                      <a:schemeClr val="accent1">
                        <a:lumMod val="50000"/>
                      </a:schemeClr>
                    </a:solidFill>
                  </a:rPr>
                  <a:t> </a:t>
                </a:r>
                <a:r>
                  <a:rPr lang="ru-RU" sz="2000" dirty="0" err="1">
                    <a:solidFill>
                      <a:schemeClr val="accent1">
                        <a:lumMod val="50000"/>
                      </a:schemeClr>
                    </a:solidFill>
                  </a:rPr>
                  <a:t>geometrik</a:t>
                </a:r>
                <a:r>
                  <a:rPr lang="ru-RU" sz="2000" dirty="0">
                    <a:solidFill>
                      <a:schemeClr val="accent1">
                        <a:lumMod val="50000"/>
                      </a:schemeClr>
                    </a:solidFill>
                  </a:rPr>
                  <a:t> </a:t>
                </a:r>
                <a:r>
                  <a:rPr lang="ru-RU" sz="2000" dirty="0" err="1">
                    <a:solidFill>
                      <a:schemeClr val="accent1">
                        <a:lumMod val="50000"/>
                      </a:schemeClr>
                    </a:solidFill>
                  </a:rPr>
                  <a:t>o’rni</a:t>
                </a:r>
                <a:r>
                  <a:rPr lang="ru-RU" sz="2000" dirty="0">
                    <a:solidFill>
                      <a:schemeClr val="accent1">
                        <a:lumMod val="50000"/>
                      </a:schemeClr>
                    </a:solidFill>
                  </a:rPr>
                  <a:t> </a:t>
                </a:r>
                <a:r>
                  <a:rPr lang="ru-RU" sz="2000" dirty="0" err="1">
                    <a:solidFill>
                      <a:schemeClr val="accent1">
                        <a:lumMod val="50000"/>
                      </a:schemeClr>
                    </a:solidFill>
                  </a:rPr>
                  <a:t>paraboladir</a:t>
                </a:r>
                <a:r>
                  <a:rPr lang="ru-RU" sz="2000" dirty="0">
                    <a:solidFill>
                      <a:schemeClr val="accent1">
                        <a:lumMod val="50000"/>
                      </a:schemeClr>
                    </a:solidFill>
                  </a:rPr>
                  <a:t>.   </a:t>
                </a:r>
                <a:endParaRPr lang="ru-RU" sz="2000" b="1"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281656"/>
              </a:xfrm>
              <a:blipFill rotWithShape="1">
                <a:blip r:embed="rId2"/>
                <a:stretch>
                  <a:fillRect l="-694" b="-1848"/>
                </a:stretch>
              </a:blipFill>
            </p:spPr>
            <p:txBody>
              <a:bodyPr/>
              <a:lstStyle/>
              <a:p>
                <a:r>
                  <a:rPr lang="ru-RU">
                    <a:noFill/>
                  </a:rPr>
                  <a:t> </a:t>
                </a:r>
              </a:p>
            </p:txBody>
          </p:sp>
        </mc:Fallback>
      </mc:AlternateContent>
    </p:spTree>
    <p:extLst>
      <p:ext uri="{BB962C8B-B14F-4D97-AF65-F5344CB8AC3E}">
        <p14:creationId xmlns:p14="http://schemas.microsoft.com/office/powerpoint/2010/main" xmlns="" val="1807797786"/>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353664"/>
              </a:xfrm>
            </p:spPr>
            <p:txBody>
              <a:bodyPr>
                <a:normAutofit fontScale="90000"/>
              </a:bodyPr>
              <a:lstStyle/>
              <a:p>
                <a:pPr/>
                <a:r>
                  <a:rPr lang="en-US" sz="2000" b="1" dirty="0" smtClean="0">
                    <a:solidFill>
                      <a:schemeClr val="accent1">
                        <a:lumMod val="50000"/>
                      </a:schemeClr>
                    </a:solidFill>
                  </a:rPr>
                  <a:t> Parabola </a:t>
                </a:r>
                <a:r>
                  <a:rPr lang="en-US" sz="2000" b="1" dirty="0" err="1">
                    <a:solidFill>
                      <a:schemeClr val="accent1">
                        <a:lumMod val="50000"/>
                      </a:schemeClr>
                    </a:solidFill>
                  </a:rPr>
                  <a:t>urinmasi</a:t>
                </a:r>
                <a:r>
                  <a:rPr lang="en-US" sz="2000" b="1" dirty="0">
                    <a:solidFill>
                      <a:schemeClr val="accent1">
                        <a:lumMod val="50000"/>
                      </a:schemeClr>
                    </a:solidFill>
                  </a:rPr>
                  <a:t>. </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Parabolaga</a:t>
                </a:r>
                <a:r>
                  <a:rPr lang="en-US" sz="2000" dirty="0">
                    <a:solidFill>
                      <a:schemeClr val="accent1">
                        <a:lumMod val="50000"/>
                      </a:schemeClr>
                    </a:solidFill>
                  </a:rPr>
                  <a:t> </a:t>
                </a:r>
                <a:r>
                  <a:rPr lang="en-US" sz="2000" dirty="0" err="1">
                    <a:solidFill>
                      <a:schemeClr val="accent1">
                        <a:lumMod val="50000"/>
                      </a:schemeClr>
                    </a:solidFill>
                  </a:rPr>
                  <a:t>tegishli</a:t>
                </a:r>
                <a:r>
                  <a:rPr lang="en-US" sz="2000" dirty="0">
                    <a:solidFill>
                      <a:schemeClr val="accent1">
                        <a:lumMod val="50000"/>
                      </a:schemeClr>
                    </a:solidFill>
                  </a:rPr>
                  <a:t> </a:t>
                </a:r>
                <a:r>
                  <a:rPr lang="en-US" sz="2000" i="1" dirty="0">
                    <a:solidFill>
                      <a:schemeClr val="accent1">
                        <a:lumMod val="50000"/>
                      </a:schemeClr>
                    </a:solidFill>
                  </a:rPr>
                  <a:t>N</a:t>
                </a:r>
                <a:r>
                  <a:rPr lang="en-US" sz="2000" i="1" baseline="-25000" dirty="0">
                    <a:solidFill>
                      <a:schemeClr val="accent1">
                        <a:lumMod val="50000"/>
                      </a:schemeClr>
                    </a:solidFill>
                  </a:rPr>
                  <a:t>0</a:t>
                </a:r>
                <a:r>
                  <a:rPr lang="en-US" sz="2000" i="1" dirty="0">
                    <a:solidFill>
                      <a:schemeClr val="accent1">
                        <a:lumMod val="50000"/>
                      </a:schemeClr>
                    </a:solidFill>
                  </a:rPr>
                  <a:t>(x</a:t>
                </a:r>
                <a:r>
                  <a:rPr lang="en-US" sz="2000" i="1" baseline="-25000" dirty="0">
                    <a:solidFill>
                      <a:schemeClr val="accent1">
                        <a:lumMod val="50000"/>
                      </a:schemeClr>
                    </a:solidFill>
                  </a:rPr>
                  <a:t>0</a:t>
                </a:r>
                <a:r>
                  <a:rPr lang="en-US" sz="2000" i="1" dirty="0">
                    <a:solidFill>
                      <a:schemeClr val="accent1">
                        <a:lumMod val="50000"/>
                      </a:schemeClr>
                    </a:solidFill>
                  </a:rPr>
                  <a:t>,y</a:t>
                </a:r>
                <a:r>
                  <a:rPr lang="en-US" sz="2000" i="1" baseline="-25000" dirty="0">
                    <a:solidFill>
                      <a:schemeClr val="accent1">
                        <a:lumMod val="50000"/>
                      </a:schemeClr>
                    </a:solidFill>
                  </a:rPr>
                  <a:t>0</a:t>
                </a:r>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Bu </a:t>
                </a:r>
                <a:r>
                  <a:rPr lang="en-US" sz="2000" dirty="0" err="1">
                    <a:solidFill>
                      <a:schemeClr val="accent1">
                        <a:lumMod val="50000"/>
                      </a:schemeClr>
                    </a:solidFill>
                  </a:rPr>
                  <a:t>nuqtaga</a:t>
                </a:r>
                <a:r>
                  <a:rPr lang="en-US" sz="2000" dirty="0">
                    <a:solidFill>
                      <a:schemeClr val="accent1">
                        <a:lumMod val="50000"/>
                      </a:schemeClr>
                    </a:solidFill>
                  </a:rPr>
                  <a:t> </a:t>
                </a:r>
                <a:r>
                  <a:rPr lang="en-US" sz="2000" dirty="0" err="1">
                    <a:solidFill>
                      <a:schemeClr val="accent1">
                        <a:lumMod val="50000"/>
                      </a:schemeClr>
                    </a:solidFill>
                  </a:rPr>
                  <a:t>o`tkazilgan</a:t>
                </a:r>
                <a:r>
                  <a:rPr lang="en-US" sz="2000" dirty="0">
                    <a:solidFill>
                      <a:schemeClr val="accent1">
                        <a:lumMod val="50000"/>
                      </a:schemeClr>
                    </a:solidFill>
                  </a:rPr>
                  <a:t> </a:t>
                </a:r>
                <a:r>
                  <a:rPr lang="en-US" sz="2000" dirty="0" err="1">
                    <a:solidFill>
                      <a:schemeClr val="accent1">
                        <a:lumMod val="50000"/>
                      </a:schemeClr>
                    </a:solidFill>
                  </a:rPr>
                  <a:t>urinma</a:t>
                </a:r>
                <a:r>
                  <a:rPr lang="en-US" sz="2000" dirty="0">
                    <a:solidFill>
                      <a:schemeClr val="accent1">
                        <a:lumMod val="50000"/>
                      </a:schemeClr>
                    </a:solidFill>
                  </a:rPr>
                  <a:t>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a:solidFill>
                      <a:schemeClr val="accent1">
                        <a:lumMod val="50000"/>
                      </a:schemeClr>
                    </a:solidFill>
                  </a:rPr>
                  <a:t>tuzamiz</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i="1" dirty="0">
                    <a:solidFill>
                      <a:schemeClr val="accent1">
                        <a:lumMod val="50000"/>
                      </a:schemeClr>
                    </a:solidFill>
                  </a:rPr>
                  <a:t>N</a:t>
                </a:r>
                <a:r>
                  <a:rPr lang="en-US" sz="2000" i="1" baseline="-25000" dirty="0">
                    <a:solidFill>
                      <a:schemeClr val="accent1">
                        <a:lumMod val="50000"/>
                      </a:schemeClr>
                    </a:solidFill>
                  </a:rPr>
                  <a:t>0</a:t>
                </a:r>
                <a:r>
                  <a:rPr lang="en-US" sz="2000" i="1" dirty="0">
                    <a:solidFill>
                      <a:schemeClr val="accent1">
                        <a:lumMod val="50000"/>
                      </a:schemeClr>
                    </a:solidFill>
                  </a:rPr>
                  <a:t>(x</a:t>
                </a:r>
                <a:r>
                  <a:rPr lang="en-US" sz="2000" i="1" baseline="-25000" dirty="0">
                    <a:solidFill>
                      <a:schemeClr val="accent1">
                        <a:lumMod val="50000"/>
                      </a:schemeClr>
                    </a:solidFill>
                  </a:rPr>
                  <a:t>0</a:t>
                </a:r>
                <a:r>
                  <a:rPr lang="en-US" sz="2000" i="1" dirty="0">
                    <a:solidFill>
                      <a:schemeClr val="accent1">
                        <a:lumMod val="50000"/>
                      </a:schemeClr>
                    </a:solidFill>
                  </a:rPr>
                  <a:t>,y</a:t>
                </a:r>
                <a:r>
                  <a:rPr lang="en-US" sz="2000" i="1" baseline="-25000" dirty="0">
                    <a:solidFill>
                      <a:schemeClr val="accent1">
                        <a:lumMod val="50000"/>
                      </a:schemeClr>
                    </a:solidFill>
                  </a:rPr>
                  <a:t>0</a:t>
                </a:r>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nuqtadan</a:t>
                </a:r>
                <a:r>
                  <a:rPr lang="en-US" sz="2000" dirty="0">
                    <a:solidFill>
                      <a:schemeClr val="accent1">
                        <a:lumMod val="50000"/>
                      </a:schemeClr>
                    </a:solidFill>
                  </a:rPr>
                  <a:t> </a:t>
                </a:r>
                <a:r>
                  <a:rPr lang="en-US" sz="2000" dirty="0" err="1">
                    <a:solidFill>
                      <a:schemeClr val="accent1">
                        <a:lumMod val="50000"/>
                      </a:schemeClr>
                    </a:solidFill>
                  </a:rPr>
                  <a:t>o`tuvchi</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a:t>
                </a:r>
                <a:r>
                  <a:rPr lang="en-US" sz="2000" dirty="0">
                    <a:solidFill>
                      <a:schemeClr val="accent1">
                        <a:lumMod val="50000"/>
                      </a:schemeClr>
                    </a:solidFill>
                  </a:rPr>
                  <a:t> </a:t>
                </a:r>
                <a:r>
                  <a:rPr lang="en-US" sz="2000" dirty="0" err="1">
                    <a:solidFill>
                      <a:schemeClr val="accent1">
                        <a:lumMod val="50000"/>
                      </a:schemeClr>
                    </a:solidFill>
                  </a:rPr>
                  <a:t>o`zining</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                                            </a:t>
                </a:r>
                <a:r>
                  <a:rPr lang="en-US" sz="2000" i="1" dirty="0">
                    <a:solidFill>
                      <a:schemeClr val="accent1">
                        <a:lumMod val="50000"/>
                      </a:schemeClr>
                    </a:solidFill>
                  </a:rPr>
                  <a:t>X=x</a:t>
                </a:r>
                <a:r>
                  <a:rPr lang="en-US" sz="2000" i="1" baseline="-25000" dirty="0">
                    <a:solidFill>
                      <a:schemeClr val="accent1">
                        <a:lumMod val="50000"/>
                      </a:schemeClr>
                    </a:solidFill>
                  </a:rPr>
                  <a:t>0</a:t>
                </a:r>
                <a:r>
                  <a:rPr lang="en-US" sz="2000" i="1" dirty="0">
                    <a:solidFill>
                      <a:schemeClr val="accent1">
                        <a:lumMod val="50000"/>
                      </a:schemeClr>
                    </a:solidFill>
                  </a:rPr>
                  <a:t>+</a:t>
                </a:r>
                <a14:m>
                  <m:oMath xmlns:m="http://schemas.openxmlformats.org/officeDocument/2006/math">
                    <m:r>
                      <a:rPr lang="en-US" sz="2000" i="1">
                        <a:solidFill>
                          <a:schemeClr val="accent1">
                            <a:lumMod val="50000"/>
                          </a:schemeClr>
                        </a:solidFill>
                        <a:latin typeface="Cambria Math"/>
                        <a:ea typeface="Cambria Math"/>
                      </a:rPr>
                      <m:t>𝛼</m:t>
                    </m:r>
                  </m:oMath>
                </a14:m>
                <a:r>
                  <a:rPr lang="en-US" sz="2000" i="1" dirty="0">
                    <a:solidFill>
                      <a:schemeClr val="accent1">
                        <a:lumMod val="50000"/>
                      </a:schemeClr>
                    </a:solidFill>
                  </a:rPr>
                  <a:t>t</a:t>
                </a:r>
                <a:r>
                  <a:rPr lang="ru-RU" sz="2000" b="1" dirty="0">
                    <a:solidFill>
                      <a:schemeClr val="accent1">
                        <a:lumMod val="50000"/>
                      </a:schemeClr>
                    </a:solidFill>
                  </a:rPr>
                  <a:t/>
                </a:r>
                <a:br>
                  <a:rPr lang="ru-RU" sz="2000" b="1" dirty="0">
                    <a:solidFill>
                      <a:schemeClr val="accent1">
                        <a:lumMod val="50000"/>
                      </a:schemeClr>
                    </a:solidFill>
                  </a:rPr>
                </a:br>
                <a:r>
                  <a:rPr lang="en-US" sz="2000" i="1" dirty="0">
                    <a:solidFill>
                      <a:schemeClr val="accent1">
                        <a:lumMod val="50000"/>
                      </a:schemeClr>
                    </a:solidFill>
                  </a:rPr>
                  <a:t>                                           Y=y</a:t>
                </a:r>
                <a:r>
                  <a:rPr lang="en-US" sz="2000" i="1" baseline="-25000" dirty="0">
                    <a:solidFill>
                      <a:schemeClr val="accent1">
                        <a:lumMod val="50000"/>
                      </a:schemeClr>
                    </a:solidFill>
                  </a:rPr>
                  <a:t>0</a:t>
                </a:r>
                <a:r>
                  <a:rPr lang="en-US" sz="2000" i="1" dirty="0">
                    <a:solidFill>
                      <a:schemeClr val="accent1">
                        <a:lumMod val="50000"/>
                      </a:schemeClr>
                    </a:solidFill>
                  </a:rPr>
                  <a:t>+</a:t>
                </a:r>
                <a:r>
                  <a:rPr lang="en-US" sz="2000" i="1" dirty="0">
                    <a:solidFill>
                      <a:schemeClr val="accent1">
                        <a:lumMod val="50000"/>
                      </a:schemeClr>
                    </a:solidFill>
                    <a:sym typeface="Symbol"/>
                  </a:rPr>
                  <a:t></a:t>
                </a:r>
                <a:r>
                  <a:rPr lang="en-US" sz="2000" i="1" dirty="0">
                    <a:solidFill>
                      <a:schemeClr val="accent1">
                        <a:lumMod val="50000"/>
                      </a:schemeClr>
                    </a:solidFill>
                  </a:rPr>
                  <a:t> t</a:t>
                </a:r>
                <a:r>
                  <a:rPr lang="en-US" sz="2000" dirty="0">
                    <a:solidFill>
                      <a:schemeClr val="accent1">
                        <a:lumMod val="50000"/>
                      </a:schemeClr>
                    </a:solidFill>
                  </a:rPr>
                  <a:t>                (3.1)</a:t>
                </a:r>
                <a:br>
                  <a:rPr lang="en-US" sz="2000" dirty="0">
                    <a:solidFill>
                      <a:schemeClr val="accent1">
                        <a:lumMod val="50000"/>
                      </a:schemeClr>
                    </a:solidFill>
                  </a:rPr>
                </a:br>
                <a:r>
                  <a:rPr lang="en-US" sz="2000" dirty="0" err="1">
                    <a:solidFill>
                      <a:schemeClr val="accent1">
                        <a:lumMod val="50000"/>
                      </a:schemeClr>
                    </a:solidFill>
                  </a:rPr>
                  <a:t>parametrik</a:t>
                </a:r>
                <a:r>
                  <a:rPr lang="en-US" sz="2000" dirty="0">
                    <a:solidFill>
                      <a:schemeClr val="accent1">
                        <a:lumMod val="50000"/>
                      </a:schemeClr>
                    </a:solidFill>
                  </a:rPr>
                  <a:t> </a:t>
                </a:r>
                <a:r>
                  <a:rPr lang="en-US" sz="2000" dirty="0" err="1">
                    <a:solidFill>
                      <a:schemeClr val="accent1">
                        <a:lumMod val="50000"/>
                      </a:schemeClr>
                    </a:solidFill>
                  </a:rPr>
                  <a:t>tenglamasi</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chiziqning</a:t>
                </a:r>
                <a:r>
                  <a:rPr lang="en-US" sz="2000" dirty="0">
                    <a:solidFill>
                      <a:schemeClr val="accent1">
                        <a:lumMod val="50000"/>
                      </a:schemeClr>
                    </a:solidFill>
                  </a:rPr>
                  <a:t> parabola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kesishish</a:t>
                </a:r>
                <a:r>
                  <a:rPr lang="en-US" sz="2000" dirty="0">
                    <a:solidFill>
                      <a:schemeClr val="accent1">
                        <a:lumMod val="50000"/>
                      </a:schemeClr>
                    </a:solidFill>
                  </a:rPr>
                  <a:t> </a:t>
                </a:r>
                <a:r>
                  <a:rPr lang="en-US" sz="2000" dirty="0" err="1">
                    <a:solidFill>
                      <a:schemeClr val="accent1">
                        <a:lumMod val="50000"/>
                      </a:schemeClr>
                    </a:solidFill>
                  </a:rPr>
                  <a:t>nuqtasining</a:t>
                </a:r>
                <a:r>
                  <a:rPr lang="en-US" sz="2000" dirty="0">
                    <a:solidFill>
                      <a:schemeClr val="accent1">
                        <a:lumMod val="50000"/>
                      </a:schemeClr>
                    </a:solidFill>
                  </a:rPr>
                  <a:t> </a:t>
                </a:r>
                <a:r>
                  <a:rPr lang="en-US" sz="2000" dirty="0" err="1">
                    <a:solidFill>
                      <a:schemeClr val="accent1">
                        <a:lumMod val="50000"/>
                      </a:schemeClr>
                    </a:solidFill>
                  </a:rPr>
                  <a:t>parametrini</a:t>
                </a:r>
                <a:r>
                  <a:rPr lang="en-US" sz="2000" dirty="0">
                    <a:solidFill>
                      <a:schemeClr val="accent1">
                        <a:lumMod val="50000"/>
                      </a:schemeClr>
                    </a:solidFill>
                  </a:rPr>
                  <a:t> </a:t>
                </a:r>
                <a:r>
                  <a:rPr lang="en-US" sz="2000" dirty="0" err="1">
                    <a:solidFill>
                      <a:schemeClr val="accent1">
                        <a:lumMod val="50000"/>
                      </a:schemeClr>
                    </a:solidFill>
                  </a:rPr>
                  <a:t>aniqlaylik</a:t>
                </a:r>
                <a:r>
                  <a:rPr lang="en-US" sz="2000" dirty="0">
                    <a:solidFill>
                      <a:schemeClr val="accent1">
                        <a:lumMod val="50000"/>
                      </a:schemeClr>
                    </a:solidFill>
                  </a:rPr>
                  <a:t>. </a:t>
                </a:r>
                <a:r>
                  <a:rPr lang="en-US" sz="2000" dirty="0" err="1">
                    <a:solidFill>
                      <a:schemeClr val="accent1">
                        <a:lumMod val="50000"/>
                      </a:schemeClr>
                    </a:solidFill>
                  </a:rPr>
                  <a:t>Buning</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(3.1) </a:t>
                </a:r>
                <a:r>
                  <a:rPr lang="en-US" sz="2000" dirty="0" err="1">
                    <a:solidFill>
                      <a:schemeClr val="accent1">
                        <a:lumMod val="50000"/>
                      </a:schemeClr>
                    </a:solidFill>
                  </a:rPr>
                  <a:t>dagi</a:t>
                </a:r>
                <a:r>
                  <a:rPr lang="en-US" sz="2000" dirty="0">
                    <a:solidFill>
                      <a:schemeClr val="accent1">
                        <a:lumMod val="50000"/>
                      </a:schemeClr>
                    </a:solidFill>
                  </a:rPr>
                  <a:t> </a:t>
                </a:r>
                <a:r>
                  <a:rPr lang="en-US" sz="2000" i="1" dirty="0" err="1">
                    <a:solidFill>
                      <a:schemeClr val="accent1">
                        <a:lumMod val="50000"/>
                      </a:schemeClr>
                    </a:solidFill>
                  </a:rPr>
                  <a:t>x,y</a:t>
                </a:r>
                <a:r>
                  <a:rPr lang="en-US" sz="2000" dirty="0">
                    <a:solidFill>
                      <a:schemeClr val="accent1">
                        <a:lumMod val="50000"/>
                      </a:schemeClr>
                    </a:solidFill>
                  </a:rPr>
                  <a:t> </a:t>
                </a:r>
                <a:r>
                  <a:rPr lang="en-US" sz="2000" dirty="0" err="1">
                    <a:solidFill>
                      <a:schemeClr val="accent1">
                        <a:lumMod val="50000"/>
                      </a:schemeClr>
                    </a:solidFill>
                  </a:rPr>
                  <a:t>larni</a:t>
                </a:r>
                <a:r>
                  <a:rPr lang="en-US" sz="2000" dirty="0">
                    <a:solidFill>
                      <a:schemeClr val="accent1">
                        <a:lumMod val="50000"/>
                      </a:schemeClr>
                    </a:solidFill>
                  </a:rPr>
                  <a:t> (1.6) parabola </a:t>
                </a:r>
                <a:r>
                  <a:rPr lang="en-US" sz="2000" dirty="0" err="1">
                    <a:solidFill>
                      <a:schemeClr val="accent1">
                        <a:lumMod val="50000"/>
                      </a:schemeClr>
                    </a:solidFill>
                  </a:rPr>
                  <a:t>tenglamasiga</a:t>
                </a:r>
                <a:r>
                  <a:rPr lang="en-US" sz="2000" dirty="0">
                    <a:solidFill>
                      <a:schemeClr val="accent1">
                        <a:lumMod val="50000"/>
                      </a:schemeClr>
                    </a:solidFill>
                  </a:rPr>
                  <a:t> </a:t>
                </a:r>
                <a:r>
                  <a:rPr lang="en-US" sz="2000" dirty="0" err="1">
                    <a:solidFill>
                      <a:schemeClr val="accent1">
                        <a:lumMod val="50000"/>
                      </a:schemeClr>
                    </a:solidFill>
                  </a:rPr>
                  <a:t>qo`yib</a:t>
                </a:r>
                <a:r>
                  <a:rPr lang="en-US" sz="2000" dirty="0">
                    <a:solidFill>
                      <a:schemeClr val="accent1">
                        <a:lumMod val="50000"/>
                      </a:schemeClr>
                    </a:solidFill>
                  </a:rPr>
                  <a:t> </a:t>
                </a:r>
                <a:r>
                  <a:rPr lang="en-US" sz="2000" dirty="0" err="1">
                    <a:solidFill>
                      <a:schemeClr val="accent1">
                        <a:lumMod val="50000"/>
                      </a:schemeClr>
                    </a:solidFill>
                  </a:rPr>
                  <a:t>hosil</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tenglamani</a:t>
                </a:r>
                <a:r>
                  <a:rPr lang="en-US" sz="2000" dirty="0">
                    <a:solidFill>
                      <a:schemeClr val="accent1">
                        <a:lumMod val="50000"/>
                      </a:schemeClr>
                    </a:solidFill>
                  </a:rPr>
                  <a:t> </a:t>
                </a:r>
                <a:r>
                  <a:rPr lang="en-US" sz="2000" i="1" dirty="0">
                    <a:solidFill>
                      <a:schemeClr val="accent1">
                        <a:lumMod val="50000"/>
                      </a:schemeClr>
                    </a:solidFill>
                  </a:rPr>
                  <a:t>t</a:t>
                </a:r>
                <a:r>
                  <a:rPr lang="en-US" sz="2000" dirty="0">
                    <a:solidFill>
                      <a:schemeClr val="accent1">
                        <a:lumMod val="50000"/>
                      </a:schemeClr>
                    </a:solidFill>
                  </a:rPr>
                  <a:t> </a:t>
                </a:r>
                <a:r>
                  <a:rPr lang="en-US" sz="2000" dirty="0" err="1">
                    <a:solidFill>
                      <a:schemeClr val="accent1">
                        <a:lumMod val="50000"/>
                      </a:schemeClr>
                    </a:solidFill>
                  </a:rPr>
                  <a:t>ga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en-US" sz="2000" dirty="0" err="1">
                    <a:solidFill>
                      <a:schemeClr val="accent1">
                        <a:lumMod val="50000"/>
                      </a:schemeClr>
                    </a:solidFill>
                  </a:rPr>
                  <a:t>yechiladi</a:t>
                </a:r>
                <a:r>
                  <a:rPr lang="en-US" sz="2000" dirty="0">
                    <a:solidFill>
                      <a:schemeClr val="accent1">
                        <a:lumMod val="50000"/>
                      </a:schemeClr>
                    </a:solidFill>
                  </a:rPr>
                  <a:t>.</a:t>
                </a:r>
                <a:br>
                  <a:rPr lang="en-US" sz="2000" dirty="0">
                    <a:solidFill>
                      <a:schemeClr val="accent1">
                        <a:lumMod val="50000"/>
                      </a:schemeClr>
                    </a:solidFill>
                  </a:rPr>
                </a:br>
                <a:r>
                  <a:rPr lang="en-US" sz="2000" i="1" baseline="30000" dirty="0">
                    <a:solidFill>
                      <a:schemeClr val="accent1">
                        <a:lumMod val="50000"/>
                      </a:schemeClr>
                    </a:solidFill>
                  </a:rPr>
                  <a:t>2</a:t>
                </a:r>
                <a:r>
                  <a:rPr lang="en-US" sz="2000" i="1" dirty="0">
                    <a:solidFill>
                      <a:schemeClr val="accent1">
                        <a:lumMod val="50000"/>
                      </a:schemeClr>
                    </a:solidFill>
                  </a:rPr>
                  <a:t>t </a:t>
                </a:r>
                <a:r>
                  <a:rPr lang="en-US" sz="2000" i="1" baseline="30000" dirty="0">
                    <a:solidFill>
                      <a:schemeClr val="accent1">
                        <a:lumMod val="50000"/>
                      </a:schemeClr>
                    </a:solidFill>
                  </a:rPr>
                  <a:t>2</a:t>
                </a:r>
                <a:r>
                  <a:rPr lang="en-US" sz="2000" i="1" dirty="0">
                    <a:solidFill>
                      <a:schemeClr val="accent1">
                        <a:lumMod val="50000"/>
                      </a:schemeClr>
                    </a:solidFill>
                  </a:rPr>
                  <a:t>+2(y</a:t>
                </a:r>
                <a:r>
                  <a:rPr lang="en-US" sz="2000" i="1" baseline="-25000" dirty="0">
                    <a:solidFill>
                      <a:schemeClr val="accent1">
                        <a:lumMod val="50000"/>
                      </a:schemeClr>
                    </a:solidFill>
                  </a:rPr>
                  <a:t>0 </a:t>
                </a:r>
                <a:r>
                  <a:rPr lang="en-US" sz="2000" i="1" dirty="0">
                    <a:solidFill>
                      <a:schemeClr val="accent1">
                        <a:lumMod val="50000"/>
                      </a:schemeClr>
                    </a:solidFill>
                    <a:sym typeface="Symbol"/>
                  </a:rPr>
                  <a:t></a:t>
                </a:r>
                <a:r>
                  <a:rPr lang="en-US" sz="2000" i="1" dirty="0">
                    <a:solidFill>
                      <a:schemeClr val="accent1">
                        <a:lumMod val="50000"/>
                      </a:schemeClr>
                    </a:solidFill>
                  </a:rPr>
                  <a:t> - p</a:t>
                </a:r>
                <a:r>
                  <a:rPr lang="en-US" sz="2000" i="1" dirty="0">
                    <a:solidFill>
                      <a:schemeClr val="accent1">
                        <a:lumMod val="50000"/>
                      </a:schemeClr>
                    </a:solidFill>
                    <a:sym typeface="Symbol"/>
                  </a:rPr>
                  <a:t></a:t>
                </a:r>
                <a:r>
                  <a:rPr lang="en-US" sz="2000" i="1" dirty="0">
                    <a:solidFill>
                      <a:schemeClr val="accent1">
                        <a:lumMod val="50000"/>
                      </a:schemeClr>
                    </a:solidFill>
                  </a:rPr>
                  <a:t>)t=0</a:t>
                </a:r>
                <a:br>
                  <a:rPr lang="en-US" sz="2000" i="1" dirty="0">
                    <a:solidFill>
                      <a:schemeClr val="accent1">
                        <a:lumMod val="50000"/>
                      </a:schemeClr>
                    </a:solidFill>
                  </a:rPr>
                </a:br>
                <a:r>
                  <a:rPr lang="en-US" sz="2000" dirty="0" err="1">
                    <a:solidFill>
                      <a:schemeClr val="accent1">
                        <a:lumMod val="50000"/>
                      </a:schemeClr>
                    </a:solidFill>
                  </a:rPr>
                  <a:t>yuqorida</a:t>
                </a:r>
                <a:r>
                  <a:rPr lang="en-US" sz="2000" dirty="0">
                    <a:solidFill>
                      <a:schemeClr val="accent1">
                        <a:lumMod val="50000"/>
                      </a:schemeClr>
                    </a:solidFill>
                  </a:rPr>
                  <a:t> </a:t>
                </a:r>
                <a:r>
                  <a:rPr lang="en-US" sz="2000" dirty="0" err="1">
                    <a:solidFill>
                      <a:schemeClr val="accent1">
                        <a:lumMod val="50000"/>
                      </a:schemeClr>
                    </a:solidFill>
                  </a:rPr>
                  <a:t>ko`rib</a:t>
                </a:r>
                <a:r>
                  <a:rPr lang="en-US" sz="2000" dirty="0">
                    <a:solidFill>
                      <a:schemeClr val="accent1">
                        <a:lumMod val="50000"/>
                      </a:schemeClr>
                    </a:solidFill>
                  </a:rPr>
                  <a:t> </a:t>
                </a:r>
                <a:r>
                  <a:rPr lang="en-US" sz="2000" dirty="0" err="1">
                    <a:solidFill>
                      <a:schemeClr val="accent1">
                        <a:lumMod val="50000"/>
                      </a:schemeClr>
                    </a:solidFill>
                  </a:rPr>
                  <a:t>o`tilgan</a:t>
                </a:r>
                <a:r>
                  <a:rPr lang="en-US" sz="2000" dirty="0">
                    <a:solidFill>
                      <a:schemeClr val="accent1">
                        <a:lumMod val="50000"/>
                      </a:schemeClr>
                    </a:solidFill>
                  </a:rPr>
                  <a:t> </a:t>
                </a:r>
                <a:r>
                  <a:rPr lang="en-US" sz="2000" dirty="0" err="1">
                    <a:solidFill>
                      <a:schemeClr val="accent1">
                        <a:lumMod val="50000"/>
                      </a:schemeClr>
                    </a:solidFill>
                  </a:rPr>
                  <a:t>ma’lumotlarga</a:t>
                </a:r>
                <a:r>
                  <a:rPr lang="en-US" sz="2000" dirty="0">
                    <a:solidFill>
                      <a:schemeClr val="accent1">
                        <a:lumMod val="50000"/>
                      </a:schemeClr>
                    </a:solidFill>
                  </a:rPr>
                  <a:t> </a:t>
                </a:r>
                <a:r>
                  <a:rPr lang="en-US" sz="2000" dirty="0" err="1">
                    <a:solidFill>
                      <a:schemeClr val="accent1">
                        <a:lumMod val="50000"/>
                      </a:schemeClr>
                    </a:solidFill>
                  </a:rPr>
                  <a:t>ko`ra</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a:t>
                </a:r>
                <a:r>
                  <a:rPr lang="en-US" sz="2000" dirty="0">
                    <a:solidFill>
                      <a:schemeClr val="accent1">
                        <a:lumMod val="50000"/>
                      </a:schemeClr>
                    </a:solidFill>
                  </a:rPr>
                  <a:t> </a:t>
                </a:r>
                <a:r>
                  <a:rPr lang="en-US" sz="2000" dirty="0" err="1">
                    <a:solidFill>
                      <a:schemeClr val="accent1">
                        <a:lumMod val="50000"/>
                      </a:schemeClr>
                    </a:solidFill>
                  </a:rPr>
                  <a:t>parabolaga</a:t>
                </a:r>
                <a:r>
                  <a:rPr lang="en-US" sz="2000" dirty="0">
                    <a:solidFill>
                      <a:schemeClr val="accent1">
                        <a:lumMod val="50000"/>
                      </a:schemeClr>
                    </a:solidFill>
                  </a:rPr>
                  <a:t> </a:t>
                </a:r>
                <a:r>
                  <a:rPr lang="en-US" sz="2000" dirty="0" err="1">
                    <a:solidFill>
                      <a:schemeClr val="accent1">
                        <a:lumMod val="50000"/>
                      </a:schemeClr>
                    </a:solidFill>
                  </a:rPr>
                  <a:t>urinma</a:t>
                </a:r>
                <a:r>
                  <a:rPr lang="en-US" sz="2000" dirty="0">
                    <a:solidFill>
                      <a:schemeClr val="accent1">
                        <a:lumMod val="50000"/>
                      </a:schemeClr>
                    </a:solidFill>
                  </a:rPr>
                  <a:t>      </a:t>
                </a:r>
                <a:r>
                  <a:rPr lang="en-US" sz="2000" dirty="0" err="1">
                    <a:solidFill>
                      <a:schemeClr val="accent1">
                        <a:lumMod val="50000"/>
                      </a:schemeClr>
                    </a:solidFill>
                  </a:rPr>
                  <a:t>bo`lishi</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i="1" dirty="0">
                    <a:solidFill>
                      <a:schemeClr val="accent1">
                        <a:lumMod val="50000"/>
                      </a:schemeClr>
                    </a:solidFill>
                  </a:rPr>
                  <a:t>y</a:t>
                </a:r>
                <a:r>
                  <a:rPr lang="en-US" sz="2000" i="1" baseline="-25000" dirty="0">
                    <a:solidFill>
                      <a:schemeClr val="accent1">
                        <a:lumMod val="50000"/>
                      </a:schemeClr>
                    </a:solidFill>
                  </a:rPr>
                  <a:t>0</a:t>
                </a:r>
                <a:r>
                  <a:rPr lang="en-US" sz="2000" i="1" dirty="0">
                    <a:solidFill>
                      <a:schemeClr val="accent1">
                        <a:lumMod val="50000"/>
                      </a:schemeClr>
                    </a:solidFill>
                    <a:sym typeface="Symbol"/>
                  </a:rPr>
                  <a:t></a:t>
                </a:r>
                <a:r>
                  <a:rPr lang="en-US" sz="2000" i="1" dirty="0">
                    <a:solidFill>
                      <a:schemeClr val="accent1">
                        <a:lumMod val="50000"/>
                      </a:schemeClr>
                    </a:solidFill>
                  </a:rPr>
                  <a:t> - p</a:t>
                </a:r>
                <a:r>
                  <a:rPr lang="en-US" sz="2000" i="1" dirty="0">
                    <a:solidFill>
                      <a:schemeClr val="accent1">
                        <a:lumMod val="50000"/>
                      </a:schemeClr>
                    </a:solidFill>
                    <a:sym typeface="Symbol"/>
                  </a:rPr>
                  <a:t></a:t>
                </a:r>
                <a:r>
                  <a:rPr lang="en-US" sz="2000" i="1" dirty="0">
                    <a:solidFill>
                      <a:schemeClr val="accent1">
                        <a:lumMod val="50000"/>
                      </a:schemeClr>
                    </a:solidFill>
                  </a:rPr>
                  <a:t>=0</a:t>
                </a:r>
                <a:r>
                  <a:rPr lang="en-US" sz="2000" dirty="0">
                    <a:solidFill>
                      <a:schemeClr val="accent1">
                        <a:lumMod val="50000"/>
                      </a:schemeClr>
                    </a:solidFill>
                  </a:rPr>
                  <a:t> </a:t>
                </a:r>
                <a:r>
                  <a:rPr lang="en-US" sz="2000" dirty="0" err="1">
                    <a:solidFill>
                      <a:schemeClr val="accent1">
                        <a:lumMod val="50000"/>
                      </a:schemeClr>
                    </a:solidFill>
                  </a:rPr>
                  <a:t>yoki</a:t>
                </a:r>
                <a:r>
                  <a:rPr lang="ru-RU" sz="2000" b="1" dirty="0">
                    <a:solidFill>
                      <a:schemeClr val="accent1">
                        <a:lumMod val="50000"/>
                      </a:schemeClr>
                    </a:solidFill>
                  </a:rPr>
                  <a:t/>
                </a:r>
                <a:br>
                  <a:rPr lang="ru-RU" sz="2000" b="1" dirty="0">
                    <a:solidFill>
                      <a:schemeClr val="accent1">
                        <a:lumMod val="50000"/>
                      </a:schemeClr>
                    </a:solidFill>
                  </a:rPr>
                </a:br>
                <a14:m>
                  <m:oMathPara xmlns:m="http://schemas.openxmlformats.org/officeDocument/2006/math">
                    <m:oMathParaPr>
                      <m:jc m:val="centerGroup"/>
                    </m:oMathParaPr>
                    <m:oMath xmlns:m="http://schemas.openxmlformats.org/officeDocument/2006/math">
                      <m:d>
                        <m:dPr>
                          <m:begChr m:val="|"/>
                          <m:endChr m:val="|"/>
                          <m:ctrlPr>
                            <a:rPr lang="en-US" sz="2000" i="1">
                              <a:solidFill>
                                <a:schemeClr val="accent1">
                                  <a:lumMod val="50000"/>
                                </a:schemeClr>
                              </a:solidFill>
                              <a:latin typeface="Cambria Math"/>
                            </a:rPr>
                          </m:ctrlPr>
                        </m:dPr>
                        <m:e>
                          <m:eqArr>
                            <m:eqArrPr>
                              <m:ctrlPr>
                                <a:rPr lang="en-US" sz="2000" i="1">
                                  <a:solidFill>
                                    <a:schemeClr val="accent1">
                                      <a:lumMod val="50000"/>
                                    </a:schemeClr>
                                  </a:solidFill>
                                  <a:latin typeface="Cambria Math"/>
                                  <a:ea typeface="Cambria Math"/>
                                </a:rPr>
                              </m:ctrlPr>
                            </m:eqArrPr>
                            <m:e>
                              <m:r>
                                <a:rPr lang="en-US" sz="2000" i="1">
                                  <a:solidFill>
                                    <a:schemeClr val="accent1">
                                      <a:lumMod val="50000"/>
                                    </a:schemeClr>
                                  </a:solidFill>
                                  <a:latin typeface="Cambria Math"/>
                                  <a:ea typeface="Cambria Math"/>
                                </a:rPr>
                                <m:t>𝛼</m:t>
                              </m:r>
                              <m:r>
                                <a:rPr lang="en-US" sz="2000" i="1">
                                  <a:solidFill>
                                    <a:schemeClr val="accent1">
                                      <a:lumMod val="50000"/>
                                    </a:schemeClr>
                                  </a:solidFill>
                                  <a:latin typeface="Cambria Math"/>
                                  <a:ea typeface="Cambria Math"/>
                                </a:rPr>
                                <m:t>        </m:t>
                              </m:r>
                              <m:r>
                                <a:rPr lang="en-US" sz="2000" i="1">
                                  <a:solidFill>
                                    <a:schemeClr val="accent1">
                                      <a:lumMod val="50000"/>
                                    </a:schemeClr>
                                  </a:solidFill>
                                  <a:latin typeface="Cambria Math"/>
                                  <a:ea typeface="Cambria Math"/>
                                </a:rPr>
                                <m:t>𝛽</m:t>
                              </m:r>
                            </m:e>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𝑦</m:t>
                                  </m:r>
                                </m:e>
                                <m:sub>
                                  <m:r>
                                    <a:rPr lang="en-US" sz="2000" i="1">
                                      <a:solidFill>
                                        <a:schemeClr val="accent1">
                                          <a:lumMod val="50000"/>
                                        </a:schemeClr>
                                      </a:solidFill>
                                      <a:latin typeface="Cambria Math"/>
                                      <a:ea typeface="Cambria Math"/>
                                    </a:rPr>
                                    <m:t>𝑜</m:t>
                                  </m:r>
                                  <m:r>
                                    <a:rPr lang="en-US" sz="2000" i="1">
                                      <a:solidFill>
                                        <a:schemeClr val="accent1">
                                          <a:lumMod val="50000"/>
                                        </a:schemeClr>
                                      </a:solidFill>
                                      <a:latin typeface="Cambria Math"/>
                                      <a:ea typeface="Cambria Math"/>
                                    </a:rPr>
                                    <m:t>         </m:t>
                                  </m:r>
                                </m:sub>
                              </m:sSub>
                              <m:r>
                                <a:rPr lang="en-US" sz="2000" i="1">
                                  <a:solidFill>
                                    <a:schemeClr val="accent1">
                                      <a:lumMod val="50000"/>
                                    </a:schemeClr>
                                  </a:solidFill>
                                  <a:latin typeface="Cambria Math"/>
                                  <a:ea typeface="Cambria Math"/>
                                </a:rPr>
                                <m:t>𝑝</m:t>
                              </m:r>
                            </m:e>
                          </m:eqArr>
                        </m:e>
                      </m:d>
                      <m:r>
                        <a:rPr lang="en-US" sz="2000" i="1">
                          <a:solidFill>
                            <a:schemeClr val="accent1">
                              <a:lumMod val="50000"/>
                            </a:schemeClr>
                          </a:solidFill>
                          <a:latin typeface="Cambria Math"/>
                        </a:rPr>
                        <m:t>=0</m:t>
                      </m:r>
                    </m:oMath>
                  </m:oMathPara>
                </a14:m>
                <a:r>
                  <a:rPr lang="en-US" sz="2000" i="1" dirty="0">
                    <a:solidFill>
                      <a:schemeClr val="accent1">
                        <a:lumMod val="50000"/>
                      </a:schemeClr>
                    </a:solidFill>
                  </a:rPr>
                  <a:t/>
                </a:r>
                <a:br>
                  <a:rPr lang="en-US" sz="2000" i="1" dirty="0">
                    <a:solidFill>
                      <a:schemeClr val="accent1">
                        <a:lumMod val="50000"/>
                      </a:schemeClr>
                    </a:solidFill>
                  </a:rPr>
                </a:br>
                <a:r>
                  <a:rPr lang="en-US" sz="2000" dirty="0" err="1">
                    <a:solidFill>
                      <a:schemeClr val="accent1">
                        <a:lumMod val="50000"/>
                      </a:schemeClr>
                    </a:solidFill>
                  </a:rPr>
                  <a:t>shartning</a:t>
                </a:r>
                <a:r>
                  <a:rPr lang="en-US" sz="2000" dirty="0">
                    <a:solidFill>
                      <a:schemeClr val="accent1">
                        <a:lumMod val="50000"/>
                      </a:schemeClr>
                    </a:solidFill>
                  </a:rPr>
                  <a:t> </a:t>
                </a:r>
                <a:r>
                  <a:rPr lang="en-US" sz="2000" dirty="0" err="1">
                    <a:solidFill>
                      <a:schemeClr val="accent1">
                        <a:lumMod val="50000"/>
                      </a:schemeClr>
                    </a:solidFill>
                  </a:rPr>
                  <a:t>o`rinli</a:t>
                </a:r>
                <a:r>
                  <a:rPr lang="en-US" sz="2000" dirty="0">
                    <a:solidFill>
                      <a:schemeClr val="accent1">
                        <a:lumMod val="50000"/>
                      </a:schemeClr>
                    </a:solidFill>
                  </a:rPr>
                  <a:t> </a:t>
                </a:r>
                <a:r>
                  <a:rPr lang="en-US" sz="2000" dirty="0" err="1">
                    <a:solidFill>
                      <a:schemeClr val="accent1">
                        <a:lumMod val="50000"/>
                      </a:schemeClr>
                    </a:solidFill>
                  </a:rPr>
                  <a:t>bo`lishi</a:t>
                </a:r>
                <a:r>
                  <a:rPr lang="en-US" sz="2000" dirty="0">
                    <a:solidFill>
                      <a:schemeClr val="accent1">
                        <a:lumMod val="50000"/>
                      </a:schemeClr>
                    </a:solidFill>
                  </a:rPr>
                  <a:t> </a:t>
                </a:r>
                <a:r>
                  <a:rPr lang="en-US" sz="2000" dirty="0" err="1">
                    <a:solidFill>
                      <a:schemeClr val="accent1">
                        <a:lumMod val="50000"/>
                      </a:schemeClr>
                    </a:solidFill>
                  </a:rPr>
                  <a:t>zarur</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yetarlidir</a:t>
                </a:r>
                <a:r>
                  <a:rPr lang="en-US" sz="2000" dirty="0" smtClean="0">
                    <a:solidFill>
                      <a:schemeClr val="accent1">
                        <a:lumMod val="50000"/>
                      </a:schemeClr>
                    </a:solidFill>
                  </a:rPr>
                  <a:t>.</a:t>
                </a:r>
                <a:br>
                  <a:rPr lang="en-US" sz="2000" dirty="0" smtClean="0">
                    <a:solidFill>
                      <a:schemeClr val="accent1">
                        <a:lumMod val="50000"/>
                      </a:schemeClr>
                    </a:solidFill>
                  </a:rPr>
                </a:br>
                <a:r>
                  <a:rPr lang="en-US" sz="2000" dirty="0">
                    <a:solidFill>
                      <a:schemeClr val="accent1">
                        <a:lumMod val="50000"/>
                      </a:schemeClr>
                    </a:solidFill>
                  </a:rPr>
                  <a:t>Shunday </a:t>
                </a:r>
                <a:r>
                  <a:rPr lang="en-US" sz="2000" dirty="0" err="1">
                    <a:solidFill>
                      <a:schemeClr val="accent1">
                        <a:lumMod val="50000"/>
                      </a:schemeClr>
                    </a:solidFill>
                  </a:rPr>
                  <a:t>qilib</a:t>
                </a:r>
                <a:r>
                  <a:rPr lang="en-US" sz="2000" dirty="0">
                    <a:solidFill>
                      <a:schemeClr val="accent1">
                        <a:lumMod val="50000"/>
                      </a:schemeClr>
                    </a:solidFill>
                  </a:rPr>
                  <a:t>, (</a:t>
                </a:r>
                <a:r>
                  <a:rPr lang="en-US" sz="2000" i="1" dirty="0">
                    <a:solidFill>
                      <a:schemeClr val="accent1">
                        <a:lumMod val="50000"/>
                      </a:schemeClr>
                    </a:solidFill>
                  </a:rPr>
                  <a:t>y</a:t>
                </a:r>
                <a:r>
                  <a:rPr lang="en-US" sz="2000" i="1" baseline="-25000" dirty="0">
                    <a:solidFill>
                      <a:schemeClr val="accent1">
                        <a:lumMod val="50000"/>
                      </a:schemeClr>
                    </a:solidFill>
                  </a:rPr>
                  <a:t>0</a:t>
                </a:r>
                <a:r>
                  <a:rPr lang="en-US" sz="2000" i="1" dirty="0">
                    <a:solidFill>
                      <a:schemeClr val="accent1">
                        <a:lumMod val="50000"/>
                      </a:schemeClr>
                    </a:solidFill>
                  </a:rPr>
                  <a:t>,p</a:t>
                </a:r>
                <a:r>
                  <a:rPr lang="en-US" sz="2000" dirty="0">
                    <a:solidFill>
                      <a:schemeClr val="accent1">
                        <a:lumMod val="50000"/>
                      </a:schemeClr>
                    </a:solidFill>
                  </a:rPr>
                  <a:t>) </a:t>
                </a:r>
                <a:r>
                  <a:rPr lang="en-US" sz="2000" dirty="0" err="1">
                    <a:solidFill>
                      <a:schemeClr val="accent1">
                        <a:lumMod val="50000"/>
                      </a:schemeClr>
                    </a:solidFill>
                  </a:rPr>
                  <a:t>vektorga</a:t>
                </a:r>
                <a:r>
                  <a:rPr lang="en-US" sz="2000" dirty="0">
                    <a:solidFill>
                      <a:schemeClr val="accent1">
                        <a:lumMod val="50000"/>
                      </a:schemeClr>
                    </a:solidFill>
                  </a:rPr>
                  <a:t> parallel </a:t>
                </a:r>
                <a:r>
                  <a:rPr lang="en-US" sz="2000" i="1" dirty="0">
                    <a:solidFill>
                      <a:schemeClr val="accent1">
                        <a:lumMod val="50000"/>
                      </a:schemeClr>
                    </a:solidFill>
                  </a:rPr>
                  <a:t>N</a:t>
                </a:r>
                <a:r>
                  <a:rPr lang="en-US" sz="2000" i="1" baseline="-25000" dirty="0">
                    <a:solidFill>
                      <a:schemeClr val="accent1">
                        <a:lumMod val="50000"/>
                      </a:schemeClr>
                    </a:solidFill>
                  </a:rPr>
                  <a:t>0</a:t>
                </a:r>
                <a:r>
                  <a:rPr lang="en-US" sz="2000" dirty="0">
                    <a:solidFill>
                      <a:schemeClr val="accent1">
                        <a:lumMod val="50000"/>
                      </a:schemeClr>
                    </a:solidFill>
                  </a:rPr>
                  <a:t> </a:t>
                </a:r>
                <a:r>
                  <a:rPr lang="en-US" sz="2000" dirty="0" err="1">
                    <a:solidFill>
                      <a:schemeClr val="accent1">
                        <a:lumMod val="50000"/>
                      </a:schemeClr>
                    </a:solidFill>
                  </a:rPr>
                  <a:t>nuqtaga</a:t>
                </a:r>
                <a:r>
                  <a:rPr lang="en-US" sz="2000" dirty="0">
                    <a:solidFill>
                      <a:schemeClr val="accent1">
                        <a:lumMod val="50000"/>
                      </a:schemeClr>
                    </a:solidFill>
                  </a:rPr>
                  <a:t> </a:t>
                </a:r>
                <a:r>
                  <a:rPr lang="en-US" sz="2000" dirty="0" err="1">
                    <a:solidFill>
                      <a:schemeClr val="accent1">
                        <a:lumMod val="50000"/>
                      </a:schemeClr>
                    </a:solidFill>
                  </a:rPr>
                  <a:t>o`tkazilgan</a:t>
                </a:r>
                <a:r>
                  <a:rPr lang="en-US" sz="2000" dirty="0">
                    <a:solidFill>
                      <a:schemeClr val="accent1">
                        <a:lumMod val="50000"/>
                      </a:schemeClr>
                    </a:solidFill>
                  </a:rPr>
                  <a:t> </a:t>
                </a:r>
                <a:r>
                  <a:rPr lang="en-US" sz="2000" dirty="0" err="1">
                    <a:solidFill>
                      <a:schemeClr val="accent1">
                        <a:lumMod val="50000"/>
                      </a:schemeClr>
                    </a:solidFill>
                  </a:rPr>
                  <a:t>urinma</a:t>
                </a:r>
                <a:r>
                  <a:rPr lang="en-US" sz="2000" dirty="0">
                    <a:solidFill>
                      <a:schemeClr val="accent1">
                        <a:lumMod val="50000"/>
                      </a:schemeClr>
                    </a:solidFill>
                  </a:rPr>
                  <a:t>   </a:t>
                </a:r>
                <a:r>
                  <a:rPr lang="en-US" sz="2000" dirty="0" err="1">
                    <a:solidFill>
                      <a:schemeClr val="accent1">
                        <a:lumMod val="50000"/>
                      </a:schemeClr>
                    </a:solidFill>
                  </a:rPr>
                  <a:t>tenglamasi</a:t>
                </a:r>
                <a:r>
                  <a:rPr lang="ru-RU" sz="2000" b="1" dirty="0">
                    <a:solidFill>
                      <a:schemeClr val="accent1">
                        <a:lumMod val="50000"/>
                      </a:schemeClr>
                    </a:solidFill>
                  </a:rPr>
                  <a:t/>
                </a:r>
                <a:br>
                  <a:rPr lang="ru-RU" sz="2000" b="1" dirty="0">
                    <a:solidFill>
                      <a:schemeClr val="accent1">
                        <a:lumMod val="50000"/>
                      </a:schemeClr>
                    </a:solidFill>
                  </a:rPr>
                </a:br>
                <a:r>
                  <a:rPr lang="ru-RU" sz="2000" b="1" dirty="0">
                    <a:solidFill>
                      <a:schemeClr val="accent1">
                        <a:lumMod val="50000"/>
                      </a:schemeClr>
                    </a:solidFill>
                  </a:rPr>
                  <a:t/>
                </a:r>
                <a:br>
                  <a:rPr lang="ru-RU" sz="2000" b="1" dirty="0">
                    <a:solidFill>
                      <a:schemeClr val="accent1">
                        <a:lumMod val="50000"/>
                      </a:schemeClr>
                    </a:solidFill>
                  </a:rPr>
                </a:br>
                <a14:m>
                  <m:oMathPara xmlns:m="http://schemas.openxmlformats.org/officeDocument/2006/math">
                    <m:oMathParaPr>
                      <m:jc m:val="centerGroup"/>
                    </m:oMathParaPr>
                    <m:oMath xmlns:m="http://schemas.openxmlformats.org/officeDocument/2006/math">
                      <m:d>
                        <m:dPr>
                          <m:begChr m:val="|"/>
                          <m:endChr m:val="|"/>
                          <m:ctrlPr>
                            <a:rPr lang="en-US" sz="1800" i="1">
                              <a:solidFill>
                                <a:schemeClr val="accent1">
                                  <a:lumMod val="50000"/>
                                </a:schemeClr>
                              </a:solidFill>
                              <a:latin typeface="Cambria Math"/>
                            </a:rPr>
                          </m:ctrlPr>
                        </m:dPr>
                        <m:e>
                          <m:eqArr>
                            <m:eqArrPr>
                              <m:ctrlPr>
                                <a:rPr lang="en-US" sz="1800" i="1">
                                  <a:solidFill>
                                    <a:schemeClr val="accent1">
                                      <a:lumMod val="50000"/>
                                    </a:schemeClr>
                                  </a:solidFill>
                                  <a:latin typeface="Cambria Math"/>
                                  <a:ea typeface="Cambria Math"/>
                                </a:rPr>
                              </m:ctrlPr>
                            </m:eqArrPr>
                            <m:e>
                              <m:r>
                                <a:rPr lang="en-US" sz="1800" i="1">
                                  <a:solidFill>
                                    <a:schemeClr val="accent1">
                                      <a:lumMod val="50000"/>
                                    </a:schemeClr>
                                  </a:solidFill>
                                  <a:latin typeface="Cambria Math"/>
                                  <a:ea typeface="Cambria Math"/>
                                </a:rPr>
                                <m:t>𝑥</m:t>
                              </m:r>
                              <m:r>
                                <a:rPr lang="en-US" sz="1800" i="1">
                                  <a:solidFill>
                                    <a:schemeClr val="accent1">
                                      <a:lumMod val="50000"/>
                                    </a:schemeClr>
                                  </a:solidFill>
                                  <a:latin typeface="Cambria Math"/>
                                  <a:ea typeface="Cambria Math"/>
                                </a:rPr>
                                <m:t>−</m:t>
                              </m:r>
                              <m:sSub>
                                <m:sSubPr>
                                  <m:ctrlPr>
                                    <a:rPr lang="en-US" sz="1800" i="1">
                                      <a:solidFill>
                                        <a:schemeClr val="accent1">
                                          <a:lumMod val="50000"/>
                                        </a:schemeClr>
                                      </a:solidFill>
                                      <a:latin typeface="Cambria Math"/>
                                      <a:ea typeface="Cambria Math"/>
                                    </a:rPr>
                                  </m:ctrlPr>
                                </m:sSubPr>
                                <m:e>
                                  <m:r>
                                    <a:rPr lang="en-US" sz="1800" i="1">
                                      <a:solidFill>
                                        <a:schemeClr val="accent1">
                                          <a:lumMod val="50000"/>
                                        </a:schemeClr>
                                      </a:solidFill>
                                      <a:latin typeface="Cambria Math"/>
                                      <a:ea typeface="Cambria Math"/>
                                    </a:rPr>
                                    <m:t>𝑥</m:t>
                                  </m:r>
                                </m:e>
                                <m:sub>
                                  <m:r>
                                    <a:rPr lang="en-US" sz="1800" i="1">
                                      <a:solidFill>
                                        <a:schemeClr val="accent1">
                                          <a:lumMod val="50000"/>
                                        </a:schemeClr>
                                      </a:solidFill>
                                      <a:latin typeface="Cambria Math"/>
                                      <a:ea typeface="Cambria Math"/>
                                    </a:rPr>
                                    <m:t>𝑜</m:t>
                                  </m:r>
                                </m:sub>
                              </m:sSub>
                              <m:r>
                                <a:rPr lang="en-US" sz="1800" i="1">
                                  <a:solidFill>
                                    <a:schemeClr val="accent1">
                                      <a:lumMod val="50000"/>
                                    </a:schemeClr>
                                  </a:solidFill>
                                  <a:latin typeface="Cambria Math"/>
                                  <a:ea typeface="Cambria Math"/>
                                </a:rPr>
                                <m:t>        </m:t>
                              </m:r>
                              <m:r>
                                <a:rPr lang="en-US" sz="1800" i="1">
                                  <a:solidFill>
                                    <a:schemeClr val="accent1">
                                      <a:lumMod val="50000"/>
                                    </a:schemeClr>
                                  </a:solidFill>
                                  <a:latin typeface="Cambria Math"/>
                                  <a:ea typeface="Cambria Math"/>
                                </a:rPr>
                                <m:t>𝑦</m:t>
                              </m:r>
                              <m:r>
                                <a:rPr lang="en-US" sz="1800" i="1">
                                  <a:solidFill>
                                    <a:schemeClr val="accent1">
                                      <a:lumMod val="50000"/>
                                    </a:schemeClr>
                                  </a:solidFill>
                                  <a:latin typeface="Cambria Math"/>
                                  <a:ea typeface="Cambria Math"/>
                                </a:rPr>
                                <m:t>−</m:t>
                              </m:r>
                              <m:sSub>
                                <m:sSubPr>
                                  <m:ctrlPr>
                                    <a:rPr lang="en-US" sz="1800" i="1">
                                      <a:solidFill>
                                        <a:schemeClr val="accent1">
                                          <a:lumMod val="50000"/>
                                        </a:schemeClr>
                                      </a:solidFill>
                                      <a:latin typeface="Cambria Math"/>
                                      <a:ea typeface="Cambria Math"/>
                                    </a:rPr>
                                  </m:ctrlPr>
                                </m:sSubPr>
                                <m:e>
                                  <m:r>
                                    <a:rPr lang="en-US" sz="1800" i="1">
                                      <a:solidFill>
                                        <a:schemeClr val="accent1">
                                          <a:lumMod val="50000"/>
                                        </a:schemeClr>
                                      </a:solidFill>
                                      <a:latin typeface="Cambria Math"/>
                                      <a:ea typeface="Cambria Math"/>
                                    </a:rPr>
                                    <m:t>𝑦</m:t>
                                  </m:r>
                                </m:e>
                                <m:sub>
                                  <m:r>
                                    <a:rPr lang="en-US" sz="1800" i="1">
                                      <a:solidFill>
                                        <a:schemeClr val="accent1">
                                          <a:lumMod val="50000"/>
                                        </a:schemeClr>
                                      </a:solidFill>
                                      <a:latin typeface="Cambria Math"/>
                                      <a:ea typeface="Cambria Math"/>
                                    </a:rPr>
                                    <m:t>𝑜</m:t>
                                  </m:r>
                                </m:sub>
                              </m:sSub>
                            </m:e>
                            <m:e>
                              <m:sSub>
                                <m:sSubPr>
                                  <m:ctrlPr>
                                    <a:rPr lang="en-US" sz="1800" i="1">
                                      <a:solidFill>
                                        <a:schemeClr val="accent1">
                                          <a:lumMod val="50000"/>
                                        </a:schemeClr>
                                      </a:solidFill>
                                      <a:latin typeface="Cambria Math"/>
                                      <a:ea typeface="Cambria Math"/>
                                    </a:rPr>
                                  </m:ctrlPr>
                                </m:sSubPr>
                                <m:e>
                                  <m:r>
                                    <a:rPr lang="en-US" sz="1800" i="1">
                                      <a:solidFill>
                                        <a:schemeClr val="accent1">
                                          <a:lumMod val="50000"/>
                                        </a:schemeClr>
                                      </a:solidFill>
                                      <a:latin typeface="Cambria Math"/>
                                      <a:ea typeface="Cambria Math"/>
                                    </a:rPr>
                                    <m:t>𝑦</m:t>
                                  </m:r>
                                </m:e>
                                <m:sub>
                                  <m:r>
                                    <a:rPr lang="en-US" sz="1800" i="1">
                                      <a:solidFill>
                                        <a:schemeClr val="accent1">
                                          <a:lumMod val="50000"/>
                                        </a:schemeClr>
                                      </a:solidFill>
                                      <a:latin typeface="Cambria Math"/>
                                      <a:ea typeface="Cambria Math"/>
                                    </a:rPr>
                                    <m:t>𝑜</m:t>
                                  </m:r>
                                  <m:r>
                                    <a:rPr lang="en-US" sz="1800" i="1">
                                      <a:solidFill>
                                        <a:schemeClr val="accent1">
                                          <a:lumMod val="50000"/>
                                        </a:schemeClr>
                                      </a:solidFill>
                                      <a:latin typeface="Cambria Math"/>
                                      <a:ea typeface="Cambria Math"/>
                                    </a:rPr>
                                    <m:t>                        </m:t>
                                  </m:r>
                                </m:sub>
                              </m:sSub>
                              <m:r>
                                <a:rPr lang="en-US" sz="1800" i="1">
                                  <a:solidFill>
                                    <a:schemeClr val="accent1">
                                      <a:lumMod val="50000"/>
                                    </a:schemeClr>
                                  </a:solidFill>
                                  <a:latin typeface="Cambria Math"/>
                                  <a:ea typeface="Cambria Math"/>
                                </a:rPr>
                                <m:t>𝑝</m:t>
                              </m:r>
                            </m:e>
                          </m:eqArr>
                        </m:e>
                      </m:d>
                      <m:r>
                        <a:rPr lang="en-US" sz="1800" i="1">
                          <a:solidFill>
                            <a:schemeClr val="accent1">
                              <a:lumMod val="50000"/>
                            </a:schemeClr>
                          </a:solidFill>
                          <a:latin typeface="Cambria Math"/>
                        </a:rPr>
                        <m:t>=0</m:t>
                      </m:r>
                      <m:r>
                        <a:rPr lang="en-US" sz="1800" i="1">
                          <a:solidFill>
                            <a:schemeClr val="accent1">
                              <a:lumMod val="50000"/>
                            </a:schemeClr>
                          </a:solidFill>
                          <a:latin typeface="Cambria Math"/>
                          <a:ea typeface="Cambria Math"/>
                        </a:rPr>
                        <m:t>⟹</m:t>
                      </m:r>
                      <m:r>
                        <a:rPr lang="en-US" sz="1800" i="1">
                          <a:solidFill>
                            <a:schemeClr val="accent1">
                              <a:lumMod val="50000"/>
                            </a:schemeClr>
                          </a:solidFill>
                          <a:latin typeface="Cambria Math"/>
                          <a:ea typeface="Cambria Math"/>
                        </a:rPr>
                        <m:t>𝑦</m:t>
                      </m:r>
                      <m:sSub>
                        <m:sSubPr>
                          <m:ctrlPr>
                            <a:rPr lang="en-US" sz="1800" i="1">
                              <a:solidFill>
                                <a:schemeClr val="accent1">
                                  <a:lumMod val="50000"/>
                                </a:schemeClr>
                              </a:solidFill>
                              <a:latin typeface="Cambria Math"/>
                              <a:ea typeface="Cambria Math"/>
                            </a:rPr>
                          </m:ctrlPr>
                        </m:sSubPr>
                        <m:e>
                          <m:r>
                            <a:rPr lang="en-US" sz="1800" i="1">
                              <a:solidFill>
                                <a:schemeClr val="accent1">
                                  <a:lumMod val="50000"/>
                                </a:schemeClr>
                              </a:solidFill>
                              <a:latin typeface="Cambria Math"/>
                              <a:ea typeface="Cambria Math"/>
                            </a:rPr>
                            <m:t>𝑦</m:t>
                          </m:r>
                        </m:e>
                        <m:sub>
                          <m:r>
                            <a:rPr lang="en-US" sz="1800" i="1">
                              <a:solidFill>
                                <a:schemeClr val="accent1">
                                  <a:lumMod val="50000"/>
                                </a:schemeClr>
                              </a:solidFill>
                              <a:latin typeface="Cambria Math"/>
                              <a:ea typeface="Cambria Math"/>
                            </a:rPr>
                            <m:t>𝑜</m:t>
                          </m:r>
                        </m:sub>
                      </m:sSub>
                      <m:r>
                        <a:rPr lang="en-US" sz="1800" i="1">
                          <a:solidFill>
                            <a:schemeClr val="accent1">
                              <a:lumMod val="50000"/>
                            </a:schemeClr>
                          </a:solidFill>
                          <a:latin typeface="Cambria Math"/>
                          <a:ea typeface="Cambria Math"/>
                        </a:rPr>
                        <m:t>−</m:t>
                      </m:r>
                      <m:sSup>
                        <m:sSupPr>
                          <m:ctrlPr>
                            <a:rPr lang="en-US" sz="1800" i="1">
                              <a:solidFill>
                                <a:schemeClr val="accent1">
                                  <a:lumMod val="50000"/>
                                </a:schemeClr>
                              </a:solidFill>
                              <a:latin typeface="Cambria Math"/>
                              <a:ea typeface="Cambria Math"/>
                            </a:rPr>
                          </m:ctrlPr>
                        </m:sSupPr>
                        <m:e>
                          <m:sSub>
                            <m:sSubPr>
                              <m:ctrlPr>
                                <a:rPr lang="en-US" sz="1800" i="1">
                                  <a:solidFill>
                                    <a:schemeClr val="accent1">
                                      <a:lumMod val="50000"/>
                                    </a:schemeClr>
                                  </a:solidFill>
                                  <a:latin typeface="Cambria Math"/>
                                  <a:ea typeface="Cambria Math"/>
                                </a:rPr>
                              </m:ctrlPr>
                            </m:sSubPr>
                            <m:e>
                              <m:r>
                                <a:rPr lang="en-US" sz="1800" i="1">
                                  <a:solidFill>
                                    <a:schemeClr val="accent1">
                                      <a:lumMod val="50000"/>
                                    </a:schemeClr>
                                  </a:solidFill>
                                  <a:latin typeface="Cambria Math"/>
                                  <a:ea typeface="Cambria Math"/>
                                </a:rPr>
                                <m:t>𝑦</m:t>
                              </m:r>
                            </m:e>
                            <m:sub>
                              <m:r>
                                <a:rPr lang="en-US" sz="1800" i="1">
                                  <a:solidFill>
                                    <a:schemeClr val="accent1">
                                      <a:lumMod val="50000"/>
                                    </a:schemeClr>
                                  </a:solidFill>
                                  <a:latin typeface="Cambria Math"/>
                                  <a:ea typeface="Cambria Math"/>
                                </a:rPr>
                                <m:t>𝑜</m:t>
                              </m:r>
                            </m:sub>
                          </m:sSub>
                        </m:e>
                        <m:sup>
                          <m:r>
                            <a:rPr lang="en-US" sz="1800" i="1">
                              <a:solidFill>
                                <a:schemeClr val="accent1">
                                  <a:lumMod val="50000"/>
                                </a:schemeClr>
                              </a:solidFill>
                              <a:latin typeface="Cambria Math"/>
                              <a:ea typeface="Cambria Math"/>
                            </a:rPr>
                            <m:t>2</m:t>
                          </m:r>
                        </m:sup>
                      </m:sSup>
                      <m:r>
                        <a:rPr lang="en-US" sz="1800" i="1">
                          <a:solidFill>
                            <a:schemeClr val="accent1">
                              <a:lumMod val="50000"/>
                            </a:schemeClr>
                          </a:solidFill>
                          <a:latin typeface="Cambria Math"/>
                          <a:ea typeface="Cambria Math"/>
                        </a:rPr>
                        <m:t>=</m:t>
                      </m:r>
                      <m:r>
                        <a:rPr lang="en-US" sz="1800" i="1">
                          <a:solidFill>
                            <a:schemeClr val="accent1">
                              <a:lumMod val="50000"/>
                            </a:schemeClr>
                          </a:solidFill>
                          <a:latin typeface="Cambria Math"/>
                          <a:ea typeface="Cambria Math"/>
                        </a:rPr>
                        <m:t>𝑝𝑥</m:t>
                      </m:r>
                      <m:r>
                        <a:rPr lang="en-US" sz="1800" i="1">
                          <a:solidFill>
                            <a:schemeClr val="accent1">
                              <a:lumMod val="50000"/>
                            </a:schemeClr>
                          </a:solidFill>
                          <a:latin typeface="Cambria Math"/>
                          <a:ea typeface="Cambria Math"/>
                        </a:rPr>
                        <m:t>−</m:t>
                      </m:r>
                      <m:r>
                        <a:rPr lang="en-US" sz="1800" i="1">
                          <a:solidFill>
                            <a:schemeClr val="accent1">
                              <a:lumMod val="50000"/>
                            </a:schemeClr>
                          </a:solidFill>
                          <a:latin typeface="Cambria Math"/>
                          <a:ea typeface="Cambria Math"/>
                        </a:rPr>
                        <m:t>𝑝</m:t>
                      </m:r>
                      <m:sSub>
                        <m:sSubPr>
                          <m:ctrlPr>
                            <a:rPr lang="en-US" sz="1800" i="1">
                              <a:solidFill>
                                <a:schemeClr val="accent1">
                                  <a:lumMod val="50000"/>
                                </a:schemeClr>
                              </a:solidFill>
                              <a:latin typeface="Cambria Math"/>
                              <a:ea typeface="Cambria Math"/>
                            </a:rPr>
                          </m:ctrlPr>
                        </m:sSubPr>
                        <m:e>
                          <m:r>
                            <a:rPr lang="en-US" sz="1800" i="1">
                              <a:solidFill>
                                <a:schemeClr val="accent1">
                                  <a:lumMod val="50000"/>
                                </a:schemeClr>
                              </a:solidFill>
                              <a:latin typeface="Cambria Math"/>
                              <a:ea typeface="Cambria Math"/>
                            </a:rPr>
                            <m:t>𝑥</m:t>
                          </m:r>
                        </m:e>
                        <m:sub>
                          <m:r>
                            <a:rPr lang="en-US" sz="1800" i="1">
                              <a:solidFill>
                                <a:schemeClr val="accent1">
                                  <a:lumMod val="50000"/>
                                </a:schemeClr>
                              </a:solidFill>
                              <a:latin typeface="Cambria Math"/>
                              <a:ea typeface="Cambria Math"/>
                            </a:rPr>
                            <m:t>𝑜</m:t>
                          </m:r>
                        </m:sub>
                      </m:sSub>
                    </m:oMath>
                  </m:oMathPara>
                </a14:m>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353664"/>
              </a:xfrm>
              <a:blipFill rotWithShape="1">
                <a:blip r:embed="rId2"/>
                <a:stretch>
                  <a:fillRect l="-694" t="-6606" r="-694" b="-342"/>
                </a:stretch>
              </a:blipFill>
            </p:spPr>
            <p:txBody>
              <a:bodyPr/>
              <a:lstStyle/>
              <a:p>
                <a:r>
                  <a:rPr lang="ru-RU">
                    <a:noFill/>
                  </a:rPr>
                  <a:t> </a:t>
                </a:r>
              </a:p>
            </p:txBody>
          </p:sp>
        </mc:Fallback>
      </mc:AlternateContent>
    </p:spTree>
    <p:extLst>
      <p:ext uri="{BB962C8B-B14F-4D97-AF65-F5344CB8AC3E}">
        <p14:creationId xmlns:p14="http://schemas.microsoft.com/office/powerpoint/2010/main" xmlns="" val="1445318702"/>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281656"/>
              </a:xfrm>
            </p:spPr>
            <p:txBody>
              <a:bodyPr>
                <a:normAutofit/>
              </a:bodyPr>
              <a:lstStyle/>
              <a:p>
                <a:r>
                  <a:rPr lang="en-US" sz="2000" dirty="0" smtClean="0">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tenglikga</a:t>
                </a:r>
                <a:r>
                  <a:rPr lang="en-US" sz="2000" dirty="0">
                    <a:solidFill>
                      <a:schemeClr val="accent1">
                        <a:lumMod val="50000"/>
                      </a:schemeClr>
                    </a:solidFill>
                  </a:rPr>
                  <a:t> </a:t>
                </a:r>
                <a:r>
                  <a:rPr lang="en-US" sz="2000" i="1" dirty="0">
                    <a:solidFill>
                      <a:schemeClr val="accent1">
                        <a:lumMod val="50000"/>
                      </a:schemeClr>
                    </a:solidFill>
                  </a:rPr>
                  <a:t>y</a:t>
                </a:r>
                <a:r>
                  <a:rPr lang="en-US" sz="2000" i="1" baseline="-25000" dirty="0">
                    <a:solidFill>
                      <a:schemeClr val="accent1">
                        <a:lumMod val="50000"/>
                      </a:schemeClr>
                    </a:solidFill>
                  </a:rPr>
                  <a:t>0</a:t>
                </a:r>
                <a:r>
                  <a:rPr lang="en-US" sz="2000" i="1" baseline="30000" dirty="0">
                    <a:solidFill>
                      <a:schemeClr val="accent1">
                        <a:lumMod val="50000"/>
                      </a:schemeClr>
                    </a:solidFill>
                  </a:rPr>
                  <a:t>2</a:t>
                </a:r>
                <a:r>
                  <a:rPr lang="en-US" sz="2000" dirty="0">
                    <a:solidFill>
                      <a:schemeClr val="accent1">
                        <a:lumMod val="50000"/>
                      </a:schemeClr>
                    </a:solidFill>
                  </a:rPr>
                  <a:t> </a:t>
                </a:r>
                <a:r>
                  <a:rPr lang="en-US" sz="2000" dirty="0" err="1">
                    <a:solidFill>
                      <a:schemeClr val="accent1">
                        <a:lumMod val="50000"/>
                      </a:schemeClr>
                    </a:solidFill>
                  </a:rPr>
                  <a:t>ni</a:t>
                </a:r>
                <a:r>
                  <a:rPr lang="en-US" sz="2000" dirty="0">
                    <a:solidFill>
                      <a:schemeClr val="accent1">
                        <a:lumMod val="50000"/>
                      </a:schemeClr>
                    </a:solidFill>
                  </a:rPr>
                  <a:t> </a:t>
                </a:r>
                <a:r>
                  <a:rPr lang="en-US" sz="2000" dirty="0" err="1">
                    <a:solidFill>
                      <a:schemeClr val="accent1">
                        <a:lumMod val="50000"/>
                      </a:schemeClr>
                    </a:solidFill>
                  </a:rPr>
                  <a:t>o’rniga</a:t>
                </a:r>
                <a:r>
                  <a:rPr lang="en-US" sz="2000" dirty="0">
                    <a:solidFill>
                      <a:schemeClr val="accent1">
                        <a:lumMod val="50000"/>
                      </a:schemeClr>
                    </a:solidFill>
                  </a:rPr>
                  <a:t> </a:t>
                </a:r>
                <a:r>
                  <a:rPr lang="en-US" sz="2000" i="1" dirty="0">
                    <a:solidFill>
                      <a:schemeClr val="accent1">
                        <a:lumMod val="50000"/>
                      </a:schemeClr>
                    </a:solidFill>
                  </a:rPr>
                  <a:t> 2px</a:t>
                </a:r>
                <a:r>
                  <a:rPr lang="en-US" sz="2000" i="1" baseline="-25000" dirty="0">
                    <a:solidFill>
                      <a:schemeClr val="accent1">
                        <a:lumMod val="50000"/>
                      </a:schemeClr>
                    </a:solidFill>
                  </a:rPr>
                  <a:t>0</a:t>
                </a:r>
                <a:r>
                  <a:rPr lang="en-US" sz="2000" dirty="0">
                    <a:solidFill>
                      <a:schemeClr val="accent1">
                        <a:lumMod val="50000"/>
                      </a:schemeClr>
                    </a:solidFill>
                  </a:rPr>
                  <a:t> </a:t>
                </a:r>
                <a:r>
                  <a:rPr lang="en-US" sz="2000" dirty="0" err="1">
                    <a:solidFill>
                      <a:schemeClr val="accent1">
                        <a:lumMod val="50000"/>
                      </a:schemeClr>
                    </a:solidFill>
                  </a:rPr>
                  <a:t>ni</a:t>
                </a:r>
                <a:r>
                  <a:rPr lang="en-US" sz="2000" dirty="0">
                    <a:solidFill>
                      <a:schemeClr val="accent1">
                        <a:lumMod val="50000"/>
                      </a:schemeClr>
                    </a:solidFill>
                  </a:rPr>
                  <a:t> </a:t>
                </a:r>
                <a:r>
                  <a:rPr lang="en-US" sz="2000" dirty="0" err="1">
                    <a:solidFill>
                      <a:schemeClr val="accent1">
                        <a:lumMod val="50000"/>
                      </a:schemeClr>
                    </a:solidFill>
                  </a:rPr>
                  <a:t>qo’ysak</a:t>
                </a:r>
                <a:r>
                  <a:rPr lang="en-US" sz="2000" dirty="0">
                    <a:solidFill>
                      <a:schemeClr val="accent1">
                        <a:lumMod val="50000"/>
                      </a:schemeClr>
                    </a:solidFill>
                  </a:rPr>
                  <a:t> </a:t>
                </a:r>
                <a:r>
                  <a:rPr lang="en-US" sz="2000" dirty="0" err="1">
                    <a:solidFill>
                      <a:schemeClr val="accent1">
                        <a:lumMod val="50000"/>
                      </a:schemeClr>
                    </a:solidFill>
                  </a:rPr>
                  <a:t>ushbu</a:t>
                </a:r>
                <a:r>
                  <a:rPr lang="en-US" sz="2000" dirty="0">
                    <a:solidFill>
                      <a:schemeClr val="accent1">
                        <a:lumMod val="50000"/>
                      </a:schemeClr>
                    </a:solidFill>
                  </a:rPr>
                  <a:t> </a:t>
                </a:r>
                <a:r>
                  <a:rPr lang="en-US" sz="2000" dirty="0" err="1">
                    <a:solidFill>
                      <a:schemeClr val="accent1">
                        <a:lumMod val="50000"/>
                      </a:schemeClr>
                    </a:solidFill>
                  </a:rPr>
                  <a:t>tenglikka</a:t>
                </a:r>
                <a:r>
                  <a:rPr lang="en-US" sz="2000" dirty="0">
                    <a:solidFill>
                      <a:schemeClr val="accent1">
                        <a:lumMod val="50000"/>
                      </a:schemeClr>
                    </a:solidFill>
                  </a:rPr>
                  <a:t> </a:t>
                </a:r>
                <a:r>
                  <a:rPr lang="en-US" sz="2000" dirty="0" err="1">
                    <a:solidFill>
                      <a:schemeClr val="accent1">
                        <a:lumMod val="50000"/>
                      </a:schemeClr>
                    </a:solidFill>
                  </a:rPr>
                  <a:t>ega</a:t>
                </a:r>
                <a:r>
                  <a:rPr lang="en-US" sz="2000" dirty="0">
                    <a:solidFill>
                      <a:schemeClr val="accent1">
                        <a:lumMod val="50000"/>
                      </a:schemeClr>
                    </a:solidFill>
                  </a:rPr>
                  <a:t> </a:t>
                </a:r>
                <a:r>
                  <a:rPr lang="en-US" sz="2000" dirty="0" err="1">
                    <a:solidFill>
                      <a:schemeClr val="accent1">
                        <a:lumMod val="50000"/>
                      </a:schemeClr>
                    </a:solidFill>
                  </a:rPr>
                  <a:t>bo`lamiz</a:t>
                </a:r>
                <a:r>
                  <a:rPr lang="ru-RU" sz="2000" b="1" dirty="0">
                    <a:solidFill>
                      <a:schemeClr val="accent1">
                        <a:lumMod val="50000"/>
                      </a:schemeClr>
                    </a:solidFill>
                  </a:rPr>
                  <a:t/>
                </a:r>
                <a:br>
                  <a:rPr lang="ru-RU" sz="2000" b="1" dirty="0">
                    <a:solidFill>
                      <a:schemeClr val="accent1">
                        <a:lumMod val="50000"/>
                      </a:schemeClr>
                    </a:solidFill>
                  </a:rPr>
                </a:br>
                <a:r>
                  <a:rPr lang="en-US" sz="2000" b="1" dirty="0" smtClean="0">
                    <a:solidFill>
                      <a:schemeClr val="accent1">
                        <a:lumMod val="50000"/>
                      </a:schemeClr>
                    </a:solidFill>
                  </a:rPr>
                  <a:t>                        </a:t>
                </a:r>
                <a:r>
                  <a:rPr lang="en-US" sz="2000" b="1" i="1" dirty="0" smtClean="0">
                    <a:solidFill>
                      <a:schemeClr val="accent1">
                        <a:lumMod val="50000"/>
                      </a:schemeClr>
                    </a:solidFill>
                  </a:rPr>
                  <a:t>yy</a:t>
                </a:r>
                <a:r>
                  <a:rPr lang="en-US" sz="2000" b="1" i="1" baseline="-25000" dirty="0" smtClean="0">
                    <a:solidFill>
                      <a:schemeClr val="accent1">
                        <a:lumMod val="50000"/>
                      </a:schemeClr>
                    </a:solidFill>
                  </a:rPr>
                  <a:t>0</a:t>
                </a:r>
                <a:r>
                  <a:rPr lang="en-US" sz="2000" b="1" i="1" dirty="0" smtClean="0">
                    <a:solidFill>
                      <a:schemeClr val="accent1">
                        <a:lumMod val="50000"/>
                      </a:schemeClr>
                    </a:solidFill>
                  </a:rPr>
                  <a:t>=p(x+x</a:t>
                </a:r>
                <a:r>
                  <a:rPr lang="en-US" sz="2000" b="1" i="1" baseline="-25000" dirty="0" smtClean="0">
                    <a:solidFill>
                      <a:schemeClr val="accent1">
                        <a:lumMod val="50000"/>
                      </a:schemeClr>
                    </a:solidFill>
                  </a:rPr>
                  <a:t>0</a:t>
                </a:r>
                <a:r>
                  <a:rPr lang="en-US" sz="2000" b="1" i="1" dirty="0">
                    <a:solidFill>
                      <a:schemeClr val="accent1">
                        <a:lumMod val="50000"/>
                      </a:schemeClr>
                    </a:solidFill>
                  </a:rPr>
                  <a:t>)</a:t>
                </a:r>
                <a:r>
                  <a:rPr lang="en-US" sz="2000" b="1" dirty="0">
                    <a:solidFill>
                      <a:schemeClr val="accent1">
                        <a:lumMod val="50000"/>
                      </a:schemeClr>
                    </a:solidFill>
                  </a:rPr>
                  <a:t>        (3.2)</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tenglama</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i="1" dirty="0">
                    <a:solidFill>
                      <a:schemeClr val="accent1">
                        <a:lumMod val="50000"/>
                      </a:schemeClr>
                    </a:solidFill>
                  </a:rPr>
                  <a:t>N</a:t>
                </a:r>
                <a:r>
                  <a:rPr lang="en-US" sz="2000" i="1" baseline="-25000" dirty="0">
                    <a:solidFill>
                      <a:schemeClr val="accent1">
                        <a:lumMod val="50000"/>
                      </a:schemeClr>
                    </a:solidFill>
                  </a:rPr>
                  <a:t>0</a:t>
                </a:r>
                <a:r>
                  <a:rPr lang="en-US" sz="2000" i="1" dirty="0">
                    <a:solidFill>
                      <a:schemeClr val="accent1">
                        <a:lumMod val="50000"/>
                      </a:schemeClr>
                    </a:solidFill>
                  </a:rPr>
                  <a:t>(x</a:t>
                </a:r>
                <a:r>
                  <a:rPr lang="en-US" sz="2000" i="1" baseline="-25000" dirty="0">
                    <a:solidFill>
                      <a:schemeClr val="accent1">
                        <a:lumMod val="50000"/>
                      </a:schemeClr>
                    </a:solidFill>
                  </a:rPr>
                  <a:t>0</a:t>
                </a:r>
                <a:r>
                  <a:rPr lang="en-US" sz="2000" i="1" dirty="0">
                    <a:solidFill>
                      <a:schemeClr val="accent1">
                        <a:lumMod val="50000"/>
                      </a:schemeClr>
                    </a:solidFill>
                  </a:rPr>
                  <a:t>,y</a:t>
                </a:r>
                <a:r>
                  <a:rPr lang="en-US" sz="2000" i="1" baseline="-25000" dirty="0">
                    <a:solidFill>
                      <a:schemeClr val="accent1">
                        <a:lumMod val="50000"/>
                      </a:schemeClr>
                    </a:solidFill>
                  </a:rPr>
                  <a:t>0</a:t>
                </a:r>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nuqtasiga</a:t>
                </a:r>
                <a:r>
                  <a:rPr lang="en-US" sz="2000" dirty="0">
                    <a:solidFill>
                      <a:schemeClr val="accent1">
                        <a:lumMod val="50000"/>
                      </a:schemeClr>
                    </a:solidFill>
                  </a:rPr>
                  <a:t> </a:t>
                </a:r>
                <a:r>
                  <a:rPr lang="en-US" sz="2000" dirty="0" err="1">
                    <a:solidFill>
                      <a:schemeClr val="accent1">
                        <a:lumMod val="50000"/>
                      </a:schemeClr>
                    </a:solidFill>
                  </a:rPr>
                  <a:t>o`tkazilgan</a:t>
                </a:r>
                <a:r>
                  <a:rPr lang="en-US" sz="2000" dirty="0">
                    <a:solidFill>
                      <a:schemeClr val="accent1">
                        <a:lumMod val="50000"/>
                      </a:schemeClr>
                    </a:solidFill>
                  </a:rPr>
                  <a:t> </a:t>
                </a:r>
                <a:r>
                  <a:rPr lang="en-US" sz="2000" b="1" dirty="0" err="1">
                    <a:solidFill>
                      <a:schemeClr val="accent1">
                        <a:lumMod val="50000"/>
                      </a:schemeClr>
                    </a:solidFill>
                  </a:rPr>
                  <a:t>urinma</a:t>
                </a:r>
                <a:r>
                  <a:rPr lang="en-US" sz="2000" dirty="0">
                    <a:solidFill>
                      <a:schemeClr val="accent1">
                        <a:lumMod val="50000"/>
                      </a:schemeClr>
                    </a:solidFill>
                  </a:rPr>
                  <a:t> </a:t>
                </a:r>
                <a:r>
                  <a:rPr lang="en-US" sz="2000" dirty="0" err="1">
                    <a:solidFill>
                      <a:schemeClr val="accent1">
                        <a:lumMod val="50000"/>
                      </a:schemeClr>
                    </a:solidFill>
                  </a:rPr>
                  <a:t>tenglamasi</a:t>
                </a:r>
                <a:r>
                  <a:rPr lang="en-US" sz="2000" dirty="0">
                    <a:solidFill>
                      <a:schemeClr val="accent1">
                        <a:lumMod val="50000"/>
                      </a:schemeClr>
                    </a:solidFill>
                  </a:rPr>
                  <a:t> </a:t>
                </a:r>
                <a:r>
                  <a:rPr lang="en-US" sz="2000" dirty="0" err="1">
                    <a:solidFill>
                      <a:schemeClr val="accent1">
                        <a:lumMod val="50000"/>
                      </a:schemeClr>
                    </a:solidFill>
                  </a:rPr>
                  <a:t>deyiladi</a:t>
                </a:r>
                <a:r>
                  <a:rPr lang="en-US" sz="2000" dirty="0" smtClean="0">
                    <a:solidFill>
                      <a:schemeClr val="accent1">
                        <a:lumMod val="50000"/>
                      </a:schemeClr>
                    </a:solidFill>
                  </a:rPr>
                  <a:t>.</a:t>
                </a:r>
                <a:br>
                  <a:rPr lang="en-US" sz="2000" dirty="0" smtClean="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r>
                  <a:rPr lang="en-US" sz="2000" b="1" dirty="0" err="1" smtClean="0">
                    <a:solidFill>
                      <a:schemeClr val="accent1">
                        <a:lumMod val="50000"/>
                      </a:schemeClr>
                    </a:solidFill>
                  </a:rPr>
                  <a:t>Misol</a:t>
                </a:r>
                <a:r>
                  <a:rPr lang="en-US" sz="2000" b="1" dirty="0">
                    <a:solidFill>
                      <a:schemeClr val="accent1">
                        <a:lumMod val="50000"/>
                      </a:schemeClr>
                    </a:solidFill>
                  </a:rPr>
                  <a:t>.</a:t>
                </a:r>
                <a:r>
                  <a:rPr lang="en-US" sz="2000" dirty="0">
                    <a:solidFill>
                      <a:schemeClr val="accent1">
                        <a:lumMod val="50000"/>
                      </a:schemeClr>
                    </a:solidFill>
                  </a:rPr>
                  <a:t> </a:t>
                </a:r>
                <a:r>
                  <a:rPr lang="en-US" sz="2000" i="1" dirty="0">
                    <a:solidFill>
                      <a:schemeClr val="accent1">
                        <a:lumMod val="50000"/>
                      </a:schemeClr>
                    </a:solidFill>
                  </a:rPr>
                  <a:t>y</a:t>
                </a:r>
                <a:r>
                  <a:rPr lang="en-US" sz="2000" i="1" baseline="30000" dirty="0">
                    <a:solidFill>
                      <a:schemeClr val="accent1">
                        <a:lumMod val="50000"/>
                      </a:schemeClr>
                    </a:solidFill>
                  </a:rPr>
                  <a:t>2</a:t>
                </a:r>
                <a:r>
                  <a:rPr lang="en-US" sz="2000" i="1" dirty="0">
                    <a:solidFill>
                      <a:schemeClr val="accent1">
                        <a:lumMod val="50000"/>
                      </a:schemeClr>
                    </a:solidFill>
                  </a:rPr>
                  <a:t>=9x</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i="1" dirty="0">
                    <a:solidFill>
                      <a:schemeClr val="accent1">
                        <a:lumMod val="50000"/>
                      </a:schemeClr>
                    </a:solidFill>
                  </a:rPr>
                  <a:t>N</a:t>
                </a:r>
                <a:r>
                  <a:rPr lang="en-US" sz="2000" i="1" baseline="-25000" dirty="0">
                    <a:solidFill>
                      <a:schemeClr val="accent1">
                        <a:lumMod val="50000"/>
                      </a:schemeClr>
                    </a:solidFill>
                  </a:rPr>
                  <a:t>0</a:t>
                </a:r>
                <a:r>
                  <a:rPr lang="en-US" sz="2000" i="1" dirty="0">
                    <a:solidFill>
                      <a:schemeClr val="accent1">
                        <a:lumMod val="50000"/>
                      </a:schemeClr>
                    </a:solidFill>
                  </a:rPr>
                  <a:t>(1,-3)</a:t>
                </a:r>
                <a:r>
                  <a:rPr lang="en-US" sz="2000" dirty="0">
                    <a:solidFill>
                      <a:schemeClr val="accent1">
                        <a:lumMod val="50000"/>
                      </a:schemeClr>
                    </a:solidFill>
                  </a:rPr>
                  <a:t> </a:t>
                </a:r>
                <a:r>
                  <a:rPr lang="en-US" sz="2000" dirty="0" err="1">
                    <a:solidFill>
                      <a:schemeClr val="accent1">
                        <a:lumMod val="50000"/>
                      </a:schemeClr>
                    </a:solidFill>
                  </a:rPr>
                  <a:t>nuqtasiga</a:t>
                </a:r>
                <a:r>
                  <a:rPr lang="en-US" sz="2000" dirty="0">
                    <a:solidFill>
                      <a:schemeClr val="accent1">
                        <a:lumMod val="50000"/>
                      </a:schemeClr>
                    </a:solidFill>
                  </a:rPr>
                  <a:t> </a:t>
                </a:r>
                <a:r>
                  <a:rPr lang="en-US" sz="2000" dirty="0" err="1">
                    <a:solidFill>
                      <a:schemeClr val="accent1">
                        <a:lumMod val="50000"/>
                      </a:schemeClr>
                    </a:solidFill>
                  </a:rPr>
                  <a:t>o`tkazilgan</a:t>
                </a:r>
                <a:r>
                  <a:rPr lang="en-US" sz="2000" dirty="0">
                    <a:solidFill>
                      <a:schemeClr val="accent1">
                        <a:lumMod val="50000"/>
                      </a:schemeClr>
                    </a:solidFill>
                  </a:rPr>
                  <a:t> </a:t>
                </a:r>
                <a:r>
                  <a:rPr lang="en-US" sz="2000" dirty="0" err="1">
                    <a:solidFill>
                      <a:schemeClr val="accent1">
                        <a:lumMod val="50000"/>
                      </a:schemeClr>
                    </a:solidFill>
                  </a:rPr>
                  <a:t>urinma</a:t>
                </a:r>
                <a:r>
                  <a:rPr lang="en-US" sz="2000" dirty="0">
                    <a:solidFill>
                      <a:schemeClr val="accent1">
                        <a:lumMod val="50000"/>
                      </a:schemeClr>
                    </a:solidFill>
                  </a:rPr>
                  <a:t>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a:solidFill>
                      <a:schemeClr val="accent1">
                        <a:lumMod val="50000"/>
                      </a:schemeClr>
                    </a:solidFill>
                  </a:rPr>
                  <a:t>yozing</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b="1" dirty="0" err="1">
                    <a:solidFill>
                      <a:schemeClr val="accent1">
                        <a:lumMod val="50000"/>
                      </a:schemeClr>
                    </a:solidFill>
                  </a:rPr>
                  <a:t>Yechish</a:t>
                </a:r>
                <a:r>
                  <a:rPr lang="en-US" sz="2000" b="1" dirty="0">
                    <a:solidFill>
                      <a:schemeClr val="accent1">
                        <a:lumMod val="50000"/>
                      </a:schemeClr>
                    </a:solidFill>
                  </a:rPr>
                  <a:t>.</a:t>
                </a:r>
                <a:r>
                  <a:rPr lang="en-US" sz="2000" dirty="0">
                    <a:solidFill>
                      <a:schemeClr val="accent1">
                        <a:lumMod val="50000"/>
                      </a:schemeClr>
                    </a:solidFill>
                  </a:rPr>
                  <a:t> </a:t>
                </a:r>
                <a:r>
                  <a:rPr lang="en-US" sz="2000" i="1" dirty="0">
                    <a:solidFill>
                      <a:schemeClr val="accent1">
                        <a:lumMod val="50000"/>
                      </a:schemeClr>
                    </a:solidFill>
                  </a:rPr>
                  <a:t>N</a:t>
                </a:r>
                <a:r>
                  <a:rPr lang="en-US" sz="2000" i="1" baseline="-25000" dirty="0">
                    <a:solidFill>
                      <a:schemeClr val="accent1">
                        <a:lumMod val="50000"/>
                      </a:schemeClr>
                    </a:solidFill>
                  </a:rPr>
                  <a:t>0</a:t>
                </a:r>
                <a:r>
                  <a:rPr lang="en-US" sz="2000"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parabolada</a:t>
                </a:r>
                <a:r>
                  <a:rPr lang="en-US" sz="2000" dirty="0">
                    <a:solidFill>
                      <a:schemeClr val="accent1">
                        <a:lumMod val="50000"/>
                      </a:schemeClr>
                    </a:solidFill>
                  </a:rPr>
                  <a:t> </a:t>
                </a:r>
                <a:r>
                  <a:rPr lang="en-US" sz="2000" dirty="0" err="1">
                    <a:solidFill>
                      <a:schemeClr val="accent1">
                        <a:lumMod val="50000"/>
                      </a:schemeClr>
                    </a:solidFill>
                  </a:rPr>
                  <a:t>yotishidan</a:t>
                </a:r>
                <a:r>
                  <a:rPr lang="en-US" sz="2000" dirty="0">
                    <a:solidFill>
                      <a:schemeClr val="accent1">
                        <a:lumMod val="50000"/>
                      </a:schemeClr>
                    </a:solidFill>
                  </a:rPr>
                  <a:t> </a:t>
                </a:r>
                <a:r>
                  <a:rPr lang="en-US" sz="2000" dirty="0" err="1">
                    <a:solidFill>
                      <a:schemeClr val="accent1">
                        <a:lumMod val="50000"/>
                      </a:schemeClr>
                    </a:solidFill>
                  </a:rPr>
                  <a:t>foydalanib</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b="1" dirty="0">
                    <a:solidFill>
                      <a:schemeClr val="accent1">
                        <a:lumMod val="50000"/>
                      </a:schemeClr>
                    </a:solidFill>
                  </a:rPr>
                  <a:t>            </a:t>
                </a:r>
                <a:r>
                  <a:rPr lang="en-US" sz="2000" b="1" i="1" dirty="0">
                    <a:solidFill>
                      <a:schemeClr val="accent1">
                        <a:lumMod val="50000"/>
                      </a:schemeClr>
                    </a:solidFill>
                  </a:rPr>
                  <a:t>(-3)</a:t>
                </a:r>
                <a:r>
                  <a:rPr lang="en-US" sz="2000" b="1" i="1" baseline="30000" dirty="0">
                    <a:solidFill>
                      <a:schemeClr val="accent1">
                        <a:lumMod val="50000"/>
                      </a:schemeClr>
                    </a:solidFill>
                  </a:rPr>
                  <a:t>2</a:t>
                </a:r>
                <a:r>
                  <a:rPr lang="en-US" sz="2000" b="1" i="1" dirty="0">
                    <a:solidFill>
                      <a:schemeClr val="accent1">
                        <a:lumMod val="50000"/>
                      </a:schemeClr>
                    </a:solidFill>
                  </a:rPr>
                  <a:t>=2p</a:t>
                </a:r>
                <a:r>
                  <a:rPr lang="en-US" sz="2000" b="1" i="1" baseline="30000" dirty="0">
                    <a:solidFill>
                      <a:schemeClr val="accent1">
                        <a:lumMod val="50000"/>
                      </a:schemeClr>
                    </a:solidFill>
                  </a:rPr>
                  <a:t>.</a:t>
                </a:r>
                <a:r>
                  <a:rPr lang="en-US" sz="2000" b="1" i="1" dirty="0">
                    <a:solidFill>
                      <a:schemeClr val="accent1">
                        <a:lumMod val="50000"/>
                      </a:schemeClr>
                    </a:solidFill>
                  </a:rPr>
                  <a:t>1 </a:t>
                </a:r>
                <a:r>
                  <a:rPr lang="ru-RU" sz="2000" b="1" i="1" dirty="0">
                    <a:solidFill>
                      <a:schemeClr val="accent1">
                        <a:lumMod val="50000"/>
                      </a:schemeClr>
                    </a:solidFill>
                    <a:sym typeface="Symbol"/>
                  </a:rPr>
                  <a:t></a:t>
                </a:r>
                <a:r>
                  <a:rPr lang="en-US" sz="2000" b="1" i="1" dirty="0">
                    <a:solidFill>
                      <a:schemeClr val="accent1">
                        <a:lumMod val="50000"/>
                      </a:schemeClr>
                    </a:solidFill>
                  </a:rPr>
                  <a:t> 2p=9;  p=</a:t>
                </a:r>
                <a14:m>
                  <m:oMath xmlns:m="http://schemas.openxmlformats.org/officeDocument/2006/math">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𝟗</m:t>
                        </m:r>
                      </m:num>
                      <m:den>
                        <m:r>
                          <a:rPr lang="en-US" sz="2000" b="1" i="1">
                            <a:solidFill>
                              <a:schemeClr val="accent1">
                                <a:lumMod val="50000"/>
                              </a:schemeClr>
                            </a:solidFill>
                            <a:latin typeface="Cambria Math"/>
                          </a:rPr>
                          <m:t>𝟐</m:t>
                        </m:r>
                      </m:den>
                    </m:f>
                  </m:oMath>
                </a14:m>
                <a:r>
                  <a:rPr lang="en-US" sz="2000" b="1" i="1" dirty="0">
                    <a:solidFill>
                      <a:schemeClr val="accent1">
                        <a:lumMod val="50000"/>
                      </a:schemeClr>
                    </a:solidFill>
                  </a:rPr>
                  <a:t> </a:t>
                </a:r>
                <a:r>
                  <a:rPr lang="en-US" sz="2000" b="1" dirty="0">
                    <a:solidFill>
                      <a:schemeClr val="accent1">
                        <a:lumMod val="50000"/>
                      </a:schemeClr>
                    </a:solidFill>
                  </a:rPr>
                  <a:t> </a:t>
                </a:r>
                <a:r>
                  <a:rPr lang="en-US" sz="2000" dirty="0">
                    <a:solidFill>
                      <a:schemeClr val="accent1">
                        <a:lumMod val="50000"/>
                      </a:schemeClr>
                    </a:solidFill>
                  </a:rPr>
                  <a:t>.                 (3.2)</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 </a:t>
                </a:r>
                <a:r>
                  <a:rPr lang="en-US" sz="2000" dirty="0" err="1">
                    <a:solidFill>
                      <a:schemeClr val="accent1">
                        <a:lumMod val="50000"/>
                      </a:schemeClr>
                    </a:solidFill>
                  </a:rPr>
                  <a:t>formuladan</a:t>
                </a:r>
                <a:r>
                  <a:rPr lang="en-US" sz="2000" dirty="0">
                    <a:solidFill>
                      <a:schemeClr val="accent1">
                        <a:lumMod val="50000"/>
                      </a:schemeClr>
                    </a:solidFill>
                  </a:rPr>
                  <a:t> </a:t>
                </a:r>
                <a:r>
                  <a:rPr lang="en-US" sz="2000" dirty="0" err="1">
                    <a:solidFill>
                      <a:schemeClr val="accent1">
                        <a:lumMod val="50000"/>
                      </a:schemeClr>
                    </a:solidFill>
                  </a:rPr>
                  <a:t>foydalanib</a:t>
                </a:r>
                <a:r>
                  <a:rPr lang="en-US" sz="2000" dirty="0">
                    <a:solidFill>
                      <a:schemeClr val="accent1">
                        <a:lumMod val="50000"/>
                      </a:schemeClr>
                    </a:solidFill>
                  </a:rPr>
                  <a:t> </a:t>
                </a:r>
                <a:r>
                  <a:rPr lang="en-US" sz="2000" b="1" i="1" dirty="0">
                    <a:solidFill>
                      <a:schemeClr val="accent1">
                        <a:lumMod val="50000"/>
                      </a:schemeClr>
                    </a:solidFill>
                  </a:rPr>
                  <a:t>y(-3)=</a:t>
                </a:r>
                <a14:m>
                  <m:oMath xmlns:m="http://schemas.openxmlformats.org/officeDocument/2006/math">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𝟗</m:t>
                        </m:r>
                      </m:num>
                      <m:den>
                        <m:r>
                          <a:rPr lang="en-US" sz="2000" b="1" i="1">
                            <a:solidFill>
                              <a:schemeClr val="accent1">
                                <a:lumMod val="50000"/>
                              </a:schemeClr>
                            </a:solidFill>
                            <a:latin typeface="Cambria Math"/>
                          </a:rPr>
                          <m:t>𝟐</m:t>
                        </m:r>
                      </m:den>
                    </m:f>
                  </m:oMath>
                </a14:m>
                <a:r>
                  <a:rPr lang="en-US" sz="2000" b="1" i="1" dirty="0">
                    <a:solidFill>
                      <a:schemeClr val="accent1">
                        <a:lumMod val="50000"/>
                      </a:schemeClr>
                    </a:solidFill>
                  </a:rPr>
                  <a:t>(x+1)</a:t>
                </a:r>
                <a:r>
                  <a:rPr lang="en-US" sz="2000" b="1" dirty="0">
                    <a:solidFill>
                      <a:schemeClr val="accent1">
                        <a:lumMod val="50000"/>
                      </a:schemeClr>
                    </a:solidFill>
                  </a:rPr>
                  <a:t> </a:t>
                </a:r>
                <a:r>
                  <a:rPr lang="en-US" sz="2000" dirty="0">
                    <a:solidFill>
                      <a:schemeClr val="accent1">
                        <a:lumMod val="50000"/>
                      </a:schemeClr>
                    </a:solidFill>
                  </a:rPr>
                  <a:t>, </a:t>
                </a:r>
                <a:r>
                  <a:rPr lang="en-US" sz="2000" dirty="0" err="1">
                    <a:solidFill>
                      <a:schemeClr val="accent1">
                        <a:lumMod val="50000"/>
                      </a:schemeClr>
                    </a:solidFill>
                  </a:rPr>
                  <a:t>ya’ni</a:t>
                </a:r>
                <a:r>
                  <a:rPr lang="en-US" sz="2000" dirty="0">
                    <a:solidFill>
                      <a:schemeClr val="accent1">
                        <a:lumMod val="50000"/>
                      </a:schemeClr>
                    </a:solidFill>
                  </a:rPr>
                  <a:t>  </a:t>
                </a:r>
                <a:r>
                  <a:rPr lang="en-US" sz="2000" i="1" dirty="0">
                    <a:solidFill>
                      <a:schemeClr val="accent1">
                        <a:lumMod val="50000"/>
                      </a:schemeClr>
                    </a:solidFill>
                  </a:rPr>
                  <a:t>3x+2y+3=0</a:t>
                </a:r>
                <a:r>
                  <a:rPr lang="en-US" sz="2000" dirty="0">
                    <a:solidFill>
                      <a:schemeClr val="accent1">
                        <a:lumMod val="50000"/>
                      </a:schemeClr>
                    </a:solidFill>
                  </a:rPr>
                  <a:t> </a:t>
                </a:r>
                <a:r>
                  <a:rPr lang="en-US" sz="2000" dirty="0" err="1">
                    <a:solidFill>
                      <a:schemeClr val="accent1">
                        <a:lumMod val="50000"/>
                      </a:schemeClr>
                    </a:solidFill>
                  </a:rPr>
                  <a:t>urinma</a:t>
                </a:r>
                <a:r>
                  <a:rPr lang="en-US" sz="2000" dirty="0">
                    <a:solidFill>
                      <a:schemeClr val="accent1">
                        <a:lumMod val="50000"/>
                      </a:schemeClr>
                    </a:solidFill>
                  </a:rPr>
                  <a:t>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smtClean="0">
                    <a:solidFill>
                      <a:schemeClr val="accent1">
                        <a:lumMod val="50000"/>
                      </a:schemeClr>
                    </a:solidFill>
                  </a:rPr>
                  <a:t>yozamiz</a:t>
                </a:r>
                <a:r>
                  <a:rPr lang="en-US" sz="2000" dirty="0" smtClean="0"/>
                  <a:t/>
                </a:r>
                <a:br>
                  <a:rPr lang="en-US" sz="2000" dirty="0" smtClean="0"/>
                </a:br>
                <a:r>
                  <a:rPr lang="en-US" sz="2000" dirty="0" smtClean="0"/>
                  <a:t>.</a:t>
                </a:r>
                <a:br>
                  <a:rPr lang="en-US" sz="2000" dirty="0" smtClean="0"/>
                </a:br>
                <a:r>
                  <a:rPr lang="en-US" sz="2000" dirty="0"/>
                  <a:t/>
                </a:r>
                <a:br>
                  <a:rPr lang="en-US" sz="2000" dirty="0"/>
                </a:br>
                <a:endParaRPr lang="ru-RU" sz="2000" b="1"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281656"/>
              </a:xfrm>
              <a:blipFill rotWithShape="1">
                <a:blip r:embed="rId2"/>
                <a:stretch>
                  <a:fillRect l="-867"/>
                </a:stretch>
              </a:blipFill>
            </p:spPr>
            <p:txBody>
              <a:bodyPr/>
              <a:lstStyle/>
              <a:p>
                <a:r>
                  <a:rPr lang="ru-RU">
                    <a:noFill/>
                  </a:rPr>
                  <a:t> </a:t>
                </a:r>
              </a:p>
            </p:txBody>
          </p:sp>
        </mc:Fallback>
      </mc:AlternateContent>
    </p:spTree>
    <p:extLst>
      <p:ext uri="{BB962C8B-B14F-4D97-AF65-F5344CB8AC3E}">
        <p14:creationId xmlns:p14="http://schemas.microsoft.com/office/powerpoint/2010/main" xmlns="" val="2110200112"/>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1027664"/>
            <a:ext cx="7024744" cy="5353664"/>
          </a:xfrm>
        </p:spPr>
        <p:txBody>
          <a:bodyPr>
            <a:normAutofit/>
          </a:bodyPr>
          <a:lstStyle/>
          <a:p>
            <a:r>
              <a:rPr lang="en-US" sz="2000" b="1" dirty="0" smtClean="0">
                <a:solidFill>
                  <a:schemeClr val="accent1">
                    <a:lumMod val="50000"/>
                  </a:schemeClr>
                </a:solidFill>
              </a:rPr>
              <a:t>                         </a:t>
            </a:r>
            <a:r>
              <a:rPr lang="uz-Cyrl-UZ" sz="2000" b="1" dirty="0" smtClean="0">
                <a:solidFill>
                  <a:schemeClr val="accent1">
                    <a:lumMod val="50000"/>
                  </a:schemeClr>
                </a:solidFill>
              </a:rPr>
              <a:t>Par</a:t>
            </a:r>
            <a:r>
              <a:rPr lang="en-US" sz="2000" b="1" dirty="0">
                <a:solidFill>
                  <a:schemeClr val="accent1">
                    <a:lumMod val="50000"/>
                  </a:schemeClr>
                </a:solidFill>
              </a:rPr>
              <a:t>a</a:t>
            </a:r>
            <a:r>
              <a:rPr lang="uz-Cyrl-UZ" sz="2000" b="1" dirty="0">
                <a:solidFill>
                  <a:schemeClr val="accent1">
                    <a:lumMod val="50000"/>
                  </a:schemeClr>
                </a:solidFill>
              </a:rPr>
              <a:t>bolani yasash.</a:t>
            </a:r>
            <a:r>
              <a:rPr lang="ru-RU" sz="2000" b="1" dirty="0">
                <a:solidFill>
                  <a:schemeClr val="accent1">
                    <a:lumMod val="50000"/>
                  </a:schemeClr>
                </a:solidFill>
              </a:rPr>
              <a:t/>
            </a:r>
            <a:br>
              <a:rPr lang="ru-RU" sz="2000" b="1" dirty="0">
                <a:solidFill>
                  <a:schemeClr val="accent1">
                    <a:lumMod val="50000"/>
                  </a:schemeClr>
                </a:solidFill>
              </a:rPr>
            </a:br>
            <a:r>
              <a:rPr lang="en-US" sz="2000" b="1" dirty="0">
                <a:solidFill>
                  <a:schemeClr val="accent1">
                    <a:lumMod val="50000"/>
                  </a:schemeClr>
                </a:solidFill>
              </a:rPr>
              <a:t> </a:t>
            </a:r>
            <a:r>
              <a:rPr lang="en-US" sz="2000" dirty="0">
                <a:solidFill>
                  <a:schemeClr val="accent1">
                    <a:lumMod val="50000"/>
                  </a:schemeClr>
                </a:solidFill>
              </a:rPr>
              <a:t>Parabola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a:t>
            </a:r>
            <a:r>
              <a:rPr lang="en-US" sz="2000" dirty="0" err="1">
                <a:solidFill>
                  <a:schemeClr val="accent1">
                    <a:lumMod val="50000"/>
                  </a:schemeClr>
                </a:solidFill>
              </a:rPr>
              <a:t>uni</a:t>
            </a:r>
            <a:r>
              <a:rPr lang="en-US" sz="2000" dirty="0">
                <a:solidFill>
                  <a:schemeClr val="accent1">
                    <a:lumMod val="50000"/>
                  </a:schemeClr>
                </a:solidFill>
              </a:rPr>
              <a:t> </a:t>
            </a:r>
            <a:r>
              <a:rPr lang="en-US" sz="2000" dirty="0" err="1">
                <a:solidFill>
                  <a:schemeClr val="accent1">
                    <a:lumMod val="50000"/>
                  </a:schemeClr>
                </a:solidFill>
              </a:rPr>
              <a:t>yasash</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avvalo</a:t>
            </a:r>
            <a:r>
              <a:rPr lang="en-US" sz="2000" dirty="0">
                <a:solidFill>
                  <a:schemeClr val="accent1">
                    <a:lumMod val="50000"/>
                  </a:schemeClr>
                </a:solidFill>
              </a:rPr>
              <a:t> </a:t>
            </a:r>
            <a:r>
              <a:rPr lang="en-US" sz="2000" dirty="0" err="1">
                <a:solidFill>
                  <a:schemeClr val="accent1">
                    <a:lumMod val="50000"/>
                  </a:schemeClr>
                </a:solidFill>
              </a:rPr>
              <a:t>uning</a:t>
            </a:r>
            <a:r>
              <a:rPr lang="en-US" sz="2000" dirty="0">
                <a:solidFill>
                  <a:schemeClr val="accent1">
                    <a:lumMod val="50000"/>
                  </a:schemeClr>
                </a:solidFill>
              </a:rPr>
              <a:t> </a:t>
            </a:r>
            <a:r>
              <a:rPr lang="en-US" sz="2000" dirty="0" err="1">
                <a:solidFill>
                  <a:schemeClr val="accent1">
                    <a:lumMod val="50000"/>
                  </a:schemeClr>
                </a:solidFill>
              </a:rPr>
              <a:t>direktrisasi</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fokuslarni</a:t>
            </a:r>
            <a:r>
              <a:rPr lang="en-US" sz="2000" dirty="0">
                <a:solidFill>
                  <a:schemeClr val="accent1">
                    <a:lumMod val="50000"/>
                  </a:schemeClr>
                </a:solidFill>
              </a:rPr>
              <a:t> </a:t>
            </a:r>
            <a:r>
              <a:rPr lang="en-US" sz="2000" dirty="0" err="1">
                <a:solidFill>
                  <a:schemeClr val="accent1">
                    <a:lumMod val="50000"/>
                  </a:schemeClr>
                </a:solidFill>
              </a:rPr>
              <a:t>yasab</a:t>
            </a:r>
            <a:r>
              <a:rPr lang="en-US" sz="2000" dirty="0">
                <a:solidFill>
                  <a:schemeClr val="accent1">
                    <a:lumMod val="50000"/>
                  </a:schemeClr>
                </a:solidFill>
              </a:rPr>
              <a:t> </a:t>
            </a:r>
            <a:r>
              <a:rPr lang="en-US" sz="2000" dirty="0" err="1">
                <a:solidFill>
                  <a:schemeClr val="accent1">
                    <a:lumMod val="50000"/>
                  </a:schemeClr>
                </a:solidFill>
              </a:rPr>
              <a:t>olamiz</a:t>
            </a:r>
            <a:r>
              <a:rPr lang="en-US" sz="2000" dirty="0">
                <a:solidFill>
                  <a:schemeClr val="accent1">
                    <a:lumMod val="50000"/>
                  </a:schemeClr>
                </a:solidFill>
              </a:rPr>
              <a:t> (1-chizma). </a:t>
            </a:r>
            <a:r>
              <a:rPr lang="en-US" sz="2000" i="1" dirty="0">
                <a:solidFill>
                  <a:schemeClr val="accent1">
                    <a:lumMod val="50000"/>
                  </a:schemeClr>
                </a:solidFill>
              </a:rPr>
              <a:t>Ox</a:t>
            </a:r>
            <a:r>
              <a:rPr lang="en-US" sz="2000" dirty="0">
                <a:solidFill>
                  <a:schemeClr val="accent1">
                    <a:lumMod val="50000"/>
                  </a:schemeClr>
                </a:solidFill>
              </a:rPr>
              <a:t> </a:t>
            </a:r>
            <a:r>
              <a:rPr lang="en-US" sz="2000" dirty="0" err="1">
                <a:solidFill>
                  <a:schemeClr val="accent1">
                    <a:lumMod val="50000"/>
                  </a:schemeClr>
                </a:solidFill>
              </a:rPr>
              <a:t>o`qida</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boshidan</a:t>
            </a:r>
            <a:r>
              <a:rPr lang="en-US" sz="2000" dirty="0">
                <a:solidFill>
                  <a:schemeClr val="accent1">
                    <a:lumMod val="50000"/>
                  </a:schemeClr>
                </a:solidFill>
              </a:rPr>
              <a:t> </a:t>
            </a:r>
            <a:r>
              <a:rPr lang="en-US" sz="2000" dirty="0" err="1">
                <a:solidFill>
                  <a:schemeClr val="accent1">
                    <a:lumMod val="50000"/>
                  </a:schemeClr>
                </a:solidFill>
              </a:rPr>
              <a:t>o`ng</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chap </a:t>
            </a:r>
            <a:r>
              <a:rPr lang="en-US" sz="2000" dirty="0" err="1">
                <a:solidFill>
                  <a:schemeClr val="accent1">
                    <a:lumMod val="50000"/>
                  </a:schemeClr>
                </a:solidFill>
              </a:rPr>
              <a:t>tomonlarga</a:t>
            </a:r>
            <a:r>
              <a:rPr lang="en-US" sz="2000" dirty="0">
                <a:solidFill>
                  <a:schemeClr val="accent1">
                    <a:lumMod val="50000"/>
                  </a:schemeClr>
                </a:solidFill>
              </a:rPr>
              <a:t>  </a:t>
            </a:r>
            <a:r>
              <a:rPr lang="en-US" sz="2000" dirty="0" err="1">
                <a:solidFill>
                  <a:schemeClr val="accent1">
                    <a:lumMod val="50000"/>
                  </a:schemeClr>
                </a:solidFill>
              </a:rPr>
              <a:t>kesmani</a:t>
            </a:r>
            <a:r>
              <a:rPr lang="en-US" sz="2000" dirty="0">
                <a:solidFill>
                  <a:schemeClr val="accent1">
                    <a:lumMod val="50000"/>
                  </a:schemeClr>
                </a:solidFill>
              </a:rPr>
              <a:t> </a:t>
            </a:r>
            <a:r>
              <a:rPr lang="en-US" sz="2000" dirty="0" err="1">
                <a:solidFill>
                  <a:schemeClr val="accent1">
                    <a:lumMod val="50000"/>
                  </a:schemeClr>
                </a:solidFill>
              </a:rPr>
              <a:t>qo`yib</a:t>
            </a:r>
            <a:r>
              <a:rPr lang="en-US" sz="2000" dirty="0">
                <a:solidFill>
                  <a:schemeClr val="accent1">
                    <a:lumMod val="50000"/>
                  </a:schemeClr>
                </a:solidFill>
              </a:rPr>
              <a:t>, </a:t>
            </a:r>
            <a:r>
              <a:rPr lang="en-US" sz="2000" i="1" dirty="0">
                <a:solidFill>
                  <a:schemeClr val="accent1">
                    <a:lumMod val="50000"/>
                  </a:schemeClr>
                </a:solidFill>
              </a:rPr>
              <a:t>F</a:t>
            </a:r>
            <a:r>
              <a:rPr lang="en-US" sz="2000" dirty="0">
                <a:solidFill>
                  <a:schemeClr val="accent1">
                    <a:lumMod val="50000"/>
                  </a:schemeClr>
                </a:solidFill>
              </a:rPr>
              <a:t> </a:t>
            </a:r>
            <a:r>
              <a:rPr lang="en-US" sz="2000" dirty="0" err="1">
                <a:solidFill>
                  <a:schemeClr val="accent1">
                    <a:lumMod val="50000"/>
                  </a:schemeClr>
                </a:solidFill>
              </a:rPr>
              <a:t>fokus</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i="1" dirty="0">
                <a:solidFill>
                  <a:schemeClr val="accent1">
                    <a:lumMod val="50000"/>
                  </a:schemeClr>
                </a:solidFill>
              </a:rPr>
              <a:t>L </a:t>
            </a:r>
            <a:r>
              <a:rPr lang="en-US" sz="2000" dirty="0" err="1">
                <a:solidFill>
                  <a:schemeClr val="accent1">
                    <a:lumMod val="50000"/>
                  </a:schemeClr>
                </a:solidFill>
              </a:rPr>
              <a:t>nuqtalarni</a:t>
            </a:r>
            <a:r>
              <a:rPr lang="en-US" sz="2000" dirty="0">
                <a:solidFill>
                  <a:schemeClr val="accent1">
                    <a:lumMod val="50000"/>
                  </a:schemeClr>
                </a:solidFill>
              </a:rPr>
              <a:t> </a:t>
            </a:r>
            <a:r>
              <a:rPr lang="en-US" sz="2000" dirty="0" err="1">
                <a:solidFill>
                  <a:schemeClr val="accent1">
                    <a:lumMod val="50000"/>
                  </a:schemeClr>
                </a:solidFill>
              </a:rPr>
              <a:t>yasaymiz</a:t>
            </a:r>
            <a:r>
              <a:rPr lang="en-US" sz="2000" dirty="0">
                <a:solidFill>
                  <a:schemeClr val="accent1">
                    <a:lumMod val="50000"/>
                  </a:schemeClr>
                </a:solidFill>
              </a:rPr>
              <a:t> (</a:t>
            </a:r>
            <a:r>
              <a:rPr lang="en-US" sz="2000" i="1" dirty="0">
                <a:solidFill>
                  <a:schemeClr val="accent1">
                    <a:lumMod val="50000"/>
                  </a:schemeClr>
                </a:solidFill>
              </a:rPr>
              <a:t>OF=OL</a:t>
            </a:r>
            <a:r>
              <a:rPr lang="en-US" sz="2000" dirty="0">
                <a:solidFill>
                  <a:schemeClr val="accent1">
                    <a:lumMod val="50000"/>
                  </a:schemeClr>
                </a:solidFill>
              </a:rPr>
              <a:t>). </a:t>
            </a:r>
            <a:r>
              <a:rPr lang="en-US" sz="2000" i="1" dirty="0">
                <a:solidFill>
                  <a:schemeClr val="accent1">
                    <a:lumMod val="50000"/>
                  </a:schemeClr>
                </a:solidFill>
              </a:rPr>
              <a:t>L</a:t>
            </a:r>
            <a:r>
              <a:rPr lang="en-US" sz="2000" dirty="0">
                <a:solidFill>
                  <a:schemeClr val="accent1">
                    <a:lumMod val="50000"/>
                  </a:schemeClr>
                </a:solidFill>
              </a:rPr>
              <a:t> </a:t>
            </a:r>
            <a:r>
              <a:rPr lang="en-US" sz="2000" dirty="0" err="1">
                <a:solidFill>
                  <a:schemeClr val="accent1">
                    <a:lumMod val="50000"/>
                  </a:schemeClr>
                </a:solidFill>
              </a:rPr>
              <a:t>nuqtadan</a:t>
            </a:r>
            <a:r>
              <a:rPr lang="en-US" sz="2000" dirty="0">
                <a:solidFill>
                  <a:schemeClr val="accent1">
                    <a:lumMod val="50000"/>
                  </a:schemeClr>
                </a:solidFill>
              </a:rPr>
              <a:t> </a:t>
            </a:r>
            <a:r>
              <a:rPr lang="en-US" sz="2000" dirty="0" err="1">
                <a:solidFill>
                  <a:schemeClr val="accent1">
                    <a:lumMod val="50000"/>
                  </a:schemeClr>
                </a:solidFill>
              </a:rPr>
              <a:t>absissa</a:t>
            </a:r>
            <a:r>
              <a:rPr lang="en-US" sz="2000" dirty="0">
                <a:solidFill>
                  <a:schemeClr val="accent1">
                    <a:lumMod val="50000"/>
                  </a:schemeClr>
                </a:solidFill>
              </a:rPr>
              <a:t> </a:t>
            </a:r>
            <a:r>
              <a:rPr lang="en-US" sz="2000" dirty="0" err="1">
                <a:solidFill>
                  <a:schemeClr val="accent1">
                    <a:lumMod val="50000"/>
                  </a:schemeClr>
                </a:solidFill>
              </a:rPr>
              <a:t>o’qiga</a:t>
            </a:r>
            <a:r>
              <a:rPr lang="en-US" sz="2000" dirty="0">
                <a:solidFill>
                  <a:schemeClr val="accent1">
                    <a:lumMod val="50000"/>
                  </a:schemeClr>
                </a:solidFill>
              </a:rPr>
              <a:t> </a:t>
            </a:r>
            <a:r>
              <a:rPr lang="en-US" sz="2000" dirty="0" err="1">
                <a:solidFill>
                  <a:schemeClr val="accent1">
                    <a:lumMod val="50000"/>
                  </a:schemeClr>
                </a:solidFill>
              </a:rPr>
              <a:t>perpendikulyar</a:t>
            </a:r>
            <a:r>
              <a:rPr lang="en-US" sz="2000" dirty="0">
                <a:solidFill>
                  <a:schemeClr val="accent1">
                    <a:lumMod val="50000"/>
                  </a:schemeClr>
                </a:solidFill>
              </a:rPr>
              <a:t> </a:t>
            </a:r>
            <a:r>
              <a:rPr lang="en-US" sz="2000" i="1" dirty="0">
                <a:solidFill>
                  <a:schemeClr val="accent1">
                    <a:lumMod val="50000"/>
                  </a:schemeClr>
                </a:solidFill>
              </a:rPr>
              <a:t>d</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a:t>
            </a:r>
            <a:r>
              <a:rPr lang="en-US" sz="2000" dirty="0">
                <a:solidFill>
                  <a:schemeClr val="accent1">
                    <a:lumMod val="50000"/>
                  </a:schemeClr>
                </a:solidFill>
              </a:rPr>
              <a:t> </a:t>
            </a:r>
            <a:r>
              <a:rPr lang="en-US" sz="2000" dirty="0" err="1">
                <a:solidFill>
                  <a:schemeClr val="accent1">
                    <a:lumMod val="50000"/>
                  </a:schemeClr>
                </a:solidFill>
              </a:rPr>
              <a:t>o`tkazib</a:t>
            </a:r>
            <a:r>
              <a:rPr lang="en-US" sz="2000" dirty="0">
                <a:solidFill>
                  <a:schemeClr val="accent1">
                    <a:lumMod val="50000"/>
                  </a:schemeClr>
                </a:solidFill>
              </a:rPr>
              <a:t>, </a:t>
            </a:r>
            <a:r>
              <a:rPr lang="en-US" sz="2000" dirty="0" err="1">
                <a:solidFill>
                  <a:schemeClr val="accent1">
                    <a:lumMod val="50000"/>
                  </a:schemeClr>
                </a:solidFill>
              </a:rPr>
              <a:t>direktrisani</a:t>
            </a:r>
            <a:r>
              <a:rPr lang="en-US" sz="2000" dirty="0">
                <a:solidFill>
                  <a:schemeClr val="accent1">
                    <a:lumMod val="50000"/>
                  </a:schemeClr>
                </a:solidFill>
              </a:rPr>
              <a:t> </a:t>
            </a:r>
            <a:r>
              <a:rPr lang="en-US" sz="2000" dirty="0" err="1">
                <a:solidFill>
                  <a:schemeClr val="accent1">
                    <a:lumMod val="50000"/>
                  </a:schemeClr>
                </a:solidFill>
              </a:rPr>
              <a:t>yasaymiz</a:t>
            </a:r>
            <a:r>
              <a:rPr lang="en-US" sz="2000" dirty="0">
                <a:solidFill>
                  <a:schemeClr val="accent1">
                    <a:lumMod val="50000"/>
                  </a:schemeClr>
                </a:solidFill>
              </a:rPr>
              <a:t>.</a:t>
            </a:r>
            <a:br>
              <a:rPr lang="en-US" sz="2000" dirty="0">
                <a:solidFill>
                  <a:schemeClr val="accent1">
                    <a:lumMod val="50000"/>
                  </a:schemeClr>
                </a:solidFill>
              </a:rPr>
            </a:br>
            <a:r>
              <a:rPr lang="en-US" sz="2000" dirty="0">
                <a:solidFill>
                  <a:schemeClr val="accent1">
                    <a:lumMod val="50000"/>
                  </a:schemeClr>
                </a:solidFill>
              </a:rPr>
              <a:t>     </a:t>
            </a:r>
            <a:r>
              <a:rPr lang="en-US" sz="2000" dirty="0" err="1">
                <a:solidFill>
                  <a:schemeClr val="accent1">
                    <a:lumMod val="50000"/>
                  </a:schemeClr>
                </a:solidFill>
              </a:rPr>
              <a:t>Direktrisaga</a:t>
            </a:r>
            <a:r>
              <a:rPr lang="en-US" sz="2000" dirty="0">
                <a:solidFill>
                  <a:schemeClr val="accent1">
                    <a:lumMod val="50000"/>
                  </a:schemeClr>
                </a:solidFill>
              </a:rPr>
              <a:t> parallel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har</a:t>
            </a:r>
            <a:r>
              <a:rPr lang="en-US" sz="2000" dirty="0">
                <a:solidFill>
                  <a:schemeClr val="accent1">
                    <a:lumMod val="50000"/>
                  </a:schemeClr>
                </a:solidFill>
              </a:rPr>
              <a:t> </a:t>
            </a:r>
            <a:r>
              <a:rPr lang="en-US" sz="2000" dirty="0" err="1">
                <a:solidFill>
                  <a:schemeClr val="accent1">
                    <a:lumMod val="50000"/>
                  </a:schemeClr>
                </a:solidFill>
              </a:rPr>
              <a:t>biri</a:t>
            </a:r>
            <a:r>
              <a:rPr lang="en-US" sz="2000" dirty="0">
                <a:solidFill>
                  <a:schemeClr val="accent1">
                    <a:lumMod val="50000"/>
                  </a:schemeClr>
                </a:solidFill>
              </a:rPr>
              <a:t> </a:t>
            </a:r>
            <a:r>
              <a:rPr lang="en-US" sz="2000" dirty="0" err="1">
                <a:solidFill>
                  <a:schemeClr val="accent1">
                    <a:lumMod val="50000"/>
                  </a:schemeClr>
                </a:solidFill>
              </a:rPr>
              <a:t>oldingisidan</a:t>
            </a:r>
            <a:r>
              <a:rPr lang="en-US" sz="2000" dirty="0">
                <a:solidFill>
                  <a:schemeClr val="accent1">
                    <a:lumMod val="50000"/>
                  </a:schemeClr>
                </a:solidFill>
              </a:rPr>
              <a:t>  </a:t>
            </a:r>
            <a:r>
              <a:rPr lang="en-US" sz="2000" dirty="0" err="1">
                <a:solidFill>
                  <a:schemeClr val="accent1">
                    <a:lumMod val="50000"/>
                  </a:schemeClr>
                </a:solidFill>
              </a:rPr>
              <a:t>masofada</a:t>
            </a:r>
            <a:r>
              <a:rPr lang="en-US" sz="2000" dirty="0">
                <a:solidFill>
                  <a:schemeClr val="accent1">
                    <a:lumMod val="50000"/>
                  </a:schemeClr>
                </a:solidFill>
              </a:rPr>
              <a:t> </a:t>
            </a:r>
            <a:r>
              <a:rPr lang="en-US" sz="2000" dirty="0" err="1">
                <a:solidFill>
                  <a:schemeClr val="accent1">
                    <a:lumMod val="50000"/>
                  </a:schemeClr>
                </a:solidFill>
              </a:rPr>
              <a:t>turuvchi</a:t>
            </a:r>
            <a:r>
              <a:rPr lang="en-US" sz="2000" dirty="0">
                <a:solidFill>
                  <a:schemeClr val="accent1">
                    <a:lumMod val="50000"/>
                  </a:schemeClr>
                </a:solidFill>
              </a:rPr>
              <a:t>  </a:t>
            </a:r>
            <a:r>
              <a:rPr lang="en-US" sz="2000" dirty="0" err="1">
                <a:solidFill>
                  <a:schemeClr val="accent1">
                    <a:lumMod val="50000"/>
                  </a:schemeClr>
                </a:solidFill>
              </a:rPr>
              <a:t>ko`plab</a:t>
            </a:r>
            <a:r>
              <a:rPr lang="en-US" sz="2000" dirty="0">
                <a:solidFill>
                  <a:schemeClr val="accent1">
                    <a:lumMod val="50000"/>
                  </a:schemeClr>
                </a:solidFill>
              </a:rPr>
              <a:t> 2-chizmada </a:t>
            </a:r>
            <a:r>
              <a:rPr lang="en-US" sz="2000" dirty="0" err="1">
                <a:solidFill>
                  <a:schemeClr val="accent1">
                    <a:lumMod val="50000"/>
                  </a:schemeClr>
                </a:solidFill>
              </a:rPr>
              <a:t>ko’rsatilgandek</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chiziqlarni</a:t>
            </a:r>
            <a:r>
              <a:rPr lang="en-US" sz="2000" dirty="0">
                <a:solidFill>
                  <a:schemeClr val="accent1">
                    <a:lumMod val="50000"/>
                  </a:schemeClr>
                </a:solidFill>
              </a:rPr>
              <a:t> </a:t>
            </a:r>
            <a:r>
              <a:rPr lang="en-US" sz="2000" dirty="0" err="1">
                <a:solidFill>
                  <a:schemeClr val="accent1">
                    <a:lumMod val="50000"/>
                  </a:schemeClr>
                </a:solidFill>
              </a:rPr>
              <a:t>o`tkazamiz</a:t>
            </a:r>
            <a:r>
              <a:rPr lang="en-US" sz="2000" dirty="0">
                <a:solidFill>
                  <a:schemeClr val="accent1">
                    <a:lumMod val="50000"/>
                  </a:schemeClr>
                </a:solidFill>
              </a:rPr>
              <a:t>. </a:t>
            </a:r>
            <a:r>
              <a:rPr lang="en-US" sz="2000" dirty="0" err="1">
                <a:solidFill>
                  <a:schemeClr val="accent1">
                    <a:lumMod val="50000"/>
                  </a:schemeClr>
                </a:solidFill>
              </a:rPr>
              <a:t>Radiusi</a:t>
            </a:r>
            <a:r>
              <a:rPr lang="en-US" sz="2000" dirty="0">
                <a:solidFill>
                  <a:schemeClr val="accent1">
                    <a:lumMod val="50000"/>
                  </a:schemeClr>
                </a:solidFill>
              </a:rPr>
              <a:t> </a:t>
            </a:r>
            <a:r>
              <a:rPr lang="en-US" sz="2000" dirty="0" err="1">
                <a:solidFill>
                  <a:schemeClr val="accent1">
                    <a:lumMod val="50000"/>
                  </a:schemeClr>
                </a:solidFill>
              </a:rPr>
              <a:t>direktrisadan</a:t>
            </a:r>
            <a:r>
              <a:rPr lang="en-US" sz="2000" dirty="0">
                <a:solidFill>
                  <a:schemeClr val="accent1">
                    <a:lumMod val="50000"/>
                  </a:schemeClr>
                </a:solidFill>
              </a:rPr>
              <a:t> </a:t>
            </a:r>
            <a:r>
              <a:rPr lang="en-US" sz="2000" dirty="0" err="1">
                <a:solidFill>
                  <a:schemeClr val="accent1">
                    <a:lumMod val="50000"/>
                  </a:schemeClr>
                </a:solidFill>
              </a:rPr>
              <a:t>mos</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chiziqqacha</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masofadan</a:t>
            </a:r>
            <a:r>
              <a:rPr lang="en-US" sz="2000" dirty="0">
                <a:solidFill>
                  <a:schemeClr val="accent1">
                    <a:lumMod val="50000"/>
                  </a:schemeClr>
                </a:solidFill>
              </a:rPr>
              <a:t>, </a:t>
            </a:r>
            <a:r>
              <a:rPr lang="en-US" sz="2000" dirty="0" err="1">
                <a:solidFill>
                  <a:schemeClr val="accent1">
                    <a:lumMod val="50000"/>
                  </a:schemeClr>
                </a:solidFill>
              </a:rPr>
              <a:t>markazi</a:t>
            </a:r>
            <a:r>
              <a:rPr lang="en-US" sz="2000" dirty="0">
                <a:solidFill>
                  <a:schemeClr val="accent1">
                    <a:lumMod val="50000"/>
                  </a:schemeClr>
                </a:solidFill>
              </a:rPr>
              <a:t> </a:t>
            </a:r>
            <a:r>
              <a:rPr lang="en-US" sz="2000" i="1" dirty="0">
                <a:solidFill>
                  <a:schemeClr val="accent1">
                    <a:lumMod val="50000"/>
                  </a:schemeClr>
                </a:solidFill>
              </a:rPr>
              <a:t>F</a:t>
            </a:r>
            <a:r>
              <a:rPr lang="en-US" sz="2000" dirty="0">
                <a:solidFill>
                  <a:schemeClr val="accent1">
                    <a:lumMod val="50000"/>
                  </a:schemeClr>
                </a:solidFill>
              </a:rPr>
              <a:t> </a:t>
            </a:r>
            <a:r>
              <a:rPr lang="en-US" sz="2000" dirty="0" err="1">
                <a:solidFill>
                  <a:schemeClr val="accent1">
                    <a:lumMod val="50000"/>
                  </a:schemeClr>
                </a:solidFill>
              </a:rPr>
              <a:t>fokusda</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aylana</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chiziqlarning</a:t>
            </a:r>
            <a:r>
              <a:rPr lang="en-US" sz="2000" dirty="0">
                <a:solidFill>
                  <a:schemeClr val="accent1">
                    <a:lumMod val="50000"/>
                  </a:schemeClr>
                </a:solidFill>
              </a:rPr>
              <a:t> </a:t>
            </a:r>
            <a:r>
              <a:rPr lang="en-US" sz="2000" dirty="0" err="1">
                <a:solidFill>
                  <a:schemeClr val="accent1">
                    <a:lumMod val="50000"/>
                  </a:schemeClr>
                </a:solidFill>
              </a:rPr>
              <a:t>har</a:t>
            </a:r>
            <a:r>
              <a:rPr lang="en-US" sz="2000" dirty="0">
                <a:solidFill>
                  <a:schemeClr val="accent1">
                    <a:lumMod val="50000"/>
                  </a:schemeClr>
                </a:solidFill>
              </a:rPr>
              <a:t> </a:t>
            </a:r>
            <a:r>
              <a:rPr lang="en-US" sz="2000" dirty="0" err="1">
                <a:solidFill>
                  <a:schemeClr val="accent1">
                    <a:lumMod val="50000"/>
                  </a:schemeClr>
                </a:solidFill>
              </a:rPr>
              <a:t>biri</a:t>
            </a:r>
            <a:r>
              <a:rPr lang="en-US" sz="2000" dirty="0">
                <a:solidFill>
                  <a:schemeClr val="accent1">
                    <a:lumMod val="50000"/>
                  </a:schemeClr>
                </a:solidFill>
              </a:rPr>
              <a:t> </a:t>
            </a:r>
            <a:r>
              <a:rPr lang="en-US" sz="2000" dirty="0" err="1">
                <a:solidFill>
                  <a:schemeClr val="accent1">
                    <a:lumMod val="50000"/>
                  </a:schemeClr>
                </a:solidFill>
              </a:rPr>
              <a:t>ikkitadan</a:t>
            </a:r>
            <a:r>
              <a:rPr lang="en-US" sz="2000" dirty="0">
                <a:solidFill>
                  <a:schemeClr val="accent1">
                    <a:lumMod val="50000"/>
                  </a:schemeClr>
                </a:solidFill>
              </a:rPr>
              <a:t> </a:t>
            </a:r>
            <a:r>
              <a:rPr lang="en-US" sz="2000" dirty="0" err="1">
                <a:solidFill>
                  <a:schemeClr val="accent1">
                    <a:lumMod val="50000"/>
                  </a:schemeClr>
                </a:solidFill>
              </a:rPr>
              <a:t>nuqtada</a:t>
            </a:r>
            <a:r>
              <a:rPr lang="en-US" sz="2000" dirty="0">
                <a:solidFill>
                  <a:schemeClr val="accent1">
                    <a:lumMod val="50000"/>
                  </a:schemeClr>
                </a:solidFill>
              </a:rPr>
              <a:t> </a:t>
            </a:r>
            <a:r>
              <a:rPr lang="en-US" sz="2000" dirty="0" err="1">
                <a:solidFill>
                  <a:schemeClr val="accent1">
                    <a:lumMod val="50000"/>
                  </a:schemeClr>
                </a:solidFill>
              </a:rPr>
              <a:t>kesishadi</a:t>
            </a:r>
            <a:r>
              <a:rPr lang="en-US" sz="2000" dirty="0">
                <a:solidFill>
                  <a:schemeClr val="accent1">
                    <a:lumMod val="50000"/>
                  </a:schemeClr>
                </a:solidFill>
              </a:rPr>
              <a:t>. </a:t>
            </a:r>
            <a:r>
              <a:rPr lang="en-US" sz="2000" dirty="0" err="1">
                <a:solidFill>
                  <a:schemeClr val="accent1">
                    <a:lumMod val="50000"/>
                  </a:schemeClr>
                </a:solidFill>
              </a:rPr>
              <a:t>Bunday</a:t>
            </a:r>
            <a:r>
              <a:rPr lang="en-US" sz="2000" dirty="0">
                <a:solidFill>
                  <a:schemeClr val="accent1">
                    <a:lumMod val="50000"/>
                  </a:schemeClr>
                </a:solidFill>
              </a:rPr>
              <a:t> </a:t>
            </a:r>
            <a:r>
              <a:rPr lang="en-US" sz="2000" dirty="0" err="1">
                <a:solidFill>
                  <a:schemeClr val="accent1">
                    <a:lumMod val="50000"/>
                  </a:schemeClr>
                </a:solidFill>
              </a:rPr>
              <a:t>nuqtalar</a:t>
            </a:r>
            <a:r>
              <a:rPr lang="en-US" sz="2000" dirty="0">
                <a:solidFill>
                  <a:schemeClr val="accent1">
                    <a:lumMod val="50000"/>
                  </a:schemeClr>
                </a:solidFill>
              </a:rPr>
              <a:t> </a:t>
            </a:r>
            <a:r>
              <a:rPr lang="en-US" sz="2000" dirty="0" err="1">
                <a:solidFill>
                  <a:schemeClr val="accent1">
                    <a:lumMod val="50000"/>
                  </a:schemeClr>
                </a:solidFill>
              </a:rPr>
              <a:t>to`plami</a:t>
            </a:r>
            <a:r>
              <a:rPr lang="en-US" sz="2000" dirty="0">
                <a:solidFill>
                  <a:schemeClr val="accent1">
                    <a:lumMod val="50000"/>
                  </a:schemeClr>
                </a:solidFill>
              </a:rPr>
              <a:t> </a:t>
            </a:r>
            <a:r>
              <a:rPr lang="en-US" sz="2000" dirty="0" err="1">
                <a:solidFill>
                  <a:schemeClr val="accent1">
                    <a:lumMod val="50000"/>
                  </a:schemeClr>
                </a:solidFill>
              </a:rPr>
              <a:t>paraboladan</a:t>
            </a:r>
            <a:r>
              <a:rPr lang="en-US" sz="2000" dirty="0">
                <a:solidFill>
                  <a:schemeClr val="accent1">
                    <a:lumMod val="50000"/>
                  </a:schemeClr>
                </a:solidFill>
              </a:rPr>
              <a:t> </a:t>
            </a:r>
            <a:r>
              <a:rPr lang="en-US" sz="2000" dirty="0" err="1">
                <a:solidFill>
                  <a:schemeClr val="accent1">
                    <a:lumMod val="50000"/>
                  </a:schemeClr>
                </a:solidFill>
              </a:rPr>
              <a:t>iborat</a:t>
            </a:r>
            <a:r>
              <a:rPr lang="en-US" sz="2000" dirty="0">
                <a:solidFill>
                  <a:schemeClr val="accent1">
                    <a:lumMod val="50000"/>
                  </a:schemeClr>
                </a:solidFill>
              </a:rPr>
              <a:t> </a:t>
            </a:r>
            <a:r>
              <a:rPr lang="en-US" sz="2000" dirty="0" err="1" smtClean="0">
                <a:solidFill>
                  <a:schemeClr val="accent1">
                    <a:lumMod val="50000"/>
                  </a:schemeClr>
                </a:solidFill>
              </a:rPr>
              <a:t>bo`ladi</a:t>
            </a:r>
            <a:r>
              <a:rPr lang="en-US" sz="2000" dirty="0"/>
              <a:t/>
            </a:r>
            <a:br>
              <a:rPr lang="en-US" sz="2000" dirty="0"/>
            </a:br>
            <a:endParaRPr lang="en-US" sz="2000" dirty="0"/>
          </a:p>
        </p:txBody>
      </p:sp>
    </p:spTree>
    <p:extLst>
      <p:ext uri="{BB962C8B-B14F-4D97-AF65-F5344CB8AC3E}">
        <p14:creationId xmlns:p14="http://schemas.microsoft.com/office/powerpoint/2010/main" xmlns="" val="265028431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137640"/>
              </a:xfrm>
            </p:spPr>
            <p:txBody>
              <a:bodyPr>
                <a:normAutofit fontScale="90000"/>
              </a:bodyPr>
              <a:lstStyle/>
              <a:p>
                <a:r>
                  <a:rPr lang="en-US" sz="2000" dirty="0" smtClean="0"/>
                  <a:t>       </a:t>
                </a:r>
                <a:r>
                  <a:rPr lang="en-US" sz="2000" dirty="0" smtClean="0">
                    <a:solidFill>
                      <a:schemeClr val="accent1">
                        <a:lumMod val="50000"/>
                      </a:schemeClr>
                    </a:solidFill>
                  </a:rPr>
                  <a:t>1-chizma                                             2-chizma</a:t>
                </a:r>
                <a:br>
                  <a:rPr lang="en-US" sz="2000" dirty="0" smtClean="0">
                    <a:solidFill>
                      <a:schemeClr val="accent1">
                        <a:lumMod val="50000"/>
                      </a:schemeClr>
                    </a:solidFill>
                  </a:rPr>
                </a:br>
                <a:r>
                  <a:rPr lang="en-US" sz="2000" b="1" i="1" dirty="0">
                    <a:solidFill>
                      <a:schemeClr val="accent1">
                        <a:lumMod val="50000"/>
                      </a:schemeClr>
                    </a:solidFill>
                  </a:rPr>
                  <a:t> Y=ax</a:t>
                </a:r>
                <a:r>
                  <a:rPr lang="en-US" sz="2000" b="1" i="1" baseline="30000" dirty="0">
                    <a:solidFill>
                      <a:schemeClr val="accent1">
                        <a:lumMod val="50000"/>
                      </a:schemeClr>
                    </a:solidFill>
                  </a:rPr>
                  <a:t>2</a:t>
                </a:r>
                <a:r>
                  <a:rPr lang="en-US" sz="2000" b="1" i="1" dirty="0">
                    <a:solidFill>
                      <a:schemeClr val="accent1">
                        <a:lumMod val="50000"/>
                      </a:schemeClr>
                    </a:solidFill>
                  </a:rPr>
                  <a:t>+bx+c</a:t>
                </a:r>
                <a:r>
                  <a:rPr lang="en-US" sz="2000" b="1" dirty="0">
                    <a:solidFill>
                      <a:schemeClr val="accent1">
                        <a:lumMod val="50000"/>
                      </a:schemeClr>
                    </a:solidFill>
                  </a:rPr>
                  <a:t> </a:t>
                </a:r>
                <a:r>
                  <a:rPr lang="en-US" sz="2000" b="1" dirty="0" err="1">
                    <a:solidFill>
                      <a:schemeClr val="accent1">
                        <a:lumMod val="50000"/>
                      </a:schemeClr>
                    </a:solidFill>
                  </a:rPr>
                  <a:t>tenglama</a:t>
                </a:r>
                <a:r>
                  <a:rPr lang="en-US" sz="2000" b="1" dirty="0">
                    <a:solidFill>
                      <a:schemeClr val="accent1">
                        <a:lumMod val="50000"/>
                      </a:schemeClr>
                    </a:solidFill>
                  </a:rPr>
                  <a:t> </a:t>
                </a:r>
                <a:r>
                  <a:rPr lang="en-US" sz="2000" b="1" dirty="0" err="1">
                    <a:solidFill>
                      <a:schemeClr val="accent1">
                        <a:lumMod val="50000"/>
                      </a:schemeClr>
                    </a:solidFill>
                  </a:rPr>
                  <a:t>bilan</a:t>
                </a:r>
                <a:r>
                  <a:rPr lang="en-US" sz="2000" b="1" dirty="0">
                    <a:solidFill>
                      <a:schemeClr val="accent1">
                        <a:lumMod val="50000"/>
                      </a:schemeClr>
                    </a:solidFill>
                  </a:rPr>
                  <a:t> </a:t>
                </a:r>
                <a:r>
                  <a:rPr lang="en-US" sz="2000" b="1" dirty="0" err="1">
                    <a:solidFill>
                      <a:schemeClr val="accent1">
                        <a:lumMod val="50000"/>
                      </a:schemeClr>
                    </a:solidFill>
                  </a:rPr>
                  <a:t>berilgan</a:t>
                </a:r>
                <a:r>
                  <a:rPr lang="en-US" sz="2000" b="1" dirty="0">
                    <a:solidFill>
                      <a:schemeClr val="accent1">
                        <a:lumMod val="50000"/>
                      </a:schemeClr>
                    </a:solidFill>
                  </a:rPr>
                  <a:t> parabola.</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Ushbu</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                                                            </a:t>
                </a:r>
                <a:r>
                  <a:rPr lang="en-US" sz="2000" i="1" dirty="0">
                    <a:solidFill>
                      <a:schemeClr val="accent1">
                        <a:lumMod val="50000"/>
                      </a:schemeClr>
                    </a:solidFill>
                  </a:rPr>
                  <a:t>Y=ax</a:t>
                </a:r>
                <a:r>
                  <a:rPr lang="en-US" sz="2000" i="1" baseline="30000" dirty="0">
                    <a:solidFill>
                      <a:schemeClr val="accent1">
                        <a:lumMod val="50000"/>
                      </a:schemeClr>
                    </a:solidFill>
                  </a:rPr>
                  <a:t>2</a:t>
                </a:r>
                <a:r>
                  <a:rPr lang="en-US" sz="2000" i="1" dirty="0">
                    <a:solidFill>
                      <a:schemeClr val="accent1">
                        <a:lumMod val="50000"/>
                      </a:schemeClr>
                    </a:solidFill>
                  </a:rPr>
                  <a:t>+bx+c</a:t>
                </a:r>
                <a:r>
                  <a:rPr lang="en-US" sz="2000" dirty="0">
                    <a:solidFill>
                      <a:schemeClr val="accent1">
                        <a:lumMod val="50000"/>
                      </a:schemeClr>
                    </a:solidFill>
                  </a:rPr>
                  <a:t>                                  (4.1)</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tenglama</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chiziqni</a:t>
                </a:r>
                <a:r>
                  <a:rPr lang="en-US" sz="2000" dirty="0">
                    <a:solidFill>
                      <a:schemeClr val="accent1">
                        <a:lumMod val="50000"/>
                      </a:schemeClr>
                    </a:solidFill>
                  </a:rPr>
                  <a:t> </a:t>
                </a:r>
                <a:r>
                  <a:rPr lang="en-US" sz="2000" dirty="0" err="1">
                    <a:solidFill>
                      <a:schemeClr val="accent1">
                        <a:lumMod val="50000"/>
                      </a:schemeClr>
                    </a:solidFill>
                  </a:rPr>
                  <a:t>o`rganaylik</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Tenglamani</a:t>
                </a:r>
                <a:r>
                  <a:rPr lang="en-US" sz="2000" dirty="0">
                    <a:solidFill>
                      <a:schemeClr val="accent1">
                        <a:lumMod val="50000"/>
                      </a:schemeClr>
                    </a:solidFill>
                  </a:rPr>
                  <a:t> </a:t>
                </a:r>
                <a:r>
                  <a:rPr lang="en-US" sz="2000" dirty="0" err="1">
                    <a:solidFill>
                      <a:schemeClr val="accent1">
                        <a:lumMod val="50000"/>
                      </a:schemeClr>
                    </a:solidFill>
                  </a:rPr>
                  <a:t>o`ng</a:t>
                </a:r>
                <a:r>
                  <a:rPr lang="en-US" sz="2000" dirty="0">
                    <a:solidFill>
                      <a:schemeClr val="accent1">
                        <a:lumMod val="50000"/>
                      </a:schemeClr>
                    </a:solidFill>
                  </a:rPr>
                  <a:t> </a:t>
                </a:r>
                <a:r>
                  <a:rPr lang="en-US" sz="2000" dirty="0" err="1">
                    <a:solidFill>
                      <a:schemeClr val="accent1">
                        <a:lumMod val="50000"/>
                      </a:schemeClr>
                    </a:solidFill>
                  </a:rPr>
                  <a:t>tomonini</a:t>
                </a:r>
                <a:r>
                  <a:rPr lang="en-US" sz="2000" dirty="0">
                    <a:solidFill>
                      <a:schemeClr val="accent1">
                        <a:lumMod val="50000"/>
                      </a:schemeClr>
                    </a:solidFill>
                  </a:rPr>
                  <a:t> </a:t>
                </a:r>
                <a:r>
                  <a:rPr lang="en-US" sz="2000" dirty="0" err="1">
                    <a:solidFill>
                      <a:schemeClr val="accent1">
                        <a:lumMod val="50000"/>
                      </a:schemeClr>
                    </a:solidFill>
                  </a:rPr>
                  <a:t>to`la</a:t>
                </a:r>
                <a:r>
                  <a:rPr lang="en-US" sz="2000" dirty="0">
                    <a:solidFill>
                      <a:schemeClr val="accent1">
                        <a:lumMod val="50000"/>
                      </a:schemeClr>
                    </a:solidFill>
                  </a:rPr>
                  <a:t> </a:t>
                </a:r>
                <a:r>
                  <a:rPr lang="en-US" sz="2000" dirty="0" err="1">
                    <a:solidFill>
                      <a:schemeClr val="accent1">
                        <a:lumMod val="50000"/>
                      </a:schemeClr>
                    </a:solidFill>
                  </a:rPr>
                  <a:t>kvadratga</a:t>
                </a:r>
                <a:r>
                  <a:rPr lang="en-US" sz="2000" dirty="0">
                    <a:solidFill>
                      <a:schemeClr val="accent1">
                        <a:lumMod val="50000"/>
                      </a:schemeClr>
                    </a:solidFill>
                  </a:rPr>
                  <a:t> </a:t>
                </a:r>
                <a:r>
                  <a:rPr lang="en-US" sz="2000" dirty="0" err="1">
                    <a:solidFill>
                      <a:schemeClr val="accent1">
                        <a:lumMod val="50000"/>
                      </a:schemeClr>
                    </a:solidFill>
                  </a:rPr>
                  <a:t>ajrataylik</a:t>
                </a:r>
                <a:r>
                  <a:rPr lang="en-US" sz="2000" dirty="0">
                    <a:solidFill>
                      <a:schemeClr val="accent1">
                        <a:lumMod val="50000"/>
                      </a:schemeClr>
                    </a:solidFill>
                  </a:rPr>
                  <a:t>  </a:t>
                </a:r>
                <a:br>
                  <a:rPr lang="en-US" sz="2000" dirty="0">
                    <a:solidFill>
                      <a:schemeClr val="accent1">
                        <a:lumMod val="50000"/>
                      </a:schemeClr>
                    </a:solidFill>
                  </a:rPr>
                </a:br>
                <a:r>
                  <a:rPr lang="en-US" sz="2000" dirty="0">
                    <a:solidFill>
                      <a:schemeClr val="accent1">
                        <a:lumMod val="50000"/>
                      </a:schemeClr>
                    </a:solidFill>
                  </a:rPr>
                  <a:t> </a:t>
                </a:r>
                <a:r>
                  <a:rPr lang="en-US" sz="2000" i="1" dirty="0">
                    <a:solidFill>
                      <a:schemeClr val="accent1">
                        <a:lumMod val="50000"/>
                      </a:schemeClr>
                    </a:solidFill>
                  </a:rPr>
                  <a:t>Y=a(x</a:t>
                </a:r>
                <a:r>
                  <a:rPr lang="en-US" sz="2000" i="1" baseline="30000" dirty="0">
                    <a:solidFill>
                      <a:schemeClr val="accent1">
                        <a:lumMod val="50000"/>
                      </a:schemeClr>
                    </a:solidFill>
                  </a:rPr>
                  <a:t>2</a:t>
                </a:r>
                <a:r>
                  <a:rPr lang="en-US" sz="2000" i="1" dirty="0">
                    <a:solidFill>
                      <a:schemeClr val="accent1">
                        <a:lumMod val="50000"/>
                      </a:schemeClr>
                    </a:solidFill>
                  </a:rPr>
                  <a:t>+2</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𝑏</m:t>
                        </m:r>
                      </m:num>
                      <m:den>
                        <m:r>
                          <a:rPr lang="en-US" sz="2000" i="1">
                            <a:solidFill>
                              <a:schemeClr val="accent1">
                                <a:lumMod val="50000"/>
                              </a:schemeClr>
                            </a:solidFill>
                            <a:latin typeface="Cambria Math"/>
                          </a:rPr>
                          <m:t>2</m:t>
                        </m:r>
                        <m:r>
                          <a:rPr lang="en-US" sz="2000" i="1">
                            <a:solidFill>
                              <a:schemeClr val="accent1">
                                <a:lumMod val="50000"/>
                              </a:schemeClr>
                            </a:solidFill>
                            <a:latin typeface="Cambria Math"/>
                          </a:rPr>
                          <m:t>𝑎</m:t>
                        </m:r>
                      </m:den>
                    </m:f>
                  </m:oMath>
                </a14:m>
                <a:r>
                  <a:rPr lang="en-US" sz="2000" i="1" dirty="0">
                    <a:solidFill>
                      <a:schemeClr val="accent1">
                        <a:lumMod val="50000"/>
                      </a:schemeClr>
                    </a:solidFill>
                  </a:rPr>
                  <a:t> x+ </a:t>
                </a:r>
                <a14:m>
                  <m:oMath xmlns:m="http://schemas.openxmlformats.org/officeDocument/2006/math">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oMath>
                </a14:m>
                <a:r>
                  <a:rPr lang="en-US" sz="2000" i="1" dirty="0">
                    <a:solidFill>
                      <a:schemeClr val="accent1">
                        <a:lumMod val="50000"/>
                      </a:schemeClr>
                    </a:solidFill>
                  </a:rPr>
                  <a:t> -</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oMath>
                </a14:m>
                <a:r>
                  <a:rPr lang="en-US" sz="2000" i="1" dirty="0">
                    <a:solidFill>
                      <a:schemeClr val="accent1">
                        <a:lumMod val="50000"/>
                      </a:schemeClr>
                    </a:solidFill>
                  </a:rPr>
                  <a:t> )+c=a(x+</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𝑏</m:t>
                        </m:r>
                      </m:num>
                      <m:den>
                        <m:r>
                          <a:rPr lang="en-US" sz="2000" i="1">
                            <a:solidFill>
                              <a:schemeClr val="accent1">
                                <a:lumMod val="50000"/>
                              </a:schemeClr>
                            </a:solidFill>
                            <a:latin typeface="Cambria Math"/>
                          </a:rPr>
                          <m:t>2</m:t>
                        </m:r>
                        <m:r>
                          <a:rPr lang="en-US" sz="2000" i="1">
                            <a:solidFill>
                              <a:schemeClr val="accent1">
                                <a:lumMod val="50000"/>
                              </a:schemeClr>
                            </a:solidFill>
                            <a:latin typeface="Cambria Math"/>
                          </a:rPr>
                          <m:t>𝑎</m:t>
                        </m:r>
                      </m:den>
                    </m:f>
                  </m:oMath>
                </a14:m>
                <a:r>
                  <a:rPr lang="en-US" sz="2000" i="1" dirty="0">
                    <a:solidFill>
                      <a:schemeClr val="accent1">
                        <a:lumMod val="50000"/>
                      </a:schemeClr>
                    </a:solidFill>
                  </a:rPr>
                  <a:t> )</a:t>
                </a:r>
                <a:r>
                  <a:rPr lang="en-US" sz="2000" i="1" baseline="30000" dirty="0">
                    <a:solidFill>
                      <a:schemeClr val="accent1">
                        <a:lumMod val="50000"/>
                      </a:schemeClr>
                    </a:solidFill>
                  </a:rPr>
                  <a:t>2</a:t>
                </a:r>
                <a:r>
                  <a:rPr lang="en-US" sz="2000" i="1" dirty="0">
                    <a:solidFill>
                      <a:schemeClr val="accent1">
                        <a:lumMod val="50000"/>
                      </a:schemeClr>
                    </a:solidFill>
                  </a:rPr>
                  <a:t>+</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𝑎𝑐</m:t>
                        </m:r>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m:t>
                        </m:r>
                      </m:den>
                    </m:f>
                  </m:oMath>
                </a14:m>
                <a:r>
                  <a:rPr lang="en-US" sz="2000" i="1" dirty="0">
                    <a:solidFill>
                      <a:schemeClr val="accent1">
                        <a:lumMod val="50000"/>
                      </a:schemeClr>
                    </a:solidFill>
                  </a:rPr>
                  <a:t> </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Bundan</a:t>
                </a:r>
                <a:r>
                  <a:rPr lang="ru-RU" sz="2000" b="1" dirty="0">
                    <a:solidFill>
                      <a:schemeClr val="accent1">
                        <a:lumMod val="50000"/>
                      </a:schemeClr>
                    </a:solidFill>
                  </a:rPr>
                  <a:t/>
                </a:r>
                <a:br>
                  <a:rPr lang="ru-RU" sz="2000" b="1" dirty="0">
                    <a:solidFill>
                      <a:schemeClr val="accent1">
                        <a:lumMod val="50000"/>
                      </a:schemeClr>
                    </a:solidFill>
                  </a:rPr>
                </a:br>
                <a:r>
                  <a:rPr lang="en-US" sz="2000" i="1" dirty="0">
                    <a:solidFill>
                      <a:schemeClr val="accent1">
                        <a:lumMod val="50000"/>
                      </a:schemeClr>
                    </a:solidFill>
                  </a:rPr>
                  <a:t>                  y-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𝑎𝑐</m:t>
                        </m:r>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m:t>
                        </m:r>
                      </m:den>
                    </m:f>
                  </m:oMath>
                </a14:m>
                <a:r>
                  <a:rPr lang="en-US" sz="2000" i="1" dirty="0">
                    <a:solidFill>
                      <a:schemeClr val="accent1">
                        <a:lumMod val="50000"/>
                      </a:schemeClr>
                    </a:solidFill>
                  </a:rPr>
                  <a:t>  =a(x+</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𝑏</m:t>
                        </m:r>
                      </m:num>
                      <m:den>
                        <m:r>
                          <a:rPr lang="en-US" sz="2000" i="1">
                            <a:solidFill>
                              <a:schemeClr val="accent1">
                                <a:lumMod val="50000"/>
                              </a:schemeClr>
                            </a:solidFill>
                            <a:latin typeface="Cambria Math"/>
                          </a:rPr>
                          <m:t>2</m:t>
                        </m:r>
                        <m:r>
                          <a:rPr lang="en-US" sz="2000" i="1">
                            <a:solidFill>
                              <a:schemeClr val="accent1">
                                <a:lumMod val="50000"/>
                              </a:schemeClr>
                            </a:solidFill>
                            <a:latin typeface="Cambria Math"/>
                          </a:rPr>
                          <m:t>𝑎</m:t>
                        </m:r>
                      </m:den>
                    </m:f>
                  </m:oMath>
                </a14:m>
                <a:r>
                  <a:rPr lang="en-US" sz="2000" i="1" dirty="0">
                    <a:solidFill>
                      <a:schemeClr val="accent1">
                        <a:lumMod val="50000"/>
                      </a:schemeClr>
                    </a:solidFill>
                  </a:rPr>
                  <a:t> )</a:t>
                </a:r>
                <a:r>
                  <a:rPr lang="en-US" sz="2000" i="1" baseline="30000" dirty="0">
                    <a:solidFill>
                      <a:schemeClr val="accent1">
                        <a:lumMod val="50000"/>
                      </a:schemeClr>
                    </a:solidFill>
                  </a:rPr>
                  <a:t>2</a:t>
                </a:r>
                <a:r>
                  <a:rPr lang="en-US" sz="2000" dirty="0">
                    <a:solidFill>
                      <a:schemeClr val="accent1">
                        <a:lumMod val="50000"/>
                      </a:schemeClr>
                    </a:solidFill>
                  </a:rPr>
                  <a:t>         (4.2</a:t>
                </a:r>
                <a:r>
                  <a:rPr lang="en-US" sz="2000" dirty="0" smtClean="0">
                    <a:solidFill>
                      <a:schemeClr val="accent1">
                        <a:lumMod val="50000"/>
                      </a:schemeClr>
                    </a:solidFill>
                  </a:rPr>
                  <a:t>)</a:t>
                </a:r>
                <a:endParaRPr lang="ru-RU" sz="2000"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137640"/>
              </a:xfrm>
              <a:blipFill rotWithShape="1">
                <a:blip r:embed="rId2"/>
                <a:stretch>
                  <a:fillRect l="-694" b="-594"/>
                </a:stretch>
              </a:blipFill>
            </p:spPr>
            <p:txBody>
              <a:bodyPr/>
              <a:lstStyle/>
              <a:p>
                <a:r>
                  <a:rPr lang="ru-RU">
                    <a:noFill/>
                  </a:rPr>
                  <a:t> </a:t>
                </a:r>
              </a:p>
            </p:txBody>
          </p:sp>
        </mc:Fallback>
      </mc:AlternateContent>
      <p:pic>
        <p:nvPicPr>
          <p:cNvPr id="3"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61742" t="32710" r="12372" b="34051"/>
          <a:stretch/>
        </p:blipFill>
        <p:spPr bwMode="auto">
          <a:xfrm>
            <a:off x="1187624" y="1124744"/>
            <a:ext cx="2664296" cy="180303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4"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57257" t="42238" r="14862" b="30739"/>
          <a:stretch/>
        </p:blipFill>
        <p:spPr bwMode="auto">
          <a:xfrm>
            <a:off x="4470542" y="1072894"/>
            <a:ext cx="3477699" cy="185488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17667308"/>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209648"/>
              </a:xfrm>
            </p:spPr>
            <p:txBody>
              <a:bodyPr>
                <a:normAutofit/>
              </a:bodyPr>
              <a:lstStyle/>
              <a:p>
                <a:r>
                  <a:rPr lang="en-US" sz="2000" dirty="0" smtClean="0">
                    <a:solidFill>
                      <a:schemeClr val="accent1">
                        <a:lumMod val="50000"/>
                      </a:schemeClr>
                    </a:solidFill>
                  </a:rPr>
                  <a:t>               3-chizma                                   4-chizma</a:t>
                </a:r>
                <a:br>
                  <a:rPr lang="en-US" sz="2000" dirty="0" smtClean="0">
                    <a:solidFill>
                      <a:schemeClr val="accent1">
                        <a:lumMod val="50000"/>
                      </a:schemeClr>
                    </a:solidFill>
                  </a:rPr>
                </a:br>
                <a:r>
                  <a:rPr lang="en-US" sz="2000" dirty="0">
                    <a:solidFill>
                      <a:schemeClr val="accent1">
                        <a:lumMod val="50000"/>
                      </a:schemeClr>
                    </a:solidFill>
                  </a:rPr>
                  <a:t>almashtirishni  </a:t>
                </a:r>
                <a:r>
                  <a:rPr lang="en-US" sz="2000" dirty="0" err="1">
                    <a:solidFill>
                      <a:schemeClr val="accent1">
                        <a:lumMod val="50000"/>
                      </a:schemeClr>
                    </a:solidFill>
                  </a:rPr>
                  <a:t>bajarib</a:t>
                </a:r>
                <a:r>
                  <a:rPr lang="en-US" sz="2000" dirty="0">
                    <a:solidFill>
                      <a:schemeClr val="accent1">
                        <a:lumMod val="50000"/>
                      </a:schemeClr>
                    </a:solidFill>
                  </a:rPr>
                  <a:t>    O  </a:t>
                </a:r>
                <a:r>
                  <a:rPr lang="en-US" sz="2000" dirty="0" err="1">
                    <a:solidFill>
                      <a:schemeClr val="accent1">
                        <a:lumMod val="50000"/>
                      </a:schemeClr>
                    </a:solidFill>
                  </a:rPr>
                  <a:t>nuqtani</a:t>
                </a:r>
                <a:r>
                  <a:rPr lang="en-US" sz="2000" dirty="0">
                    <a:solidFill>
                      <a:schemeClr val="accent1">
                        <a:lumMod val="50000"/>
                      </a:schemeClr>
                    </a:solidFill>
                  </a:rPr>
                  <a:t> O’ (-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𝑏</m:t>
                        </m:r>
                      </m:num>
                      <m:den>
                        <m:r>
                          <a:rPr lang="en-US" sz="2000" i="1">
                            <a:solidFill>
                              <a:schemeClr val="accent1">
                                <a:lumMod val="50000"/>
                              </a:schemeClr>
                            </a:solidFill>
                            <a:latin typeface="Cambria Math"/>
                          </a:rPr>
                          <m:t>2</m:t>
                        </m:r>
                        <m:r>
                          <a:rPr lang="en-US" sz="2000" i="1">
                            <a:solidFill>
                              <a:schemeClr val="accent1">
                                <a:lumMod val="50000"/>
                              </a:schemeClr>
                            </a:solidFill>
                            <a:latin typeface="Cambria Math"/>
                          </a:rPr>
                          <m:t>𝑎</m:t>
                        </m:r>
                      </m:den>
                    </m:f>
                    <m:r>
                      <a:rPr lang="en-US" sz="2000" i="1">
                        <a:solidFill>
                          <a:schemeClr val="accent1">
                            <a:lumMod val="50000"/>
                          </a:schemeClr>
                        </a:solidFill>
                        <a:latin typeface="Cambria Math"/>
                      </a:rPr>
                      <m:t>, </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𝑎𝑐</m:t>
                        </m:r>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m:t>
                        </m:r>
                      </m:den>
                    </m:f>
                  </m:oMath>
                </a14:m>
                <a:r>
                  <a:rPr lang="en-US" sz="2000" dirty="0">
                    <a:solidFill>
                      <a:schemeClr val="accent1">
                        <a:lumMod val="50000"/>
                      </a:schemeClr>
                    </a:solidFill>
                  </a:rPr>
                  <a:t>)   </a:t>
                </a:r>
                <a:r>
                  <a:rPr lang="en-US" sz="2000" dirty="0" err="1">
                    <a:solidFill>
                      <a:schemeClr val="accent1">
                        <a:lumMod val="50000"/>
                      </a:schemeClr>
                    </a:solidFill>
                  </a:rPr>
                  <a:t>nuqtaga</a:t>
                </a:r>
                <a:r>
                  <a:rPr lang="en-US" sz="2000" dirty="0">
                    <a:solidFill>
                      <a:schemeClr val="accent1">
                        <a:lumMod val="50000"/>
                      </a:schemeClr>
                    </a:solidFill>
                  </a:rPr>
                  <a:t>  parallel  </a:t>
                </a:r>
                <a:r>
                  <a:rPr lang="en-US" sz="2000" dirty="0" err="1">
                    <a:solidFill>
                      <a:schemeClr val="accent1">
                        <a:lumMod val="50000"/>
                      </a:schemeClr>
                    </a:solidFill>
                  </a:rPr>
                  <a:t>ko`chiramiz</a:t>
                </a:r>
                <a:r>
                  <a:rPr lang="en-US" sz="2000" dirty="0" smtClean="0">
                    <a:solidFill>
                      <a:schemeClr val="accent1">
                        <a:lumMod val="50000"/>
                      </a:schemeClr>
                    </a:solidFill>
                  </a:rPr>
                  <a:t>. </a:t>
                </a:r>
                <a:r>
                  <a:rPr lang="en-US" sz="2000" dirty="0">
                    <a:solidFill>
                      <a:schemeClr val="accent1">
                        <a:lumMod val="50000"/>
                      </a:schemeClr>
                    </a:solidFill>
                  </a:rPr>
                  <a:t>Yangi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a:t>
                </a:r>
                <a:r>
                  <a:rPr lang="en-US" sz="2000" dirty="0">
                    <a:solidFill>
                      <a:schemeClr val="accent1">
                        <a:lumMod val="50000"/>
                      </a:schemeClr>
                    </a:solidFill>
                  </a:rPr>
                  <a:t> </a:t>
                </a:r>
                <a:r>
                  <a:rPr lang="en-US" sz="2000" i="1" dirty="0">
                    <a:solidFill>
                      <a:schemeClr val="accent1">
                        <a:lumMod val="50000"/>
                      </a:schemeClr>
                    </a:solidFill>
                  </a:rPr>
                  <a:t>(</a:t>
                </a:r>
                <a:r>
                  <a:rPr lang="en-US" sz="2000" i="1" dirty="0" err="1">
                    <a:solidFill>
                      <a:schemeClr val="accent1">
                        <a:lumMod val="50000"/>
                      </a:schemeClr>
                    </a:solidFill>
                  </a:rPr>
                  <a:t>x’o’y</a:t>
                </a:r>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ga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en-US" sz="2000" i="1" dirty="0">
                    <a:solidFill>
                      <a:schemeClr val="accent1">
                        <a:lumMod val="50000"/>
                      </a:schemeClr>
                    </a:solidFill>
                  </a:rPr>
                  <a:t>y’=ax’</a:t>
                </a:r>
                <a:r>
                  <a:rPr lang="en-US" sz="2000" i="1" baseline="30000" dirty="0">
                    <a:solidFill>
                      <a:schemeClr val="accent1">
                        <a:lumMod val="50000"/>
                      </a:schemeClr>
                    </a:solidFill>
                  </a:rPr>
                  <a:t>2</a:t>
                </a:r>
                <a:r>
                  <a:rPr lang="en-US" sz="2000" dirty="0">
                    <a:solidFill>
                      <a:schemeClr val="accent1">
                        <a:lumMod val="50000"/>
                      </a:schemeClr>
                    </a:solidFill>
                  </a:rPr>
                  <a:t>  </a:t>
                </a:r>
                <a:r>
                  <a:rPr lang="en-US" sz="2000" dirty="0" err="1">
                    <a:solidFill>
                      <a:schemeClr val="accent1">
                        <a:lumMod val="50000"/>
                      </a:schemeClr>
                    </a:solidFill>
                  </a:rPr>
                  <a:t>yoki</a:t>
                </a:r>
                <a:r>
                  <a:rPr lang="en-US" sz="2000" dirty="0">
                    <a:solidFill>
                      <a:schemeClr val="accent1">
                        <a:lumMod val="50000"/>
                      </a:schemeClr>
                    </a:solidFill>
                  </a:rPr>
                  <a:t>  </a:t>
                </a:r>
                <a:r>
                  <a:rPr lang="en-US" sz="2000" i="1" dirty="0">
                    <a:solidFill>
                      <a:schemeClr val="accent1">
                        <a:lumMod val="50000"/>
                      </a:schemeClr>
                    </a:solidFill>
                  </a:rPr>
                  <a:t>x’</a:t>
                </a:r>
                <a:r>
                  <a:rPr lang="en-US" sz="2000" i="1" baseline="30000" dirty="0">
                    <a:solidFill>
                      <a:schemeClr val="accent1">
                        <a:lumMod val="50000"/>
                      </a:schemeClr>
                    </a:solidFill>
                  </a:rPr>
                  <a:t>2</a:t>
                </a:r>
                <a:r>
                  <a:rPr lang="en-US" sz="2000" i="1"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𝑎</m:t>
                        </m:r>
                      </m:den>
                    </m:f>
                  </m:oMath>
                </a14:m>
                <a:r>
                  <a:rPr lang="en-US" sz="2000" i="1" dirty="0">
                    <a:solidFill>
                      <a:schemeClr val="accent1">
                        <a:lumMod val="50000"/>
                      </a:schemeClr>
                    </a:solidFill>
                  </a:rPr>
                  <a:t>y’  p=</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2</m:t>
                        </m:r>
                        <m:d>
                          <m:dPr>
                            <m:begChr m:val="|"/>
                            <m:endChr m:val="|"/>
                            <m:ctrlPr>
                              <a:rPr lang="en-US" sz="2000" i="1">
                                <a:solidFill>
                                  <a:schemeClr val="accent1">
                                    <a:lumMod val="50000"/>
                                  </a:schemeClr>
                                </a:solidFill>
                                <a:latin typeface="Cambria Math"/>
                              </a:rPr>
                            </m:ctrlPr>
                          </m:dPr>
                          <m:e>
                            <m:r>
                              <a:rPr lang="en-US" sz="2000" i="1">
                                <a:solidFill>
                                  <a:schemeClr val="accent1">
                                    <a:lumMod val="50000"/>
                                  </a:schemeClr>
                                </a:solidFill>
                                <a:latin typeface="Cambria Math"/>
                              </a:rPr>
                              <m:t>𝑎</m:t>
                            </m:r>
                          </m:e>
                        </m:d>
                      </m:den>
                    </m:f>
                  </m:oMath>
                </a14:m>
                <a:r>
                  <a:rPr lang="en-US" sz="2000" i="1" dirty="0">
                    <a:solidFill>
                      <a:schemeClr val="accent1">
                        <a:lumMod val="50000"/>
                      </a:schemeClr>
                    </a:solidFill>
                  </a:rPr>
                  <a:t> </a:t>
                </a:r>
                <a:r>
                  <a:rPr lang="en-US" sz="2000" dirty="0">
                    <a:solidFill>
                      <a:schemeClr val="accent1">
                        <a:lumMod val="50000"/>
                      </a:schemeClr>
                    </a:solidFill>
                  </a:rPr>
                  <a:t> </a:t>
                </a:r>
                <a:r>
                  <a:rPr lang="en-US" sz="2000" dirty="0" err="1">
                    <a:solidFill>
                      <a:schemeClr val="accent1">
                        <a:lumMod val="50000"/>
                      </a:schemeClr>
                    </a:solidFill>
                  </a:rPr>
                  <a:t>belgilash</a:t>
                </a:r>
                <a:r>
                  <a:rPr lang="en-US" sz="2000" dirty="0">
                    <a:solidFill>
                      <a:schemeClr val="accent1">
                        <a:lumMod val="50000"/>
                      </a:schemeClr>
                    </a:solidFill>
                  </a:rPr>
                  <a:t> </a:t>
                </a:r>
                <a:r>
                  <a:rPr lang="en-US" sz="2000" dirty="0" err="1">
                    <a:solidFill>
                      <a:schemeClr val="accent1">
                        <a:lumMod val="50000"/>
                      </a:schemeClr>
                    </a:solidFill>
                  </a:rPr>
                  <a:t>kiritib</a:t>
                </a:r>
                <a:r>
                  <a:rPr lang="en-US" sz="2000" dirty="0">
                    <a:solidFill>
                      <a:schemeClr val="accent1">
                        <a:lumMod val="50000"/>
                      </a:schemeClr>
                    </a:solidFill>
                  </a:rPr>
                  <a:t>, </a:t>
                </a:r>
                <a:r>
                  <a:rPr lang="en-US" sz="2000" i="1" dirty="0">
                    <a:solidFill>
                      <a:schemeClr val="accent1">
                        <a:lumMod val="50000"/>
                      </a:schemeClr>
                    </a:solidFill>
                  </a:rPr>
                  <a:t>x’</a:t>
                </a:r>
                <a:r>
                  <a:rPr lang="en-US" sz="2000" i="1" baseline="30000" dirty="0">
                    <a:solidFill>
                      <a:schemeClr val="accent1">
                        <a:lumMod val="50000"/>
                      </a:schemeClr>
                    </a:solidFill>
                  </a:rPr>
                  <a:t>2</a:t>
                </a:r>
                <a:r>
                  <a:rPr lang="en-US" sz="2000" i="1" dirty="0">
                    <a:solidFill>
                      <a:schemeClr val="accent1">
                        <a:lumMod val="50000"/>
                      </a:schemeClr>
                    </a:solidFill>
                  </a:rPr>
                  <a:t>=2py’</a:t>
                </a:r>
                <a:r>
                  <a:rPr lang="en-US" sz="2000" dirty="0">
                    <a:solidFill>
                      <a:schemeClr val="accent1">
                        <a:lumMod val="50000"/>
                      </a:schemeClr>
                    </a:solidFill>
                  </a:rPr>
                  <a:t> </a:t>
                </a:r>
                <a:r>
                  <a:rPr lang="en-US" sz="2000" dirty="0" err="1">
                    <a:solidFill>
                      <a:schemeClr val="accent1">
                        <a:lumMod val="50000"/>
                      </a:schemeClr>
                    </a:solidFill>
                  </a:rPr>
                  <a:t>tenglamaga</a:t>
                </a:r>
                <a:r>
                  <a:rPr lang="en-US" sz="2000" dirty="0">
                    <a:solidFill>
                      <a:schemeClr val="accent1">
                        <a:lumMod val="50000"/>
                      </a:schemeClr>
                    </a:solidFill>
                  </a:rPr>
                  <a:t> </a:t>
                </a:r>
                <a:r>
                  <a:rPr lang="en-US" sz="2000" dirty="0" err="1">
                    <a:solidFill>
                      <a:schemeClr val="accent1">
                        <a:lumMod val="50000"/>
                      </a:schemeClr>
                    </a:solidFill>
                  </a:rPr>
                  <a:t>ega</a:t>
                </a:r>
                <a:r>
                  <a:rPr lang="en-US" sz="2000" dirty="0">
                    <a:solidFill>
                      <a:schemeClr val="accent1">
                        <a:lumMod val="50000"/>
                      </a:schemeClr>
                    </a:solidFill>
                  </a:rPr>
                  <a:t> </a:t>
                </a:r>
                <a:r>
                  <a:rPr lang="en-US" sz="2000" dirty="0" err="1">
                    <a:solidFill>
                      <a:schemeClr val="accent1">
                        <a:lumMod val="50000"/>
                      </a:schemeClr>
                    </a:solidFill>
                  </a:rPr>
                  <a:t>bo`lamiz</a:t>
                </a:r>
                <a:r>
                  <a:rPr lang="en-US" sz="2000" dirty="0" smtClean="0">
                    <a:solidFill>
                      <a:schemeClr val="accent1">
                        <a:lumMod val="50000"/>
                      </a:schemeClr>
                    </a:solidFill>
                  </a:rPr>
                  <a:t>. </a:t>
                </a:r>
                <a:r>
                  <a:rPr lang="ru-RU" sz="2000" dirty="0"/>
                  <a:t/>
                </a:r>
                <a:br>
                  <a:rPr lang="ru-RU" sz="2000" dirty="0"/>
                </a:br>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209648"/>
              </a:xfrm>
              <a:blipFill rotWithShape="1">
                <a:blip r:embed="rId2"/>
                <a:stretch>
                  <a:fillRect l="-867"/>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3" name="Прямоугольник 2"/>
              <p:cNvSpPr/>
              <p:nvPr/>
            </p:nvSpPr>
            <p:spPr>
              <a:xfrm>
                <a:off x="1104250" y="476672"/>
                <a:ext cx="3107710" cy="524182"/>
              </a:xfrm>
              <a:prstGeom prst="rect">
                <a:avLst/>
              </a:prstGeom>
            </p:spPr>
            <p:txBody>
              <a:bodyPr wrap="none">
                <a:spAutoFit/>
              </a:bodyPr>
              <a:lstStyle/>
              <a:p>
                <a:r>
                  <a:rPr lang="en-US" i="1" dirty="0" smtClean="0"/>
                  <a:t> </a:t>
                </a:r>
                <a:r>
                  <a:rPr lang="en-US" i="1" dirty="0" smtClean="0">
                    <a:solidFill>
                      <a:schemeClr val="accent1">
                        <a:lumMod val="75000"/>
                      </a:schemeClr>
                    </a:solidFill>
                  </a:rPr>
                  <a:t>x=x</a:t>
                </a:r>
                <a:r>
                  <a:rPr lang="en-US" i="1" baseline="30000" dirty="0">
                    <a:solidFill>
                      <a:schemeClr val="accent1">
                        <a:lumMod val="75000"/>
                      </a:schemeClr>
                    </a:solidFill>
                  </a:rPr>
                  <a:t>’</a:t>
                </a:r>
                <a:r>
                  <a:rPr lang="en-US" i="1" dirty="0">
                    <a:solidFill>
                      <a:schemeClr val="accent1">
                        <a:lumMod val="75000"/>
                      </a:schemeClr>
                    </a:solidFill>
                  </a:rPr>
                  <a:t>-</a:t>
                </a:r>
                <a:r>
                  <a:rPr lang="en-US" dirty="0">
                    <a:solidFill>
                      <a:schemeClr val="accent1">
                        <a:lumMod val="75000"/>
                      </a:schemeClr>
                    </a:solidFill>
                  </a:rPr>
                  <a:t> </a:t>
                </a:r>
                <a14:m>
                  <m:oMath xmlns:m="http://schemas.openxmlformats.org/officeDocument/2006/math">
                    <m:f>
                      <m:fPr>
                        <m:ctrlPr>
                          <a:rPr lang="en-US" i="1">
                            <a:solidFill>
                              <a:schemeClr val="accent1">
                                <a:lumMod val="75000"/>
                              </a:schemeClr>
                            </a:solidFill>
                            <a:latin typeface="Cambria Math"/>
                          </a:rPr>
                        </m:ctrlPr>
                      </m:fPr>
                      <m:num>
                        <m:r>
                          <a:rPr lang="en-US" i="1">
                            <a:solidFill>
                              <a:schemeClr val="accent1">
                                <a:lumMod val="75000"/>
                              </a:schemeClr>
                            </a:solidFill>
                            <a:latin typeface="Cambria Math"/>
                          </a:rPr>
                          <m:t>𝑏</m:t>
                        </m:r>
                      </m:num>
                      <m:den>
                        <m:r>
                          <a:rPr lang="en-US" i="1">
                            <a:solidFill>
                              <a:schemeClr val="accent1">
                                <a:lumMod val="75000"/>
                              </a:schemeClr>
                            </a:solidFill>
                            <a:latin typeface="Cambria Math"/>
                          </a:rPr>
                          <m:t>2</m:t>
                        </m:r>
                        <m:r>
                          <a:rPr lang="en-US" i="1">
                            <a:solidFill>
                              <a:schemeClr val="accent1">
                                <a:lumMod val="75000"/>
                              </a:schemeClr>
                            </a:solidFill>
                            <a:latin typeface="Cambria Math"/>
                          </a:rPr>
                          <m:t>𝑎</m:t>
                        </m:r>
                        <m:r>
                          <a:rPr lang="en-US" b="0" i="1" smtClean="0">
                            <a:solidFill>
                              <a:schemeClr val="accent1">
                                <a:lumMod val="75000"/>
                              </a:schemeClr>
                            </a:solidFill>
                            <a:latin typeface="Cambria Math"/>
                          </a:rPr>
                          <m:t>`</m:t>
                        </m:r>
                      </m:den>
                    </m:f>
                  </m:oMath>
                </a14:m>
                <a:r>
                  <a:rPr lang="en-US" i="1" dirty="0">
                    <a:solidFill>
                      <a:schemeClr val="accent1">
                        <a:lumMod val="75000"/>
                      </a:schemeClr>
                    </a:solidFill>
                  </a:rPr>
                  <a:t> ,         y=y</a:t>
                </a:r>
                <a:r>
                  <a:rPr lang="en-US" i="1" dirty="0" smtClean="0">
                    <a:solidFill>
                      <a:schemeClr val="accent1">
                        <a:lumMod val="75000"/>
                      </a:schemeClr>
                    </a:solidFill>
                  </a:rPr>
                  <a:t>’</a:t>
                </a:r>
                <a:r>
                  <a:rPr lang="en-US" i="1" dirty="0">
                    <a:solidFill>
                      <a:schemeClr val="accent1">
                        <a:lumMod val="75000"/>
                      </a:schemeClr>
                    </a:solidFill>
                  </a:rPr>
                  <a:t> +</a:t>
                </a:r>
                <a14:m>
                  <m:oMath xmlns:m="http://schemas.openxmlformats.org/officeDocument/2006/math">
                    <m:f>
                      <m:fPr>
                        <m:ctrlPr>
                          <a:rPr lang="en-US" i="1">
                            <a:solidFill>
                              <a:schemeClr val="accent1">
                                <a:lumMod val="75000"/>
                              </a:schemeClr>
                            </a:solidFill>
                            <a:latin typeface="Cambria Math"/>
                          </a:rPr>
                        </m:ctrlPr>
                      </m:fPr>
                      <m:num>
                        <m:r>
                          <a:rPr lang="en-US" i="1">
                            <a:solidFill>
                              <a:schemeClr val="accent1">
                                <a:lumMod val="75000"/>
                              </a:schemeClr>
                            </a:solidFill>
                            <a:latin typeface="Cambria Math"/>
                          </a:rPr>
                          <m:t>4</m:t>
                        </m:r>
                        <m:r>
                          <a:rPr lang="en-US" i="1">
                            <a:solidFill>
                              <a:schemeClr val="accent1">
                                <a:lumMod val="75000"/>
                              </a:schemeClr>
                            </a:solidFill>
                            <a:latin typeface="Cambria Math"/>
                          </a:rPr>
                          <m:t>𝑎𝑐</m:t>
                        </m:r>
                        <m:r>
                          <a:rPr lang="en-US" i="1">
                            <a:solidFill>
                              <a:schemeClr val="accent1">
                                <a:lumMod val="75000"/>
                              </a:schemeClr>
                            </a:solidFill>
                            <a:latin typeface="Cambria Math"/>
                          </a:rPr>
                          <m:t>−</m:t>
                        </m:r>
                        <m:sSup>
                          <m:sSupPr>
                            <m:ctrlPr>
                              <a:rPr lang="en-US" i="1">
                                <a:solidFill>
                                  <a:schemeClr val="accent1">
                                    <a:lumMod val="75000"/>
                                  </a:schemeClr>
                                </a:solidFill>
                                <a:latin typeface="Cambria Math"/>
                              </a:rPr>
                            </m:ctrlPr>
                          </m:sSupPr>
                          <m:e>
                            <m:r>
                              <a:rPr lang="en-US" i="1">
                                <a:solidFill>
                                  <a:schemeClr val="accent1">
                                    <a:lumMod val="75000"/>
                                  </a:schemeClr>
                                </a:solidFill>
                                <a:latin typeface="Cambria Math"/>
                              </a:rPr>
                              <m:t>𝑏</m:t>
                            </m:r>
                          </m:e>
                          <m:sup>
                            <m:r>
                              <a:rPr lang="en-US" i="1">
                                <a:solidFill>
                                  <a:schemeClr val="accent1">
                                    <a:lumMod val="75000"/>
                                  </a:schemeClr>
                                </a:solidFill>
                                <a:latin typeface="Cambria Math"/>
                              </a:rPr>
                              <m:t>2</m:t>
                            </m:r>
                          </m:sup>
                        </m:sSup>
                      </m:num>
                      <m:den>
                        <m:r>
                          <a:rPr lang="en-US" i="1">
                            <a:solidFill>
                              <a:schemeClr val="accent1">
                                <a:lumMod val="75000"/>
                              </a:schemeClr>
                            </a:solidFill>
                            <a:latin typeface="Cambria Math"/>
                          </a:rPr>
                          <m:t>4</m:t>
                        </m:r>
                        <m:r>
                          <a:rPr lang="en-US" i="1">
                            <a:solidFill>
                              <a:schemeClr val="accent1">
                                <a:lumMod val="75000"/>
                              </a:schemeClr>
                            </a:solidFill>
                            <a:latin typeface="Cambria Math"/>
                          </a:rPr>
                          <m:t>𝑎</m:t>
                        </m:r>
                      </m:den>
                    </m:f>
                  </m:oMath>
                </a14:m>
                <a:r>
                  <a:rPr lang="en-US" i="1" dirty="0" smtClean="0"/>
                  <a:t> </a:t>
                </a:r>
                <a:endParaRPr lang="ru-RU" dirty="0"/>
              </a:p>
            </p:txBody>
          </p:sp>
        </mc:Choice>
        <mc:Fallback>
          <p:sp>
            <p:nvSpPr>
              <p:cNvPr id="3" name="Прямоугольник 2"/>
              <p:cNvSpPr>
                <a:spLocks noRot="1" noChangeAspect="1" noMove="1" noResize="1" noEditPoints="1" noAdjustHandles="1" noChangeArrowheads="1" noChangeShapeType="1" noTextEdit="1"/>
              </p:cNvSpPr>
              <p:nvPr/>
            </p:nvSpPr>
            <p:spPr>
              <a:xfrm>
                <a:off x="1104250" y="476672"/>
                <a:ext cx="3107710" cy="524182"/>
              </a:xfrm>
              <a:prstGeom prst="rect">
                <a:avLst/>
              </a:prstGeom>
              <a:blipFill rotWithShape="1">
                <a:blip r:embed="rId3"/>
                <a:stretch>
                  <a:fillRect b="-4651"/>
                </a:stretch>
              </a:blipFill>
            </p:spPr>
            <p:txBody>
              <a:bodyPr/>
              <a:lstStyle/>
              <a:p>
                <a:r>
                  <a:rPr lang="ru-RU">
                    <a:noFill/>
                  </a:rPr>
                  <a:t> </a:t>
                </a:r>
              </a:p>
            </p:txBody>
          </p:sp>
        </mc:Fallback>
      </mc:AlternateContent>
      <p:pic>
        <p:nvPicPr>
          <p:cNvPr id="4" name="Picture 3"/>
          <p:cNvPicPr>
            <a:picLocks noChangeAspect="1" noChangeArrowheads="1"/>
          </p:cNvPicPr>
          <p:nvPr/>
        </p:nvPicPr>
        <p:blipFill rotWithShape="1">
          <a:blip r:embed="rId4">
            <a:extLst>
              <a:ext uri="{28A0092B-C50C-407E-A947-70E740481C1C}">
                <a14:useLocalDpi xmlns:a14="http://schemas.microsoft.com/office/drawing/2010/main" xmlns="" val="0"/>
              </a:ext>
            </a:extLst>
          </a:blip>
          <a:srcRect l="31478" t="31250" r="16048" b="33971"/>
          <a:stretch/>
        </p:blipFill>
        <p:spPr bwMode="auto">
          <a:xfrm>
            <a:off x="1104250" y="1000854"/>
            <a:ext cx="6827521" cy="254409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45858391"/>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1027664"/>
            <a:ext cx="7024744" cy="673144"/>
          </a:xfrm>
        </p:spPr>
        <p:txBody>
          <a:bodyPr>
            <a:noAutofit/>
          </a:bodyPr>
          <a:lstStyle/>
          <a:p>
            <a:pPr algn="ctr"/>
            <a:r>
              <a:rPr lang="en-US" b="1" dirty="0" smtClean="0"/>
              <a:t>REJA: </a:t>
            </a:r>
            <a:endParaRPr lang="ru-RU" b="1" dirty="0"/>
          </a:p>
        </p:txBody>
      </p:sp>
      <p:sp>
        <p:nvSpPr>
          <p:cNvPr id="3" name="Объект 2"/>
          <p:cNvSpPr>
            <a:spLocks noGrp="1"/>
          </p:cNvSpPr>
          <p:nvPr>
            <p:ph idx="1"/>
          </p:nvPr>
        </p:nvSpPr>
        <p:spPr>
          <a:xfrm>
            <a:off x="683568" y="2420888"/>
            <a:ext cx="7776980" cy="3744416"/>
          </a:xfrm>
        </p:spPr>
        <p:txBody>
          <a:bodyPr/>
          <a:lstStyle/>
          <a:p>
            <a:pPr>
              <a:buFont typeface="Wingdings" pitchFamily="2" charset="2"/>
              <a:buChar char="Ø"/>
            </a:pPr>
            <a:r>
              <a:rPr lang="en-US" b="1" i="1" dirty="0">
                <a:solidFill>
                  <a:schemeClr val="accent1"/>
                </a:solidFill>
              </a:rPr>
              <a:t> </a:t>
            </a:r>
            <a:r>
              <a:rPr lang="uz-Latn-UZ" sz="2800" b="1" i="1" dirty="0" smtClean="0">
                <a:solidFill>
                  <a:schemeClr val="accent1"/>
                </a:solidFill>
              </a:rPr>
              <a:t>PARABOLA </a:t>
            </a:r>
            <a:r>
              <a:rPr lang="uz-Latn-UZ" sz="2800" b="1" i="1" dirty="0">
                <a:solidFill>
                  <a:schemeClr val="accent1"/>
                </a:solidFill>
              </a:rPr>
              <a:t>TA`RIFI, KANONIK TENGLAMASI. </a:t>
            </a:r>
            <a:r>
              <a:rPr lang="en-US" sz="2800" b="1" i="1" dirty="0" smtClean="0">
                <a:solidFill>
                  <a:schemeClr val="accent1"/>
                </a:solidFill>
              </a:rPr>
              <a:t>  </a:t>
            </a:r>
            <a:r>
              <a:rPr lang="uz-Latn-UZ" sz="2800" b="1" i="1" dirty="0" smtClean="0">
                <a:solidFill>
                  <a:schemeClr val="accent1"/>
                </a:solidFill>
              </a:rPr>
              <a:t>XOSSALARI</a:t>
            </a:r>
            <a:endParaRPr lang="uz-Latn-UZ" sz="2800" b="1" i="1" dirty="0">
              <a:solidFill>
                <a:schemeClr val="accent1"/>
              </a:solidFill>
            </a:endParaRPr>
          </a:p>
          <a:p>
            <a:pPr marL="285750" indent="-285750">
              <a:buFont typeface="Wingdings" pitchFamily="2" charset="2"/>
              <a:buChar char="Ø"/>
            </a:pPr>
            <a:r>
              <a:rPr lang="uz-Latn-UZ" sz="2800" b="1" i="1" dirty="0">
                <a:solidFill>
                  <a:schemeClr val="accent1"/>
                </a:solidFill>
              </a:rPr>
              <a:t> IKKINCHI  TARTIBLI  CHIZIQNING  FOKUSLARI  VA  DIREKTRISALARI.</a:t>
            </a:r>
          </a:p>
          <a:p>
            <a:pPr marL="285750" indent="-285750">
              <a:buFont typeface="Wingdings" pitchFamily="2" charset="2"/>
              <a:buChar char="Ø"/>
            </a:pPr>
            <a:r>
              <a:rPr lang="uz-Latn-UZ" sz="2800" b="1" i="1" dirty="0">
                <a:solidFill>
                  <a:schemeClr val="accent1"/>
                </a:solidFill>
              </a:rPr>
              <a:t> IKKINCHI  TARTIBLI  CHIZIQNING  QUTB  KOORDINATALARIDAGI   </a:t>
            </a:r>
            <a:r>
              <a:rPr lang="uz-Latn-UZ" sz="2800" b="1" i="1" dirty="0" smtClean="0">
                <a:solidFill>
                  <a:schemeClr val="accent1"/>
                </a:solidFill>
              </a:rPr>
              <a:t>TENGLAMASI</a:t>
            </a:r>
            <a:endParaRPr lang="en-US" sz="2800" b="1" i="1" dirty="0" smtClean="0">
              <a:solidFill>
                <a:schemeClr val="accent1"/>
              </a:solidFill>
            </a:endParaRPr>
          </a:p>
          <a:p>
            <a:pPr marL="285750" indent="-285750">
              <a:buFont typeface="Wingdings" pitchFamily="2" charset="2"/>
              <a:buChar char="Ø"/>
            </a:pPr>
            <a:r>
              <a:rPr lang="en-US" sz="2800" b="1" i="1" dirty="0" smtClean="0">
                <a:solidFill>
                  <a:schemeClr val="accent1"/>
                </a:solidFill>
              </a:rPr>
              <a:t>FOYDALANILGAN  ADABIYOTLAR</a:t>
            </a:r>
            <a:r>
              <a:rPr lang="uz-Latn-UZ" sz="2800" b="1" i="1" dirty="0" smtClean="0">
                <a:solidFill>
                  <a:schemeClr val="accent1"/>
                </a:solidFill>
              </a:rPr>
              <a:t> </a:t>
            </a:r>
            <a:endParaRPr lang="ru-RU" sz="2800" dirty="0">
              <a:solidFill>
                <a:schemeClr val="accent1"/>
              </a:solidFill>
            </a:endParaRPr>
          </a:p>
        </p:txBody>
      </p:sp>
    </p:spTree>
    <p:extLst>
      <p:ext uri="{BB962C8B-B14F-4D97-AF65-F5344CB8AC3E}">
        <p14:creationId xmlns:p14="http://schemas.microsoft.com/office/powerpoint/2010/main" xmlns="" val="3127772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mph" presetSubtype="0" fill="hold" nodeType="clickEffect">
                                  <p:stCondLst>
                                    <p:cond delay="0"/>
                                  </p:stCondLst>
                                  <p:iterate type="lt">
                                    <p:tmPct val="4000"/>
                                  </p:iterate>
                                  <p:childTnLst>
                                    <p:set>
                                      <p:cBhvr override="childStyle">
                                        <p:cTn id="11" dur="500" fill="hold"/>
                                        <p:tgtEl>
                                          <p:spTgt spid="3">
                                            <p:txEl>
                                              <p:pRg st="0" end="0"/>
                                            </p:txEl>
                                          </p:spTgt>
                                        </p:tgtEl>
                                        <p:attrNameLst>
                                          <p:attrName>style.textDecorationUnderline</p:attrName>
                                        </p:attrNameLst>
                                      </p:cBhvr>
                                      <p:to>
                                        <p:strVal val="true"/>
                                      </p:to>
                                    </p:set>
                                  </p:childTnLst>
                                </p:cTn>
                              </p:par>
                              <p:par>
                                <p:cTn id="12" presetID="18" presetClass="emph" presetSubtype="0" fill="hold" nodeType="withEffect">
                                  <p:stCondLst>
                                    <p:cond delay="0"/>
                                  </p:stCondLst>
                                  <p:iterate type="lt">
                                    <p:tmPct val="4000"/>
                                  </p:iterate>
                                  <p:childTnLst>
                                    <p:set>
                                      <p:cBhvr override="childStyle">
                                        <p:cTn id="13" dur="500" fill="hold"/>
                                        <p:tgtEl>
                                          <p:spTgt spid="3">
                                            <p:txEl>
                                              <p:pRg st="1" end="1"/>
                                            </p:txEl>
                                          </p:spTgt>
                                        </p:tgtEl>
                                        <p:attrNameLst>
                                          <p:attrName>style.textDecorationUnderline</p:attrName>
                                        </p:attrNameLst>
                                      </p:cBhvr>
                                      <p:to>
                                        <p:strVal val="true"/>
                                      </p:to>
                                    </p:set>
                                  </p:childTnLst>
                                </p:cTn>
                              </p:par>
                              <p:par>
                                <p:cTn id="14" presetID="18" presetClass="emph" presetSubtype="0" fill="hold" nodeType="withEffect">
                                  <p:stCondLst>
                                    <p:cond delay="0"/>
                                  </p:stCondLst>
                                  <p:iterate type="lt">
                                    <p:tmPct val="4000"/>
                                  </p:iterate>
                                  <p:childTnLst>
                                    <p:set>
                                      <p:cBhvr override="childStyle">
                                        <p:cTn id="15" dur="500" fill="hold"/>
                                        <p:tgtEl>
                                          <p:spTgt spid="3">
                                            <p:txEl>
                                              <p:pRg st="2" end="2"/>
                                            </p:txEl>
                                          </p:spTgt>
                                        </p:tgtEl>
                                        <p:attrNameLst>
                                          <p:attrName>style.textDecorationUnderline</p:attrName>
                                        </p:attrNameLst>
                                      </p:cBhvr>
                                      <p:to>
                                        <p:strVal val="true"/>
                                      </p:to>
                                    </p:set>
                                  </p:childTnLst>
                                </p:cTn>
                              </p:par>
                              <p:par>
                                <p:cTn id="16" presetID="18" presetClass="emph" presetSubtype="0" fill="hold" nodeType="withEffect">
                                  <p:stCondLst>
                                    <p:cond delay="0"/>
                                  </p:stCondLst>
                                  <p:iterate type="lt">
                                    <p:tmPct val="4000"/>
                                  </p:iterate>
                                  <p:childTnLst>
                                    <p:set>
                                      <p:cBhvr override="childStyle">
                                        <p:cTn id="17" dur="500" fill="hold"/>
                                        <p:tgtEl>
                                          <p:spTgt spid="3">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281656"/>
              </a:xfrm>
            </p:spPr>
            <p:txBody>
              <a:bodyPr>
                <a:normAutofit fontScale="90000"/>
              </a:bodyPr>
              <a:lstStyle/>
              <a:p>
                <a:r>
                  <a:rPr lang="en-US" sz="2000" dirty="0" smtClean="0">
                    <a:solidFill>
                      <a:schemeClr val="accent1">
                        <a:lumMod val="50000"/>
                      </a:schemeClr>
                    </a:solidFill>
                  </a:rPr>
                  <a:t>Bu </a:t>
                </a:r>
                <a:r>
                  <a:rPr lang="en-US" sz="2000" dirty="0" err="1">
                    <a:solidFill>
                      <a:schemeClr val="accent1">
                        <a:lumMod val="50000"/>
                      </a:schemeClr>
                    </a:solidFill>
                  </a:rPr>
                  <a:t>tenglama</a:t>
                </a:r>
                <a:r>
                  <a:rPr lang="en-US" sz="2000" dirty="0">
                    <a:solidFill>
                      <a:schemeClr val="accent1">
                        <a:lumMod val="50000"/>
                      </a:schemeClr>
                    </a:solidFill>
                  </a:rPr>
                  <a:t> </a:t>
                </a:r>
                <a:r>
                  <a:rPr lang="en-US" sz="2000" dirty="0" err="1">
                    <a:solidFill>
                      <a:schemeClr val="accent1">
                        <a:lumMod val="50000"/>
                      </a:schemeClr>
                    </a:solidFill>
                  </a:rPr>
                  <a:t>simmetriya</a:t>
                </a:r>
                <a:r>
                  <a:rPr lang="en-US" sz="2000" dirty="0">
                    <a:solidFill>
                      <a:schemeClr val="accent1">
                        <a:lumMod val="50000"/>
                      </a:schemeClr>
                    </a:solidFill>
                  </a:rPr>
                  <a:t> </a:t>
                </a:r>
                <a:r>
                  <a:rPr lang="en-US" sz="2000" dirty="0" err="1">
                    <a:solidFill>
                      <a:schemeClr val="accent1">
                        <a:lumMod val="50000"/>
                      </a:schemeClr>
                    </a:solidFill>
                  </a:rPr>
                  <a:t>o`qi</a:t>
                </a:r>
                <a:r>
                  <a:rPr lang="en-US" sz="2000" dirty="0">
                    <a:solidFill>
                      <a:schemeClr val="accent1">
                        <a:lumMod val="50000"/>
                      </a:schemeClr>
                    </a:solidFill>
                  </a:rPr>
                  <a:t> </a:t>
                </a:r>
                <a:r>
                  <a:rPr lang="en-US" sz="2000" i="1" dirty="0">
                    <a:solidFill>
                      <a:schemeClr val="accent1">
                        <a:lumMod val="50000"/>
                      </a:schemeClr>
                    </a:solidFill>
                  </a:rPr>
                  <a:t>O’Y’</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uchi</a:t>
                </a:r>
                <a:r>
                  <a:rPr lang="en-US" sz="2000" dirty="0">
                    <a:solidFill>
                      <a:schemeClr val="accent1">
                        <a:lumMod val="50000"/>
                      </a:schemeClr>
                    </a:solidFill>
                  </a:rPr>
                  <a:t> </a:t>
                </a:r>
                <a:r>
                  <a:rPr lang="en-US" sz="2000" i="1" dirty="0">
                    <a:solidFill>
                      <a:schemeClr val="accent1">
                        <a:lumMod val="50000"/>
                      </a:schemeClr>
                    </a:solidFill>
                  </a:rPr>
                  <a:t>O’(-</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𝑏</m:t>
                        </m:r>
                      </m:num>
                      <m:den>
                        <m:r>
                          <a:rPr lang="en-US" sz="2000" i="1">
                            <a:solidFill>
                              <a:schemeClr val="accent1">
                                <a:lumMod val="50000"/>
                              </a:schemeClr>
                            </a:solidFill>
                            <a:latin typeface="Cambria Math"/>
                          </a:rPr>
                          <m:t>2</m:t>
                        </m:r>
                        <m:r>
                          <a:rPr lang="en-US" sz="2000" i="1">
                            <a:solidFill>
                              <a:schemeClr val="accent1">
                                <a:lumMod val="50000"/>
                              </a:schemeClr>
                            </a:solidFill>
                            <a:latin typeface="Cambria Math"/>
                          </a:rPr>
                          <m:t>𝑎</m:t>
                        </m:r>
                      </m:den>
                    </m:f>
                    <m:r>
                      <a:rPr lang="en-US" sz="2000" i="1">
                        <a:solidFill>
                          <a:schemeClr val="accent1">
                            <a:lumMod val="50000"/>
                          </a:schemeClr>
                        </a:solidFill>
                        <a:latin typeface="Cambria Math"/>
                      </a:rPr>
                      <m:t>, </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𝑎𝑐</m:t>
                        </m:r>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4</m:t>
                        </m:r>
                        <m:r>
                          <a:rPr lang="en-US" sz="2000" i="1">
                            <a:solidFill>
                              <a:schemeClr val="accent1">
                                <a:lumMod val="50000"/>
                              </a:schemeClr>
                            </a:solidFill>
                            <a:latin typeface="Cambria Math"/>
                          </a:rPr>
                          <m:t>𝑎</m:t>
                        </m:r>
                      </m:den>
                    </m:f>
                  </m:oMath>
                </a14:m>
                <a:r>
                  <a:rPr lang="en-US" sz="2000" i="1" dirty="0">
                    <a:solidFill>
                      <a:schemeClr val="accent1">
                        <a:lumMod val="50000"/>
                      </a:schemeClr>
                    </a:solidFill>
                  </a:rPr>
                  <a:t> )</a:t>
                </a:r>
                <a:r>
                  <a:rPr lang="en-US" sz="2000" dirty="0">
                    <a:solidFill>
                      <a:schemeClr val="accent1">
                        <a:lumMod val="50000"/>
                      </a:schemeClr>
                    </a:solidFill>
                  </a:rPr>
                  <a:t> </a:t>
                </a:r>
                <a:r>
                  <a:rPr lang="en-US" sz="2000" dirty="0" err="1">
                    <a:solidFill>
                      <a:schemeClr val="accent1">
                        <a:lumMod val="50000"/>
                      </a:schemeClr>
                    </a:solidFill>
                  </a:rPr>
                  <a:t>nuqtadan</a:t>
                </a:r>
                <a:r>
                  <a:rPr lang="en-US" sz="2000" dirty="0">
                    <a:solidFill>
                      <a:schemeClr val="accent1">
                        <a:lumMod val="50000"/>
                      </a:schemeClr>
                    </a:solidFill>
                  </a:rPr>
                  <a:t> </a:t>
                </a:r>
                <a:r>
                  <a:rPr lang="en-US" sz="2000" dirty="0" err="1">
                    <a:solidFill>
                      <a:schemeClr val="accent1">
                        <a:lumMod val="50000"/>
                      </a:schemeClr>
                    </a:solidFill>
                  </a:rPr>
                  <a:t>iborat</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parabolani</a:t>
                </a:r>
                <a:r>
                  <a:rPr lang="en-US" sz="2000" dirty="0">
                    <a:solidFill>
                      <a:schemeClr val="accent1">
                        <a:lumMod val="50000"/>
                      </a:schemeClr>
                    </a:solidFill>
                  </a:rPr>
                  <a:t> </a:t>
                </a:r>
                <a:r>
                  <a:rPr lang="en-US" sz="2000" dirty="0" err="1">
                    <a:solidFill>
                      <a:schemeClr val="accent1">
                        <a:lumMod val="50000"/>
                      </a:schemeClr>
                    </a:solidFill>
                  </a:rPr>
                  <a:t>ifodalaydi</a:t>
                </a:r>
                <a:r>
                  <a:rPr lang="en-US" sz="2000" dirty="0">
                    <a:solidFill>
                      <a:schemeClr val="accent1">
                        <a:lumMod val="50000"/>
                      </a:schemeClr>
                    </a:solidFill>
                  </a:rPr>
                  <a:t>. 1-chizmada (5.1)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i="1" dirty="0">
                    <a:solidFill>
                      <a:schemeClr val="accent1">
                        <a:lumMod val="50000"/>
                      </a:schemeClr>
                    </a:solidFill>
                  </a:rPr>
                  <a:t>a</a:t>
                </a:r>
                <a:r>
                  <a:rPr lang="en-US" sz="2000" dirty="0">
                    <a:solidFill>
                      <a:schemeClr val="accent1">
                        <a:lumMod val="50000"/>
                      </a:schemeClr>
                    </a:solidFill>
                  </a:rPr>
                  <a:t> </a:t>
                </a:r>
                <a:r>
                  <a:rPr lang="en-US" sz="2000" dirty="0" err="1">
                    <a:solidFill>
                      <a:schemeClr val="accent1">
                        <a:lumMod val="50000"/>
                      </a:schemeClr>
                    </a:solidFill>
                  </a:rPr>
                  <a:t>parametri</a:t>
                </a:r>
                <a:r>
                  <a:rPr lang="en-US" sz="2000" dirty="0">
                    <a:solidFill>
                      <a:schemeClr val="accent1">
                        <a:lumMod val="50000"/>
                      </a:schemeClr>
                    </a:solidFill>
                  </a:rPr>
                  <a:t> </a:t>
                </a:r>
                <a:r>
                  <a:rPr lang="en-US" sz="2000" dirty="0" err="1">
                    <a:solidFill>
                      <a:schemeClr val="accent1">
                        <a:lumMod val="50000"/>
                      </a:schemeClr>
                    </a:solidFill>
                  </a:rPr>
                  <a:t>musbat</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holida</a:t>
                </a:r>
                <a:r>
                  <a:rPr lang="en-US" sz="2000" dirty="0">
                    <a:solidFill>
                      <a:schemeClr val="accent1">
                        <a:lumMod val="50000"/>
                      </a:schemeClr>
                    </a:solidFill>
                  </a:rPr>
                  <a:t>, 2-chizma (5.1) </a:t>
                </a:r>
                <a:r>
                  <a:rPr lang="en-US" sz="2000" dirty="0" err="1">
                    <a:solidFill>
                      <a:schemeClr val="accent1">
                        <a:lumMod val="50000"/>
                      </a:schemeClr>
                    </a:solidFill>
                  </a:rPr>
                  <a:t>paraboalning</a:t>
                </a:r>
                <a:r>
                  <a:rPr lang="en-US" sz="2000" dirty="0">
                    <a:solidFill>
                      <a:schemeClr val="accent1">
                        <a:lumMod val="50000"/>
                      </a:schemeClr>
                    </a:solidFill>
                  </a:rPr>
                  <a:t>  </a:t>
                </a:r>
                <a:r>
                  <a:rPr lang="en-US" sz="2000" i="1" dirty="0">
                    <a:solidFill>
                      <a:schemeClr val="accent1">
                        <a:lumMod val="50000"/>
                      </a:schemeClr>
                    </a:solidFill>
                  </a:rPr>
                  <a:t>a</a:t>
                </a:r>
                <a:r>
                  <a:rPr lang="en-US" sz="2000" dirty="0">
                    <a:solidFill>
                      <a:schemeClr val="accent1">
                        <a:lumMod val="50000"/>
                      </a:schemeClr>
                    </a:solidFill>
                  </a:rPr>
                  <a:t>  </a:t>
                </a:r>
                <a:r>
                  <a:rPr lang="en-US" sz="2000" dirty="0" err="1">
                    <a:solidFill>
                      <a:schemeClr val="accent1">
                        <a:lumMod val="50000"/>
                      </a:schemeClr>
                    </a:solidFill>
                  </a:rPr>
                  <a:t>parametri</a:t>
                </a:r>
                <a:r>
                  <a:rPr lang="en-US" sz="2000" dirty="0">
                    <a:solidFill>
                      <a:schemeClr val="accent1">
                        <a:lumMod val="50000"/>
                      </a:schemeClr>
                    </a:solidFill>
                  </a:rPr>
                  <a:t> </a:t>
                </a:r>
                <a:r>
                  <a:rPr lang="en-US" sz="2000" dirty="0" err="1">
                    <a:solidFill>
                      <a:schemeClr val="accent1">
                        <a:lumMod val="50000"/>
                      </a:schemeClr>
                    </a:solidFill>
                  </a:rPr>
                  <a:t>manfiy</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hollari</a:t>
                </a:r>
                <a:r>
                  <a:rPr lang="en-US" sz="2000" dirty="0">
                    <a:solidFill>
                      <a:schemeClr val="accent1">
                        <a:lumMod val="50000"/>
                      </a:schemeClr>
                    </a:solidFill>
                  </a:rPr>
                  <a:t> </a:t>
                </a:r>
                <a:r>
                  <a:rPr lang="en-US" sz="2000" dirty="0" err="1">
                    <a:solidFill>
                      <a:schemeClr val="accent1">
                        <a:lumMod val="50000"/>
                      </a:schemeClr>
                    </a:solidFill>
                  </a:rPr>
                  <a:t>tasvirlangan</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b="1" dirty="0" err="1" smtClean="0">
                    <a:solidFill>
                      <a:schemeClr val="accent1">
                        <a:lumMod val="50000"/>
                      </a:schemeClr>
                    </a:solidFill>
                  </a:rPr>
                  <a:t>Misol</a:t>
                </a:r>
                <a:r>
                  <a:rPr lang="en-US" sz="2000" b="1" dirty="0">
                    <a:solidFill>
                      <a:schemeClr val="accent1">
                        <a:lumMod val="50000"/>
                      </a:schemeClr>
                    </a:solidFill>
                  </a:rPr>
                  <a:t>.</a:t>
                </a:r>
                <a:r>
                  <a:rPr lang="en-US" sz="2000" dirty="0">
                    <a:solidFill>
                      <a:schemeClr val="accent1">
                        <a:lumMod val="50000"/>
                      </a:schemeClr>
                    </a:solidFill>
                  </a:rPr>
                  <a:t> </a:t>
                </a:r>
                <a:r>
                  <a:rPr lang="en-US" sz="2000" i="1" dirty="0">
                    <a:solidFill>
                      <a:schemeClr val="accent1">
                        <a:lumMod val="50000"/>
                      </a:schemeClr>
                    </a:solidFill>
                  </a:rPr>
                  <a:t>y=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2</m:t>
                        </m:r>
                      </m:den>
                    </m:f>
                  </m:oMath>
                </a14:m>
                <a:r>
                  <a:rPr lang="en-US" sz="2000" i="1" dirty="0">
                    <a:solidFill>
                      <a:schemeClr val="accent1">
                        <a:lumMod val="50000"/>
                      </a:schemeClr>
                    </a:solidFill>
                  </a:rPr>
                  <a:t>x</a:t>
                </a:r>
                <a:r>
                  <a:rPr lang="en-US" sz="2000" i="1" baseline="30000" dirty="0">
                    <a:solidFill>
                      <a:schemeClr val="accent1">
                        <a:lumMod val="50000"/>
                      </a:schemeClr>
                    </a:solidFill>
                  </a:rPr>
                  <a:t>2</a:t>
                </a:r>
                <a:r>
                  <a:rPr lang="en-US" sz="2000" i="1" dirty="0">
                    <a:solidFill>
                      <a:schemeClr val="accent1">
                        <a:lumMod val="50000"/>
                      </a:schemeClr>
                    </a:solidFill>
                  </a:rPr>
                  <a:t>+2x+3</a:t>
                </a:r>
                <a:r>
                  <a:rPr lang="en-US" sz="2000" dirty="0">
                    <a:solidFill>
                      <a:schemeClr val="accent1">
                        <a:lumMod val="50000"/>
                      </a:schemeClr>
                    </a:solidFill>
                  </a:rPr>
                  <a:t> parabola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a:solidFill>
                      <a:schemeClr val="accent1">
                        <a:lumMod val="50000"/>
                      </a:schemeClr>
                    </a:solidFill>
                  </a:rPr>
                  <a:t>kanonik</a:t>
                </a:r>
                <a:r>
                  <a:rPr lang="en-US" sz="2000" dirty="0">
                    <a:solidFill>
                      <a:schemeClr val="accent1">
                        <a:lumMod val="50000"/>
                      </a:schemeClr>
                    </a:solidFill>
                  </a:rPr>
                  <a:t> </a:t>
                </a:r>
                <a:r>
                  <a:rPr lang="en-US" sz="2000" dirty="0" err="1">
                    <a:solidFill>
                      <a:schemeClr val="accent1">
                        <a:lumMod val="50000"/>
                      </a:schemeClr>
                    </a:solidFill>
                  </a:rPr>
                  <a:t>ko`rinishga</a:t>
                </a:r>
                <a:r>
                  <a:rPr lang="en-US" sz="2000" dirty="0">
                    <a:solidFill>
                      <a:schemeClr val="accent1">
                        <a:lumMod val="50000"/>
                      </a:schemeClr>
                    </a:solidFill>
                  </a:rPr>
                  <a:t> </a:t>
                </a:r>
                <a:r>
                  <a:rPr lang="en-US" sz="2000" dirty="0" err="1">
                    <a:solidFill>
                      <a:schemeClr val="accent1">
                        <a:lumMod val="50000"/>
                      </a:schemeClr>
                    </a:solidFill>
                  </a:rPr>
                  <a:t>keltiring</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yangi</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boshining</a:t>
                </a:r>
                <a:r>
                  <a:rPr lang="en-US" sz="2000" dirty="0">
                    <a:solidFill>
                      <a:schemeClr val="accent1">
                        <a:lumMod val="50000"/>
                      </a:schemeClr>
                    </a:solidFill>
                  </a:rPr>
                  <a:t> </a:t>
                </a:r>
                <a:r>
                  <a:rPr lang="en-US" sz="2000" dirty="0" err="1">
                    <a:solidFill>
                      <a:schemeClr val="accent1">
                        <a:lumMod val="50000"/>
                      </a:schemeClr>
                    </a:solidFill>
                  </a:rPr>
                  <a:t>koordinatalarini</a:t>
                </a:r>
                <a:r>
                  <a:rPr lang="en-US" sz="2000" dirty="0">
                    <a:solidFill>
                      <a:schemeClr val="accent1">
                        <a:lumMod val="50000"/>
                      </a:schemeClr>
                    </a:solidFill>
                  </a:rPr>
                  <a:t> toping.</a:t>
                </a:r>
                <a:r>
                  <a:rPr lang="ru-RU" sz="2000" b="1" dirty="0">
                    <a:solidFill>
                      <a:schemeClr val="accent1">
                        <a:lumMod val="50000"/>
                      </a:schemeClr>
                    </a:solidFill>
                  </a:rPr>
                  <a:t/>
                </a:r>
                <a:br>
                  <a:rPr lang="ru-RU" sz="2000" b="1" dirty="0">
                    <a:solidFill>
                      <a:schemeClr val="accent1">
                        <a:lumMod val="50000"/>
                      </a:schemeClr>
                    </a:solidFill>
                  </a:rPr>
                </a:br>
                <a:r>
                  <a:rPr lang="en-US" sz="2000" b="1" dirty="0" err="1">
                    <a:solidFill>
                      <a:schemeClr val="accent1">
                        <a:lumMod val="50000"/>
                      </a:schemeClr>
                    </a:solidFill>
                  </a:rPr>
                  <a:t>Yechish</a:t>
                </a:r>
                <a:r>
                  <a:rPr lang="en-US" sz="2000" b="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tenglamani</a:t>
                </a:r>
                <a:r>
                  <a:rPr lang="en-US" sz="2000" dirty="0">
                    <a:solidFill>
                      <a:schemeClr val="accent1">
                        <a:lumMod val="50000"/>
                      </a:schemeClr>
                    </a:solidFill>
                  </a:rPr>
                  <a:t> </a:t>
                </a:r>
                <a:r>
                  <a:rPr lang="en-US" sz="2000" dirty="0" err="1">
                    <a:solidFill>
                      <a:schemeClr val="accent1">
                        <a:lumMod val="50000"/>
                      </a:schemeClr>
                    </a:solidFill>
                  </a:rPr>
                  <a:t>ushbu</a:t>
                </a:r>
                <a:r>
                  <a:rPr lang="en-US" sz="2000" dirty="0">
                    <a:solidFill>
                      <a:schemeClr val="accent1">
                        <a:lumMod val="50000"/>
                      </a:schemeClr>
                    </a:solidFill>
                  </a:rPr>
                  <a:t> </a:t>
                </a:r>
                <a:r>
                  <a:rPr lang="en-US" sz="2000" dirty="0" err="1">
                    <a:solidFill>
                      <a:schemeClr val="accent1">
                        <a:lumMod val="50000"/>
                      </a:schemeClr>
                    </a:solidFill>
                  </a:rPr>
                  <a:t>ko`rinishda</a:t>
                </a:r>
                <a:r>
                  <a:rPr lang="en-US" sz="2000" dirty="0">
                    <a:solidFill>
                      <a:schemeClr val="accent1">
                        <a:lumMod val="50000"/>
                      </a:schemeClr>
                    </a:solidFill>
                  </a:rPr>
                  <a:t> </a:t>
                </a:r>
                <a:r>
                  <a:rPr lang="en-US" sz="2000" dirty="0" err="1">
                    <a:solidFill>
                      <a:schemeClr val="accent1">
                        <a:lumMod val="50000"/>
                      </a:schemeClr>
                    </a:solidFill>
                  </a:rPr>
                  <a:t>yozamiz</a:t>
                </a:r>
                <a:r>
                  <a:rPr lang="en-US" sz="2000" dirty="0">
                    <a:solidFill>
                      <a:schemeClr val="accent1">
                        <a:lumMod val="50000"/>
                      </a:schemeClr>
                    </a:solidFill>
                  </a:rPr>
                  <a:t>:</a:t>
                </a:r>
                <a:br>
                  <a:rPr lang="en-US" sz="2000" dirty="0">
                    <a:solidFill>
                      <a:schemeClr val="accent1">
                        <a:lumMod val="50000"/>
                      </a:schemeClr>
                    </a:solidFill>
                  </a:rPr>
                </a:br>
                <a:r>
                  <a:rPr lang="en-US" sz="2000" dirty="0">
                    <a:solidFill>
                      <a:schemeClr val="accent1">
                        <a:lumMod val="50000"/>
                      </a:schemeClr>
                    </a:solidFill>
                  </a:rPr>
                  <a:t>         </a:t>
                </a:r>
                <a:br>
                  <a:rPr lang="en-US" sz="2000" dirty="0">
                    <a:solidFill>
                      <a:schemeClr val="accent1">
                        <a:lumMod val="50000"/>
                      </a:schemeClr>
                    </a:solidFill>
                  </a:rPr>
                </a:br>
                <a:r>
                  <a:rPr lang="en-US" sz="2000" dirty="0">
                    <a:solidFill>
                      <a:schemeClr val="accent1">
                        <a:lumMod val="50000"/>
                      </a:schemeClr>
                    </a:solidFill>
                  </a:rPr>
                  <a:t>  </a:t>
                </a:r>
                <a:r>
                  <a:rPr lang="en-US" sz="2000" i="1" dirty="0">
                    <a:solidFill>
                      <a:schemeClr val="accent1">
                        <a:lumMod val="50000"/>
                      </a:schemeClr>
                    </a:solidFill>
                  </a:rPr>
                  <a:t>y=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2</m:t>
                        </m:r>
                      </m:den>
                    </m:f>
                  </m:oMath>
                </a14:m>
                <a:r>
                  <a:rPr lang="en-US" sz="2000" i="1" dirty="0">
                    <a:solidFill>
                      <a:schemeClr val="accent1">
                        <a:lumMod val="50000"/>
                      </a:schemeClr>
                    </a:solidFill>
                  </a:rPr>
                  <a:t>(x+2)</a:t>
                </a:r>
                <a:r>
                  <a:rPr lang="en-US" sz="2000" i="1" baseline="30000" dirty="0">
                    <a:solidFill>
                      <a:schemeClr val="accent1">
                        <a:lumMod val="50000"/>
                      </a:schemeClr>
                    </a:solidFill>
                  </a:rPr>
                  <a:t>2</a:t>
                </a:r>
                <a:r>
                  <a:rPr lang="en-US" sz="2000" i="1" dirty="0">
                    <a:solidFill>
                      <a:schemeClr val="accent1">
                        <a:lumMod val="50000"/>
                      </a:schemeClr>
                    </a:solidFill>
                  </a:rPr>
                  <a:t>+1</a:t>
                </a:r>
                <a:r>
                  <a:rPr lang="en-US" sz="2000" dirty="0">
                    <a:solidFill>
                      <a:schemeClr val="accent1">
                        <a:lumMod val="50000"/>
                      </a:schemeClr>
                    </a:solidFill>
                  </a:rPr>
                  <a:t>   </a:t>
                </a:r>
                <a:r>
                  <a:rPr lang="en-US" sz="2000" dirty="0" err="1">
                    <a:solidFill>
                      <a:schemeClr val="accent1">
                        <a:lumMod val="50000"/>
                      </a:schemeClr>
                    </a:solidFill>
                  </a:rPr>
                  <a:t>yoki</a:t>
                </a:r>
                <a:r>
                  <a:rPr lang="en-US" sz="2000" dirty="0">
                    <a:solidFill>
                      <a:schemeClr val="accent1">
                        <a:lumMod val="50000"/>
                      </a:schemeClr>
                    </a:solidFill>
                  </a:rPr>
                  <a:t>   </a:t>
                </a:r>
                <a:r>
                  <a:rPr lang="en-US" sz="2000" i="1" dirty="0">
                    <a:solidFill>
                      <a:schemeClr val="accent1">
                        <a:lumMod val="50000"/>
                      </a:schemeClr>
                    </a:solidFill>
                  </a:rPr>
                  <a:t>y-1=</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2</m:t>
                        </m:r>
                      </m:den>
                    </m:f>
                  </m:oMath>
                </a14:m>
                <a:r>
                  <a:rPr lang="en-US" sz="2000" i="1" dirty="0">
                    <a:solidFill>
                      <a:schemeClr val="accent1">
                        <a:lumMod val="50000"/>
                      </a:schemeClr>
                    </a:solidFill>
                  </a:rPr>
                  <a:t> (x+2)</a:t>
                </a:r>
                <a:r>
                  <a:rPr lang="en-US" sz="2000" i="1" baseline="30000" dirty="0">
                    <a:solidFill>
                      <a:schemeClr val="accent1">
                        <a:lumMod val="50000"/>
                      </a:schemeClr>
                    </a:solidFill>
                  </a:rPr>
                  <a:t>2</a:t>
                </a:r>
                <a:br>
                  <a:rPr lang="en-US" sz="2000" i="1" baseline="30000" dirty="0">
                    <a:solidFill>
                      <a:schemeClr val="accent1">
                        <a:lumMod val="50000"/>
                      </a:schemeClr>
                    </a:solidFill>
                  </a:rPr>
                </a:br>
                <a:r>
                  <a:rPr lang="en-US" sz="2000" baseline="30000" dirty="0">
                    <a:solidFill>
                      <a:schemeClr val="accent1">
                        <a:lumMod val="50000"/>
                      </a:schemeClr>
                    </a:solidFill>
                  </a:rPr>
                  <a:t/>
                </a:r>
                <a:br>
                  <a:rPr lang="en-US" sz="2000" baseline="30000" dirty="0">
                    <a:solidFill>
                      <a:schemeClr val="accent1">
                        <a:lumMod val="50000"/>
                      </a:schemeClr>
                    </a:solidFill>
                  </a:rPr>
                </a:br>
                <a:r>
                  <a:rPr lang="en-US" sz="3200" baseline="30000" dirty="0" err="1">
                    <a:solidFill>
                      <a:schemeClr val="accent1">
                        <a:lumMod val="50000"/>
                      </a:schemeClr>
                    </a:solidFill>
                  </a:rPr>
                  <a:t>Koordinatalar</a:t>
                </a:r>
                <a:r>
                  <a:rPr lang="en-US" sz="3200" baseline="30000" dirty="0">
                    <a:solidFill>
                      <a:schemeClr val="accent1">
                        <a:lumMod val="50000"/>
                      </a:schemeClr>
                    </a:solidFill>
                  </a:rPr>
                  <a:t>  </a:t>
                </a:r>
                <a:r>
                  <a:rPr lang="en-US" sz="3200" baseline="30000" dirty="0" err="1">
                    <a:solidFill>
                      <a:schemeClr val="accent1">
                        <a:lumMod val="50000"/>
                      </a:schemeClr>
                    </a:solidFill>
                  </a:rPr>
                  <a:t>boshini</a:t>
                </a:r>
                <a:r>
                  <a:rPr lang="en-US" sz="3200" baseline="30000" dirty="0">
                    <a:solidFill>
                      <a:schemeClr val="accent1">
                        <a:lumMod val="50000"/>
                      </a:schemeClr>
                    </a:solidFill>
                  </a:rPr>
                  <a:t/>
                </a:r>
                <a:br>
                  <a:rPr lang="en-US" sz="3200" baseline="30000" dirty="0">
                    <a:solidFill>
                      <a:schemeClr val="accent1">
                        <a:lumMod val="50000"/>
                      </a:schemeClr>
                    </a:solidFill>
                  </a:rPr>
                </a:br>
                <a:r>
                  <a:rPr lang="en-US" sz="3200" i="1" baseline="30000" dirty="0">
                    <a:solidFill>
                      <a:schemeClr val="accent1">
                        <a:lumMod val="50000"/>
                      </a:schemeClr>
                    </a:solidFill>
                  </a:rPr>
                  <a:t>X=x’-2</a:t>
                </a:r>
                <a:br>
                  <a:rPr lang="en-US" sz="3200" i="1" baseline="30000" dirty="0">
                    <a:solidFill>
                      <a:schemeClr val="accent1">
                        <a:lumMod val="50000"/>
                      </a:schemeClr>
                    </a:solidFill>
                  </a:rPr>
                </a:br>
                <a:r>
                  <a:rPr lang="en-US" sz="3200" i="1" baseline="30000" dirty="0">
                    <a:solidFill>
                      <a:schemeClr val="accent1">
                        <a:lumMod val="50000"/>
                      </a:schemeClr>
                    </a:solidFill>
                  </a:rPr>
                  <a:t>Y=y’+</a:t>
                </a:r>
                <a:r>
                  <a:rPr lang="en-US" sz="3200" i="1" baseline="30000" dirty="0" smtClean="0">
                    <a:solidFill>
                      <a:schemeClr val="accent1">
                        <a:lumMod val="50000"/>
                      </a:schemeClr>
                    </a:solidFill>
                  </a:rPr>
                  <a:t>1</a:t>
                </a:r>
                <a:r>
                  <a:rPr lang="en-US" sz="3200" i="1" dirty="0" smtClean="0">
                    <a:solidFill>
                      <a:schemeClr val="accent1">
                        <a:lumMod val="50000"/>
                      </a:schemeClr>
                    </a:solidFill>
                  </a:rPr>
                  <a:t>  </a:t>
                </a:r>
                <a:r>
                  <a:rPr lang="en-US" sz="2000" dirty="0" smtClean="0">
                    <a:solidFill>
                      <a:schemeClr val="accent1">
                        <a:lumMod val="50000"/>
                      </a:schemeClr>
                    </a:solidFill>
                  </a:rPr>
                  <a:t>Parallel </a:t>
                </a:r>
                <a:r>
                  <a:rPr lang="en-US" sz="2000" dirty="0" err="1">
                    <a:solidFill>
                      <a:schemeClr val="accent1">
                        <a:lumMod val="50000"/>
                      </a:schemeClr>
                    </a:solidFill>
                  </a:rPr>
                  <a:t>ko`chirish</a:t>
                </a:r>
                <a:r>
                  <a:rPr lang="en-US" sz="2000" dirty="0">
                    <a:solidFill>
                      <a:schemeClr val="accent1">
                        <a:lumMod val="50000"/>
                      </a:schemeClr>
                    </a:solidFill>
                  </a:rPr>
                  <a:t> </a:t>
                </a:r>
                <a:r>
                  <a:rPr lang="en-US" sz="2000" dirty="0" err="1">
                    <a:solidFill>
                      <a:schemeClr val="accent1">
                        <a:lumMod val="50000"/>
                      </a:schemeClr>
                    </a:solidFill>
                  </a:rPr>
                  <a:t>yordamida</a:t>
                </a:r>
                <a:r>
                  <a:rPr lang="en-US" sz="2000" dirty="0">
                    <a:solidFill>
                      <a:schemeClr val="accent1">
                        <a:lumMod val="50000"/>
                      </a:schemeClr>
                    </a:solidFill>
                  </a:rPr>
                  <a:t> </a:t>
                </a:r>
                <a:r>
                  <a:rPr lang="en-US" sz="2000" i="1" dirty="0">
                    <a:solidFill>
                      <a:schemeClr val="accent1">
                        <a:lumMod val="50000"/>
                      </a:schemeClr>
                    </a:solidFill>
                  </a:rPr>
                  <a:t>O</a:t>
                </a:r>
                <a:r>
                  <a:rPr lang="ru-RU" sz="2000" i="1" dirty="0">
                    <a:solidFill>
                      <a:schemeClr val="accent1">
                        <a:lumMod val="50000"/>
                      </a:schemeClr>
                    </a:solidFill>
                    <a:sym typeface="Symbol"/>
                  </a:rPr>
                  <a:t></a:t>
                </a:r>
                <a:r>
                  <a:rPr lang="en-US" sz="2000" i="1" dirty="0">
                    <a:solidFill>
                      <a:schemeClr val="accent1">
                        <a:lumMod val="50000"/>
                      </a:schemeClr>
                    </a:solidFill>
                  </a:rPr>
                  <a:t>O’(-2,1)</a:t>
                </a:r>
                <a:r>
                  <a:rPr lang="en-US" sz="2000" dirty="0">
                    <a:solidFill>
                      <a:schemeClr val="accent1">
                        <a:lumMod val="50000"/>
                      </a:schemeClr>
                    </a:solidFill>
                  </a:rPr>
                  <a:t> </a:t>
                </a:r>
                <a:r>
                  <a:rPr lang="en-US" sz="2000" dirty="0" err="1">
                    <a:solidFill>
                      <a:schemeClr val="accent1">
                        <a:lumMod val="50000"/>
                      </a:schemeClr>
                    </a:solidFill>
                  </a:rPr>
                  <a:t>nuqtaga</a:t>
                </a:r>
                <a:r>
                  <a:rPr lang="en-US" sz="2000" dirty="0">
                    <a:solidFill>
                      <a:schemeClr val="accent1">
                        <a:lumMod val="50000"/>
                      </a:schemeClr>
                    </a:solidFill>
                  </a:rPr>
                  <a:t> </a:t>
                </a:r>
                <a:r>
                  <a:rPr lang="en-US" sz="2000" dirty="0" err="1">
                    <a:solidFill>
                      <a:schemeClr val="accent1">
                        <a:lumMod val="50000"/>
                      </a:schemeClr>
                    </a:solidFill>
                  </a:rPr>
                  <a:t>ko`chiramiz</a:t>
                </a:r>
                <a:r>
                  <a:rPr lang="en-US" sz="2000" dirty="0">
                    <a:solidFill>
                      <a:schemeClr val="accent1">
                        <a:lumMod val="50000"/>
                      </a:schemeClr>
                    </a:solidFill>
                  </a:rPr>
                  <a:t>. </a:t>
                </a:r>
                <a:r>
                  <a:rPr lang="en-US" sz="2000" dirty="0" err="1">
                    <a:solidFill>
                      <a:schemeClr val="accent1">
                        <a:lumMod val="50000"/>
                      </a:schemeClr>
                    </a:solidFill>
                  </a:rPr>
                  <a:t>Yangi</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sistemasida</a:t>
                </a:r>
                <a:r>
                  <a:rPr lang="en-US" sz="2000" dirty="0">
                    <a:solidFill>
                      <a:schemeClr val="accent1">
                        <a:lumMod val="50000"/>
                      </a:schemeClr>
                    </a:solidFill>
                  </a:rPr>
                  <a:t> parabola </a:t>
                </a:r>
                <a:r>
                  <a:rPr lang="en-US" sz="2000" dirty="0" err="1" smtClean="0">
                    <a:solidFill>
                      <a:schemeClr val="accent1">
                        <a:lumMod val="50000"/>
                      </a:schemeClr>
                    </a:solidFill>
                  </a:rPr>
                  <a:t>tenglamasi</a:t>
                </a:r>
                <a:r>
                  <a:rPr lang="en-US" sz="2000" b="1" dirty="0" smtClean="0">
                    <a:solidFill>
                      <a:schemeClr val="accent1">
                        <a:lumMod val="50000"/>
                      </a:schemeClr>
                    </a:solidFill>
                  </a:rPr>
                  <a:t>    </a:t>
                </a:r>
                <a:r>
                  <a:rPr lang="en-US" sz="2000" i="1" dirty="0" smtClean="0">
                    <a:solidFill>
                      <a:schemeClr val="accent1">
                        <a:lumMod val="50000"/>
                      </a:schemeClr>
                    </a:solidFill>
                  </a:rPr>
                  <a:t>Y</a:t>
                </a:r>
                <a:r>
                  <a:rPr lang="en-US" sz="2000" i="1" dirty="0">
                    <a:solidFill>
                      <a:schemeClr val="accent1">
                        <a:lumMod val="50000"/>
                      </a:schemeClr>
                    </a:solidFill>
                  </a:rPr>
                  <a:t>’= x’</a:t>
                </a:r>
                <a:r>
                  <a:rPr lang="en-US" sz="2000" i="1" baseline="30000" dirty="0">
                    <a:solidFill>
                      <a:schemeClr val="accent1">
                        <a:lumMod val="50000"/>
                      </a:schemeClr>
                    </a:solidFill>
                  </a:rPr>
                  <a:t>2</a:t>
                </a:r>
                <a:r>
                  <a:rPr lang="en-US" sz="2000" dirty="0">
                    <a:solidFill>
                      <a:schemeClr val="accent1">
                        <a:lumMod val="50000"/>
                      </a:schemeClr>
                    </a:solidFill>
                  </a:rPr>
                  <a:t>   </a:t>
                </a:r>
                <a:r>
                  <a:rPr lang="en-US" sz="2000" dirty="0" err="1">
                    <a:solidFill>
                      <a:schemeClr val="accent1">
                        <a:lumMod val="50000"/>
                      </a:schemeClr>
                    </a:solidFill>
                  </a:rPr>
                  <a:t>yoki</a:t>
                </a:r>
                <a:r>
                  <a:rPr lang="en-US" sz="2000" dirty="0">
                    <a:solidFill>
                      <a:schemeClr val="accent1">
                        <a:lumMod val="50000"/>
                      </a:schemeClr>
                    </a:solidFill>
                  </a:rPr>
                  <a:t>  </a:t>
                </a:r>
                <a:r>
                  <a:rPr lang="en-US" sz="2000" i="1" dirty="0" smtClean="0">
                    <a:solidFill>
                      <a:schemeClr val="accent1">
                        <a:lumMod val="50000"/>
                      </a:schemeClr>
                    </a:solidFill>
                  </a:rPr>
                  <a:t>x’</a:t>
                </a:r>
                <a:r>
                  <a:rPr lang="en-US" sz="2000" i="1" baseline="30000" dirty="0" smtClean="0">
                    <a:solidFill>
                      <a:schemeClr val="accent1">
                        <a:lumMod val="50000"/>
                      </a:schemeClr>
                    </a:solidFill>
                  </a:rPr>
                  <a:t>2</a:t>
                </a:r>
                <a:r>
                  <a:rPr lang="en-US" sz="2000" i="1" dirty="0" smtClean="0">
                    <a:solidFill>
                      <a:schemeClr val="accent1">
                        <a:lumMod val="50000"/>
                      </a:schemeClr>
                    </a:solidFill>
                  </a:rPr>
                  <a:t>=2y’</a:t>
                </a:r>
                <a:r>
                  <a:rPr lang="en-US" sz="2000" b="1" dirty="0" smtClean="0">
                    <a:solidFill>
                      <a:schemeClr val="accent1">
                        <a:lumMod val="50000"/>
                      </a:schemeClr>
                    </a:solidFill>
                  </a:rPr>
                  <a:t>  </a:t>
                </a:r>
                <a:r>
                  <a:rPr lang="en-US" sz="2000" dirty="0" err="1" smtClean="0">
                    <a:solidFill>
                      <a:schemeClr val="accent1">
                        <a:lumMod val="50000"/>
                      </a:schemeClr>
                    </a:solidFill>
                  </a:rPr>
                  <a:t>kanonik</a:t>
                </a:r>
                <a:r>
                  <a:rPr lang="en-US" sz="2000" dirty="0" smtClean="0">
                    <a:solidFill>
                      <a:schemeClr val="accent1">
                        <a:lumMod val="50000"/>
                      </a:schemeClr>
                    </a:solidFill>
                  </a:rPr>
                  <a:t> </a:t>
                </a:r>
                <a:r>
                  <a:rPr lang="en-US" sz="2000" dirty="0" err="1">
                    <a:solidFill>
                      <a:schemeClr val="accent1">
                        <a:lumMod val="50000"/>
                      </a:schemeClr>
                    </a:solidFill>
                  </a:rPr>
                  <a:t>ko`rinishga</a:t>
                </a:r>
                <a:r>
                  <a:rPr lang="en-US" sz="2000" dirty="0">
                    <a:solidFill>
                      <a:schemeClr val="accent1">
                        <a:lumMod val="50000"/>
                      </a:schemeClr>
                    </a:solidFill>
                  </a:rPr>
                  <a:t> </a:t>
                </a:r>
                <a:r>
                  <a:rPr lang="en-US" sz="2000" dirty="0" err="1">
                    <a:solidFill>
                      <a:schemeClr val="accent1">
                        <a:lumMod val="50000"/>
                      </a:schemeClr>
                    </a:solidFill>
                  </a:rPr>
                  <a:t>ega</a:t>
                </a:r>
                <a:r>
                  <a:rPr lang="en-US" sz="2000" dirty="0">
                    <a:solidFill>
                      <a:schemeClr val="accent1">
                        <a:lumMod val="50000"/>
                      </a:schemeClr>
                    </a:solidFill>
                  </a:rPr>
                  <a:t> </a:t>
                </a:r>
                <a:r>
                  <a:rPr lang="en-US" sz="2000" dirty="0" err="1">
                    <a:solidFill>
                      <a:schemeClr val="accent1">
                        <a:lumMod val="50000"/>
                      </a:schemeClr>
                    </a:solidFill>
                  </a:rPr>
                  <a:t>bo`ladi</a:t>
                </a:r>
                <a:r>
                  <a:rPr lang="en-US" sz="2000" dirty="0">
                    <a:solidFill>
                      <a:schemeClr val="accent1">
                        <a:lumMod val="50000"/>
                      </a:schemeClr>
                    </a:solidFill>
                  </a:rPr>
                  <a:t>.</a:t>
                </a:r>
                <a:endParaRPr lang="ru-RU" sz="2000" b="1"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281656"/>
              </a:xfrm>
              <a:blipFill rotWithShape="1">
                <a:blip r:embed="rId2"/>
                <a:stretch>
                  <a:fillRect l="-781" t="-3580" b="-1848"/>
                </a:stretch>
              </a:blipFill>
            </p:spPr>
            <p:txBody>
              <a:bodyPr/>
              <a:lstStyle/>
              <a:p>
                <a:r>
                  <a:rPr lang="ru-RU">
                    <a:noFill/>
                  </a:rPr>
                  <a:t> </a:t>
                </a:r>
              </a:p>
            </p:txBody>
          </p:sp>
        </mc:Fallback>
      </mc:AlternateContent>
    </p:spTree>
    <p:extLst>
      <p:ext uri="{BB962C8B-B14F-4D97-AF65-F5344CB8AC3E}">
        <p14:creationId xmlns:p14="http://schemas.microsoft.com/office/powerpoint/2010/main" xmlns="" val="3831582369"/>
      </p:ext>
    </p:extLst>
  </p:cSld>
  <p:clrMapOvr>
    <a:masterClrMapping/>
  </p:clrMapOvr>
  <p:transition spd="slow">
    <p:cov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1027664"/>
            <a:ext cx="7024744" cy="5281656"/>
          </a:xfrm>
        </p:spPr>
        <p:txBody>
          <a:bodyPr>
            <a:normAutofit fontScale="90000"/>
          </a:bodyPr>
          <a:lstStyle/>
          <a:p>
            <a:r>
              <a:rPr lang="en-US" sz="2000" dirty="0" smtClean="0"/>
              <a:t/>
            </a:r>
            <a:br>
              <a:rPr lang="en-US" sz="2000" dirty="0" smtClean="0"/>
            </a:br>
            <a:r>
              <a:rPr lang="ru-RU" sz="2000" b="1" dirty="0"/>
              <a:t> </a:t>
            </a:r>
            <a:r>
              <a:rPr lang="en-US" sz="2000" b="1" dirty="0" smtClean="0"/>
              <a:t/>
            </a:r>
            <a:br>
              <a:rPr lang="en-US" sz="2000" b="1" dirty="0" smtClean="0"/>
            </a:br>
            <a:r>
              <a:rPr lang="en-US" sz="2200" b="1" dirty="0" err="1" smtClean="0">
                <a:solidFill>
                  <a:schemeClr val="accent1">
                    <a:lumMod val="50000"/>
                  </a:schemeClr>
                </a:solidFill>
              </a:rPr>
              <a:t>Ikkinchi</a:t>
            </a:r>
            <a:r>
              <a:rPr lang="en-US" sz="2200" b="1" dirty="0" smtClean="0">
                <a:solidFill>
                  <a:schemeClr val="accent1">
                    <a:lumMod val="50000"/>
                  </a:schemeClr>
                </a:solidFill>
              </a:rPr>
              <a:t> </a:t>
            </a:r>
            <a:r>
              <a:rPr lang="en-US" sz="2200" b="1" dirty="0" err="1">
                <a:solidFill>
                  <a:schemeClr val="accent1">
                    <a:lumMod val="50000"/>
                  </a:schemeClr>
                </a:solidFill>
              </a:rPr>
              <a:t>tartibli</a:t>
            </a:r>
            <a:r>
              <a:rPr lang="en-US" sz="2200" b="1" dirty="0">
                <a:solidFill>
                  <a:schemeClr val="accent1">
                    <a:lumMod val="50000"/>
                  </a:schemeClr>
                </a:solidFill>
              </a:rPr>
              <a:t> </a:t>
            </a:r>
            <a:r>
              <a:rPr lang="en-US" sz="2200" b="1" dirty="0" err="1">
                <a:solidFill>
                  <a:schemeClr val="accent1">
                    <a:lumMod val="50000"/>
                  </a:schemeClr>
                </a:solidFill>
              </a:rPr>
              <a:t>chiziqlarning</a:t>
            </a:r>
            <a:r>
              <a:rPr lang="en-US" sz="2200" b="1" dirty="0">
                <a:solidFill>
                  <a:schemeClr val="accent1">
                    <a:lumMod val="50000"/>
                  </a:schemeClr>
                </a:solidFill>
              </a:rPr>
              <a:t> </a:t>
            </a:r>
            <a:r>
              <a:rPr lang="en-US" sz="2200" b="1" dirty="0" err="1">
                <a:solidFill>
                  <a:schemeClr val="accent1">
                    <a:lumMod val="50000"/>
                  </a:schemeClr>
                </a:solidFill>
              </a:rPr>
              <a:t>qutb</a:t>
            </a:r>
            <a:r>
              <a:rPr lang="en-US" sz="2200" b="1" dirty="0">
                <a:solidFill>
                  <a:schemeClr val="accent1">
                    <a:lumMod val="50000"/>
                  </a:schemeClr>
                </a:solidFill>
              </a:rPr>
              <a:t> </a:t>
            </a:r>
            <a:r>
              <a:rPr lang="en-US" sz="2200" b="1" dirty="0" err="1">
                <a:solidFill>
                  <a:schemeClr val="accent1">
                    <a:lumMod val="50000"/>
                  </a:schemeClr>
                </a:solidFill>
              </a:rPr>
              <a:t>koordinitalaridagi</a:t>
            </a:r>
            <a:r>
              <a:rPr lang="en-US" sz="2200" b="1" dirty="0">
                <a:solidFill>
                  <a:schemeClr val="accent1">
                    <a:lumMod val="50000"/>
                  </a:schemeClr>
                </a:solidFill>
              </a:rPr>
              <a:t> </a:t>
            </a:r>
            <a:r>
              <a:rPr lang="en-US" sz="2200" b="1" dirty="0" err="1">
                <a:solidFill>
                  <a:schemeClr val="accent1">
                    <a:lumMod val="50000"/>
                  </a:schemeClr>
                </a:solidFill>
              </a:rPr>
              <a:t>tenglamalari</a:t>
            </a:r>
            <a:r>
              <a:rPr lang="en-US" sz="2200" b="1" dirty="0">
                <a:solidFill>
                  <a:schemeClr val="accent1">
                    <a:lumMod val="50000"/>
                  </a:schemeClr>
                </a:solidFill>
              </a:rPr>
              <a:t>.</a:t>
            </a:r>
            <a:r>
              <a:rPr lang="ru-RU" sz="2200" b="1" dirty="0">
                <a:solidFill>
                  <a:schemeClr val="accent1">
                    <a:lumMod val="50000"/>
                  </a:schemeClr>
                </a:solidFill>
              </a:rPr>
              <a:t/>
            </a:r>
            <a:br>
              <a:rPr lang="ru-RU" sz="2200" b="1" dirty="0">
                <a:solidFill>
                  <a:schemeClr val="accent1">
                    <a:lumMod val="50000"/>
                  </a:schemeClr>
                </a:solidFill>
              </a:rPr>
            </a:br>
            <a:r>
              <a:rPr lang="ru-RU" sz="2200" b="1" dirty="0">
                <a:solidFill>
                  <a:schemeClr val="accent1">
                    <a:lumMod val="50000"/>
                  </a:schemeClr>
                </a:solidFill>
              </a:rPr>
              <a:t/>
            </a:r>
            <a:br>
              <a:rPr lang="ru-RU" sz="2200" b="1" dirty="0">
                <a:solidFill>
                  <a:schemeClr val="accent1">
                    <a:lumMod val="50000"/>
                  </a:schemeClr>
                </a:solidFill>
              </a:rPr>
            </a:br>
            <a:r>
              <a:rPr lang="en-US" sz="2200" dirty="0">
                <a:solidFill>
                  <a:schemeClr val="accent1">
                    <a:lumMod val="50000"/>
                  </a:schemeClr>
                </a:solidFill>
              </a:rPr>
              <a:t>Biz </a:t>
            </a:r>
            <a:r>
              <a:rPr lang="en-US" sz="2200" dirty="0" err="1">
                <a:solidFill>
                  <a:schemeClr val="accent1">
                    <a:lumMod val="50000"/>
                  </a:schemeClr>
                </a:solidFill>
              </a:rPr>
              <a:t>bu</a:t>
            </a:r>
            <a:r>
              <a:rPr lang="en-US" sz="2200" dirty="0">
                <a:solidFill>
                  <a:schemeClr val="accent1">
                    <a:lumMod val="50000"/>
                  </a:schemeClr>
                </a:solidFill>
              </a:rPr>
              <a:t> </a:t>
            </a:r>
            <a:r>
              <a:rPr lang="en-US" sz="2200" dirty="0" err="1">
                <a:solidFill>
                  <a:schemeClr val="accent1">
                    <a:lumMod val="50000"/>
                  </a:schemeClr>
                </a:solidFill>
              </a:rPr>
              <a:t>yerda</a:t>
            </a:r>
            <a:r>
              <a:rPr lang="en-US" sz="2200" dirty="0">
                <a:solidFill>
                  <a:schemeClr val="accent1">
                    <a:lumMod val="50000"/>
                  </a:schemeClr>
                </a:solidFill>
              </a:rPr>
              <a:t> </a:t>
            </a:r>
            <a:r>
              <a:rPr lang="en-US" sz="2200" dirty="0" err="1">
                <a:solidFill>
                  <a:schemeClr val="accent1">
                    <a:lumMod val="50000"/>
                  </a:schemeClr>
                </a:solidFill>
              </a:rPr>
              <a:t>ikkinchi</a:t>
            </a:r>
            <a:r>
              <a:rPr lang="en-US" sz="2200" dirty="0">
                <a:solidFill>
                  <a:schemeClr val="accent1">
                    <a:lumMod val="50000"/>
                  </a:schemeClr>
                </a:solidFill>
              </a:rPr>
              <a:t> </a:t>
            </a:r>
            <a:r>
              <a:rPr lang="en-US" sz="2200" dirty="0" err="1">
                <a:solidFill>
                  <a:schemeClr val="accent1">
                    <a:lumMod val="50000"/>
                  </a:schemeClr>
                </a:solidFill>
              </a:rPr>
              <a:t>tartibli</a:t>
            </a:r>
            <a:r>
              <a:rPr lang="en-US" sz="2200" dirty="0">
                <a:solidFill>
                  <a:schemeClr val="accent1">
                    <a:lumMod val="50000"/>
                  </a:schemeClr>
                </a:solidFill>
              </a:rPr>
              <a:t> </a:t>
            </a:r>
            <a:r>
              <a:rPr lang="en-US" sz="2200" dirty="0" err="1">
                <a:solidFill>
                  <a:schemeClr val="accent1">
                    <a:lumMod val="50000"/>
                  </a:schemeClr>
                </a:solidFill>
              </a:rPr>
              <a:t>chiziqlar</a:t>
            </a:r>
            <a:r>
              <a:rPr lang="en-US" sz="2200" dirty="0">
                <a:solidFill>
                  <a:schemeClr val="accent1">
                    <a:lumMod val="50000"/>
                  </a:schemeClr>
                </a:solidFill>
              </a:rPr>
              <a:t> (</a:t>
            </a:r>
            <a:r>
              <a:rPr lang="en-US" sz="2200" dirty="0" err="1">
                <a:solidFill>
                  <a:schemeClr val="accent1">
                    <a:lumMod val="50000"/>
                  </a:schemeClr>
                </a:solidFill>
              </a:rPr>
              <a:t>ellips</a:t>
            </a:r>
            <a:r>
              <a:rPr lang="en-US" sz="2200" dirty="0">
                <a:solidFill>
                  <a:schemeClr val="accent1">
                    <a:lumMod val="50000"/>
                  </a:schemeClr>
                </a:solidFill>
              </a:rPr>
              <a:t>, </a:t>
            </a:r>
            <a:r>
              <a:rPr lang="en-US" sz="2200" dirty="0" err="1">
                <a:solidFill>
                  <a:schemeClr val="accent1">
                    <a:lumMod val="50000"/>
                  </a:schemeClr>
                </a:solidFill>
              </a:rPr>
              <a:t>giperbola</a:t>
            </a:r>
            <a:r>
              <a:rPr lang="en-US" sz="2200" dirty="0">
                <a:solidFill>
                  <a:schemeClr val="accent1">
                    <a:lumMod val="50000"/>
                  </a:schemeClr>
                </a:solidFill>
              </a:rPr>
              <a:t> </a:t>
            </a:r>
            <a:r>
              <a:rPr lang="en-US" sz="2200" dirty="0" err="1">
                <a:solidFill>
                  <a:schemeClr val="accent1">
                    <a:lumMod val="50000"/>
                  </a:schemeClr>
                </a:solidFill>
              </a:rPr>
              <a:t>va</a:t>
            </a:r>
            <a:r>
              <a:rPr lang="en-US" sz="2200" dirty="0">
                <a:solidFill>
                  <a:schemeClr val="accent1">
                    <a:lumMod val="50000"/>
                  </a:schemeClr>
                </a:solidFill>
              </a:rPr>
              <a:t> parabola) </a:t>
            </a:r>
            <a:r>
              <a:rPr lang="en-US" sz="2200" dirty="0" err="1">
                <a:solidFill>
                  <a:schemeClr val="accent1">
                    <a:lumMod val="50000"/>
                  </a:schemeClr>
                </a:solidFill>
              </a:rPr>
              <a:t>ning</a:t>
            </a:r>
            <a:r>
              <a:rPr lang="en-US" sz="2200" dirty="0">
                <a:solidFill>
                  <a:schemeClr val="accent1">
                    <a:lumMod val="50000"/>
                  </a:schemeClr>
                </a:solidFill>
              </a:rPr>
              <a:t> </a:t>
            </a:r>
            <a:r>
              <a:rPr lang="en-US" sz="2200" dirty="0" err="1">
                <a:solidFill>
                  <a:schemeClr val="accent1">
                    <a:lumMod val="50000"/>
                  </a:schemeClr>
                </a:solidFill>
              </a:rPr>
              <a:t>oldingi</a:t>
            </a:r>
            <a:r>
              <a:rPr lang="en-US" sz="2200" dirty="0">
                <a:solidFill>
                  <a:schemeClr val="accent1">
                    <a:lumMod val="50000"/>
                  </a:schemeClr>
                </a:solidFill>
              </a:rPr>
              <a:t> </a:t>
            </a:r>
            <a:r>
              <a:rPr lang="en-US" sz="2200" dirty="0" err="1">
                <a:solidFill>
                  <a:schemeClr val="accent1">
                    <a:lumMod val="50000"/>
                  </a:schemeClr>
                </a:solidFill>
              </a:rPr>
              <a:t>paragrafda</a:t>
            </a:r>
            <a:r>
              <a:rPr lang="en-US" sz="2200" dirty="0">
                <a:solidFill>
                  <a:schemeClr val="accent1">
                    <a:lumMod val="50000"/>
                  </a:schemeClr>
                </a:solidFill>
              </a:rPr>
              <a:t> </a:t>
            </a:r>
            <a:r>
              <a:rPr lang="en-US" sz="2200" dirty="0" err="1">
                <a:solidFill>
                  <a:schemeClr val="accent1">
                    <a:lumMod val="50000"/>
                  </a:schemeClr>
                </a:solidFill>
              </a:rPr>
              <a:t>bayon</a:t>
            </a:r>
            <a:r>
              <a:rPr lang="en-US" sz="2200" dirty="0">
                <a:solidFill>
                  <a:schemeClr val="accent1">
                    <a:lumMod val="50000"/>
                  </a:schemeClr>
                </a:solidFill>
              </a:rPr>
              <a:t> </a:t>
            </a:r>
            <a:r>
              <a:rPr lang="en-US" sz="2200" dirty="0" err="1">
                <a:solidFill>
                  <a:schemeClr val="accent1">
                    <a:lumMod val="50000"/>
                  </a:schemeClr>
                </a:solidFill>
              </a:rPr>
              <a:t>etilgan</a:t>
            </a:r>
            <a:r>
              <a:rPr lang="en-US" sz="2200" dirty="0">
                <a:solidFill>
                  <a:schemeClr val="accent1">
                    <a:lumMod val="50000"/>
                  </a:schemeClr>
                </a:solidFill>
              </a:rPr>
              <a:t> </a:t>
            </a:r>
            <a:r>
              <a:rPr lang="en-US" sz="2200" dirty="0" err="1">
                <a:solidFill>
                  <a:schemeClr val="accent1">
                    <a:lumMod val="50000"/>
                  </a:schemeClr>
                </a:solidFill>
              </a:rPr>
              <a:t>xossalaridan</a:t>
            </a:r>
            <a:r>
              <a:rPr lang="en-US" sz="2200" dirty="0">
                <a:solidFill>
                  <a:schemeClr val="accent1">
                    <a:lumMod val="50000"/>
                  </a:schemeClr>
                </a:solidFill>
              </a:rPr>
              <a:t> </a:t>
            </a:r>
            <a:r>
              <a:rPr lang="en-US" sz="2200" dirty="0" err="1">
                <a:solidFill>
                  <a:schemeClr val="accent1">
                    <a:lumMod val="50000"/>
                  </a:schemeClr>
                </a:solidFill>
              </a:rPr>
              <a:t>foydalanib</a:t>
            </a:r>
            <a:r>
              <a:rPr lang="en-US" sz="2200" dirty="0">
                <a:solidFill>
                  <a:schemeClr val="accent1">
                    <a:lumMod val="50000"/>
                  </a:schemeClr>
                </a:solidFill>
              </a:rPr>
              <a:t>, </a:t>
            </a:r>
            <a:r>
              <a:rPr lang="en-US" sz="2200" dirty="0" err="1">
                <a:solidFill>
                  <a:schemeClr val="accent1">
                    <a:lumMod val="50000"/>
                  </a:schemeClr>
                </a:solidFill>
              </a:rPr>
              <a:t>maxsus</a:t>
            </a:r>
            <a:r>
              <a:rPr lang="en-US" sz="2200" dirty="0">
                <a:solidFill>
                  <a:schemeClr val="accent1">
                    <a:lumMod val="50000"/>
                  </a:schemeClr>
                </a:solidFill>
              </a:rPr>
              <a:t> </a:t>
            </a:r>
            <a:r>
              <a:rPr lang="en-US" sz="2200" dirty="0" err="1">
                <a:solidFill>
                  <a:schemeClr val="accent1">
                    <a:lumMod val="50000"/>
                  </a:schemeClr>
                </a:solidFill>
              </a:rPr>
              <a:t>tanlangan</a:t>
            </a:r>
            <a:r>
              <a:rPr lang="en-US" sz="2200" dirty="0">
                <a:solidFill>
                  <a:schemeClr val="accent1">
                    <a:lumMod val="50000"/>
                  </a:schemeClr>
                </a:solidFill>
              </a:rPr>
              <a:t> </a:t>
            </a:r>
            <a:r>
              <a:rPr lang="en-US" sz="2200" dirty="0" err="1">
                <a:solidFill>
                  <a:schemeClr val="accent1">
                    <a:lumMod val="50000"/>
                  </a:schemeClr>
                </a:solidFill>
              </a:rPr>
              <a:t>qutb</a:t>
            </a:r>
            <a:r>
              <a:rPr lang="en-US" sz="2200" dirty="0">
                <a:solidFill>
                  <a:schemeClr val="accent1">
                    <a:lumMod val="50000"/>
                  </a:schemeClr>
                </a:solidFill>
              </a:rPr>
              <a:t> </a:t>
            </a:r>
            <a:r>
              <a:rPr lang="en-US" sz="2200" dirty="0" err="1">
                <a:solidFill>
                  <a:schemeClr val="accent1">
                    <a:lumMod val="50000"/>
                  </a:schemeClr>
                </a:solidFill>
              </a:rPr>
              <a:t>koordinatalardagi</a:t>
            </a:r>
            <a:r>
              <a:rPr lang="en-US" sz="2200" dirty="0">
                <a:solidFill>
                  <a:schemeClr val="accent1">
                    <a:lumMod val="50000"/>
                  </a:schemeClr>
                </a:solidFill>
              </a:rPr>
              <a:t> </a:t>
            </a:r>
            <a:r>
              <a:rPr lang="en-US" sz="2200" dirty="0" err="1">
                <a:solidFill>
                  <a:schemeClr val="accent1">
                    <a:lumMod val="50000"/>
                  </a:schemeClr>
                </a:solidFill>
              </a:rPr>
              <a:t>tenglamasini</a:t>
            </a:r>
            <a:r>
              <a:rPr lang="en-US" sz="2200" dirty="0">
                <a:solidFill>
                  <a:schemeClr val="accent1">
                    <a:lumMod val="50000"/>
                  </a:schemeClr>
                </a:solidFill>
              </a:rPr>
              <a:t> </a:t>
            </a:r>
            <a:r>
              <a:rPr lang="en-US" sz="2200" dirty="0" err="1">
                <a:solidFill>
                  <a:schemeClr val="accent1">
                    <a:lumMod val="50000"/>
                  </a:schemeClr>
                </a:solidFill>
              </a:rPr>
              <a:t>keltirib</a:t>
            </a:r>
            <a:r>
              <a:rPr lang="en-US" sz="2200" dirty="0">
                <a:solidFill>
                  <a:schemeClr val="accent1">
                    <a:lumMod val="50000"/>
                  </a:schemeClr>
                </a:solidFill>
              </a:rPr>
              <a:t> </a:t>
            </a:r>
            <a:r>
              <a:rPr lang="en-US" sz="2200" dirty="0" err="1">
                <a:solidFill>
                  <a:schemeClr val="accent1">
                    <a:lumMod val="50000"/>
                  </a:schemeClr>
                </a:solidFill>
              </a:rPr>
              <a:t>chiqaramiz</a:t>
            </a:r>
            <a:r>
              <a:rPr lang="en-US" sz="2200" dirty="0">
                <a:solidFill>
                  <a:schemeClr val="accent1">
                    <a:lumMod val="50000"/>
                  </a:schemeClr>
                </a:solidFill>
              </a:rPr>
              <a:t>. </a:t>
            </a:r>
            <a:r>
              <a:rPr lang="en-US" sz="2200" dirty="0" err="1">
                <a:solidFill>
                  <a:schemeClr val="accent1">
                    <a:lumMod val="50000"/>
                  </a:schemeClr>
                </a:solidFill>
              </a:rPr>
              <a:t>Bizga</a:t>
            </a:r>
            <a:r>
              <a:rPr lang="en-US" sz="2200" dirty="0">
                <a:solidFill>
                  <a:schemeClr val="accent1">
                    <a:lumMod val="50000"/>
                  </a:schemeClr>
                </a:solidFill>
              </a:rPr>
              <a:t> </a:t>
            </a:r>
            <a:r>
              <a:rPr lang="en-US" sz="2200" dirty="0" err="1">
                <a:solidFill>
                  <a:schemeClr val="accent1">
                    <a:lumMod val="50000"/>
                  </a:schemeClr>
                </a:solidFill>
              </a:rPr>
              <a:t>aytilgan</a:t>
            </a:r>
            <a:r>
              <a:rPr lang="en-US" sz="2200" dirty="0">
                <a:solidFill>
                  <a:schemeClr val="accent1">
                    <a:lumMod val="50000"/>
                  </a:schemeClr>
                </a:solidFill>
              </a:rPr>
              <a:t> </a:t>
            </a:r>
            <a:r>
              <a:rPr lang="en-US" sz="2200" dirty="0" err="1">
                <a:solidFill>
                  <a:schemeClr val="accent1">
                    <a:lumMod val="50000"/>
                  </a:schemeClr>
                </a:solidFill>
              </a:rPr>
              <a:t>chiziqlardan</a:t>
            </a:r>
            <a:r>
              <a:rPr lang="en-US" sz="2200" dirty="0">
                <a:solidFill>
                  <a:schemeClr val="accent1">
                    <a:lumMod val="50000"/>
                  </a:schemeClr>
                </a:solidFill>
              </a:rPr>
              <a:t> </a:t>
            </a:r>
            <a:r>
              <a:rPr lang="en-US" sz="2200" dirty="0" err="1">
                <a:solidFill>
                  <a:schemeClr val="accent1">
                    <a:lumMod val="50000"/>
                  </a:schemeClr>
                </a:solidFill>
              </a:rPr>
              <a:t>birortasi</a:t>
            </a:r>
            <a:r>
              <a:rPr lang="en-US" sz="2200" dirty="0">
                <a:solidFill>
                  <a:schemeClr val="accent1">
                    <a:lumMod val="50000"/>
                  </a:schemeClr>
                </a:solidFill>
              </a:rPr>
              <a:t>: </a:t>
            </a:r>
            <a:r>
              <a:rPr lang="en-US" sz="2200" dirty="0" err="1">
                <a:solidFill>
                  <a:schemeClr val="accent1">
                    <a:lumMod val="50000"/>
                  </a:schemeClr>
                </a:solidFill>
              </a:rPr>
              <a:t>ellips</a:t>
            </a:r>
            <a:r>
              <a:rPr lang="en-US" sz="2200" dirty="0">
                <a:solidFill>
                  <a:schemeClr val="accent1">
                    <a:lumMod val="50000"/>
                  </a:schemeClr>
                </a:solidFill>
              </a:rPr>
              <a:t>, </a:t>
            </a:r>
            <a:r>
              <a:rPr lang="en-US" sz="2200" dirty="0" err="1">
                <a:solidFill>
                  <a:schemeClr val="accent1">
                    <a:lumMod val="50000"/>
                  </a:schemeClr>
                </a:solidFill>
              </a:rPr>
              <a:t>giperbola</a:t>
            </a:r>
            <a:r>
              <a:rPr lang="en-US" sz="2200" dirty="0">
                <a:solidFill>
                  <a:schemeClr val="accent1">
                    <a:lumMod val="50000"/>
                  </a:schemeClr>
                </a:solidFill>
              </a:rPr>
              <a:t> </a:t>
            </a:r>
            <a:r>
              <a:rPr lang="en-US" sz="2200" dirty="0" err="1">
                <a:solidFill>
                  <a:schemeClr val="accent1">
                    <a:lumMod val="50000"/>
                  </a:schemeClr>
                </a:solidFill>
              </a:rPr>
              <a:t>yoki</a:t>
            </a:r>
            <a:r>
              <a:rPr lang="en-US" sz="2200" dirty="0">
                <a:solidFill>
                  <a:schemeClr val="accent1">
                    <a:lumMod val="50000"/>
                  </a:schemeClr>
                </a:solidFill>
              </a:rPr>
              <a:t> parabola </a:t>
            </a: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bo’lsin</a:t>
            </a:r>
            <a:r>
              <a:rPr lang="en-US" sz="2200" dirty="0">
                <a:solidFill>
                  <a:schemeClr val="accent1">
                    <a:lumMod val="50000"/>
                  </a:schemeClr>
                </a:solidFill>
              </a:rPr>
              <a:t> (agar </a:t>
            </a: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chiziq</a:t>
            </a:r>
            <a:r>
              <a:rPr lang="en-US" sz="2200" dirty="0">
                <a:solidFill>
                  <a:schemeClr val="accent1">
                    <a:lumMod val="50000"/>
                  </a:schemeClr>
                </a:solidFill>
              </a:rPr>
              <a:t> </a:t>
            </a:r>
            <a:r>
              <a:rPr lang="en-US" sz="2200" dirty="0" err="1">
                <a:solidFill>
                  <a:schemeClr val="accent1">
                    <a:lumMod val="50000"/>
                  </a:schemeClr>
                </a:solidFill>
              </a:rPr>
              <a:t>giperbola</a:t>
            </a:r>
            <a:r>
              <a:rPr lang="en-US" sz="2200" dirty="0">
                <a:solidFill>
                  <a:schemeClr val="accent1">
                    <a:lumMod val="50000"/>
                  </a:schemeClr>
                </a:solidFill>
              </a:rPr>
              <a:t> </a:t>
            </a:r>
            <a:r>
              <a:rPr lang="en-US" sz="2200" dirty="0" err="1">
                <a:solidFill>
                  <a:schemeClr val="accent1">
                    <a:lumMod val="50000"/>
                  </a:schemeClr>
                </a:solidFill>
              </a:rPr>
              <a:t>bo’lsa</a:t>
            </a:r>
            <a:r>
              <a:rPr lang="en-US" sz="2200" dirty="0">
                <a:solidFill>
                  <a:schemeClr val="accent1">
                    <a:lumMod val="50000"/>
                  </a:schemeClr>
                </a:solidFill>
              </a:rPr>
              <a:t>, </a:t>
            </a:r>
            <a:r>
              <a:rPr lang="en-US" sz="2200" dirty="0" err="1">
                <a:solidFill>
                  <a:schemeClr val="accent1">
                    <a:lumMod val="50000"/>
                  </a:schemeClr>
                </a:solidFill>
              </a:rPr>
              <a:t>uning</a:t>
            </a:r>
            <a:r>
              <a:rPr lang="en-US" sz="2200" dirty="0">
                <a:solidFill>
                  <a:schemeClr val="accent1">
                    <a:lumMod val="50000"/>
                  </a:schemeClr>
                </a:solidFill>
              </a:rPr>
              <a:t> </a:t>
            </a:r>
            <a:r>
              <a:rPr lang="en-US" sz="2200" dirty="0" err="1">
                <a:solidFill>
                  <a:schemeClr val="accent1">
                    <a:lumMod val="50000"/>
                  </a:schemeClr>
                </a:solidFill>
              </a:rPr>
              <a:t>o’ng</a:t>
            </a:r>
            <a:r>
              <a:rPr lang="en-US" sz="2200" dirty="0">
                <a:solidFill>
                  <a:schemeClr val="accent1">
                    <a:lumMod val="50000"/>
                  </a:schemeClr>
                </a:solidFill>
              </a:rPr>
              <a:t> </a:t>
            </a:r>
            <a:r>
              <a:rPr lang="en-US" sz="2200" dirty="0" err="1">
                <a:solidFill>
                  <a:schemeClr val="accent1">
                    <a:lumMod val="50000"/>
                  </a:schemeClr>
                </a:solidFill>
              </a:rPr>
              <a:t>tarmog’ini</a:t>
            </a:r>
            <a:r>
              <a:rPr lang="en-US" sz="2200" dirty="0">
                <a:solidFill>
                  <a:schemeClr val="accent1">
                    <a:lumMod val="50000"/>
                  </a:schemeClr>
                </a:solidFill>
              </a:rPr>
              <a:t> </a:t>
            </a:r>
            <a:r>
              <a:rPr lang="en-US" sz="2200" dirty="0" err="1">
                <a:solidFill>
                  <a:schemeClr val="accent1">
                    <a:lumMod val="50000"/>
                  </a:schemeClr>
                </a:solidFill>
              </a:rPr>
              <a:t>qaraymiz</a:t>
            </a:r>
            <a:r>
              <a:rPr lang="en-US" sz="2200" dirty="0">
                <a:solidFill>
                  <a:schemeClr val="accent1">
                    <a:lumMod val="50000"/>
                  </a:schemeClr>
                </a:solidFill>
              </a:rPr>
              <a:t>, </a:t>
            </a:r>
            <a:r>
              <a:rPr lang="en-US" sz="2200" dirty="0" err="1">
                <a:solidFill>
                  <a:schemeClr val="accent1">
                    <a:lumMod val="50000"/>
                  </a:schemeClr>
                </a:solidFill>
              </a:rPr>
              <a:t>chunki</a:t>
            </a:r>
            <a:r>
              <a:rPr lang="en-US" sz="2200" dirty="0">
                <a:solidFill>
                  <a:schemeClr val="accent1">
                    <a:lumMod val="50000"/>
                  </a:schemeClr>
                </a:solidFill>
              </a:rPr>
              <a:t> </a:t>
            </a:r>
            <a:r>
              <a:rPr lang="en-US" sz="2200" dirty="0" err="1">
                <a:solidFill>
                  <a:schemeClr val="accent1">
                    <a:lumMod val="50000"/>
                  </a:schemeClr>
                </a:solidFill>
              </a:rPr>
              <a:t>keltirib</a:t>
            </a:r>
            <a:r>
              <a:rPr lang="en-US" sz="2200" dirty="0">
                <a:solidFill>
                  <a:schemeClr val="accent1">
                    <a:lumMod val="50000"/>
                  </a:schemeClr>
                </a:solidFill>
              </a:rPr>
              <a:t> </a:t>
            </a:r>
            <a:r>
              <a:rPr lang="en-US" sz="2200" dirty="0" err="1">
                <a:solidFill>
                  <a:schemeClr val="accent1">
                    <a:lumMod val="50000"/>
                  </a:schemeClr>
                </a:solidFill>
              </a:rPr>
              <a:t>chiqariladigan</a:t>
            </a:r>
            <a:r>
              <a:rPr lang="en-US" sz="2200" dirty="0">
                <a:solidFill>
                  <a:schemeClr val="accent1">
                    <a:lumMod val="50000"/>
                  </a:schemeClr>
                </a:solidFill>
              </a:rPr>
              <a:t> </a:t>
            </a:r>
            <a:r>
              <a:rPr lang="en-US" sz="2200" dirty="0" err="1">
                <a:solidFill>
                  <a:schemeClr val="accent1">
                    <a:lumMod val="50000"/>
                  </a:schemeClr>
                </a:solidFill>
              </a:rPr>
              <a:t>qutb</a:t>
            </a:r>
            <a:r>
              <a:rPr lang="en-US" sz="2200" dirty="0">
                <a:solidFill>
                  <a:schemeClr val="accent1">
                    <a:lumMod val="50000"/>
                  </a:schemeClr>
                </a:solidFill>
              </a:rPr>
              <a:t> </a:t>
            </a:r>
            <a:r>
              <a:rPr lang="en-US" sz="2200" dirty="0" err="1">
                <a:solidFill>
                  <a:schemeClr val="accent1">
                    <a:lumMod val="50000"/>
                  </a:schemeClr>
                </a:solidFill>
              </a:rPr>
              <a:t>tenglama</a:t>
            </a:r>
            <a:r>
              <a:rPr lang="en-US" sz="2200" dirty="0">
                <a:solidFill>
                  <a:schemeClr val="accent1">
                    <a:lumMod val="50000"/>
                  </a:schemeClr>
                </a:solidFill>
              </a:rPr>
              <a:t> biz </a:t>
            </a:r>
            <a:r>
              <a:rPr lang="en-US" sz="2200" dirty="0" err="1">
                <a:solidFill>
                  <a:schemeClr val="accent1">
                    <a:lumMod val="50000"/>
                  </a:schemeClr>
                </a:solidFill>
              </a:rPr>
              <a:t>qarayotgan</a:t>
            </a:r>
            <a:r>
              <a:rPr lang="en-US" sz="2200" dirty="0">
                <a:solidFill>
                  <a:schemeClr val="accent1">
                    <a:lumMod val="50000"/>
                  </a:schemeClr>
                </a:solidFill>
              </a:rPr>
              <a:t> </a:t>
            </a:r>
            <a:r>
              <a:rPr lang="en-US" sz="2200" dirty="0" err="1">
                <a:solidFill>
                  <a:schemeClr val="accent1">
                    <a:lumMod val="50000"/>
                  </a:schemeClr>
                </a:solidFill>
              </a:rPr>
              <a:t>holda</a:t>
            </a:r>
            <a:r>
              <a:rPr lang="en-US" sz="2200" dirty="0">
                <a:solidFill>
                  <a:schemeClr val="accent1">
                    <a:lumMod val="50000"/>
                  </a:schemeClr>
                </a:solidFill>
              </a:rPr>
              <a:t> </a:t>
            </a:r>
            <a:r>
              <a:rPr lang="en-US" sz="2200" dirty="0" err="1">
                <a:solidFill>
                  <a:schemeClr val="accent1">
                    <a:lumMod val="50000"/>
                  </a:schemeClr>
                </a:solidFill>
              </a:rPr>
              <a:t>giperbolaning</a:t>
            </a:r>
            <a:r>
              <a:rPr lang="en-US" sz="2200" dirty="0">
                <a:solidFill>
                  <a:schemeClr val="accent1">
                    <a:lumMod val="50000"/>
                  </a:schemeClr>
                </a:solidFill>
              </a:rPr>
              <a:t> </a:t>
            </a:r>
            <a:r>
              <a:rPr lang="en-US" sz="2200" dirty="0" err="1">
                <a:solidFill>
                  <a:schemeClr val="accent1">
                    <a:lumMod val="50000"/>
                  </a:schemeClr>
                </a:solidFill>
              </a:rPr>
              <a:t>faqat</a:t>
            </a:r>
            <a:r>
              <a:rPr lang="en-US" sz="2200" dirty="0">
                <a:solidFill>
                  <a:schemeClr val="accent1">
                    <a:lumMod val="50000"/>
                  </a:schemeClr>
                </a:solidFill>
              </a:rPr>
              <a:t> </a:t>
            </a:r>
            <a:r>
              <a:rPr lang="en-US" sz="2200" dirty="0" err="1">
                <a:solidFill>
                  <a:schemeClr val="accent1">
                    <a:lumMod val="50000"/>
                  </a:schemeClr>
                </a:solidFill>
              </a:rPr>
              <a:t>bitta</a:t>
            </a:r>
            <a:r>
              <a:rPr lang="en-US" sz="2200" dirty="0">
                <a:solidFill>
                  <a:schemeClr val="accent1">
                    <a:lumMod val="50000"/>
                  </a:schemeClr>
                </a:solidFill>
              </a:rPr>
              <a:t> </a:t>
            </a:r>
            <a:r>
              <a:rPr lang="en-US" sz="2200" dirty="0" err="1">
                <a:solidFill>
                  <a:schemeClr val="accent1">
                    <a:lumMod val="50000"/>
                  </a:schemeClr>
                </a:solidFill>
              </a:rPr>
              <a:t>tarmog’ini</a:t>
            </a:r>
            <a:r>
              <a:rPr lang="en-US" sz="2200" dirty="0">
                <a:solidFill>
                  <a:schemeClr val="accent1">
                    <a:lumMod val="50000"/>
                  </a:schemeClr>
                </a:solidFill>
              </a:rPr>
              <a:t> </a:t>
            </a:r>
            <a:r>
              <a:rPr lang="en-US" sz="2200" dirty="0" err="1">
                <a:solidFill>
                  <a:schemeClr val="accent1">
                    <a:lumMod val="50000"/>
                  </a:schemeClr>
                </a:solidFill>
              </a:rPr>
              <a:t>aniqlaydi</a:t>
            </a:r>
            <a:r>
              <a:rPr lang="en-US" sz="2200" dirty="0">
                <a:solidFill>
                  <a:schemeClr val="accent1">
                    <a:lumMod val="50000"/>
                  </a:schemeClr>
                </a:solidFill>
              </a:rPr>
              <a:t>).</a:t>
            </a:r>
            <a:r>
              <a:rPr lang="ru-RU" sz="2200" b="1" dirty="0">
                <a:solidFill>
                  <a:schemeClr val="accent1">
                    <a:lumMod val="50000"/>
                  </a:schemeClr>
                </a:solidFill>
              </a:rPr>
              <a:t/>
            </a:r>
            <a:br>
              <a:rPr lang="ru-RU" sz="2200" b="1" dirty="0">
                <a:solidFill>
                  <a:schemeClr val="accent1">
                    <a:lumMod val="50000"/>
                  </a:schemeClr>
                </a:solidFill>
              </a:rPr>
            </a:b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chiziqni</a:t>
            </a:r>
            <a:r>
              <a:rPr lang="en-US" sz="2200" dirty="0">
                <a:solidFill>
                  <a:schemeClr val="accent1">
                    <a:lumMod val="50000"/>
                  </a:schemeClr>
                </a:solidFill>
              </a:rPr>
              <a:t> </a:t>
            </a:r>
            <a:r>
              <a:rPr lang="ru-RU" sz="2200" dirty="0">
                <a:solidFill>
                  <a:schemeClr val="accent1">
                    <a:lumMod val="50000"/>
                  </a:schemeClr>
                </a:solidFill>
                <a:sym typeface="Symbol"/>
              </a:rPr>
              <a:t></a:t>
            </a:r>
            <a:r>
              <a:rPr lang="en-US" sz="2200" dirty="0">
                <a:solidFill>
                  <a:schemeClr val="accent1">
                    <a:lumMod val="50000"/>
                  </a:schemeClr>
                </a:solidFill>
              </a:rPr>
              <a:t> </a:t>
            </a:r>
            <a:r>
              <a:rPr lang="en-US" sz="2200" dirty="0" err="1">
                <a:solidFill>
                  <a:schemeClr val="accent1">
                    <a:lumMod val="50000"/>
                  </a:schemeClr>
                </a:solidFill>
              </a:rPr>
              <a:t>bilan</a:t>
            </a:r>
            <a:r>
              <a:rPr lang="en-US" sz="2200" dirty="0">
                <a:solidFill>
                  <a:schemeClr val="accent1">
                    <a:lumMod val="50000"/>
                  </a:schemeClr>
                </a:solidFill>
              </a:rPr>
              <a:t> </a:t>
            </a:r>
            <a:r>
              <a:rPr lang="en-US" sz="2200" dirty="0" err="1">
                <a:solidFill>
                  <a:schemeClr val="accent1">
                    <a:lumMod val="50000"/>
                  </a:schemeClr>
                </a:solidFill>
              </a:rPr>
              <a:t>belgilaymiz</a:t>
            </a:r>
            <a:r>
              <a:rPr lang="en-US" sz="2200" dirty="0">
                <a:solidFill>
                  <a:schemeClr val="accent1">
                    <a:lumMod val="50000"/>
                  </a:schemeClr>
                </a:solidFill>
              </a:rPr>
              <a:t>. </a:t>
            </a:r>
            <a:r>
              <a:rPr lang="en-US" sz="2200" i="1" dirty="0">
                <a:solidFill>
                  <a:schemeClr val="accent1">
                    <a:lumMod val="50000"/>
                  </a:schemeClr>
                </a:solidFill>
              </a:rPr>
              <a:t>F </a:t>
            </a:r>
            <a:r>
              <a:rPr lang="en-US" sz="2200" dirty="0" err="1">
                <a:solidFill>
                  <a:schemeClr val="accent1">
                    <a:lumMod val="50000"/>
                  </a:schemeClr>
                </a:solidFill>
              </a:rPr>
              <a:t>bu</a:t>
            </a:r>
            <a:r>
              <a:rPr lang="en-US" sz="2200" dirty="0">
                <a:solidFill>
                  <a:schemeClr val="accent1">
                    <a:lumMod val="50000"/>
                  </a:schemeClr>
                </a:solidFill>
              </a:rPr>
              <a:t> </a:t>
            </a:r>
            <a:r>
              <a:rPr lang="ru-RU" sz="2200" dirty="0">
                <a:solidFill>
                  <a:schemeClr val="accent1">
                    <a:lumMod val="50000"/>
                  </a:schemeClr>
                </a:solidFill>
                <a:sym typeface="Symbol"/>
              </a:rPr>
              <a:t></a:t>
            </a:r>
            <a:r>
              <a:rPr lang="en-US" sz="2200" dirty="0">
                <a:solidFill>
                  <a:schemeClr val="accent1">
                    <a:lumMod val="50000"/>
                  </a:schemeClr>
                </a:solidFill>
              </a:rPr>
              <a:t> </a:t>
            </a:r>
            <a:r>
              <a:rPr lang="en-US" sz="2200" dirty="0" err="1">
                <a:solidFill>
                  <a:schemeClr val="accent1">
                    <a:lumMod val="50000"/>
                  </a:schemeClr>
                </a:solidFill>
              </a:rPr>
              <a:t>chiziqning</a:t>
            </a:r>
            <a:r>
              <a:rPr lang="en-US" sz="2200" dirty="0">
                <a:solidFill>
                  <a:schemeClr val="accent1">
                    <a:lumMod val="50000"/>
                  </a:schemeClr>
                </a:solidFill>
              </a:rPr>
              <a:t> </a:t>
            </a:r>
            <a:r>
              <a:rPr lang="en-US" sz="2200" dirty="0" err="1">
                <a:solidFill>
                  <a:schemeClr val="accent1">
                    <a:lumMod val="50000"/>
                  </a:schemeClr>
                </a:solidFill>
              </a:rPr>
              <a:t>fokusi</a:t>
            </a:r>
            <a:r>
              <a:rPr lang="en-US" sz="2200" dirty="0">
                <a:solidFill>
                  <a:schemeClr val="accent1">
                    <a:lumMod val="50000"/>
                  </a:schemeClr>
                </a:solidFill>
              </a:rPr>
              <a:t>, </a:t>
            </a:r>
            <a:r>
              <a:rPr lang="en-US" sz="2200" i="1" dirty="0">
                <a:solidFill>
                  <a:schemeClr val="accent1">
                    <a:lumMod val="50000"/>
                  </a:schemeClr>
                </a:solidFill>
              </a:rPr>
              <a:t>d </a:t>
            </a:r>
            <a:r>
              <a:rPr lang="en-US" sz="2200" dirty="0" err="1">
                <a:solidFill>
                  <a:schemeClr val="accent1">
                    <a:lumMod val="50000"/>
                  </a:schemeClr>
                </a:solidFill>
              </a:rPr>
              <a:t>shu</a:t>
            </a:r>
            <a:r>
              <a:rPr lang="en-US" sz="2200" dirty="0">
                <a:solidFill>
                  <a:schemeClr val="accent1">
                    <a:lumMod val="50000"/>
                  </a:schemeClr>
                </a:solidFill>
              </a:rPr>
              <a:t> </a:t>
            </a:r>
            <a:r>
              <a:rPr lang="en-US" sz="2200" dirty="0" err="1">
                <a:solidFill>
                  <a:schemeClr val="accent1">
                    <a:lumMod val="50000"/>
                  </a:schemeClr>
                </a:solidFill>
              </a:rPr>
              <a:t>fokusga</a:t>
            </a:r>
            <a:r>
              <a:rPr lang="en-US" sz="2200" dirty="0">
                <a:solidFill>
                  <a:schemeClr val="accent1">
                    <a:lumMod val="50000"/>
                  </a:schemeClr>
                </a:solidFill>
              </a:rPr>
              <a:t> </a:t>
            </a:r>
            <a:r>
              <a:rPr lang="en-US" sz="2200" dirty="0" err="1">
                <a:solidFill>
                  <a:schemeClr val="accent1">
                    <a:lumMod val="50000"/>
                  </a:schemeClr>
                </a:solidFill>
              </a:rPr>
              <a:t>mos</a:t>
            </a:r>
            <a:r>
              <a:rPr lang="en-US" sz="2200" dirty="0">
                <a:solidFill>
                  <a:schemeClr val="accent1">
                    <a:lumMod val="50000"/>
                  </a:schemeClr>
                </a:solidFill>
              </a:rPr>
              <a:t> </a:t>
            </a:r>
            <a:r>
              <a:rPr lang="en-US" sz="2200" dirty="0" err="1">
                <a:solidFill>
                  <a:schemeClr val="accent1">
                    <a:lumMod val="50000"/>
                  </a:schemeClr>
                </a:solidFill>
              </a:rPr>
              <a:t>direktrisasi</a:t>
            </a:r>
            <a:r>
              <a:rPr lang="en-US" sz="2200" dirty="0">
                <a:solidFill>
                  <a:schemeClr val="accent1">
                    <a:lumMod val="50000"/>
                  </a:schemeClr>
                </a:solidFill>
              </a:rPr>
              <a:t> </a:t>
            </a:r>
            <a:r>
              <a:rPr lang="en-US" sz="2200" dirty="0" err="1" smtClean="0">
                <a:solidFill>
                  <a:schemeClr val="accent1">
                    <a:lumMod val="50000"/>
                  </a:schemeClr>
                </a:solidFill>
              </a:rPr>
              <a:t>bo’lsin</a:t>
            </a:r>
            <a:r>
              <a:rPr lang="en-US" sz="2200" dirty="0" smtClean="0">
                <a:solidFill>
                  <a:schemeClr val="accent1">
                    <a:lumMod val="50000"/>
                  </a:schemeClr>
                </a:solidFill>
              </a:rPr>
              <a:t>.</a:t>
            </a:r>
            <a:r>
              <a:rPr lang="en-US" sz="1800" dirty="0" smtClean="0"/>
              <a:t/>
            </a:r>
            <a:br>
              <a:rPr lang="en-US" sz="1800" dirty="0" smtClean="0"/>
            </a:br>
            <a:endParaRPr lang="ru-RU" sz="2000" b="1" dirty="0"/>
          </a:p>
        </p:txBody>
      </p:sp>
    </p:spTree>
    <p:extLst>
      <p:ext uri="{BB962C8B-B14F-4D97-AF65-F5344CB8AC3E}">
        <p14:creationId xmlns:p14="http://schemas.microsoft.com/office/powerpoint/2010/main" xmlns="" val="373246407"/>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425672"/>
              </a:xfrm>
            </p:spPr>
            <p:txBody>
              <a:bodyPr>
                <a:normAutofit fontScale="90000"/>
              </a:bodyPr>
              <a:lstStyle/>
              <a:p>
                <a:r>
                  <a:rPr lang="en-US" sz="2000" dirty="0"/>
                  <a:t/>
                </a:r>
                <a:br>
                  <a:rPr lang="en-US" sz="2000" dirty="0"/>
                </a:br>
                <a:r>
                  <a:rPr lang="en-US" sz="2000" dirty="0"/>
                  <a:t> </a:t>
                </a:r>
                <a:br>
                  <a:rPr lang="en-US" sz="2000" dirty="0"/>
                </a:br>
                <a:r>
                  <a:rPr lang="en-US" sz="2000" dirty="0"/>
                  <a:t/>
                </a:r>
                <a:br>
                  <a:rPr lang="en-US" sz="2000" dirty="0"/>
                </a:br>
                <a:r>
                  <a:rPr lang="en-US" sz="2000" dirty="0"/>
                  <a:t/>
                </a:r>
                <a:br>
                  <a:rPr lang="en-US" sz="2000" dirty="0"/>
                </a:br>
                <a:r>
                  <a:rPr lang="en-US" sz="2000" dirty="0"/>
                  <a:t/>
                </a:r>
                <a:br>
                  <a:rPr lang="en-US" sz="2000" dirty="0"/>
                </a:br>
                <a:r>
                  <a:rPr lang="en-US" sz="2000" dirty="0"/>
                  <a:t/>
                </a:r>
                <a:br>
                  <a:rPr lang="en-US" sz="2000" dirty="0"/>
                </a:br>
                <a:r>
                  <a:rPr lang="en-US" sz="2000" dirty="0"/>
                  <a:t/>
                </a:r>
                <a:br>
                  <a:rPr lang="en-US" sz="2000" dirty="0"/>
                </a:br>
                <a:r>
                  <a:rPr lang="en-US" sz="2000" dirty="0"/>
                  <a:t/>
                </a:r>
                <a:br>
                  <a:rPr lang="en-US" sz="2000" dirty="0"/>
                </a:b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smtClean="0">
                    <a:solidFill>
                      <a:schemeClr val="accent1">
                        <a:lumMod val="50000"/>
                      </a:schemeClr>
                    </a:solidFill>
                  </a:rPr>
                  <a:t>(</a:t>
                </a:r>
                <a:r>
                  <a:rPr lang="ru-RU" sz="2000" dirty="0">
                    <a:solidFill>
                      <a:schemeClr val="accent1">
                        <a:lumMod val="50000"/>
                      </a:schemeClr>
                    </a:solidFill>
                    <a:sym typeface="Symbol"/>
                  </a:rPr>
                  <a:t></a:t>
                </a:r>
                <a:r>
                  <a:rPr lang="en-US" sz="2000" dirty="0">
                    <a:solidFill>
                      <a:schemeClr val="accent1">
                        <a:lumMod val="50000"/>
                      </a:schemeClr>
                    </a:solidFill>
                  </a:rPr>
                  <a:t> </a:t>
                </a:r>
                <a:r>
                  <a:rPr lang="en-US" sz="2000" dirty="0" err="1">
                    <a:solidFill>
                      <a:schemeClr val="accent1">
                        <a:lumMod val="50000"/>
                      </a:schemeClr>
                    </a:solidFill>
                  </a:rPr>
                  <a:t>chiziq</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 </a:t>
                </a:r>
                <a:r>
                  <a:rPr lang="en-US" sz="2000" dirty="0" err="1">
                    <a:solidFill>
                      <a:schemeClr val="accent1">
                        <a:lumMod val="50000"/>
                      </a:schemeClr>
                    </a:solidFill>
                  </a:rPr>
                  <a:t>bo’lganda</a:t>
                </a:r>
                <a:r>
                  <a:rPr lang="en-US" sz="2000" dirty="0">
                    <a:solidFill>
                      <a:schemeClr val="accent1">
                        <a:lumMod val="50000"/>
                      </a:schemeClr>
                    </a:solidFill>
                  </a:rPr>
                  <a:t> </a:t>
                </a:r>
                <a:r>
                  <a:rPr lang="en-US" sz="2000" i="1" dirty="0">
                    <a:solidFill>
                      <a:schemeClr val="accent1">
                        <a:lumMod val="50000"/>
                      </a:schemeClr>
                    </a:solidFill>
                  </a:rPr>
                  <a:t>F </a:t>
                </a:r>
                <a:r>
                  <a:rPr lang="en-US" sz="2000" dirty="0" err="1">
                    <a:solidFill>
                      <a:schemeClr val="accent1">
                        <a:lumMod val="50000"/>
                      </a:schemeClr>
                    </a:solidFill>
                  </a:rPr>
                  <a:t>va</a:t>
                </a:r>
                <a:r>
                  <a:rPr lang="en-US" sz="2000" dirty="0">
                    <a:solidFill>
                      <a:schemeClr val="accent1">
                        <a:lumMod val="50000"/>
                      </a:schemeClr>
                    </a:solidFill>
                  </a:rPr>
                  <a:t> </a:t>
                </a:r>
                <a:r>
                  <a:rPr lang="en-US" sz="2000" i="1" dirty="0">
                    <a:solidFill>
                      <a:schemeClr val="accent1">
                        <a:lumMod val="50000"/>
                      </a:schemeClr>
                    </a:solidFill>
                  </a:rPr>
                  <a:t>d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qaralayotgan</a:t>
                </a:r>
                <a:r>
                  <a:rPr lang="en-US" sz="2000" dirty="0">
                    <a:solidFill>
                      <a:schemeClr val="accent1">
                        <a:lumMod val="50000"/>
                      </a:schemeClr>
                    </a:solidFill>
                  </a:rPr>
                  <a:t> </a:t>
                </a:r>
                <a:r>
                  <a:rPr lang="en-US" sz="2000" dirty="0" err="1">
                    <a:solidFill>
                      <a:schemeClr val="accent1">
                        <a:lumMod val="50000"/>
                      </a:schemeClr>
                    </a:solidFill>
                  </a:rPr>
                  <a:t>tarmog’iga</a:t>
                </a:r>
                <a:r>
                  <a:rPr lang="en-US" sz="2000" dirty="0">
                    <a:solidFill>
                      <a:schemeClr val="accent1">
                        <a:lumMod val="50000"/>
                      </a:schemeClr>
                    </a:solidFill>
                  </a:rPr>
                  <a:t> </a:t>
                </a:r>
                <a:r>
                  <a:rPr lang="en-US" sz="2000" dirty="0" err="1">
                    <a:solidFill>
                      <a:schemeClr val="accent1">
                        <a:lumMod val="50000"/>
                      </a:schemeClr>
                    </a:solidFill>
                  </a:rPr>
                  <a:t>yaqin</a:t>
                </a:r>
                <a:r>
                  <a:rPr lang="en-US" sz="2000" dirty="0">
                    <a:solidFill>
                      <a:schemeClr val="accent1">
                        <a:lumMod val="50000"/>
                      </a:schemeClr>
                    </a:solidFill>
                  </a:rPr>
                  <a:t> </a:t>
                </a:r>
                <a:r>
                  <a:rPr lang="en-US" sz="2000" dirty="0" err="1">
                    <a:solidFill>
                      <a:schemeClr val="accent1">
                        <a:lumMod val="50000"/>
                      </a:schemeClr>
                    </a:solidFill>
                  </a:rPr>
                  <a:t>fokusi</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direktrisasi</a:t>
                </a:r>
                <a:r>
                  <a:rPr lang="en-US" sz="2000" dirty="0">
                    <a:solidFill>
                      <a:schemeClr val="accent1">
                        <a:lumMod val="50000"/>
                      </a:schemeClr>
                    </a:solidFill>
                  </a:rPr>
                  <a:t> </a:t>
                </a:r>
                <a:r>
                  <a:rPr lang="en-US" sz="2000" dirty="0" err="1">
                    <a:solidFill>
                      <a:schemeClr val="accent1">
                        <a:lumMod val="50000"/>
                      </a:schemeClr>
                    </a:solidFill>
                  </a:rPr>
                  <a:t>olinadi</a:t>
                </a:r>
                <a:r>
                  <a:rPr lang="en-US" sz="2000" dirty="0">
                    <a:solidFill>
                      <a:schemeClr val="accent1">
                        <a:lumMod val="50000"/>
                      </a:schemeClr>
                    </a:solidFill>
                  </a:rPr>
                  <a:t>). </a:t>
                </a:r>
                <a:r>
                  <a:rPr lang="en-US" sz="2000" dirty="0" err="1">
                    <a:solidFill>
                      <a:schemeClr val="accent1">
                        <a:lumMod val="50000"/>
                      </a:schemeClr>
                    </a:solidFill>
                  </a:rPr>
                  <a:t>Qutb</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sistemasini</a:t>
                </a:r>
                <a:r>
                  <a:rPr lang="en-US" sz="2000" dirty="0">
                    <a:solidFill>
                      <a:schemeClr val="accent1">
                        <a:lumMod val="50000"/>
                      </a:schemeClr>
                    </a:solidFill>
                  </a:rPr>
                  <a:t> </a:t>
                </a:r>
                <a:r>
                  <a:rPr lang="en-US" sz="2000" dirty="0" err="1">
                    <a:solidFill>
                      <a:schemeClr val="accent1">
                        <a:lumMod val="50000"/>
                      </a:schemeClr>
                    </a:solidFill>
                  </a:rPr>
                  <a:t>quydagicha</a:t>
                </a:r>
                <a:r>
                  <a:rPr lang="en-US" sz="2000" dirty="0">
                    <a:solidFill>
                      <a:schemeClr val="accent1">
                        <a:lumMod val="50000"/>
                      </a:schemeClr>
                    </a:solidFill>
                  </a:rPr>
                  <a:t> </a:t>
                </a:r>
                <a:r>
                  <a:rPr lang="en-US" sz="2000" dirty="0" err="1">
                    <a:solidFill>
                      <a:schemeClr val="accent1">
                        <a:lumMod val="50000"/>
                      </a:schemeClr>
                    </a:solidFill>
                  </a:rPr>
                  <a:t>kiritamiz</a:t>
                </a:r>
                <a:r>
                  <a:rPr lang="en-US" sz="2000" dirty="0">
                    <a:solidFill>
                      <a:schemeClr val="accent1">
                        <a:lumMod val="50000"/>
                      </a:schemeClr>
                    </a:solidFill>
                  </a:rPr>
                  <a:t>. </a:t>
                </a:r>
                <a:r>
                  <a:rPr lang="en-US" sz="2000" i="1" dirty="0">
                    <a:solidFill>
                      <a:schemeClr val="accent1">
                        <a:lumMod val="50000"/>
                      </a:schemeClr>
                    </a:solidFill>
                  </a:rPr>
                  <a:t>FL </a:t>
                </a:r>
                <a:r>
                  <a:rPr lang="en-US" sz="2000" dirty="0">
                    <a:solidFill>
                      <a:schemeClr val="accent1">
                        <a:lumMod val="50000"/>
                      </a:schemeClr>
                    </a:solidFill>
                    <a:sym typeface="Symbol"/>
                  </a:rPr>
                  <a:t></a:t>
                </a:r>
                <a:r>
                  <a:rPr lang="en-US" sz="2000" i="1" dirty="0">
                    <a:solidFill>
                      <a:schemeClr val="accent1">
                        <a:lumMod val="50000"/>
                      </a:schemeClr>
                    </a:solidFill>
                  </a:rPr>
                  <a:t> d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chiziqni</a:t>
                </a:r>
                <a:r>
                  <a:rPr lang="en-US" sz="2000" dirty="0">
                    <a:solidFill>
                      <a:schemeClr val="accent1">
                        <a:lumMod val="50000"/>
                      </a:schemeClr>
                    </a:solidFill>
                  </a:rPr>
                  <a:t> </a:t>
                </a:r>
                <a:r>
                  <a:rPr lang="en-US" sz="2000" dirty="0" err="1">
                    <a:solidFill>
                      <a:schemeClr val="accent1">
                        <a:lumMod val="50000"/>
                      </a:schemeClr>
                    </a:solidFill>
                  </a:rPr>
                  <a:t>o’tkazamiz</a:t>
                </a:r>
                <a:r>
                  <a:rPr lang="en-US" sz="2000" dirty="0" smtClean="0">
                    <a:solidFill>
                      <a:schemeClr val="accent1">
                        <a:lumMod val="50000"/>
                      </a:schemeClr>
                    </a:solidFill>
                  </a:rPr>
                  <a:t>,</a:t>
                </a:r>
                <a:r>
                  <a:rPr lang="en-US" sz="2000" b="1" dirty="0" smtClean="0">
                    <a:solidFill>
                      <a:schemeClr val="accent1">
                        <a:lumMod val="50000"/>
                      </a:schemeClr>
                    </a:solidFill>
                  </a:rPr>
                  <a:t/>
                </a:r>
                <a:br>
                  <a:rPr lang="en-US" sz="2000" b="1" dirty="0" smtClean="0">
                    <a:solidFill>
                      <a:schemeClr val="accent1">
                        <a:lumMod val="50000"/>
                      </a:schemeClr>
                    </a:solidFill>
                  </a:rPr>
                </a:br>
                <a14:m>
                  <m:oMath xmlns:m="http://schemas.openxmlformats.org/officeDocument/2006/math">
                    <m:acc>
                      <m:accPr>
                        <m:chr m:val="̅"/>
                        <m:ctrlPr>
                          <a:rPr lang="en-US" sz="2000" i="1">
                            <a:solidFill>
                              <a:schemeClr val="accent1">
                                <a:lumMod val="50000"/>
                              </a:schemeClr>
                            </a:solidFill>
                            <a:latin typeface="Cambria Math"/>
                          </a:rPr>
                        </m:ctrlPr>
                      </m:accPr>
                      <m:e>
                        <m:r>
                          <a:rPr lang="en-US" sz="2000" i="1">
                            <a:solidFill>
                              <a:schemeClr val="accent1">
                                <a:lumMod val="50000"/>
                              </a:schemeClr>
                            </a:solidFill>
                            <a:latin typeface="Cambria Math"/>
                          </a:rPr>
                          <m:t>𝐹𝐸</m:t>
                        </m:r>
                      </m:e>
                    </m:acc>
                    <m:r>
                      <a:rPr lang="en-US" sz="2000" i="1">
                        <a:solidFill>
                          <a:schemeClr val="accent1">
                            <a:lumMod val="50000"/>
                          </a:schemeClr>
                        </a:solidFill>
                        <a:latin typeface="Cambria Math"/>
                      </a:rPr>
                      <m:t>=</m:t>
                    </m:r>
                    <m:acc>
                      <m:accPr>
                        <m:chr m:val="⃗"/>
                        <m:ctrlPr>
                          <a:rPr lang="en-US" sz="2000" i="1">
                            <a:solidFill>
                              <a:schemeClr val="accent1">
                                <a:lumMod val="50000"/>
                              </a:schemeClr>
                            </a:solidFill>
                            <a:latin typeface="Cambria Math"/>
                          </a:rPr>
                        </m:ctrlPr>
                      </m:accPr>
                      <m:e>
                        <m:r>
                          <a:rPr lang="en-US" sz="2000" i="1">
                            <a:solidFill>
                              <a:schemeClr val="accent1">
                                <a:lumMod val="50000"/>
                              </a:schemeClr>
                            </a:solidFill>
                            <a:latin typeface="Cambria Math"/>
                          </a:rPr>
                          <m:t>𝑖</m:t>
                        </m:r>
                      </m:e>
                    </m:acc>
                  </m:oMath>
                </a14:m>
                <a:r>
                  <a:rPr lang="en-US" sz="2000" dirty="0">
                    <a:solidFill>
                      <a:schemeClr val="accent1">
                        <a:lumMod val="50000"/>
                      </a:schemeClr>
                    </a:solidFill>
                  </a:rPr>
                  <a:t>, </a:t>
                </a:r>
                <a:r>
                  <a:rPr lang="en-US" sz="2000" i="1" dirty="0">
                    <a:solidFill>
                      <a:schemeClr val="accent1">
                        <a:lumMod val="50000"/>
                      </a:schemeClr>
                    </a:solidFill>
                  </a:rPr>
                  <a:t>L=FL </a:t>
                </a:r>
                <a:r>
                  <a:rPr lang="en-US" sz="2000" dirty="0">
                    <a:solidFill>
                      <a:schemeClr val="accent1">
                        <a:lumMod val="50000"/>
                      </a:schemeClr>
                    </a:solidFill>
                    <a:sym typeface="Symbol"/>
                  </a:rPr>
                  <a:t></a:t>
                </a:r>
                <a:r>
                  <a:rPr lang="en-US" sz="2000" dirty="0">
                    <a:solidFill>
                      <a:schemeClr val="accent1">
                        <a:lumMod val="50000"/>
                      </a:schemeClr>
                    </a:solidFill>
                  </a:rPr>
                  <a:t> </a:t>
                </a:r>
                <a:r>
                  <a:rPr lang="en-US" sz="2000" i="1" dirty="0">
                    <a:solidFill>
                      <a:schemeClr val="accent1">
                        <a:lumMod val="50000"/>
                      </a:schemeClr>
                    </a:solidFill>
                  </a:rPr>
                  <a:t>d </a:t>
                </a:r>
                <a:r>
                  <a:rPr lang="en-US" sz="2000" dirty="0" err="1">
                    <a:solidFill>
                      <a:schemeClr val="accent1">
                        <a:lumMod val="50000"/>
                      </a:schemeClr>
                    </a:solidFill>
                  </a:rPr>
                  <a:t>bo’lsin</a:t>
                </a:r>
                <a:r>
                  <a:rPr lang="en-US" sz="2000" dirty="0">
                    <a:solidFill>
                      <a:schemeClr val="accent1">
                        <a:lumMod val="50000"/>
                      </a:schemeClr>
                    </a:solidFill>
                  </a:rPr>
                  <a:t>, </a:t>
                </a:r>
                <a:r>
                  <a:rPr lang="en-US" sz="2000" dirty="0" err="1">
                    <a:solidFill>
                      <a:schemeClr val="accent1">
                        <a:lumMod val="50000"/>
                      </a:schemeClr>
                    </a:solidFill>
                  </a:rPr>
                  <a:t>bunda</a:t>
                </a:r>
                <a:r>
                  <a:rPr lang="en-US" sz="2000" dirty="0">
                    <a:solidFill>
                      <a:schemeClr val="accent1">
                        <a:lumMod val="50000"/>
                      </a:schemeClr>
                    </a:solidFill>
                  </a:rPr>
                  <a:t> </a:t>
                </a:r>
                <a:r>
                  <a:rPr lang="en-US" sz="2000" i="1" dirty="0">
                    <a:solidFill>
                      <a:schemeClr val="accent1">
                        <a:lumMod val="50000"/>
                      </a:schemeClr>
                    </a:solidFill>
                  </a:rPr>
                  <a:t>E </a:t>
                </a:r>
                <a:r>
                  <a:rPr lang="en-US" sz="2000" dirty="0" err="1">
                    <a:solidFill>
                      <a:schemeClr val="accent1">
                        <a:lumMod val="50000"/>
                      </a:schemeClr>
                    </a:solidFill>
                  </a:rPr>
                  <a:t>nuqta</a:t>
                </a:r>
                <a:r>
                  <a:rPr lang="en-US" sz="2000" dirty="0">
                    <a:solidFill>
                      <a:schemeClr val="accent1">
                        <a:lumMod val="50000"/>
                      </a:schemeClr>
                    </a:solidFill>
                  </a:rPr>
                  <a:t> </a:t>
                </a:r>
                <a:r>
                  <a:rPr lang="en-US" sz="2000" i="1" dirty="0">
                    <a:solidFill>
                      <a:schemeClr val="accent1">
                        <a:lumMod val="50000"/>
                      </a:schemeClr>
                    </a:solidFill>
                  </a:rPr>
                  <a:t>FL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chiziqda</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i="1" dirty="0">
                    <a:solidFill>
                      <a:schemeClr val="accent1">
                        <a:lumMod val="50000"/>
                      </a:schemeClr>
                    </a:solidFill>
                  </a:rPr>
                  <a:t>F </a:t>
                </a:r>
                <a:r>
                  <a:rPr lang="en-US" sz="2000" dirty="0" err="1">
                    <a:solidFill>
                      <a:schemeClr val="accent1">
                        <a:lumMod val="50000"/>
                      </a:schemeClr>
                    </a:solidFill>
                  </a:rPr>
                  <a:t>nuqtadan</a:t>
                </a:r>
                <a:r>
                  <a:rPr lang="en-US" sz="2000" dirty="0">
                    <a:solidFill>
                      <a:schemeClr val="accent1">
                        <a:lumMod val="50000"/>
                      </a:schemeClr>
                    </a:solidFill>
                  </a:rPr>
                  <a:t> </a:t>
                </a:r>
                <a:r>
                  <a:rPr lang="en-US" sz="2000" i="1" dirty="0">
                    <a:solidFill>
                      <a:schemeClr val="accent1">
                        <a:lumMod val="50000"/>
                      </a:schemeClr>
                    </a:solidFill>
                  </a:rPr>
                  <a:t>L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yotmagan</a:t>
                </a:r>
                <a:r>
                  <a:rPr lang="en-US" sz="2000" dirty="0">
                    <a:solidFill>
                      <a:schemeClr val="accent1">
                        <a:lumMod val="50000"/>
                      </a:schemeClr>
                    </a:solidFill>
                  </a:rPr>
                  <a:t> </a:t>
                </a:r>
                <a:r>
                  <a:rPr lang="en-US" sz="2000" dirty="0" err="1">
                    <a:solidFill>
                      <a:schemeClr val="accent1">
                        <a:lumMod val="50000"/>
                      </a:schemeClr>
                    </a:solidFill>
                  </a:rPr>
                  <a:t>tomonida</a:t>
                </a:r>
                <a:r>
                  <a:rPr lang="en-US" sz="2000" dirty="0">
                    <a:solidFill>
                      <a:schemeClr val="accent1">
                        <a:lumMod val="50000"/>
                      </a:schemeClr>
                    </a:solidFill>
                  </a:rPr>
                  <a:t> </a:t>
                </a:r>
                <a:r>
                  <a:rPr lang="en-US" sz="2000" dirty="0" err="1">
                    <a:solidFill>
                      <a:schemeClr val="accent1">
                        <a:lumMod val="50000"/>
                      </a:schemeClr>
                    </a:solidFill>
                  </a:rPr>
                  <a:t>yotadi</a:t>
                </a:r>
                <a:r>
                  <a:rPr lang="en-US" sz="2000" dirty="0">
                    <a:solidFill>
                      <a:schemeClr val="accent1">
                        <a:lumMod val="50000"/>
                      </a:schemeClr>
                    </a:solidFill>
                  </a:rPr>
                  <a:t>. </a:t>
                </a:r>
                <a:r>
                  <a:rPr lang="en-US" sz="2000" i="1" dirty="0">
                    <a:solidFill>
                      <a:schemeClr val="accent1">
                        <a:lumMod val="50000"/>
                      </a:schemeClr>
                    </a:solidFill>
                  </a:rPr>
                  <a:t>F </a:t>
                </a:r>
                <a:r>
                  <a:rPr lang="en-US" sz="2000" dirty="0" err="1">
                    <a:solidFill>
                      <a:schemeClr val="accent1">
                        <a:lumMod val="50000"/>
                      </a:schemeClr>
                    </a:solidFill>
                  </a:rPr>
                  <a:t>nuqtani</a:t>
                </a:r>
                <a:r>
                  <a:rPr lang="en-US" sz="2000" dirty="0">
                    <a:solidFill>
                      <a:schemeClr val="accent1">
                        <a:lumMod val="50000"/>
                      </a:schemeClr>
                    </a:solidFill>
                  </a:rPr>
                  <a:t> </a:t>
                </a:r>
                <a:r>
                  <a:rPr lang="en-US" sz="2000" dirty="0" err="1">
                    <a:solidFill>
                      <a:schemeClr val="accent1">
                        <a:lumMod val="50000"/>
                      </a:schemeClr>
                    </a:solidFill>
                  </a:rPr>
                  <a:t>qutb</a:t>
                </a:r>
                <a:r>
                  <a:rPr lang="en-US" sz="2000" dirty="0">
                    <a:solidFill>
                      <a:schemeClr val="accent1">
                        <a:lumMod val="50000"/>
                      </a:schemeClr>
                    </a:solidFill>
                  </a:rPr>
                  <a:t>, </a:t>
                </a:r>
                <a:r>
                  <a:rPr lang="en-US" sz="2000" i="1" dirty="0">
                    <a:solidFill>
                      <a:schemeClr val="accent1">
                        <a:lumMod val="50000"/>
                      </a:schemeClr>
                    </a:solidFill>
                  </a:rPr>
                  <a:t>FE </a:t>
                </a:r>
                <a:r>
                  <a:rPr lang="en-US" sz="2000" dirty="0" err="1">
                    <a:solidFill>
                      <a:schemeClr val="accent1">
                        <a:lumMod val="50000"/>
                      </a:schemeClr>
                    </a:solidFill>
                  </a:rPr>
                  <a:t>nurni</a:t>
                </a:r>
                <a:r>
                  <a:rPr lang="en-US" sz="2000" dirty="0">
                    <a:solidFill>
                      <a:schemeClr val="accent1">
                        <a:lumMod val="50000"/>
                      </a:schemeClr>
                    </a:solidFill>
                  </a:rPr>
                  <a:t> </a:t>
                </a:r>
                <a:r>
                  <a:rPr lang="en-US" sz="2000" dirty="0" err="1">
                    <a:solidFill>
                      <a:schemeClr val="accent1">
                        <a:lumMod val="50000"/>
                      </a:schemeClr>
                    </a:solidFill>
                  </a:rPr>
                  <a:t>qutb</a:t>
                </a:r>
                <a:r>
                  <a:rPr lang="en-US" sz="2000" dirty="0">
                    <a:solidFill>
                      <a:schemeClr val="accent1">
                        <a:lumMod val="50000"/>
                      </a:schemeClr>
                    </a:solidFill>
                  </a:rPr>
                  <a:t> </a:t>
                </a:r>
                <a:r>
                  <a:rPr lang="en-US" sz="2000" dirty="0" err="1">
                    <a:solidFill>
                      <a:schemeClr val="accent1">
                        <a:lumMod val="50000"/>
                      </a:schemeClr>
                    </a:solidFill>
                  </a:rPr>
                  <a:t>o’qi</a:t>
                </a:r>
                <a:r>
                  <a:rPr lang="en-US" sz="2000" dirty="0">
                    <a:solidFill>
                      <a:schemeClr val="accent1">
                        <a:lumMod val="50000"/>
                      </a:schemeClr>
                    </a:solidFill>
                  </a:rPr>
                  <a:t> deb </a:t>
                </a:r>
                <a:r>
                  <a:rPr lang="en-US" sz="2000" dirty="0" err="1">
                    <a:solidFill>
                      <a:schemeClr val="accent1">
                        <a:lumMod val="50000"/>
                      </a:schemeClr>
                    </a:solidFill>
                  </a:rPr>
                  <a:t>qabul</a:t>
                </a:r>
                <a:r>
                  <a:rPr lang="en-US" sz="2000" dirty="0">
                    <a:solidFill>
                      <a:schemeClr val="accent1">
                        <a:lumMod val="50000"/>
                      </a:schemeClr>
                    </a:solidFill>
                  </a:rPr>
                  <a:t> </a:t>
                </a:r>
                <a:r>
                  <a:rPr lang="en-US" sz="2000" dirty="0" err="1">
                    <a:solidFill>
                      <a:schemeClr val="accent1">
                        <a:lumMod val="50000"/>
                      </a:schemeClr>
                    </a:solidFill>
                  </a:rPr>
                  <a:t>qilamiz</a:t>
                </a:r>
                <a:r>
                  <a:rPr lang="en-US" sz="2000" dirty="0">
                    <a:solidFill>
                      <a:schemeClr val="accent1">
                        <a:lumMod val="50000"/>
                      </a:schemeClr>
                    </a:solidFill>
                  </a:rPr>
                  <a:t>. </a:t>
                </a:r>
                <a:r>
                  <a:rPr lang="en-US" sz="2000" i="1" dirty="0">
                    <a:solidFill>
                      <a:schemeClr val="accent1">
                        <a:lumMod val="50000"/>
                      </a:schemeClr>
                    </a:solidFill>
                  </a:rPr>
                  <a:t>M</a:t>
                </a:r>
                <a:r>
                  <a:rPr lang="en-US" sz="2000" i="1" baseline="-25000" dirty="0">
                    <a:solidFill>
                      <a:schemeClr val="accent1">
                        <a:lumMod val="50000"/>
                      </a:schemeClr>
                    </a:solidFill>
                  </a:rPr>
                  <a:t>0 </a:t>
                </a:r>
                <a:r>
                  <a:rPr lang="en-US" sz="2000" dirty="0" err="1">
                    <a:solidFill>
                      <a:schemeClr val="accent1">
                        <a:lumMod val="50000"/>
                      </a:schemeClr>
                    </a:solidFill>
                  </a:rPr>
                  <a:t>nuqta</a:t>
                </a:r>
                <a:r>
                  <a:rPr lang="en-US" sz="2000" dirty="0">
                    <a:solidFill>
                      <a:schemeClr val="accent1">
                        <a:lumMod val="50000"/>
                      </a:schemeClr>
                    </a:solidFill>
                  </a:rPr>
                  <a:t> </a:t>
                </a:r>
                <a:r>
                  <a:rPr lang="en-US" sz="2000" i="1" dirty="0">
                    <a:solidFill>
                      <a:schemeClr val="accent1">
                        <a:lumMod val="50000"/>
                      </a:schemeClr>
                    </a:solidFill>
                  </a:rPr>
                  <a:t>F </a:t>
                </a:r>
                <a:r>
                  <a:rPr lang="en-US" sz="2000" dirty="0" err="1">
                    <a:solidFill>
                      <a:schemeClr val="accent1">
                        <a:lumMod val="50000"/>
                      </a:schemeClr>
                    </a:solidFill>
                  </a:rPr>
                  <a:t>nuqtada</a:t>
                </a:r>
                <a:r>
                  <a:rPr lang="en-US" sz="2000" dirty="0">
                    <a:solidFill>
                      <a:schemeClr val="accent1">
                        <a:lumMod val="50000"/>
                      </a:schemeClr>
                    </a:solidFill>
                  </a:rPr>
                  <a:t> </a:t>
                </a:r>
                <a:r>
                  <a:rPr lang="en-US" sz="2000" dirty="0" err="1">
                    <a:solidFill>
                      <a:schemeClr val="accent1">
                        <a:lumMod val="50000"/>
                      </a:schemeClr>
                    </a:solidFill>
                  </a:rPr>
                  <a:t>qutb</a:t>
                </a:r>
                <a:r>
                  <a:rPr lang="en-US" sz="2000" dirty="0">
                    <a:solidFill>
                      <a:schemeClr val="accent1">
                        <a:lumMod val="50000"/>
                      </a:schemeClr>
                    </a:solidFill>
                  </a:rPr>
                  <a:t> </a:t>
                </a:r>
                <a:r>
                  <a:rPr lang="en-US" sz="2000" dirty="0" err="1">
                    <a:solidFill>
                      <a:schemeClr val="accent1">
                        <a:lumMod val="50000"/>
                      </a:schemeClr>
                    </a:solidFill>
                  </a:rPr>
                  <a:t>o’qiga</a:t>
                </a:r>
                <a:r>
                  <a:rPr lang="en-US" sz="2000" dirty="0">
                    <a:solidFill>
                      <a:schemeClr val="accent1">
                        <a:lumMod val="50000"/>
                      </a:schemeClr>
                    </a:solidFill>
                  </a:rPr>
                  <a:t> </a:t>
                </a:r>
                <a:r>
                  <a:rPr lang="en-US" sz="2000" dirty="0" err="1">
                    <a:solidFill>
                      <a:schemeClr val="accent1">
                        <a:lumMod val="50000"/>
                      </a:schemeClr>
                    </a:solidFill>
                  </a:rPr>
                  <a:t>o’tkazilgan</a:t>
                </a:r>
                <a:r>
                  <a:rPr lang="en-US" sz="2000" dirty="0">
                    <a:solidFill>
                      <a:schemeClr val="accent1">
                        <a:lumMod val="50000"/>
                      </a:schemeClr>
                    </a:solidFill>
                  </a:rPr>
                  <a:t> </a:t>
                </a:r>
                <a:r>
                  <a:rPr lang="en-US" sz="2000" dirty="0" err="1">
                    <a:solidFill>
                      <a:schemeClr val="accent1">
                        <a:lumMod val="50000"/>
                      </a:schemeClr>
                    </a:solidFill>
                  </a:rPr>
                  <a:t>perpendikulyarning</a:t>
                </a:r>
                <a:r>
                  <a:rPr lang="en-US" sz="2000" dirty="0">
                    <a:solidFill>
                      <a:schemeClr val="accent1">
                        <a:lumMod val="50000"/>
                      </a:schemeClr>
                    </a:solidFill>
                  </a:rPr>
                  <a:t> </a:t>
                </a:r>
                <a:r>
                  <a:rPr lang="ru-RU" sz="2000" dirty="0">
                    <a:solidFill>
                      <a:schemeClr val="accent1">
                        <a:lumMod val="50000"/>
                      </a:schemeClr>
                    </a:solidFill>
                    <a:sym typeface="Symbol"/>
                  </a:rPr>
                  <a:t></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kesishgan</a:t>
                </a:r>
                <a:r>
                  <a:rPr lang="en-US" sz="2000" dirty="0">
                    <a:solidFill>
                      <a:schemeClr val="accent1">
                        <a:lumMod val="50000"/>
                      </a:schemeClr>
                    </a:solidFill>
                  </a:rPr>
                  <a:t> </a:t>
                </a:r>
                <a:r>
                  <a:rPr lang="en-US" sz="2000" dirty="0" err="1">
                    <a:solidFill>
                      <a:schemeClr val="accent1">
                        <a:lumMod val="50000"/>
                      </a:schemeClr>
                    </a:solidFill>
                  </a:rPr>
                  <a:t>nuqtasi</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a:t>
                </a:r>
                <a:r>
                  <a:rPr lang="ru-RU" sz="2000" i="1" dirty="0">
                    <a:solidFill>
                      <a:schemeClr val="accent1">
                        <a:lumMod val="50000"/>
                      </a:schemeClr>
                    </a:solidFill>
                    <a:sym typeface="Symbol"/>
                  </a:rPr>
                  <a:t></a:t>
                </a:r>
                <a:r>
                  <a:rPr lang="en-US" sz="2000" i="1" dirty="0">
                    <a:solidFill>
                      <a:schemeClr val="accent1">
                        <a:lumMod val="50000"/>
                      </a:schemeClr>
                    </a:solidFill>
                  </a:rPr>
                  <a:t> (M</a:t>
                </a:r>
                <a:r>
                  <a:rPr lang="en-US" sz="2000" i="1" baseline="-25000" dirty="0">
                    <a:solidFill>
                      <a:schemeClr val="accent1">
                        <a:lumMod val="50000"/>
                      </a:schemeClr>
                    </a:solidFill>
                  </a:rPr>
                  <a:t>0</a:t>
                </a:r>
                <a:r>
                  <a:rPr lang="en-US" sz="2000" i="1" dirty="0">
                    <a:solidFill>
                      <a:schemeClr val="accent1">
                        <a:lumMod val="50000"/>
                      </a:schemeClr>
                    </a:solidFill>
                  </a:rPr>
                  <a:t>, F) </a:t>
                </a:r>
                <a:r>
                  <a:rPr lang="en-US" sz="2000" dirty="0" err="1">
                    <a:solidFill>
                      <a:schemeClr val="accent1">
                        <a:lumMod val="50000"/>
                      </a:schemeClr>
                    </a:solidFill>
                  </a:rPr>
                  <a:t>masofani</a:t>
                </a:r>
                <a:r>
                  <a:rPr lang="en-US" sz="2000" dirty="0">
                    <a:solidFill>
                      <a:schemeClr val="accent1">
                        <a:lumMod val="50000"/>
                      </a:schemeClr>
                    </a:solidFill>
                  </a:rPr>
                  <a:t> p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belgilaymiz</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ru-RU" sz="2000" dirty="0">
                    <a:solidFill>
                      <a:schemeClr val="accent1">
                        <a:lumMod val="50000"/>
                      </a:schemeClr>
                    </a:solidFill>
                    <a:sym typeface="Symbol"/>
                  </a:rPr>
                  <a:t></a:t>
                </a:r>
                <a:r>
                  <a:rPr lang="en-US" sz="2000" dirty="0">
                    <a:solidFill>
                      <a:schemeClr val="accent1">
                        <a:lumMod val="50000"/>
                      </a:schemeClr>
                    </a:solidFill>
                  </a:rPr>
                  <a:t> </a:t>
                </a:r>
                <a:r>
                  <a:rPr lang="en-US" sz="2000" dirty="0" err="1">
                    <a:solidFill>
                      <a:schemeClr val="accent1">
                        <a:lumMod val="50000"/>
                      </a:schemeClr>
                    </a:solidFill>
                  </a:rPr>
                  <a:t>chiziqning</a:t>
                </a:r>
                <a:r>
                  <a:rPr lang="en-US" sz="2000" dirty="0">
                    <a:solidFill>
                      <a:schemeClr val="accent1">
                        <a:lumMod val="50000"/>
                      </a:schemeClr>
                    </a:solidFill>
                  </a:rPr>
                  <a:t> </a:t>
                </a:r>
                <a:r>
                  <a:rPr lang="en-US" sz="2000" i="1" dirty="0" err="1">
                    <a:solidFill>
                      <a:schemeClr val="accent1">
                        <a:lumMod val="50000"/>
                      </a:schemeClr>
                    </a:solidFill>
                  </a:rPr>
                  <a:t>fokal</a:t>
                </a:r>
                <a:r>
                  <a:rPr lang="en-US" sz="2000" i="1" dirty="0">
                    <a:solidFill>
                      <a:schemeClr val="accent1">
                        <a:lumMod val="50000"/>
                      </a:schemeClr>
                    </a:solidFill>
                  </a:rPr>
                  <a:t> </a:t>
                </a:r>
                <a:r>
                  <a:rPr lang="en-US" sz="2000" i="1" dirty="0" err="1">
                    <a:solidFill>
                      <a:schemeClr val="accent1">
                        <a:lumMod val="50000"/>
                      </a:schemeClr>
                    </a:solidFill>
                  </a:rPr>
                  <a:t>parametri</a:t>
                </a:r>
                <a:r>
                  <a:rPr lang="en-US" sz="2000" i="1" dirty="0">
                    <a:solidFill>
                      <a:schemeClr val="accent1">
                        <a:lumMod val="50000"/>
                      </a:schemeClr>
                    </a:solidFill>
                  </a:rPr>
                  <a:t> </a:t>
                </a:r>
                <a:r>
                  <a:rPr lang="en-US" sz="2000" dirty="0">
                    <a:solidFill>
                      <a:schemeClr val="accent1">
                        <a:lumMod val="50000"/>
                      </a:schemeClr>
                    </a:solidFill>
                  </a:rPr>
                  <a:t>deb </a:t>
                </a:r>
                <a:r>
                  <a:rPr lang="en-US" sz="2000" dirty="0" err="1">
                    <a:solidFill>
                      <a:schemeClr val="accent1">
                        <a:lumMod val="50000"/>
                      </a:schemeClr>
                    </a:solidFill>
                  </a:rPr>
                  <a:t>ataymiz</a:t>
                </a:r>
                <a:r>
                  <a:rPr lang="en-US" sz="2000" dirty="0">
                    <a:solidFill>
                      <a:schemeClr val="accent1">
                        <a:lumMod val="50000"/>
                      </a:schemeClr>
                    </a:solidFill>
                  </a:rPr>
                  <a:t>. </a:t>
                </a:r>
                <a:r>
                  <a:rPr lang="en-US" sz="2000" dirty="0" err="1">
                    <a:solidFill>
                      <a:schemeClr val="accent1">
                        <a:lumMod val="50000"/>
                      </a:schemeClr>
                    </a:solidFill>
                  </a:rPr>
                  <a:t>Tanlangan</a:t>
                </a:r>
                <a:r>
                  <a:rPr lang="en-US" sz="2000" dirty="0">
                    <a:solidFill>
                      <a:schemeClr val="accent1">
                        <a:lumMod val="50000"/>
                      </a:schemeClr>
                    </a:solidFill>
                  </a:rPr>
                  <a:t> </a:t>
                </a:r>
                <a:r>
                  <a:rPr lang="en-US" sz="2000" dirty="0" err="1">
                    <a:solidFill>
                      <a:schemeClr val="accent1">
                        <a:lumMod val="50000"/>
                      </a:schemeClr>
                    </a:solidFill>
                  </a:rPr>
                  <a:t>qutb</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sistemasiga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ru-RU" sz="2000" dirty="0">
                    <a:solidFill>
                      <a:schemeClr val="accent1">
                        <a:lumMod val="50000"/>
                      </a:schemeClr>
                    </a:solidFill>
                    <a:sym typeface="Symbol"/>
                  </a:rPr>
                  <a:t></a:t>
                </a:r>
                <a:r>
                  <a:rPr lang="en-US" sz="2000" dirty="0">
                    <a:solidFill>
                      <a:schemeClr val="accent1">
                        <a:lumMod val="50000"/>
                      </a:schemeClr>
                    </a:solidFill>
                  </a:rPr>
                  <a:t> </a:t>
                </a:r>
                <a:r>
                  <a:rPr lang="en-US" sz="2000" dirty="0" err="1">
                    <a:solidFill>
                      <a:schemeClr val="accent1">
                        <a:lumMod val="50000"/>
                      </a:schemeClr>
                    </a:solidFill>
                  </a:rPr>
                  <a:t>chiziqning</a:t>
                </a:r>
                <a:r>
                  <a:rPr lang="en-US" sz="2000" dirty="0">
                    <a:solidFill>
                      <a:schemeClr val="accent1">
                        <a:lumMod val="50000"/>
                      </a:schemeClr>
                    </a:solidFill>
                  </a:rPr>
                  <a:t> </a:t>
                </a:r>
                <a:r>
                  <a:rPr lang="en-US" sz="2000" dirty="0" err="1">
                    <a:solidFill>
                      <a:schemeClr val="accent1">
                        <a:lumMod val="50000"/>
                      </a:schemeClr>
                    </a:solidFill>
                  </a:rPr>
                  <a:t>ixtiyoriy</a:t>
                </a:r>
                <a:r>
                  <a:rPr lang="en-US" sz="2000" dirty="0">
                    <a:solidFill>
                      <a:schemeClr val="accent1">
                        <a:lumMod val="50000"/>
                      </a:schemeClr>
                    </a:solidFill>
                  </a:rPr>
                  <a:t> </a:t>
                </a:r>
                <a:r>
                  <a:rPr lang="en-US" sz="2000" i="1" dirty="0">
                    <a:solidFill>
                      <a:schemeClr val="accent1">
                        <a:lumMod val="50000"/>
                      </a:schemeClr>
                    </a:solidFill>
                  </a:rPr>
                  <a:t>M </a:t>
                </a:r>
                <a:r>
                  <a:rPr lang="en-US" sz="2000" dirty="0" err="1">
                    <a:solidFill>
                      <a:schemeClr val="accent1">
                        <a:lumMod val="50000"/>
                      </a:schemeClr>
                    </a:solidFill>
                  </a:rPr>
                  <a:t>nuqtasining</a:t>
                </a:r>
                <a:r>
                  <a:rPr lang="en-US" sz="2000" dirty="0">
                    <a:solidFill>
                      <a:schemeClr val="accent1">
                        <a:lumMod val="50000"/>
                      </a:schemeClr>
                    </a:solidFill>
                  </a:rPr>
                  <a:t> </a:t>
                </a:r>
                <a:r>
                  <a:rPr lang="en-US" sz="2000" dirty="0" err="1">
                    <a:solidFill>
                      <a:schemeClr val="accent1">
                        <a:lumMod val="50000"/>
                      </a:schemeClr>
                    </a:solidFill>
                  </a:rPr>
                  <a:t>koordinatalarini</a:t>
                </a:r>
                <a:r>
                  <a:rPr lang="en-US" sz="2000" dirty="0">
                    <a:solidFill>
                      <a:schemeClr val="accent1">
                        <a:lumMod val="50000"/>
                      </a:schemeClr>
                    </a:solidFill>
                  </a:rPr>
                  <a:t> </a:t>
                </a:r>
                <a:r>
                  <a:rPr lang="en-US" sz="2000" i="1" dirty="0">
                    <a:solidFill>
                      <a:schemeClr val="accent1">
                        <a:lumMod val="50000"/>
                      </a:schemeClr>
                    </a:solidFill>
                  </a:rPr>
                  <a:t>r, </a:t>
                </a:r>
                <a:r>
                  <a:rPr lang="ru-RU" sz="2000" i="1" dirty="0">
                    <a:solidFill>
                      <a:schemeClr val="accent1">
                        <a:lumMod val="50000"/>
                      </a:schemeClr>
                    </a:solidFill>
                    <a:sym typeface="Symbol"/>
                  </a:rPr>
                  <a:t></a:t>
                </a:r>
                <a:r>
                  <a:rPr lang="ru-RU" sz="2000" i="1"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belgilaymiz</a:t>
                </a:r>
                <a:r>
                  <a:rPr lang="en-US" sz="2000" dirty="0">
                    <a:solidFill>
                      <a:schemeClr val="accent1">
                        <a:lumMod val="50000"/>
                      </a:schemeClr>
                    </a:solidFill>
                  </a:rPr>
                  <a:t>: </a:t>
                </a:r>
                <a:r>
                  <a:rPr lang="en-US" sz="2000" dirty="0" smtClean="0">
                    <a:solidFill>
                      <a:schemeClr val="accent1">
                        <a:lumMod val="50000"/>
                      </a:schemeClr>
                    </a:solidFill>
                  </a:rPr>
                  <a:t>   </a:t>
                </a:r>
                <a:r>
                  <a:rPr lang="en-US" sz="2000" i="1" dirty="0" smtClean="0">
                    <a:solidFill>
                      <a:schemeClr val="accent1">
                        <a:lumMod val="50000"/>
                      </a:schemeClr>
                    </a:solidFill>
                  </a:rPr>
                  <a:t>r</a:t>
                </a:r>
                <a:r>
                  <a:rPr lang="en-US" sz="2000" i="1" dirty="0">
                    <a:solidFill>
                      <a:schemeClr val="accent1">
                        <a:lumMod val="50000"/>
                      </a:schemeClr>
                    </a:solidFill>
                  </a:rPr>
                  <a:t>=</a:t>
                </a:r>
                <a:r>
                  <a:rPr lang="ru-RU" sz="2000" i="1" dirty="0">
                    <a:solidFill>
                      <a:schemeClr val="accent1">
                        <a:lumMod val="50000"/>
                      </a:schemeClr>
                    </a:solidFill>
                    <a:sym typeface="Symbol"/>
                  </a:rPr>
                  <a:t></a:t>
                </a:r>
                <a:r>
                  <a:rPr lang="en-US" sz="2000" i="1" dirty="0">
                    <a:solidFill>
                      <a:schemeClr val="accent1">
                        <a:lumMod val="50000"/>
                      </a:schemeClr>
                    </a:solidFill>
                  </a:rPr>
                  <a:t> (F, M</a:t>
                </a:r>
                <a:r>
                  <a:rPr lang="en-US" sz="2000" i="1" dirty="0" smtClean="0">
                    <a:solidFill>
                      <a:schemeClr val="accent1">
                        <a:lumMod val="50000"/>
                      </a:schemeClr>
                    </a:solidFill>
                  </a:rPr>
                  <a:t>),   </a:t>
                </a:r>
                <a:r>
                  <a:rPr lang="ru-RU" sz="2000" i="1" dirty="0">
                    <a:solidFill>
                      <a:schemeClr val="accent1">
                        <a:lumMod val="50000"/>
                      </a:schemeClr>
                    </a:solidFill>
                    <a:sym typeface="Symbol"/>
                  </a:rPr>
                  <a:t></a:t>
                </a:r>
                <a:r>
                  <a:rPr lang="en-US" sz="2000" i="1" dirty="0">
                    <a:solidFill>
                      <a:schemeClr val="accent1">
                        <a:lumMod val="50000"/>
                      </a:schemeClr>
                    </a:solidFill>
                  </a:rPr>
                  <a:t>=(</a:t>
                </a:r>
                <a14:m>
                  <m:oMath xmlns:m="http://schemas.openxmlformats.org/officeDocument/2006/math">
                    <m:acc>
                      <m:accPr>
                        <m:chr m:val="̂"/>
                        <m:ctrlPr>
                          <a:rPr lang="en-US" sz="2000" i="1">
                            <a:solidFill>
                              <a:schemeClr val="accent1">
                                <a:lumMod val="50000"/>
                              </a:schemeClr>
                            </a:solidFill>
                            <a:latin typeface="Cambria Math"/>
                          </a:rPr>
                        </m:ctrlPr>
                      </m:accPr>
                      <m:e>
                        <m:r>
                          <a:rPr lang="en-US" sz="2000" i="1">
                            <a:solidFill>
                              <a:schemeClr val="accent1">
                                <a:lumMod val="50000"/>
                              </a:schemeClr>
                            </a:solidFill>
                            <a:latin typeface="Cambria Math"/>
                          </a:rPr>
                          <m:t>𝐸𝐹𝑀</m:t>
                        </m:r>
                      </m:e>
                    </m:acc>
                  </m:oMath>
                </a14:m>
                <a:r>
                  <a:rPr lang="en-US" sz="2000" i="1" dirty="0">
                    <a:solidFill>
                      <a:schemeClr val="accent1">
                        <a:lumMod val="50000"/>
                      </a:schemeClr>
                    </a:solidFill>
                  </a:rPr>
                  <a:t>)</a:t>
                </a:r>
                <a:r>
                  <a:rPr lang="ru-RU" sz="2000" i="1" dirty="0">
                    <a:solidFill>
                      <a:schemeClr val="accent1">
                        <a:lumMod val="50000"/>
                      </a:schemeClr>
                    </a:solidFill>
                  </a:rPr>
                  <a:t> </a:t>
                </a:r>
                <a:r>
                  <a:rPr lang="en-US" sz="2000" dirty="0">
                    <a:solidFill>
                      <a:schemeClr val="accent1">
                        <a:lumMod val="50000"/>
                      </a:schemeClr>
                    </a:solidFill>
                  </a:rPr>
                  <a:t>. </a:t>
                </a:r>
                <a:r>
                  <a:rPr lang="ru-RU" sz="2000" dirty="0">
                    <a:solidFill>
                      <a:schemeClr val="accent1">
                        <a:lumMod val="50000"/>
                      </a:schemeClr>
                    </a:solidFill>
                    <a:sym typeface="Symbol"/>
                  </a:rPr>
                  <a:t></a:t>
                </a:r>
                <a:r>
                  <a:rPr lang="ru-RU" sz="2000" dirty="0">
                    <a:solidFill>
                      <a:schemeClr val="accent1">
                        <a:lumMod val="50000"/>
                      </a:schemeClr>
                    </a:solidFill>
                  </a:rPr>
                  <a:t> </a:t>
                </a:r>
                <a:r>
                  <a:rPr lang="ru-RU" sz="2000" dirty="0" err="1" smtClean="0">
                    <a:solidFill>
                      <a:schemeClr val="accent1">
                        <a:lumMod val="50000"/>
                      </a:schemeClr>
                    </a:solidFill>
                  </a:rPr>
                  <a:t>chiziq</a:t>
                </a:r>
                <a:r>
                  <a:rPr lang="en-US" sz="2000" dirty="0" smtClean="0">
                    <a:solidFill>
                      <a:schemeClr val="accent1">
                        <a:lumMod val="50000"/>
                      </a:schemeClr>
                    </a:solidFill>
                  </a:rPr>
                  <a:t>    </a:t>
                </a:r>
                <a14:m>
                  <m:oMath xmlns:m="http://schemas.openxmlformats.org/officeDocument/2006/math">
                    <m:f>
                      <m:fPr>
                        <m:ctrlPr>
                          <a:rPr lang="ru-RU" sz="2000" i="1">
                            <a:solidFill>
                              <a:schemeClr val="accent1">
                                <a:lumMod val="50000"/>
                              </a:schemeClr>
                            </a:solidFill>
                            <a:latin typeface="Cambria Math"/>
                          </a:rPr>
                        </m:ctrlPr>
                      </m:fPr>
                      <m:num>
                        <m:r>
                          <a:rPr lang="ru-RU" sz="2000" i="1">
                            <a:solidFill>
                              <a:schemeClr val="accent1">
                                <a:lumMod val="50000"/>
                              </a:schemeClr>
                            </a:solidFill>
                            <a:latin typeface="Cambria Math"/>
                            <a:ea typeface="Cambria Math"/>
                          </a:rPr>
                          <m:t>𝜌</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𝐹</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𝑀</m:t>
                        </m:r>
                        <m:r>
                          <a:rPr lang="en-US" sz="2000" i="1">
                            <a:solidFill>
                              <a:schemeClr val="accent1">
                                <a:lumMod val="50000"/>
                              </a:schemeClr>
                            </a:solidFill>
                            <a:latin typeface="Cambria Math"/>
                            <a:ea typeface="Cambria Math"/>
                          </a:rPr>
                          <m:t>)</m:t>
                        </m:r>
                      </m:num>
                      <m:den>
                        <m:r>
                          <a:rPr lang="ru-RU" sz="2000" i="1">
                            <a:solidFill>
                              <a:schemeClr val="accent1">
                                <a:lumMod val="50000"/>
                              </a:schemeClr>
                            </a:solidFill>
                            <a:latin typeface="Cambria Math"/>
                            <a:ea typeface="Cambria Math"/>
                          </a:rPr>
                          <m:t>𝜌</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𝑑</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𝑀</m:t>
                        </m:r>
                        <m:r>
                          <a:rPr lang="en-US" sz="2000" i="1">
                            <a:solidFill>
                              <a:schemeClr val="accent1">
                                <a:lumMod val="50000"/>
                              </a:schemeClr>
                            </a:solidFill>
                            <a:latin typeface="Cambria Math"/>
                            <a:ea typeface="Cambria Math"/>
                          </a:rPr>
                          <m:t>)</m:t>
                        </m:r>
                      </m:den>
                    </m:f>
                    <m:r>
                      <a:rPr lang="en-US" sz="2000" i="1">
                        <a:solidFill>
                          <a:schemeClr val="accent1">
                            <a:lumMod val="50000"/>
                          </a:schemeClr>
                        </a:solidFill>
                        <a:latin typeface="Cambria Math"/>
                      </a:rPr>
                      <m:t>=</m:t>
                    </m:r>
                    <m:r>
                      <a:rPr lang="en-US" sz="2000" i="1">
                        <a:solidFill>
                          <a:schemeClr val="accent1">
                            <a:lumMod val="50000"/>
                          </a:schemeClr>
                        </a:solidFill>
                        <a:latin typeface="Cambria Math"/>
                      </a:rPr>
                      <m:t>𝑒</m:t>
                    </m:r>
                  </m:oMath>
                </a14:m>
                <a:endParaRPr lang="ru-RU" sz="2000"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425672"/>
              </a:xfrm>
              <a:blipFill rotWithShape="1">
                <a:blip r:embed="rId2"/>
                <a:stretch>
                  <a:fillRect l="-694" r="-1127" b="-674"/>
                </a:stretch>
              </a:blipFill>
            </p:spPr>
            <p:txBody>
              <a:bodyPr/>
              <a:lstStyle/>
              <a:p>
                <a:r>
                  <a:rPr lang="ru-RU">
                    <a:noFill/>
                  </a:rPr>
                  <a:t> </a:t>
                </a:r>
              </a:p>
            </p:txBody>
          </p:sp>
        </mc:Fallback>
      </mc:AlternateContent>
      <p:pic>
        <p:nvPicPr>
          <p:cNvPr id="3"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l="59971" t="33960" r="15667" b="36249"/>
          <a:stretch/>
        </p:blipFill>
        <p:spPr bwMode="auto">
          <a:xfrm>
            <a:off x="1113264" y="476672"/>
            <a:ext cx="3169920" cy="2179320"/>
          </a:xfrm>
          <a:prstGeom prst="rect">
            <a:avLst/>
          </a:prstGeom>
          <a:noFill/>
          <a:ln>
            <a:noFill/>
          </a:ln>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2545021769"/>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23658" y="692696"/>
                <a:ext cx="7024744" cy="5760640"/>
              </a:xfrm>
            </p:spPr>
            <p:txBody>
              <a:bodyPr>
                <a:normAutofit/>
              </a:bodyPr>
              <a:lstStyle/>
              <a:p>
                <a:pPr/>
                <a14:m>
                  <m:oMath xmlns:m="http://schemas.openxmlformats.org/officeDocument/2006/math">
                    <m:r>
                      <a:rPr lang="ru-RU" sz="1800" i="1" smtClean="0">
                        <a:solidFill>
                          <a:schemeClr val="accent1">
                            <a:lumMod val="50000"/>
                          </a:schemeClr>
                        </a:solidFill>
                        <a:latin typeface="Cambria Math"/>
                        <a:ea typeface="Cambria Math"/>
                      </a:rPr>
                      <m:t>𝜌</m:t>
                    </m:r>
                    <m:r>
                      <a:rPr lang="en-US" sz="1800" i="1">
                        <a:solidFill>
                          <a:schemeClr val="accent1">
                            <a:lumMod val="50000"/>
                          </a:schemeClr>
                        </a:solidFill>
                        <a:latin typeface="Cambria Math"/>
                        <a:ea typeface="Cambria Math"/>
                      </a:rPr>
                      <m:t>(</m:t>
                    </m:r>
                    <m:r>
                      <a:rPr lang="en-US" sz="1800" i="1">
                        <a:solidFill>
                          <a:schemeClr val="accent1">
                            <a:lumMod val="50000"/>
                          </a:schemeClr>
                        </a:solidFill>
                        <a:latin typeface="Cambria Math"/>
                        <a:ea typeface="Cambria Math"/>
                      </a:rPr>
                      <m:t>𝑑</m:t>
                    </m:r>
                    <m:r>
                      <a:rPr lang="en-US" sz="1800" i="1">
                        <a:solidFill>
                          <a:schemeClr val="accent1">
                            <a:lumMod val="50000"/>
                          </a:schemeClr>
                        </a:solidFill>
                        <a:latin typeface="Cambria Math"/>
                        <a:ea typeface="Cambria Math"/>
                      </a:rPr>
                      <m:t>,</m:t>
                    </m:r>
                    <m:r>
                      <a:rPr lang="en-US" sz="1800" i="1">
                        <a:solidFill>
                          <a:schemeClr val="accent1">
                            <a:lumMod val="50000"/>
                          </a:schemeClr>
                        </a:solidFill>
                        <a:latin typeface="Cambria Math"/>
                        <a:ea typeface="Cambria Math"/>
                      </a:rPr>
                      <m:t>𝑀</m:t>
                    </m:r>
                    <m:r>
                      <a:rPr lang="en-US" sz="1800" i="1">
                        <a:solidFill>
                          <a:schemeClr val="accent1">
                            <a:lumMod val="50000"/>
                          </a:schemeClr>
                        </a:solidFill>
                        <a:latin typeface="Cambria Math"/>
                        <a:ea typeface="Cambria Math"/>
                      </a:rPr>
                      <m:t>)</m:t>
                    </m:r>
                  </m:oMath>
                </a14:m>
                <a:r>
                  <a:rPr lang="en-US" sz="1800" dirty="0">
                    <a:solidFill>
                      <a:schemeClr val="accent1">
                        <a:lumMod val="50000"/>
                      </a:schemeClr>
                    </a:solidFill>
                  </a:rPr>
                  <a:t>   </a:t>
                </a:r>
                <a:r>
                  <a:rPr lang="en-US" sz="1800" dirty="0" err="1">
                    <a:solidFill>
                      <a:schemeClr val="accent1">
                        <a:lumMod val="50000"/>
                      </a:schemeClr>
                    </a:solidFill>
                  </a:rPr>
                  <a:t>ning</a:t>
                </a:r>
                <a:r>
                  <a:rPr lang="en-US" sz="1800" dirty="0">
                    <a:solidFill>
                      <a:schemeClr val="accent1">
                        <a:lumMod val="50000"/>
                      </a:schemeClr>
                    </a:solidFill>
                  </a:rPr>
                  <a:t>  </a:t>
                </a:r>
                <a:r>
                  <a:rPr lang="en-US" sz="1800" dirty="0" err="1">
                    <a:solidFill>
                      <a:schemeClr val="accent1">
                        <a:lumMod val="50000"/>
                      </a:schemeClr>
                    </a:solidFill>
                  </a:rPr>
                  <a:t>bu</a:t>
                </a:r>
                <a:r>
                  <a:rPr lang="en-US" sz="1800" dirty="0">
                    <a:solidFill>
                      <a:schemeClr val="accent1">
                        <a:lumMod val="50000"/>
                      </a:schemeClr>
                    </a:solidFill>
                  </a:rPr>
                  <a:t>  </a:t>
                </a:r>
                <a:r>
                  <a:rPr lang="en-US" sz="1800" dirty="0" err="1">
                    <a:solidFill>
                      <a:schemeClr val="accent1">
                        <a:lumMod val="50000"/>
                      </a:schemeClr>
                    </a:solidFill>
                  </a:rPr>
                  <a:t>qiymatini</a:t>
                </a:r>
                <a:r>
                  <a:rPr lang="en-US" sz="1800" dirty="0">
                    <a:solidFill>
                      <a:schemeClr val="accent1">
                        <a:lumMod val="50000"/>
                      </a:schemeClr>
                    </a:solidFill>
                  </a:rPr>
                  <a:t>  (6.1)  </a:t>
                </a:r>
                <a:r>
                  <a:rPr lang="en-US" sz="1800" dirty="0" err="1">
                    <a:solidFill>
                      <a:schemeClr val="accent1">
                        <a:lumMod val="50000"/>
                      </a:schemeClr>
                    </a:solidFill>
                  </a:rPr>
                  <a:t>ga</a:t>
                </a:r>
                <a:r>
                  <a:rPr lang="en-US" sz="1800" dirty="0">
                    <a:solidFill>
                      <a:schemeClr val="accent1">
                        <a:lumMod val="50000"/>
                      </a:schemeClr>
                    </a:solidFill>
                  </a:rPr>
                  <a:t> </a:t>
                </a:r>
                <a:r>
                  <a:rPr lang="en-US" sz="1800" dirty="0" err="1">
                    <a:solidFill>
                      <a:schemeClr val="accent1">
                        <a:lumMod val="50000"/>
                      </a:schemeClr>
                    </a:solidFill>
                  </a:rPr>
                  <a:t>qo`ysak</a:t>
                </a:r>
                <a:r>
                  <a:rPr lang="en-US" sz="1800" dirty="0">
                    <a:solidFill>
                      <a:schemeClr val="accent1">
                        <a:lumMod val="50000"/>
                      </a:schemeClr>
                    </a:solidFill>
                  </a:rPr>
                  <a:t>,</a:t>
                </a:r>
                <a:br>
                  <a:rPr lang="en-US" sz="1800" dirty="0">
                    <a:solidFill>
                      <a:schemeClr val="accent1">
                        <a:lumMod val="50000"/>
                      </a:schemeClr>
                    </a:solidFill>
                  </a:rPr>
                </a:br>
                <a14:m>
                  <m:oMathPara xmlns:m="http://schemas.openxmlformats.org/officeDocument/2006/math">
                    <m:oMathParaPr>
                      <m:jc m:val="centerGroup"/>
                    </m:oMathParaPr>
                    <m:oMath xmlns:m="http://schemas.openxmlformats.org/officeDocument/2006/math">
                      <m:f>
                        <m:fPr>
                          <m:ctrlPr>
                            <a:rPr lang="ru-RU" sz="1800" i="1">
                              <a:solidFill>
                                <a:schemeClr val="accent1">
                                  <a:lumMod val="50000"/>
                                </a:schemeClr>
                              </a:solidFill>
                              <a:latin typeface="Cambria Math"/>
                            </a:rPr>
                          </m:ctrlPr>
                        </m:fPr>
                        <m:num>
                          <m:r>
                            <a:rPr lang="en-US" sz="1800" i="1">
                              <a:solidFill>
                                <a:schemeClr val="accent1">
                                  <a:lumMod val="50000"/>
                                </a:schemeClr>
                              </a:solidFill>
                              <a:latin typeface="Cambria Math"/>
                            </a:rPr>
                            <m:t>𝑟</m:t>
                          </m:r>
                        </m:num>
                        <m:den>
                          <m:f>
                            <m:fPr>
                              <m:ctrlPr>
                                <a:rPr lang="ru-RU" sz="1800" i="1">
                                  <a:solidFill>
                                    <a:schemeClr val="accent1">
                                      <a:lumMod val="50000"/>
                                    </a:schemeClr>
                                  </a:solidFill>
                                  <a:latin typeface="Cambria Math"/>
                                </a:rPr>
                              </m:ctrlPr>
                            </m:fPr>
                            <m:num>
                              <m:r>
                                <a:rPr lang="en-US" sz="1800" i="1">
                                  <a:solidFill>
                                    <a:schemeClr val="accent1">
                                      <a:lumMod val="50000"/>
                                    </a:schemeClr>
                                  </a:solidFill>
                                  <a:latin typeface="Cambria Math"/>
                                </a:rPr>
                                <m:t>𝑝</m:t>
                              </m:r>
                            </m:num>
                            <m:den>
                              <m:r>
                                <a:rPr lang="en-US" sz="1800" i="1">
                                  <a:solidFill>
                                    <a:schemeClr val="accent1">
                                      <a:lumMod val="50000"/>
                                    </a:schemeClr>
                                  </a:solidFill>
                                  <a:latin typeface="Cambria Math"/>
                                </a:rPr>
                                <m:t>2</m:t>
                              </m:r>
                            </m:den>
                          </m:f>
                          <m:r>
                            <a:rPr lang="en-US" sz="1800" i="1">
                              <a:solidFill>
                                <a:schemeClr val="accent1">
                                  <a:lumMod val="50000"/>
                                </a:schemeClr>
                              </a:solidFill>
                              <a:latin typeface="Cambria Math"/>
                            </a:rPr>
                            <m:t>+</m:t>
                          </m:r>
                          <m:r>
                            <a:rPr lang="en-US" sz="1800" i="1">
                              <a:solidFill>
                                <a:schemeClr val="accent1">
                                  <a:lumMod val="50000"/>
                                </a:schemeClr>
                              </a:solidFill>
                              <a:latin typeface="Cambria Math"/>
                            </a:rPr>
                            <m:t>𝑟</m:t>
                          </m:r>
                          <m:r>
                            <a:rPr lang="en-US" sz="1800" i="1">
                              <a:solidFill>
                                <a:schemeClr val="accent1">
                                  <a:lumMod val="50000"/>
                                </a:schemeClr>
                              </a:solidFill>
                              <a:latin typeface="Cambria Math"/>
                            </a:rPr>
                            <m:t> </m:t>
                          </m:r>
                          <m:r>
                            <a:rPr lang="en-US" sz="1800" i="1">
                              <a:solidFill>
                                <a:schemeClr val="accent1">
                                  <a:lumMod val="50000"/>
                                </a:schemeClr>
                              </a:solidFill>
                              <a:latin typeface="Cambria Math"/>
                            </a:rPr>
                            <m:t>𝑐𝑜𝑠</m:t>
                          </m:r>
                          <m:r>
                            <a:rPr lang="en-US" sz="1800" i="1">
                              <a:solidFill>
                                <a:schemeClr val="accent1">
                                  <a:lumMod val="50000"/>
                                </a:schemeClr>
                              </a:solidFill>
                              <a:latin typeface="Cambria Math"/>
                              <a:ea typeface="Cambria Math"/>
                            </a:rPr>
                            <m:t>𝜑</m:t>
                          </m:r>
                        </m:den>
                      </m:f>
                      <m:r>
                        <a:rPr lang="en-US" sz="1800" i="1">
                          <a:solidFill>
                            <a:schemeClr val="accent1">
                              <a:lumMod val="50000"/>
                            </a:schemeClr>
                          </a:solidFill>
                          <a:latin typeface="Cambria Math"/>
                        </a:rPr>
                        <m:t>=</m:t>
                      </m:r>
                      <m:r>
                        <a:rPr lang="en-US" sz="1800" i="1">
                          <a:solidFill>
                            <a:schemeClr val="accent1">
                              <a:lumMod val="50000"/>
                            </a:schemeClr>
                          </a:solidFill>
                          <a:latin typeface="Cambria Math"/>
                        </a:rPr>
                        <m:t>𝑒</m:t>
                      </m:r>
                    </m:oMath>
                  </m:oMathPara>
                </a14:m>
                <a:r>
                  <a:rPr lang="en-US" sz="1800" dirty="0">
                    <a:solidFill>
                      <a:schemeClr val="accent1">
                        <a:lumMod val="50000"/>
                      </a:schemeClr>
                    </a:solidFill>
                  </a:rPr>
                  <a:t/>
                </a:r>
                <a:br>
                  <a:rPr lang="en-US" sz="1800" dirty="0">
                    <a:solidFill>
                      <a:schemeClr val="accent1">
                        <a:lumMod val="50000"/>
                      </a:schemeClr>
                    </a:solidFill>
                  </a:rPr>
                </a:br>
                <a:r>
                  <a:rPr lang="en-US" sz="1800" dirty="0" err="1">
                    <a:solidFill>
                      <a:schemeClr val="accent1">
                        <a:lumMod val="50000"/>
                      </a:schemeClr>
                    </a:solidFill>
                  </a:rPr>
                  <a:t>tenglikka</a:t>
                </a:r>
                <a:r>
                  <a:rPr lang="en-US" sz="1800" dirty="0">
                    <a:solidFill>
                      <a:schemeClr val="accent1">
                        <a:lumMod val="50000"/>
                      </a:schemeClr>
                    </a:solidFill>
                  </a:rPr>
                  <a:t>  </a:t>
                </a:r>
                <a:r>
                  <a:rPr lang="en-US" sz="1800" dirty="0" err="1">
                    <a:solidFill>
                      <a:schemeClr val="accent1">
                        <a:lumMod val="50000"/>
                      </a:schemeClr>
                    </a:solidFill>
                  </a:rPr>
                  <a:t>ega</a:t>
                </a:r>
                <a:r>
                  <a:rPr lang="en-US" sz="1800" dirty="0">
                    <a:solidFill>
                      <a:schemeClr val="accent1">
                        <a:lumMod val="50000"/>
                      </a:schemeClr>
                    </a:solidFill>
                  </a:rPr>
                  <a:t>  </a:t>
                </a:r>
                <a:r>
                  <a:rPr lang="en-US" sz="1800" dirty="0" err="1">
                    <a:solidFill>
                      <a:schemeClr val="accent1">
                        <a:lumMod val="50000"/>
                      </a:schemeClr>
                    </a:solidFill>
                  </a:rPr>
                  <a:t>bo`lamiz</a:t>
                </a:r>
                <a:r>
                  <a:rPr lang="en-US" sz="1800" dirty="0">
                    <a:solidFill>
                      <a:schemeClr val="accent1">
                        <a:lumMod val="50000"/>
                      </a:schemeClr>
                    </a:solidFill>
                  </a:rPr>
                  <a:t>. </a:t>
                </a:r>
                <a:r>
                  <a:rPr lang="en-US" sz="1800" dirty="0" err="1">
                    <a:solidFill>
                      <a:schemeClr val="accent1">
                        <a:lumMod val="50000"/>
                      </a:schemeClr>
                    </a:solidFill>
                  </a:rPr>
                  <a:t>Bundan</a:t>
                </a:r>
                <a:r>
                  <a:rPr lang="en-US" sz="1800" dirty="0">
                    <a:solidFill>
                      <a:schemeClr val="accent1">
                        <a:lumMod val="50000"/>
                      </a:schemeClr>
                    </a:solidFill>
                  </a:rPr>
                  <a:t/>
                </a:r>
                <a:br>
                  <a:rPr lang="en-US" sz="1800" dirty="0">
                    <a:solidFill>
                      <a:schemeClr val="accent1">
                        <a:lumMod val="50000"/>
                      </a:schemeClr>
                    </a:solidFill>
                  </a:rPr>
                </a:br>
                <a:r>
                  <a:rPr lang="en-US" sz="1800" dirty="0">
                    <a:solidFill>
                      <a:schemeClr val="accent1">
                        <a:lumMod val="50000"/>
                      </a:schemeClr>
                    </a:solidFill>
                  </a:rPr>
                  <a:t>                     </a:t>
                </a:r>
                <a14:m>
                  <m:oMath xmlns:m="http://schemas.openxmlformats.org/officeDocument/2006/math">
                    <m:r>
                      <a:rPr lang="en-US" sz="1800" i="1">
                        <a:solidFill>
                          <a:schemeClr val="accent1">
                            <a:lumMod val="50000"/>
                          </a:schemeClr>
                        </a:solidFill>
                        <a:latin typeface="Cambria Math"/>
                      </a:rPr>
                      <m:t>𝑟</m:t>
                    </m:r>
                    <m:r>
                      <a:rPr lang="en-US" sz="1800" i="1">
                        <a:solidFill>
                          <a:schemeClr val="accent1">
                            <a:lumMod val="50000"/>
                          </a:schemeClr>
                        </a:solidFill>
                        <a:latin typeface="Cambria Math"/>
                      </a:rPr>
                      <m:t>=</m:t>
                    </m:r>
                    <m:f>
                      <m:fPr>
                        <m:ctrlPr>
                          <a:rPr lang="en-US" sz="1800" i="1">
                            <a:solidFill>
                              <a:schemeClr val="accent1">
                                <a:lumMod val="50000"/>
                              </a:schemeClr>
                            </a:solidFill>
                            <a:latin typeface="Cambria Math"/>
                          </a:rPr>
                        </m:ctrlPr>
                      </m:fPr>
                      <m:num>
                        <m:r>
                          <a:rPr lang="en-US" sz="1800" i="1">
                            <a:solidFill>
                              <a:schemeClr val="accent1">
                                <a:lumMod val="50000"/>
                              </a:schemeClr>
                            </a:solidFill>
                            <a:latin typeface="Cambria Math"/>
                          </a:rPr>
                          <m:t>𝑝</m:t>
                        </m:r>
                      </m:num>
                      <m:den>
                        <m:r>
                          <a:rPr lang="en-US" sz="1800" i="1">
                            <a:solidFill>
                              <a:schemeClr val="accent1">
                                <a:lumMod val="50000"/>
                              </a:schemeClr>
                            </a:solidFill>
                            <a:latin typeface="Cambria Math"/>
                          </a:rPr>
                          <m:t>1−</m:t>
                        </m:r>
                        <m:r>
                          <a:rPr lang="en-US" sz="1800" i="1">
                            <a:solidFill>
                              <a:schemeClr val="accent1">
                                <a:lumMod val="50000"/>
                              </a:schemeClr>
                            </a:solidFill>
                            <a:latin typeface="Cambria Math"/>
                          </a:rPr>
                          <m:t>𝑒</m:t>
                        </m:r>
                        <m:r>
                          <a:rPr lang="en-US" sz="1800" i="1">
                            <a:solidFill>
                              <a:schemeClr val="accent1">
                                <a:lumMod val="50000"/>
                              </a:schemeClr>
                            </a:solidFill>
                            <a:latin typeface="Cambria Math"/>
                          </a:rPr>
                          <m:t> </m:t>
                        </m:r>
                        <m:r>
                          <a:rPr lang="en-US" sz="1800" i="1">
                            <a:solidFill>
                              <a:schemeClr val="accent1">
                                <a:lumMod val="50000"/>
                              </a:schemeClr>
                            </a:solidFill>
                            <a:latin typeface="Cambria Math"/>
                          </a:rPr>
                          <m:t>𝑐𝑜𝑠</m:t>
                        </m:r>
                        <m:r>
                          <a:rPr lang="en-US" sz="1800" i="1">
                            <a:solidFill>
                              <a:schemeClr val="accent1">
                                <a:lumMod val="50000"/>
                              </a:schemeClr>
                            </a:solidFill>
                            <a:latin typeface="Cambria Math"/>
                            <a:ea typeface="Cambria Math"/>
                          </a:rPr>
                          <m:t>𝜑</m:t>
                        </m:r>
                      </m:den>
                    </m:f>
                  </m:oMath>
                </a14:m>
                <a:r>
                  <a:rPr lang="en-US" sz="1800" dirty="0">
                    <a:solidFill>
                      <a:schemeClr val="accent1">
                        <a:lumMod val="50000"/>
                      </a:schemeClr>
                    </a:solidFill>
                  </a:rPr>
                  <a:t>                   (6.2)</a:t>
                </a:r>
                <a:br>
                  <a:rPr lang="en-US" sz="1800" dirty="0">
                    <a:solidFill>
                      <a:schemeClr val="accent1">
                        <a:lumMod val="50000"/>
                      </a:schemeClr>
                    </a:solidFill>
                  </a:rPr>
                </a:br>
                <a:r>
                  <a:rPr lang="en-US" sz="1800" dirty="0">
                    <a:solidFill>
                      <a:schemeClr val="accent1">
                        <a:lumMod val="50000"/>
                      </a:schemeClr>
                    </a:solidFill>
                  </a:rPr>
                  <a:t>(6.2) </a:t>
                </a:r>
                <a:r>
                  <a:rPr lang="en-US" sz="1800" dirty="0" err="1">
                    <a:solidFill>
                      <a:schemeClr val="accent1">
                        <a:lumMod val="50000"/>
                      </a:schemeClr>
                    </a:solidFill>
                  </a:rPr>
                  <a:t>tenglama</a:t>
                </a:r>
                <a:r>
                  <a:rPr lang="en-US" sz="1800" dirty="0">
                    <a:solidFill>
                      <a:schemeClr val="accent1">
                        <a:lumMod val="50000"/>
                      </a:schemeClr>
                    </a:solidFill>
                  </a:rPr>
                  <a:t> </a:t>
                </a:r>
                <a:r>
                  <a:rPr lang="ru-RU" sz="1800" dirty="0">
                    <a:solidFill>
                      <a:schemeClr val="accent1">
                        <a:lumMod val="50000"/>
                      </a:schemeClr>
                    </a:solidFill>
                    <a:sym typeface="Symbol"/>
                  </a:rPr>
                  <a:t></a:t>
                </a:r>
                <a:r>
                  <a:rPr lang="en-US" sz="1800" dirty="0">
                    <a:solidFill>
                      <a:schemeClr val="accent1">
                        <a:lumMod val="50000"/>
                      </a:schemeClr>
                    </a:solidFill>
                  </a:rPr>
                  <a:t> </a:t>
                </a:r>
                <a:r>
                  <a:rPr lang="en-US" sz="1800" dirty="0" err="1">
                    <a:solidFill>
                      <a:schemeClr val="accent1">
                        <a:lumMod val="50000"/>
                      </a:schemeClr>
                    </a:solidFill>
                  </a:rPr>
                  <a:t>chiziqning</a:t>
                </a:r>
                <a:r>
                  <a:rPr lang="en-US" sz="1800" dirty="0">
                    <a:solidFill>
                      <a:schemeClr val="accent1">
                        <a:lumMod val="50000"/>
                      </a:schemeClr>
                    </a:solidFill>
                  </a:rPr>
                  <a:t> </a:t>
                </a:r>
                <a:r>
                  <a:rPr lang="en-US" sz="1800" i="1" dirty="0" err="1">
                    <a:solidFill>
                      <a:schemeClr val="accent1">
                        <a:lumMod val="50000"/>
                      </a:schemeClr>
                    </a:solidFill>
                  </a:rPr>
                  <a:t>qutb</a:t>
                </a:r>
                <a:r>
                  <a:rPr lang="en-US" sz="1800" i="1" dirty="0">
                    <a:solidFill>
                      <a:schemeClr val="accent1">
                        <a:lumMod val="50000"/>
                      </a:schemeClr>
                    </a:solidFill>
                  </a:rPr>
                  <a:t> </a:t>
                </a:r>
                <a:r>
                  <a:rPr lang="en-US" sz="1800" i="1" dirty="0" err="1">
                    <a:solidFill>
                      <a:schemeClr val="accent1">
                        <a:lumMod val="50000"/>
                      </a:schemeClr>
                    </a:solidFill>
                  </a:rPr>
                  <a:t>koordinatalaridagi</a:t>
                </a:r>
                <a:r>
                  <a:rPr lang="en-US" sz="1800" i="1" dirty="0">
                    <a:solidFill>
                      <a:schemeClr val="accent1">
                        <a:lumMod val="50000"/>
                      </a:schemeClr>
                    </a:solidFill>
                  </a:rPr>
                  <a:t> </a:t>
                </a:r>
                <a:r>
                  <a:rPr lang="en-US" sz="1800" i="1" dirty="0" err="1">
                    <a:solidFill>
                      <a:schemeClr val="accent1">
                        <a:lumMod val="50000"/>
                      </a:schemeClr>
                    </a:solidFill>
                  </a:rPr>
                  <a:t>tenglamasidir</a:t>
                </a:r>
                <a:r>
                  <a:rPr lang="en-US" sz="1800" i="1" dirty="0" smtClean="0">
                    <a:solidFill>
                      <a:schemeClr val="accent1">
                        <a:lumMod val="50000"/>
                      </a:schemeClr>
                    </a:solidFill>
                  </a:rPr>
                  <a:t>.</a:t>
                </a:r>
                <a:endParaRPr lang="ru-RU" sz="1800"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23658" y="692696"/>
                <a:ext cx="7024744" cy="5760640"/>
              </a:xfrm>
              <a:blipFill rotWithShape="1">
                <a:blip r:embed="rId2"/>
                <a:stretch>
                  <a:fillRect l="-781" b="-1587"/>
                </a:stretch>
              </a:blipFill>
            </p:spPr>
            <p:txBody>
              <a:bodyPr/>
              <a:lstStyle/>
              <a:p>
                <a:r>
                  <a:rPr lang="ru-RU">
                    <a:noFill/>
                  </a:rPr>
                  <a:t> </a:t>
                </a:r>
              </a:p>
            </p:txBody>
          </p:sp>
        </mc:Fallback>
      </mc:AlternateContent>
      <mc:AlternateContent xmlns:mc="http://schemas.openxmlformats.org/markup-compatibility/2006">
        <mc:Choice xmlns:a14="http://schemas.microsoft.com/office/drawing/2010/main" xmlns="" Requires="a14">
          <p:sp>
            <p:nvSpPr>
              <p:cNvPr id="3" name="Прямоугольник 2"/>
              <p:cNvSpPr/>
              <p:nvPr/>
            </p:nvSpPr>
            <p:spPr>
              <a:xfrm>
                <a:off x="1043608" y="836712"/>
                <a:ext cx="7056784" cy="3211905"/>
              </a:xfrm>
              <a:prstGeom prst="rect">
                <a:avLst/>
              </a:prstGeom>
            </p:spPr>
            <p:txBody>
              <a:bodyPr wrap="square">
                <a:spAutoFit/>
              </a:bodyPr>
              <a:lstStyle/>
              <a:p>
                <a:pPr algn="ctr"/>
                <a14:m>
                  <m:oMath xmlns:m="http://schemas.openxmlformats.org/officeDocument/2006/math">
                    <m:f>
                      <m:fPr>
                        <m:ctrlPr>
                          <a:rPr lang="ru-RU" i="1" smtClean="0">
                            <a:solidFill>
                              <a:schemeClr val="accent1">
                                <a:lumMod val="50000"/>
                              </a:schemeClr>
                            </a:solidFill>
                            <a:latin typeface="Cambria Math"/>
                          </a:rPr>
                        </m:ctrlPr>
                      </m:fPr>
                      <m:num>
                        <m:r>
                          <a:rPr lang="ru-RU" i="1">
                            <a:solidFill>
                              <a:schemeClr val="accent1">
                                <a:lumMod val="50000"/>
                              </a:schemeClr>
                            </a:solidFill>
                            <a:latin typeface="Cambria Math"/>
                            <a:ea typeface="Cambria Math"/>
                          </a:rPr>
                          <m:t>𝜌</m:t>
                        </m:r>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𝐹</m:t>
                        </m:r>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𝑀</m:t>
                        </m:r>
                        <m:r>
                          <a:rPr lang="en-US" i="1">
                            <a:solidFill>
                              <a:schemeClr val="accent1">
                                <a:lumMod val="50000"/>
                              </a:schemeClr>
                            </a:solidFill>
                            <a:latin typeface="Cambria Math"/>
                            <a:ea typeface="Cambria Math"/>
                          </a:rPr>
                          <m:t>)</m:t>
                        </m:r>
                      </m:num>
                      <m:den>
                        <m:r>
                          <a:rPr lang="ru-RU" i="1">
                            <a:solidFill>
                              <a:schemeClr val="accent1">
                                <a:lumMod val="50000"/>
                              </a:schemeClr>
                            </a:solidFill>
                            <a:latin typeface="Cambria Math"/>
                            <a:ea typeface="Cambria Math"/>
                          </a:rPr>
                          <m:t>𝜌</m:t>
                        </m:r>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𝑑</m:t>
                        </m:r>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𝑀</m:t>
                        </m:r>
                        <m:r>
                          <a:rPr lang="en-US" i="1">
                            <a:solidFill>
                              <a:schemeClr val="accent1">
                                <a:lumMod val="50000"/>
                              </a:schemeClr>
                            </a:solidFill>
                            <a:latin typeface="Cambria Math"/>
                            <a:ea typeface="Cambria Math"/>
                          </a:rPr>
                          <m:t>)</m:t>
                        </m:r>
                      </m:den>
                    </m:f>
                    <m:r>
                      <a:rPr lang="en-US" i="1">
                        <a:solidFill>
                          <a:schemeClr val="accent1">
                            <a:lumMod val="50000"/>
                          </a:schemeClr>
                        </a:solidFill>
                        <a:latin typeface="Cambria Math"/>
                      </a:rPr>
                      <m:t>=</m:t>
                    </m:r>
                    <m:r>
                      <a:rPr lang="en-US" i="1">
                        <a:solidFill>
                          <a:schemeClr val="accent1">
                            <a:lumMod val="50000"/>
                          </a:schemeClr>
                        </a:solidFill>
                        <a:latin typeface="Cambria Math"/>
                      </a:rPr>
                      <m:t>𝑒</m:t>
                    </m:r>
                    <m:r>
                      <a:rPr lang="en-US" i="1" smtClean="0">
                        <a:solidFill>
                          <a:schemeClr val="accent1">
                            <a:lumMod val="50000"/>
                          </a:schemeClr>
                        </a:solidFill>
                        <a:latin typeface="Cambria Math"/>
                        <a:ea typeface="Cambria Math"/>
                      </a:rPr>
                      <m:t>⟹</m:t>
                    </m:r>
                    <m:r>
                      <a:rPr lang="en-US" i="1" smtClean="0">
                        <a:solidFill>
                          <a:schemeClr val="accent1">
                            <a:lumMod val="50000"/>
                          </a:schemeClr>
                        </a:solidFill>
                        <a:latin typeface="Cambria Math"/>
                        <a:ea typeface="Cambria Math"/>
                      </a:rPr>
                      <m:t>𝜌</m:t>
                    </m:r>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𝑑</m:t>
                        </m:r>
                        <m:r>
                          <a:rPr lang="en-US" b="0" i="1" smtClean="0">
                            <a:solidFill>
                              <a:schemeClr val="accent1">
                                <a:lumMod val="50000"/>
                              </a:schemeClr>
                            </a:solidFill>
                            <a:latin typeface="Cambria Math"/>
                            <a:ea typeface="Cambria Math"/>
                          </a:rPr>
                          <m:t>,</m:t>
                        </m:r>
                        <m:sSub>
                          <m:sSubPr>
                            <m:ctrlPr>
                              <a:rPr lang="en-US" b="0" i="1" smtClean="0">
                                <a:solidFill>
                                  <a:schemeClr val="accent1">
                                    <a:lumMod val="50000"/>
                                  </a:schemeClr>
                                </a:solidFill>
                                <a:latin typeface="Cambria Math"/>
                                <a:ea typeface="Cambria Math"/>
                              </a:rPr>
                            </m:ctrlPr>
                          </m:sSubPr>
                          <m:e>
                            <m:r>
                              <a:rPr lang="en-US" b="0" i="1" smtClean="0">
                                <a:solidFill>
                                  <a:schemeClr val="accent1">
                                    <a:lumMod val="50000"/>
                                  </a:schemeClr>
                                </a:solidFill>
                                <a:latin typeface="Cambria Math"/>
                                <a:ea typeface="Cambria Math"/>
                              </a:rPr>
                              <m:t>𝑀</m:t>
                            </m:r>
                          </m:e>
                          <m:sub>
                            <m:r>
                              <a:rPr lang="en-US" b="0" i="1" smtClean="0">
                                <a:solidFill>
                                  <a:schemeClr val="accent1">
                                    <a:lumMod val="50000"/>
                                  </a:schemeClr>
                                </a:solidFill>
                                <a:latin typeface="Cambria Math"/>
                                <a:ea typeface="Cambria Math"/>
                              </a:rPr>
                              <m:t>𝑜</m:t>
                            </m:r>
                          </m:sub>
                        </m:sSub>
                      </m:e>
                    </m:d>
                    <m:r>
                      <a:rPr lang="en-US" b="0" i="1" smtClean="0">
                        <a:solidFill>
                          <a:schemeClr val="accent1">
                            <a:lumMod val="50000"/>
                          </a:schemeClr>
                        </a:solidFill>
                        <a:latin typeface="Cambria Math"/>
                        <a:ea typeface="Cambria Math"/>
                      </a:rPr>
                      <m:t>=</m:t>
                    </m:r>
                    <m:f>
                      <m:fPr>
                        <m:ctrlPr>
                          <a:rPr lang="en-US" b="0" i="1" smtClean="0">
                            <a:solidFill>
                              <a:schemeClr val="accent1">
                                <a:lumMod val="50000"/>
                              </a:schemeClr>
                            </a:solidFill>
                            <a:latin typeface="Cambria Math"/>
                            <a:ea typeface="Cambria Math"/>
                          </a:rPr>
                        </m:ctrlPr>
                      </m:fPr>
                      <m:num>
                        <m:r>
                          <a:rPr lang="en-US" b="0" i="1" smtClean="0">
                            <a:solidFill>
                              <a:schemeClr val="accent1">
                                <a:lumMod val="50000"/>
                              </a:schemeClr>
                            </a:solidFill>
                            <a:latin typeface="Cambria Math"/>
                            <a:ea typeface="Cambria Math"/>
                          </a:rPr>
                          <m:t>𝜌</m:t>
                        </m:r>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𝐹</m:t>
                            </m:r>
                            <m:r>
                              <a:rPr lang="en-US" b="0" i="1" smtClean="0">
                                <a:solidFill>
                                  <a:schemeClr val="accent1">
                                    <a:lumMod val="50000"/>
                                  </a:schemeClr>
                                </a:solidFill>
                                <a:latin typeface="Cambria Math"/>
                                <a:ea typeface="Cambria Math"/>
                              </a:rPr>
                              <m:t>,</m:t>
                            </m:r>
                            <m:sSub>
                              <m:sSubPr>
                                <m:ctrlPr>
                                  <a:rPr lang="en-US" b="0" i="1" smtClean="0">
                                    <a:solidFill>
                                      <a:schemeClr val="accent1">
                                        <a:lumMod val="50000"/>
                                      </a:schemeClr>
                                    </a:solidFill>
                                    <a:latin typeface="Cambria Math"/>
                                    <a:ea typeface="Cambria Math"/>
                                  </a:rPr>
                                </m:ctrlPr>
                              </m:sSubPr>
                              <m:e>
                                <m:r>
                                  <a:rPr lang="en-US" b="0" i="1" smtClean="0">
                                    <a:solidFill>
                                      <a:schemeClr val="accent1">
                                        <a:lumMod val="50000"/>
                                      </a:schemeClr>
                                    </a:solidFill>
                                    <a:latin typeface="Cambria Math"/>
                                    <a:ea typeface="Cambria Math"/>
                                  </a:rPr>
                                  <m:t>𝑀</m:t>
                                </m:r>
                              </m:e>
                              <m:sub>
                                <m:r>
                                  <a:rPr lang="en-US" b="0" i="1" smtClean="0">
                                    <a:solidFill>
                                      <a:schemeClr val="accent1">
                                        <a:lumMod val="50000"/>
                                      </a:schemeClr>
                                    </a:solidFill>
                                    <a:latin typeface="Cambria Math"/>
                                    <a:ea typeface="Cambria Math"/>
                                  </a:rPr>
                                  <m:t>𝑜</m:t>
                                </m:r>
                              </m:sub>
                            </m:sSub>
                          </m:e>
                        </m:d>
                      </m:num>
                      <m:den>
                        <m:r>
                          <a:rPr lang="en-US" b="0" i="1" smtClean="0">
                            <a:solidFill>
                              <a:schemeClr val="accent1">
                                <a:lumMod val="50000"/>
                              </a:schemeClr>
                            </a:solidFill>
                            <a:latin typeface="Cambria Math"/>
                            <a:ea typeface="Cambria Math"/>
                          </a:rPr>
                          <m:t>𝑒</m:t>
                        </m:r>
                      </m:den>
                    </m:f>
                    <m:r>
                      <a:rPr lang="en-US" b="0" i="1" smtClean="0">
                        <a:solidFill>
                          <a:schemeClr val="accent1">
                            <a:lumMod val="50000"/>
                          </a:schemeClr>
                        </a:solidFill>
                        <a:latin typeface="Cambria Math"/>
                        <a:ea typeface="Cambria Math"/>
                      </a:rPr>
                      <m:t>=</m:t>
                    </m:r>
                    <m:f>
                      <m:fPr>
                        <m:ctrlPr>
                          <a:rPr lang="en-US" b="0" i="1" smtClean="0">
                            <a:solidFill>
                              <a:schemeClr val="accent1">
                                <a:lumMod val="50000"/>
                              </a:schemeClr>
                            </a:solidFill>
                            <a:latin typeface="Cambria Math"/>
                            <a:ea typeface="Cambria Math"/>
                          </a:rPr>
                        </m:ctrlPr>
                      </m:fPr>
                      <m:num>
                        <m:r>
                          <a:rPr lang="en-US" b="0" i="1" smtClean="0">
                            <a:solidFill>
                              <a:schemeClr val="accent1">
                                <a:lumMod val="50000"/>
                              </a:schemeClr>
                            </a:solidFill>
                            <a:latin typeface="Cambria Math"/>
                            <a:ea typeface="Cambria Math"/>
                          </a:rPr>
                          <m:t>𝜌</m:t>
                        </m:r>
                      </m:num>
                      <m:den>
                        <m:r>
                          <a:rPr lang="en-US" b="0" i="1" smtClean="0">
                            <a:solidFill>
                              <a:schemeClr val="accent1">
                                <a:lumMod val="50000"/>
                              </a:schemeClr>
                            </a:solidFill>
                            <a:latin typeface="Cambria Math"/>
                            <a:ea typeface="Cambria Math"/>
                          </a:rPr>
                          <m:t>𝑒</m:t>
                        </m:r>
                      </m:den>
                    </m:f>
                  </m:oMath>
                </a14:m>
                <a:r>
                  <a:rPr lang="en-US" dirty="0" smtClean="0">
                    <a:solidFill>
                      <a:schemeClr val="accent1">
                        <a:lumMod val="50000"/>
                      </a:schemeClr>
                    </a:solidFill>
                  </a:rPr>
                  <a:t>          (6.1)</a:t>
                </a:r>
              </a:p>
              <a:p>
                <a:r>
                  <a:rPr lang="en-US" dirty="0" smtClean="0">
                    <a:solidFill>
                      <a:schemeClr val="accent1">
                        <a:lumMod val="50000"/>
                      </a:schemeClr>
                    </a:solidFill>
                  </a:rPr>
                  <a:t>Agar  </a:t>
                </a:r>
                <a14:m>
                  <m:oMath xmlns:m="http://schemas.openxmlformats.org/officeDocument/2006/math">
                    <m:r>
                      <a:rPr lang="en-US" i="1" smtClean="0">
                        <a:solidFill>
                          <a:schemeClr val="accent1">
                            <a:lumMod val="50000"/>
                          </a:schemeClr>
                        </a:solidFill>
                        <a:latin typeface="Cambria Math"/>
                        <a:ea typeface="Cambria Math"/>
                      </a:rPr>
                      <m:t>𝜑</m:t>
                    </m:r>
                    <m:r>
                      <a:rPr lang="en-US" i="1" smtClean="0">
                        <a:solidFill>
                          <a:schemeClr val="accent1">
                            <a:lumMod val="50000"/>
                          </a:schemeClr>
                        </a:solidFill>
                        <a:latin typeface="Cambria Math"/>
                        <a:ea typeface="Cambria Math"/>
                      </a:rPr>
                      <m:t>&gt;</m:t>
                    </m:r>
                    <m:f>
                      <m:fPr>
                        <m:ctrlPr>
                          <a:rPr lang="el-GR" i="1" smtClean="0">
                            <a:solidFill>
                              <a:schemeClr val="accent1">
                                <a:lumMod val="50000"/>
                              </a:schemeClr>
                            </a:solidFill>
                            <a:latin typeface="Cambria Math"/>
                            <a:ea typeface="Cambria Math"/>
                          </a:rPr>
                        </m:ctrlPr>
                      </m:fPr>
                      <m:num>
                        <m:r>
                          <a:rPr lang="el-GR" i="1" smtClean="0">
                            <a:solidFill>
                              <a:schemeClr val="accent1">
                                <a:lumMod val="50000"/>
                              </a:schemeClr>
                            </a:solidFill>
                            <a:latin typeface="Cambria Math"/>
                            <a:ea typeface="Cambria Math"/>
                          </a:rPr>
                          <m:t>𝜋</m:t>
                        </m:r>
                      </m:num>
                      <m:den>
                        <m:r>
                          <a:rPr lang="el-GR" i="1" smtClean="0">
                            <a:solidFill>
                              <a:schemeClr val="accent1">
                                <a:lumMod val="50000"/>
                              </a:schemeClr>
                            </a:solidFill>
                            <a:latin typeface="Cambria Math"/>
                            <a:ea typeface="Cambria Math"/>
                          </a:rPr>
                          <m:t>2</m:t>
                        </m:r>
                      </m:den>
                    </m:f>
                    <m:r>
                      <a:rPr lang="en-US" b="0" i="1" smtClean="0">
                        <a:solidFill>
                          <a:schemeClr val="accent1">
                            <a:lumMod val="50000"/>
                          </a:schemeClr>
                        </a:solidFill>
                        <a:latin typeface="Cambria Math"/>
                        <a:ea typeface="Cambria Math"/>
                      </a:rPr>
                      <m:t> </m:t>
                    </m:r>
                  </m:oMath>
                </a14:m>
                <a:r>
                  <a:rPr lang="en-US" dirty="0" smtClean="0">
                    <a:solidFill>
                      <a:schemeClr val="accent1">
                        <a:lumMod val="50000"/>
                      </a:schemeClr>
                    </a:solidFill>
                  </a:rPr>
                  <a:t>  </a:t>
                </a:r>
                <a:r>
                  <a:rPr lang="en-US" dirty="0" err="1" smtClean="0">
                    <a:solidFill>
                      <a:schemeClr val="accent1">
                        <a:lumMod val="50000"/>
                      </a:schemeClr>
                    </a:solidFill>
                  </a:rPr>
                  <a:t>bo`lsa</a:t>
                </a:r>
                <a:r>
                  <a:rPr lang="en-US" dirty="0" smtClean="0">
                    <a:solidFill>
                      <a:schemeClr val="accent1">
                        <a:lumMod val="50000"/>
                      </a:schemeClr>
                    </a:solidFill>
                  </a:rPr>
                  <a:t>,</a:t>
                </a:r>
              </a:p>
              <a:p>
                <a:pPr algn="ctr"/>
                <a14:m>
                  <m:oMathPara xmlns:m="http://schemas.openxmlformats.org/officeDocument/2006/math">
                    <m:oMathParaPr>
                      <m:jc m:val="centerGroup"/>
                    </m:oMathParaPr>
                    <m:oMath xmlns:m="http://schemas.openxmlformats.org/officeDocument/2006/math">
                      <m:r>
                        <a:rPr lang="en-US" i="1" smtClean="0">
                          <a:solidFill>
                            <a:schemeClr val="accent1">
                              <a:lumMod val="50000"/>
                            </a:schemeClr>
                          </a:solidFill>
                          <a:latin typeface="Cambria Math"/>
                          <a:ea typeface="Cambria Math"/>
                        </a:rPr>
                        <m:t>𝜌</m:t>
                      </m:r>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𝑑</m:t>
                          </m:r>
                          <m:r>
                            <a:rPr lang="en-US" b="0" i="1" smtClean="0">
                              <a:solidFill>
                                <a:schemeClr val="accent1">
                                  <a:lumMod val="50000"/>
                                </a:schemeClr>
                              </a:solidFill>
                              <a:latin typeface="Cambria Math"/>
                              <a:ea typeface="Cambria Math"/>
                            </a:rPr>
                            <m:t>,</m:t>
                          </m:r>
                          <m:r>
                            <a:rPr lang="en-US" b="0" i="1" smtClean="0">
                              <a:solidFill>
                                <a:schemeClr val="accent1">
                                  <a:lumMod val="50000"/>
                                </a:schemeClr>
                              </a:solidFill>
                              <a:latin typeface="Cambria Math"/>
                              <a:ea typeface="Cambria Math"/>
                            </a:rPr>
                            <m:t>𝑀</m:t>
                          </m:r>
                        </m:e>
                      </m:d>
                      <m:r>
                        <a:rPr lang="en-US" b="0" i="1" smtClean="0">
                          <a:solidFill>
                            <a:schemeClr val="accent1">
                              <a:lumMod val="50000"/>
                            </a:schemeClr>
                          </a:solidFill>
                          <a:latin typeface="Cambria Math"/>
                          <a:ea typeface="Cambria Math"/>
                        </a:rPr>
                        <m:t>=</m:t>
                      </m:r>
                      <m:r>
                        <a:rPr lang="en-US" b="0" i="1" smtClean="0">
                          <a:solidFill>
                            <a:schemeClr val="accent1">
                              <a:lumMod val="50000"/>
                            </a:schemeClr>
                          </a:solidFill>
                          <a:latin typeface="Cambria Math"/>
                          <a:ea typeface="Cambria Math"/>
                        </a:rPr>
                        <m:t>𝜌</m:t>
                      </m:r>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𝑑</m:t>
                          </m:r>
                          <m:r>
                            <a:rPr lang="en-US" b="0" i="1" smtClean="0">
                              <a:solidFill>
                                <a:schemeClr val="accent1">
                                  <a:lumMod val="50000"/>
                                </a:schemeClr>
                              </a:solidFill>
                              <a:latin typeface="Cambria Math"/>
                              <a:ea typeface="Cambria Math"/>
                            </a:rPr>
                            <m:t>,</m:t>
                          </m:r>
                          <m:sSub>
                            <m:sSubPr>
                              <m:ctrlPr>
                                <a:rPr lang="en-US" b="0" i="1" smtClean="0">
                                  <a:solidFill>
                                    <a:schemeClr val="accent1">
                                      <a:lumMod val="50000"/>
                                    </a:schemeClr>
                                  </a:solidFill>
                                  <a:latin typeface="Cambria Math"/>
                                  <a:ea typeface="Cambria Math"/>
                                </a:rPr>
                              </m:ctrlPr>
                            </m:sSubPr>
                            <m:e>
                              <m:r>
                                <a:rPr lang="en-US" b="0" i="1" smtClean="0">
                                  <a:solidFill>
                                    <a:schemeClr val="accent1">
                                      <a:lumMod val="50000"/>
                                    </a:schemeClr>
                                  </a:solidFill>
                                  <a:latin typeface="Cambria Math"/>
                                  <a:ea typeface="Cambria Math"/>
                                </a:rPr>
                                <m:t>𝑀</m:t>
                              </m:r>
                            </m:e>
                            <m:sub>
                              <m:r>
                                <a:rPr lang="en-US" b="0" i="1" smtClean="0">
                                  <a:solidFill>
                                    <a:schemeClr val="accent1">
                                      <a:lumMod val="50000"/>
                                    </a:schemeClr>
                                  </a:solidFill>
                                  <a:latin typeface="Cambria Math"/>
                                  <a:ea typeface="Cambria Math"/>
                                </a:rPr>
                                <m:t>𝑜</m:t>
                              </m:r>
                            </m:sub>
                          </m:sSub>
                        </m:e>
                      </m:d>
                      <m:r>
                        <a:rPr lang="en-US" b="0" i="1" smtClean="0">
                          <a:solidFill>
                            <a:schemeClr val="accent1">
                              <a:lumMod val="50000"/>
                            </a:schemeClr>
                          </a:solidFill>
                          <a:latin typeface="Cambria Math"/>
                          <a:ea typeface="Cambria Math"/>
                        </a:rPr>
                        <m:t>−</m:t>
                      </m:r>
                      <m:r>
                        <a:rPr lang="en-US" b="0" i="1" smtClean="0">
                          <a:solidFill>
                            <a:schemeClr val="accent1">
                              <a:lumMod val="50000"/>
                            </a:schemeClr>
                          </a:solidFill>
                          <a:latin typeface="Cambria Math"/>
                          <a:ea typeface="Cambria Math"/>
                        </a:rPr>
                        <m:t>𝑟</m:t>
                      </m:r>
                      <m:func>
                        <m:funcPr>
                          <m:ctrlPr>
                            <a:rPr lang="en-US" b="0" i="1" smtClean="0">
                              <a:solidFill>
                                <a:schemeClr val="accent1">
                                  <a:lumMod val="50000"/>
                                </a:schemeClr>
                              </a:solidFill>
                              <a:latin typeface="Cambria Math"/>
                              <a:ea typeface="Cambria Math"/>
                            </a:rPr>
                          </m:ctrlPr>
                        </m:funcPr>
                        <m:fName>
                          <m:r>
                            <m:rPr>
                              <m:sty m:val="p"/>
                            </m:rPr>
                            <a:rPr lang="en-US" b="0" i="0" smtClean="0">
                              <a:solidFill>
                                <a:schemeClr val="accent1">
                                  <a:lumMod val="50000"/>
                                </a:schemeClr>
                              </a:solidFill>
                              <a:latin typeface="Cambria Math"/>
                              <a:ea typeface="Cambria Math"/>
                            </a:rPr>
                            <m:t>cos</m:t>
                          </m:r>
                        </m:fName>
                        <m:e>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180°−</m:t>
                              </m:r>
                              <m:r>
                                <a:rPr lang="en-US" b="0" i="1" smtClean="0">
                                  <a:solidFill>
                                    <a:schemeClr val="accent1">
                                      <a:lumMod val="50000"/>
                                    </a:schemeClr>
                                  </a:solidFill>
                                  <a:latin typeface="Cambria Math"/>
                                  <a:ea typeface="Cambria Math"/>
                                </a:rPr>
                                <m:t>𝜑</m:t>
                              </m:r>
                            </m:e>
                          </m:d>
                        </m:e>
                      </m:func>
                      <m:r>
                        <a:rPr lang="en-US" b="0" i="1" smtClean="0">
                          <a:solidFill>
                            <a:schemeClr val="accent1">
                              <a:lumMod val="50000"/>
                            </a:schemeClr>
                          </a:solidFill>
                          <a:latin typeface="Cambria Math"/>
                          <a:ea typeface="Cambria Math"/>
                        </a:rPr>
                        <m:t>=</m:t>
                      </m:r>
                      <m:f>
                        <m:fPr>
                          <m:ctrlPr>
                            <a:rPr lang="en-US" b="0" i="1" smtClean="0">
                              <a:solidFill>
                                <a:schemeClr val="accent1">
                                  <a:lumMod val="50000"/>
                                </a:schemeClr>
                              </a:solidFill>
                              <a:latin typeface="Cambria Math"/>
                              <a:ea typeface="Cambria Math"/>
                            </a:rPr>
                          </m:ctrlPr>
                        </m:fPr>
                        <m:num>
                          <m:r>
                            <a:rPr lang="en-US" b="0" i="1" smtClean="0">
                              <a:solidFill>
                                <a:schemeClr val="accent1">
                                  <a:lumMod val="50000"/>
                                </a:schemeClr>
                              </a:solidFill>
                              <a:latin typeface="Cambria Math"/>
                              <a:ea typeface="Cambria Math"/>
                            </a:rPr>
                            <m:t>𝜌</m:t>
                          </m:r>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𝐹</m:t>
                              </m:r>
                              <m:r>
                                <a:rPr lang="en-US" b="0" i="1" smtClean="0">
                                  <a:solidFill>
                                    <a:schemeClr val="accent1">
                                      <a:lumMod val="50000"/>
                                    </a:schemeClr>
                                  </a:solidFill>
                                  <a:latin typeface="Cambria Math"/>
                                  <a:ea typeface="Cambria Math"/>
                                </a:rPr>
                                <m:t>,</m:t>
                              </m:r>
                              <m:sSub>
                                <m:sSubPr>
                                  <m:ctrlPr>
                                    <a:rPr lang="en-US" b="0" i="1" smtClean="0">
                                      <a:solidFill>
                                        <a:schemeClr val="accent1">
                                          <a:lumMod val="50000"/>
                                        </a:schemeClr>
                                      </a:solidFill>
                                      <a:latin typeface="Cambria Math"/>
                                      <a:ea typeface="Cambria Math"/>
                                    </a:rPr>
                                  </m:ctrlPr>
                                </m:sSubPr>
                                <m:e>
                                  <m:r>
                                    <a:rPr lang="en-US" b="0" i="1" smtClean="0">
                                      <a:solidFill>
                                        <a:schemeClr val="accent1">
                                          <a:lumMod val="50000"/>
                                        </a:schemeClr>
                                      </a:solidFill>
                                      <a:latin typeface="Cambria Math"/>
                                      <a:ea typeface="Cambria Math"/>
                                    </a:rPr>
                                    <m:t>𝑀</m:t>
                                  </m:r>
                                </m:e>
                                <m:sub>
                                  <m:r>
                                    <a:rPr lang="en-US" b="0" i="1" smtClean="0">
                                      <a:solidFill>
                                        <a:schemeClr val="accent1">
                                          <a:lumMod val="50000"/>
                                        </a:schemeClr>
                                      </a:solidFill>
                                      <a:latin typeface="Cambria Math"/>
                                      <a:ea typeface="Cambria Math"/>
                                    </a:rPr>
                                    <m:t>𝑜</m:t>
                                  </m:r>
                                </m:sub>
                              </m:sSub>
                            </m:e>
                          </m:d>
                        </m:num>
                        <m:den>
                          <m:r>
                            <a:rPr lang="en-US" b="0" i="1" smtClean="0">
                              <a:solidFill>
                                <a:schemeClr val="accent1">
                                  <a:lumMod val="50000"/>
                                </a:schemeClr>
                              </a:solidFill>
                              <a:latin typeface="Cambria Math"/>
                              <a:ea typeface="Cambria Math"/>
                            </a:rPr>
                            <m:t>𝑒</m:t>
                          </m:r>
                        </m:den>
                      </m:f>
                      <m:r>
                        <a:rPr lang="en-US" b="0" i="1" smtClean="0">
                          <a:solidFill>
                            <a:schemeClr val="accent1">
                              <a:lumMod val="50000"/>
                            </a:schemeClr>
                          </a:solidFill>
                          <a:latin typeface="Cambria Math"/>
                          <a:ea typeface="Cambria Math"/>
                        </a:rPr>
                        <m:t>=</m:t>
                      </m:r>
                      <m:f>
                        <m:fPr>
                          <m:ctrlPr>
                            <a:rPr lang="en-US" b="0" i="1" smtClean="0">
                              <a:solidFill>
                                <a:schemeClr val="accent1">
                                  <a:lumMod val="50000"/>
                                </a:schemeClr>
                              </a:solidFill>
                              <a:latin typeface="Cambria Math"/>
                              <a:ea typeface="Cambria Math"/>
                            </a:rPr>
                          </m:ctrlPr>
                        </m:fPr>
                        <m:num>
                          <m:r>
                            <a:rPr lang="en-US" b="0" i="1" smtClean="0">
                              <a:solidFill>
                                <a:schemeClr val="accent1">
                                  <a:lumMod val="50000"/>
                                </a:schemeClr>
                              </a:solidFill>
                              <a:latin typeface="Cambria Math"/>
                              <a:ea typeface="Cambria Math"/>
                            </a:rPr>
                            <m:t>𝜌</m:t>
                          </m:r>
                        </m:num>
                        <m:den>
                          <m:r>
                            <a:rPr lang="en-US" b="0" i="1" smtClean="0">
                              <a:solidFill>
                                <a:schemeClr val="accent1">
                                  <a:lumMod val="50000"/>
                                </a:schemeClr>
                              </a:solidFill>
                              <a:latin typeface="Cambria Math"/>
                              <a:ea typeface="Cambria Math"/>
                            </a:rPr>
                            <m:t>𝑒</m:t>
                          </m:r>
                        </m:den>
                      </m:f>
                      <m:r>
                        <a:rPr lang="en-US" b="0" i="1" smtClean="0">
                          <a:solidFill>
                            <a:schemeClr val="accent1">
                              <a:lumMod val="50000"/>
                            </a:schemeClr>
                          </a:solidFill>
                          <a:latin typeface="Cambria Math"/>
                          <a:ea typeface="Cambria Math"/>
                        </a:rPr>
                        <m:t>+</m:t>
                      </m:r>
                      <m:r>
                        <a:rPr lang="en-US" b="0" i="1" smtClean="0">
                          <a:solidFill>
                            <a:schemeClr val="accent1">
                              <a:lumMod val="50000"/>
                            </a:schemeClr>
                          </a:solidFill>
                          <a:latin typeface="Cambria Math"/>
                          <a:ea typeface="Cambria Math"/>
                        </a:rPr>
                        <m:t>𝑟</m:t>
                      </m:r>
                      <m:r>
                        <a:rPr lang="en-US" b="0" i="1" smtClean="0">
                          <a:solidFill>
                            <a:schemeClr val="accent1">
                              <a:lumMod val="50000"/>
                            </a:schemeClr>
                          </a:solidFill>
                          <a:latin typeface="Cambria Math"/>
                          <a:ea typeface="Cambria Math"/>
                        </a:rPr>
                        <m:t> </m:t>
                      </m:r>
                      <m:r>
                        <a:rPr lang="en-US" b="0" i="1" smtClean="0">
                          <a:solidFill>
                            <a:schemeClr val="accent1">
                              <a:lumMod val="50000"/>
                            </a:schemeClr>
                          </a:solidFill>
                          <a:latin typeface="Cambria Math"/>
                          <a:ea typeface="Cambria Math"/>
                        </a:rPr>
                        <m:t>𝑐𝑜𝑠</m:t>
                      </m:r>
                      <m:r>
                        <a:rPr lang="en-US" b="0" i="1" smtClean="0">
                          <a:solidFill>
                            <a:schemeClr val="accent1">
                              <a:lumMod val="50000"/>
                            </a:schemeClr>
                          </a:solidFill>
                          <a:latin typeface="Cambria Math"/>
                          <a:ea typeface="Cambria Math"/>
                        </a:rPr>
                        <m:t>𝜑</m:t>
                      </m:r>
                    </m:oMath>
                  </m:oMathPara>
                </a14:m>
                <a:endParaRPr lang="en-US" dirty="0">
                  <a:solidFill>
                    <a:schemeClr val="accent1">
                      <a:lumMod val="50000"/>
                    </a:schemeClr>
                  </a:solidFill>
                </a:endParaRPr>
              </a:p>
              <a:p>
                <a:r>
                  <a:rPr lang="en-US" dirty="0">
                    <a:solidFill>
                      <a:schemeClr val="accent1">
                        <a:lumMod val="50000"/>
                      </a:schemeClr>
                    </a:solidFill>
                  </a:rPr>
                  <a:t>Agar  </a:t>
                </a:r>
                <a14:m>
                  <m:oMath xmlns:m="http://schemas.openxmlformats.org/officeDocument/2006/math">
                    <m:r>
                      <a:rPr lang="en-US" i="1">
                        <a:solidFill>
                          <a:schemeClr val="accent1">
                            <a:lumMod val="50000"/>
                          </a:schemeClr>
                        </a:solidFill>
                        <a:latin typeface="Cambria Math"/>
                        <a:ea typeface="Cambria Math"/>
                      </a:rPr>
                      <m:t>𝜑</m:t>
                    </m:r>
                    <m:r>
                      <a:rPr lang="en-US" i="1">
                        <a:solidFill>
                          <a:schemeClr val="accent1">
                            <a:lumMod val="50000"/>
                          </a:schemeClr>
                        </a:solidFill>
                        <a:latin typeface="Cambria Math"/>
                        <a:ea typeface="Cambria Math"/>
                      </a:rPr>
                      <m:t>&lt;</m:t>
                    </m:r>
                    <m:f>
                      <m:fPr>
                        <m:ctrlPr>
                          <a:rPr lang="el-GR" i="1">
                            <a:solidFill>
                              <a:schemeClr val="accent1">
                                <a:lumMod val="50000"/>
                              </a:schemeClr>
                            </a:solidFill>
                            <a:latin typeface="Cambria Math"/>
                            <a:ea typeface="Cambria Math"/>
                          </a:rPr>
                        </m:ctrlPr>
                      </m:fPr>
                      <m:num>
                        <m:r>
                          <a:rPr lang="el-GR" i="1">
                            <a:solidFill>
                              <a:schemeClr val="accent1">
                                <a:lumMod val="50000"/>
                              </a:schemeClr>
                            </a:solidFill>
                            <a:latin typeface="Cambria Math"/>
                            <a:ea typeface="Cambria Math"/>
                          </a:rPr>
                          <m:t>𝜋</m:t>
                        </m:r>
                      </m:num>
                      <m:den>
                        <m:r>
                          <a:rPr lang="el-GR" i="1">
                            <a:solidFill>
                              <a:schemeClr val="accent1">
                                <a:lumMod val="50000"/>
                              </a:schemeClr>
                            </a:solidFill>
                            <a:latin typeface="Cambria Math"/>
                            <a:ea typeface="Cambria Math"/>
                          </a:rPr>
                          <m:t>2</m:t>
                        </m:r>
                      </m:den>
                    </m:f>
                    <m:r>
                      <a:rPr lang="en-US" i="1">
                        <a:solidFill>
                          <a:schemeClr val="accent1">
                            <a:lumMod val="50000"/>
                          </a:schemeClr>
                        </a:solidFill>
                        <a:latin typeface="Cambria Math"/>
                        <a:ea typeface="Cambria Math"/>
                      </a:rPr>
                      <m:t> </m:t>
                    </m:r>
                  </m:oMath>
                </a14:m>
                <a:r>
                  <a:rPr lang="en-US" dirty="0">
                    <a:solidFill>
                      <a:schemeClr val="accent1">
                        <a:lumMod val="50000"/>
                      </a:schemeClr>
                    </a:solidFill>
                  </a:rPr>
                  <a:t>  </a:t>
                </a:r>
                <a:r>
                  <a:rPr lang="en-US" dirty="0" err="1">
                    <a:solidFill>
                      <a:schemeClr val="accent1">
                        <a:lumMod val="50000"/>
                      </a:schemeClr>
                    </a:solidFill>
                  </a:rPr>
                  <a:t>bo`lsa</a:t>
                </a:r>
                <a:r>
                  <a:rPr lang="en-US" dirty="0" smtClean="0">
                    <a:solidFill>
                      <a:schemeClr val="accent1">
                        <a:lumMod val="50000"/>
                      </a:schemeClr>
                    </a:solidFill>
                  </a:rPr>
                  <a:t>,</a:t>
                </a:r>
              </a:p>
              <a:p>
                <a:pPr algn="ctr"/>
                <a14:m>
                  <m:oMathPara xmlns:m="http://schemas.openxmlformats.org/officeDocument/2006/math">
                    <m:oMathParaPr>
                      <m:jc m:val="centerGroup"/>
                    </m:oMathParaPr>
                    <m:oMath xmlns:m="http://schemas.openxmlformats.org/officeDocument/2006/math">
                      <m:r>
                        <a:rPr lang="en-US" i="1">
                          <a:solidFill>
                            <a:schemeClr val="accent1">
                              <a:lumMod val="50000"/>
                            </a:schemeClr>
                          </a:solidFill>
                          <a:latin typeface="Cambria Math"/>
                          <a:ea typeface="Cambria Math"/>
                        </a:rPr>
                        <m:t>𝜌</m:t>
                      </m:r>
                      <m:d>
                        <m:dPr>
                          <m:ctrlPr>
                            <a:rPr lang="en-US" i="1">
                              <a:solidFill>
                                <a:schemeClr val="accent1">
                                  <a:lumMod val="50000"/>
                                </a:schemeClr>
                              </a:solidFill>
                              <a:latin typeface="Cambria Math"/>
                              <a:ea typeface="Cambria Math"/>
                            </a:rPr>
                          </m:ctrlPr>
                        </m:dPr>
                        <m:e>
                          <m:r>
                            <a:rPr lang="en-US" i="1">
                              <a:solidFill>
                                <a:schemeClr val="accent1">
                                  <a:lumMod val="50000"/>
                                </a:schemeClr>
                              </a:solidFill>
                              <a:latin typeface="Cambria Math"/>
                              <a:ea typeface="Cambria Math"/>
                            </a:rPr>
                            <m:t>𝑑</m:t>
                          </m:r>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𝑀</m:t>
                          </m:r>
                        </m:e>
                      </m:d>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𝜌</m:t>
                      </m:r>
                      <m:d>
                        <m:dPr>
                          <m:ctrlPr>
                            <a:rPr lang="en-US" i="1">
                              <a:solidFill>
                                <a:schemeClr val="accent1">
                                  <a:lumMod val="50000"/>
                                </a:schemeClr>
                              </a:solidFill>
                              <a:latin typeface="Cambria Math"/>
                              <a:ea typeface="Cambria Math"/>
                            </a:rPr>
                          </m:ctrlPr>
                        </m:dPr>
                        <m:e>
                          <m:r>
                            <a:rPr lang="en-US" i="1">
                              <a:solidFill>
                                <a:schemeClr val="accent1">
                                  <a:lumMod val="50000"/>
                                </a:schemeClr>
                              </a:solidFill>
                              <a:latin typeface="Cambria Math"/>
                              <a:ea typeface="Cambria Math"/>
                            </a:rPr>
                            <m:t>𝑑</m:t>
                          </m:r>
                          <m:r>
                            <a:rPr lang="en-US" i="1">
                              <a:solidFill>
                                <a:schemeClr val="accent1">
                                  <a:lumMod val="50000"/>
                                </a:schemeClr>
                              </a:solidFill>
                              <a:latin typeface="Cambria Math"/>
                              <a:ea typeface="Cambria Math"/>
                            </a:rPr>
                            <m:t>,</m:t>
                          </m:r>
                          <m:sSub>
                            <m:sSubPr>
                              <m:ctrlPr>
                                <a:rPr lang="en-US" i="1">
                                  <a:solidFill>
                                    <a:schemeClr val="accent1">
                                      <a:lumMod val="50000"/>
                                    </a:schemeClr>
                                  </a:solidFill>
                                  <a:latin typeface="Cambria Math"/>
                                  <a:ea typeface="Cambria Math"/>
                                </a:rPr>
                              </m:ctrlPr>
                            </m:sSubPr>
                            <m:e>
                              <m:r>
                                <a:rPr lang="en-US" i="1">
                                  <a:solidFill>
                                    <a:schemeClr val="accent1">
                                      <a:lumMod val="50000"/>
                                    </a:schemeClr>
                                  </a:solidFill>
                                  <a:latin typeface="Cambria Math"/>
                                  <a:ea typeface="Cambria Math"/>
                                </a:rPr>
                                <m:t>𝑀</m:t>
                              </m:r>
                            </m:e>
                            <m:sub>
                              <m:r>
                                <a:rPr lang="en-US" i="1">
                                  <a:solidFill>
                                    <a:schemeClr val="accent1">
                                      <a:lumMod val="50000"/>
                                    </a:schemeClr>
                                  </a:solidFill>
                                  <a:latin typeface="Cambria Math"/>
                                  <a:ea typeface="Cambria Math"/>
                                </a:rPr>
                                <m:t>𝑜</m:t>
                              </m:r>
                            </m:sub>
                          </m:sSub>
                        </m:e>
                      </m:d>
                      <m:r>
                        <a:rPr lang="en-US" b="0" i="1" smtClean="0">
                          <a:solidFill>
                            <a:schemeClr val="accent1">
                              <a:lumMod val="50000"/>
                            </a:schemeClr>
                          </a:solidFill>
                          <a:latin typeface="Cambria Math"/>
                          <a:ea typeface="Cambria Math"/>
                        </a:rPr>
                        <m:t>+</m:t>
                      </m:r>
                      <m:r>
                        <a:rPr lang="en-US" b="0" i="1" smtClean="0">
                          <a:solidFill>
                            <a:schemeClr val="accent1">
                              <a:lumMod val="50000"/>
                            </a:schemeClr>
                          </a:solidFill>
                          <a:latin typeface="Cambria Math"/>
                          <a:ea typeface="Cambria Math"/>
                        </a:rPr>
                        <m:t>𝜌</m:t>
                      </m:r>
                      <m:d>
                        <m:dPr>
                          <m:ctrlPr>
                            <a:rPr lang="en-US" b="0" i="1" smtClean="0">
                              <a:solidFill>
                                <a:schemeClr val="accent1">
                                  <a:lumMod val="50000"/>
                                </a:schemeClr>
                              </a:solidFill>
                              <a:latin typeface="Cambria Math"/>
                              <a:ea typeface="Cambria Math"/>
                            </a:rPr>
                          </m:ctrlPr>
                        </m:dPr>
                        <m:e>
                          <m:r>
                            <a:rPr lang="en-US" b="0" i="1" smtClean="0">
                              <a:solidFill>
                                <a:schemeClr val="accent1">
                                  <a:lumMod val="50000"/>
                                </a:schemeClr>
                              </a:solidFill>
                              <a:latin typeface="Cambria Math"/>
                              <a:ea typeface="Cambria Math"/>
                            </a:rPr>
                            <m:t>𝐹</m:t>
                          </m:r>
                          <m:r>
                            <a:rPr lang="en-US" b="0" i="1" smtClean="0">
                              <a:solidFill>
                                <a:schemeClr val="accent1">
                                  <a:lumMod val="50000"/>
                                </a:schemeClr>
                              </a:solidFill>
                              <a:latin typeface="Cambria Math"/>
                              <a:ea typeface="Cambria Math"/>
                            </a:rPr>
                            <m:t>,</m:t>
                          </m:r>
                          <m:sSub>
                            <m:sSubPr>
                              <m:ctrlPr>
                                <a:rPr lang="en-US" b="0" i="1" smtClean="0">
                                  <a:solidFill>
                                    <a:schemeClr val="accent1">
                                      <a:lumMod val="50000"/>
                                    </a:schemeClr>
                                  </a:solidFill>
                                  <a:latin typeface="Cambria Math"/>
                                  <a:ea typeface="Cambria Math"/>
                                </a:rPr>
                              </m:ctrlPr>
                            </m:sSubPr>
                            <m:e>
                              <m:r>
                                <a:rPr lang="en-US" b="0" i="1" smtClean="0">
                                  <a:solidFill>
                                    <a:schemeClr val="accent1">
                                      <a:lumMod val="50000"/>
                                    </a:schemeClr>
                                  </a:solidFill>
                                  <a:latin typeface="Cambria Math"/>
                                  <a:ea typeface="Cambria Math"/>
                                </a:rPr>
                                <m:t>𝑀</m:t>
                              </m:r>
                            </m:e>
                            <m:sub>
                              <m:r>
                                <a:rPr lang="en-US" b="0" i="1" smtClean="0">
                                  <a:solidFill>
                                    <a:schemeClr val="accent1">
                                      <a:lumMod val="50000"/>
                                    </a:schemeClr>
                                  </a:solidFill>
                                  <a:latin typeface="Cambria Math"/>
                                  <a:ea typeface="Cambria Math"/>
                                </a:rPr>
                                <m:t>1</m:t>
                              </m:r>
                            </m:sub>
                          </m:sSub>
                        </m:e>
                      </m:d>
                      <m:r>
                        <a:rPr lang="en-US" b="0" i="1" smtClean="0">
                          <a:solidFill>
                            <a:schemeClr val="accent1">
                              <a:lumMod val="50000"/>
                            </a:schemeClr>
                          </a:solidFill>
                          <a:latin typeface="Cambria Math"/>
                          <a:ea typeface="Cambria Math"/>
                        </a:rPr>
                        <m:t>=</m:t>
                      </m:r>
                      <m:f>
                        <m:fPr>
                          <m:ctrlPr>
                            <a:rPr lang="en-US" i="1">
                              <a:solidFill>
                                <a:schemeClr val="accent1">
                                  <a:lumMod val="50000"/>
                                </a:schemeClr>
                              </a:solidFill>
                              <a:latin typeface="Cambria Math"/>
                              <a:ea typeface="Cambria Math"/>
                            </a:rPr>
                          </m:ctrlPr>
                        </m:fPr>
                        <m:num>
                          <m:r>
                            <a:rPr lang="en-US" i="1">
                              <a:solidFill>
                                <a:schemeClr val="accent1">
                                  <a:lumMod val="50000"/>
                                </a:schemeClr>
                              </a:solidFill>
                              <a:latin typeface="Cambria Math"/>
                              <a:ea typeface="Cambria Math"/>
                            </a:rPr>
                            <m:t>𝜌</m:t>
                          </m:r>
                        </m:num>
                        <m:den>
                          <m:r>
                            <a:rPr lang="en-US" i="1">
                              <a:solidFill>
                                <a:schemeClr val="accent1">
                                  <a:lumMod val="50000"/>
                                </a:schemeClr>
                              </a:solidFill>
                              <a:latin typeface="Cambria Math"/>
                              <a:ea typeface="Cambria Math"/>
                            </a:rPr>
                            <m:t>𝑒</m:t>
                          </m:r>
                        </m:den>
                      </m:f>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𝑟</m:t>
                      </m:r>
                      <m:r>
                        <a:rPr lang="en-US" i="1">
                          <a:solidFill>
                            <a:schemeClr val="accent1">
                              <a:lumMod val="50000"/>
                            </a:schemeClr>
                          </a:solidFill>
                          <a:latin typeface="Cambria Math"/>
                          <a:ea typeface="Cambria Math"/>
                        </a:rPr>
                        <m:t> </m:t>
                      </m:r>
                      <m:r>
                        <a:rPr lang="en-US" i="1">
                          <a:solidFill>
                            <a:schemeClr val="accent1">
                              <a:lumMod val="50000"/>
                            </a:schemeClr>
                          </a:solidFill>
                          <a:latin typeface="Cambria Math"/>
                          <a:ea typeface="Cambria Math"/>
                        </a:rPr>
                        <m:t>𝑐𝑜𝑠</m:t>
                      </m:r>
                      <m:r>
                        <a:rPr lang="en-US" i="1">
                          <a:solidFill>
                            <a:schemeClr val="accent1">
                              <a:lumMod val="50000"/>
                            </a:schemeClr>
                          </a:solidFill>
                          <a:latin typeface="Cambria Math"/>
                          <a:ea typeface="Cambria Math"/>
                        </a:rPr>
                        <m:t>𝜑</m:t>
                      </m:r>
                      <m:r>
                        <a:rPr lang="en-US" b="0" i="1" smtClean="0">
                          <a:solidFill>
                            <a:schemeClr val="accent1">
                              <a:lumMod val="50000"/>
                            </a:schemeClr>
                          </a:solidFill>
                          <a:latin typeface="Cambria Math"/>
                          <a:ea typeface="Cambria Math"/>
                        </a:rPr>
                        <m:t>.</m:t>
                      </m:r>
                    </m:oMath>
                  </m:oMathPara>
                </a14:m>
                <a:endParaRPr lang="en-US" dirty="0" smtClean="0">
                  <a:solidFill>
                    <a:schemeClr val="accent1">
                      <a:lumMod val="50000"/>
                    </a:schemeClr>
                  </a:solidFill>
                </a:endParaRPr>
              </a:p>
              <a:p>
                <a14:m>
                  <m:oMath xmlns:m="http://schemas.openxmlformats.org/officeDocument/2006/math">
                    <m:sSub>
                      <m:sSubPr>
                        <m:ctrlPr>
                          <a:rPr lang="en-US" i="1">
                            <a:solidFill>
                              <a:schemeClr val="accent1">
                                <a:lumMod val="50000"/>
                              </a:schemeClr>
                            </a:solidFill>
                            <a:latin typeface="Cambria Math"/>
                            <a:ea typeface="Cambria Math"/>
                          </a:rPr>
                        </m:ctrlPr>
                      </m:sSubPr>
                      <m:e>
                        <m:r>
                          <a:rPr lang="en-US" b="0" i="1" smtClean="0">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𝑀</m:t>
                        </m:r>
                      </m:e>
                      <m:sub>
                        <m:r>
                          <a:rPr lang="en-US" i="1">
                            <a:solidFill>
                              <a:schemeClr val="accent1">
                                <a:lumMod val="50000"/>
                              </a:schemeClr>
                            </a:solidFill>
                            <a:latin typeface="Cambria Math"/>
                            <a:ea typeface="Cambria Math"/>
                          </a:rPr>
                          <m:t>1</m:t>
                        </m:r>
                      </m:sub>
                    </m:sSub>
                  </m:oMath>
                </a14:m>
                <a:r>
                  <a:rPr lang="en-US" dirty="0" smtClean="0">
                    <a:solidFill>
                      <a:schemeClr val="accent1">
                        <a:lumMod val="50000"/>
                      </a:schemeClr>
                    </a:solidFill>
                  </a:rPr>
                  <a:t>  </a:t>
                </a:r>
                <a:r>
                  <a:rPr lang="en-US" dirty="0" err="1" smtClean="0">
                    <a:solidFill>
                      <a:schemeClr val="accent1">
                        <a:lumMod val="50000"/>
                      </a:schemeClr>
                    </a:solidFill>
                  </a:rPr>
                  <a:t>nuqta</a:t>
                </a:r>
                <a:r>
                  <a:rPr lang="en-US" dirty="0" smtClean="0">
                    <a:solidFill>
                      <a:schemeClr val="accent1">
                        <a:lumMod val="50000"/>
                      </a:schemeClr>
                    </a:solidFill>
                  </a:rPr>
                  <a:t>  M </a:t>
                </a:r>
                <a:r>
                  <a:rPr lang="en-US" dirty="0" err="1" smtClean="0">
                    <a:solidFill>
                      <a:schemeClr val="accent1">
                        <a:lumMod val="50000"/>
                      </a:schemeClr>
                    </a:solidFill>
                  </a:rPr>
                  <a:t>qutb</a:t>
                </a:r>
                <a:r>
                  <a:rPr lang="en-US" dirty="0" smtClean="0">
                    <a:solidFill>
                      <a:schemeClr val="accent1">
                        <a:lumMod val="50000"/>
                      </a:schemeClr>
                    </a:solidFill>
                  </a:rPr>
                  <a:t>  </a:t>
                </a:r>
                <a:r>
                  <a:rPr lang="en-US" dirty="0" err="1" smtClean="0">
                    <a:solidFill>
                      <a:schemeClr val="accent1">
                        <a:lumMod val="50000"/>
                      </a:schemeClr>
                    </a:solidFill>
                  </a:rPr>
                  <a:t>o`qiga</a:t>
                </a:r>
                <a:r>
                  <a:rPr lang="en-US" dirty="0" smtClean="0">
                    <a:solidFill>
                      <a:schemeClr val="accent1">
                        <a:lumMod val="50000"/>
                      </a:schemeClr>
                    </a:solidFill>
                  </a:rPr>
                  <a:t> </a:t>
                </a:r>
                <a:r>
                  <a:rPr lang="en-US" dirty="0" err="1" smtClean="0">
                    <a:solidFill>
                      <a:schemeClr val="accent1">
                        <a:lumMod val="50000"/>
                      </a:schemeClr>
                    </a:solidFill>
                  </a:rPr>
                  <a:t>tushirilgan</a:t>
                </a:r>
                <a:r>
                  <a:rPr lang="en-US" dirty="0" smtClean="0">
                    <a:solidFill>
                      <a:schemeClr val="accent1">
                        <a:lumMod val="50000"/>
                      </a:schemeClr>
                    </a:solidFill>
                  </a:rPr>
                  <a:t>  </a:t>
                </a:r>
                <a:r>
                  <a:rPr lang="en-US" dirty="0" err="1" smtClean="0">
                    <a:solidFill>
                      <a:schemeClr val="accent1">
                        <a:lumMod val="50000"/>
                      </a:schemeClr>
                    </a:solidFill>
                  </a:rPr>
                  <a:t>perpendikulyarning</a:t>
                </a:r>
                <a:r>
                  <a:rPr lang="en-US" dirty="0" smtClean="0">
                    <a:solidFill>
                      <a:schemeClr val="accent1">
                        <a:lumMod val="50000"/>
                      </a:schemeClr>
                    </a:solidFill>
                  </a:rPr>
                  <a:t>  </a:t>
                </a:r>
                <a:r>
                  <a:rPr lang="en-US" dirty="0" err="1" smtClean="0">
                    <a:solidFill>
                      <a:schemeClr val="accent1">
                        <a:lumMod val="50000"/>
                      </a:schemeClr>
                    </a:solidFill>
                  </a:rPr>
                  <a:t>asosi</a:t>
                </a:r>
                <a:r>
                  <a:rPr lang="en-US" dirty="0" smtClean="0">
                    <a:solidFill>
                      <a:schemeClr val="accent1">
                        <a:lumMod val="50000"/>
                      </a:schemeClr>
                    </a:solidFill>
                  </a:rPr>
                  <a:t>)</a:t>
                </a:r>
              </a:p>
              <a:p>
                <a:r>
                  <a:rPr lang="en-US" dirty="0" err="1" smtClean="0">
                    <a:solidFill>
                      <a:schemeClr val="accent1">
                        <a:lumMod val="50000"/>
                      </a:schemeClr>
                    </a:solidFill>
                  </a:rPr>
                  <a:t>Demak</a:t>
                </a:r>
                <a:r>
                  <a:rPr lang="en-US" dirty="0" smtClean="0">
                    <a:solidFill>
                      <a:schemeClr val="accent1">
                        <a:lumMod val="50000"/>
                      </a:schemeClr>
                    </a:solidFill>
                  </a:rPr>
                  <a:t> , </a:t>
                </a:r>
                <a:r>
                  <a:rPr lang="en-US" dirty="0" err="1" smtClean="0">
                    <a:solidFill>
                      <a:schemeClr val="accent1">
                        <a:lumMod val="50000"/>
                      </a:schemeClr>
                    </a:solidFill>
                  </a:rPr>
                  <a:t>ikkala</a:t>
                </a:r>
                <a:r>
                  <a:rPr lang="en-US" dirty="0" smtClean="0">
                    <a:solidFill>
                      <a:schemeClr val="accent1">
                        <a:lumMod val="50000"/>
                      </a:schemeClr>
                    </a:solidFill>
                  </a:rPr>
                  <a:t>  </a:t>
                </a:r>
                <a:r>
                  <a:rPr lang="en-US" dirty="0" err="1" smtClean="0">
                    <a:solidFill>
                      <a:schemeClr val="accent1">
                        <a:lumMod val="50000"/>
                      </a:schemeClr>
                    </a:solidFill>
                  </a:rPr>
                  <a:t>holda</a:t>
                </a:r>
                <a:r>
                  <a:rPr lang="en-US" dirty="0" smtClean="0">
                    <a:solidFill>
                      <a:schemeClr val="accent1">
                        <a:lumMod val="50000"/>
                      </a:schemeClr>
                    </a:solidFill>
                  </a:rPr>
                  <a:t> ham         </a:t>
                </a:r>
                <a14:m>
                  <m:oMath xmlns:m="http://schemas.openxmlformats.org/officeDocument/2006/math">
                    <m:r>
                      <a:rPr lang="en-US" i="1">
                        <a:solidFill>
                          <a:schemeClr val="accent1">
                            <a:lumMod val="50000"/>
                          </a:schemeClr>
                        </a:solidFill>
                        <a:latin typeface="Cambria Math"/>
                        <a:ea typeface="Cambria Math"/>
                      </a:rPr>
                      <m:t>𝜌</m:t>
                    </m:r>
                    <m:d>
                      <m:dPr>
                        <m:ctrlPr>
                          <a:rPr lang="en-US" i="1">
                            <a:solidFill>
                              <a:schemeClr val="accent1">
                                <a:lumMod val="50000"/>
                              </a:schemeClr>
                            </a:solidFill>
                            <a:latin typeface="Cambria Math"/>
                            <a:ea typeface="Cambria Math"/>
                          </a:rPr>
                        </m:ctrlPr>
                      </m:dPr>
                      <m:e>
                        <m:r>
                          <a:rPr lang="en-US" i="1">
                            <a:solidFill>
                              <a:schemeClr val="accent1">
                                <a:lumMod val="50000"/>
                              </a:schemeClr>
                            </a:solidFill>
                            <a:latin typeface="Cambria Math"/>
                            <a:ea typeface="Cambria Math"/>
                          </a:rPr>
                          <m:t>𝑑</m:t>
                        </m:r>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𝑀</m:t>
                        </m:r>
                      </m:e>
                    </m:d>
                    <m:r>
                      <a:rPr lang="en-US" i="1">
                        <a:solidFill>
                          <a:schemeClr val="accent1">
                            <a:lumMod val="50000"/>
                          </a:schemeClr>
                        </a:solidFill>
                        <a:latin typeface="Cambria Math"/>
                        <a:ea typeface="Cambria Math"/>
                      </a:rPr>
                      <m:t>=</m:t>
                    </m:r>
                    <m:f>
                      <m:fPr>
                        <m:ctrlPr>
                          <a:rPr lang="en-US" i="1">
                            <a:solidFill>
                              <a:schemeClr val="accent1">
                                <a:lumMod val="50000"/>
                              </a:schemeClr>
                            </a:solidFill>
                            <a:latin typeface="Cambria Math"/>
                            <a:ea typeface="Cambria Math"/>
                          </a:rPr>
                        </m:ctrlPr>
                      </m:fPr>
                      <m:num>
                        <m:r>
                          <a:rPr lang="en-US" i="1">
                            <a:solidFill>
                              <a:schemeClr val="accent1">
                                <a:lumMod val="50000"/>
                              </a:schemeClr>
                            </a:solidFill>
                            <a:latin typeface="Cambria Math"/>
                            <a:ea typeface="Cambria Math"/>
                          </a:rPr>
                          <m:t>𝜌</m:t>
                        </m:r>
                      </m:num>
                      <m:den>
                        <m:r>
                          <a:rPr lang="en-US" i="1">
                            <a:solidFill>
                              <a:schemeClr val="accent1">
                                <a:lumMod val="50000"/>
                              </a:schemeClr>
                            </a:solidFill>
                            <a:latin typeface="Cambria Math"/>
                            <a:ea typeface="Cambria Math"/>
                          </a:rPr>
                          <m:t>𝑒</m:t>
                        </m:r>
                      </m:den>
                    </m:f>
                    <m:r>
                      <a:rPr lang="en-US" i="1">
                        <a:solidFill>
                          <a:schemeClr val="accent1">
                            <a:lumMod val="50000"/>
                          </a:schemeClr>
                        </a:solidFill>
                        <a:latin typeface="Cambria Math"/>
                        <a:ea typeface="Cambria Math"/>
                      </a:rPr>
                      <m:t>+</m:t>
                    </m:r>
                    <m:r>
                      <a:rPr lang="en-US" i="1">
                        <a:solidFill>
                          <a:schemeClr val="accent1">
                            <a:lumMod val="50000"/>
                          </a:schemeClr>
                        </a:solidFill>
                        <a:latin typeface="Cambria Math"/>
                        <a:ea typeface="Cambria Math"/>
                      </a:rPr>
                      <m:t>𝑟</m:t>
                    </m:r>
                    <m:r>
                      <a:rPr lang="en-US" i="1">
                        <a:solidFill>
                          <a:schemeClr val="accent1">
                            <a:lumMod val="50000"/>
                          </a:schemeClr>
                        </a:solidFill>
                        <a:latin typeface="Cambria Math"/>
                        <a:ea typeface="Cambria Math"/>
                      </a:rPr>
                      <m:t> </m:t>
                    </m:r>
                    <m:r>
                      <a:rPr lang="en-US" i="1">
                        <a:solidFill>
                          <a:schemeClr val="accent1">
                            <a:lumMod val="50000"/>
                          </a:schemeClr>
                        </a:solidFill>
                        <a:latin typeface="Cambria Math"/>
                        <a:ea typeface="Cambria Math"/>
                      </a:rPr>
                      <m:t>𝑐𝑜𝑠</m:t>
                    </m:r>
                    <m:r>
                      <a:rPr lang="en-US" i="1">
                        <a:solidFill>
                          <a:schemeClr val="accent1">
                            <a:lumMod val="50000"/>
                          </a:schemeClr>
                        </a:solidFill>
                        <a:latin typeface="Cambria Math"/>
                        <a:ea typeface="Cambria Math"/>
                      </a:rPr>
                      <m:t>𝜑</m:t>
                    </m:r>
                    <m:r>
                      <a:rPr lang="en-US" i="1">
                        <a:solidFill>
                          <a:schemeClr val="accent1">
                            <a:lumMod val="50000"/>
                          </a:schemeClr>
                        </a:solidFill>
                        <a:latin typeface="Cambria Math"/>
                        <a:ea typeface="Cambria Math"/>
                      </a:rPr>
                      <m:t>.</m:t>
                    </m:r>
                  </m:oMath>
                </a14:m>
                <a:endParaRPr lang="en-US" dirty="0">
                  <a:solidFill>
                    <a:schemeClr val="accent1">
                      <a:lumMod val="50000"/>
                    </a:schemeClr>
                  </a:solidFill>
                </a:endParaRPr>
              </a:p>
            </p:txBody>
          </p:sp>
        </mc:Choice>
        <mc:Fallback>
          <p:sp>
            <p:nvSpPr>
              <p:cNvPr id="3" name="Прямоугольник 2"/>
              <p:cNvSpPr>
                <a:spLocks noRot="1" noChangeAspect="1" noMove="1" noResize="1" noEditPoints="1" noAdjustHandles="1" noChangeArrowheads="1" noChangeShapeType="1" noTextEdit="1"/>
              </p:cNvSpPr>
              <p:nvPr/>
            </p:nvSpPr>
            <p:spPr>
              <a:xfrm>
                <a:off x="1043608" y="836712"/>
                <a:ext cx="7056784" cy="3211905"/>
              </a:xfrm>
              <a:prstGeom prst="rect">
                <a:avLst/>
              </a:prstGeom>
              <a:blipFill rotWithShape="1">
                <a:blip r:embed="rId3"/>
                <a:stretch>
                  <a:fillRect l="-691"/>
                </a:stretch>
              </a:blipFill>
            </p:spPr>
            <p:txBody>
              <a:bodyPr/>
              <a:lstStyle/>
              <a:p>
                <a:r>
                  <a:rPr lang="ru-RU">
                    <a:noFill/>
                  </a:rPr>
                  <a:t> </a:t>
                </a:r>
              </a:p>
            </p:txBody>
          </p:sp>
        </mc:Fallback>
      </mc:AlternateContent>
    </p:spTree>
    <p:extLst>
      <p:ext uri="{BB962C8B-B14F-4D97-AF65-F5344CB8AC3E}">
        <p14:creationId xmlns:p14="http://schemas.microsoft.com/office/powerpoint/2010/main" xmlns="" val="3261495226"/>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281656"/>
              </a:xfrm>
            </p:spPr>
            <p:txBody>
              <a:bodyPr>
                <a:normAutofit fontScale="90000"/>
              </a:bodyPr>
              <a:lstStyle/>
              <a:p>
                <a:r>
                  <a:rPr lang="ru-RU" sz="2000" dirty="0" smtClean="0">
                    <a:solidFill>
                      <a:schemeClr val="accent1">
                        <a:lumMod val="50000"/>
                      </a:schemeClr>
                    </a:solidFill>
                  </a:rPr>
                  <a:t>Bu</a:t>
                </a:r>
                <a:r>
                  <a:rPr lang="ru-RU" sz="2000" dirty="0">
                    <a:solidFill>
                      <a:schemeClr val="accent1">
                        <a:lumMod val="50000"/>
                      </a:schemeClr>
                    </a:solidFill>
                  </a:rPr>
                  <a:t> </a:t>
                </a:r>
                <a:r>
                  <a:rPr lang="ru-RU" sz="2000" dirty="0" err="1">
                    <a:solidFill>
                      <a:schemeClr val="accent1">
                        <a:lumMod val="50000"/>
                      </a:schemeClr>
                    </a:solidFill>
                  </a:rPr>
                  <a:t>tenglama</a:t>
                </a:r>
                <a:r>
                  <a:rPr lang="ru-RU"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i="1" dirty="0">
                    <a:solidFill>
                      <a:schemeClr val="accent1">
                        <a:lumMod val="50000"/>
                      </a:schemeClr>
                    </a:solidFill>
                  </a:rPr>
                  <a:t>a)  e</a:t>
                </a:r>
                <a:r>
                  <a:rPr lang="ru-RU" sz="2000" i="1" dirty="0">
                    <a:solidFill>
                      <a:schemeClr val="accent1">
                        <a:lumMod val="50000"/>
                      </a:schemeClr>
                    </a:solidFill>
                  </a:rPr>
                  <a:t>&lt;1</a:t>
                </a:r>
                <a:r>
                  <a:rPr lang="ru-RU" sz="2000" dirty="0">
                    <a:solidFill>
                      <a:schemeClr val="accent1">
                        <a:lumMod val="50000"/>
                      </a:schemeClr>
                    </a:solidFill>
                  </a:rPr>
                  <a:t> </a:t>
                </a:r>
                <a:r>
                  <a:rPr lang="ru-RU" sz="2000" dirty="0" err="1">
                    <a:solidFill>
                      <a:schemeClr val="accent1">
                        <a:lumMod val="50000"/>
                      </a:schemeClr>
                    </a:solidFill>
                  </a:rPr>
                  <a:t>bo’lsa</a:t>
                </a:r>
                <a:r>
                  <a:rPr lang="ru-RU" sz="2000" dirty="0">
                    <a:solidFill>
                      <a:schemeClr val="accent1">
                        <a:lumMod val="50000"/>
                      </a:schemeClr>
                    </a:solidFill>
                  </a:rPr>
                  <a:t>, </a:t>
                </a:r>
                <a:r>
                  <a:rPr lang="ru-RU" sz="2000" dirty="0" err="1">
                    <a:solidFill>
                      <a:schemeClr val="accent1">
                        <a:lumMod val="50000"/>
                      </a:schemeClr>
                    </a:solidFill>
                  </a:rPr>
                  <a:t>ellipsni</a:t>
                </a:r>
                <a:r>
                  <a:rPr lang="ru-RU" sz="2000" dirty="0">
                    <a:solidFill>
                      <a:schemeClr val="accent1">
                        <a:lumMod val="50000"/>
                      </a:schemeClr>
                    </a:solidFill>
                  </a:rPr>
                  <a:t> </a:t>
                </a:r>
                <a:r>
                  <a:rPr lang="ru-RU" sz="2000" dirty="0" err="1">
                    <a:solidFill>
                      <a:schemeClr val="accent1">
                        <a:lumMod val="50000"/>
                      </a:schemeClr>
                    </a:solidFill>
                  </a:rPr>
                  <a:t>aniqlaydi</a:t>
                </a:r>
                <a:r>
                  <a:rPr lang="ru-RU" sz="2000" dirty="0">
                    <a:solidFill>
                      <a:schemeClr val="accent1">
                        <a:lumMod val="50000"/>
                      </a:schemeClr>
                    </a:solidFill>
                  </a:rPr>
                  <a:t>. </a:t>
                </a:r>
                <a:r>
                  <a:rPr lang="ru-RU" sz="2000" i="1" dirty="0">
                    <a:solidFill>
                      <a:schemeClr val="accent1">
                        <a:lumMod val="50000"/>
                      </a:schemeClr>
                    </a:solidFill>
                    <a:sym typeface="Symbol"/>
                  </a:rPr>
                  <a:t></a:t>
                </a:r>
                <a:r>
                  <a:rPr lang="ru-RU" sz="2000" dirty="0">
                    <a:solidFill>
                      <a:schemeClr val="accent1">
                        <a:lumMod val="50000"/>
                      </a:schemeClr>
                    </a:solidFill>
                  </a:rPr>
                  <a:t> </a:t>
                </a:r>
                <a:r>
                  <a:rPr lang="ru-RU" sz="2000" dirty="0" err="1">
                    <a:solidFill>
                      <a:schemeClr val="accent1">
                        <a:lumMod val="50000"/>
                      </a:schemeClr>
                    </a:solidFill>
                  </a:rPr>
                  <a:t>bu</a:t>
                </a:r>
                <a:r>
                  <a:rPr lang="ru-RU" sz="2000" dirty="0">
                    <a:solidFill>
                      <a:schemeClr val="accent1">
                        <a:lumMod val="50000"/>
                      </a:schemeClr>
                    </a:solidFill>
                  </a:rPr>
                  <a:t> </a:t>
                </a:r>
                <a:r>
                  <a:rPr lang="ru-RU" sz="2000" dirty="0" err="1">
                    <a:solidFill>
                      <a:schemeClr val="accent1">
                        <a:lumMod val="50000"/>
                      </a:schemeClr>
                    </a:solidFill>
                  </a:rPr>
                  <a:t>holda</a:t>
                </a:r>
                <a:r>
                  <a:rPr lang="ru-RU" sz="2000" dirty="0">
                    <a:solidFill>
                      <a:schemeClr val="accent1">
                        <a:lumMod val="50000"/>
                      </a:schemeClr>
                    </a:solidFill>
                  </a:rPr>
                  <a:t> </a:t>
                </a:r>
                <a:r>
                  <a:rPr lang="ru-RU" sz="2000" i="1" dirty="0">
                    <a:solidFill>
                      <a:schemeClr val="accent1">
                        <a:lumMod val="50000"/>
                      </a:schemeClr>
                    </a:solidFill>
                  </a:rPr>
                  <a:t>0</a:t>
                </a:r>
                <a:r>
                  <a:rPr lang="ru-RU" sz="2000" i="1" dirty="0">
                    <a:solidFill>
                      <a:schemeClr val="accent1">
                        <a:lumMod val="50000"/>
                      </a:schemeClr>
                    </a:solidFill>
                    <a:sym typeface="Symbol"/>
                  </a:rPr>
                  <a:t></a:t>
                </a:r>
                <a:r>
                  <a:rPr lang="ru-RU" sz="2000" i="1" dirty="0">
                    <a:solidFill>
                      <a:schemeClr val="accent1">
                        <a:lumMod val="50000"/>
                      </a:schemeClr>
                    </a:solidFill>
                  </a:rPr>
                  <a:t>&lt;</a:t>
                </a:r>
                <a:r>
                  <a:rPr lang="ru-RU" sz="2000" i="1" dirty="0">
                    <a:solidFill>
                      <a:schemeClr val="accent1">
                        <a:lumMod val="50000"/>
                      </a:schemeClr>
                    </a:solidFill>
                    <a:sym typeface="Symbol"/>
                  </a:rPr>
                  <a:t></a:t>
                </a:r>
                <a:r>
                  <a:rPr lang="ru-RU" sz="2000" dirty="0">
                    <a:solidFill>
                      <a:schemeClr val="accent1">
                        <a:lumMod val="50000"/>
                      </a:schemeClr>
                    </a:solidFill>
                  </a:rPr>
                  <a:t> </a:t>
                </a:r>
                <a:r>
                  <a:rPr lang="ru-RU" sz="2000" dirty="0" err="1">
                    <a:solidFill>
                      <a:schemeClr val="accent1">
                        <a:lumMod val="50000"/>
                      </a:schemeClr>
                    </a:solidFill>
                  </a:rPr>
                  <a:t>oraliqdagi</a:t>
                </a:r>
                <a:r>
                  <a:rPr lang="ru-RU" sz="2000" dirty="0">
                    <a:solidFill>
                      <a:schemeClr val="accent1">
                        <a:lumMod val="50000"/>
                      </a:schemeClr>
                    </a:solidFill>
                  </a:rPr>
                  <a:t> </a:t>
                </a:r>
                <a:r>
                  <a:rPr lang="ru-RU" sz="2000" dirty="0" err="1">
                    <a:solidFill>
                      <a:schemeClr val="accent1">
                        <a:lumMod val="50000"/>
                      </a:schemeClr>
                    </a:solidFill>
                  </a:rPr>
                  <a:t>barcha</a:t>
                </a:r>
                <a:r>
                  <a:rPr lang="ru-RU" sz="2000" dirty="0">
                    <a:solidFill>
                      <a:schemeClr val="accent1">
                        <a:lumMod val="50000"/>
                      </a:schemeClr>
                    </a:solidFill>
                  </a:rPr>
                  <a:t> </a:t>
                </a:r>
                <a:r>
                  <a:rPr lang="ru-RU" sz="2000" dirty="0" err="1">
                    <a:solidFill>
                      <a:schemeClr val="accent1">
                        <a:lumMod val="50000"/>
                      </a:schemeClr>
                    </a:solidFill>
                  </a:rPr>
                  <a:t>qiymatlarni</a:t>
                </a:r>
                <a:r>
                  <a:rPr lang="ru-RU" sz="2000" dirty="0">
                    <a:solidFill>
                      <a:schemeClr val="accent1">
                        <a:lumMod val="50000"/>
                      </a:schemeClr>
                    </a:solidFill>
                  </a:rPr>
                  <a:t> </a:t>
                </a:r>
                <a:r>
                  <a:rPr lang="ru-RU" sz="2000" dirty="0" err="1">
                    <a:solidFill>
                      <a:schemeClr val="accent1">
                        <a:lumMod val="50000"/>
                      </a:schemeClr>
                    </a:solidFill>
                  </a:rPr>
                  <a:t>qabul</a:t>
                </a:r>
                <a:r>
                  <a:rPr lang="ru-RU" sz="2000" dirty="0">
                    <a:solidFill>
                      <a:schemeClr val="accent1">
                        <a:lumMod val="50000"/>
                      </a:schemeClr>
                    </a:solidFill>
                  </a:rPr>
                  <a:t> </a:t>
                </a:r>
                <a:r>
                  <a:rPr lang="ru-RU" sz="2000" dirty="0" err="1">
                    <a:solidFill>
                      <a:schemeClr val="accent1">
                        <a:lumMod val="50000"/>
                      </a:schemeClr>
                    </a:solidFill>
                  </a:rPr>
                  <a:t>qiladi</a:t>
                </a:r>
                <a:r>
                  <a:rPr lang="ru-RU"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i="1" dirty="0">
                    <a:solidFill>
                      <a:schemeClr val="accent1">
                        <a:lumMod val="50000"/>
                      </a:schemeClr>
                    </a:solidFill>
                  </a:rPr>
                  <a:t>b)  e</a:t>
                </a:r>
                <a:r>
                  <a:rPr lang="ru-RU" sz="2000" i="1" dirty="0">
                    <a:solidFill>
                      <a:schemeClr val="accent1">
                        <a:lumMod val="50000"/>
                      </a:schemeClr>
                    </a:solidFill>
                  </a:rPr>
                  <a:t>=1</a:t>
                </a:r>
                <a:r>
                  <a:rPr lang="ru-RU" sz="2000" dirty="0">
                    <a:solidFill>
                      <a:schemeClr val="accent1">
                        <a:lumMod val="50000"/>
                      </a:schemeClr>
                    </a:solidFill>
                  </a:rPr>
                  <a:t> </a:t>
                </a:r>
                <a:r>
                  <a:rPr lang="ru-RU" sz="2000" dirty="0" err="1">
                    <a:solidFill>
                      <a:schemeClr val="accent1">
                        <a:lumMod val="50000"/>
                      </a:schemeClr>
                    </a:solidFill>
                  </a:rPr>
                  <a:t>bo’lsa</a:t>
                </a:r>
                <a:r>
                  <a:rPr lang="ru-RU" sz="2000" dirty="0">
                    <a:solidFill>
                      <a:schemeClr val="accent1">
                        <a:lumMod val="50000"/>
                      </a:schemeClr>
                    </a:solidFill>
                  </a:rPr>
                  <a:t>, </a:t>
                </a:r>
                <a:r>
                  <a:rPr lang="ru-RU" sz="2000" dirty="0" err="1">
                    <a:solidFill>
                      <a:schemeClr val="accent1">
                        <a:lumMod val="50000"/>
                      </a:schemeClr>
                    </a:solidFill>
                  </a:rPr>
                  <a:t>parabolani</a:t>
                </a:r>
                <a:r>
                  <a:rPr lang="ru-RU" sz="2000" dirty="0">
                    <a:solidFill>
                      <a:schemeClr val="accent1">
                        <a:lumMod val="50000"/>
                      </a:schemeClr>
                    </a:solidFill>
                  </a:rPr>
                  <a:t> </a:t>
                </a:r>
                <a:r>
                  <a:rPr lang="ru-RU" sz="2000" dirty="0" err="1">
                    <a:solidFill>
                      <a:schemeClr val="accent1">
                        <a:lumMod val="50000"/>
                      </a:schemeClr>
                    </a:solidFill>
                  </a:rPr>
                  <a:t>aniqlaydi</a:t>
                </a:r>
                <a:r>
                  <a:rPr lang="ru-RU" sz="2000" dirty="0">
                    <a:solidFill>
                      <a:schemeClr val="accent1">
                        <a:lumMod val="50000"/>
                      </a:schemeClr>
                    </a:solidFill>
                  </a:rPr>
                  <a:t>, </a:t>
                </a:r>
                <a:r>
                  <a:rPr lang="ru-RU" sz="2000" i="1" dirty="0">
                    <a:solidFill>
                      <a:schemeClr val="accent1">
                        <a:lumMod val="50000"/>
                      </a:schemeClr>
                    </a:solidFill>
                    <a:sym typeface="Symbol"/>
                  </a:rPr>
                  <a:t></a:t>
                </a:r>
                <a:r>
                  <a:rPr lang="ru-RU" sz="2000" dirty="0">
                    <a:solidFill>
                      <a:schemeClr val="accent1">
                        <a:lumMod val="50000"/>
                      </a:schemeClr>
                    </a:solidFill>
                  </a:rPr>
                  <a:t> </a:t>
                </a:r>
                <a:r>
                  <a:rPr lang="ru-RU" sz="2000" dirty="0" err="1">
                    <a:solidFill>
                      <a:schemeClr val="accent1">
                        <a:lumMod val="50000"/>
                      </a:schemeClr>
                    </a:solidFill>
                  </a:rPr>
                  <a:t>bu</a:t>
                </a:r>
                <a:r>
                  <a:rPr lang="ru-RU" sz="2000" dirty="0">
                    <a:solidFill>
                      <a:schemeClr val="accent1">
                        <a:lumMod val="50000"/>
                      </a:schemeClr>
                    </a:solidFill>
                  </a:rPr>
                  <a:t> </a:t>
                </a:r>
                <a:r>
                  <a:rPr lang="ru-RU" sz="2000" dirty="0" err="1">
                    <a:solidFill>
                      <a:schemeClr val="accent1">
                        <a:lumMod val="50000"/>
                      </a:schemeClr>
                    </a:solidFill>
                  </a:rPr>
                  <a:t>holda</a:t>
                </a:r>
                <a:r>
                  <a:rPr lang="ru-RU" sz="2000" dirty="0">
                    <a:solidFill>
                      <a:schemeClr val="accent1">
                        <a:lumMod val="50000"/>
                      </a:schemeClr>
                    </a:solidFill>
                  </a:rPr>
                  <a:t> </a:t>
                </a:r>
                <a:r>
                  <a:rPr lang="ru-RU" sz="2000" i="1" dirty="0">
                    <a:solidFill>
                      <a:schemeClr val="accent1">
                        <a:lumMod val="50000"/>
                      </a:schemeClr>
                    </a:solidFill>
                  </a:rPr>
                  <a:t>0&lt;</a:t>
                </a:r>
                <a:r>
                  <a:rPr lang="ru-RU" sz="2000" i="1" dirty="0">
                    <a:solidFill>
                      <a:schemeClr val="accent1">
                        <a:lumMod val="50000"/>
                      </a:schemeClr>
                    </a:solidFill>
                    <a:sym typeface="Symbol"/>
                  </a:rPr>
                  <a:t></a:t>
                </a:r>
                <a:r>
                  <a:rPr lang="ru-RU" sz="2000" i="1" dirty="0">
                    <a:solidFill>
                      <a:schemeClr val="accent1">
                        <a:lumMod val="50000"/>
                      </a:schemeClr>
                    </a:solidFill>
                  </a:rPr>
                  <a:t>&lt;</a:t>
                </a:r>
                <a:r>
                  <a:rPr lang="ru-RU" sz="2000" i="1" dirty="0">
                    <a:solidFill>
                      <a:schemeClr val="accent1">
                        <a:lumMod val="50000"/>
                      </a:schemeClr>
                    </a:solidFill>
                    <a:sym typeface="Symbol"/>
                  </a:rPr>
                  <a:t></a:t>
                </a:r>
                <a:r>
                  <a:rPr lang="ru-RU" sz="2000" dirty="0">
                    <a:solidFill>
                      <a:schemeClr val="accent1">
                        <a:lumMod val="50000"/>
                      </a:schemeClr>
                    </a:solidFill>
                  </a:rPr>
                  <a:t> </a:t>
                </a:r>
                <a:r>
                  <a:rPr lang="ru-RU" sz="2000" dirty="0" err="1">
                    <a:solidFill>
                      <a:schemeClr val="accent1">
                        <a:lumMod val="50000"/>
                      </a:schemeClr>
                    </a:solidFill>
                  </a:rPr>
                  <a:t>oraliqdagi</a:t>
                </a:r>
                <a:r>
                  <a:rPr lang="ru-RU" sz="2000" dirty="0">
                    <a:solidFill>
                      <a:schemeClr val="accent1">
                        <a:lumMod val="50000"/>
                      </a:schemeClr>
                    </a:solidFill>
                  </a:rPr>
                  <a:t> </a:t>
                </a:r>
                <a:r>
                  <a:rPr lang="ru-RU" sz="2000" dirty="0" err="1">
                    <a:solidFill>
                      <a:schemeClr val="accent1">
                        <a:lumMod val="50000"/>
                      </a:schemeClr>
                    </a:solidFill>
                  </a:rPr>
                  <a:t>barcha</a:t>
                </a:r>
                <a:r>
                  <a:rPr lang="ru-RU" sz="2000" dirty="0">
                    <a:solidFill>
                      <a:schemeClr val="accent1">
                        <a:lumMod val="50000"/>
                      </a:schemeClr>
                    </a:solidFill>
                  </a:rPr>
                  <a:t> </a:t>
                </a:r>
                <a:r>
                  <a:rPr lang="ru-RU" sz="2000" dirty="0" err="1">
                    <a:solidFill>
                      <a:schemeClr val="accent1">
                        <a:lumMod val="50000"/>
                      </a:schemeClr>
                    </a:solidFill>
                  </a:rPr>
                  <a:t>qiymatlarni</a:t>
                </a:r>
                <a:r>
                  <a:rPr lang="ru-RU" sz="2000" dirty="0">
                    <a:solidFill>
                      <a:schemeClr val="accent1">
                        <a:lumMod val="50000"/>
                      </a:schemeClr>
                    </a:solidFill>
                  </a:rPr>
                  <a:t> </a:t>
                </a:r>
                <a:r>
                  <a:rPr lang="ru-RU" sz="2000" dirty="0" err="1">
                    <a:solidFill>
                      <a:schemeClr val="accent1">
                        <a:lumMod val="50000"/>
                      </a:schemeClr>
                    </a:solidFill>
                  </a:rPr>
                  <a:t>qabul</a:t>
                </a:r>
                <a:r>
                  <a:rPr lang="ru-RU" sz="2000" dirty="0">
                    <a:solidFill>
                      <a:schemeClr val="accent1">
                        <a:lumMod val="50000"/>
                      </a:schemeClr>
                    </a:solidFill>
                  </a:rPr>
                  <a:t> </a:t>
                </a:r>
                <a:r>
                  <a:rPr lang="ru-RU" sz="2000" dirty="0" err="1">
                    <a:solidFill>
                      <a:schemeClr val="accent1">
                        <a:lumMod val="50000"/>
                      </a:schemeClr>
                    </a:solidFill>
                  </a:rPr>
                  <a:t>qiladi</a:t>
                </a:r>
                <a:r>
                  <a:rPr lang="ru-RU" sz="2000" dirty="0">
                    <a:solidFill>
                      <a:schemeClr val="accent1">
                        <a:lumMod val="50000"/>
                      </a:schemeClr>
                    </a:solidFill>
                  </a:rPr>
                  <a:t>. </a:t>
                </a:r>
                <a:r>
                  <a:rPr lang="ru-RU" sz="2000" i="1" dirty="0">
                    <a:solidFill>
                      <a:schemeClr val="accent1">
                        <a:lumMod val="50000"/>
                      </a:schemeClr>
                    </a:solidFill>
                    <a:sym typeface="Symbol"/>
                  </a:rPr>
                  <a:t></a:t>
                </a:r>
                <a:r>
                  <a:rPr lang="ru-RU" sz="2000" i="1" dirty="0">
                    <a:solidFill>
                      <a:schemeClr val="accent1">
                        <a:lumMod val="50000"/>
                      </a:schemeClr>
                    </a:solidFill>
                  </a:rPr>
                  <a:t>=0</a:t>
                </a:r>
                <a:r>
                  <a:rPr lang="ru-RU" sz="2000" dirty="0">
                    <a:solidFill>
                      <a:schemeClr val="accent1">
                        <a:lumMod val="50000"/>
                      </a:schemeClr>
                    </a:solidFill>
                  </a:rPr>
                  <a:t> </a:t>
                </a:r>
                <a:r>
                  <a:rPr lang="ru-RU" sz="2000" dirty="0" err="1">
                    <a:solidFill>
                      <a:schemeClr val="accent1">
                        <a:lumMod val="50000"/>
                      </a:schemeClr>
                    </a:solidFill>
                  </a:rPr>
                  <a:t>qiymatga</a:t>
                </a:r>
                <a:r>
                  <a:rPr lang="ru-RU" sz="2000" dirty="0">
                    <a:solidFill>
                      <a:schemeClr val="accent1">
                        <a:lumMod val="50000"/>
                      </a:schemeClr>
                    </a:solidFill>
                  </a:rPr>
                  <a:t> </a:t>
                </a:r>
                <a:r>
                  <a:rPr lang="ru-RU" sz="2000" dirty="0" err="1">
                    <a:solidFill>
                      <a:schemeClr val="accent1">
                        <a:lumMod val="50000"/>
                      </a:schemeClr>
                    </a:solidFill>
                  </a:rPr>
                  <a:t>parabolaning</a:t>
                </a:r>
                <a:r>
                  <a:rPr lang="ru-RU" sz="2000" dirty="0">
                    <a:solidFill>
                      <a:schemeClr val="accent1">
                        <a:lumMod val="50000"/>
                      </a:schemeClr>
                    </a:solidFill>
                  </a:rPr>
                  <a:t> </a:t>
                </a:r>
                <a:r>
                  <a:rPr lang="ru-RU" sz="2000" dirty="0" err="1">
                    <a:solidFill>
                      <a:schemeClr val="accent1">
                        <a:lumMod val="50000"/>
                      </a:schemeClr>
                    </a:solidFill>
                  </a:rPr>
                  <a:t>hech</a:t>
                </a:r>
                <a:r>
                  <a:rPr lang="ru-RU" sz="2000" dirty="0">
                    <a:solidFill>
                      <a:schemeClr val="accent1">
                        <a:lumMod val="50000"/>
                      </a:schemeClr>
                    </a:solidFill>
                  </a:rPr>
                  <a:t> </a:t>
                </a:r>
                <a:r>
                  <a:rPr lang="ru-RU" sz="2000" dirty="0" err="1">
                    <a:solidFill>
                      <a:schemeClr val="accent1">
                        <a:lumMod val="50000"/>
                      </a:schemeClr>
                    </a:solidFill>
                  </a:rPr>
                  <a:t>bir</a:t>
                </a:r>
                <a:r>
                  <a:rPr lang="ru-RU" sz="2000" dirty="0">
                    <a:solidFill>
                      <a:schemeClr val="accent1">
                        <a:lumMod val="50000"/>
                      </a:schemeClr>
                    </a:solidFill>
                  </a:rPr>
                  <a:t> </a:t>
                </a:r>
                <a:r>
                  <a:rPr lang="ru-RU" sz="2000" dirty="0" err="1">
                    <a:solidFill>
                      <a:schemeClr val="accent1">
                        <a:lumMod val="50000"/>
                      </a:schemeClr>
                    </a:solidFill>
                  </a:rPr>
                  <a:t>nuqtasi</a:t>
                </a:r>
                <a:r>
                  <a:rPr lang="ru-RU" sz="2000" dirty="0">
                    <a:solidFill>
                      <a:schemeClr val="accent1">
                        <a:lumMod val="50000"/>
                      </a:schemeClr>
                    </a:solidFill>
                  </a:rPr>
                  <a:t> </a:t>
                </a:r>
                <a:r>
                  <a:rPr lang="ru-RU" sz="2000" dirty="0" err="1">
                    <a:solidFill>
                      <a:schemeClr val="accent1">
                        <a:lumMod val="50000"/>
                      </a:schemeClr>
                    </a:solidFill>
                  </a:rPr>
                  <a:t>mos</a:t>
                </a:r>
                <a:r>
                  <a:rPr lang="ru-RU" sz="2000" dirty="0">
                    <a:solidFill>
                      <a:schemeClr val="accent1">
                        <a:lumMod val="50000"/>
                      </a:schemeClr>
                    </a:solidFill>
                  </a:rPr>
                  <a:t> </a:t>
                </a:r>
                <a:r>
                  <a:rPr lang="ru-RU" sz="2000" dirty="0" err="1">
                    <a:solidFill>
                      <a:schemeClr val="accent1">
                        <a:lumMod val="50000"/>
                      </a:schemeClr>
                    </a:solidFill>
                  </a:rPr>
                  <a:t>kelmaydi</a:t>
                </a:r>
                <a:r>
                  <a:rPr lang="ru-RU"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b="1" dirty="0" smtClean="0">
                    <a:solidFill>
                      <a:schemeClr val="accent1">
                        <a:lumMod val="50000"/>
                      </a:schemeClr>
                    </a:solidFill>
                  </a:rPr>
                  <a:t>c)  </a:t>
                </a:r>
                <a:r>
                  <a:rPr lang="en-US" sz="2000" i="1" dirty="0" smtClean="0">
                    <a:solidFill>
                      <a:schemeClr val="accent1">
                        <a:lumMod val="50000"/>
                      </a:schemeClr>
                    </a:solidFill>
                  </a:rPr>
                  <a:t>e&gt;1</a:t>
                </a:r>
                <a:r>
                  <a:rPr lang="en-US" sz="2000" dirty="0" smtClean="0">
                    <a:solidFill>
                      <a:schemeClr val="accent1">
                        <a:lumMod val="50000"/>
                      </a:schemeClr>
                    </a:solidFill>
                  </a:rPr>
                  <a:t> </a:t>
                </a:r>
                <a:r>
                  <a:rPr lang="en-US" sz="2000" dirty="0" err="1">
                    <a:solidFill>
                      <a:schemeClr val="accent1">
                        <a:lumMod val="50000"/>
                      </a:schemeClr>
                    </a:solidFill>
                  </a:rPr>
                  <a:t>bo’lsa</a:t>
                </a:r>
                <a:r>
                  <a:rPr lang="en-US" sz="2000" dirty="0">
                    <a:solidFill>
                      <a:schemeClr val="accent1">
                        <a:lumMod val="50000"/>
                      </a:schemeClr>
                    </a:solidFill>
                  </a:rPr>
                  <a:t>, </a:t>
                </a:r>
                <a:r>
                  <a:rPr lang="en-US" sz="2000" dirty="0" err="1">
                    <a:solidFill>
                      <a:schemeClr val="accent1">
                        <a:lumMod val="50000"/>
                      </a:schemeClr>
                    </a:solidFill>
                  </a:rPr>
                  <a:t>giperbolani</a:t>
                </a:r>
                <a:r>
                  <a:rPr lang="en-US" sz="2000" dirty="0">
                    <a:solidFill>
                      <a:schemeClr val="accent1">
                        <a:lumMod val="50000"/>
                      </a:schemeClr>
                    </a:solidFill>
                  </a:rPr>
                  <a:t> (biz </a:t>
                </a:r>
                <a:r>
                  <a:rPr lang="en-US" sz="2000" dirty="0" err="1">
                    <a:solidFill>
                      <a:schemeClr val="accent1">
                        <a:lumMod val="50000"/>
                      </a:schemeClr>
                    </a:solidFill>
                  </a:rPr>
                  <a:t>qarayotgan</a:t>
                </a:r>
                <a:r>
                  <a:rPr lang="en-US" sz="2000" dirty="0">
                    <a:solidFill>
                      <a:schemeClr val="accent1">
                        <a:lumMod val="50000"/>
                      </a:schemeClr>
                    </a:solidFill>
                  </a:rPr>
                  <a:t> </a:t>
                </a:r>
                <a:r>
                  <a:rPr lang="en-US" sz="2000" dirty="0" err="1">
                    <a:solidFill>
                      <a:schemeClr val="accent1">
                        <a:lumMod val="50000"/>
                      </a:schemeClr>
                    </a:solidFill>
                  </a:rPr>
                  <a:t>tarmog’ini</a:t>
                </a:r>
                <a:r>
                  <a:rPr lang="en-US" sz="2000" dirty="0">
                    <a:solidFill>
                      <a:schemeClr val="accent1">
                        <a:lumMod val="50000"/>
                      </a:schemeClr>
                    </a:solidFill>
                  </a:rPr>
                  <a:t>) </a:t>
                </a:r>
                <a:r>
                  <a:rPr lang="en-US" sz="2000" dirty="0" err="1">
                    <a:solidFill>
                      <a:schemeClr val="accent1">
                        <a:lumMod val="50000"/>
                      </a:schemeClr>
                    </a:solidFill>
                  </a:rPr>
                  <a:t>aniqlaydi</a:t>
                </a:r>
                <a:r>
                  <a:rPr lang="en-US" sz="2000" dirty="0">
                    <a:solidFill>
                      <a:schemeClr val="accent1">
                        <a:lumMod val="50000"/>
                      </a:schemeClr>
                    </a:solidFill>
                  </a:rPr>
                  <a:t>.</a:t>
                </a:r>
                <a:br>
                  <a:rPr lang="en-US" sz="2000" dirty="0">
                    <a:solidFill>
                      <a:schemeClr val="accent1">
                        <a:lumMod val="50000"/>
                      </a:schemeClr>
                    </a:solidFill>
                  </a:rPr>
                </a:br>
                <a:r>
                  <a:rPr lang="en-US" sz="2000" dirty="0">
                    <a:solidFill>
                      <a:schemeClr val="accent1">
                        <a:lumMod val="50000"/>
                      </a:schemeClr>
                    </a:solidFill>
                  </a:rPr>
                  <a:t>Bu </a:t>
                </a:r>
                <a:r>
                  <a:rPr lang="en-US" sz="2000" dirty="0" err="1">
                    <a:solidFill>
                      <a:schemeClr val="accent1">
                        <a:lumMod val="50000"/>
                      </a:schemeClr>
                    </a:solidFill>
                  </a:rPr>
                  <a:t>holda</a:t>
                </a:r>
                <a:r>
                  <a:rPr lang="en-US" sz="2000" dirty="0">
                    <a:solidFill>
                      <a:schemeClr val="accent1">
                        <a:lumMod val="50000"/>
                      </a:schemeClr>
                    </a:solidFill>
                  </a:rPr>
                  <a:t> </a:t>
                </a:r>
                <a:r>
                  <a:rPr lang="ru-RU" sz="2000" dirty="0">
                    <a:solidFill>
                      <a:schemeClr val="accent1">
                        <a:lumMod val="50000"/>
                      </a:schemeClr>
                    </a:solidFill>
                    <a:sym typeface="Symbol"/>
                  </a:rPr>
                  <a:t></a:t>
                </a:r>
                <a:r>
                  <a:rPr lang="en-US" sz="2000" dirty="0">
                    <a:solidFill>
                      <a:schemeClr val="accent1">
                        <a:lumMod val="50000"/>
                      </a:schemeClr>
                    </a:solidFill>
                  </a:rPr>
                  <a:t> </a:t>
                </a:r>
                <a:r>
                  <a:rPr lang="en-US" sz="2000" dirty="0" err="1">
                    <a:solidFill>
                      <a:schemeClr val="accent1">
                        <a:lumMod val="50000"/>
                      </a:schemeClr>
                    </a:solidFill>
                  </a:rPr>
                  <a:t>ning</a:t>
                </a:r>
                <a:r>
                  <a:rPr lang="en-US" sz="2000" dirty="0">
                    <a:solidFill>
                      <a:schemeClr val="accent1">
                        <a:lumMod val="50000"/>
                      </a:schemeClr>
                    </a:solidFill>
                  </a:rPr>
                  <a:t> </a:t>
                </a:r>
                <a:r>
                  <a:rPr lang="en-US" sz="2000" dirty="0" err="1">
                    <a:solidFill>
                      <a:schemeClr val="accent1">
                        <a:lumMod val="50000"/>
                      </a:schemeClr>
                    </a:solidFill>
                  </a:rPr>
                  <a:t>qaysi</a:t>
                </a:r>
                <a:r>
                  <a:rPr lang="en-US" sz="2000" dirty="0">
                    <a:solidFill>
                      <a:schemeClr val="accent1">
                        <a:lumMod val="50000"/>
                      </a:schemeClr>
                    </a:solidFill>
                  </a:rPr>
                  <a:t> </a:t>
                </a:r>
                <a:r>
                  <a:rPr lang="en-US" sz="2000" dirty="0" err="1">
                    <a:solidFill>
                      <a:schemeClr val="accent1">
                        <a:lumMod val="50000"/>
                      </a:schemeClr>
                    </a:solidFill>
                  </a:rPr>
                  <a:t>oraliqda</a:t>
                </a:r>
                <a:r>
                  <a:rPr lang="en-US" sz="2000" dirty="0">
                    <a:solidFill>
                      <a:schemeClr val="accent1">
                        <a:lumMod val="50000"/>
                      </a:schemeClr>
                    </a:solidFill>
                  </a:rPr>
                  <a:t> </a:t>
                </a:r>
                <a:r>
                  <a:rPr lang="en-US" sz="2000" dirty="0" err="1">
                    <a:solidFill>
                      <a:schemeClr val="accent1">
                        <a:lumMod val="50000"/>
                      </a:schemeClr>
                    </a:solidFill>
                  </a:rPr>
                  <a:t>o’zgarishini</a:t>
                </a:r>
                <a:r>
                  <a:rPr lang="en-US" sz="2000" dirty="0">
                    <a:solidFill>
                      <a:schemeClr val="accent1">
                        <a:lumMod val="50000"/>
                      </a:schemeClr>
                    </a:solidFill>
                  </a:rPr>
                  <a:t> </a:t>
                </a:r>
                <a:r>
                  <a:rPr lang="en-US" sz="2000" dirty="0" err="1">
                    <a:solidFill>
                      <a:schemeClr val="accent1">
                        <a:lumMod val="50000"/>
                      </a:schemeClr>
                    </a:solidFill>
                  </a:rPr>
                  <a:t>tekshiramiz</a:t>
                </a:r>
                <a:r>
                  <a:rPr lang="en-US" sz="2000" dirty="0">
                    <a:solidFill>
                      <a:schemeClr val="accent1">
                        <a:lumMod val="50000"/>
                      </a:schemeClr>
                    </a:solidFill>
                  </a:rPr>
                  <a:t>. </a:t>
                </a:r>
                <a:r>
                  <a:rPr lang="en-US" sz="2000" i="1" dirty="0">
                    <a:solidFill>
                      <a:schemeClr val="accent1">
                        <a:lumMod val="50000"/>
                      </a:schemeClr>
                    </a:solidFill>
                  </a:rPr>
                  <a:t>2</a:t>
                </a:r>
                <a:r>
                  <a:rPr lang="ru-RU" sz="2000" i="1" dirty="0">
                    <a:solidFill>
                      <a:schemeClr val="accent1">
                        <a:lumMod val="50000"/>
                      </a:schemeClr>
                    </a:solidFill>
                    <a:sym typeface="Symbol"/>
                  </a:rPr>
                  <a:t></a:t>
                </a:r>
                <a:r>
                  <a:rPr lang="en-US" sz="2000" i="1" baseline="-25000" dirty="0">
                    <a:solidFill>
                      <a:schemeClr val="accent1">
                        <a:lumMod val="50000"/>
                      </a:schemeClr>
                    </a:solidFill>
                  </a:rPr>
                  <a:t>0</a:t>
                </a:r>
                <a:r>
                  <a:rPr lang="en-US" sz="2000" baseline="-25000" dirty="0">
                    <a:solidFill>
                      <a:schemeClr val="accent1">
                        <a:lumMod val="50000"/>
                      </a:schemeClr>
                    </a:solidFill>
                  </a:rPr>
                  <a:t> </a:t>
                </a:r>
                <a:r>
                  <a:rPr lang="en-US" sz="2000" dirty="0">
                    <a:solidFill>
                      <a:schemeClr val="accent1">
                        <a:lumMod val="50000"/>
                      </a:schemeClr>
                    </a:solidFill>
                  </a:rPr>
                  <a:t>– </a:t>
                </a:r>
                <a:r>
                  <a:rPr lang="en-US" sz="2000" dirty="0" err="1">
                    <a:solidFill>
                      <a:schemeClr val="accent1">
                        <a:lumMod val="50000"/>
                      </a:schemeClr>
                    </a:solidFill>
                  </a:rPr>
                  <a:t>asimptotalar</a:t>
                </a:r>
                <a:r>
                  <a:rPr lang="en-US" sz="2000" dirty="0">
                    <a:solidFill>
                      <a:schemeClr val="accent1">
                        <a:lumMod val="50000"/>
                      </a:schemeClr>
                    </a:solidFill>
                  </a:rPr>
                  <a:t> </a:t>
                </a:r>
                <a:r>
                  <a:rPr lang="en-US" sz="2000" dirty="0" err="1">
                    <a:solidFill>
                      <a:schemeClr val="accent1">
                        <a:lumMod val="50000"/>
                      </a:schemeClr>
                    </a:solidFill>
                  </a:rPr>
                  <a:t>orasidagi</a:t>
                </a:r>
                <a:r>
                  <a:rPr lang="en-US" sz="2000" dirty="0">
                    <a:solidFill>
                      <a:schemeClr val="accent1">
                        <a:lumMod val="50000"/>
                      </a:schemeClr>
                    </a:solidFill>
                  </a:rPr>
                  <a:t> </a:t>
                </a:r>
                <a:r>
                  <a:rPr lang="en-US" sz="2000" dirty="0" err="1">
                    <a:solidFill>
                      <a:schemeClr val="accent1">
                        <a:lumMod val="50000"/>
                      </a:schemeClr>
                    </a:solidFill>
                  </a:rPr>
                  <a:t>tarmoq</a:t>
                </a:r>
                <a:r>
                  <a:rPr lang="en-US" sz="2000" dirty="0">
                    <a:solidFill>
                      <a:schemeClr val="accent1">
                        <a:lumMod val="50000"/>
                      </a:schemeClr>
                    </a:solidFill>
                  </a:rPr>
                  <a:t> </a:t>
                </a:r>
                <a:r>
                  <a:rPr lang="en-US" sz="2000" dirty="0" err="1">
                    <a:solidFill>
                      <a:schemeClr val="accent1">
                        <a:lumMod val="50000"/>
                      </a:schemeClr>
                    </a:solidFill>
                  </a:rPr>
                  <a:t>joylashgan</a:t>
                </a:r>
                <a:r>
                  <a:rPr lang="en-US" sz="2000" dirty="0">
                    <a:solidFill>
                      <a:schemeClr val="accent1">
                        <a:lumMod val="50000"/>
                      </a:schemeClr>
                    </a:solidFill>
                  </a:rPr>
                  <a:t> </a:t>
                </a:r>
                <a:r>
                  <a:rPr lang="en-US" sz="2000" dirty="0" err="1">
                    <a:solidFill>
                      <a:schemeClr val="accent1">
                        <a:lumMod val="50000"/>
                      </a:schemeClr>
                    </a:solidFill>
                  </a:rPr>
                  <a:t>burchak</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u </a:t>
                </a:r>
                <a:r>
                  <a:rPr lang="en-US" sz="2000" dirty="0" err="1">
                    <a:solidFill>
                      <a:schemeClr val="accent1">
                        <a:lumMod val="50000"/>
                      </a:schemeClr>
                    </a:solidFill>
                  </a:rPr>
                  <a:t>holda</a:t>
                </a:r>
                <a:r>
                  <a:rPr lang="en-US" sz="2000" dirty="0">
                    <a:solidFill>
                      <a:schemeClr val="accent1">
                        <a:lumMod val="50000"/>
                      </a:schemeClr>
                    </a:solidFill>
                  </a:rPr>
                  <a:t> </a:t>
                </a:r>
                <a:br>
                  <a:rPr lang="en-US" sz="2000" dirty="0">
                    <a:solidFill>
                      <a:schemeClr val="accent1">
                        <a:lumMod val="50000"/>
                      </a:schemeClr>
                    </a:solidFill>
                  </a:rPr>
                </a:br>
                <a14:m>
                  <m:oMath xmlns:m="http://schemas.openxmlformats.org/officeDocument/2006/math">
                    <m:r>
                      <a:rPr lang="en-US" sz="2000" i="1">
                        <a:solidFill>
                          <a:schemeClr val="accent1">
                            <a:lumMod val="50000"/>
                          </a:schemeClr>
                        </a:solidFill>
                        <a:latin typeface="Cambria Math"/>
                      </a:rPr>
                      <m:t>𝑡𝑔</m:t>
                    </m:r>
                  </m:oMath>
                </a14:m>
                <a:r>
                  <a:rPr lang="en-US" sz="2000" dirty="0">
                    <a:solidFill>
                      <a:schemeClr val="accent1">
                        <a:lumMod val="50000"/>
                      </a:schemeClr>
                    </a:solidFill>
                  </a:rPr>
                  <a:t> </a:t>
                </a:r>
                <a14:m>
                  <m:oMath xmlns:m="http://schemas.openxmlformats.org/officeDocument/2006/math">
                    <m:sSub>
                      <m:sSubPr>
                        <m:ctrlPr>
                          <a:rPr lang="en-US" sz="2000" i="1" dirty="0">
                            <a:solidFill>
                              <a:schemeClr val="accent1">
                                <a:lumMod val="50000"/>
                              </a:schemeClr>
                            </a:solidFill>
                            <a:latin typeface="Cambria Math"/>
                          </a:rPr>
                        </m:ctrlPr>
                      </m:sSubPr>
                      <m:e>
                        <m:r>
                          <a:rPr lang="en-US" sz="2000" i="1" dirty="0">
                            <a:solidFill>
                              <a:schemeClr val="accent1">
                                <a:lumMod val="50000"/>
                              </a:schemeClr>
                            </a:solidFill>
                            <a:latin typeface="Cambria Math"/>
                            <a:ea typeface="Cambria Math"/>
                          </a:rPr>
                          <m:t>𝜑</m:t>
                        </m:r>
                      </m:e>
                      <m:sub>
                        <m:r>
                          <a:rPr lang="en-US" sz="2000" i="1" dirty="0">
                            <a:solidFill>
                              <a:schemeClr val="accent1">
                                <a:lumMod val="50000"/>
                              </a:schemeClr>
                            </a:solidFill>
                            <a:latin typeface="Cambria Math"/>
                          </a:rPr>
                          <m:t>𝑜</m:t>
                        </m:r>
                      </m:sub>
                    </m:sSub>
                    <m:r>
                      <a:rPr lang="en-US" sz="2000" i="1" dirty="0">
                        <a:solidFill>
                          <a:schemeClr val="accent1">
                            <a:lumMod val="50000"/>
                          </a:schemeClr>
                        </a:solidFill>
                        <a:latin typeface="Cambria Math"/>
                      </a:rPr>
                      <m:t>=</m:t>
                    </m:r>
                    <m:f>
                      <m:fPr>
                        <m:ctrlPr>
                          <a:rPr lang="en-US" sz="2000" i="1" dirty="0">
                            <a:solidFill>
                              <a:schemeClr val="accent1">
                                <a:lumMod val="50000"/>
                              </a:schemeClr>
                            </a:solidFill>
                            <a:latin typeface="Cambria Math"/>
                          </a:rPr>
                        </m:ctrlPr>
                      </m:fPr>
                      <m:num>
                        <m:r>
                          <a:rPr lang="en-US" sz="2000" i="1" dirty="0">
                            <a:solidFill>
                              <a:schemeClr val="accent1">
                                <a:lumMod val="50000"/>
                              </a:schemeClr>
                            </a:solidFill>
                            <a:latin typeface="Cambria Math"/>
                          </a:rPr>
                          <m:t>𝑏</m:t>
                        </m:r>
                      </m:num>
                      <m:den>
                        <m:r>
                          <a:rPr lang="en-US" sz="2000" i="1" dirty="0">
                            <a:solidFill>
                              <a:schemeClr val="accent1">
                                <a:lumMod val="50000"/>
                              </a:schemeClr>
                            </a:solidFill>
                            <a:latin typeface="Cambria Math"/>
                          </a:rPr>
                          <m:t>𝑎</m:t>
                        </m:r>
                      </m:den>
                    </m:f>
                    <m:r>
                      <a:rPr lang="en-US" sz="2000" i="1" dirty="0">
                        <a:solidFill>
                          <a:schemeClr val="accent1">
                            <a:lumMod val="50000"/>
                          </a:schemeClr>
                        </a:solidFill>
                        <a:latin typeface="Cambria Math"/>
                      </a:rPr>
                      <m:t>=</m:t>
                    </m:r>
                    <m:rad>
                      <m:radPr>
                        <m:degHide m:val="on"/>
                        <m:ctrlPr>
                          <a:rPr lang="en-US" sz="2000" i="1" dirty="0">
                            <a:solidFill>
                              <a:schemeClr val="accent1">
                                <a:lumMod val="50000"/>
                              </a:schemeClr>
                            </a:solidFill>
                            <a:latin typeface="Cambria Math"/>
                          </a:rPr>
                        </m:ctrlPr>
                      </m:radPr>
                      <m:deg/>
                      <m:e>
                        <m:f>
                          <m:fPr>
                            <m:ctrlPr>
                              <a:rPr lang="en-US" sz="2000" i="1" dirty="0">
                                <a:solidFill>
                                  <a:schemeClr val="accent1">
                                    <a:lumMod val="50000"/>
                                  </a:schemeClr>
                                </a:solidFill>
                                <a:latin typeface="Cambria Math"/>
                              </a:rPr>
                            </m:ctrlPr>
                          </m:fPr>
                          <m:num>
                            <m:sSup>
                              <m:sSupPr>
                                <m:ctrlPr>
                                  <a:rPr lang="en-US" sz="2000" i="1" dirty="0">
                                    <a:solidFill>
                                      <a:schemeClr val="accent1">
                                        <a:lumMod val="50000"/>
                                      </a:schemeClr>
                                    </a:solidFill>
                                    <a:latin typeface="Cambria Math"/>
                                  </a:rPr>
                                </m:ctrlPr>
                              </m:sSupPr>
                              <m:e>
                                <m:r>
                                  <a:rPr lang="en-US" sz="2000" i="1" dirty="0">
                                    <a:solidFill>
                                      <a:schemeClr val="accent1">
                                        <a:lumMod val="50000"/>
                                      </a:schemeClr>
                                    </a:solidFill>
                                    <a:latin typeface="Cambria Math"/>
                                  </a:rPr>
                                  <m:t>𝑐</m:t>
                                </m:r>
                              </m:e>
                              <m:sup>
                                <m:r>
                                  <a:rPr lang="en-US" sz="2000" i="1" dirty="0">
                                    <a:solidFill>
                                      <a:schemeClr val="accent1">
                                        <a:lumMod val="50000"/>
                                      </a:schemeClr>
                                    </a:solidFill>
                                    <a:latin typeface="Cambria Math"/>
                                  </a:rPr>
                                  <m:t>2</m:t>
                                </m:r>
                              </m:sup>
                            </m:sSup>
                            <m:r>
                              <a:rPr lang="en-US" sz="2000" i="1" dirty="0">
                                <a:solidFill>
                                  <a:schemeClr val="accent1">
                                    <a:lumMod val="50000"/>
                                  </a:schemeClr>
                                </a:solidFill>
                                <a:latin typeface="Cambria Math"/>
                              </a:rPr>
                              <m:t>−</m:t>
                            </m:r>
                            <m:sSup>
                              <m:sSupPr>
                                <m:ctrlPr>
                                  <a:rPr lang="en-US" sz="2000" i="1" dirty="0">
                                    <a:solidFill>
                                      <a:schemeClr val="accent1">
                                        <a:lumMod val="50000"/>
                                      </a:schemeClr>
                                    </a:solidFill>
                                    <a:latin typeface="Cambria Math"/>
                                  </a:rPr>
                                </m:ctrlPr>
                              </m:sSupPr>
                              <m:e>
                                <m:r>
                                  <a:rPr lang="en-US" sz="2000" i="1" dirty="0">
                                    <a:solidFill>
                                      <a:schemeClr val="accent1">
                                        <a:lumMod val="50000"/>
                                      </a:schemeClr>
                                    </a:solidFill>
                                    <a:latin typeface="Cambria Math"/>
                                  </a:rPr>
                                  <m:t>𝑎</m:t>
                                </m:r>
                              </m:e>
                              <m:sup>
                                <m:r>
                                  <a:rPr lang="en-US" sz="2000" i="1" dirty="0">
                                    <a:solidFill>
                                      <a:schemeClr val="accent1">
                                        <a:lumMod val="50000"/>
                                      </a:schemeClr>
                                    </a:solidFill>
                                    <a:latin typeface="Cambria Math"/>
                                  </a:rPr>
                                  <m:t>2</m:t>
                                </m:r>
                              </m:sup>
                            </m:sSup>
                          </m:num>
                          <m:den>
                            <m:sSup>
                              <m:sSupPr>
                                <m:ctrlPr>
                                  <a:rPr lang="en-US" sz="2000" i="1" dirty="0">
                                    <a:solidFill>
                                      <a:schemeClr val="accent1">
                                        <a:lumMod val="50000"/>
                                      </a:schemeClr>
                                    </a:solidFill>
                                    <a:latin typeface="Cambria Math"/>
                                  </a:rPr>
                                </m:ctrlPr>
                              </m:sSupPr>
                              <m:e>
                                <m:r>
                                  <a:rPr lang="en-US" sz="2000" i="1" dirty="0">
                                    <a:solidFill>
                                      <a:schemeClr val="accent1">
                                        <a:lumMod val="50000"/>
                                      </a:schemeClr>
                                    </a:solidFill>
                                    <a:latin typeface="Cambria Math"/>
                                  </a:rPr>
                                  <m:t>𝑎</m:t>
                                </m:r>
                              </m:e>
                              <m:sup>
                                <m:r>
                                  <a:rPr lang="en-US" sz="2000" i="1" dirty="0">
                                    <a:solidFill>
                                      <a:schemeClr val="accent1">
                                        <a:lumMod val="50000"/>
                                      </a:schemeClr>
                                    </a:solidFill>
                                    <a:latin typeface="Cambria Math"/>
                                  </a:rPr>
                                  <m:t>2</m:t>
                                </m:r>
                              </m:sup>
                            </m:sSup>
                          </m:den>
                        </m:f>
                      </m:e>
                    </m:rad>
                    <m:r>
                      <a:rPr lang="en-US" sz="2000" i="1" dirty="0">
                        <a:solidFill>
                          <a:schemeClr val="accent1">
                            <a:lumMod val="50000"/>
                          </a:schemeClr>
                        </a:solidFill>
                        <a:latin typeface="Cambria Math"/>
                      </a:rPr>
                      <m:t>=</m:t>
                    </m:r>
                    <m:rad>
                      <m:radPr>
                        <m:degHide m:val="on"/>
                        <m:ctrlPr>
                          <a:rPr lang="en-US" sz="2000" i="1" dirty="0">
                            <a:solidFill>
                              <a:schemeClr val="accent1">
                                <a:lumMod val="50000"/>
                              </a:schemeClr>
                            </a:solidFill>
                            <a:latin typeface="Cambria Math"/>
                          </a:rPr>
                        </m:ctrlPr>
                      </m:radPr>
                      <m:deg/>
                      <m:e>
                        <m:sSup>
                          <m:sSupPr>
                            <m:ctrlPr>
                              <a:rPr lang="en-US" sz="2000" i="1" dirty="0">
                                <a:solidFill>
                                  <a:schemeClr val="accent1">
                                    <a:lumMod val="50000"/>
                                  </a:schemeClr>
                                </a:solidFill>
                                <a:latin typeface="Cambria Math"/>
                              </a:rPr>
                            </m:ctrlPr>
                          </m:sSupPr>
                          <m:e>
                            <m:r>
                              <a:rPr lang="en-US" sz="2000" i="1" dirty="0">
                                <a:solidFill>
                                  <a:schemeClr val="accent1">
                                    <a:lumMod val="50000"/>
                                  </a:schemeClr>
                                </a:solidFill>
                                <a:latin typeface="Cambria Math"/>
                              </a:rPr>
                              <m:t>𝑒</m:t>
                            </m:r>
                          </m:e>
                          <m:sup>
                            <m:r>
                              <a:rPr lang="en-US" sz="2000" i="1" dirty="0">
                                <a:solidFill>
                                  <a:schemeClr val="accent1">
                                    <a:lumMod val="50000"/>
                                  </a:schemeClr>
                                </a:solidFill>
                                <a:latin typeface="Cambria Math"/>
                              </a:rPr>
                              <m:t>2</m:t>
                            </m:r>
                          </m:sup>
                        </m:sSup>
                        <m:r>
                          <a:rPr lang="en-US" sz="2000" i="1" dirty="0">
                            <a:solidFill>
                              <a:schemeClr val="accent1">
                                <a:lumMod val="50000"/>
                              </a:schemeClr>
                            </a:solidFill>
                            <a:latin typeface="Cambria Math"/>
                          </a:rPr>
                          <m:t>−1</m:t>
                        </m:r>
                      </m:e>
                    </m:rad>
                    <m:r>
                      <a:rPr lang="en-US" sz="2000" i="1" dirty="0">
                        <a:solidFill>
                          <a:schemeClr val="accent1">
                            <a:lumMod val="50000"/>
                          </a:schemeClr>
                        </a:solidFill>
                        <a:latin typeface="Cambria Math"/>
                        <a:ea typeface="Cambria Math"/>
                      </a:rPr>
                      <m:t>⇒</m:t>
                    </m:r>
                    <m:f>
                      <m:fPr>
                        <m:ctrlPr>
                          <a:rPr lang="en-US" sz="2000" i="1" dirty="0">
                            <a:solidFill>
                              <a:schemeClr val="accent1">
                                <a:lumMod val="50000"/>
                              </a:schemeClr>
                            </a:solidFill>
                            <a:latin typeface="Cambria Math"/>
                            <a:ea typeface="Cambria Math"/>
                          </a:rPr>
                        </m:ctrlPr>
                      </m:fPr>
                      <m:num>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𝑠𝑖𝑛</m:t>
                            </m:r>
                          </m:e>
                          <m:sup>
                            <m:r>
                              <a:rPr lang="en-US" sz="2000" i="1" dirty="0">
                                <a:solidFill>
                                  <a:schemeClr val="accent1">
                                    <a:lumMod val="50000"/>
                                  </a:schemeClr>
                                </a:solidFill>
                                <a:latin typeface="Cambria Math"/>
                                <a:ea typeface="Cambria Math"/>
                              </a:rPr>
                              <m:t>2</m:t>
                            </m:r>
                          </m:sup>
                        </m:sSup>
                        <m:sSub>
                          <m:sSubPr>
                            <m:ctrlPr>
                              <a:rPr lang="en-US" sz="2000" i="1" dirty="0">
                                <a:solidFill>
                                  <a:schemeClr val="accent1">
                                    <a:lumMod val="50000"/>
                                  </a:schemeClr>
                                </a:solidFill>
                                <a:latin typeface="Cambria Math"/>
                                <a:ea typeface="Cambria Math"/>
                              </a:rPr>
                            </m:ctrlPr>
                          </m:sSubPr>
                          <m:e>
                            <m:r>
                              <a:rPr lang="en-US" sz="2000" i="1" dirty="0">
                                <a:solidFill>
                                  <a:schemeClr val="accent1">
                                    <a:lumMod val="50000"/>
                                  </a:schemeClr>
                                </a:solidFill>
                                <a:latin typeface="Cambria Math"/>
                                <a:ea typeface="Cambria Math"/>
                              </a:rPr>
                              <m:t>𝜑</m:t>
                            </m:r>
                          </m:e>
                          <m:sub>
                            <m:r>
                              <a:rPr lang="en-US" sz="2000" i="1" dirty="0">
                                <a:solidFill>
                                  <a:schemeClr val="accent1">
                                    <a:lumMod val="50000"/>
                                  </a:schemeClr>
                                </a:solidFill>
                                <a:latin typeface="Cambria Math"/>
                                <a:ea typeface="Cambria Math"/>
                              </a:rPr>
                              <m:t>𝑜</m:t>
                            </m:r>
                          </m:sub>
                        </m:sSub>
                      </m:num>
                      <m:den>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𝑐𝑜𝑠</m:t>
                            </m:r>
                          </m:e>
                          <m:sup>
                            <m:r>
                              <a:rPr lang="en-US" sz="2000" i="1" dirty="0">
                                <a:solidFill>
                                  <a:schemeClr val="accent1">
                                    <a:lumMod val="50000"/>
                                  </a:schemeClr>
                                </a:solidFill>
                                <a:latin typeface="Cambria Math"/>
                                <a:ea typeface="Cambria Math"/>
                              </a:rPr>
                              <m:t>2</m:t>
                            </m:r>
                          </m:sup>
                        </m:sSup>
                        <m:sSub>
                          <m:sSubPr>
                            <m:ctrlPr>
                              <a:rPr lang="en-US" sz="2000" i="1" dirty="0">
                                <a:solidFill>
                                  <a:schemeClr val="accent1">
                                    <a:lumMod val="50000"/>
                                  </a:schemeClr>
                                </a:solidFill>
                                <a:latin typeface="Cambria Math"/>
                                <a:ea typeface="Cambria Math"/>
                              </a:rPr>
                            </m:ctrlPr>
                          </m:sSubPr>
                          <m:e>
                            <m:r>
                              <a:rPr lang="en-US" sz="2000" i="1" dirty="0">
                                <a:solidFill>
                                  <a:schemeClr val="accent1">
                                    <a:lumMod val="50000"/>
                                  </a:schemeClr>
                                </a:solidFill>
                                <a:latin typeface="Cambria Math"/>
                                <a:ea typeface="Cambria Math"/>
                              </a:rPr>
                              <m:t>𝜑</m:t>
                            </m:r>
                          </m:e>
                          <m:sub>
                            <m:r>
                              <a:rPr lang="en-US" sz="2000" i="1" dirty="0">
                                <a:solidFill>
                                  <a:schemeClr val="accent1">
                                    <a:lumMod val="50000"/>
                                  </a:schemeClr>
                                </a:solidFill>
                                <a:latin typeface="Cambria Math"/>
                                <a:ea typeface="Cambria Math"/>
                              </a:rPr>
                              <m:t>𝑜</m:t>
                            </m:r>
                          </m:sub>
                        </m:sSub>
                      </m:den>
                    </m:f>
                    <m:r>
                      <a:rPr lang="en-US" sz="2000" i="1" dirty="0">
                        <a:solidFill>
                          <a:schemeClr val="accent1">
                            <a:lumMod val="50000"/>
                          </a:schemeClr>
                        </a:solidFill>
                        <a:latin typeface="Cambria Math"/>
                        <a:ea typeface="Cambria Math"/>
                      </a:rPr>
                      <m:t>=</m:t>
                    </m:r>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𝑒</m:t>
                        </m:r>
                      </m:e>
                      <m:sup>
                        <m:r>
                          <a:rPr lang="en-US" sz="2000" i="1" dirty="0">
                            <a:solidFill>
                              <a:schemeClr val="accent1">
                                <a:lumMod val="50000"/>
                              </a:schemeClr>
                            </a:solidFill>
                            <a:latin typeface="Cambria Math"/>
                            <a:ea typeface="Cambria Math"/>
                          </a:rPr>
                          <m:t>2</m:t>
                        </m:r>
                      </m:sup>
                    </m:sSup>
                    <m:r>
                      <a:rPr lang="en-US" sz="2000" i="1" dirty="0">
                        <a:solidFill>
                          <a:schemeClr val="accent1">
                            <a:lumMod val="50000"/>
                          </a:schemeClr>
                        </a:solidFill>
                        <a:latin typeface="Cambria Math"/>
                        <a:ea typeface="Cambria Math"/>
                      </a:rPr>
                      <m:t>−1⇒</m:t>
                    </m:r>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𝑒</m:t>
                        </m:r>
                      </m:e>
                      <m:sup>
                        <m:r>
                          <a:rPr lang="en-US" sz="2000" i="1" dirty="0">
                            <a:solidFill>
                              <a:schemeClr val="accent1">
                                <a:lumMod val="50000"/>
                              </a:schemeClr>
                            </a:solidFill>
                            <a:latin typeface="Cambria Math"/>
                            <a:ea typeface="Cambria Math"/>
                          </a:rPr>
                          <m:t>2</m:t>
                        </m:r>
                      </m:sup>
                    </m:sSup>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𝑐𝑜𝑠</m:t>
                        </m:r>
                      </m:e>
                      <m:sup>
                        <m:r>
                          <a:rPr lang="en-US" sz="2000" i="1" dirty="0">
                            <a:solidFill>
                              <a:schemeClr val="accent1">
                                <a:lumMod val="50000"/>
                              </a:schemeClr>
                            </a:solidFill>
                            <a:latin typeface="Cambria Math"/>
                            <a:ea typeface="Cambria Math"/>
                          </a:rPr>
                          <m:t>2</m:t>
                        </m:r>
                      </m:sup>
                    </m:sSup>
                    <m:sSub>
                      <m:sSubPr>
                        <m:ctrlPr>
                          <a:rPr lang="en-US" sz="2000" i="1" dirty="0">
                            <a:solidFill>
                              <a:schemeClr val="accent1">
                                <a:lumMod val="50000"/>
                              </a:schemeClr>
                            </a:solidFill>
                            <a:latin typeface="Cambria Math"/>
                            <a:ea typeface="Cambria Math"/>
                          </a:rPr>
                        </m:ctrlPr>
                      </m:sSubPr>
                      <m:e>
                        <m:r>
                          <a:rPr lang="en-US" sz="2000" i="1" dirty="0">
                            <a:solidFill>
                              <a:schemeClr val="accent1">
                                <a:lumMod val="50000"/>
                              </a:schemeClr>
                            </a:solidFill>
                            <a:latin typeface="Cambria Math"/>
                            <a:ea typeface="Cambria Math"/>
                          </a:rPr>
                          <m:t>𝜑</m:t>
                        </m:r>
                      </m:e>
                      <m:sub>
                        <m:r>
                          <a:rPr lang="en-US" sz="2000" i="1" dirty="0">
                            <a:solidFill>
                              <a:schemeClr val="accent1">
                                <a:lumMod val="50000"/>
                              </a:schemeClr>
                            </a:solidFill>
                            <a:latin typeface="Cambria Math"/>
                            <a:ea typeface="Cambria Math"/>
                          </a:rPr>
                          <m:t>𝑜</m:t>
                        </m:r>
                      </m:sub>
                    </m:sSub>
                    <m:r>
                      <a:rPr lang="en-US" sz="2000" i="1" dirty="0">
                        <a:solidFill>
                          <a:schemeClr val="accent1">
                            <a:lumMod val="50000"/>
                          </a:schemeClr>
                        </a:solidFill>
                        <a:latin typeface="Cambria Math"/>
                        <a:ea typeface="Cambria Math"/>
                      </a:rPr>
                      <m:t>=1</m:t>
                    </m:r>
                  </m:oMath>
                </a14:m>
                <a:r>
                  <a:rPr lang="en-US" sz="2000" dirty="0">
                    <a:solidFill>
                      <a:schemeClr val="accent1">
                        <a:lumMod val="50000"/>
                      </a:schemeClr>
                    </a:solidFill>
                  </a:rPr>
                  <a:t/>
                </a:r>
                <a:br>
                  <a:rPr lang="en-US" sz="2000" dirty="0">
                    <a:solidFill>
                      <a:schemeClr val="accent1">
                        <a:lumMod val="50000"/>
                      </a:schemeClr>
                    </a:solidFill>
                  </a:rPr>
                </a:br>
                <a:r>
                  <a:rPr lang="en-US" sz="2000" dirty="0" err="1">
                    <a:solidFill>
                      <a:schemeClr val="accent1">
                        <a:lumMod val="50000"/>
                      </a:schemeClr>
                    </a:solidFill>
                  </a:rPr>
                  <a:t>yoki</a:t>
                </a:r>
                <a:r>
                  <a:rPr lang="en-US" sz="2000" dirty="0">
                    <a:solidFill>
                      <a:schemeClr val="accent1">
                        <a:lumMod val="50000"/>
                      </a:schemeClr>
                    </a:solidFill>
                  </a:rPr>
                  <a:t>  </a:t>
                </a:r>
                <a14:m>
                  <m:oMath xmlns:m="http://schemas.openxmlformats.org/officeDocument/2006/math">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𝑐𝑜𝑠</m:t>
                        </m:r>
                      </m:e>
                      <m:sup>
                        <m:r>
                          <a:rPr lang="en-US" sz="2000" i="1" dirty="0">
                            <a:solidFill>
                              <a:schemeClr val="accent1">
                                <a:lumMod val="50000"/>
                              </a:schemeClr>
                            </a:solidFill>
                            <a:latin typeface="Cambria Math"/>
                            <a:ea typeface="Cambria Math"/>
                          </a:rPr>
                          <m:t>2</m:t>
                        </m:r>
                      </m:sup>
                    </m:sSup>
                    <m:sSub>
                      <m:sSubPr>
                        <m:ctrlPr>
                          <a:rPr lang="en-US" sz="2000" i="1" dirty="0">
                            <a:solidFill>
                              <a:schemeClr val="accent1">
                                <a:lumMod val="50000"/>
                              </a:schemeClr>
                            </a:solidFill>
                            <a:latin typeface="Cambria Math"/>
                            <a:ea typeface="Cambria Math"/>
                          </a:rPr>
                        </m:ctrlPr>
                      </m:sSubPr>
                      <m:e>
                        <m:r>
                          <a:rPr lang="en-US" sz="2000" i="1" dirty="0">
                            <a:solidFill>
                              <a:schemeClr val="accent1">
                                <a:lumMod val="50000"/>
                              </a:schemeClr>
                            </a:solidFill>
                            <a:latin typeface="Cambria Math"/>
                            <a:ea typeface="Cambria Math"/>
                          </a:rPr>
                          <m:t>𝜑</m:t>
                        </m:r>
                      </m:e>
                      <m:sub>
                        <m:r>
                          <a:rPr lang="en-US" sz="2000" i="1" dirty="0">
                            <a:solidFill>
                              <a:schemeClr val="accent1">
                                <a:lumMod val="50000"/>
                              </a:schemeClr>
                            </a:solidFill>
                            <a:latin typeface="Cambria Math"/>
                            <a:ea typeface="Cambria Math"/>
                          </a:rPr>
                          <m:t>𝑜</m:t>
                        </m:r>
                      </m:sub>
                    </m:sSub>
                    <m:r>
                      <a:rPr lang="en-US" sz="2000" i="1" dirty="0">
                        <a:solidFill>
                          <a:schemeClr val="accent1">
                            <a:lumMod val="50000"/>
                          </a:schemeClr>
                        </a:solidFill>
                        <a:latin typeface="Cambria Math"/>
                        <a:ea typeface="Cambria Math"/>
                      </a:rPr>
                      <m:t>=</m:t>
                    </m:r>
                    <m:f>
                      <m:fPr>
                        <m:ctrlPr>
                          <a:rPr lang="en-US" sz="2000" i="1" dirty="0">
                            <a:solidFill>
                              <a:schemeClr val="accent1">
                                <a:lumMod val="50000"/>
                              </a:schemeClr>
                            </a:solidFill>
                            <a:latin typeface="Cambria Math"/>
                            <a:ea typeface="Cambria Math"/>
                          </a:rPr>
                        </m:ctrlPr>
                      </m:fPr>
                      <m:num>
                        <m:r>
                          <a:rPr lang="en-US" sz="2000" i="1" dirty="0">
                            <a:solidFill>
                              <a:schemeClr val="accent1">
                                <a:lumMod val="50000"/>
                              </a:schemeClr>
                            </a:solidFill>
                            <a:latin typeface="Cambria Math"/>
                            <a:ea typeface="Cambria Math"/>
                          </a:rPr>
                          <m:t>1</m:t>
                        </m:r>
                      </m:num>
                      <m:den>
                        <m:sSup>
                          <m:sSupPr>
                            <m:ctrlPr>
                              <a:rPr lang="en-US" sz="2000" i="1" dirty="0">
                                <a:solidFill>
                                  <a:schemeClr val="accent1">
                                    <a:lumMod val="50000"/>
                                  </a:schemeClr>
                                </a:solidFill>
                                <a:latin typeface="Cambria Math"/>
                                <a:ea typeface="Cambria Math"/>
                              </a:rPr>
                            </m:ctrlPr>
                          </m:sSupPr>
                          <m:e>
                            <m:r>
                              <a:rPr lang="en-US" sz="2000" i="1" dirty="0">
                                <a:solidFill>
                                  <a:schemeClr val="accent1">
                                    <a:lumMod val="50000"/>
                                  </a:schemeClr>
                                </a:solidFill>
                                <a:latin typeface="Cambria Math"/>
                                <a:ea typeface="Cambria Math"/>
                              </a:rPr>
                              <m:t>𝑒</m:t>
                            </m:r>
                          </m:e>
                          <m:sup>
                            <m:r>
                              <a:rPr lang="en-US" sz="2000" i="1" dirty="0">
                                <a:solidFill>
                                  <a:schemeClr val="accent1">
                                    <a:lumMod val="50000"/>
                                  </a:schemeClr>
                                </a:solidFill>
                                <a:latin typeface="Cambria Math"/>
                                <a:ea typeface="Cambria Math"/>
                              </a:rPr>
                              <m:t>2</m:t>
                            </m:r>
                          </m:sup>
                        </m:sSup>
                      </m:den>
                    </m:f>
                    <m:r>
                      <a:rPr lang="en-US" sz="2000" i="1" dirty="0">
                        <a:solidFill>
                          <a:schemeClr val="accent1">
                            <a:lumMod val="50000"/>
                          </a:schemeClr>
                        </a:solidFill>
                        <a:latin typeface="Cambria Math"/>
                        <a:ea typeface="Cambria Math"/>
                      </a:rPr>
                      <m:t>;    </m:t>
                    </m:r>
                    <m:sSub>
                      <m:sSubPr>
                        <m:ctrlPr>
                          <a:rPr lang="en-US" sz="2000" i="1" dirty="0">
                            <a:solidFill>
                              <a:schemeClr val="accent1">
                                <a:lumMod val="50000"/>
                              </a:schemeClr>
                            </a:solidFill>
                            <a:latin typeface="Cambria Math"/>
                            <a:ea typeface="Cambria Math"/>
                          </a:rPr>
                        </m:ctrlPr>
                      </m:sSubPr>
                      <m:e>
                        <m:r>
                          <a:rPr lang="en-US" sz="2000" i="1" dirty="0">
                            <a:solidFill>
                              <a:schemeClr val="accent1">
                                <a:lumMod val="50000"/>
                              </a:schemeClr>
                            </a:solidFill>
                            <a:latin typeface="Cambria Math"/>
                            <a:ea typeface="Cambria Math"/>
                          </a:rPr>
                          <m:t>𝜑</m:t>
                        </m:r>
                      </m:e>
                      <m:sub>
                        <m:r>
                          <a:rPr lang="en-US" sz="2000" i="1" dirty="0">
                            <a:solidFill>
                              <a:schemeClr val="accent1">
                                <a:lumMod val="50000"/>
                              </a:schemeClr>
                            </a:solidFill>
                            <a:latin typeface="Cambria Math"/>
                            <a:ea typeface="Cambria Math"/>
                          </a:rPr>
                          <m:t>𝑜</m:t>
                        </m:r>
                      </m:sub>
                    </m:sSub>
                    <m:r>
                      <a:rPr lang="en-US" sz="2000" i="1" dirty="0">
                        <a:solidFill>
                          <a:schemeClr val="accent1">
                            <a:lumMod val="50000"/>
                          </a:schemeClr>
                        </a:solidFill>
                        <a:latin typeface="Cambria Math"/>
                        <a:ea typeface="Cambria Math"/>
                      </a:rPr>
                      <m:t>&lt;</m:t>
                    </m:r>
                    <m:f>
                      <m:fPr>
                        <m:ctrlPr>
                          <a:rPr lang="el-GR" sz="2000" i="1" dirty="0">
                            <a:solidFill>
                              <a:schemeClr val="accent1">
                                <a:lumMod val="50000"/>
                              </a:schemeClr>
                            </a:solidFill>
                            <a:latin typeface="Cambria Math"/>
                            <a:ea typeface="Cambria Math"/>
                          </a:rPr>
                        </m:ctrlPr>
                      </m:fPr>
                      <m:num>
                        <m:r>
                          <a:rPr lang="el-GR" sz="2000" i="1" dirty="0">
                            <a:solidFill>
                              <a:schemeClr val="accent1">
                                <a:lumMod val="50000"/>
                              </a:schemeClr>
                            </a:solidFill>
                            <a:latin typeface="Cambria Math"/>
                            <a:ea typeface="Cambria Math"/>
                          </a:rPr>
                          <m:t>𝜋</m:t>
                        </m:r>
                      </m:num>
                      <m:den>
                        <m:r>
                          <a:rPr lang="el-GR" sz="2000" i="1" dirty="0">
                            <a:solidFill>
                              <a:schemeClr val="accent1">
                                <a:lumMod val="50000"/>
                              </a:schemeClr>
                            </a:solidFill>
                            <a:latin typeface="Cambria Math"/>
                            <a:ea typeface="Cambria Math"/>
                          </a:rPr>
                          <m:t>2</m:t>
                        </m:r>
                      </m:den>
                    </m:f>
                  </m:oMath>
                </a14:m>
                <a:r>
                  <a:rPr lang="en-US" sz="2000" dirty="0">
                    <a:solidFill>
                      <a:schemeClr val="accent1">
                        <a:lumMod val="50000"/>
                      </a:schemeClr>
                    </a:solidFill>
                  </a:rPr>
                  <a:t>   </a:t>
                </a:r>
                <a:r>
                  <a:rPr lang="en-US" sz="2000" dirty="0" err="1">
                    <a:solidFill>
                      <a:schemeClr val="accent1">
                        <a:lumMod val="50000"/>
                      </a:schemeClr>
                    </a:solidFill>
                  </a:rPr>
                  <a:t>bo`lganidan</a:t>
                </a:r>
                <a:r>
                  <a:rPr lang="en-US" sz="2000" dirty="0">
                    <a:solidFill>
                      <a:schemeClr val="accent1">
                        <a:lumMod val="50000"/>
                      </a:schemeClr>
                    </a:solidFill>
                  </a:rPr>
                  <a:t>  </a:t>
                </a:r>
                <a14:m>
                  <m:oMath xmlns:m="http://schemas.openxmlformats.org/officeDocument/2006/math">
                    <m:func>
                      <m:funcPr>
                        <m:ctrlPr>
                          <a:rPr lang="en-US" sz="2000" i="1">
                            <a:solidFill>
                              <a:schemeClr val="accent1">
                                <a:lumMod val="50000"/>
                              </a:schemeClr>
                            </a:solidFill>
                            <a:latin typeface="Cambria Math"/>
                          </a:rPr>
                        </m:ctrlPr>
                      </m:funcPr>
                      <m:fName>
                        <m:r>
                          <m:rPr>
                            <m:sty m:val="p"/>
                          </m:rPr>
                          <a:rPr lang="en-US" sz="2000">
                            <a:solidFill>
                              <a:schemeClr val="accent1">
                                <a:lumMod val="50000"/>
                              </a:schemeClr>
                            </a:solidFill>
                            <a:latin typeface="Cambria Math"/>
                          </a:rPr>
                          <m:t>cos</m:t>
                        </m:r>
                      </m:fName>
                      <m:e>
                        <m:sSub>
                          <m:sSubPr>
                            <m:ctrlPr>
                              <a:rPr lang="en-US" sz="2000" i="1">
                                <a:solidFill>
                                  <a:schemeClr val="accent1">
                                    <a:lumMod val="50000"/>
                                  </a:schemeClr>
                                </a:solidFill>
                                <a:latin typeface="Cambria Math"/>
                              </a:rPr>
                            </m:ctrlPr>
                          </m:sSubPr>
                          <m:e>
                            <m:r>
                              <a:rPr lang="en-US" sz="2000" i="1">
                                <a:solidFill>
                                  <a:schemeClr val="accent1">
                                    <a:lumMod val="50000"/>
                                  </a:schemeClr>
                                </a:solidFill>
                                <a:latin typeface="Cambria Math"/>
                                <a:ea typeface="Cambria Math"/>
                              </a:rPr>
                              <m:t>𝜑</m:t>
                            </m:r>
                          </m:e>
                          <m:sub>
                            <m:r>
                              <a:rPr lang="en-US" sz="2000" i="1">
                                <a:solidFill>
                                  <a:schemeClr val="accent1">
                                    <a:lumMod val="50000"/>
                                  </a:schemeClr>
                                </a:solidFill>
                                <a:latin typeface="Cambria Math"/>
                              </a:rPr>
                              <m:t>𝑜</m:t>
                            </m:r>
                          </m:sub>
                        </m:sSub>
                      </m:e>
                    </m:func>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𝑒</m:t>
                        </m:r>
                      </m:den>
                    </m:f>
                    <m:r>
                      <a:rPr lang="en-US" sz="2000" i="1">
                        <a:solidFill>
                          <a:schemeClr val="accent1">
                            <a:lumMod val="50000"/>
                          </a:schemeClr>
                        </a:solidFill>
                        <a:latin typeface="Cambria Math"/>
                      </a:rPr>
                      <m:t> .</m:t>
                    </m:r>
                  </m:oMath>
                </a14:m>
                <a:r>
                  <a:rPr lang="en-US" sz="2000" dirty="0">
                    <a:solidFill>
                      <a:schemeClr val="accent1">
                        <a:lumMod val="50000"/>
                      </a:schemeClr>
                    </a:solidFill>
                  </a:rPr>
                  <a:t/>
                </a:r>
                <a:br>
                  <a:rPr lang="en-US" sz="2000" dirty="0">
                    <a:solidFill>
                      <a:schemeClr val="accent1">
                        <a:lumMod val="50000"/>
                      </a:schemeClr>
                    </a:solidFill>
                  </a:rPr>
                </a:br>
                <a:r>
                  <a:rPr lang="en-US" sz="2000" dirty="0">
                    <a:solidFill>
                      <a:schemeClr val="accent1">
                        <a:lumMod val="50000"/>
                      </a:schemeClr>
                    </a:solidFill>
                  </a:rPr>
                  <a:t>(6.2)  </a:t>
                </a:r>
                <a:r>
                  <a:rPr lang="en-US" sz="2000" dirty="0" err="1">
                    <a:solidFill>
                      <a:schemeClr val="accent1">
                        <a:lumMod val="50000"/>
                      </a:schemeClr>
                    </a:solidFill>
                  </a:rPr>
                  <a:t>tenglamada</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𝑟</m:t>
                    </m:r>
                    <m:r>
                      <a:rPr lang="en-US" sz="2000" i="1">
                        <a:solidFill>
                          <a:schemeClr val="accent1">
                            <a:lumMod val="50000"/>
                          </a:schemeClr>
                        </a:solidFill>
                        <a:latin typeface="Cambria Math"/>
                        <a:ea typeface="Cambria Math"/>
                      </a:rPr>
                      <m:t>&gt;0   </m:t>
                    </m:r>
                  </m:oMath>
                </a14:m>
                <a:r>
                  <a:rPr lang="en-US" sz="2000" dirty="0" err="1">
                    <a:solidFill>
                      <a:schemeClr val="accent1">
                        <a:lumMod val="50000"/>
                      </a:schemeClr>
                    </a:solidFill>
                  </a:rPr>
                  <a:t>uchun</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1−</m:t>
                    </m:r>
                    <m:r>
                      <a:rPr lang="en-US" sz="2000" i="1">
                        <a:solidFill>
                          <a:schemeClr val="accent1">
                            <a:lumMod val="50000"/>
                          </a:schemeClr>
                        </a:solidFill>
                        <a:latin typeface="Cambria Math"/>
                      </a:rPr>
                      <m:t>𝑒</m:t>
                    </m:r>
                    <m:r>
                      <a:rPr lang="en-US" sz="2000" i="1">
                        <a:solidFill>
                          <a:schemeClr val="accent1">
                            <a:lumMod val="50000"/>
                          </a:schemeClr>
                        </a:solidFill>
                        <a:latin typeface="Cambria Math"/>
                      </a:rPr>
                      <m:t> </m:t>
                    </m:r>
                    <m:r>
                      <a:rPr lang="en-US" sz="2000" i="1">
                        <a:solidFill>
                          <a:schemeClr val="accent1">
                            <a:lumMod val="50000"/>
                          </a:schemeClr>
                        </a:solidFill>
                        <a:latin typeface="Cambria Math"/>
                      </a:rPr>
                      <m:t>𝑐𝑜𝑠</m:t>
                    </m:r>
                    <m:r>
                      <a:rPr lang="en-US" sz="2000" i="1">
                        <a:solidFill>
                          <a:schemeClr val="accent1">
                            <a:lumMod val="50000"/>
                          </a:schemeClr>
                        </a:solidFill>
                        <a:latin typeface="Cambria Math"/>
                        <a:ea typeface="Cambria Math"/>
                      </a:rPr>
                      <m:t>𝜑</m:t>
                    </m:r>
                    <m:r>
                      <a:rPr lang="en-US" sz="2000" i="1">
                        <a:solidFill>
                          <a:schemeClr val="accent1">
                            <a:lumMod val="50000"/>
                          </a:schemeClr>
                        </a:solidFill>
                        <a:latin typeface="Cambria Math"/>
                        <a:ea typeface="Cambria Math"/>
                      </a:rPr>
                      <m:t>&lt;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1</m:t>
                        </m:r>
                      </m:num>
                      <m:den>
                        <m:r>
                          <a:rPr lang="en-US" sz="2000" i="1">
                            <a:solidFill>
                              <a:schemeClr val="accent1">
                                <a:lumMod val="50000"/>
                              </a:schemeClr>
                            </a:solidFill>
                            <a:latin typeface="Cambria Math"/>
                            <a:ea typeface="Cambria Math"/>
                          </a:rPr>
                          <m:t>𝑒</m:t>
                        </m:r>
                      </m:den>
                    </m:f>
                    <m:r>
                      <a:rPr lang="en-US" sz="2000" i="1">
                        <a:solidFill>
                          <a:schemeClr val="accent1">
                            <a:lumMod val="50000"/>
                          </a:schemeClr>
                        </a:solidFill>
                        <a:latin typeface="Cambria Math"/>
                        <a:ea typeface="Cambria Math"/>
                      </a:rPr>
                      <m:t>=</m:t>
                    </m:r>
                    <m:func>
                      <m:funcPr>
                        <m:ctrlPr>
                          <a:rPr lang="en-US" sz="2000" i="1">
                            <a:solidFill>
                              <a:schemeClr val="accent1">
                                <a:lumMod val="50000"/>
                              </a:schemeClr>
                            </a:solidFill>
                            <a:latin typeface="Cambria Math"/>
                            <a:ea typeface="Cambria Math"/>
                          </a:rPr>
                        </m:ctrlPr>
                      </m:funcPr>
                      <m:fName>
                        <m:r>
                          <m:rPr>
                            <m:sty m:val="p"/>
                          </m:rPr>
                          <a:rPr lang="en-US" sz="2000">
                            <a:solidFill>
                              <a:schemeClr val="accent1">
                                <a:lumMod val="50000"/>
                              </a:schemeClr>
                            </a:solidFill>
                            <a:latin typeface="Cambria Math"/>
                            <a:ea typeface="Cambria Math"/>
                          </a:rPr>
                          <m:t>cos</m:t>
                        </m:r>
                      </m:fName>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𝜑</m:t>
                            </m:r>
                          </m:e>
                          <m:sub>
                            <m:r>
                              <a:rPr lang="en-US" sz="2000" i="1">
                                <a:solidFill>
                                  <a:schemeClr val="accent1">
                                    <a:lumMod val="50000"/>
                                  </a:schemeClr>
                                </a:solidFill>
                                <a:latin typeface="Cambria Math"/>
                                <a:ea typeface="Cambria Math"/>
                              </a:rPr>
                              <m:t>𝑜</m:t>
                            </m:r>
                          </m:sub>
                        </m:sSub>
                      </m:e>
                    </m:func>
                  </m:oMath>
                </a14:m>
                <a:r>
                  <a:rPr lang="en-US" sz="2000" dirty="0">
                    <a:solidFill>
                      <a:schemeClr val="accent1">
                        <a:lumMod val="50000"/>
                      </a:schemeClr>
                    </a:solidFill>
                  </a:rPr>
                  <a:t>   </a:t>
                </a:r>
                <a:r>
                  <a:rPr lang="en-US" sz="2000" dirty="0" err="1">
                    <a:solidFill>
                      <a:schemeClr val="accent1">
                        <a:lumMod val="50000"/>
                      </a:schemeClr>
                    </a:solidFill>
                  </a:rPr>
                  <a:t>bo`lishi</a:t>
                </a:r>
                <a:r>
                  <a:rPr lang="en-US" sz="2000" dirty="0">
                    <a:solidFill>
                      <a:schemeClr val="accent1">
                        <a:lumMod val="50000"/>
                      </a:schemeClr>
                    </a:solidFill>
                  </a:rPr>
                  <a:t>  </a:t>
                </a:r>
                <a:r>
                  <a:rPr lang="en-US" sz="2000" dirty="0" err="1">
                    <a:solidFill>
                      <a:schemeClr val="accent1">
                        <a:lumMod val="50000"/>
                      </a:schemeClr>
                    </a:solidFill>
                  </a:rPr>
                  <a:t>kerak</a:t>
                </a:r>
                <a:r>
                  <a:rPr lang="en-US" sz="2000" dirty="0" smtClean="0">
                    <a:solidFill>
                      <a:schemeClr val="accent1">
                        <a:lumMod val="50000"/>
                      </a:schemeClr>
                    </a:solidFill>
                  </a:rPr>
                  <a:t>.</a:t>
                </a:r>
                <a:br>
                  <a:rPr lang="en-US" sz="2000" dirty="0" smtClean="0">
                    <a:solidFill>
                      <a:schemeClr val="accent1">
                        <a:lumMod val="50000"/>
                      </a:schemeClr>
                    </a:solidFill>
                  </a:rPr>
                </a:br>
                <a:r>
                  <a:rPr lang="en-US" sz="2000" dirty="0">
                    <a:solidFill>
                      <a:schemeClr val="accent1">
                        <a:lumMod val="50000"/>
                      </a:schemeClr>
                    </a:solidFill>
                  </a:rPr>
                  <a:t>(6.2) </a:t>
                </a:r>
                <a:r>
                  <a:rPr lang="en-US" sz="2000" dirty="0" err="1">
                    <a:solidFill>
                      <a:schemeClr val="accent1">
                        <a:lumMod val="50000"/>
                      </a:schemeClr>
                    </a:solidFill>
                  </a:rPr>
                  <a:t>tenglamada</a:t>
                </a:r>
                <a:r>
                  <a:rPr lang="en-US" sz="2000" dirty="0">
                    <a:solidFill>
                      <a:schemeClr val="accent1">
                        <a:lumMod val="50000"/>
                      </a:schemeClr>
                    </a:solidFill>
                  </a:rPr>
                  <a:t> </a:t>
                </a:r>
                <a:r>
                  <a:rPr lang="en-US" sz="2000" dirty="0" smtClean="0">
                    <a:solidFill>
                      <a:schemeClr val="accent1">
                        <a:lumMod val="50000"/>
                      </a:schemeClr>
                    </a:solidFill>
                  </a:rPr>
                  <a:t>  </a:t>
                </a:r>
                <a:r>
                  <a:rPr lang="en-US" sz="2000" i="1" dirty="0" smtClean="0">
                    <a:solidFill>
                      <a:schemeClr val="accent1">
                        <a:lumMod val="50000"/>
                      </a:schemeClr>
                    </a:solidFill>
                  </a:rPr>
                  <a:t>r&gt;0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smtClean="0">
                    <a:solidFill>
                      <a:schemeClr val="accent1">
                        <a:lumMod val="50000"/>
                      </a:schemeClr>
                    </a:solidFill>
                  </a:rPr>
                  <a:t>      </a:t>
                </a:r>
                <a:r>
                  <a:rPr lang="en-US" sz="2000" i="1" dirty="0" smtClean="0">
                    <a:solidFill>
                      <a:schemeClr val="accent1">
                        <a:lumMod val="50000"/>
                      </a:schemeClr>
                    </a:solidFill>
                  </a:rPr>
                  <a:t>1 </a:t>
                </a:r>
                <a:r>
                  <a:rPr lang="en-US" sz="2000" i="1" dirty="0">
                    <a:solidFill>
                      <a:schemeClr val="accent1">
                        <a:lumMod val="50000"/>
                      </a:schemeClr>
                    </a:solidFill>
                  </a:rPr>
                  <a:t>– e </a:t>
                </a:r>
                <a:r>
                  <a:rPr lang="en-US" sz="2000" i="1" dirty="0" err="1">
                    <a:solidFill>
                      <a:schemeClr val="accent1">
                        <a:lumMod val="50000"/>
                      </a:schemeClr>
                    </a:solidFill>
                  </a:rPr>
                  <a:t>cos</a:t>
                </a:r>
                <a:r>
                  <a:rPr lang="ru-RU" sz="2000" i="1" dirty="0">
                    <a:solidFill>
                      <a:schemeClr val="accent1">
                        <a:lumMod val="50000"/>
                      </a:schemeClr>
                    </a:solidFill>
                    <a:sym typeface="Symbol"/>
                  </a:rPr>
                  <a:t></a:t>
                </a:r>
                <a:r>
                  <a:rPr lang="en-US" sz="2000" i="1" dirty="0">
                    <a:solidFill>
                      <a:schemeClr val="accent1">
                        <a:lumMod val="50000"/>
                      </a:schemeClr>
                    </a:solidFill>
                  </a:rPr>
                  <a:t>&gt;</a:t>
                </a:r>
                <a:r>
                  <a:rPr lang="en-US" sz="2000" dirty="0" smtClean="0">
                    <a:solidFill>
                      <a:schemeClr val="accent1">
                        <a:lumMod val="50000"/>
                      </a:schemeClr>
                    </a:solidFill>
                  </a:rPr>
                  <a:t>0    </a:t>
                </a:r>
                <a:r>
                  <a:rPr lang="en-US" sz="2000" dirty="0" err="1" smtClean="0">
                    <a:solidFill>
                      <a:schemeClr val="accent1">
                        <a:lumMod val="50000"/>
                      </a:schemeClr>
                    </a:solidFill>
                  </a:rPr>
                  <a:t>yoki</a:t>
                </a:r>
                <a:r>
                  <a:rPr lang="en-US" sz="2000" dirty="0" smtClean="0">
                    <a:solidFill>
                      <a:schemeClr val="accent1">
                        <a:lumMod val="50000"/>
                      </a:schemeClr>
                    </a:solidFill>
                  </a:rPr>
                  <a:t>   </a:t>
                </a:r>
                <a:r>
                  <a:rPr lang="en-US" sz="2000" i="1" dirty="0" err="1">
                    <a:solidFill>
                      <a:schemeClr val="accent1">
                        <a:lumMod val="50000"/>
                      </a:schemeClr>
                    </a:solidFill>
                  </a:rPr>
                  <a:t>cos</a:t>
                </a:r>
                <a:r>
                  <a:rPr lang="ru-RU" sz="2000" i="1" dirty="0">
                    <a:solidFill>
                      <a:schemeClr val="accent1">
                        <a:lumMod val="50000"/>
                      </a:schemeClr>
                    </a:solidFill>
                    <a:sym typeface="Symbol"/>
                  </a:rPr>
                  <a:t></a:t>
                </a:r>
                <a:r>
                  <a:rPr lang="en-US" sz="2000" i="1" dirty="0">
                    <a:solidFill>
                      <a:schemeClr val="accent1">
                        <a:lumMod val="50000"/>
                      </a:schemeClr>
                    </a:solidFill>
                  </a:rPr>
                  <a:t>&lt;</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m:t>
                        </m:r>
                      </m:num>
                      <m:den>
                        <m:r>
                          <a:rPr lang="en-US" sz="2000" i="1">
                            <a:solidFill>
                              <a:schemeClr val="accent1">
                                <a:lumMod val="50000"/>
                              </a:schemeClr>
                            </a:solidFill>
                            <a:latin typeface="Cambria Math"/>
                          </a:rPr>
                          <m:t>𝑒</m:t>
                        </m:r>
                      </m:den>
                    </m:f>
                    <m:r>
                      <a:rPr lang="en-US" sz="2000" i="1">
                        <a:solidFill>
                          <a:schemeClr val="accent1">
                            <a:lumMod val="50000"/>
                          </a:schemeClr>
                        </a:solidFill>
                        <a:latin typeface="Cambria Math"/>
                      </a:rPr>
                      <m:t>=</m:t>
                    </m:r>
                    <m:func>
                      <m:funcPr>
                        <m:ctrlPr>
                          <a:rPr lang="en-US" sz="2000" i="1">
                            <a:solidFill>
                              <a:schemeClr val="accent1">
                                <a:lumMod val="50000"/>
                              </a:schemeClr>
                            </a:solidFill>
                            <a:latin typeface="Cambria Math"/>
                          </a:rPr>
                        </m:ctrlPr>
                      </m:funcPr>
                      <m:fName>
                        <m:r>
                          <m:rPr>
                            <m:sty m:val="p"/>
                          </m:rPr>
                          <a:rPr lang="en-US" sz="2000">
                            <a:solidFill>
                              <a:schemeClr val="accent1">
                                <a:lumMod val="50000"/>
                              </a:schemeClr>
                            </a:solidFill>
                            <a:latin typeface="Cambria Math"/>
                          </a:rPr>
                          <m:t>cos</m:t>
                        </m:r>
                      </m:fName>
                      <m:e>
                        <m:sSub>
                          <m:sSubPr>
                            <m:ctrlPr>
                              <a:rPr lang="en-US" sz="2000" i="1">
                                <a:solidFill>
                                  <a:schemeClr val="accent1">
                                    <a:lumMod val="50000"/>
                                  </a:schemeClr>
                                </a:solidFill>
                                <a:latin typeface="Cambria Math"/>
                              </a:rPr>
                            </m:ctrlPr>
                          </m:sSubPr>
                          <m:e>
                            <m:r>
                              <a:rPr lang="en-US" sz="2000" i="1">
                                <a:solidFill>
                                  <a:schemeClr val="accent1">
                                    <a:lumMod val="50000"/>
                                  </a:schemeClr>
                                </a:solidFill>
                                <a:latin typeface="Cambria Math"/>
                                <a:ea typeface="Cambria Math"/>
                              </a:rPr>
                              <m:t>𝜑</m:t>
                            </m:r>
                          </m:e>
                          <m:sub>
                            <m:r>
                              <a:rPr lang="en-US" sz="2000" i="1">
                                <a:solidFill>
                                  <a:schemeClr val="accent1">
                                    <a:lumMod val="50000"/>
                                  </a:schemeClr>
                                </a:solidFill>
                                <a:latin typeface="Cambria Math"/>
                              </a:rPr>
                              <m:t>𝑜</m:t>
                            </m:r>
                          </m:sub>
                        </m:sSub>
                      </m:e>
                    </m:func>
                  </m:oMath>
                </a14:m>
                <a:r>
                  <a:rPr lang="ru-RU" sz="2000" i="1" dirty="0">
                    <a:solidFill>
                      <a:schemeClr val="accent1">
                        <a:lumMod val="50000"/>
                      </a:schemeClr>
                    </a:solidFill>
                  </a:rPr>
                  <a:t>  </a:t>
                </a:r>
                <a:r>
                  <a:rPr lang="en-US" sz="2000" dirty="0" err="1">
                    <a:solidFill>
                      <a:schemeClr val="accent1">
                        <a:lumMod val="50000"/>
                      </a:schemeClr>
                    </a:solidFill>
                  </a:rPr>
                  <a:t>bo’lishi</a:t>
                </a:r>
                <a:r>
                  <a:rPr lang="en-US" sz="2000" dirty="0">
                    <a:solidFill>
                      <a:schemeClr val="accent1">
                        <a:lumMod val="50000"/>
                      </a:schemeClr>
                    </a:solidFill>
                  </a:rPr>
                  <a:t> </a:t>
                </a:r>
                <a:r>
                  <a:rPr lang="en-US" sz="2000" dirty="0" err="1">
                    <a:solidFill>
                      <a:schemeClr val="accent1">
                        <a:lumMod val="50000"/>
                      </a:schemeClr>
                    </a:solidFill>
                  </a:rPr>
                  <a:t>kerak</a:t>
                </a:r>
                <a:r>
                  <a:rPr lang="en-US" sz="2000" dirty="0">
                    <a:solidFill>
                      <a:schemeClr val="accent1">
                        <a:lumMod val="50000"/>
                      </a:schemeClr>
                    </a:solidFill>
                  </a:rPr>
                  <a:t>. </a:t>
                </a: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281656"/>
              </a:xfrm>
              <a:blipFill rotWithShape="1">
                <a:blip r:embed="rId2"/>
                <a:stretch>
                  <a:fillRect l="-694" t="-2540" b="-577"/>
                </a:stretch>
              </a:blipFill>
            </p:spPr>
            <p:txBody>
              <a:bodyPr/>
              <a:lstStyle/>
              <a:p>
                <a:r>
                  <a:rPr lang="ru-RU">
                    <a:noFill/>
                  </a:rPr>
                  <a:t> </a:t>
                </a:r>
              </a:p>
            </p:txBody>
          </p:sp>
        </mc:Fallback>
      </mc:AlternateContent>
    </p:spTree>
    <p:extLst>
      <p:ext uri="{BB962C8B-B14F-4D97-AF65-F5344CB8AC3E}">
        <p14:creationId xmlns:p14="http://schemas.microsoft.com/office/powerpoint/2010/main" xmlns="" val="2344684789"/>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353664"/>
              </a:xfrm>
            </p:spPr>
            <p:txBody>
              <a:bodyPr>
                <a:normAutofit fontScale="90000"/>
              </a:bodyPr>
              <a:lstStyle/>
              <a:p>
                <a:r>
                  <a:rPr lang="en-US" sz="2000" dirty="0" smtClean="0">
                    <a:solidFill>
                      <a:schemeClr val="accent1">
                        <a:lumMod val="50000"/>
                      </a:schemeClr>
                    </a:solidFill>
                  </a:rPr>
                  <a:t>Bundan </a:t>
                </a:r>
                <a:r>
                  <a:rPr lang="en-US" sz="2000" dirty="0" err="1">
                    <a:solidFill>
                      <a:schemeClr val="accent1">
                        <a:lumMod val="50000"/>
                      </a:schemeClr>
                    </a:solidFill>
                  </a:rPr>
                  <a:t>giperbolaning</a:t>
                </a:r>
                <a:r>
                  <a:rPr lang="en-US" sz="2000" dirty="0">
                    <a:solidFill>
                      <a:schemeClr val="accent1">
                        <a:lumMod val="50000"/>
                      </a:schemeClr>
                    </a:solidFill>
                  </a:rPr>
                  <a:t> </a:t>
                </a:r>
                <a:r>
                  <a:rPr lang="en-US" sz="2000" dirty="0" err="1">
                    <a:solidFill>
                      <a:schemeClr val="accent1">
                        <a:lumMod val="50000"/>
                      </a:schemeClr>
                    </a:solidFill>
                  </a:rPr>
                  <a:t>qaralayotgan</a:t>
                </a:r>
                <a:r>
                  <a:rPr lang="en-US" sz="2000" dirty="0">
                    <a:solidFill>
                      <a:schemeClr val="accent1">
                        <a:lumMod val="50000"/>
                      </a:schemeClr>
                    </a:solidFill>
                  </a:rPr>
                  <a:t> </a:t>
                </a:r>
                <a:r>
                  <a:rPr lang="en-US" sz="2000" dirty="0" err="1">
                    <a:solidFill>
                      <a:schemeClr val="accent1">
                        <a:lumMod val="50000"/>
                      </a:schemeClr>
                    </a:solidFill>
                  </a:rPr>
                  <a:t>tarmog’idagi</a:t>
                </a:r>
                <a:r>
                  <a:rPr lang="en-US" sz="2000" dirty="0">
                    <a:solidFill>
                      <a:schemeClr val="accent1">
                        <a:lumMod val="50000"/>
                      </a:schemeClr>
                    </a:solidFill>
                  </a:rPr>
                  <a:t> </a:t>
                </a:r>
                <a:r>
                  <a:rPr lang="en-US" sz="2000" dirty="0" err="1">
                    <a:solidFill>
                      <a:schemeClr val="accent1">
                        <a:lumMod val="50000"/>
                      </a:schemeClr>
                    </a:solidFill>
                  </a:rPr>
                  <a:t>nuqtalar</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br>
                  <a:rPr lang="en-US" sz="2000" dirty="0">
                    <a:solidFill>
                      <a:schemeClr val="accent1">
                        <a:lumMod val="50000"/>
                      </a:schemeClr>
                    </a:solidFill>
                  </a:rPr>
                </a:br>
                <a14:m>
                  <m:oMath xmlns:m="http://schemas.openxmlformats.org/officeDocument/2006/math">
                    <m:sSub>
                      <m:sSubPr>
                        <m:ctrlPr>
                          <a:rPr lang="en-US" sz="2000" i="1">
                            <a:solidFill>
                              <a:schemeClr val="accent1">
                                <a:lumMod val="50000"/>
                              </a:schemeClr>
                            </a:solidFill>
                            <a:latin typeface="Cambria Math"/>
                          </a:rPr>
                        </m:ctrlPr>
                      </m:sSubPr>
                      <m:e>
                        <m:r>
                          <a:rPr lang="en-US" sz="2000" i="1">
                            <a:solidFill>
                              <a:schemeClr val="accent1">
                                <a:lumMod val="50000"/>
                              </a:schemeClr>
                            </a:solidFill>
                            <a:latin typeface="Cambria Math"/>
                            <a:ea typeface="Cambria Math"/>
                          </a:rPr>
                          <m:t>𝜑</m:t>
                        </m:r>
                      </m:e>
                      <m:sub>
                        <m:r>
                          <a:rPr lang="en-US" sz="2000" i="1">
                            <a:solidFill>
                              <a:schemeClr val="accent1">
                                <a:lumMod val="50000"/>
                              </a:schemeClr>
                            </a:solidFill>
                            <a:latin typeface="Cambria Math"/>
                          </a:rPr>
                          <m:t>𝑜</m:t>
                        </m:r>
                      </m:sub>
                    </m:sSub>
                    <m:r>
                      <a:rPr lang="en-US" sz="2000" i="1">
                        <a:solidFill>
                          <a:schemeClr val="accent1">
                            <a:lumMod val="50000"/>
                          </a:schemeClr>
                        </a:solidFill>
                        <a:latin typeface="Cambria Math"/>
                        <a:ea typeface="Cambria Math"/>
                      </a:rPr>
                      <m:t>&lt;</m:t>
                    </m:r>
                    <m:r>
                      <a:rPr lang="en-US" sz="2000" i="1">
                        <a:solidFill>
                          <a:schemeClr val="accent1">
                            <a:lumMod val="50000"/>
                          </a:schemeClr>
                        </a:solidFill>
                        <a:latin typeface="Cambria Math"/>
                        <a:ea typeface="Cambria Math"/>
                      </a:rPr>
                      <m:t>𝜑</m:t>
                    </m:r>
                    <m:r>
                      <a:rPr lang="en-US" sz="2000" i="1">
                        <a:solidFill>
                          <a:schemeClr val="accent1">
                            <a:lumMod val="50000"/>
                          </a:schemeClr>
                        </a:solidFill>
                        <a:latin typeface="Cambria Math"/>
                        <a:ea typeface="Cambria Math"/>
                      </a:rPr>
                      <m:t>&lt;2</m:t>
                    </m:r>
                    <m:r>
                      <a:rPr lang="en-US" sz="2000" i="1">
                        <a:solidFill>
                          <a:schemeClr val="accent1">
                            <a:lumMod val="50000"/>
                          </a:schemeClr>
                        </a:solidFill>
                        <a:latin typeface="Cambria Math"/>
                        <a:ea typeface="Cambria Math"/>
                      </a:rPr>
                      <m:t>𝜋</m:t>
                    </m:r>
                    <m:r>
                      <a:rPr lang="en-US" sz="2000" i="1">
                        <a:solidFill>
                          <a:schemeClr val="accent1">
                            <a:lumMod val="50000"/>
                          </a:schemeClr>
                        </a:solidFill>
                        <a:latin typeface="Cambria Math"/>
                        <a:ea typeface="Cambria Math"/>
                      </a:rPr>
                      <m:t>−</m:t>
                    </m:r>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𝜑</m:t>
                        </m:r>
                      </m:e>
                      <m:sub>
                        <m:r>
                          <a:rPr lang="en-US" sz="2000" i="1">
                            <a:solidFill>
                              <a:schemeClr val="accent1">
                                <a:lumMod val="50000"/>
                              </a:schemeClr>
                            </a:solidFill>
                            <a:latin typeface="Cambria Math"/>
                            <a:ea typeface="Cambria Math"/>
                          </a:rPr>
                          <m:t>𝑜</m:t>
                        </m:r>
                      </m:sub>
                    </m:sSub>
                  </m:oMath>
                </a14:m>
                <a:r>
                  <a:rPr lang="en-US" sz="2000" dirty="0">
                    <a:solidFill>
                      <a:schemeClr val="accent1">
                        <a:lumMod val="50000"/>
                      </a:schemeClr>
                    </a:solidFill>
                  </a:rPr>
                  <a:t>   tengsizliklar </a:t>
                </a:r>
                <a:r>
                  <a:rPr lang="en-US" sz="2000" dirty="0" err="1">
                    <a:solidFill>
                      <a:schemeClr val="accent1">
                        <a:lumMod val="50000"/>
                      </a:schemeClr>
                    </a:solidFill>
                  </a:rPr>
                  <a:t>bajariladi</a:t>
                </a:r>
                <a:r>
                  <a:rPr lang="en-US" sz="2000" dirty="0">
                    <a:solidFill>
                      <a:schemeClr val="accent1">
                        <a:lumMod val="50000"/>
                      </a:schemeClr>
                    </a:solidFill>
                  </a:rPr>
                  <a:t>, </a:t>
                </a:r>
                <a:r>
                  <a:rPr lang="en-US" sz="2000" dirty="0" err="1">
                    <a:solidFill>
                      <a:schemeClr val="accent1">
                        <a:lumMod val="50000"/>
                      </a:schemeClr>
                    </a:solidFill>
                  </a:rPr>
                  <a:t>degan</a:t>
                </a:r>
                <a:r>
                  <a:rPr lang="en-US" sz="2000" dirty="0">
                    <a:solidFill>
                      <a:schemeClr val="accent1">
                        <a:lumMod val="50000"/>
                      </a:schemeClr>
                    </a:solidFill>
                  </a:rPr>
                  <a:t> </a:t>
                </a:r>
                <a:r>
                  <a:rPr lang="en-US" sz="2000" dirty="0" err="1">
                    <a:solidFill>
                      <a:schemeClr val="accent1">
                        <a:lumMod val="50000"/>
                      </a:schemeClr>
                    </a:solidFill>
                  </a:rPr>
                  <a:t>natija</a:t>
                </a:r>
                <a:r>
                  <a:rPr lang="en-US" sz="2000" dirty="0">
                    <a:solidFill>
                      <a:schemeClr val="accent1">
                        <a:lumMod val="50000"/>
                      </a:schemeClr>
                    </a:solidFill>
                  </a:rPr>
                  <a:t> </a:t>
                </a:r>
                <a:r>
                  <a:rPr lang="en-US" sz="2000" dirty="0" err="1">
                    <a:solidFill>
                      <a:schemeClr val="accent1">
                        <a:lumMod val="50000"/>
                      </a:schemeClr>
                    </a:solidFill>
                  </a:rPr>
                  <a:t>kelib</a:t>
                </a:r>
                <a:r>
                  <a:rPr lang="en-US" sz="2000" dirty="0">
                    <a:solidFill>
                      <a:schemeClr val="accent1">
                        <a:lumMod val="50000"/>
                      </a:schemeClr>
                    </a:solidFill>
                  </a:rPr>
                  <a:t> </a:t>
                </a:r>
                <a:r>
                  <a:rPr lang="en-US" sz="2000" dirty="0" err="1">
                    <a:solidFill>
                      <a:schemeClr val="accent1">
                        <a:lumMod val="50000"/>
                      </a:schemeClr>
                    </a:solidFill>
                  </a:rPr>
                  <a:t>chiqadi</a:t>
                </a:r>
                <a:r>
                  <a:rPr lang="en-US" sz="2000" dirty="0">
                    <a:solidFill>
                      <a:schemeClr val="accent1">
                        <a:lumMod val="50000"/>
                      </a:schemeClr>
                    </a:solidFill>
                  </a:rPr>
                  <a:t>. (6.2) </a:t>
                </a:r>
                <a:r>
                  <a:rPr lang="en-US" sz="2000" dirty="0" err="1">
                    <a:solidFill>
                      <a:schemeClr val="accent1">
                        <a:lumMod val="50000"/>
                      </a:schemeClr>
                    </a:solidFill>
                  </a:rPr>
                  <a:t>tenglamadagi</a:t>
                </a:r>
                <a:r>
                  <a:rPr lang="en-US" sz="2000" dirty="0">
                    <a:solidFill>
                      <a:schemeClr val="accent1">
                        <a:lumMod val="50000"/>
                      </a:schemeClr>
                    </a:solidFill>
                  </a:rPr>
                  <a:t> </a:t>
                </a:r>
                <a:r>
                  <a:rPr lang="en-US" sz="2000" i="1" dirty="0">
                    <a:solidFill>
                      <a:schemeClr val="accent1">
                        <a:lumMod val="50000"/>
                      </a:schemeClr>
                    </a:solidFill>
                  </a:rPr>
                  <a:t>r=</a:t>
                </a:r>
                <a:r>
                  <a:rPr lang="ru-RU" sz="2000" i="1" dirty="0">
                    <a:solidFill>
                      <a:schemeClr val="accent1">
                        <a:lumMod val="50000"/>
                      </a:schemeClr>
                    </a:solidFill>
                    <a:sym typeface="Symbol"/>
                  </a:rPr>
                  <a:t></a:t>
                </a:r>
                <a:r>
                  <a:rPr lang="en-US" sz="2000" i="1" dirty="0">
                    <a:solidFill>
                      <a:schemeClr val="accent1">
                        <a:lumMod val="50000"/>
                      </a:schemeClr>
                    </a:solidFill>
                  </a:rPr>
                  <a:t>(M</a:t>
                </a:r>
                <a:r>
                  <a:rPr lang="en-US" sz="2000" i="1" baseline="-25000" dirty="0">
                    <a:solidFill>
                      <a:schemeClr val="accent1">
                        <a:lumMod val="50000"/>
                      </a:schemeClr>
                    </a:solidFill>
                  </a:rPr>
                  <a:t>0</a:t>
                </a:r>
                <a:r>
                  <a:rPr lang="en-US" sz="2000" i="1" dirty="0">
                    <a:solidFill>
                      <a:schemeClr val="accent1">
                        <a:lumMod val="50000"/>
                      </a:schemeClr>
                    </a:solidFill>
                  </a:rPr>
                  <a:t>, F) </a:t>
                </a:r>
                <a:r>
                  <a:rPr lang="en-US" sz="2000" dirty="0">
                    <a:solidFill>
                      <a:schemeClr val="accent1">
                        <a:lumMod val="50000"/>
                      </a:schemeClr>
                    </a:solidFill>
                  </a:rPr>
                  <a:t>son </a:t>
                </a:r>
                <a:r>
                  <a:rPr lang="en-US" sz="2000" i="1" dirty="0" err="1">
                    <a:solidFill>
                      <a:schemeClr val="accent1">
                        <a:lumMod val="50000"/>
                      </a:schemeClr>
                    </a:solidFill>
                  </a:rPr>
                  <a:t>fokal</a:t>
                </a:r>
                <a:r>
                  <a:rPr lang="en-US" sz="2000" i="1" dirty="0">
                    <a:solidFill>
                      <a:schemeClr val="accent1">
                        <a:lumMod val="50000"/>
                      </a:schemeClr>
                    </a:solidFill>
                  </a:rPr>
                  <a:t> </a:t>
                </a:r>
                <a:r>
                  <a:rPr lang="en-US" sz="2000" i="1" dirty="0" err="1">
                    <a:solidFill>
                      <a:schemeClr val="accent1">
                        <a:lumMod val="50000"/>
                      </a:schemeClr>
                    </a:solidFill>
                  </a:rPr>
                  <a:t>parametr</a:t>
                </a:r>
                <a:r>
                  <a:rPr lang="en-US" sz="2000" i="1" dirty="0">
                    <a:solidFill>
                      <a:schemeClr val="accent1">
                        <a:lumMod val="50000"/>
                      </a:schemeClr>
                    </a:solidFill>
                  </a:rPr>
                  <a:t> </a:t>
                </a:r>
                <a:r>
                  <a:rPr lang="en-US" sz="2000" dirty="0" err="1">
                    <a:solidFill>
                      <a:schemeClr val="accent1">
                        <a:lumMod val="50000"/>
                      </a:schemeClr>
                    </a:solidFill>
                  </a:rPr>
                  <a:t>deyiladi</a:t>
                </a:r>
                <a:r>
                  <a:rPr lang="en-US" sz="2000" dirty="0">
                    <a:solidFill>
                      <a:schemeClr val="accent1">
                        <a:lumMod val="50000"/>
                      </a:schemeClr>
                    </a:solidFill>
                  </a:rPr>
                  <a:t>. Parabola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i="1" dirty="0">
                    <a:solidFill>
                      <a:schemeClr val="accent1">
                        <a:lumMod val="50000"/>
                      </a:schemeClr>
                    </a:solidFill>
                  </a:rPr>
                  <a:t>r </a:t>
                </a:r>
                <a:r>
                  <a:rPr lang="en-US" sz="2000" dirty="0" err="1">
                    <a:solidFill>
                      <a:schemeClr val="accent1">
                        <a:lumMod val="50000"/>
                      </a:schemeClr>
                    </a:solidFill>
                  </a:rPr>
                  <a:t>fokal</a:t>
                </a:r>
                <a:r>
                  <a:rPr lang="en-US" sz="2000" dirty="0">
                    <a:solidFill>
                      <a:schemeClr val="accent1">
                        <a:lumMod val="50000"/>
                      </a:schemeClr>
                    </a:solidFill>
                  </a:rPr>
                  <a:t> </a:t>
                </a:r>
                <a:r>
                  <a:rPr lang="en-US" sz="2000" dirty="0" err="1">
                    <a:solidFill>
                      <a:schemeClr val="accent1">
                        <a:lumMod val="50000"/>
                      </a:schemeClr>
                    </a:solidFill>
                  </a:rPr>
                  <a:t>parametr</a:t>
                </a:r>
                <a:r>
                  <a:rPr lang="en-US" sz="2000" dirty="0">
                    <a:solidFill>
                      <a:schemeClr val="accent1">
                        <a:lumMod val="50000"/>
                      </a:schemeClr>
                    </a:solidFill>
                  </a:rPr>
                  <a:t> </a:t>
                </a:r>
                <a:r>
                  <a:rPr lang="en-US" sz="2000" dirty="0" err="1">
                    <a:solidFill>
                      <a:schemeClr val="accent1">
                        <a:lumMod val="50000"/>
                      </a:schemeClr>
                    </a:solidFill>
                  </a:rPr>
                  <a:t>uning</a:t>
                </a:r>
                <a:r>
                  <a:rPr lang="en-US" sz="2000" dirty="0">
                    <a:solidFill>
                      <a:schemeClr val="accent1">
                        <a:lumMod val="50000"/>
                      </a:schemeClr>
                    </a:solidFill>
                  </a:rPr>
                  <a:t> </a:t>
                </a:r>
                <a:r>
                  <a:rPr lang="en-US" sz="2000" dirty="0" err="1">
                    <a:solidFill>
                      <a:schemeClr val="accent1">
                        <a:lumMod val="50000"/>
                      </a:schemeClr>
                    </a:solidFill>
                  </a:rPr>
                  <a:t>kanonik</a:t>
                </a:r>
                <a:r>
                  <a:rPr lang="en-US" sz="2000" dirty="0">
                    <a:solidFill>
                      <a:schemeClr val="accent1">
                        <a:lumMod val="50000"/>
                      </a:schemeClr>
                    </a:solidFill>
                  </a:rPr>
                  <a:t> </a:t>
                </a:r>
                <a:r>
                  <a:rPr lang="en-US" sz="2000" dirty="0" err="1">
                    <a:solidFill>
                      <a:schemeClr val="accent1">
                        <a:lumMod val="50000"/>
                      </a:schemeClr>
                    </a:solidFill>
                  </a:rPr>
                  <a:t>tenglamasidagi</a:t>
                </a:r>
                <a:r>
                  <a:rPr lang="en-US" sz="2000" dirty="0">
                    <a:solidFill>
                      <a:schemeClr val="accent1">
                        <a:lumMod val="50000"/>
                      </a:schemeClr>
                    </a:solidFill>
                  </a:rPr>
                  <a:t> </a:t>
                </a:r>
                <a:r>
                  <a:rPr lang="en-US" sz="2000" i="1" dirty="0">
                    <a:solidFill>
                      <a:schemeClr val="accent1">
                        <a:lumMod val="50000"/>
                      </a:schemeClr>
                    </a:solidFill>
                  </a:rPr>
                  <a:t>r </a:t>
                </a:r>
                <a:r>
                  <a:rPr lang="en-US" sz="2000" dirty="0" err="1">
                    <a:solidFill>
                      <a:schemeClr val="accent1">
                        <a:lumMod val="50000"/>
                      </a:schemeClr>
                    </a:solidFill>
                  </a:rPr>
                  <a:t>dan</a:t>
                </a:r>
                <a:r>
                  <a:rPr lang="en-US" sz="2000" dirty="0">
                    <a:solidFill>
                      <a:schemeClr val="accent1">
                        <a:lumMod val="50000"/>
                      </a:schemeClr>
                    </a:solidFill>
                  </a:rPr>
                  <a:t> </a:t>
                </a:r>
                <a:r>
                  <a:rPr lang="en-US" sz="2000" dirty="0" err="1">
                    <a:solidFill>
                      <a:schemeClr val="accent1">
                        <a:lumMod val="50000"/>
                      </a:schemeClr>
                    </a:solidFill>
                  </a:rPr>
                  <a:t>iborat</a:t>
                </a:r>
                <a:r>
                  <a:rPr lang="en-US" sz="2000" dirty="0">
                    <a:solidFill>
                      <a:schemeClr val="accent1">
                        <a:lumMod val="50000"/>
                      </a:schemeClr>
                    </a:solidFill>
                  </a:rPr>
                  <a:t>. </a:t>
                </a:r>
                <a:r>
                  <a:rPr lang="en-US" sz="2000" dirty="0" err="1">
                    <a:solidFill>
                      <a:schemeClr val="accent1">
                        <a:lumMod val="50000"/>
                      </a:schemeClr>
                    </a:solidFill>
                  </a:rPr>
                  <a:t>Ellips</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i="1" dirty="0">
                    <a:solidFill>
                      <a:schemeClr val="accent1">
                        <a:lumMod val="50000"/>
                      </a:schemeClr>
                    </a:solidFill>
                  </a:rPr>
                  <a:t>r </a:t>
                </a:r>
                <a:r>
                  <a:rPr lang="en-US" sz="2000" dirty="0" err="1">
                    <a:solidFill>
                      <a:schemeClr val="accent1">
                        <a:lumMod val="50000"/>
                      </a:schemeClr>
                    </a:solidFill>
                  </a:rPr>
                  <a:t>ning</a:t>
                </a:r>
                <a:r>
                  <a:rPr lang="en-US" sz="2000" dirty="0">
                    <a:solidFill>
                      <a:schemeClr val="accent1">
                        <a:lumMod val="50000"/>
                      </a:schemeClr>
                    </a:solidFill>
                  </a:rPr>
                  <a:t> </a:t>
                </a:r>
                <a:r>
                  <a:rPr lang="en-US" sz="2000" dirty="0" err="1">
                    <a:solidFill>
                      <a:schemeClr val="accent1">
                        <a:lumMod val="50000"/>
                      </a:schemeClr>
                    </a:solidFill>
                  </a:rPr>
                  <a:t>ma’nosini</a:t>
                </a:r>
                <a:r>
                  <a:rPr lang="en-US" sz="2000" dirty="0">
                    <a:solidFill>
                      <a:schemeClr val="accent1">
                        <a:lumMod val="50000"/>
                      </a:schemeClr>
                    </a:solidFill>
                  </a:rPr>
                  <a:t>, </a:t>
                </a:r>
                <a:r>
                  <a:rPr lang="en-US" sz="2000" dirty="0" err="1">
                    <a:solidFill>
                      <a:schemeClr val="accent1">
                        <a:lumMod val="50000"/>
                      </a:schemeClr>
                    </a:solidFill>
                  </a:rPr>
                  <a:t>ya’ni</a:t>
                </a:r>
                <a:r>
                  <a:rPr lang="en-US" sz="2000" dirty="0">
                    <a:solidFill>
                      <a:schemeClr val="accent1">
                        <a:lumMod val="50000"/>
                      </a:schemeClr>
                    </a:solidFill>
                  </a:rPr>
                  <a:t> </a:t>
                </a:r>
                <a:r>
                  <a:rPr lang="en-US" sz="2000" dirty="0" err="1">
                    <a:solidFill>
                      <a:schemeClr val="accent1">
                        <a:lumMod val="50000"/>
                      </a:schemeClr>
                    </a:solidFill>
                  </a:rPr>
                  <a:t>yarim</a:t>
                </a:r>
                <a:r>
                  <a:rPr lang="en-US" sz="2000" dirty="0">
                    <a:solidFill>
                      <a:schemeClr val="accent1">
                        <a:lumMod val="50000"/>
                      </a:schemeClr>
                    </a:solidFill>
                  </a:rPr>
                  <a:t> </a:t>
                </a:r>
                <a:r>
                  <a:rPr lang="en-US" sz="2000" dirty="0" err="1">
                    <a:solidFill>
                      <a:schemeClr val="accent1">
                        <a:lumMod val="50000"/>
                      </a:schemeClr>
                    </a:solidFill>
                  </a:rPr>
                  <a:t>o’qlar</a:t>
                </a:r>
                <a:r>
                  <a:rPr lang="en-US" sz="2000" dirty="0">
                    <a:solidFill>
                      <a:schemeClr val="accent1">
                        <a:lumMod val="50000"/>
                      </a:schemeClr>
                    </a:solidFill>
                  </a:rPr>
                  <a:t> </a:t>
                </a:r>
                <a:r>
                  <a:rPr lang="en-US" sz="2000" dirty="0" err="1">
                    <a:solidFill>
                      <a:schemeClr val="accent1">
                        <a:lumMod val="50000"/>
                      </a:schemeClr>
                    </a:solidFill>
                  </a:rPr>
                  <a:t>orqali</a:t>
                </a:r>
                <a:r>
                  <a:rPr lang="en-US" sz="2000" dirty="0">
                    <a:solidFill>
                      <a:schemeClr val="accent1">
                        <a:lumMod val="50000"/>
                      </a:schemeClr>
                    </a:solidFill>
                  </a:rPr>
                  <a:t> </a:t>
                </a:r>
                <a:r>
                  <a:rPr lang="en-US" sz="2000" dirty="0" err="1">
                    <a:solidFill>
                      <a:schemeClr val="accent1">
                        <a:lumMod val="50000"/>
                      </a:schemeClr>
                    </a:solidFill>
                  </a:rPr>
                  <a:t>ifodasini</a:t>
                </a:r>
                <a:r>
                  <a:rPr lang="en-US" sz="2000" dirty="0">
                    <a:solidFill>
                      <a:schemeClr val="accent1">
                        <a:lumMod val="50000"/>
                      </a:schemeClr>
                    </a:solidFill>
                  </a:rPr>
                  <a:t>  </a:t>
                </a:r>
                <a:r>
                  <a:rPr lang="en-US" sz="2000" dirty="0" err="1">
                    <a:solidFill>
                      <a:schemeClr val="accent1">
                        <a:lumMod val="50000"/>
                      </a:schemeClr>
                    </a:solidFill>
                  </a:rPr>
                  <a:t>topaylik</a:t>
                </a:r>
                <a:r>
                  <a:rPr lang="en-US" sz="2000" dirty="0">
                    <a:solidFill>
                      <a:schemeClr val="accent1">
                        <a:lumMod val="50000"/>
                      </a:schemeClr>
                    </a:solidFill>
                  </a:rPr>
                  <a:t>. </a:t>
                </a:r>
                <a:r>
                  <a:rPr lang="en-US" sz="2000" i="1" dirty="0">
                    <a:solidFill>
                      <a:schemeClr val="accent1">
                        <a:lumMod val="50000"/>
                      </a:schemeClr>
                    </a:solidFill>
                  </a:rPr>
                  <a:t>FM</a:t>
                </a:r>
                <a:r>
                  <a:rPr lang="en-US" sz="2000" i="1" baseline="-25000" dirty="0">
                    <a:solidFill>
                      <a:schemeClr val="accent1">
                        <a:lumMod val="50000"/>
                      </a:schemeClr>
                    </a:solidFill>
                  </a:rPr>
                  <a:t>0</a:t>
                </a:r>
                <a:r>
                  <a:rPr lang="en-US" sz="2000" baseline="-25000" dirty="0">
                    <a:solidFill>
                      <a:schemeClr val="accent1">
                        <a:lumMod val="50000"/>
                      </a:schemeClr>
                    </a:solidFill>
                  </a:rPr>
                  <a:t> </a:t>
                </a:r>
                <a:r>
                  <a:rPr lang="en-US" sz="2000" dirty="0" err="1">
                    <a:solidFill>
                      <a:schemeClr val="accent1">
                        <a:lumMod val="50000"/>
                      </a:schemeClr>
                    </a:solidFill>
                  </a:rPr>
                  <a:t>to’g’ri</a:t>
                </a:r>
                <a:r>
                  <a:rPr lang="en-US" sz="2000" dirty="0">
                    <a:solidFill>
                      <a:schemeClr val="accent1">
                        <a:lumMod val="50000"/>
                      </a:schemeClr>
                    </a:solidFill>
                  </a:rPr>
                  <a:t> </a:t>
                </a:r>
                <a:r>
                  <a:rPr lang="en-US" sz="2000" dirty="0" err="1">
                    <a:solidFill>
                      <a:schemeClr val="accent1">
                        <a:lumMod val="50000"/>
                      </a:schemeClr>
                    </a:solidFill>
                  </a:rPr>
                  <a:t>chiziq</a:t>
                </a:r>
                <a:r>
                  <a:rPr lang="en-US" sz="2000" dirty="0">
                    <a:solidFill>
                      <a:schemeClr val="accent1">
                        <a:lumMod val="50000"/>
                      </a:schemeClr>
                    </a:solidFill>
                  </a:rPr>
                  <a:t> </a:t>
                </a:r>
                <a:r>
                  <a:rPr lang="en-US" sz="2000" dirty="0" err="1">
                    <a:solidFill>
                      <a:schemeClr val="accent1">
                        <a:lumMod val="50000"/>
                      </a:schemeClr>
                    </a:solidFill>
                  </a:rPr>
                  <a:t>ellips</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 </a:t>
                </a:r>
                <a:r>
                  <a:rPr lang="en-US" sz="2000" dirty="0" err="1">
                    <a:solidFill>
                      <a:schemeClr val="accent1">
                        <a:lumMod val="50000"/>
                      </a:schemeClr>
                    </a:solidFill>
                  </a:rPr>
                  <a:t>ning</a:t>
                </a:r>
                <a:r>
                  <a:rPr lang="en-US" sz="2000" dirty="0">
                    <a:solidFill>
                      <a:schemeClr val="accent1">
                        <a:lumMod val="50000"/>
                      </a:schemeClr>
                    </a:solidFill>
                  </a:rPr>
                  <a:t> </a:t>
                </a:r>
                <a:r>
                  <a:rPr lang="en-US" sz="2000" dirty="0" err="1">
                    <a:solidFill>
                      <a:schemeClr val="accent1">
                        <a:lumMod val="50000"/>
                      </a:schemeClr>
                    </a:solidFill>
                  </a:rPr>
                  <a:t>fokal</a:t>
                </a:r>
                <a:r>
                  <a:rPr lang="en-US" sz="2000" dirty="0">
                    <a:solidFill>
                      <a:schemeClr val="accent1">
                        <a:lumMod val="50000"/>
                      </a:schemeClr>
                    </a:solidFill>
                  </a:rPr>
                  <a:t> </a:t>
                </a:r>
                <a:r>
                  <a:rPr lang="en-US" sz="2000" dirty="0" err="1">
                    <a:solidFill>
                      <a:schemeClr val="accent1">
                        <a:lumMod val="50000"/>
                      </a:schemeClr>
                    </a:solidFill>
                  </a:rPr>
                  <a:t>o’qiga</a:t>
                </a:r>
                <a:r>
                  <a:rPr lang="en-US" sz="2000" dirty="0">
                    <a:solidFill>
                      <a:schemeClr val="accent1">
                        <a:lumMod val="50000"/>
                      </a:schemeClr>
                    </a:solidFill>
                  </a:rPr>
                  <a:t> </a:t>
                </a:r>
                <a:r>
                  <a:rPr lang="en-US" sz="2000" dirty="0" err="1">
                    <a:solidFill>
                      <a:schemeClr val="accent1">
                        <a:lumMod val="50000"/>
                      </a:schemeClr>
                    </a:solidFill>
                  </a:rPr>
                  <a:t>perpendikulyar</a:t>
                </a:r>
                <a:r>
                  <a:rPr lang="en-US" sz="2000" dirty="0">
                    <a:solidFill>
                      <a:schemeClr val="accent1">
                        <a:lumMod val="50000"/>
                      </a:schemeClr>
                    </a:solidFill>
                  </a:rPr>
                  <a:t> </a:t>
                </a:r>
                <a:r>
                  <a:rPr lang="en-US" sz="2000" dirty="0" err="1">
                    <a:solidFill>
                      <a:schemeClr val="accent1">
                        <a:lumMod val="50000"/>
                      </a:schemeClr>
                    </a:solidFill>
                  </a:rPr>
                  <a:t>bo’lgani</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i="1" dirty="0">
                    <a:solidFill>
                      <a:schemeClr val="accent1">
                        <a:lumMod val="50000"/>
                      </a:schemeClr>
                    </a:solidFill>
                  </a:rPr>
                  <a:t>M</a:t>
                </a:r>
                <a:r>
                  <a:rPr lang="en-US" sz="2000" i="1" baseline="-25000" dirty="0">
                    <a:solidFill>
                      <a:schemeClr val="accent1">
                        <a:lumMod val="50000"/>
                      </a:schemeClr>
                    </a:solidFill>
                  </a:rPr>
                  <a:t>0</a:t>
                </a:r>
                <a:r>
                  <a:rPr lang="en-US" sz="2000" i="1" dirty="0">
                    <a:solidFill>
                      <a:schemeClr val="accent1">
                        <a:lumMod val="50000"/>
                      </a:schemeClr>
                    </a:solidFill>
                  </a:rPr>
                  <a:t>, F </a:t>
                </a:r>
                <a:r>
                  <a:rPr lang="en-US" sz="2000" dirty="0" err="1">
                    <a:solidFill>
                      <a:schemeClr val="accent1">
                        <a:lumMod val="50000"/>
                      </a:schemeClr>
                    </a:solidFill>
                  </a:rPr>
                  <a:t>nuqtalar</a:t>
                </a:r>
                <a:r>
                  <a:rPr lang="en-US" sz="2000" dirty="0">
                    <a:solidFill>
                      <a:schemeClr val="accent1">
                        <a:lumMod val="50000"/>
                      </a:schemeClr>
                    </a:solidFill>
                  </a:rPr>
                  <a:t> </a:t>
                </a:r>
                <a:r>
                  <a:rPr lang="en-US" sz="2000" dirty="0" err="1">
                    <a:solidFill>
                      <a:schemeClr val="accent1">
                        <a:lumMod val="50000"/>
                      </a:schemeClr>
                    </a:solidFill>
                  </a:rPr>
                  <a:t>bir</a:t>
                </a:r>
                <a:r>
                  <a:rPr lang="en-US" sz="2000" dirty="0">
                    <a:solidFill>
                      <a:schemeClr val="accent1">
                        <a:lumMod val="50000"/>
                      </a:schemeClr>
                    </a:solidFill>
                  </a:rPr>
                  <a:t> </a:t>
                </a:r>
                <a:r>
                  <a:rPr lang="en-US" sz="2000" dirty="0" err="1">
                    <a:solidFill>
                      <a:schemeClr val="accent1">
                        <a:lumMod val="50000"/>
                      </a:schemeClr>
                    </a:solidFill>
                  </a:rPr>
                  <a:t>xil</a:t>
                </a:r>
                <a:r>
                  <a:rPr lang="en-US" sz="2000" dirty="0">
                    <a:solidFill>
                      <a:schemeClr val="accent1">
                        <a:lumMod val="50000"/>
                      </a:schemeClr>
                    </a:solidFill>
                  </a:rPr>
                  <a:t> </a:t>
                </a:r>
                <a:r>
                  <a:rPr lang="en-US" sz="2000" dirty="0" err="1">
                    <a:solidFill>
                      <a:schemeClr val="accent1">
                        <a:lumMod val="50000"/>
                      </a:schemeClr>
                    </a:solidFill>
                  </a:rPr>
                  <a:t>abssissaga</a:t>
                </a:r>
                <a:r>
                  <a:rPr lang="en-US" sz="2000" dirty="0">
                    <a:solidFill>
                      <a:schemeClr val="accent1">
                        <a:lumMod val="50000"/>
                      </a:schemeClr>
                    </a:solidFill>
                  </a:rPr>
                  <a:t> </a:t>
                </a:r>
                <a:r>
                  <a:rPr lang="en-US" sz="2000" dirty="0" err="1">
                    <a:solidFill>
                      <a:schemeClr val="accent1">
                        <a:lumMod val="50000"/>
                      </a:schemeClr>
                    </a:solidFill>
                  </a:rPr>
                  <a:t>ega</a:t>
                </a:r>
                <a:r>
                  <a:rPr lang="en-US" sz="2000" dirty="0">
                    <a:solidFill>
                      <a:schemeClr val="accent1">
                        <a:lumMod val="50000"/>
                      </a:schemeClr>
                    </a:solidFill>
                  </a:rPr>
                  <a:t>. </a:t>
                </a:r>
                <a:r>
                  <a:rPr lang="en-US" sz="2000" i="1" dirty="0">
                    <a:solidFill>
                      <a:schemeClr val="accent1">
                        <a:lumMod val="50000"/>
                      </a:schemeClr>
                    </a:solidFill>
                  </a:rPr>
                  <a:t>M</a:t>
                </a:r>
                <a:r>
                  <a:rPr lang="en-US" sz="2000" i="1" baseline="-25000" dirty="0">
                    <a:solidFill>
                      <a:schemeClr val="accent1">
                        <a:lumMod val="50000"/>
                      </a:schemeClr>
                    </a:solidFill>
                  </a:rPr>
                  <a:t>0</a:t>
                </a:r>
                <a:r>
                  <a:rPr lang="en-US" sz="2000" i="1" dirty="0">
                    <a:solidFill>
                      <a:schemeClr val="accent1">
                        <a:lumMod val="50000"/>
                      </a:schemeClr>
                    </a:solidFill>
                  </a:rPr>
                  <a:t>(x</a:t>
                </a:r>
                <a:r>
                  <a:rPr lang="en-US" sz="2000" i="1" baseline="-25000" dirty="0">
                    <a:solidFill>
                      <a:schemeClr val="accent1">
                        <a:lumMod val="50000"/>
                      </a:schemeClr>
                    </a:solidFill>
                  </a:rPr>
                  <a:t>0</a:t>
                </a:r>
                <a:r>
                  <a:rPr lang="en-US" sz="2000" i="1" dirty="0">
                    <a:solidFill>
                      <a:schemeClr val="accent1">
                        <a:lumMod val="50000"/>
                      </a:schemeClr>
                    </a:solidFill>
                  </a:rPr>
                  <a:t>,u</a:t>
                </a:r>
                <a:r>
                  <a:rPr lang="en-US" sz="2000" i="1" baseline="-25000" dirty="0">
                    <a:solidFill>
                      <a:schemeClr val="accent1">
                        <a:lumMod val="50000"/>
                      </a:schemeClr>
                    </a:solidFill>
                  </a:rPr>
                  <a:t>0</a:t>
                </a:r>
                <a:r>
                  <a:rPr lang="en-US" sz="2000" i="1" dirty="0">
                    <a:solidFill>
                      <a:schemeClr val="accent1">
                        <a:lumMod val="50000"/>
                      </a:schemeClr>
                    </a:solidFill>
                  </a:rPr>
                  <a:t>) </a:t>
                </a:r>
                <a:r>
                  <a:rPr lang="en-US" sz="2000" dirty="0" err="1">
                    <a:solidFill>
                      <a:schemeClr val="accent1">
                        <a:lumMod val="50000"/>
                      </a:schemeClr>
                    </a:solidFill>
                  </a:rPr>
                  <a:t>koordinatalarga</a:t>
                </a:r>
                <a:r>
                  <a:rPr lang="en-US" sz="2000" dirty="0">
                    <a:solidFill>
                      <a:schemeClr val="accent1">
                        <a:lumMod val="50000"/>
                      </a:schemeClr>
                    </a:solidFill>
                  </a:rPr>
                  <a:t> </a:t>
                </a:r>
                <a:r>
                  <a:rPr lang="en-US" sz="2000" dirty="0" err="1">
                    <a:solidFill>
                      <a:schemeClr val="accent1">
                        <a:lumMod val="50000"/>
                      </a:schemeClr>
                    </a:solidFill>
                  </a:rPr>
                  <a:t>ega</a:t>
                </a:r>
                <a:r>
                  <a:rPr lang="en-US" sz="2000" dirty="0">
                    <a:solidFill>
                      <a:schemeClr val="accent1">
                        <a:lumMod val="50000"/>
                      </a:schemeClr>
                    </a:solidFill>
                  </a:rPr>
                  <a:t> </a:t>
                </a:r>
                <a:r>
                  <a:rPr lang="en-US" sz="2000" dirty="0" err="1">
                    <a:solidFill>
                      <a:schemeClr val="accent1">
                        <a:lumMod val="50000"/>
                      </a:schemeClr>
                    </a:solidFill>
                  </a:rPr>
                  <a:t>bo’lsin</a:t>
                </a:r>
                <a:r>
                  <a:rPr lang="en-US" sz="2000" dirty="0">
                    <a:solidFill>
                      <a:schemeClr val="accent1">
                        <a:lumMod val="50000"/>
                      </a:schemeClr>
                    </a:solidFill>
                  </a:rPr>
                  <a:t> </a:t>
                </a:r>
                <a:r>
                  <a:rPr lang="en-US" sz="2000" dirty="0" err="1">
                    <a:solidFill>
                      <a:schemeClr val="accent1">
                        <a:lumMod val="50000"/>
                      </a:schemeClr>
                    </a:solidFill>
                  </a:rPr>
                  <a:t>desak</a:t>
                </a:r>
                <a:r>
                  <a:rPr lang="en-US" sz="2000" dirty="0">
                    <a:solidFill>
                      <a:schemeClr val="accent1">
                        <a:lumMod val="50000"/>
                      </a:schemeClr>
                    </a:solidFill>
                  </a:rPr>
                  <a:t>, </a:t>
                </a:r>
                <a:r>
                  <a:rPr lang="en-US" sz="2000" i="1" dirty="0">
                    <a:solidFill>
                      <a:schemeClr val="accent1">
                        <a:lumMod val="50000"/>
                      </a:schemeClr>
                    </a:solidFill>
                  </a:rPr>
                  <a:t>x</a:t>
                </a:r>
                <a:r>
                  <a:rPr lang="en-US" sz="2000" i="1" baseline="-25000" dirty="0">
                    <a:solidFill>
                      <a:schemeClr val="accent1">
                        <a:lumMod val="50000"/>
                      </a:schemeClr>
                    </a:solidFill>
                  </a:rPr>
                  <a:t>0 </a:t>
                </a:r>
                <a:r>
                  <a:rPr lang="en-US" sz="2000" i="1" dirty="0">
                    <a:solidFill>
                      <a:schemeClr val="accent1">
                        <a:lumMod val="50000"/>
                      </a:schemeClr>
                    </a:solidFill>
                  </a:rPr>
                  <a:t>= -c </a:t>
                </a:r>
                <a:r>
                  <a:rPr lang="en-US" sz="2000" dirty="0">
                    <a:solidFill>
                      <a:schemeClr val="accent1">
                        <a:lumMod val="50000"/>
                      </a:schemeClr>
                    </a:solidFill>
                  </a:rPr>
                  <a:t>(</a:t>
                </a:r>
                <a:r>
                  <a:rPr lang="en-US" sz="2000" dirty="0" err="1">
                    <a:solidFill>
                      <a:schemeClr val="accent1">
                        <a:lumMod val="50000"/>
                      </a:schemeClr>
                    </a:solidFill>
                  </a:rPr>
                  <a:t>giperbola</a:t>
                </a:r>
                <a:r>
                  <a:rPr lang="en-US" sz="2000" dirty="0">
                    <a:solidFill>
                      <a:schemeClr val="accent1">
                        <a:lumMod val="50000"/>
                      </a:schemeClr>
                    </a:solidFill>
                  </a:rPr>
                  <a:t> </a:t>
                </a:r>
                <a:r>
                  <a:rPr lang="en-US" sz="2000" dirty="0" err="1">
                    <a:solidFill>
                      <a:schemeClr val="accent1">
                        <a:lumMod val="50000"/>
                      </a:schemeClr>
                    </a:solidFill>
                  </a:rPr>
                  <a:t>bo’lsa</a:t>
                </a:r>
                <a:r>
                  <a:rPr lang="en-US" sz="2000" dirty="0">
                    <a:solidFill>
                      <a:schemeClr val="accent1">
                        <a:lumMod val="50000"/>
                      </a:schemeClr>
                    </a:solidFill>
                  </a:rPr>
                  <a:t>,</a:t>
                </a:r>
                <a:br>
                  <a:rPr lang="en-US" sz="2000" dirty="0">
                    <a:solidFill>
                      <a:schemeClr val="accent1">
                        <a:lumMod val="50000"/>
                      </a:schemeClr>
                    </a:solidFill>
                  </a:rPr>
                </a:br>
                <a:r>
                  <a:rPr lang="en-US" sz="2000" dirty="0">
                    <a:solidFill>
                      <a:schemeClr val="accent1">
                        <a:lumMod val="50000"/>
                      </a:schemeClr>
                    </a:solidFill>
                  </a:rPr>
                  <a:t> </a:t>
                </a:r>
                <a:r>
                  <a:rPr lang="en-US" sz="2000" i="1" dirty="0">
                    <a:solidFill>
                      <a:schemeClr val="accent1">
                        <a:lumMod val="50000"/>
                      </a:schemeClr>
                    </a:solidFill>
                  </a:rPr>
                  <a:t>x</a:t>
                </a:r>
                <a:r>
                  <a:rPr lang="en-US" sz="2000" i="1" baseline="-25000" dirty="0">
                    <a:solidFill>
                      <a:schemeClr val="accent1">
                        <a:lumMod val="50000"/>
                      </a:schemeClr>
                    </a:solidFill>
                  </a:rPr>
                  <a:t>0 </a:t>
                </a:r>
                <a:r>
                  <a:rPr lang="en-US" sz="2000" i="1" dirty="0">
                    <a:solidFill>
                      <a:schemeClr val="accent1">
                        <a:lumMod val="50000"/>
                      </a:schemeClr>
                    </a:solidFill>
                  </a:rPr>
                  <a:t>= + c</a:t>
                </a:r>
                <a:r>
                  <a:rPr lang="en-US" sz="2000" dirty="0">
                    <a:solidFill>
                      <a:schemeClr val="accent1">
                        <a:lumMod val="50000"/>
                      </a:schemeClr>
                    </a:solidFill>
                  </a:rPr>
                  <a:t>). </a:t>
                </a:r>
                <a:r>
                  <a:rPr lang="en-US" sz="2000" i="1" dirty="0">
                    <a:solidFill>
                      <a:schemeClr val="accent1">
                        <a:lumMod val="50000"/>
                      </a:schemeClr>
                    </a:solidFill>
                  </a:rPr>
                  <a:t>M</a:t>
                </a:r>
                <a:r>
                  <a:rPr lang="en-US" sz="2000" i="1" baseline="-25000" dirty="0">
                    <a:solidFill>
                      <a:schemeClr val="accent1">
                        <a:lumMod val="50000"/>
                      </a:schemeClr>
                    </a:solidFill>
                  </a:rPr>
                  <a:t>0</a:t>
                </a:r>
                <a:r>
                  <a:rPr lang="en-US" sz="2000" baseline="-25000" dirty="0">
                    <a:solidFill>
                      <a:schemeClr val="accent1">
                        <a:lumMod val="50000"/>
                      </a:schemeClr>
                    </a:solidFill>
                  </a:rPr>
                  <a:t> </a:t>
                </a:r>
                <a:r>
                  <a:rPr lang="en-US" sz="2000" dirty="0" err="1">
                    <a:solidFill>
                      <a:schemeClr val="accent1">
                        <a:lumMod val="50000"/>
                      </a:schemeClr>
                    </a:solidFill>
                  </a:rPr>
                  <a:t>ellips</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 </a:t>
                </a:r>
                <a:r>
                  <a:rPr lang="en-US" sz="2000" dirty="0" err="1">
                    <a:solidFill>
                      <a:schemeClr val="accent1">
                        <a:lumMod val="50000"/>
                      </a:schemeClr>
                    </a:solidFill>
                  </a:rPr>
                  <a:t>ga</a:t>
                </a:r>
                <a:r>
                  <a:rPr lang="en-US" sz="2000" dirty="0">
                    <a:solidFill>
                      <a:schemeClr val="accent1">
                        <a:lumMod val="50000"/>
                      </a:schemeClr>
                    </a:solidFill>
                  </a:rPr>
                  <a:t> </a:t>
                </a:r>
                <a:r>
                  <a:rPr lang="en-US" sz="2000" dirty="0" err="1">
                    <a:solidFill>
                      <a:schemeClr val="accent1">
                        <a:lumMod val="50000"/>
                      </a:schemeClr>
                    </a:solidFill>
                  </a:rPr>
                  <a:t>tegishli</a:t>
                </a:r>
                <a:r>
                  <a:rPr lang="en-US" sz="2000" dirty="0">
                    <a:solidFill>
                      <a:schemeClr val="accent1">
                        <a:lumMod val="50000"/>
                      </a:schemeClr>
                    </a:solidFill>
                  </a:rPr>
                  <a:t> </a:t>
                </a:r>
                <a:r>
                  <a:rPr lang="en-US" sz="2000" dirty="0" err="1">
                    <a:solidFill>
                      <a:schemeClr val="accent1">
                        <a:lumMod val="50000"/>
                      </a:schemeClr>
                    </a:solidFill>
                  </a:rPr>
                  <a:t>bo’lgani</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smtClean="0">
                    <a:solidFill>
                      <a:schemeClr val="accent1">
                        <a:lumMod val="50000"/>
                      </a:schemeClr>
                    </a:solidFill>
                  </a:rPr>
                  <a:t>  </a:t>
                </a:r>
                <a14:m>
                  <m:oMath xmlns:m="http://schemas.openxmlformats.org/officeDocument/2006/math">
                    <m:f>
                      <m:fPr>
                        <m:ctrlPr>
                          <a:rPr lang="ru-RU" sz="2000" i="1">
                            <a:solidFill>
                              <a:schemeClr val="accent1">
                                <a:lumMod val="50000"/>
                              </a:schemeClr>
                            </a:solidFill>
                            <a:latin typeface="Cambria Math"/>
                          </a:rPr>
                        </m:ctrlPr>
                      </m:fPr>
                      <m:num>
                        <m:sSubSup>
                          <m:sSubSupPr>
                            <m:ctrlPr>
                              <a:rPr lang="ru-RU" sz="2000" i="1">
                                <a:solidFill>
                                  <a:schemeClr val="accent1">
                                    <a:lumMod val="50000"/>
                                  </a:schemeClr>
                                </a:solidFill>
                                <a:latin typeface="Cambria Math"/>
                              </a:rPr>
                            </m:ctrlPr>
                          </m:sSubSupPr>
                          <m:e>
                            <m:sSub>
                              <m:sSubPr>
                                <m:ctrlPr>
                                  <a:rPr lang="ru-RU" sz="2000" i="1">
                                    <a:solidFill>
                                      <a:schemeClr val="accent1">
                                        <a:lumMod val="50000"/>
                                      </a:schemeClr>
                                    </a:solidFill>
                                    <a:latin typeface="Cambria Math"/>
                                  </a:rPr>
                                </m:ctrlPr>
                              </m:sSubPr>
                              <m:e>
                                <m:r>
                                  <a:rPr lang="en-US" sz="2000" i="1">
                                    <a:solidFill>
                                      <a:schemeClr val="accent1">
                                        <a:lumMod val="50000"/>
                                      </a:schemeClr>
                                    </a:solidFill>
                                    <a:latin typeface="Cambria Math"/>
                                  </a:rPr>
                                  <m:t>𝑥</m:t>
                                </m:r>
                              </m:e>
                              <m:sub>
                                <m:r>
                                  <a:rPr lang="en-US" sz="2000" i="1">
                                    <a:solidFill>
                                      <a:schemeClr val="accent1">
                                        <a:lumMod val="50000"/>
                                      </a:schemeClr>
                                    </a:solidFill>
                                    <a:latin typeface="Cambria Math"/>
                                  </a:rPr>
                                  <m:t>𝑜</m:t>
                                </m:r>
                              </m:sub>
                            </m:sSub>
                          </m:e>
                          <m:sub/>
                          <m:sup>
                            <m:r>
                              <a:rPr lang="en-US" sz="2000" i="1">
                                <a:solidFill>
                                  <a:schemeClr val="accent1">
                                    <a:lumMod val="50000"/>
                                  </a:schemeClr>
                                </a:solidFill>
                                <a:latin typeface="Cambria Math"/>
                              </a:rPr>
                              <m:t>2</m:t>
                            </m:r>
                          </m:sup>
                        </m:sSubSup>
                      </m:num>
                      <m:den>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m:t>
                    </m:r>
                    <m:f>
                      <m:fPr>
                        <m:ctrlPr>
                          <a:rPr lang="ru-RU" sz="2000" i="1">
                            <a:solidFill>
                              <a:schemeClr val="accent1">
                                <a:lumMod val="50000"/>
                              </a:schemeClr>
                            </a:solidFill>
                            <a:latin typeface="Cambria Math"/>
                          </a:rPr>
                        </m:ctrlPr>
                      </m:fPr>
                      <m:num>
                        <m:sSup>
                          <m:sSupPr>
                            <m:ctrlPr>
                              <a:rPr lang="ru-RU" sz="2000" i="1">
                                <a:solidFill>
                                  <a:schemeClr val="accent1">
                                    <a:lumMod val="50000"/>
                                  </a:schemeClr>
                                </a:solidFill>
                                <a:latin typeface="Cambria Math"/>
                              </a:rPr>
                            </m:ctrlPr>
                          </m:sSupPr>
                          <m:e>
                            <m:sSub>
                              <m:sSubPr>
                                <m:ctrlPr>
                                  <a:rPr lang="ru-RU" sz="2000" i="1">
                                    <a:solidFill>
                                      <a:schemeClr val="accent1">
                                        <a:lumMod val="50000"/>
                                      </a:schemeClr>
                                    </a:solidFill>
                                    <a:latin typeface="Cambria Math"/>
                                  </a:rPr>
                                </m:ctrlPr>
                              </m:sSubPr>
                              <m:e>
                                <m:r>
                                  <a:rPr lang="en-US" sz="2000" i="1">
                                    <a:solidFill>
                                      <a:schemeClr val="accent1">
                                        <a:lumMod val="50000"/>
                                      </a:schemeClr>
                                    </a:solidFill>
                                    <a:latin typeface="Cambria Math"/>
                                  </a:rPr>
                                  <m:t>𝑦</m:t>
                                </m:r>
                              </m:e>
                              <m:sub>
                                <m:r>
                                  <a:rPr lang="en-US" sz="2000" i="1">
                                    <a:solidFill>
                                      <a:schemeClr val="accent1">
                                        <a:lumMod val="50000"/>
                                      </a:schemeClr>
                                    </a:solidFill>
                                    <a:latin typeface="Cambria Math"/>
                                  </a:rPr>
                                  <m:t>𝑜</m:t>
                                </m:r>
                              </m:sub>
                            </m:sSub>
                          </m:e>
                          <m:sup>
                            <m:r>
                              <a:rPr lang="en-US" sz="2000" i="1">
                                <a:solidFill>
                                  <a:schemeClr val="accent1">
                                    <a:lumMod val="50000"/>
                                  </a:schemeClr>
                                </a:solidFill>
                                <a:latin typeface="Cambria Math"/>
                              </a:rPr>
                              <m:t>2</m:t>
                            </m:r>
                          </m:sup>
                        </m:sSup>
                      </m:num>
                      <m:den>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den>
                    </m:f>
                  </m:oMath>
                </a14:m>
                <a:r>
                  <a:rPr lang="en-US" sz="2000" dirty="0">
                    <a:solidFill>
                      <a:schemeClr val="accent1">
                        <a:lumMod val="50000"/>
                      </a:schemeClr>
                    </a:solidFill>
                  </a:rPr>
                  <a:t>=1   (</a:t>
                </a:r>
                <a14:m>
                  <m:oMath xmlns:m="http://schemas.openxmlformats.org/officeDocument/2006/math">
                    <m:f>
                      <m:fPr>
                        <m:ctrlPr>
                          <a:rPr lang="ru-RU" sz="2000" i="1">
                            <a:solidFill>
                              <a:schemeClr val="accent1">
                                <a:lumMod val="50000"/>
                              </a:schemeClr>
                            </a:solidFill>
                            <a:latin typeface="Cambria Math"/>
                          </a:rPr>
                        </m:ctrlPr>
                      </m:fPr>
                      <m:num>
                        <m:sSubSup>
                          <m:sSubSupPr>
                            <m:ctrlPr>
                              <a:rPr lang="ru-RU" sz="2000" i="1">
                                <a:solidFill>
                                  <a:schemeClr val="accent1">
                                    <a:lumMod val="50000"/>
                                  </a:schemeClr>
                                </a:solidFill>
                                <a:latin typeface="Cambria Math"/>
                              </a:rPr>
                            </m:ctrlPr>
                          </m:sSubSupPr>
                          <m:e>
                            <m:sSub>
                              <m:sSubPr>
                                <m:ctrlPr>
                                  <a:rPr lang="ru-RU" sz="2000" i="1">
                                    <a:solidFill>
                                      <a:schemeClr val="accent1">
                                        <a:lumMod val="50000"/>
                                      </a:schemeClr>
                                    </a:solidFill>
                                    <a:latin typeface="Cambria Math"/>
                                  </a:rPr>
                                </m:ctrlPr>
                              </m:sSubPr>
                              <m:e>
                                <m:r>
                                  <a:rPr lang="en-US" sz="2000" i="1">
                                    <a:solidFill>
                                      <a:schemeClr val="accent1">
                                        <a:lumMod val="50000"/>
                                      </a:schemeClr>
                                    </a:solidFill>
                                    <a:latin typeface="Cambria Math"/>
                                  </a:rPr>
                                  <m:t>𝑥</m:t>
                                </m:r>
                              </m:e>
                              <m:sub>
                                <m:r>
                                  <a:rPr lang="en-US" sz="2000" i="1">
                                    <a:solidFill>
                                      <a:schemeClr val="accent1">
                                        <a:lumMod val="50000"/>
                                      </a:schemeClr>
                                    </a:solidFill>
                                    <a:latin typeface="Cambria Math"/>
                                  </a:rPr>
                                  <m:t>𝑜</m:t>
                                </m:r>
                              </m:sub>
                            </m:sSub>
                          </m:e>
                          <m:sub/>
                          <m:sup>
                            <m:r>
                              <a:rPr lang="en-US" sz="2000" i="1">
                                <a:solidFill>
                                  <a:schemeClr val="accent1">
                                    <a:lumMod val="50000"/>
                                  </a:schemeClr>
                                </a:solidFill>
                                <a:latin typeface="Cambria Math"/>
                              </a:rPr>
                              <m:t>2</m:t>
                            </m:r>
                          </m:sup>
                        </m:sSubSup>
                      </m:num>
                      <m:den>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m:t>
                    </m:r>
                    <m:f>
                      <m:fPr>
                        <m:ctrlPr>
                          <a:rPr lang="ru-RU" sz="2000" i="1">
                            <a:solidFill>
                              <a:schemeClr val="accent1">
                                <a:lumMod val="50000"/>
                              </a:schemeClr>
                            </a:solidFill>
                            <a:latin typeface="Cambria Math"/>
                          </a:rPr>
                        </m:ctrlPr>
                      </m:fPr>
                      <m:num>
                        <m:sSup>
                          <m:sSupPr>
                            <m:ctrlPr>
                              <a:rPr lang="ru-RU" sz="2000" i="1">
                                <a:solidFill>
                                  <a:schemeClr val="accent1">
                                    <a:lumMod val="50000"/>
                                  </a:schemeClr>
                                </a:solidFill>
                                <a:latin typeface="Cambria Math"/>
                              </a:rPr>
                            </m:ctrlPr>
                          </m:sSupPr>
                          <m:e>
                            <m:sSub>
                              <m:sSubPr>
                                <m:ctrlPr>
                                  <a:rPr lang="ru-RU" sz="2000" i="1">
                                    <a:solidFill>
                                      <a:schemeClr val="accent1">
                                        <a:lumMod val="50000"/>
                                      </a:schemeClr>
                                    </a:solidFill>
                                    <a:latin typeface="Cambria Math"/>
                                  </a:rPr>
                                </m:ctrlPr>
                              </m:sSubPr>
                              <m:e>
                                <m:r>
                                  <a:rPr lang="en-US" sz="2000" i="1">
                                    <a:solidFill>
                                      <a:schemeClr val="accent1">
                                        <a:lumMod val="50000"/>
                                      </a:schemeClr>
                                    </a:solidFill>
                                    <a:latin typeface="Cambria Math"/>
                                  </a:rPr>
                                  <m:t>𝑦</m:t>
                                </m:r>
                              </m:e>
                              <m:sub>
                                <m:r>
                                  <a:rPr lang="en-US" sz="2000" i="1">
                                    <a:solidFill>
                                      <a:schemeClr val="accent1">
                                        <a:lumMod val="50000"/>
                                      </a:schemeClr>
                                    </a:solidFill>
                                    <a:latin typeface="Cambria Math"/>
                                  </a:rPr>
                                  <m:t>𝑜</m:t>
                                </m:r>
                              </m:sub>
                            </m:sSub>
                          </m:e>
                          <m:sup>
                            <m:r>
                              <a:rPr lang="en-US" sz="2000" i="1">
                                <a:solidFill>
                                  <a:schemeClr val="accent1">
                                    <a:lumMod val="50000"/>
                                  </a:schemeClr>
                                </a:solidFill>
                                <a:latin typeface="Cambria Math"/>
                              </a:rPr>
                              <m:t>2</m:t>
                            </m:r>
                          </m:sup>
                        </m:sSup>
                      </m:num>
                      <m:den>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den>
                    </m:f>
                  </m:oMath>
                </a14:m>
                <a:r>
                  <a:rPr lang="en-US" sz="2000" dirty="0">
                    <a:solidFill>
                      <a:schemeClr val="accent1">
                        <a:lumMod val="50000"/>
                      </a:schemeClr>
                    </a:solidFill>
                  </a:rPr>
                  <a:t>=1 )       </a:t>
                </a:r>
                <a:r>
                  <a:rPr lang="en-US" sz="2000" dirty="0" err="1">
                    <a:solidFill>
                      <a:schemeClr val="accent1">
                        <a:lumMod val="50000"/>
                      </a:schemeClr>
                    </a:solidFill>
                  </a:rPr>
                  <a:t>va</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𝑝</m:t>
                    </m:r>
                    <m:r>
                      <a:rPr lang="en-US" sz="2000" i="1">
                        <a:solidFill>
                          <a:schemeClr val="accent1">
                            <a:lumMod val="50000"/>
                          </a:schemeClr>
                        </a:solidFill>
                        <a:latin typeface="Cambria Math"/>
                      </a:rPr>
                      <m:t>=</m:t>
                    </m:r>
                    <m:r>
                      <a:rPr lang="en-US" sz="2000" i="1">
                        <a:solidFill>
                          <a:schemeClr val="accent1">
                            <a:lumMod val="50000"/>
                          </a:schemeClr>
                        </a:solidFill>
                        <a:latin typeface="Cambria Math"/>
                        <a:ea typeface="Cambria Math"/>
                      </a:rPr>
                      <m:t>𝜌</m:t>
                    </m:r>
                    <m:d>
                      <m:dPr>
                        <m:ctrlPr>
                          <a:rPr lang="en-US" sz="2000" i="1">
                            <a:solidFill>
                              <a:schemeClr val="accent1">
                                <a:lumMod val="50000"/>
                              </a:schemeClr>
                            </a:solidFill>
                            <a:latin typeface="Cambria Math"/>
                            <a:ea typeface="Cambria Math"/>
                          </a:rPr>
                        </m:ctrlPr>
                      </m:dPr>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𝑀</m:t>
                            </m:r>
                          </m:e>
                          <m:sub>
                            <m:r>
                              <a:rPr lang="en-US" sz="2000" i="1">
                                <a:solidFill>
                                  <a:schemeClr val="accent1">
                                    <a:lumMod val="50000"/>
                                  </a:schemeClr>
                                </a:solidFill>
                                <a:latin typeface="Cambria Math"/>
                                <a:ea typeface="Cambria Math"/>
                              </a:rPr>
                              <m:t>𝑜</m:t>
                            </m:r>
                          </m:sub>
                        </m:sSub>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𝐹</m:t>
                        </m:r>
                      </m:e>
                    </m:d>
                    <m:r>
                      <a:rPr lang="en-US" sz="2000" i="1">
                        <a:solidFill>
                          <a:schemeClr val="accent1">
                            <a:lumMod val="50000"/>
                          </a:schemeClr>
                        </a:solidFill>
                        <a:latin typeface="Cambria Math"/>
                        <a:ea typeface="Cambria Math"/>
                      </a:rPr>
                      <m:t>=</m:t>
                    </m:r>
                    <m:rad>
                      <m:radPr>
                        <m:degHide m:val="on"/>
                        <m:ctrlPr>
                          <a:rPr lang="en-US" sz="2000" i="1">
                            <a:solidFill>
                              <a:schemeClr val="accent1">
                                <a:lumMod val="50000"/>
                              </a:schemeClr>
                            </a:solidFill>
                            <a:latin typeface="Cambria Math"/>
                            <a:ea typeface="Cambria Math"/>
                          </a:rPr>
                        </m:ctrlPr>
                      </m:radPr>
                      <m:deg/>
                      <m:e>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𝑐</m:t>
                            </m:r>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𝑐</m:t>
                            </m:r>
                            <m:r>
                              <a:rPr lang="en-US" sz="2000" i="1">
                                <a:solidFill>
                                  <a:schemeClr val="accent1">
                                    <a:lumMod val="50000"/>
                                  </a:schemeClr>
                                </a:solidFill>
                                <a:latin typeface="Cambria Math"/>
                                <a:ea typeface="Cambria Math"/>
                              </a:rPr>
                              <m:t>)</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𝑦</m:t>
                                </m:r>
                              </m:e>
                              <m:sub>
                                <m:r>
                                  <a:rPr lang="en-US" sz="2000" i="1">
                                    <a:solidFill>
                                      <a:schemeClr val="accent1">
                                        <a:lumMod val="50000"/>
                                      </a:schemeClr>
                                    </a:solidFill>
                                    <a:latin typeface="Cambria Math"/>
                                    <a:ea typeface="Cambria Math"/>
                                  </a:rPr>
                                  <m:t>𝑜</m:t>
                                </m:r>
                              </m:sub>
                            </m:sSub>
                          </m:e>
                          <m:sup>
                            <m:r>
                              <a:rPr lang="en-US" sz="2000" i="1">
                                <a:solidFill>
                                  <a:schemeClr val="accent1">
                                    <a:lumMod val="50000"/>
                                  </a:schemeClr>
                                </a:solidFill>
                                <a:latin typeface="Cambria Math"/>
                                <a:ea typeface="Cambria Math"/>
                              </a:rPr>
                              <m:t>2</m:t>
                            </m:r>
                          </m:sup>
                        </m:sSup>
                      </m:e>
                    </m:rad>
                    <m:r>
                      <a:rPr lang="en-US" sz="2000" i="1">
                        <a:solidFill>
                          <a:schemeClr val="accent1">
                            <a:lumMod val="50000"/>
                          </a:schemeClr>
                        </a:solidFill>
                        <a:latin typeface="Cambria Math"/>
                        <a:ea typeface="Cambria Math"/>
                      </a:rPr>
                      <m:t>=</m:t>
                    </m:r>
                    <m:d>
                      <m:dPr>
                        <m:begChr m:val="|"/>
                        <m:endChr m:val="|"/>
                        <m:ctrlPr>
                          <a:rPr lang="en-US" sz="2000" i="1">
                            <a:solidFill>
                              <a:schemeClr val="accent1">
                                <a:lumMod val="50000"/>
                              </a:schemeClr>
                            </a:solidFill>
                            <a:latin typeface="Cambria Math"/>
                            <a:ea typeface="Cambria Math"/>
                          </a:rPr>
                        </m:ctrlPr>
                      </m:dPr>
                      <m:e>
                        <m:sSub>
                          <m:sSubPr>
                            <m:ctrlPr>
                              <a:rPr lang="en-US" sz="2000" i="1">
                                <a:solidFill>
                                  <a:schemeClr val="accent1">
                                    <a:lumMod val="50000"/>
                                  </a:schemeClr>
                                </a:solidFill>
                                <a:latin typeface="Cambria Math"/>
                                <a:ea typeface="Cambria Math"/>
                              </a:rPr>
                            </m:ctrlPr>
                          </m:sSubPr>
                          <m:e>
                            <m:r>
                              <a:rPr lang="en-US" sz="2000" i="1">
                                <a:solidFill>
                                  <a:schemeClr val="accent1">
                                    <a:lumMod val="50000"/>
                                  </a:schemeClr>
                                </a:solidFill>
                                <a:latin typeface="Cambria Math"/>
                                <a:ea typeface="Cambria Math"/>
                              </a:rPr>
                              <m:t>𝑦</m:t>
                            </m:r>
                          </m:e>
                          <m:sub>
                            <m:r>
                              <a:rPr lang="en-US" sz="2000" i="1">
                                <a:solidFill>
                                  <a:schemeClr val="accent1">
                                    <a:lumMod val="50000"/>
                                  </a:schemeClr>
                                </a:solidFill>
                                <a:latin typeface="Cambria Math"/>
                                <a:ea typeface="Cambria Math"/>
                              </a:rPr>
                              <m:t>𝑜</m:t>
                            </m:r>
                          </m:sub>
                        </m:sSub>
                      </m:e>
                    </m:d>
                  </m:oMath>
                </a14:m>
                <a:r>
                  <a:rPr lang="en-US" sz="2000" dirty="0">
                    <a:solidFill>
                      <a:schemeClr val="accent1">
                        <a:lumMod val="50000"/>
                      </a:schemeClr>
                    </a:solidFill>
                  </a:rPr>
                  <a:t>  </a:t>
                </a:r>
                <a:r>
                  <a:rPr lang="en-US" sz="2000" dirty="0" err="1" smtClean="0">
                    <a:solidFill>
                      <a:schemeClr val="accent1">
                        <a:lumMod val="50000"/>
                      </a:schemeClr>
                    </a:solidFill>
                  </a:rPr>
                  <a:t>ni</a:t>
                </a:r>
                <a:r>
                  <a:rPr lang="en-US" sz="2000" dirty="0" smtClean="0">
                    <a:solidFill>
                      <a:schemeClr val="accent1">
                        <a:lumMod val="50000"/>
                      </a:schemeClr>
                    </a:solidFill>
                  </a:rPr>
                  <a:t>  </a:t>
                </a:r>
                <a:r>
                  <a:rPr lang="en-US" sz="2000" dirty="0" err="1">
                    <a:solidFill>
                      <a:schemeClr val="accent1">
                        <a:lumMod val="50000"/>
                      </a:schemeClr>
                    </a:solidFill>
                  </a:rPr>
                  <a:t>hisobga</a:t>
                </a:r>
                <a:r>
                  <a:rPr lang="en-US" sz="2000" dirty="0">
                    <a:solidFill>
                      <a:schemeClr val="accent1">
                        <a:lumMod val="50000"/>
                      </a:schemeClr>
                    </a:solidFill>
                  </a:rPr>
                  <a:t>  </a:t>
                </a:r>
                <a:r>
                  <a:rPr lang="en-US" sz="2000" dirty="0" err="1">
                    <a:solidFill>
                      <a:schemeClr val="accent1">
                        <a:lumMod val="50000"/>
                      </a:schemeClr>
                    </a:solidFill>
                  </a:rPr>
                  <a:t>olsak</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𝑐</m:t>
                        </m:r>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𝑝</m:t>
                            </m:r>
                          </m:e>
                          <m:sup>
                            <m:r>
                              <a:rPr lang="en-US" sz="2000" i="1">
                                <a:solidFill>
                                  <a:schemeClr val="accent1">
                                    <a:lumMod val="50000"/>
                                  </a:schemeClr>
                                </a:solidFill>
                                <a:latin typeface="Cambria Math"/>
                              </a:rPr>
                              <m:t>2</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=1,    </m:t>
                    </m:r>
                    <m:r>
                      <a:rPr lang="en-US" sz="2000" i="1">
                        <a:solidFill>
                          <a:schemeClr val="accent1">
                            <a:lumMod val="50000"/>
                          </a:schemeClr>
                        </a:solidFill>
                        <a:latin typeface="Cambria Math"/>
                      </a:rPr>
                      <m:t>𝑏𝑢𝑛𝑑𝑎𝑛</m:t>
                    </m:r>
                    <m:r>
                      <a:rPr lang="en-US" sz="2000" i="1">
                        <a:solidFill>
                          <a:schemeClr val="accent1">
                            <a:lumMod val="50000"/>
                          </a:schemeClr>
                        </a:solidFill>
                        <a:latin typeface="Cambria Math"/>
                      </a:rPr>
                      <m:t>    </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𝑝</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d>
                      <m:dPr>
                        <m:ctrlPr>
                          <a:rPr lang="en-US" sz="2000" i="1">
                            <a:solidFill>
                              <a:schemeClr val="accent1">
                                <a:lumMod val="50000"/>
                              </a:schemeClr>
                            </a:solidFill>
                            <a:latin typeface="Cambria Math"/>
                          </a:rPr>
                        </m:ctrlPr>
                      </m:dPr>
                      <m:e>
                        <m:r>
                          <a:rPr lang="en-US" sz="2000" i="1">
                            <a:solidFill>
                              <a:schemeClr val="accent1">
                                <a:lumMod val="50000"/>
                              </a:schemeClr>
                            </a:solidFill>
                            <a:latin typeface="Cambria Math"/>
                          </a:rPr>
                          <m:t>1−</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𝑐</m:t>
                                </m:r>
                              </m:e>
                              <m:sup>
                                <m:r>
                                  <a:rPr lang="en-US" sz="2000" i="1">
                                    <a:solidFill>
                                      <a:schemeClr val="accent1">
                                        <a:lumMod val="50000"/>
                                      </a:schemeClr>
                                    </a:solidFill>
                                    <a:latin typeface="Cambria Math"/>
                                  </a:rPr>
                                  <m:t>2</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e>
                    </m:d>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d>
                      <m:dPr>
                        <m:ctrlPr>
                          <a:rPr lang="en-US" sz="2000" i="1">
                            <a:solidFill>
                              <a:schemeClr val="accent1">
                                <a:lumMod val="50000"/>
                              </a:schemeClr>
                            </a:solidFill>
                            <a:latin typeface="Cambria Math"/>
                          </a:rPr>
                        </m:ctrlPr>
                      </m:dPr>
                      <m:e>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𝑐</m:t>
                                </m:r>
                              </m:e>
                              <m:sup>
                                <m:r>
                                  <a:rPr lang="en-US" sz="2000" i="1">
                                    <a:solidFill>
                                      <a:schemeClr val="accent1">
                                        <a:lumMod val="50000"/>
                                      </a:schemeClr>
                                    </a:solidFill>
                                    <a:latin typeface="Cambria Math"/>
                                  </a:rPr>
                                  <m:t>2</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e>
                    </m:d>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4</m:t>
                            </m:r>
                          </m:sup>
                        </m:sSup>
                      </m:num>
                      <m:den>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den>
                    </m:f>
                    <m:r>
                      <a:rPr lang="en-US" sz="2000" i="1">
                        <a:solidFill>
                          <a:schemeClr val="accent1">
                            <a:lumMod val="50000"/>
                          </a:schemeClr>
                        </a:solidFill>
                        <a:latin typeface="Cambria Math"/>
                      </a:rPr>
                      <m:t>. </m:t>
                    </m:r>
                  </m:oMath>
                </a14:m>
                <a:r>
                  <a:rPr lang="en-US" sz="2000" dirty="0">
                    <a:solidFill>
                      <a:schemeClr val="accent1">
                        <a:lumMod val="50000"/>
                      </a:schemeClr>
                    </a:solidFill>
                  </a:rPr>
                  <a:t/>
                </a:r>
                <a:br>
                  <a:rPr lang="en-US" sz="2000" dirty="0">
                    <a:solidFill>
                      <a:schemeClr val="accent1">
                        <a:lumMod val="50000"/>
                      </a:schemeClr>
                    </a:solidFill>
                  </a:rPr>
                </a:br>
                <a:r>
                  <a:rPr lang="en-US" sz="2000" dirty="0" err="1" smtClean="0">
                    <a:solidFill>
                      <a:schemeClr val="accent1">
                        <a:lumMod val="50000"/>
                      </a:schemeClr>
                    </a:solidFill>
                  </a:rPr>
                  <a:t>Demak</a:t>
                </a:r>
                <a:r>
                  <a:rPr lang="en-US" sz="2000" dirty="0">
                    <a:solidFill>
                      <a:schemeClr val="accent1">
                        <a:lumMod val="50000"/>
                      </a:schemeClr>
                    </a:solidFill>
                  </a:rPr>
                  <a:t>, </a:t>
                </a:r>
                <a:r>
                  <a:rPr lang="en-US" sz="2000" dirty="0" err="1">
                    <a:solidFill>
                      <a:schemeClr val="accent1">
                        <a:lumMod val="50000"/>
                      </a:schemeClr>
                    </a:solidFill>
                  </a:rPr>
                  <a:t>ellips</a:t>
                </a:r>
                <a:r>
                  <a:rPr lang="en-US" sz="2000" dirty="0">
                    <a:solidFill>
                      <a:schemeClr val="accent1">
                        <a:lumMod val="50000"/>
                      </a:schemeClr>
                    </a:solidFill>
                  </a:rPr>
                  <a:t>  (</a:t>
                </a:r>
                <a:r>
                  <a:rPr lang="en-US" sz="2000" dirty="0" err="1">
                    <a:solidFill>
                      <a:schemeClr val="accent1">
                        <a:lumMod val="50000"/>
                      </a:schemeClr>
                    </a:solidFill>
                  </a:rPr>
                  <a:t>giperbola</a:t>
                </a:r>
                <a:r>
                  <a:rPr lang="en-US" sz="2000" dirty="0">
                    <a:solidFill>
                      <a:schemeClr val="accent1">
                        <a:lumMod val="50000"/>
                      </a:schemeClr>
                    </a:solidFill>
                  </a:rPr>
                  <a:t>)da  </a:t>
                </a:r>
                <a:r>
                  <a:rPr lang="en-US" sz="2000" dirty="0" err="1">
                    <a:solidFill>
                      <a:schemeClr val="accent1">
                        <a:lumMod val="50000"/>
                      </a:schemeClr>
                    </a:solidFill>
                  </a:rPr>
                  <a:t>fokal</a:t>
                </a:r>
                <a:r>
                  <a:rPr lang="en-US" sz="2000" dirty="0">
                    <a:solidFill>
                      <a:schemeClr val="accent1">
                        <a:lumMod val="50000"/>
                      </a:schemeClr>
                    </a:solidFill>
                  </a:rPr>
                  <a:t> </a:t>
                </a:r>
                <a:r>
                  <a:rPr lang="en-US" sz="2000" dirty="0" err="1">
                    <a:solidFill>
                      <a:schemeClr val="accent1">
                        <a:lumMod val="50000"/>
                      </a:schemeClr>
                    </a:solidFill>
                  </a:rPr>
                  <a:t>parametr</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𝑝</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𝑎</m:t>
                        </m:r>
                      </m:den>
                    </m:f>
                  </m:oMath>
                </a14:m>
                <a:r>
                  <a:rPr lang="en-US" sz="2000" dirty="0">
                    <a:solidFill>
                      <a:schemeClr val="accent1">
                        <a:lumMod val="50000"/>
                      </a:schemeClr>
                    </a:solidFill>
                  </a:rPr>
                  <a:t>   </a:t>
                </a:r>
                <a:r>
                  <a:rPr lang="en-US" sz="2000" dirty="0" err="1">
                    <a:solidFill>
                      <a:schemeClr val="accent1">
                        <a:lumMod val="50000"/>
                      </a:schemeClr>
                    </a:solidFill>
                  </a:rPr>
                  <a:t>ga</a:t>
                </a:r>
                <a:r>
                  <a:rPr lang="en-US" sz="2000" dirty="0">
                    <a:solidFill>
                      <a:schemeClr val="accent1">
                        <a:lumMod val="50000"/>
                      </a:schemeClr>
                    </a:solidFill>
                  </a:rPr>
                  <a:t>  </a:t>
                </a:r>
                <a:r>
                  <a:rPr lang="en-US" sz="2000" dirty="0" err="1">
                    <a:solidFill>
                      <a:schemeClr val="accent1">
                        <a:lumMod val="50000"/>
                      </a:schemeClr>
                    </a:solidFill>
                  </a:rPr>
                  <a:t>teng</a:t>
                </a:r>
                <a:r>
                  <a:rPr lang="en-US" sz="2000" dirty="0">
                    <a:solidFill>
                      <a:schemeClr val="accent1">
                        <a:lumMod val="50000"/>
                      </a:schemeClr>
                    </a:solidFill>
                  </a:rPr>
                  <a:t>. </a:t>
                </a:r>
                <a:endParaRPr lang="ru-RU" sz="2000"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353664"/>
              </a:xfrm>
              <a:blipFill rotWithShape="1">
                <a:blip r:embed="rId2"/>
                <a:stretch>
                  <a:fillRect l="-694" b="-1708"/>
                </a:stretch>
              </a:blipFill>
            </p:spPr>
            <p:txBody>
              <a:bodyPr/>
              <a:lstStyle/>
              <a:p>
                <a:r>
                  <a:rPr lang="ru-RU">
                    <a:noFill/>
                  </a:rPr>
                  <a:t> </a:t>
                </a:r>
              </a:p>
            </p:txBody>
          </p:sp>
        </mc:Fallback>
      </mc:AlternateContent>
    </p:spTree>
    <p:extLst>
      <p:ext uri="{BB962C8B-B14F-4D97-AF65-F5344CB8AC3E}">
        <p14:creationId xmlns:p14="http://schemas.microsoft.com/office/powerpoint/2010/main" xmlns="" val="2991744443"/>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611560" y="1027664"/>
                <a:ext cx="8064896" cy="5353664"/>
              </a:xfrm>
            </p:spPr>
            <p:txBody>
              <a:bodyPr>
                <a:normAutofit fontScale="90000"/>
              </a:bodyPr>
              <a:lstStyle/>
              <a:p>
                <a:r>
                  <a:rPr lang="en-US" sz="2000" dirty="0" smtClean="0">
                    <a:solidFill>
                      <a:schemeClr val="accent1">
                        <a:lumMod val="50000"/>
                      </a:schemeClr>
                    </a:solidFill>
                  </a:rPr>
                  <a:t>M </a:t>
                </a:r>
                <a:r>
                  <a:rPr lang="en-US" sz="2000" dirty="0" err="1">
                    <a:solidFill>
                      <a:schemeClr val="accent1">
                        <a:lumMod val="50000"/>
                      </a:schemeClr>
                    </a:solidFill>
                  </a:rPr>
                  <a:t>i</a:t>
                </a:r>
                <a:r>
                  <a:rPr lang="en-US" sz="2000" dirty="0">
                    <a:solidFill>
                      <a:schemeClr val="accent1">
                        <a:lumMod val="50000"/>
                      </a:schemeClr>
                    </a:solidFill>
                  </a:rPr>
                  <a:t> s o l. </a:t>
                </a:r>
                <a14:m>
                  <m:oMath xmlns:m="http://schemas.openxmlformats.org/officeDocument/2006/math">
                    <m:r>
                      <a:rPr lang="en-US" sz="2000" i="1">
                        <a:solidFill>
                          <a:schemeClr val="accent1">
                            <a:lumMod val="50000"/>
                          </a:schemeClr>
                        </a:solidFill>
                        <a:latin typeface="Cambria Math"/>
                      </a:rPr>
                      <m:t>𝑟</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13−12</m:t>
                        </m:r>
                        <m:r>
                          <a:rPr lang="en-US" sz="2000" i="1">
                            <a:solidFill>
                              <a:schemeClr val="accent1">
                                <a:lumMod val="50000"/>
                              </a:schemeClr>
                            </a:solidFill>
                            <a:latin typeface="Cambria Math"/>
                          </a:rPr>
                          <m:t>𝑐𝑜𝑠</m:t>
                        </m:r>
                        <m:r>
                          <a:rPr lang="en-US" sz="2000" i="1">
                            <a:solidFill>
                              <a:schemeClr val="accent1">
                                <a:lumMod val="50000"/>
                              </a:schemeClr>
                            </a:solidFill>
                            <a:latin typeface="Cambria Math"/>
                            <a:ea typeface="Cambria Math"/>
                          </a:rPr>
                          <m:t>𝜑</m:t>
                        </m:r>
                      </m:den>
                    </m:f>
                  </m:oMath>
                </a14:m>
                <a:r>
                  <a:rPr lang="en-US" sz="2000" dirty="0">
                    <a:solidFill>
                      <a:schemeClr val="accent1">
                        <a:lumMod val="50000"/>
                      </a:schemeClr>
                    </a:solidFill>
                  </a:rPr>
                  <a:t>   </a:t>
                </a:r>
                <a:r>
                  <a:rPr lang="en-US" sz="2000" dirty="0" err="1">
                    <a:solidFill>
                      <a:schemeClr val="accent1">
                        <a:lumMod val="50000"/>
                      </a:schemeClr>
                    </a:solidFill>
                  </a:rPr>
                  <a:t>chiziqning</a:t>
                </a:r>
                <a:r>
                  <a:rPr lang="en-US" sz="2000" dirty="0">
                    <a:solidFill>
                      <a:schemeClr val="accent1">
                        <a:lumMod val="50000"/>
                      </a:schemeClr>
                    </a:solidFill>
                  </a:rPr>
                  <a:t> </a:t>
                </a:r>
                <a:r>
                  <a:rPr lang="en-US" sz="2000" dirty="0" err="1">
                    <a:solidFill>
                      <a:schemeClr val="accent1">
                        <a:lumMod val="50000"/>
                      </a:schemeClr>
                    </a:solidFill>
                  </a:rPr>
                  <a:t>Dekart</a:t>
                </a:r>
                <a:r>
                  <a:rPr lang="en-US" sz="2000" dirty="0">
                    <a:solidFill>
                      <a:schemeClr val="accent1">
                        <a:lumMod val="50000"/>
                      </a:schemeClr>
                    </a:solidFill>
                  </a:rPr>
                  <a:t> </a:t>
                </a:r>
                <a:r>
                  <a:rPr lang="en-US" sz="2000" dirty="0" err="1">
                    <a:solidFill>
                      <a:schemeClr val="accent1">
                        <a:lumMod val="50000"/>
                      </a:schemeClr>
                    </a:solidFill>
                  </a:rPr>
                  <a:t>reperiga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en-US" sz="2000" dirty="0" err="1">
                    <a:solidFill>
                      <a:schemeClr val="accent1">
                        <a:lumMod val="50000"/>
                      </a:schemeClr>
                    </a:solidFill>
                  </a:rPr>
                  <a:t>kanonik</a:t>
                </a:r>
                <a:r>
                  <a:rPr lang="en-US" sz="2000" dirty="0">
                    <a:solidFill>
                      <a:schemeClr val="accent1">
                        <a:lumMod val="50000"/>
                      </a:schemeClr>
                    </a:solidFill>
                  </a:rPr>
                  <a:t>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a:solidFill>
                      <a:schemeClr val="accent1">
                        <a:lumMod val="50000"/>
                      </a:schemeClr>
                    </a:solidFill>
                  </a:rPr>
                  <a:t>yozing</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Yech</a:t>
                </a:r>
                <a:r>
                  <a:rPr lang="en-US" sz="2000" dirty="0">
                    <a:solidFill>
                      <a:schemeClr val="accent1">
                        <a:lumMod val="50000"/>
                      </a:schemeClr>
                    </a:solidFill>
                  </a:rPr>
                  <a:t> </a:t>
                </a:r>
                <a:r>
                  <a:rPr lang="en-US" sz="2000" dirty="0" err="1">
                    <a:solidFill>
                      <a:schemeClr val="accent1">
                        <a:lumMod val="50000"/>
                      </a:schemeClr>
                    </a:solidFill>
                  </a:rPr>
                  <a:t>i</a:t>
                </a:r>
                <a:r>
                  <a:rPr lang="en-US" sz="2000" dirty="0">
                    <a:solidFill>
                      <a:schemeClr val="accent1">
                        <a:lumMod val="50000"/>
                      </a:schemeClr>
                    </a:solidFill>
                  </a:rPr>
                  <a:t> sh.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tenglamani</a:t>
                </a:r>
                <a:r>
                  <a:rPr lang="en-US" sz="2000" dirty="0">
                    <a:solidFill>
                      <a:schemeClr val="accent1">
                        <a:lumMod val="50000"/>
                      </a:schemeClr>
                    </a:solidFill>
                  </a:rPr>
                  <a:t> (6.2) </a:t>
                </a:r>
                <a14:m>
                  <m:oMath xmlns:m="http://schemas.openxmlformats.org/officeDocument/2006/math">
                    <m:r>
                      <a:rPr lang="en-US" sz="2000" i="1">
                        <a:solidFill>
                          <a:schemeClr val="accent1">
                            <a:lumMod val="50000"/>
                          </a:schemeClr>
                        </a:solidFill>
                        <a:latin typeface="Cambria Math"/>
                      </a:rPr>
                      <m:t>𝑟</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𝑝</m:t>
                        </m:r>
                      </m:num>
                      <m:den>
                        <m:r>
                          <a:rPr lang="en-US" sz="2000" i="1">
                            <a:solidFill>
                              <a:schemeClr val="accent1">
                                <a:lumMod val="50000"/>
                              </a:schemeClr>
                            </a:solidFill>
                            <a:latin typeface="Cambria Math"/>
                          </a:rPr>
                          <m:t>1−</m:t>
                        </m:r>
                        <m:r>
                          <a:rPr lang="en-US" sz="2000" i="1">
                            <a:solidFill>
                              <a:schemeClr val="accent1">
                                <a:lumMod val="50000"/>
                              </a:schemeClr>
                            </a:solidFill>
                            <a:latin typeface="Cambria Math"/>
                          </a:rPr>
                          <m:t>𝑒</m:t>
                        </m:r>
                        <m:r>
                          <a:rPr lang="en-US" sz="2000" i="1">
                            <a:solidFill>
                              <a:schemeClr val="accent1">
                                <a:lumMod val="50000"/>
                              </a:schemeClr>
                            </a:solidFill>
                            <a:latin typeface="Cambria Math"/>
                          </a:rPr>
                          <m:t> </m:t>
                        </m:r>
                        <m:r>
                          <a:rPr lang="en-US" sz="2000" i="1">
                            <a:solidFill>
                              <a:schemeClr val="accent1">
                                <a:lumMod val="50000"/>
                              </a:schemeClr>
                            </a:solidFill>
                            <a:latin typeface="Cambria Math"/>
                          </a:rPr>
                          <m:t>𝑐𝑜𝑠</m:t>
                        </m:r>
                        <m:r>
                          <a:rPr lang="en-US" sz="2000" i="1">
                            <a:solidFill>
                              <a:schemeClr val="accent1">
                                <a:lumMod val="50000"/>
                              </a:schemeClr>
                            </a:solidFill>
                            <a:latin typeface="Cambria Math"/>
                            <a:ea typeface="Cambria Math"/>
                          </a:rPr>
                          <m:t>𝜑</m:t>
                        </m:r>
                      </m:den>
                    </m:f>
                  </m:oMath>
                </a14:m>
                <a:r>
                  <a:rPr lang="en-US" sz="2000" dirty="0">
                    <a:solidFill>
                      <a:schemeClr val="accent1">
                        <a:lumMod val="50000"/>
                      </a:schemeClr>
                    </a:solidFill>
                  </a:rPr>
                  <a:t> </a:t>
                </a:r>
                <a:r>
                  <a:rPr lang="en-US" sz="2000" dirty="0" err="1">
                    <a:solidFill>
                      <a:schemeClr val="accent1">
                        <a:lumMod val="50000"/>
                      </a:schemeClr>
                    </a:solidFill>
                  </a:rPr>
                  <a:t>ko’rinishga</a:t>
                </a:r>
                <a:r>
                  <a:rPr lang="en-US" sz="2000" dirty="0">
                    <a:solidFill>
                      <a:schemeClr val="accent1">
                        <a:lumMod val="50000"/>
                      </a:schemeClr>
                    </a:solidFill>
                  </a:rPr>
                  <a:t> </a:t>
                </a:r>
                <a:r>
                  <a:rPr lang="en-US" sz="2000" dirty="0" err="1">
                    <a:solidFill>
                      <a:schemeClr val="accent1">
                        <a:lumMod val="50000"/>
                      </a:schemeClr>
                    </a:solidFill>
                  </a:rPr>
                  <a:t>keltirish</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o’ng</a:t>
                </a:r>
                <a:r>
                  <a:rPr lang="en-US" sz="2000" dirty="0">
                    <a:solidFill>
                      <a:schemeClr val="accent1">
                        <a:lumMod val="50000"/>
                      </a:schemeClr>
                    </a:solidFill>
                  </a:rPr>
                  <a:t> </a:t>
                </a:r>
                <a:r>
                  <a:rPr lang="en-US" sz="2000" dirty="0" err="1">
                    <a:solidFill>
                      <a:schemeClr val="accent1">
                        <a:lumMod val="50000"/>
                      </a:schemeClr>
                    </a:solidFill>
                  </a:rPr>
                  <a:t>tomonining</a:t>
                </a:r>
                <a:r>
                  <a:rPr lang="en-US" sz="2000" dirty="0">
                    <a:solidFill>
                      <a:schemeClr val="accent1">
                        <a:lumMod val="50000"/>
                      </a:schemeClr>
                    </a:solidFill>
                  </a:rPr>
                  <a:t> </a:t>
                </a:r>
                <a:r>
                  <a:rPr lang="en-US" sz="2000" dirty="0" err="1">
                    <a:solidFill>
                      <a:schemeClr val="accent1">
                        <a:lumMod val="50000"/>
                      </a:schemeClr>
                    </a:solidFill>
                  </a:rPr>
                  <a:t>surat</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en-US" sz="2000" dirty="0" err="1">
                    <a:solidFill>
                      <a:schemeClr val="accent1">
                        <a:lumMod val="50000"/>
                      </a:schemeClr>
                    </a:solidFill>
                  </a:rPr>
                  <a:t>maxrajini</a:t>
                </a:r>
                <a:r>
                  <a:rPr lang="en-US" sz="2000" dirty="0">
                    <a:solidFill>
                      <a:schemeClr val="accent1">
                        <a:lumMod val="50000"/>
                      </a:schemeClr>
                    </a:solidFill>
                  </a:rPr>
                  <a:t> 13 </a:t>
                </a:r>
                <a:r>
                  <a:rPr lang="en-US" sz="2000" dirty="0" err="1">
                    <a:solidFill>
                      <a:schemeClr val="accent1">
                        <a:lumMod val="50000"/>
                      </a:schemeClr>
                    </a:solidFill>
                  </a:rPr>
                  <a:t>ga</a:t>
                </a:r>
                <a:r>
                  <a:rPr lang="en-US" sz="2000" dirty="0">
                    <a:solidFill>
                      <a:schemeClr val="accent1">
                        <a:lumMod val="50000"/>
                      </a:schemeClr>
                    </a:solidFill>
                  </a:rPr>
                  <a:t> </a:t>
                </a:r>
                <a:r>
                  <a:rPr lang="en-US" sz="2000" dirty="0" err="1">
                    <a:solidFill>
                      <a:schemeClr val="accent1">
                        <a:lumMod val="50000"/>
                      </a:schemeClr>
                    </a:solidFill>
                  </a:rPr>
                  <a:t>bo’lamiz</a:t>
                </a:r>
                <a:r>
                  <a:rPr lang="en-US" sz="2000" dirty="0">
                    <a:solidFill>
                      <a:schemeClr val="accent1">
                        <a:lumMod val="50000"/>
                      </a:schemeClr>
                    </a:solidFill>
                  </a:rPr>
                  <a:t>: </a:t>
                </a:r>
                <a:br>
                  <a:rPr lang="en-US" sz="2000" dirty="0">
                    <a:solidFill>
                      <a:schemeClr val="accent1">
                        <a:lumMod val="50000"/>
                      </a:schemeClr>
                    </a:solidFill>
                  </a:rPr>
                </a:br>
                <a14:m>
                  <m:oMath xmlns:m="http://schemas.openxmlformats.org/officeDocument/2006/math">
                    <m:r>
                      <a:rPr lang="en-US" sz="2000" b="1" i="1">
                        <a:solidFill>
                          <a:schemeClr val="accent1">
                            <a:lumMod val="50000"/>
                          </a:schemeClr>
                        </a:solidFill>
                        <a:latin typeface="Cambria Math"/>
                      </a:rPr>
                      <m:t>𝒓</m:t>
                    </m:r>
                    <m:r>
                      <a:rPr lang="en-US" sz="2000" b="1" i="1">
                        <a:solidFill>
                          <a:schemeClr val="accent1">
                            <a:lumMod val="50000"/>
                          </a:schemeClr>
                        </a:solidFill>
                        <a:latin typeface="Cambria Math"/>
                      </a:rPr>
                      <m:t>=</m:t>
                    </m:r>
                    <m:f>
                      <m:fPr>
                        <m:ctrlPr>
                          <a:rPr lang="en-US" sz="2000" b="1" i="1">
                            <a:solidFill>
                              <a:schemeClr val="accent1">
                                <a:lumMod val="50000"/>
                              </a:schemeClr>
                            </a:solidFill>
                            <a:latin typeface="Cambria Math"/>
                          </a:rPr>
                        </m:ctrlPr>
                      </m:fPr>
                      <m:num>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𝟐𝟓</m:t>
                            </m:r>
                          </m:num>
                          <m:den>
                            <m:r>
                              <a:rPr lang="en-US" sz="2000" b="1" i="1">
                                <a:solidFill>
                                  <a:schemeClr val="accent1">
                                    <a:lumMod val="50000"/>
                                  </a:schemeClr>
                                </a:solidFill>
                                <a:latin typeface="Cambria Math"/>
                              </a:rPr>
                              <m:t>𝟏𝟑</m:t>
                            </m:r>
                          </m:den>
                        </m:f>
                      </m:num>
                      <m:den>
                        <m:r>
                          <a:rPr lang="en-US" sz="2000" b="1" i="1">
                            <a:solidFill>
                              <a:schemeClr val="accent1">
                                <a:lumMod val="50000"/>
                              </a:schemeClr>
                            </a:solidFill>
                            <a:latin typeface="Cambria Math"/>
                          </a:rPr>
                          <m:t>𝟏</m:t>
                        </m:r>
                        <m:r>
                          <a:rPr lang="en-US" sz="2000" b="1" i="1">
                            <a:solidFill>
                              <a:schemeClr val="accent1">
                                <a:lumMod val="50000"/>
                              </a:schemeClr>
                            </a:solidFill>
                            <a:latin typeface="Cambria Math"/>
                          </a:rPr>
                          <m:t>−</m:t>
                        </m:r>
                        <m:f>
                          <m:fPr>
                            <m:ctrlPr>
                              <a:rPr lang="en-US" sz="2000" b="1" i="1">
                                <a:solidFill>
                                  <a:schemeClr val="accent1">
                                    <a:lumMod val="50000"/>
                                  </a:schemeClr>
                                </a:solidFill>
                                <a:latin typeface="Cambria Math"/>
                              </a:rPr>
                            </m:ctrlPr>
                          </m:fPr>
                          <m:num>
                            <m:r>
                              <a:rPr lang="en-US" sz="2000" b="1" i="1">
                                <a:solidFill>
                                  <a:schemeClr val="accent1">
                                    <a:lumMod val="50000"/>
                                  </a:schemeClr>
                                </a:solidFill>
                                <a:latin typeface="Cambria Math"/>
                              </a:rPr>
                              <m:t>𝟏𝟐</m:t>
                            </m:r>
                          </m:num>
                          <m:den>
                            <m:r>
                              <a:rPr lang="en-US" sz="2000" b="1" i="1">
                                <a:solidFill>
                                  <a:schemeClr val="accent1">
                                    <a:lumMod val="50000"/>
                                  </a:schemeClr>
                                </a:solidFill>
                                <a:latin typeface="Cambria Math"/>
                              </a:rPr>
                              <m:t>𝟏𝟑</m:t>
                            </m:r>
                          </m:den>
                        </m:f>
                        <m:r>
                          <a:rPr lang="en-US" sz="2000" b="1" i="1">
                            <a:solidFill>
                              <a:schemeClr val="accent1">
                                <a:lumMod val="50000"/>
                              </a:schemeClr>
                            </a:solidFill>
                            <a:latin typeface="Cambria Math"/>
                          </a:rPr>
                          <m:t>𝒄𝒐𝒔</m:t>
                        </m:r>
                        <m:r>
                          <a:rPr lang="en-US" sz="2000" b="1" i="1">
                            <a:solidFill>
                              <a:schemeClr val="accent1">
                                <a:lumMod val="50000"/>
                              </a:schemeClr>
                            </a:solidFill>
                            <a:latin typeface="Cambria Math"/>
                            <a:ea typeface="Cambria Math"/>
                          </a:rPr>
                          <m:t>𝝋</m:t>
                        </m:r>
                      </m:den>
                    </m:f>
                  </m:oMath>
                </a14:m>
                <a:r>
                  <a:rPr lang="en-US" sz="2000" b="1"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 </a:t>
                </a:r>
                <a:r>
                  <a:rPr lang="en-US" sz="2000" dirty="0" err="1">
                    <a:solidFill>
                      <a:schemeClr val="accent1">
                        <a:lumMod val="50000"/>
                      </a:schemeClr>
                    </a:solidFill>
                  </a:rPr>
                  <a:t>buni</a:t>
                </a:r>
                <a:r>
                  <a:rPr lang="en-US" sz="2000" dirty="0">
                    <a:solidFill>
                      <a:schemeClr val="accent1">
                        <a:lumMod val="50000"/>
                      </a:schemeClr>
                    </a:solidFill>
                  </a:rPr>
                  <a:t>  (6.2)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taqqoslasak</a:t>
                </a:r>
                <a:r>
                  <a:rPr lang="en-US" sz="2000" dirty="0">
                    <a:solidFill>
                      <a:schemeClr val="accent1">
                        <a:lumMod val="50000"/>
                      </a:schemeClr>
                    </a:solidFill>
                  </a:rPr>
                  <a:t>,  </a:t>
                </a:r>
                <a:r>
                  <a:rPr lang="en-US" sz="2000" dirty="0" err="1">
                    <a:solidFill>
                      <a:schemeClr val="accent1">
                        <a:lumMod val="50000"/>
                      </a:schemeClr>
                    </a:solidFill>
                  </a:rPr>
                  <a:t>ko`ramizki</a:t>
                </a:r>
                <a:r>
                  <a:rPr lang="en-US" sz="2000"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rPr>
                      <m:t>𝑒</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12</m:t>
                        </m:r>
                      </m:num>
                      <m:den>
                        <m:r>
                          <a:rPr lang="en-US" sz="2000" i="1">
                            <a:solidFill>
                              <a:schemeClr val="accent1">
                                <a:lumMod val="50000"/>
                              </a:schemeClr>
                            </a:solidFill>
                            <a:latin typeface="Cambria Math"/>
                          </a:rPr>
                          <m:t>13</m:t>
                        </m:r>
                      </m:den>
                    </m:f>
                    <m:r>
                      <a:rPr lang="en-US" sz="2000" i="1">
                        <a:solidFill>
                          <a:schemeClr val="accent1">
                            <a:lumMod val="50000"/>
                          </a:schemeClr>
                        </a:solidFill>
                        <a:latin typeface="Cambria Math"/>
                        <a:ea typeface="Cambria Math"/>
                      </a:rPr>
                      <m:t>&lt;1,</m:t>
                    </m:r>
                  </m:oMath>
                </a14:m>
                <a:r>
                  <a:rPr lang="en-US" sz="2000" dirty="0">
                    <a:solidFill>
                      <a:schemeClr val="accent1">
                        <a:lumMod val="50000"/>
                      </a:schemeClr>
                    </a:solidFill>
                  </a:rPr>
                  <a:t>  </a:t>
                </a:r>
                <a:r>
                  <a:rPr lang="en-US" sz="2000" dirty="0" err="1">
                    <a:solidFill>
                      <a:schemeClr val="accent1">
                        <a:lumMod val="50000"/>
                      </a:schemeClr>
                    </a:solidFill>
                  </a:rPr>
                  <a:t>demak</a:t>
                </a:r>
                <a:r>
                  <a:rPr lang="en-US" sz="2000" dirty="0">
                    <a:solidFill>
                      <a:schemeClr val="accent1">
                        <a:lumMod val="50000"/>
                      </a:schemeClr>
                    </a:solidFill>
                  </a:rPr>
                  <a:t>,  </a:t>
                </a:r>
                <a:r>
                  <a:rPr lang="en-US" sz="2000" dirty="0" err="1">
                    <a:solidFill>
                      <a:schemeClr val="accent1">
                        <a:lumMod val="50000"/>
                      </a:schemeClr>
                    </a:solidFill>
                  </a:rPr>
                  <a:t>egri</a:t>
                </a:r>
                <a:r>
                  <a:rPr lang="en-US" sz="2000" dirty="0">
                    <a:solidFill>
                      <a:schemeClr val="accent1">
                        <a:lumMod val="50000"/>
                      </a:schemeClr>
                    </a:solidFill>
                  </a:rPr>
                  <a:t>  </a:t>
                </a:r>
                <a:r>
                  <a:rPr lang="en-US" sz="2000" dirty="0" err="1">
                    <a:solidFill>
                      <a:schemeClr val="accent1">
                        <a:lumMod val="50000"/>
                      </a:schemeClr>
                    </a:solidFill>
                  </a:rPr>
                  <a:t>chiziq</a:t>
                </a:r>
                <a:r>
                  <a:rPr lang="en-US" sz="2000" dirty="0">
                    <a:solidFill>
                      <a:schemeClr val="accent1">
                        <a:lumMod val="50000"/>
                      </a:schemeClr>
                    </a:solidFill>
                  </a:rPr>
                  <a:t>  </a:t>
                </a:r>
                <a:r>
                  <a:rPr lang="en-US" sz="2000" dirty="0" err="1">
                    <a:solidFill>
                      <a:schemeClr val="accent1">
                        <a:lumMod val="50000"/>
                      </a:schemeClr>
                    </a:solidFill>
                  </a:rPr>
                  <a:t>ellipsdir</a:t>
                </a:r>
                <a:r>
                  <a:rPr lang="en-US" sz="2000" dirty="0">
                    <a:solidFill>
                      <a:schemeClr val="accent1">
                        <a:lumMod val="50000"/>
                      </a:schemeClr>
                    </a:solidFill>
                  </a:rPr>
                  <a:t>. </a:t>
                </a:r>
                <a:br>
                  <a:rPr lang="en-US" sz="2000" dirty="0">
                    <a:solidFill>
                      <a:schemeClr val="accent1">
                        <a:lumMod val="50000"/>
                      </a:schemeClr>
                    </a:solidFill>
                  </a:rPr>
                </a:br>
                <a:r>
                  <a:rPr lang="en-US" sz="2000" dirty="0" err="1">
                    <a:solidFill>
                      <a:schemeClr val="accent1">
                        <a:lumMod val="50000"/>
                      </a:schemeClr>
                    </a:solidFill>
                  </a:rPr>
                  <a:t>Uning</a:t>
                </a:r>
                <a:r>
                  <a:rPr lang="en-US" sz="2000" dirty="0">
                    <a:solidFill>
                      <a:schemeClr val="accent1">
                        <a:lumMod val="50000"/>
                      </a:schemeClr>
                    </a:solidFill>
                  </a:rPr>
                  <a:t>  </a:t>
                </a:r>
                <a:r>
                  <a:rPr lang="en-US" sz="2000" dirty="0" err="1">
                    <a:solidFill>
                      <a:schemeClr val="accent1">
                        <a:lumMod val="50000"/>
                      </a:schemeClr>
                    </a:solidFill>
                  </a:rPr>
                  <a:t>kanonik</a:t>
                </a:r>
                <a:r>
                  <a:rPr lang="en-US" sz="2000" dirty="0">
                    <a:solidFill>
                      <a:schemeClr val="accent1">
                        <a:lumMod val="50000"/>
                      </a:schemeClr>
                    </a:solidFill>
                  </a:rPr>
                  <a:t>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a:solidFill>
                      <a:schemeClr val="accent1">
                        <a:lumMod val="50000"/>
                      </a:schemeClr>
                    </a:solidFill>
                  </a:rPr>
                  <a:t>yozamiz</a:t>
                </a:r>
                <a:r>
                  <a:rPr lang="en-US" sz="2000" dirty="0">
                    <a:solidFill>
                      <a:schemeClr val="accent1">
                        <a:lumMod val="50000"/>
                      </a:schemeClr>
                    </a:solidFill>
                  </a:rPr>
                  <a:t>.  </a:t>
                </a:r>
                <a:r>
                  <a:rPr lang="en-US" sz="2000" dirty="0" err="1">
                    <a:solidFill>
                      <a:schemeClr val="accent1">
                        <a:lumMod val="50000"/>
                      </a:schemeClr>
                    </a:solidFill>
                  </a:rPr>
                  <a:t>Tenglamadan</a:t>
                </a:r>
                <a:r>
                  <a:rPr lang="en-US" sz="2000" dirty="0">
                    <a:solidFill>
                      <a:schemeClr val="accent1">
                        <a:lumMod val="50000"/>
                      </a:schemeClr>
                    </a:solidFill>
                  </a:rPr>
                  <a:t>  p</a:t>
                </a:r>
                <a14:m>
                  <m:oMath xmlns:m="http://schemas.openxmlformats.org/officeDocument/2006/math">
                    <m:r>
                      <a:rPr lang="en-US" sz="2000">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13</m:t>
                        </m:r>
                      </m:den>
                    </m:f>
                    <m:r>
                      <a:rPr lang="en-US" sz="2000" i="1">
                        <a:solidFill>
                          <a:schemeClr val="accent1">
                            <a:lumMod val="50000"/>
                          </a:schemeClr>
                        </a:solidFill>
                        <a:latin typeface="Cambria Math"/>
                      </a:rPr>
                      <m:t>,  </m:t>
                    </m:r>
                    <m:r>
                      <a:rPr lang="en-US" sz="2000" i="1">
                        <a:solidFill>
                          <a:schemeClr val="accent1">
                            <a:lumMod val="50000"/>
                          </a:schemeClr>
                        </a:solidFill>
                        <a:latin typeface="Cambria Math"/>
                      </a:rPr>
                      <m:t>𝑙𝑒𝑘𝑖𝑛</m:t>
                    </m:r>
                    <m:r>
                      <a:rPr lang="en-US" sz="2000" i="1">
                        <a:solidFill>
                          <a:schemeClr val="accent1">
                            <a:lumMod val="50000"/>
                          </a:schemeClr>
                        </a:solidFill>
                        <a:latin typeface="Cambria Math"/>
                      </a:rPr>
                      <m:t> </m:t>
                    </m:r>
                    <m:r>
                      <a:rPr lang="en-US" sz="2000" i="1">
                        <a:solidFill>
                          <a:schemeClr val="accent1">
                            <a:lumMod val="50000"/>
                          </a:schemeClr>
                        </a:solidFill>
                        <a:latin typeface="Cambria Math"/>
                      </a:rPr>
                      <m:t>𝑝</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𝑎</m:t>
                        </m:r>
                      </m:den>
                    </m:f>
                  </m:oMath>
                </a14:m>
                <a:r>
                  <a:rPr lang="en-US" sz="2000" dirty="0">
                    <a:solidFill>
                      <a:schemeClr val="accent1">
                        <a:lumMod val="50000"/>
                      </a:schemeClr>
                    </a:solidFill>
                  </a:rPr>
                  <a:t>  </a:t>
                </a:r>
                <a:r>
                  <a:rPr lang="en-US" sz="2000" dirty="0" err="1">
                    <a:solidFill>
                      <a:schemeClr val="accent1">
                        <a:lumMod val="50000"/>
                      </a:schemeClr>
                    </a:solidFill>
                  </a:rPr>
                  <a:t>edi</a:t>
                </a:r>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𝑎</m:t>
                        </m:r>
                      </m:den>
                    </m:f>
                  </m:oMath>
                </a14:m>
                <a:r>
                  <a:rPr lang="en-US" sz="2000" dirty="0">
                    <a:solidFill>
                      <a:schemeClr val="accent1">
                        <a:lumMod val="50000"/>
                      </a:schemeClr>
                    </a:solidFill>
                  </a:rPr>
                  <a:t>=</a:t>
                </a:r>
                <a14:m>
                  <m:oMath xmlns:m="http://schemas.openxmlformats.org/officeDocument/2006/math">
                    <m:f>
                      <m:fPr>
                        <m:ctrlPr>
                          <a:rPr lang="en-US" sz="2000" i="1" dirty="0">
                            <a:solidFill>
                              <a:schemeClr val="accent1">
                                <a:lumMod val="50000"/>
                              </a:schemeClr>
                            </a:solidFill>
                            <a:latin typeface="Cambria Math"/>
                          </a:rPr>
                        </m:ctrlPr>
                      </m:fPr>
                      <m:num>
                        <m:r>
                          <a:rPr lang="en-US" sz="2000" i="1" dirty="0">
                            <a:solidFill>
                              <a:schemeClr val="accent1">
                                <a:lumMod val="50000"/>
                              </a:schemeClr>
                            </a:solidFill>
                            <a:latin typeface="Cambria Math"/>
                          </a:rPr>
                          <m:t>25</m:t>
                        </m:r>
                      </m:num>
                      <m:den>
                        <m:r>
                          <a:rPr lang="en-US" sz="2000" i="1" dirty="0">
                            <a:solidFill>
                              <a:schemeClr val="accent1">
                                <a:lumMod val="50000"/>
                              </a:schemeClr>
                            </a:solidFill>
                            <a:latin typeface="Cambria Math"/>
                          </a:rPr>
                          <m:t>13</m:t>
                        </m:r>
                      </m:den>
                    </m:f>
                    <m:r>
                      <a:rPr lang="en-US" sz="2000" i="1" dirty="0">
                        <a:solidFill>
                          <a:schemeClr val="accent1">
                            <a:lumMod val="50000"/>
                          </a:schemeClr>
                        </a:solidFill>
                        <a:latin typeface="Cambria Math"/>
                      </a:rPr>
                      <m:t>,     </m:t>
                    </m:r>
                    <m:sSup>
                      <m:sSupPr>
                        <m:ctrlPr>
                          <a:rPr lang="en-US" sz="2000" i="1" dirty="0">
                            <a:solidFill>
                              <a:schemeClr val="accent1">
                                <a:lumMod val="50000"/>
                              </a:schemeClr>
                            </a:solidFill>
                            <a:latin typeface="Cambria Math"/>
                          </a:rPr>
                        </m:ctrlPr>
                      </m:sSupPr>
                      <m:e>
                        <m:r>
                          <a:rPr lang="en-US" sz="2000" i="1" dirty="0">
                            <a:solidFill>
                              <a:schemeClr val="accent1">
                                <a:lumMod val="50000"/>
                              </a:schemeClr>
                            </a:solidFill>
                            <a:latin typeface="Cambria Math"/>
                          </a:rPr>
                          <m:t>𝑏</m:t>
                        </m:r>
                      </m:e>
                      <m:sup>
                        <m:r>
                          <a:rPr lang="en-US" sz="2000" i="1" dirty="0">
                            <a:solidFill>
                              <a:schemeClr val="accent1">
                                <a:lumMod val="50000"/>
                              </a:schemeClr>
                            </a:solidFill>
                            <a:latin typeface="Cambria Math"/>
                          </a:rPr>
                          <m:t>2</m:t>
                        </m:r>
                      </m:sup>
                    </m:sSup>
                    <m:r>
                      <a:rPr lang="en-US" sz="2000" i="1" dirty="0">
                        <a:solidFill>
                          <a:schemeClr val="accent1">
                            <a:lumMod val="50000"/>
                          </a:schemeClr>
                        </a:solidFill>
                        <a:latin typeface="Cambria Math"/>
                        <a:ea typeface="Cambria Math"/>
                      </a:rPr>
                      <m:t>=</m:t>
                    </m:r>
                    <m:f>
                      <m:fPr>
                        <m:ctrlPr>
                          <a:rPr lang="en-US" sz="2000" i="1" dirty="0">
                            <a:solidFill>
                              <a:schemeClr val="accent1">
                                <a:lumMod val="50000"/>
                              </a:schemeClr>
                            </a:solidFill>
                            <a:latin typeface="Cambria Math"/>
                            <a:ea typeface="Cambria Math"/>
                          </a:rPr>
                        </m:ctrlPr>
                      </m:fPr>
                      <m:num>
                        <m:r>
                          <a:rPr lang="en-US" sz="2000" i="1" dirty="0">
                            <a:solidFill>
                              <a:schemeClr val="accent1">
                                <a:lumMod val="50000"/>
                              </a:schemeClr>
                            </a:solidFill>
                            <a:latin typeface="Cambria Math"/>
                            <a:ea typeface="Cambria Math"/>
                          </a:rPr>
                          <m:t>25</m:t>
                        </m:r>
                      </m:num>
                      <m:den>
                        <m:r>
                          <a:rPr lang="en-US" sz="2000" i="1" dirty="0">
                            <a:solidFill>
                              <a:schemeClr val="accent1">
                                <a:lumMod val="50000"/>
                              </a:schemeClr>
                            </a:solidFill>
                            <a:latin typeface="Cambria Math"/>
                            <a:ea typeface="Cambria Math"/>
                          </a:rPr>
                          <m:t>13</m:t>
                        </m:r>
                      </m:den>
                    </m:f>
                    <m:r>
                      <a:rPr lang="en-US" sz="2000" i="1" dirty="0">
                        <a:solidFill>
                          <a:schemeClr val="accent1">
                            <a:lumMod val="50000"/>
                          </a:schemeClr>
                        </a:solidFill>
                        <a:latin typeface="Cambria Math"/>
                        <a:ea typeface="Cambria Math"/>
                      </a:rPr>
                      <m:t>𝑎</m:t>
                    </m:r>
                    <m:r>
                      <a:rPr lang="en-US" sz="2000" i="1" dirty="0">
                        <a:solidFill>
                          <a:schemeClr val="accent1">
                            <a:lumMod val="50000"/>
                          </a:schemeClr>
                        </a:solidFill>
                        <a:latin typeface="Cambria Math"/>
                        <a:ea typeface="Cambria Math"/>
                      </a:rPr>
                      <m:t>,  </m:t>
                    </m:r>
                    <m:r>
                      <a:rPr lang="en-US" sz="2000" i="1" dirty="0">
                        <a:solidFill>
                          <a:schemeClr val="accent1">
                            <a:lumMod val="50000"/>
                          </a:schemeClr>
                        </a:solidFill>
                        <a:latin typeface="Cambria Math"/>
                        <a:ea typeface="Cambria Math"/>
                      </a:rPr>
                      <m:t>𝑒</m:t>
                    </m:r>
                    <m:r>
                      <a:rPr lang="en-US" sz="2000" i="1" dirty="0">
                        <a:solidFill>
                          <a:schemeClr val="accent1">
                            <a:lumMod val="50000"/>
                          </a:schemeClr>
                        </a:solidFill>
                        <a:latin typeface="Cambria Math"/>
                        <a:ea typeface="Cambria Math"/>
                      </a:rPr>
                      <m:t>=</m:t>
                    </m:r>
                    <m:f>
                      <m:fPr>
                        <m:ctrlPr>
                          <a:rPr lang="en-US" sz="2000" i="1" dirty="0">
                            <a:solidFill>
                              <a:schemeClr val="accent1">
                                <a:lumMod val="50000"/>
                              </a:schemeClr>
                            </a:solidFill>
                            <a:latin typeface="Cambria Math"/>
                            <a:ea typeface="Cambria Math"/>
                          </a:rPr>
                        </m:ctrlPr>
                      </m:fPr>
                      <m:num>
                        <m:r>
                          <a:rPr lang="en-US" sz="2000" i="1" dirty="0">
                            <a:solidFill>
                              <a:schemeClr val="accent1">
                                <a:lumMod val="50000"/>
                              </a:schemeClr>
                            </a:solidFill>
                            <a:latin typeface="Cambria Math"/>
                            <a:ea typeface="Cambria Math"/>
                          </a:rPr>
                          <m:t>𝑐</m:t>
                        </m:r>
                      </m:num>
                      <m:den>
                        <m:r>
                          <a:rPr lang="en-US" sz="2000" i="1" dirty="0">
                            <a:solidFill>
                              <a:schemeClr val="accent1">
                                <a:lumMod val="50000"/>
                              </a:schemeClr>
                            </a:solidFill>
                            <a:latin typeface="Cambria Math"/>
                            <a:ea typeface="Cambria Math"/>
                          </a:rPr>
                          <m:t>𝑎</m:t>
                        </m:r>
                      </m:den>
                    </m:f>
                    <m:r>
                      <a:rPr lang="en-US" sz="2000" i="1" dirty="0">
                        <a:solidFill>
                          <a:schemeClr val="accent1">
                            <a:lumMod val="50000"/>
                          </a:schemeClr>
                        </a:solidFill>
                        <a:latin typeface="Cambria Math"/>
                        <a:ea typeface="Cambria Math"/>
                      </a:rPr>
                      <m:t>=</m:t>
                    </m:r>
                    <m:f>
                      <m:fPr>
                        <m:ctrlPr>
                          <a:rPr lang="en-US" sz="2000" i="1" dirty="0">
                            <a:solidFill>
                              <a:schemeClr val="accent1">
                                <a:lumMod val="50000"/>
                              </a:schemeClr>
                            </a:solidFill>
                            <a:latin typeface="Cambria Math"/>
                            <a:ea typeface="Cambria Math"/>
                          </a:rPr>
                        </m:ctrlPr>
                      </m:fPr>
                      <m:num>
                        <m:r>
                          <a:rPr lang="en-US" sz="2000" i="1" dirty="0">
                            <a:solidFill>
                              <a:schemeClr val="accent1">
                                <a:lumMod val="50000"/>
                              </a:schemeClr>
                            </a:solidFill>
                            <a:latin typeface="Cambria Math"/>
                            <a:ea typeface="Cambria Math"/>
                          </a:rPr>
                          <m:t>12</m:t>
                        </m:r>
                      </m:num>
                      <m:den>
                        <m:r>
                          <a:rPr lang="en-US" sz="2000" i="1" dirty="0">
                            <a:solidFill>
                              <a:schemeClr val="accent1">
                                <a:lumMod val="50000"/>
                              </a:schemeClr>
                            </a:solidFill>
                            <a:latin typeface="Cambria Math"/>
                            <a:ea typeface="Cambria Math"/>
                          </a:rPr>
                          <m:t>13</m:t>
                        </m:r>
                      </m:den>
                    </m:f>
                    <m:r>
                      <a:rPr lang="en-US" sz="2000" i="1" dirty="0">
                        <a:solidFill>
                          <a:schemeClr val="accent1">
                            <a:lumMod val="50000"/>
                          </a:schemeClr>
                        </a:solidFill>
                        <a:latin typeface="Cambria Math"/>
                        <a:ea typeface="Cambria Math"/>
                      </a:rPr>
                      <m:t>⇒</m:t>
                    </m:r>
                    <m:r>
                      <a:rPr lang="en-US" sz="2000" i="1" dirty="0">
                        <a:solidFill>
                          <a:schemeClr val="accent1">
                            <a:lumMod val="50000"/>
                          </a:schemeClr>
                        </a:solidFill>
                        <a:latin typeface="Cambria Math"/>
                        <a:ea typeface="Cambria Math"/>
                      </a:rPr>
                      <m:t>𝑐</m:t>
                    </m:r>
                    <m:r>
                      <a:rPr lang="en-US" sz="2000" i="1" dirty="0">
                        <a:solidFill>
                          <a:schemeClr val="accent1">
                            <a:lumMod val="50000"/>
                          </a:schemeClr>
                        </a:solidFill>
                        <a:latin typeface="Cambria Math"/>
                        <a:ea typeface="Cambria Math"/>
                      </a:rPr>
                      <m:t>=</m:t>
                    </m:r>
                    <m:f>
                      <m:fPr>
                        <m:ctrlPr>
                          <a:rPr lang="en-US" sz="2000" i="1" dirty="0">
                            <a:solidFill>
                              <a:schemeClr val="accent1">
                                <a:lumMod val="50000"/>
                              </a:schemeClr>
                            </a:solidFill>
                            <a:latin typeface="Cambria Math"/>
                            <a:ea typeface="Cambria Math"/>
                          </a:rPr>
                        </m:ctrlPr>
                      </m:fPr>
                      <m:num>
                        <m:r>
                          <a:rPr lang="en-US" sz="2000" i="1" dirty="0">
                            <a:solidFill>
                              <a:schemeClr val="accent1">
                                <a:lumMod val="50000"/>
                              </a:schemeClr>
                            </a:solidFill>
                            <a:latin typeface="Cambria Math"/>
                            <a:ea typeface="Cambria Math"/>
                          </a:rPr>
                          <m:t>12</m:t>
                        </m:r>
                      </m:num>
                      <m:den>
                        <m:r>
                          <a:rPr lang="en-US" sz="2000" i="1" dirty="0">
                            <a:solidFill>
                              <a:schemeClr val="accent1">
                                <a:lumMod val="50000"/>
                              </a:schemeClr>
                            </a:solidFill>
                            <a:latin typeface="Cambria Math"/>
                            <a:ea typeface="Cambria Math"/>
                          </a:rPr>
                          <m:t>13</m:t>
                        </m:r>
                      </m:den>
                    </m:f>
                    <m:r>
                      <a:rPr lang="en-US" sz="2000" i="1" dirty="0">
                        <a:solidFill>
                          <a:schemeClr val="accent1">
                            <a:lumMod val="50000"/>
                          </a:schemeClr>
                        </a:solidFill>
                        <a:latin typeface="Cambria Math"/>
                        <a:ea typeface="Cambria Math"/>
                      </a:rPr>
                      <m:t>𝑎</m:t>
                    </m:r>
                    <m:r>
                      <a:rPr lang="en-US" sz="2000" i="1" dirty="0">
                        <a:solidFill>
                          <a:schemeClr val="accent1">
                            <a:lumMod val="50000"/>
                          </a:schemeClr>
                        </a:solidFill>
                        <a:latin typeface="Cambria Math"/>
                        <a:ea typeface="Cambria Math"/>
                      </a:rPr>
                      <m:t>.      </m:t>
                    </m:r>
                    <m:r>
                      <a:rPr lang="en-US" sz="2000" i="1" dirty="0">
                        <a:solidFill>
                          <a:schemeClr val="accent1">
                            <a:lumMod val="50000"/>
                          </a:schemeClr>
                        </a:solidFill>
                        <a:latin typeface="Cambria Math"/>
                        <a:ea typeface="Cambria Math"/>
                      </a:rPr>
                      <m:t>𝑏</m:t>
                    </m:r>
                    <m:r>
                      <a:rPr lang="en-US" sz="2000" i="1" dirty="0">
                        <a:solidFill>
                          <a:schemeClr val="accent1">
                            <a:lumMod val="50000"/>
                          </a:schemeClr>
                        </a:solidFill>
                        <a:latin typeface="Cambria Math"/>
                        <a:ea typeface="Cambria Math"/>
                      </a:rPr>
                      <m:t>,</m:t>
                    </m:r>
                    <m:r>
                      <a:rPr lang="en-US" sz="2000" i="1" dirty="0">
                        <a:solidFill>
                          <a:schemeClr val="accent1">
                            <a:lumMod val="50000"/>
                          </a:schemeClr>
                        </a:solidFill>
                        <a:latin typeface="Cambria Math"/>
                        <a:ea typeface="Cambria Math"/>
                      </a:rPr>
                      <m:t>𝑎</m:t>
                    </m:r>
                  </m:oMath>
                </a14:m>
                <a:r>
                  <a:rPr lang="en-US" sz="2000" dirty="0">
                    <a:solidFill>
                      <a:schemeClr val="accent1">
                        <a:lumMod val="50000"/>
                      </a:schemeClr>
                    </a:solidFill>
                  </a:rPr>
                  <a:t>  </a:t>
                </a:r>
                <a:r>
                  <a:rPr lang="en-US" sz="2000" dirty="0" err="1">
                    <a:solidFill>
                      <a:schemeClr val="accent1">
                        <a:lumMod val="50000"/>
                      </a:schemeClr>
                    </a:solidFill>
                  </a:rPr>
                  <a:t>ning</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qiymatlarini</a:t>
                </a: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a:solidFill>
                      <a:schemeClr val="accent1">
                        <a:lumMod val="50000"/>
                      </a:schemeClr>
                    </a:solidFill>
                  </a:rPr>
                  <a:t> </a:t>
                </a:r>
                <a:r>
                  <a:rPr lang="en-US" sz="2000" dirty="0" smtClean="0">
                    <a:solidFill>
                      <a:schemeClr val="accent1">
                        <a:lumMod val="50000"/>
                      </a:schemeClr>
                    </a:solidFill>
                  </a:rPr>
                  <a:t>   </a:t>
                </a:r>
                <a14:m>
                  <m:oMath xmlns:m="http://schemas.openxmlformats.org/officeDocument/2006/math">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𝑎</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𝑐</m:t>
                        </m:r>
                      </m:e>
                      <m:sup>
                        <m:r>
                          <a:rPr lang="en-US" sz="2000" i="1">
                            <a:solidFill>
                              <a:schemeClr val="accent1">
                                <a:lumMod val="50000"/>
                              </a:schemeClr>
                            </a:solidFill>
                            <a:latin typeface="Cambria Math"/>
                          </a:rPr>
                          <m:t>2</m:t>
                        </m:r>
                      </m:sup>
                    </m:sSup>
                  </m:oMath>
                </a14:m>
                <a:r>
                  <a:rPr lang="en-US" sz="2000" dirty="0">
                    <a:solidFill>
                      <a:schemeClr val="accent1">
                        <a:lumMod val="50000"/>
                      </a:schemeClr>
                    </a:solidFill>
                  </a:rPr>
                  <a:t>   </a:t>
                </a:r>
                <a:r>
                  <a:rPr lang="en-US" sz="2000" dirty="0" err="1">
                    <a:solidFill>
                      <a:schemeClr val="accent1">
                        <a:lumMod val="50000"/>
                      </a:schemeClr>
                    </a:solidFill>
                  </a:rPr>
                  <a:t>tenglikka</a:t>
                </a:r>
                <a:r>
                  <a:rPr lang="en-US" sz="2000" dirty="0">
                    <a:solidFill>
                      <a:schemeClr val="accent1">
                        <a:lumMod val="50000"/>
                      </a:schemeClr>
                    </a:solidFill>
                  </a:rPr>
                  <a:t>  </a:t>
                </a:r>
                <a:r>
                  <a:rPr lang="en-US" sz="2000" dirty="0" err="1">
                    <a:solidFill>
                      <a:schemeClr val="accent1">
                        <a:lumMod val="50000"/>
                      </a:schemeClr>
                    </a:solidFill>
                  </a:rPr>
                  <a:t>qo`ysak</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13</m:t>
                        </m:r>
                      </m:den>
                    </m:f>
                    <m:r>
                      <a:rPr lang="en-US" sz="2000" i="1">
                        <a:solidFill>
                          <a:schemeClr val="accent1">
                            <a:lumMod val="50000"/>
                          </a:schemeClr>
                        </a:solidFill>
                        <a:latin typeface="Cambria Math"/>
                        <a:ea typeface="Cambria Math"/>
                      </a:rPr>
                      <m:t>∙</m:t>
                    </m:r>
                    <m:r>
                      <a:rPr lang="en-US" sz="2000" i="1">
                        <a:solidFill>
                          <a:schemeClr val="accent1">
                            <a:lumMod val="50000"/>
                          </a:schemeClr>
                        </a:solidFill>
                        <a:latin typeface="Cambria Math"/>
                        <a:ea typeface="Cambria Math"/>
                      </a:rPr>
                      <m:t>𝑎</m:t>
                    </m:r>
                    <m:r>
                      <a:rPr lang="en-US" sz="2000" i="1">
                        <a:solidFill>
                          <a:schemeClr val="accent1">
                            <a:lumMod val="50000"/>
                          </a:schemeClr>
                        </a:solidFill>
                        <a:latin typeface="Cambria Math"/>
                        <a:ea typeface="Cambria Math"/>
                      </a:rPr>
                      <m:t>=</m:t>
                    </m:r>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𝑎</m:t>
                        </m:r>
                      </m:e>
                      <m:sup>
                        <m:r>
                          <a:rPr lang="en-US" sz="2000" i="1">
                            <a:solidFill>
                              <a:schemeClr val="accent1">
                                <a:lumMod val="50000"/>
                              </a:schemeClr>
                            </a:solidFill>
                            <a:latin typeface="Cambria Math"/>
                            <a:ea typeface="Cambria Math"/>
                          </a:rPr>
                          <m:t>2</m:t>
                        </m:r>
                      </m:sup>
                    </m:sSup>
                    <m:r>
                      <a:rPr lang="en-US" sz="2000" i="1">
                        <a:solidFill>
                          <a:schemeClr val="accent1">
                            <a:lumMod val="50000"/>
                          </a:schemeClr>
                        </a:solidFill>
                        <a:latin typeface="Cambria Math"/>
                        <a:ea typeface="Cambria Math"/>
                      </a:rPr>
                      <m:t>−</m:t>
                    </m:r>
                    <m:f>
                      <m:fPr>
                        <m:ctrlPr>
                          <a:rPr lang="en-US" sz="2000" i="1">
                            <a:solidFill>
                              <a:schemeClr val="accent1">
                                <a:lumMod val="50000"/>
                              </a:schemeClr>
                            </a:solidFill>
                            <a:latin typeface="Cambria Math"/>
                            <a:ea typeface="Cambria Math"/>
                          </a:rPr>
                        </m:ctrlPr>
                      </m:fPr>
                      <m:num>
                        <m:r>
                          <a:rPr lang="en-US" sz="2000" i="1">
                            <a:solidFill>
                              <a:schemeClr val="accent1">
                                <a:lumMod val="50000"/>
                              </a:schemeClr>
                            </a:solidFill>
                            <a:latin typeface="Cambria Math"/>
                            <a:ea typeface="Cambria Math"/>
                          </a:rPr>
                          <m:t>144</m:t>
                        </m:r>
                      </m:num>
                      <m:den>
                        <m:r>
                          <a:rPr lang="en-US" sz="2000" i="1">
                            <a:solidFill>
                              <a:schemeClr val="accent1">
                                <a:lumMod val="50000"/>
                              </a:schemeClr>
                            </a:solidFill>
                            <a:latin typeface="Cambria Math"/>
                            <a:ea typeface="Cambria Math"/>
                          </a:rPr>
                          <m:t>169</m:t>
                        </m:r>
                      </m:den>
                    </m:f>
                    <m:sSup>
                      <m:sSupPr>
                        <m:ctrlPr>
                          <a:rPr lang="en-US" sz="2000" i="1">
                            <a:solidFill>
                              <a:schemeClr val="accent1">
                                <a:lumMod val="50000"/>
                              </a:schemeClr>
                            </a:solidFill>
                            <a:latin typeface="Cambria Math"/>
                            <a:ea typeface="Cambria Math"/>
                          </a:rPr>
                        </m:ctrlPr>
                      </m:sSupPr>
                      <m:e>
                        <m:r>
                          <a:rPr lang="en-US" sz="2000" i="1">
                            <a:solidFill>
                              <a:schemeClr val="accent1">
                                <a:lumMod val="50000"/>
                              </a:schemeClr>
                            </a:solidFill>
                            <a:latin typeface="Cambria Math"/>
                            <a:ea typeface="Cambria Math"/>
                          </a:rPr>
                          <m:t>𝑎</m:t>
                        </m:r>
                      </m:e>
                      <m:sup>
                        <m:r>
                          <a:rPr lang="en-US" sz="2000" i="1">
                            <a:solidFill>
                              <a:schemeClr val="accent1">
                                <a:lumMod val="50000"/>
                              </a:schemeClr>
                            </a:solidFill>
                            <a:latin typeface="Cambria Math"/>
                            <a:ea typeface="Cambria Math"/>
                          </a:rPr>
                          <m:t>2</m:t>
                        </m:r>
                      </m:sup>
                    </m:sSup>
                  </m:oMath>
                </a14:m>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13</m:t>
                        </m:r>
                      </m:den>
                    </m:f>
                    <m:r>
                      <a:rPr lang="en-US" sz="2000">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169</m:t>
                        </m:r>
                      </m:den>
                    </m:f>
                    <m:r>
                      <a:rPr lang="en-US" sz="2000" i="1">
                        <a:solidFill>
                          <a:schemeClr val="accent1">
                            <a:lumMod val="50000"/>
                          </a:schemeClr>
                        </a:solidFill>
                        <a:latin typeface="Cambria Math"/>
                      </a:rPr>
                      <m:t>𝑎</m:t>
                    </m:r>
                  </m:oMath>
                </a14:m>
                <a:r>
                  <a:rPr lang="en-US" sz="2000" dirty="0">
                    <a:solidFill>
                      <a:schemeClr val="accent1">
                        <a:lumMod val="50000"/>
                      </a:schemeClr>
                    </a:solidFill>
                  </a:rPr>
                  <a:t>  yoki</a:t>
                </a:r>
                <a:r>
                  <a:rPr lang="en-US" sz="2000" dirty="0" smtClean="0">
                    <a:solidFill>
                      <a:schemeClr val="accent1">
                        <a:lumMod val="50000"/>
                      </a:schemeClr>
                    </a:solidFill>
                  </a:rPr>
                  <a:t/>
                </a:r>
                <a:br>
                  <a:rPr lang="en-US" sz="2000" dirty="0" smtClean="0">
                    <a:solidFill>
                      <a:schemeClr val="accent1">
                        <a:lumMod val="50000"/>
                      </a:schemeClr>
                    </a:solidFill>
                  </a:rPr>
                </a:br>
                <a14:m>
                  <m:oMath xmlns:m="http://schemas.openxmlformats.org/officeDocument/2006/math">
                    <m:r>
                      <a:rPr lang="en-US" sz="2000" i="1">
                        <a:solidFill>
                          <a:schemeClr val="accent1">
                            <a:lumMod val="50000"/>
                          </a:schemeClr>
                        </a:solidFill>
                        <a:latin typeface="Cambria Math"/>
                      </a:rPr>
                      <m:t>𝑎</m:t>
                    </m:r>
                    <m:r>
                      <a:rPr lang="en-US" sz="2000" i="1">
                        <a:solidFill>
                          <a:schemeClr val="accent1">
                            <a:lumMod val="50000"/>
                          </a:schemeClr>
                        </a:solidFill>
                        <a:latin typeface="Cambria Math"/>
                      </a:rPr>
                      <m:t>=13,  </m:t>
                    </m:r>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𝑏</m:t>
                        </m:r>
                      </m:e>
                      <m:sup>
                        <m:r>
                          <a:rPr lang="en-US" sz="2000" i="1">
                            <a:solidFill>
                              <a:schemeClr val="accent1">
                                <a:lumMod val="50000"/>
                              </a:schemeClr>
                            </a:solidFill>
                            <a:latin typeface="Cambria Math"/>
                          </a:rPr>
                          <m:t>2</m:t>
                        </m:r>
                      </m:sup>
                    </m:sSup>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13</m:t>
                        </m:r>
                      </m:den>
                    </m:f>
                    <m:r>
                      <a:rPr lang="en-US" sz="2000" i="1">
                        <a:solidFill>
                          <a:schemeClr val="accent1">
                            <a:lumMod val="50000"/>
                          </a:schemeClr>
                        </a:solidFill>
                        <a:latin typeface="Cambria Math"/>
                      </a:rPr>
                      <m:t>𝑎</m:t>
                    </m:r>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r>
                          <a:rPr lang="en-US" sz="2000" i="1">
                            <a:solidFill>
                              <a:schemeClr val="accent1">
                                <a:lumMod val="50000"/>
                              </a:schemeClr>
                            </a:solidFill>
                            <a:latin typeface="Cambria Math"/>
                          </a:rPr>
                          <m:t>25</m:t>
                        </m:r>
                      </m:num>
                      <m:den>
                        <m:r>
                          <a:rPr lang="en-US" sz="2000" i="1">
                            <a:solidFill>
                              <a:schemeClr val="accent1">
                                <a:lumMod val="50000"/>
                              </a:schemeClr>
                            </a:solidFill>
                            <a:latin typeface="Cambria Math"/>
                          </a:rPr>
                          <m:t>13</m:t>
                        </m:r>
                      </m:den>
                    </m:f>
                    <m:r>
                      <a:rPr lang="en-US" sz="2000" i="1">
                        <a:solidFill>
                          <a:schemeClr val="accent1">
                            <a:lumMod val="50000"/>
                          </a:schemeClr>
                        </a:solidFill>
                        <a:latin typeface="Cambria Math"/>
                        <a:ea typeface="Cambria Math"/>
                      </a:rPr>
                      <m:t>∙13=25,  </m:t>
                    </m:r>
                    <m:r>
                      <a:rPr lang="en-US" sz="2000" i="1">
                        <a:solidFill>
                          <a:schemeClr val="accent1">
                            <a:lumMod val="50000"/>
                          </a:schemeClr>
                        </a:solidFill>
                        <a:latin typeface="Cambria Math"/>
                        <a:ea typeface="Cambria Math"/>
                      </a:rPr>
                      <m:t>𝑏</m:t>
                    </m:r>
                    <m:r>
                      <a:rPr lang="en-US" sz="2000" i="1">
                        <a:solidFill>
                          <a:schemeClr val="accent1">
                            <a:lumMod val="50000"/>
                          </a:schemeClr>
                        </a:solidFill>
                        <a:latin typeface="Cambria Math"/>
                        <a:ea typeface="Cambria Math"/>
                      </a:rPr>
                      <m:t>=5</m:t>
                    </m:r>
                  </m:oMath>
                </a14:m>
                <a:r>
                  <a:rPr lang="en-US" sz="2000" dirty="0">
                    <a:solidFill>
                      <a:schemeClr val="accent1">
                        <a:lumMod val="50000"/>
                      </a:schemeClr>
                    </a:solidFill>
                  </a:rPr>
                  <a:t>  </a:t>
                </a:r>
                <a:r>
                  <a:rPr lang="en-US" sz="2000" dirty="0" err="1">
                    <a:solidFill>
                      <a:schemeClr val="accent1">
                        <a:lumMod val="50000"/>
                      </a:schemeClr>
                    </a:solidFill>
                  </a:rPr>
                  <a:t>berilgan</a:t>
                </a:r>
                <a:r>
                  <a:rPr lang="en-US" sz="2000" dirty="0">
                    <a:solidFill>
                      <a:schemeClr val="accent1">
                        <a:lumMod val="50000"/>
                      </a:schemeClr>
                    </a:solidFill>
                  </a:rPr>
                  <a:t>  </a:t>
                </a:r>
                <a:r>
                  <a:rPr lang="en-US" sz="2000" dirty="0" err="1">
                    <a:solidFill>
                      <a:schemeClr val="accent1">
                        <a:lumMod val="50000"/>
                      </a:schemeClr>
                    </a:solidFill>
                  </a:rPr>
                  <a:t>ellipsning</a:t>
                </a:r>
                <a:r>
                  <a:rPr lang="en-US" sz="2000" dirty="0">
                    <a:solidFill>
                      <a:schemeClr val="accent1">
                        <a:lumMod val="50000"/>
                      </a:schemeClr>
                    </a:solidFill>
                  </a:rPr>
                  <a:t>  </a:t>
                </a:r>
                <a:r>
                  <a:rPr lang="en-US" sz="2000" dirty="0" err="1">
                    <a:solidFill>
                      <a:schemeClr val="accent1">
                        <a:lumMod val="50000"/>
                      </a:schemeClr>
                    </a:solidFill>
                  </a:rPr>
                  <a:t>kanonik</a:t>
                </a:r>
                <a:r>
                  <a:rPr lang="en-US" sz="2000" dirty="0">
                    <a:solidFill>
                      <a:schemeClr val="accent1">
                        <a:lumMod val="50000"/>
                      </a:schemeClr>
                    </a:solidFill>
                  </a:rPr>
                  <a:t>  </a:t>
                </a:r>
                <a:r>
                  <a:rPr lang="en-US" sz="2000" dirty="0" err="1">
                    <a:solidFill>
                      <a:schemeClr val="accent1">
                        <a:lumMod val="50000"/>
                      </a:schemeClr>
                    </a:solidFill>
                  </a:rPr>
                  <a:t>tenglamasi</a:t>
                </a:r>
                <a:r>
                  <a:rPr lang="en-US" sz="2000" dirty="0" smtClean="0">
                    <a:solidFill>
                      <a:schemeClr val="accent1">
                        <a:lumMod val="50000"/>
                      </a:schemeClr>
                    </a:solidFill>
                  </a:rPr>
                  <a:t>      </a:t>
                </a:r>
                <a14:m>
                  <m:oMath xmlns:m="http://schemas.openxmlformats.org/officeDocument/2006/math">
                    <m:f>
                      <m:fPr>
                        <m:ctrlPr>
                          <a:rPr lang="ru-RU" sz="2000" i="1">
                            <a:solidFill>
                              <a:schemeClr val="accent1">
                                <a:lumMod val="50000"/>
                              </a:schemeClr>
                            </a:solidFill>
                            <a:latin typeface="Cambria Math"/>
                          </a:rPr>
                        </m:ctrlPr>
                      </m:fPr>
                      <m:num>
                        <m:sSup>
                          <m:sSupPr>
                            <m:ctrlPr>
                              <a:rPr lang="ru-RU" sz="2000" i="1">
                                <a:solidFill>
                                  <a:schemeClr val="accent1">
                                    <a:lumMod val="50000"/>
                                  </a:schemeClr>
                                </a:solidFill>
                                <a:latin typeface="Cambria Math"/>
                              </a:rPr>
                            </m:ctrlPr>
                          </m:sSupPr>
                          <m:e>
                            <m:r>
                              <a:rPr lang="en-US" sz="2000" i="1">
                                <a:solidFill>
                                  <a:schemeClr val="accent1">
                                    <a:lumMod val="50000"/>
                                  </a:schemeClr>
                                </a:solidFill>
                                <a:latin typeface="Cambria Math"/>
                              </a:rPr>
                              <m:t>𝑥</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169</m:t>
                        </m:r>
                      </m:den>
                    </m:f>
                    <m:r>
                      <a:rPr lang="en-US" sz="2000" i="1">
                        <a:solidFill>
                          <a:schemeClr val="accent1">
                            <a:lumMod val="50000"/>
                          </a:schemeClr>
                        </a:solidFill>
                        <a:latin typeface="Cambria Math"/>
                      </a:rPr>
                      <m:t>+</m:t>
                    </m:r>
                    <m:f>
                      <m:fPr>
                        <m:ctrlPr>
                          <a:rPr lang="en-US" sz="2000" i="1">
                            <a:solidFill>
                              <a:schemeClr val="accent1">
                                <a:lumMod val="50000"/>
                              </a:schemeClr>
                            </a:solidFill>
                            <a:latin typeface="Cambria Math"/>
                          </a:rPr>
                        </m:ctrlPr>
                      </m:fPr>
                      <m:num>
                        <m:sSup>
                          <m:sSupPr>
                            <m:ctrlPr>
                              <a:rPr lang="en-US" sz="2000" i="1">
                                <a:solidFill>
                                  <a:schemeClr val="accent1">
                                    <a:lumMod val="50000"/>
                                  </a:schemeClr>
                                </a:solidFill>
                                <a:latin typeface="Cambria Math"/>
                              </a:rPr>
                            </m:ctrlPr>
                          </m:sSupPr>
                          <m:e>
                            <m:r>
                              <a:rPr lang="en-US" sz="2000" i="1">
                                <a:solidFill>
                                  <a:schemeClr val="accent1">
                                    <a:lumMod val="50000"/>
                                  </a:schemeClr>
                                </a:solidFill>
                                <a:latin typeface="Cambria Math"/>
                              </a:rPr>
                              <m:t>𝑦</m:t>
                            </m:r>
                          </m:e>
                          <m:sup>
                            <m:r>
                              <a:rPr lang="en-US" sz="2000" i="1">
                                <a:solidFill>
                                  <a:schemeClr val="accent1">
                                    <a:lumMod val="50000"/>
                                  </a:schemeClr>
                                </a:solidFill>
                                <a:latin typeface="Cambria Math"/>
                              </a:rPr>
                              <m:t>2</m:t>
                            </m:r>
                          </m:sup>
                        </m:sSup>
                      </m:num>
                      <m:den>
                        <m:r>
                          <a:rPr lang="en-US" sz="2000" i="1">
                            <a:solidFill>
                              <a:schemeClr val="accent1">
                                <a:lumMod val="50000"/>
                              </a:schemeClr>
                            </a:solidFill>
                            <a:latin typeface="Cambria Math"/>
                          </a:rPr>
                          <m:t>25</m:t>
                        </m:r>
                      </m:den>
                    </m:f>
                    <m:r>
                      <a:rPr lang="en-US" sz="2000" i="1">
                        <a:solidFill>
                          <a:schemeClr val="accent1">
                            <a:lumMod val="50000"/>
                          </a:schemeClr>
                        </a:solidFill>
                        <a:latin typeface="Cambria Math"/>
                      </a:rPr>
                      <m:t>=1.</m:t>
                    </m:r>
                  </m:oMath>
                </a14:m>
                <a:endParaRPr lang="ru-RU" sz="2000" dirty="0">
                  <a:solidFill>
                    <a:schemeClr val="accent1">
                      <a:lumMod val="50000"/>
                    </a:schemeClr>
                  </a:solidFill>
                </a:endParaRPr>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611560" y="1027664"/>
                <a:ext cx="8064896" cy="5353664"/>
              </a:xfrm>
              <a:blipFill rotWithShape="1">
                <a:blip r:embed="rId2"/>
                <a:stretch>
                  <a:fillRect l="-605" b="-569"/>
                </a:stretch>
              </a:blipFill>
            </p:spPr>
            <p:txBody>
              <a:bodyPr/>
              <a:lstStyle/>
              <a:p>
                <a:r>
                  <a:rPr lang="ru-RU">
                    <a:noFill/>
                  </a:rPr>
                  <a:t> </a:t>
                </a:r>
              </a:p>
            </p:txBody>
          </p:sp>
        </mc:Fallback>
      </mc:AlternateContent>
    </p:spTree>
    <p:extLst>
      <p:ext uri="{BB962C8B-B14F-4D97-AF65-F5344CB8AC3E}">
        <p14:creationId xmlns:p14="http://schemas.microsoft.com/office/powerpoint/2010/main" xmlns="" val="4278673130"/>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stretch>
            <a:fillRect/>
          </a:stretch>
        </p:blipFill>
        <p:spPr>
          <a:xfrm>
            <a:off x="785786" y="928670"/>
            <a:ext cx="7358114" cy="486569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6" name="Picture 2"/>
          <p:cNvPicPr>
            <a:picLocks noGrp="1" noChangeAspect="1" noChangeArrowheads="1"/>
          </p:cNvPicPr>
          <p:nvPr>
            <p:ph idx="1"/>
          </p:nvPr>
        </p:nvPicPr>
        <p:blipFill>
          <a:blip r:embed="rId2"/>
          <a:srcRect/>
          <a:stretch>
            <a:fillRect/>
          </a:stretch>
        </p:blipFill>
        <p:spPr bwMode="auto">
          <a:xfrm>
            <a:off x="1000100" y="857232"/>
            <a:ext cx="7719231" cy="496413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a:srcRect/>
          <a:stretch>
            <a:fillRect/>
          </a:stretch>
        </p:blipFill>
        <p:spPr bwMode="auto">
          <a:xfrm>
            <a:off x="500034" y="428604"/>
            <a:ext cx="7929618" cy="585791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1027664"/>
            <a:ext cx="7024744" cy="5137640"/>
          </a:xfrm>
        </p:spPr>
        <p:txBody>
          <a:bodyPr>
            <a:normAutofit fontScale="90000"/>
          </a:bodyPr>
          <a:lstStyle/>
          <a:p>
            <a:r>
              <a:rPr lang="uz-Latn-UZ" sz="4400" b="1" dirty="0">
                <a:solidFill>
                  <a:schemeClr val="tx1"/>
                </a:solidFill>
              </a:rPr>
              <a:t> </a:t>
            </a:r>
            <a:r>
              <a:rPr lang="en-US" sz="4400" b="1" dirty="0" smtClean="0">
                <a:solidFill>
                  <a:schemeClr val="tx1"/>
                </a:solidFill>
              </a:rPr>
              <a:t>     </a:t>
            </a:r>
            <a:r>
              <a:rPr lang="uz-Latn-UZ" sz="2200" b="1" dirty="0" smtClean="0">
                <a:solidFill>
                  <a:schemeClr val="accent1">
                    <a:lumMod val="50000"/>
                  </a:schemeClr>
                </a:solidFill>
              </a:rPr>
              <a:t>Para</a:t>
            </a:r>
            <a:r>
              <a:rPr lang="en-US" sz="2200" b="1" dirty="0">
                <a:solidFill>
                  <a:schemeClr val="accent1">
                    <a:lumMod val="50000"/>
                  </a:schemeClr>
                </a:solidFill>
              </a:rPr>
              <a:t>bola </a:t>
            </a:r>
            <a:r>
              <a:rPr lang="en-US" sz="2200" b="1" dirty="0" err="1">
                <a:solidFill>
                  <a:schemeClr val="accent1">
                    <a:lumMod val="50000"/>
                  </a:schemeClr>
                </a:solidFill>
              </a:rPr>
              <a:t>ta’rifi</a:t>
            </a:r>
            <a:r>
              <a:rPr lang="en-US" sz="2200" b="1" dirty="0">
                <a:solidFill>
                  <a:schemeClr val="accent1">
                    <a:lumMod val="50000"/>
                  </a:schemeClr>
                </a:solidFill>
              </a:rPr>
              <a:t>, </a:t>
            </a:r>
            <a:r>
              <a:rPr lang="en-US" sz="2200" b="1" dirty="0" err="1">
                <a:solidFill>
                  <a:schemeClr val="accent1">
                    <a:lumMod val="50000"/>
                  </a:schemeClr>
                </a:solidFill>
              </a:rPr>
              <a:t>kanonik</a:t>
            </a:r>
            <a:r>
              <a:rPr lang="en-US" sz="2200" b="1" dirty="0">
                <a:solidFill>
                  <a:schemeClr val="accent1">
                    <a:lumMod val="50000"/>
                  </a:schemeClr>
                </a:solidFill>
              </a:rPr>
              <a:t> </a:t>
            </a:r>
            <a:r>
              <a:rPr lang="en-US" sz="2200" b="1" dirty="0" err="1" smtClean="0">
                <a:solidFill>
                  <a:schemeClr val="accent1">
                    <a:lumMod val="50000"/>
                  </a:schemeClr>
                </a:solidFill>
              </a:rPr>
              <a:t>tenglamasi</a:t>
            </a:r>
            <a:r>
              <a:rPr lang="en-US" sz="2200" b="1" dirty="0" smtClean="0">
                <a:solidFill>
                  <a:schemeClr val="accent1">
                    <a:lumMod val="50000"/>
                  </a:schemeClr>
                </a:solidFill>
              </a:rPr>
              <a:t/>
            </a:r>
            <a:br>
              <a:rPr lang="en-US" sz="2200" b="1" dirty="0" smtClean="0">
                <a:solidFill>
                  <a:schemeClr val="accent1">
                    <a:lumMod val="50000"/>
                  </a:schemeClr>
                </a:solidFill>
              </a:rPr>
            </a:br>
            <a:r>
              <a:rPr lang="en-US" sz="2200" b="1" dirty="0" smtClean="0">
                <a:solidFill>
                  <a:schemeClr val="accent1">
                    <a:lumMod val="50000"/>
                  </a:schemeClr>
                </a:solidFill>
              </a:rPr>
              <a:t> </a:t>
            </a:r>
            <a:r>
              <a:rPr lang="ru-RU" sz="2200" b="1" dirty="0">
                <a:solidFill>
                  <a:schemeClr val="accent1">
                    <a:lumMod val="50000"/>
                  </a:schemeClr>
                </a:solidFill>
              </a:rPr>
              <a:t/>
            </a:r>
            <a:br>
              <a:rPr lang="ru-RU" sz="2200" b="1" dirty="0">
                <a:solidFill>
                  <a:schemeClr val="accent1">
                    <a:lumMod val="50000"/>
                  </a:schemeClr>
                </a:solidFill>
              </a:rPr>
            </a:br>
            <a:r>
              <a:rPr lang="en-US" sz="2200" b="1" dirty="0">
                <a:solidFill>
                  <a:schemeClr val="accent1">
                    <a:lumMod val="50000"/>
                  </a:schemeClr>
                </a:solidFill>
              </a:rPr>
              <a:t> </a:t>
            </a:r>
            <a:r>
              <a:rPr lang="en-US" sz="2200" b="1" i="1" dirty="0" err="1" smtClean="0">
                <a:solidFill>
                  <a:schemeClr val="accent1">
                    <a:lumMod val="50000"/>
                  </a:schemeClr>
                </a:solidFill>
              </a:rPr>
              <a:t>Ta’rif</a:t>
            </a:r>
            <a:r>
              <a:rPr lang="en-US" sz="2200" b="1" i="1" dirty="0">
                <a:solidFill>
                  <a:schemeClr val="accent1">
                    <a:lumMod val="50000"/>
                  </a:schemeClr>
                </a:solidFill>
              </a:rPr>
              <a:t>. </a:t>
            </a:r>
            <a:r>
              <a:rPr lang="en-US" sz="2200" dirty="0" err="1">
                <a:solidFill>
                  <a:schemeClr val="accent1">
                    <a:lumMod val="50000"/>
                  </a:schemeClr>
                </a:solidFill>
              </a:rPr>
              <a:t>Tekislikdagi</a:t>
            </a:r>
            <a:r>
              <a:rPr lang="en-US" sz="2200" dirty="0">
                <a:solidFill>
                  <a:schemeClr val="accent1">
                    <a:lumMod val="50000"/>
                  </a:schemeClr>
                </a:solidFill>
              </a:rPr>
              <a:t> </a:t>
            </a:r>
            <a:r>
              <a:rPr lang="en-US" sz="2200" dirty="0" err="1">
                <a:solidFill>
                  <a:schemeClr val="accent1">
                    <a:lumMod val="50000"/>
                  </a:schemeClr>
                </a:solidFill>
              </a:rPr>
              <a:t>har</a:t>
            </a:r>
            <a:r>
              <a:rPr lang="en-US" sz="2200" dirty="0">
                <a:solidFill>
                  <a:schemeClr val="accent1">
                    <a:lumMod val="50000"/>
                  </a:schemeClr>
                </a:solidFill>
              </a:rPr>
              <a:t> </a:t>
            </a:r>
            <a:r>
              <a:rPr lang="en-US" sz="2200" dirty="0" err="1">
                <a:solidFill>
                  <a:schemeClr val="accent1">
                    <a:lumMod val="50000"/>
                  </a:schemeClr>
                </a:solidFill>
              </a:rPr>
              <a:t>bir</a:t>
            </a:r>
            <a:r>
              <a:rPr lang="en-US" sz="2200" dirty="0">
                <a:solidFill>
                  <a:schemeClr val="accent1">
                    <a:lumMod val="50000"/>
                  </a:schemeClr>
                </a:solidFill>
              </a:rPr>
              <a:t> </a:t>
            </a:r>
            <a:r>
              <a:rPr lang="en-US" sz="2200" dirty="0" err="1">
                <a:solidFill>
                  <a:schemeClr val="accent1">
                    <a:lumMod val="50000"/>
                  </a:schemeClr>
                </a:solidFill>
              </a:rPr>
              <a:t>nuqtadan</a:t>
            </a:r>
            <a:r>
              <a:rPr lang="en-US" sz="2200" dirty="0">
                <a:solidFill>
                  <a:schemeClr val="accent1">
                    <a:lumMod val="50000"/>
                  </a:schemeClr>
                </a:solidFill>
              </a:rPr>
              <a:t> </a:t>
            </a: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nuqtagacha</a:t>
            </a:r>
            <a:r>
              <a:rPr lang="en-US" sz="2200" dirty="0">
                <a:solidFill>
                  <a:schemeClr val="accent1">
                    <a:lumMod val="50000"/>
                  </a:schemeClr>
                </a:solidFill>
              </a:rPr>
              <a:t> </a:t>
            </a:r>
            <a:r>
              <a:rPr lang="en-US" sz="2200" dirty="0" err="1">
                <a:solidFill>
                  <a:schemeClr val="accent1">
                    <a:lumMod val="50000"/>
                  </a:schemeClr>
                </a:solidFill>
              </a:rPr>
              <a:t>va</a:t>
            </a:r>
            <a:r>
              <a:rPr lang="en-US" sz="2200" dirty="0">
                <a:solidFill>
                  <a:schemeClr val="accent1">
                    <a:lumMod val="50000"/>
                  </a:schemeClr>
                </a:solidFill>
              </a:rPr>
              <a:t> </a:t>
            </a: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to`g’ri</a:t>
            </a:r>
            <a:r>
              <a:rPr lang="en-US" sz="2200" dirty="0">
                <a:solidFill>
                  <a:schemeClr val="accent1">
                    <a:lumMod val="50000"/>
                  </a:schemeClr>
                </a:solidFill>
              </a:rPr>
              <a:t> </a:t>
            </a:r>
            <a:r>
              <a:rPr lang="en-US" sz="2200" dirty="0" err="1">
                <a:solidFill>
                  <a:schemeClr val="accent1">
                    <a:lumMod val="50000"/>
                  </a:schemeClr>
                </a:solidFill>
              </a:rPr>
              <a:t>chiziqqacha</a:t>
            </a:r>
            <a:r>
              <a:rPr lang="en-US" sz="2200" dirty="0">
                <a:solidFill>
                  <a:schemeClr val="accent1">
                    <a:lumMod val="50000"/>
                  </a:schemeClr>
                </a:solidFill>
              </a:rPr>
              <a:t> </a:t>
            </a:r>
            <a:r>
              <a:rPr lang="en-US" sz="2200" dirty="0" err="1">
                <a:solidFill>
                  <a:schemeClr val="accent1">
                    <a:lumMod val="50000"/>
                  </a:schemeClr>
                </a:solidFill>
              </a:rPr>
              <a:t>bo`lgan</a:t>
            </a:r>
            <a:r>
              <a:rPr lang="en-US" sz="2200" dirty="0">
                <a:solidFill>
                  <a:schemeClr val="accent1">
                    <a:lumMod val="50000"/>
                  </a:schemeClr>
                </a:solidFill>
              </a:rPr>
              <a:t> </a:t>
            </a:r>
            <a:r>
              <a:rPr lang="en-US" sz="2200" dirty="0" err="1">
                <a:solidFill>
                  <a:schemeClr val="accent1">
                    <a:lumMod val="50000"/>
                  </a:schemeClr>
                </a:solidFill>
              </a:rPr>
              <a:t>masofalari</a:t>
            </a:r>
            <a:r>
              <a:rPr lang="en-US" sz="2200" dirty="0">
                <a:solidFill>
                  <a:schemeClr val="accent1">
                    <a:lumMod val="50000"/>
                  </a:schemeClr>
                </a:solidFill>
              </a:rPr>
              <a:t> </a:t>
            </a:r>
            <a:r>
              <a:rPr lang="en-US" sz="2200" dirty="0" err="1">
                <a:solidFill>
                  <a:schemeClr val="accent1">
                    <a:lumMod val="50000"/>
                  </a:schemeClr>
                </a:solidFill>
              </a:rPr>
              <a:t>o`zaro</a:t>
            </a:r>
            <a:r>
              <a:rPr lang="en-US" sz="2200" dirty="0">
                <a:solidFill>
                  <a:schemeClr val="accent1">
                    <a:lumMod val="50000"/>
                  </a:schemeClr>
                </a:solidFill>
              </a:rPr>
              <a:t> </a:t>
            </a:r>
            <a:r>
              <a:rPr lang="en-US" sz="2200" dirty="0" err="1">
                <a:solidFill>
                  <a:schemeClr val="accent1">
                    <a:lumMod val="50000"/>
                  </a:schemeClr>
                </a:solidFill>
              </a:rPr>
              <a:t>teng</a:t>
            </a:r>
            <a:r>
              <a:rPr lang="en-US" sz="2200" dirty="0">
                <a:solidFill>
                  <a:schemeClr val="accent1">
                    <a:lumMod val="50000"/>
                  </a:schemeClr>
                </a:solidFill>
              </a:rPr>
              <a:t> </a:t>
            </a:r>
            <a:r>
              <a:rPr lang="en-US" sz="2200" dirty="0" err="1">
                <a:solidFill>
                  <a:schemeClr val="accent1">
                    <a:lumMod val="50000"/>
                  </a:schemeClr>
                </a:solidFill>
              </a:rPr>
              <a:t>bo`lgan</a:t>
            </a:r>
            <a:r>
              <a:rPr lang="en-US" sz="2200" dirty="0">
                <a:solidFill>
                  <a:schemeClr val="accent1">
                    <a:lumMod val="50000"/>
                  </a:schemeClr>
                </a:solidFill>
              </a:rPr>
              <a:t> </a:t>
            </a:r>
            <a:r>
              <a:rPr lang="en-US" sz="2200" dirty="0" err="1">
                <a:solidFill>
                  <a:schemeClr val="accent1">
                    <a:lumMod val="50000"/>
                  </a:schemeClr>
                </a:solidFill>
              </a:rPr>
              <a:t>barcha</a:t>
            </a:r>
            <a:r>
              <a:rPr lang="en-US" sz="2200" dirty="0">
                <a:solidFill>
                  <a:schemeClr val="accent1">
                    <a:lumMod val="50000"/>
                  </a:schemeClr>
                </a:solidFill>
              </a:rPr>
              <a:t> </a:t>
            </a:r>
            <a:r>
              <a:rPr lang="en-US" sz="2200" dirty="0" err="1">
                <a:solidFill>
                  <a:schemeClr val="accent1">
                    <a:lumMod val="50000"/>
                  </a:schemeClr>
                </a:solidFill>
              </a:rPr>
              <a:t>nuqtalarning</a:t>
            </a:r>
            <a:r>
              <a:rPr lang="en-US" sz="2200" dirty="0">
                <a:solidFill>
                  <a:schemeClr val="accent1">
                    <a:lumMod val="50000"/>
                  </a:schemeClr>
                </a:solidFill>
              </a:rPr>
              <a:t> </a:t>
            </a:r>
            <a:r>
              <a:rPr lang="en-US" sz="2200" dirty="0" err="1">
                <a:solidFill>
                  <a:schemeClr val="accent1">
                    <a:lumMod val="50000"/>
                  </a:schemeClr>
                </a:solidFill>
              </a:rPr>
              <a:t>geometrik</a:t>
            </a:r>
            <a:r>
              <a:rPr lang="en-US" sz="2200" dirty="0">
                <a:solidFill>
                  <a:schemeClr val="accent1">
                    <a:lumMod val="50000"/>
                  </a:schemeClr>
                </a:solidFill>
              </a:rPr>
              <a:t> </a:t>
            </a:r>
            <a:r>
              <a:rPr lang="en-US" sz="2200" dirty="0" err="1">
                <a:solidFill>
                  <a:schemeClr val="accent1">
                    <a:lumMod val="50000"/>
                  </a:schemeClr>
                </a:solidFill>
              </a:rPr>
              <a:t>o`rni</a:t>
            </a:r>
            <a:r>
              <a:rPr lang="en-US" sz="2200" dirty="0">
                <a:solidFill>
                  <a:schemeClr val="accent1">
                    <a:lumMod val="50000"/>
                  </a:schemeClr>
                </a:solidFill>
              </a:rPr>
              <a:t> parabola </a:t>
            </a:r>
            <a:r>
              <a:rPr lang="en-US" sz="2200" dirty="0" err="1">
                <a:solidFill>
                  <a:schemeClr val="accent1">
                    <a:lumMod val="50000"/>
                  </a:schemeClr>
                </a:solidFill>
              </a:rPr>
              <a:t>deyiladi</a:t>
            </a:r>
            <a:r>
              <a:rPr lang="en-US" sz="2200" dirty="0">
                <a:solidFill>
                  <a:schemeClr val="accent1">
                    <a:lumMod val="50000"/>
                  </a:schemeClr>
                </a:solidFill>
              </a:rPr>
              <a:t>.</a:t>
            </a:r>
            <a:r>
              <a:rPr lang="ru-RU" sz="2200" dirty="0">
                <a:solidFill>
                  <a:schemeClr val="accent1">
                    <a:lumMod val="50000"/>
                  </a:schemeClr>
                </a:solidFill>
              </a:rPr>
              <a:t/>
            </a:r>
            <a:br>
              <a:rPr lang="ru-RU" sz="2200" dirty="0">
                <a:solidFill>
                  <a:schemeClr val="accent1">
                    <a:lumMod val="50000"/>
                  </a:schemeClr>
                </a:solidFill>
              </a:rPr>
            </a:b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nuqta</a:t>
            </a:r>
            <a:r>
              <a:rPr lang="en-US" sz="2200" dirty="0">
                <a:solidFill>
                  <a:schemeClr val="accent1">
                    <a:lumMod val="50000"/>
                  </a:schemeClr>
                </a:solidFill>
              </a:rPr>
              <a:t> </a:t>
            </a: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to`g’ri</a:t>
            </a:r>
            <a:r>
              <a:rPr lang="en-US" sz="2200" dirty="0">
                <a:solidFill>
                  <a:schemeClr val="accent1">
                    <a:lumMod val="50000"/>
                  </a:schemeClr>
                </a:solidFill>
              </a:rPr>
              <a:t> </a:t>
            </a:r>
            <a:r>
              <a:rPr lang="en-US" sz="2200" dirty="0" err="1">
                <a:solidFill>
                  <a:schemeClr val="accent1">
                    <a:lumMod val="50000"/>
                  </a:schemeClr>
                </a:solidFill>
              </a:rPr>
              <a:t>chiziqda</a:t>
            </a:r>
            <a:r>
              <a:rPr lang="en-US" sz="2200" dirty="0">
                <a:solidFill>
                  <a:schemeClr val="accent1">
                    <a:lumMod val="50000"/>
                  </a:schemeClr>
                </a:solidFill>
              </a:rPr>
              <a:t> </a:t>
            </a:r>
            <a:r>
              <a:rPr lang="en-US" sz="2200" dirty="0" err="1">
                <a:solidFill>
                  <a:schemeClr val="accent1">
                    <a:lumMod val="50000"/>
                  </a:schemeClr>
                </a:solidFill>
              </a:rPr>
              <a:t>yotmaydi</a:t>
            </a:r>
            <a:r>
              <a:rPr lang="en-US" sz="2200" dirty="0">
                <a:solidFill>
                  <a:schemeClr val="accent1">
                    <a:lumMod val="50000"/>
                  </a:schemeClr>
                </a:solidFill>
              </a:rPr>
              <a:t> deb </a:t>
            </a:r>
            <a:r>
              <a:rPr lang="en-US" sz="2200" dirty="0" err="1">
                <a:solidFill>
                  <a:schemeClr val="accent1">
                    <a:lumMod val="50000"/>
                  </a:schemeClr>
                </a:solidFill>
              </a:rPr>
              <a:t>olamiz</a:t>
            </a:r>
            <a:r>
              <a:rPr lang="en-US" sz="2200" dirty="0">
                <a:solidFill>
                  <a:schemeClr val="accent1">
                    <a:lumMod val="50000"/>
                  </a:schemeClr>
                </a:solidFill>
              </a:rPr>
              <a:t>. </a:t>
            </a:r>
            <a:r>
              <a:rPr lang="en-US" sz="2200" dirty="0" err="1">
                <a:solidFill>
                  <a:schemeClr val="accent1">
                    <a:lumMod val="50000"/>
                  </a:schemeClr>
                </a:solidFill>
              </a:rPr>
              <a:t>Berilgan</a:t>
            </a:r>
            <a:r>
              <a:rPr lang="en-US" sz="2200" dirty="0">
                <a:solidFill>
                  <a:schemeClr val="accent1">
                    <a:lumMod val="50000"/>
                  </a:schemeClr>
                </a:solidFill>
              </a:rPr>
              <a:t> </a:t>
            </a:r>
            <a:r>
              <a:rPr lang="en-US" sz="2200" b="1" i="1" dirty="0">
                <a:solidFill>
                  <a:schemeClr val="accent1">
                    <a:lumMod val="50000"/>
                  </a:schemeClr>
                </a:solidFill>
              </a:rPr>
              <a:t>F</a:t>
            </a:r>
            <a:r>
              <a:rPr lang="en-US" sz="2200" dirty="0">
                <a:solidFill>
                  <a:schemeClr val="accent1">
                    <a:lumMod val="50000"/>
                  </a:schemeClr>
                </a:solidFill>
              </a:rPr>
              <a:t> </a:t>
            </a:r>
            <a:r>
              <a:rPr lang="en-US" sz="2200" dirty="0" err="1">
                <a:solidFill>
                  <a:schemeClr val="accent1">
                    <a:lumMod val="50000"/>
                  </a:schemeClr>
                </a:solidFill>
              </a:rPr>
              <a:t>nuqta</a:t>
            </a:r>
            <a:r>
              <a:rPr lang="en-US" sz="2200" dirty="0">
                <a:solidFill>
                  <a:schemeClr val="accent1">
                    <a:lumMod val="50000"/>
                  </a:schemeClr>
                </a:solidFill>
              </a:rPr>
              <a:t> parabola </a:t>
            </a:r>
            <a:r>
              <a:rPr lang="en-US" sz="2200" dirty="0" err="1">
                <a:solidFill>
                  <a:schemeClr val="accent1">
                    <a:lumMod val="50000"/>
                  </a:schemeClr>
                </a:solidFill>
              </a:rPr>
              <a:t>fokusi</a:t>
            </a:r>
            <a:r>
              <a:rPr lang="en-US" sz="2200" dirty="0">
                <a:solidFill>
                  <a:schemeClr val="accent1">
                    <a:lumMod val="50000"/>
                  </a:schemeClr>
                </a:solidFill>
              </a:rPr>
              <a:t>, </a:t>
            </a:r>
            <a:r>
              <a:rPr lang="en-US" sz="2200" dirty="0" err="1">
                <a:solidFill>
                  <a:schemeClr val="accent1">
                    <a:lumMod val="50000"/>
                  </a:schemeClr>
                </a:solidFill>
              </a:rPr>
              <a:t>berilgan</a:t>
            </a:r>
            <a:r>
              <a:rPr lang="en-US" sz="2200" dirty="0">
                <a:solidFill>
                  <a:schemeClr val="accent1">
                    <a:lumMod val="50000"/>
                  </a:schemeClr>
                </a:solidFill>
              </a:rPr>
              <a:t> </a:t>
            </a:r>
            <a:r>
              <a:rPr lang="en-US" sz="2200" b="1" i="1" dirty="0">
                <a:solidFill>
                  <a:schemeClr val="accent1">
                    <a:lumMod val="50000"/>
                  </a:schemeClr>
                </a:solidFill>
              </a:rPr>
              <a:t>d</a:t>
            </a:r>
            <a:r>
              <a:rPr lang="en-US" sz="2200" dirty="0">
                <a:solidFill>
                  <a:schemeClr val="accent1">
                    <a:lumMod val="50000"/>
                  </a:schemeClr>
                </a:solidFill>
              </a:rPr>
              <a:t> </a:t>
            </a:r>
            <a:r>
              <a:rPr lang="en-US" sz="2200" dirty="0" err="1">
                <a:solidFill>
                  <a:schemeClr val="accent1">
                    <a:lumMod val="50000"/>
                  </a:schemeClr>
                </a:solidFill>
              </a:rPr>
              <a:t>to`g’ri</a:t>
            </a:r>
            <a:r>
              <a:rPr lang="en-US" sz="2200" dirty="0">
                <a:solidFill>
                  <a:schemeClr val="accent1">
                    <a:lumMod val="50000"/>
                  </a:schemeClr>
                </a:solidFill>
              </a:rPr>
              <a:t> </a:t>
            </a:r>
            <a:r>
              <a:rPr lang="en-US" sz="2200" dirty="0" err="1">
                <a:solidFill>
                  <a:schemeClr val="accent1">
                    <a:lumMod val="50000"/>
                  </a:schemeClr>
                </a:solidFill>
              </a:rPr>
              <a:t>chiziq</a:t>
            </a:r>
            <a:r>
              <a:rPr lang="en-US" sz="2200" dirty="0">
                <a:solidFill>
                  <a:schemeClr val="accent1">
                    <a:lumMod val="50000"/>
                  </a:schemeClr>
                </a:solidFill>
              </a:rPr>
              <a:t> parabola </a:t>
            </a:r>
            <a:r>
              <a:rPr lang="en-US" sz="2200" dirty="0" err="1">
                <a:solidFill>
                  <a:schemeClr val="accent1">
                    <a:lumMod val="50000"/>
                  </a:schemeClr>
                </a:solidFill>
              </a:rPr>
              <a:t>direktrisasi</a:t>
            </a:r>
            <a:r>
              <a:rPr lang="en-US" sz="2200" dirty="0">
                <a:solidFill>
                  <a:schemeClr val="accent1">
                    <a:lumMod val="50000"/>
                  </a:schemeClr>
                </a:solidFill>
              </a:rPr>
              <a:t> </a:t>
            </a:r>
            <a:r>
              <a:rPr lang="en-US" sz="2200" dirty="0" err="1">
                <a:solidFill>
                  <a:schemeClr val="accent1">
                    <a:lumMod val="50000"/>
                  </a:schemeClr>
                </a:solidFill>
              </a:rPr>
              <a:t>deyiladi</a:t>
            </a:r>
            <a:r>
              <a:rPr lang="en-US" sz="2200" dirty="0">
                <a:solidFill>
                  <a:schemeClr val="accent1">
                    <a:lumMod val="50000"/>
                  </a:schemeClr>
                </a:solidFill>
              </a:rPr>
              <a:t>.</a:t>
            </a:r>
            <a:r>
              <a:rPr lang="uz-Latn-UZ" sz="2200" dirty="0">
                <a:solidFill>
                  <a:schemeClr val="accent1">
                    <a:lumMod val="50000"/>
                  </a:schemeClr>
                </a:solidFill>
              </a:rPr>
              <a:t/>
            </a:r>
            <a:br>
              <a:rPr lang="uz-Latn-UZ" sz="2200" dirty="0">
                <a:solidFill>
                  <a:schemeClr val="accent1">
                    <a:lumMod val="50000"/>
                  </a:schemeClr>
                </a:solidFill>
              </a:rPr>
            </a:br>
            <a:r>
              <a:rPr lang="en-US" sz="2200" dirty="0" err="1">
                <a:solidFill>
                  <a:schemeClr val="accent1">
                    <a:lumMod val="50000"/>
                  </a:schemeClr>
                </a:solidFill>
              </a:rPr>
              <a:t>Parabolaning</a:t>
            </a:r>
            <a:r>
              <a:rPr lang="en-US" sz="2200" dirty="0">
                <a:solidFill>
                  <a:schemeClr val="accent1">
                    <a:lumMod val="50000"/>
                  </a:schemeClr>
                </a:solidFill>
              </a:rPr>
              <a:t> </a:t>
            </a:r>
            <a:r>
              <a:rPr lang="en-US" sz="2200" dirty="0" err="1">
                <a:solidFill>
                  <a:schemeClr val="accent1">
                    <a:lumMod val="50000"/>
                  </a:schemeClr>
                </a:solidFill>
              </a:rPr>
              <a:t>fokusidan</a:t>
            </a:r>
            <a:r>
              <a:rPr lang="en-US" sz="2200" dirty="0">
                <a:solidFill>
                  <a:schemeClr val="accent1">
                    <a:lumMod val="50000"/>
                  </a:schemeClr>
                </a:solidFill>
              </a:rPr>
              <a:t> </a:t>
            </a:r>
            <a:r>
              <a:rPr lang="en-US" sz="2200" dirty="0" err="1">
                <a:solidFill>
                  <a:schemeClr val="accent1">
                    <a:lumMod val="50000"/>
                  </a:schemeClr>
                </a:solidFill>
              </a:rPr>
              <a:t>direktrisasigacha</a:t>
            </a:r>
            <a:r>
              <a:rPr lang="en-US" sz="2200" dirty="0">
                <a:solidFill>
                  <a:schemeClr val="accent1">
                    <a:lumMod val="50000"/>
                  </a:schemeClr>
                </a:solidFill>
              </a:rPr>
              <a:t> </a:t>
            </a:r>
            <a:r>
              <a:rPr lang="en-US" sz="2200" dirty="0" err="1">
                <a:solidFill>
                  <a:schemeClr val="accent1">
                    <a:lumMod val="50000"/>
                  </a:schemeClr>
                </a:solidFill>
              </a:rPr>
              <a:t>bo`lgan</a:t>
            </a:r>
            <a:r>
              <a:rPr lang="en-US" sz="2200" dirty="0">
                <a:solidFill>
                  <a:schemeClr val="accent1">
                    <a:lumMod val="50000"/>
                  </a:schemeClr>
                </a:solidFill>
              </a:rPr>
              <a:t> </a:t>
            </a:r>
            <a:r>
              <a:rPr lang="en-US" sz="2200" dirty="0" err="1">
                <a:solidFill>
                  <a:schemeClr val="accent1">
                    <a:lumMod val="50000"/>
                  </a:schemeClr>
                </a:solidFill>
              </a:rPr>
              <a:t>masofani</a:t>
            </a:r>
            <a:r>
              <a:rPr lang="en-US" sz="2200" dirty="0">
                <a:solidFill>
                  <a:schemeClr val="accent1">
                    <a:lumMod val="50000"/>
                  </a:schemeClr>
                </a:solidFill>
              </a:rPr>
              <a:t> </a:t>
            </a:r>
            <a:r>
              <a:rPr lang="en-US" sz="2200" b="1" dirty="0">
                <a:solidFill>
                  <a:schemeClr val="accent1">
                    <a:lumMod val="50000"/>
                  </a:schemeClr>
                </a:solidFill>
              </a:rPr>
              <a:t>|FL|=p </a:t>
            </a:r>
            <a:r>
              <a:rPr lang="en-US" sz="2200" dirty="0" err="1">
                <a:solidFill>
                  <a:schemeClr val="accent1">
                    <a:lumMod val="50000"/>
                  </a:schemeClr>
                </a:solidFill>
              </a:rPr>
              <a:t>harfi</a:t>
            </a:r>
            <a:r>
              <a:rPr lang="en-US" sz="2200" dirty="0">
                <a:solidFill>
                  <a:schemeClr val="accent1">
                    <a:lumMod val="50000"/>
                  </a:schemeClr>
                </a:solidFill>
              </a:rPr>
              <a:t> </a:t>
            </a:r>
            <a:r>
              <a:rPr lang="en-US" sz="2200" dirty="0" err="1">
                <a:solidFill>
                  <a:schemeClr val="accent1">
                    <a:lumMod val="50000"/>
                  </a:schemeClr>
                </a:solidFill>
              </a:rPr>
              <a:t>yordamida</a:t>
            </a:r>
            <a:r>
              <a:rPr lang="en-US" sz="2200" dirty="0">
                <a:solidFill>
                  <a:schemeClr val="accent1">
                    <a:lumMod val="50000"/>
                  </a:schemeClr>
                </a:solidFill>
              </a:rPr>
              <a:t> </a:t>
            </a:r>
            <a:r>
              <a:rPr lang="en-US" sz="2200" dirty="0" err="1">
                <a:solidFill>
                  <a:schemeClr val="accent1">
                    <a:lumMod val="50000"/>
                  </a:schemeClr>
                </a:solidFill>
              </a:rPr>
              <a:t>belgilaymiz</a:t>
            </a:r>
            <a:r>
              <a:rPr lang="en-US" sz="2200" dirty="0">
                <a:solidFill>
                  <a:schemeClr val="accent1">
                    <a:lumMod val="50000"/>
                  </a:schemeClr>
                </a:solidFill>
              </a:rPr>
              <a:t> </a:t>
            </a:r>
            <a:r>
              <a:rPr lang="en-US" sz="2200" dirty="0" err="1">
                <a:solidFill>
                  <a:schemeClr val="accent1">
                    <a:lumMod val="50000"/>
                  </a:schemeClr>
                </a:solidFill>
              </a:rPr>
              <a:t>va</a:t>
            </a:r>
            <a:r>
              <a:rPr lang="en-US" sz="2200" dirty="0">
                <a:solidFill>
                  <a:schemeClr val="accent1">
                    <a:lumMod val="50000"/>
                  </a:schemeClr>
                </a:solidFill>
              </a:rPr>
              <a:t> </a:t>
            </a:r>
            <a:r>
              <a:rPr lang="en-US" sz="2200" dirty="0" err="1">
                <a:solidFill>
                  <a:schemeClr val="accent1">
                    <a:lumMod val="50000"/>
                  </a:schemeClr>
                </a:solidFill>
              </a:rPr>
              <a:t>uni</a:t>
            </a:r>
            <a:r>
              <a:rPr lang="en-US" sz="2200" dirty="0">
                <a:solidFill>
                  <a:schemeClr val="accent1">
                    <a:lumMod val="50000"/>
                  </a:schemeClr>
                </a:solidFill>
              </a:rPr>
              <a:t> </a:t>
            </a:r>
            <a:r>
              <a:rPr lang="en-US" sz="2200" dirty="0" err="1">
                <a:solidFill>
                  <a:schemeClr val="accent1">
                    <a:lumMod val="50000"/>
                  </a:schemeClr>
                </a:solidFill>
              </a:rPr>
              <a:t>parabolaning</a:t>
            </a:r>
            <a:r>
              <a:rPr lang="en-US" sz="2200" dirty="0">
                <a:solidFill>
                  <a:schemeClr val="accent1">
                    <a:lumMod val="50000"/>
                  </a:schemeClr>
                </a:solidFill>
              </a:rPr>
              <a:t> </a:t>
            </a:r>
            <a:r>
              <a:rPr lang="en-US" sz="2200" dirty="0" err="1">
                <a:solidFill>
                  <a:schemeClr val="accent1">
                    <a:lumMod val="50000"/>
                  </a:schemeClr>
                </a:solidFill>
              </a:rPr>
              <a:t>parametri</a:t>
            </a:r>
            <a:r>
              <a:rPr lang="en-US" sz="2200" dirty="0">
                <a:solidFill>
                  <a:schemeClr val="accent1">
                    <a:lumMod val="50000"/>
                  </a:schemeClr>
                </a:solidFill>
              </a:rPr>
              <a:t> deb </a:t>
            </a:r>
            <a:r>
              <a:rPr lang="en-US" sz="2200" dirty="0" err="1">
                <a:solidFill>
                  <a:schemeClr val="accent1">
                    <a:lumMod val="50000"/>
                  </a:schemeClr>
                </a:solidFill>
              </a:rPr>
              <a:t>ataymiz</a:t>
            </a:r>
            <a:r>
              <a:rPr lang="en-US" sz="2200" dirty="0">
                <a:solidFill>
                  <a:schemeClr val="accent1">
                    <a:lumMod val="50000"/>
                  </a:schemeClr>
                </a:solidFill>
              </a:rPr>
              <a:t>. </a:t>
            </a:r>
            <a:r>
              <a:rPr lang="en-US" sz="2200" b="1" i="1" dirty="0">
                <a:solidFill>
                  <a:schemeClr val="accent1">
                    <a:lumMod val="50000"/>
                  </a:schemeClr>
                </a:solidFill>
              </a:rPr>
              <a:t>N</a:t>
            </a:r>
            <a:r>
              <a:rPr lang="en-US" sz="2200" dirty="0">
                <a:solidFill>
                  <a:schemeClr val="accent1">
                    <a:lumMod val="50000"/>
                  </a:schemeClr>
                </a:solidFill>
              </a:rPr>
              <a:t> </a:t>
            </a:r>
            <a:r>
              <a:rPr lang="en-US" sz="2200" dirty="0" err="1">
                <a:solidFill>
                  <a:schemeClr val="accent1">
                    <a:lumMod val="50000"/>
                  </a:schemeClr>
                </a:solidFill>
              </a:rPr>
              <a:t>nuqtadan</a:t>
            </a:r>
            <a:r>
              <a:rPr lang="en-US" sz="2200" dirty="0">
                <a:solidFill>
                  <a:schemeClr val="accent1">
                    <a:lumMod val="50000"/>
                  </a:schemeClr>
                </a:solidFill>
              </a:rPr>
              <a:t> </a:t>
            </a:r>
            <a:r>
              <a:rPr lang="en-US" sz="2200" b="1" i="1" dirty="0">
                <a:solidFill>
                  <a:schemeClr val="accent1">
                    <a:lumMod val="50000"/>
                  </a:schemeClr>
                </a:solidFill>
              </a:rPr>
              <a:t>d</a:t>
            </a:r>
            <a:r>
              <a:rPr lang="en-US" sz="2200" dirty="0">
                <a:solidFill>
                  <a:schemeClr val="accent1">
                    <a:lumMod val="50000"/>
                  </a:schemeClr>
                </a:solidFill>
              </a:rPr>
              <a:t> </a:t>
            </a:r>
            <a:r>
              <a:rPr lang="en-US" sz="2200" dirty="0" err="1">
                <a:solidFill>
                  <a:schemeClr val="accent1">
                    <a:lumMod val="50000"/>
                  </a:schemeClr>
                </a:solidFill>
              </a:rPr>
              <a:t>to`g’ri</a:t>
            </a:r>
            <a:r>
              <a:rPr lang="en-US" sz="2200" dirty="0">
                <a:solidFill>
                  <a:schemeClr val="accent1">
                    <a:lumMod val="50000"/>
                  </a:schemeClr>
                </a:solidFill>
              </a:rPr>
              <a:t> </a:t>
            </a:r>
            <a:r>
              <a:rPr lang="en-US" sz="2200" dirty="0" err="1">
                <a:solidFill>
                  <a:schemeClr val="accent1">
                    <a:lumMod val="50000"/>
                  </a:schemeClr>
                </a:solidFill>
              </a:rPr>
              <a:t>chiziqqacha</a:t>
            </a:r>
            <a:r>
              <a:rPr lang="en-US" sz="2200" dirty="0">
                <a:solidFill>
                  <a:schemeClr val="accent1">
                    <a:lumMod val="50000"/>
                  </a:schemeClr>
                </a:solidFill>
              </a:rPr>
              <a:t> </a:t>
            </a:r>
            <a:r>
              <a:rPr lang="en-US" sz="2200" dirty="0" err="1">
                <a:solidFill>
                  <a:schemeClr val="accent1">
                    <a:lumMod val="50000"/>
                  </a:schemeClr>
                </a:solidFill>
              </a:rPr>
              <a:t>bo`lgan</a:t>
            </a:r>
            <a:r>
              <a:rPr lang="en-US" sz="2200" dirty="0">
                <a:solidFill>
                  <a:schemeClr val="accent1">
                    <a:lumMod val="50000"/>
                  </a:schemeClr>
                </a:solidFill>
              </a:rPr>
              <a:t> </a:t>
            </a:r>
            <a:r>
              <a:rPr lang="en-US" sz="2200" dirty="0" err="1">
                <a:solidFill>
                  <a:schemeClr val="accent1">
                    <a:lumMod val="50000"/>
                  </a:schemeClr>
                </a:solidFill>
              </a:rPr>
              <a:t>masofani</a:t>
            </a:r>
            <a:r>
              <a:rPr lang="en-US" sz="2200" dirty="0">
                <a:solidFill>
                  <a:schemeClr val="accent1">
                    <a:lumMod val="50000"/>
                  </a:schemeClr>
                </a:solidFill>
              </a:rPr>
              <a:t> </a:t>
            </a:r>
            <a:r>
              <a:rPr lang="en-US" sz="2200" b="1" dirty="0">
                <a:solidFill>
                  <a:schemeClr val="accent1">
                    <a:lumMod val="50000"/>
                  </a:schemeClr>
                </a:solidFill>
              </a:rPr>
              <a:t>q=|NM| </a:t>
            </a:r>
            <a:r>
              <a:rPr lang="en-US" sz="2200" dirty="0" err="1">
                <a:solidFill>
                  <a:schemeClr val="accent1">
                    <a:lumMod val="50000"/>
                  </a:schemeClr>
                </a:solidFill>
              </a:rPr>
              <a:t>bilan</a:t>
            </a:r>
            <a:r>
              <a:rPr lang="en-US" sz="2200" dirty="0">
                <a:solidFill>
                  <a:schemeClr val="accent1">
                    <a:lumMod val="50000"/>
                  </a:schemeClr>
                </a:solidFill>
              </a:rPr>
              <a:t> </a:t>
            </a:r>
            <a:r>
              <a:rPr lang="en-US" sz="2200" i="1" dirty="0">
                <a:solidFill>
                  <a:schemeClr val="accent1">
                    <a:lumMod val="50000"/>
                  </a:schemeClr>
                </a:solidFill>
              </a:rPr>
              <a:t>N</a:t>
            </a:r>
            <a:r>
              <a:rPr lang="en-US" sz="2200" dirty="0">
                <a:solidFill>
                  <a:schemeClr val="accent1">
                    <a:lumMod val="50000"/>
                  </a:schemeClr>
                </a:solidFill>
              </a:rPr>
              <a:t> </a:t>
            </a:r>
            <a:r>
              <a:rPr lang="en-US" sz="2200" dirty="0" err="1">
                <a:solidFill>
                  <a:schemeClr val="accent1">
                    <a:lumMod val="50000"/>
                  </a:schemeClr>
                </a:solidFill>
              </a:rPr>
              <a:t>va</a:t>
            </a:r>
            <a:r>
              <a:rPr lang="en-US" sz="2200" dirty="0">
                <a:solidFill>
                  <a:schemeClr val="accent1">
                    <a:lumMod val="50000"/>
                  </a:schemeClr>
                </a:solidFill>
              </a:rPr>
              <a:t> </a:t>
            </a:r>
            <a:r>
              <a:rPr lang="en-US" sz="2200" i="1" dirty="0">
                <a:solidFill>
                  <a:schemeClr val="accent1">
                    <a:lumMod val="50000"/>
                  </a:schemeClr>
                </a:solidFill>
              </a:rPr>
              <a:t>F</a:t>
            </a:r>
            <a:r>
              <a:rPr lang="en-US" sz="2200" dirty="0">
                <a:solidFill>
                  <a:schemeClr val="accent1">
                    <a:lumMod val="50000"/>
                  </a:schemeClr>
                </a:solidFill>
              </a:rPr>
              <a:t> </a:t>
            </a:r>
            <a:r>
              <a:rPr lang="en-US" sz="2200" dirty="0" err="1">
                <a:solidFill>
                  <a:schemeClr val="accent1">
                    <a:lumMod val="50000"/>
                  </a:schemeClr>
                </a:solidFill>
              </a:rPr>
              <a:t>nuqtalar</a:t>
            </a:r>
            <a:r>
              <a:rPr lang="en-US" sz="2200" dirty="0">
                <a:solidFill>
                  <a:schemeClr val="accent1">
                    <a:lumMod val="50000"/>
                  </a:schemeClr>
                </a:solidFill>
              </a:rPr>
              <a:t> </a:t>
            </a:r>
            <a:r>
              <a:rPr lang="en-US" sz="2200" dirty="0" err="1">
                <a:solidFill>
                  <a:schemeClr val="accent1">
                    <a:lumMod val="50000"/>
                  </a:schemeClr>
                </a:solidFill>
              </a:rPr>
              <a:t>orasidagi</a:t>
            </a:r>
            <a:r>
              <a:rPr lang="en-US" sz="2200" dirty="0">
                <a:solidFill>
                  <a:schemeClr val="accent1">
                    <a:lumMod val="50000"/>
                  </a:schemeClr>
                </a:solidFill>
              </a:rPr>
              <a:t> </a:t>
            </a:r>
            <a:r>
              <a:rPr lang="en-US" sz="2200" dirty="0" err="1">
                <a:solidFill>
                  <a:schemeClr val="accent1">
                    <a:lumMod val="50000"/>
                  </a:schemeClr>
                </a:solidFill>
              </a:rPr>
              <a:t>masofani</a:t>
            </a:r>
            <a:r>
              <a:rPr lang="en-US" sz="2200" dirty="0">
                <a:solidFill>
                  <a:schemeClr val="accent1">
                    <a:lumMod val="50000"/>
                  </a:schemeClr>
                </a:solidFill>
              </a:rPr>
              <a:t> </a:t>
            </a:r>
            <a:r>
              <a:rPr lang="en-US" sz="2200" i="1" dirty="0">
                <a:solidFill>
                  <a:schemeClr val="accent1">
                    <a:lumMod val="50000"/>
                  </a:schemeClr>
                </a:solidFill>
              </a:rPr>
              <a:t>r=|NF|</a:t>
            </a:r>
            <a:r>
              <a:rPr lang="en-US" sz="2200" dirty="0">
                <a:solidFill>
                  <a:schemeClr val="accent1">
                    <a:lumMod val="50000"/>
                  </a:schemeClr>
                </a:solidFill>
              </a:rPr>
              <a:t> </a:t>
            </a:r>
            <a:r>
              <a:rPr lang="en-US" sz="2200" dirty="0" err="1">
                <a:solidFill>
                  <a:schemeClr val="accent1">
                    <a:lumMod val="50000"/>
                  </a:schemeClr>
                </a:solidFill>
              </a:rPr>
              <a:t>bilan</a:t>
            </a:r>
            <a:r>
              <a:rPr lang="en-US" sz="2200" dirty="0">
                <a:solidFill>
                  <a:schemeClr val="accent1">
                    <a:lumMod val="50000"/>
                  </a:schemeClr>
                </a:solidFill>
              </a:rPr>
              <a:t> </a:t>
            </a:r>
            <a:r>
              <a:rPr lang="en-US" sz="2200" dirty="0" err="1">
                <a:solidFill>
                  <a:schemeClr val="accent1">
                    <a:lumMod val="50000"/>
                  </a:schemeClr>
                </a:solidFill>
              </a:rPr>
              <a:t>belgilaymiz</a:t>
            </a:r>
            <a:r>
              <a:rPr lang="en-US" sz="2200" dirty="0">
                <a:solidFill>
                  <a:schemeClr val="accent1">
                    <a:lumMod val="50000"/>
                  </a:schemeClr>
                </a:solidFill>
              </a:rPr>
              <a:t> </a:t>
            </a:r>
            <a:r>
              <a:rPr lang="en-US" sz="2200" dirty="0" err="1">
                <a:solidFill>
                  <a:schemeClr val="accent1">
                    <a:lumMod val="50000"/>
                  </a:schemeClr>
                </a:solidFill>
              </a:rPr>
              <a:t>va</a:t>
            </a:r>
            <a:r>
              <a:rPr lang="en-US" sz="2200" dirty="0">
                <a:solidFill>
                  <a:schemeClr val="accent1">
                    <a:lumMod val="50000"/>
                  </a:schemeClr>
                </a:solidFill>
              </a:rPr>
              <a:t> </a:t>
            </a:r>
            <a:r>
              <a:rPr lang="en-US" sz="2200" dirty="0" err="1">
                <a:solidFill>
                  <a:schemeClr val="accent1">
                    <a:lumMod val="50000"/>
                  </a:schemeClr>
                </a:solidFill>
              </a:rPr>
              <a:t>buni</a:t>
            </a:r>
            <a:r>
              <a:rPr lang="en-US" sz="2200" dirty="0">
                <a:solidFill>
                  <a:schemeClr val="accent1">
                    <a:lumMod val="50000"/>
                  </a:schemeClr>
                </a:solidFill>
              </a:rPr>
              <a:t> </a:t>
            </a:r>
            <a:r>
              <a:rPr lang="en-US" sz="2200" dirty="0" err="1">
                <a:solidFill>
                  <a:schemeClr val="accent1">
                    <a:lumMod val="50000"/>
                  </a:schemeClr>
                </a:solidFill>
              </a:rPr>
              <a:t>parabolaning</a:t>
            </a:r>
            <a:r>
              <a:rPr lang="en-US" sz="2200" dirty="0">
                <a:solidFill>
                  <a:schemeClr val="accent1">
                    <a:lumMod val="50000"/>
                  </a:schemeClr>
                </a:solidFill>
              </a:rPr>
              <a:t> </a:t>
            </a:r>
            <a:r>
              <a:rPr lang="en-US" sz="2200" dirty="0" err="1">
                <a:solidFill>
                  <a:schemeClr val="accent1">
                    <a:lumMod val="50000"/>
                  </a:schemeClr>
                </a:solidFill>
              </a:rPr>
              <a:t>fokal</a:t>
            </a:r>
            <a:r>
              <a:rPr lang="en-US" sz="2200" dirty="0">
                <a:solidFill>
                  <a:schemeClr val="accent1">
                    <a:lumMod val="50000"/>
                  </a:schemeClr>
                </a:solidFill>
              </a:rPr>
              <a:t> </a:t>
            </a:r>
            <a:r>
              <a:rPr lang="en-US" sz="2200" dirty="0" err="1">
                <a:solidFill>
                  <a:schemeClr val="accent1">
                    <a:lumMod val="50000"/>
                  </a:schemeClr>
                </a:solidFill>
              </a:rPr>
              <a:t>radiusi</a:t>
            </a:r>
            <a:r>
              <a:rPr lang="en-US" sz="2200" dirty="0">
                <a:solidFill>
                  <a:schemeClr val="accent1">
                    <a:lumMod val="50000"/>
                  </a:schemeClr>
                </a:solidFill>
              </a:rPr>
              <a:t> </a:t>
            </a:r>
            <a:r>
              <a:rPr lang="en-US" sz="2200" dirty="0" err="1">
                <a:solidFill>
                  <a:schemeClr val="accent1">
                    <a:lumMod val="50000"/>
                  </a:schemeClr>
                </a:solidFill>
              </a:rPr>
              <a:t>deymiz</a:t>
            </a:r>
            <a:r>
              <a:rPr lang="en-US" sz="2200" dirty="0" smtClean="0">
                <a:solidFill>
                  <a:schemeClr val="accent1">
                    <a:lumMod val="50000"/>
                  </a:schemeClr>
                </a:solidFill>
              </a:rPr>
              <a:t>.</a:t>
            </a:r>
            <a:r>
              <a:rPr lang="en-US" sz="2200" dirty="0" smtClean="0">
                <a:solidFill>
                  <a:schemeClr val="tx1"/>
                </a:solidFill>
              </a:rPr>
              <a:t/>
            </a:r>
            <a:br>
              <a:rPr lang="en-US" sz="2200" dirty="0" smtClean="0">
                <a:solidFill>
                  <a:schemeClr val="tx1"/>
                </a:solidFill>
              </a:rPr>
            </a:br>
            <a:endParaRPr lang="ru-RU" sz="2200" dirty="0"/>
          </a:p>
        </p:txBody>
      </p:sp>
    </p:spTree>
    <p:extLst>
      <p:ext uri="{BB962C8B-B14F-4D97-AF65-F5344CB8AC3E}">
        <p14:creationId xmlns:p14="http://schemas.microsoft.com/office/powerpoint/2010/main" xmlns="" val="2580413473"/>
      </p:ext>
    </p:extLst>
  </p:cSld>
  <p:clrMapOvr>
    <a:masterClrMapping/>
  </p:clrMapOvr>
  <mc:AlternateContent xmlns:mc="http://schemas.openxmlformats.org/markup-compatibility/2006">
    <mc:Choice xmlns:p14="http://schemas.microsoft.com/office/powerpoint/2010/main" xmlns=""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7200000" s="0" l="0"/>
                                      </p:by>
                                    </p:animClr>
                                    <p:animClr clrSpc="hsl" dir="cw">
                                      <p:cBhvr>
                                        <p:cTn id="7" dur="500" fill="hold"/>
                                        <p:tgtEl>
                                          <p:spTgt spid="2"/>
                                        </p:tgtEl>
                                        <p:attrNameLst>
                                          <p:attrName>fillcolor</p:attrName>
                                        </p:attrNameLst>
                                      </p:cBhvr>
                                      <p:by>
                                        <p:hsl h="7200000" s="0" l="0"/>
                                      </p:by>
                                    </p:animClr>
                                    <p:animClr clrSpc="hsl" dir="cw">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492" y="928670"/>
            <a:ext cx="6777317" cy="4903959"/>
          </a:xfrm>
        </p:spPr>
        <p:txBody>
          <a:bodyPr>
            <a:normAutofit fontScale="70000" lnSpcReduction="20000"/>
          </a:bodyPr>
          <a:lstStyle/>
          <a:p>
            <a:pPr algn="ctr">
              <a:buNone/>
            </a:pPr>
            <a:r>
              <a:rPr lang="uz-Cyrl-UZ" b="1" dirty="0" smtClean="0">
                <a:latin typeface="Times New Roman" pitchFamily="18" charset="0"/>
                <a:cs typeface="Times New Roman" pitchFamily="18" charset="0"/>
              </a:rPr>
              <a:t>Foydalaniladigan adabiyotlar ro’yxati</a:t>
            </a:r>
            <a:endParaRPr lang="ru-RU" b="1" dirty="0" smtClean="0">
              <a:latin typeface="Times New Roman" pitchFamily="18" charset="0"/>
              <a:cs typeface="Times New Roman" pitchFamily="18" charset="0"/>
            </a:endParaRPr>
          </a:p>
          <a:p>
            <a:pPr algn="ctr">
              <a:buNone/>
            </a:pPr>
            <a:r>
              <a:rPr lang="uz-Cyrl-UZ" b="1" dirty="0" smtClean="0">
                <a:latin typeface="Times New Roman" pitchFamily="18" charset="0"/>
                <a:cs typeface="Times New Roman" pitchFamily="18" charset="0"/>
              </a:rPr>
              <a:t>Asosiy adabiyotlar:</a:t>
            </a:r>
            <a:endParaRPr lang="ru-RU" b="1" dirty="0" smtClean="0">
              <a:latin typeface="Times New Roman" pitchFamily="18" charset="0"/>
              <a:cs typeface="Times New Roman" pitchFamily="18" charset="0"/>
            </a:endParaRPr>
          </a:p>
          <a:p>
            <a:r>
              <a:rPr lang="uz-Cyrl-UZ" dirty="0" smtClean="0">
                <a:latin typeface="Times New Roman" pitchFamily="18" charset="0"/>
                <a:cs typeface="Times New Roman" pitchFamily="18" charset="0"/>
              </a:rPr>
              <a:t>1. Н.Д.Додажонов, М.Ш.Жўраева. Геометрия. 1-қисм, Тошкент. «Ўқитувчи», 1996 й. (ўқув қўлланма) </a:t>
            </a:r>
            <a:endParaRPr lang="ru-RU" b="1" dirty="0" smtClean="0">
              <a:latin typeface="Times New Roman" pitchFamily="18" charset="0"/>
              <a:cs typeface="Times New Roman" pitchFamily="18" charset="0"/>
            </a:endParaRPr>
          </a:p>
          <a:p>
            <a:r>
              <a:rPr lang="uz-Cyrl-UZ" dirty="0" smtClean="0">
                <a:latin typeface="Times New Roman" pitchFamily="18" charset="0"/>
                <a:cs typeface="Times New Roman" pitchFamily="18" charset="0"/>
              </a:rPr>
              <a:t>2. X.X.Назаров, X.O.Oчиловa, Е.Г.Подгорнова. Геометриядан масалалар тўплами. 1 ва 2 қисм. Тошкент «Ўқитувчи» 1993, 1997. (ўқув қўлланма) </a:t>
            </a:r>
            <a:endParaRPr lang="ru-RU" b="1" dirty="0" smtClean="0">
              <a:latin typeface="Times New Roman" pitchFamily="18" charset="0"/>
              <a:cs typeface="Times New Roman" pitchFamily="18" charset="0"/>
            </a:endParaRPr>
          </a:p>
          <a:p>
            <a:pPr algn="ctr">
              <a:buNone/>
            </a:pPr>
            <a:r>
              <a:rPr lang="uz-Cyrl-UZ" b="1" dirty="0" smtClean="0">
                <a:latin typeface="Times New Roman" pitchFamily="18" charset="0"/>
                <a:cs typeface="Times New Roman" pitchFamily="18" charset="0"/>
              </a:rPr>
              <a:t>Qo’shimcha adabiyotlar:</a:t>
            </a:r>
            <a:endParaRPr lang="ru-RU" b="1" dirty="0" smtClean="0">
              <a:latin typeface="Times New Roman" pitchFamily="18" charset="0"/>
              <a:cs typeface="Times New Roman" pitchFamily="18" charset="0"/>
            </a:endParaRPr>
          </a:p>
          <a:p>
            <a:r>
              <a:rPr lang="uz-Cyrl-UZ" dirty="0" smtClean="0">
                <a:latin typeface="Times New Roman" pitchFamily="18" charset="0"/>
                <a:cs typeface="Times New Roman" pitchFamily="18" charset="0"/>
              </a:rPr>
              <a:t>1. Baxvalov M. Analitik geometriyadan mashqlar to’plami. Toshkent UzMU, 2006 y. 2.K.X. Aбдуллаев и другие Геометрия 1-часть. Тошкент, «Ўқитувчи» 2002й. </a:t>
            </a: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a:t>
            </a:r>
            <a:r>
              <a:rPr lang="en-US" dirty="0" smtClean="0">
                <a:latin typeface="Times New Roman" pitchFamily="18" charset="0"/>
                <a:cs typeface="Times New Roman" pitchFamily="18" charset="0"/>
              </a:rPr>
              <a:t>K</a:t>
            </a:r>
            <a:r>
              <a:rPr lang="ru-RU"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X</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a:t>
            </a:r>
            <a:r>
              <a:rPr lang="uz-Cyrl-UZ" dirty="0" smtClean="0">
                <a:latin typeface="Times New Roman" pitchFamily="18" charset="0"/>
                <a:cs typeface="Times New Roman" pitchFamily="18" charset="0"/>
              </a:rPr>
              <a:t>бдуллаев и другие. Сборник задач по геометрии. Тошкент, “Ўқитувчи” 2004 г.</a:t>
            </a:r>
            <a:endParaRPr lang="ru-RU" b="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4. Introduction to Calculus, Volume I, by J.H. </a:t>
            </a:r>
            <a:r>
              <a:rPr lang="en-US" dirty="0" err="1" smtClean="0">
                <a:latin typeface="Times New Roman" pitchFamily="18" charset="0"/>
                <a:cs typeface="Times New Roman" pitchFamily="18" charset="0"/>
              </a:rPr>
              <a:t>Heinbockel</a:t>
            </a:r>
            <a:r>
              <a:rPr lang="en-US" dirty="0" smtClean="0">
                <a:latin typeface="Times New Roman" pitchFamily="18" charset="0"/>
                <a:cs typeface="Times New Roman" pitchFamily="18" charset="0"/>
              </a:rPr>
              <a:t> Emeritus Professor of Mathematics  Old Dominion University  </a:t>
            </a:r>
            <a:r>
              <a:rPr lang="en-US" dirty="0" err="1" smtClean="0">
                <a:latin typeface="Times New Roman" pitchFamily="18" charset="0"/>
                <a:cs typeface="Times New Roman" pitchFamily="18" charset="0"/>
              </a:rPr>
              <a:t>p.p</a:t>
            </a:r>
            <a:r>
              <a:rPr lang="en-US" dirty="0" smtClean="0">
                <a:latin typeface="Times New Roman" pitchFamily="18" charset="0"/>
                <a:cs typeface="Times New Roman" pitchFamily="18" charset="0"/>
              </a:rPr>
              <a:t> 60-68</a:t>
            </a:r>
            <a:endParaRPr lang="ru-RU" b="1"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5.</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Introduction to Calculus, Volume I, by J.H. </a:t>
            </a:r>
            <a:r>
              <a:rPr lang="en-US" dirty="0" err="1" smtClean="0">
                <a:latin typeface="Times New Roman" pitchFamily="18" charset="0"/>
                <a:cs typeface="Times New Roman" pitchFamily="18" charset="0"/>
              </a:rPr>
              <a:t>Heinbockel</a:t>
            </a:r>
            <a:r>
              <a:rPr lang="en-US" dirty="0" smtClean="0">
                <a:latin typeface="Times New Roman" pitchFamily="18" charset="0"/>
                <a:cs typeface="Times New Roman" pitchFamily="18" charset="0"/>
              </a:rPr>
              <a:t> Emeritus Professor of Mathematics  Old Dominion University  </a:t>
            </a:r>
            <a:r>
              <a:rPr lang="en-US" dirty="0" err="1" smtClean="0">
                <a:latin typeface="Times New Roman" pitchFamily="18" charset="0"/>
                <a:cs typeface="Times New Roman" pitchFamily="18" charset="0"/>
              </a:rPr>
              <a:t>p.p</a:t>
            </a:r>
            <a:r>
              <a:rPr lang="en-US" dirty="0" smtClean="0">
                <a:latin typeface="Times New Roman" pitchFamily="18" charset="0"/>
                <a:cs typeface="Times New Roman" pitchFamily="18" charset="0"/>
              </a:rPr>
              <a:t> 70-71</a:t>
            </a:r>
            <a:endParaRPr lang="ru-RU" b="1" dirty="0" smtClean="0">
              <a:latin typeface="Times New Roman" pitchFamily="18" charset="0"/>
              <a:cs typeface="Times New Roman" pitchFamily="18" charset="0"/>
            </a:endParaRP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467544" y="692696"/>
                <a:ext cx="8208912" cy="5832648"/>
              </a:xfrm>
            </p:spPr>
            <p:txBody>
              <a:bodyPr>
                <a:normAutofit fontScale="90000"/>
              </a:bodyPr>
              <a:lstStyle/>
              <a:p>
                <a:r>
                  <a:rPr lang="en-US" sz="2000" dirty="0" smtClean="0"/>
                  <a:t/>
                </a:r>
                <a:br>
                  <a:rPr lang="en-US" sz="2000" dirty="0" smtClean="0"/>
                </a:br>
                <a:r>
                  <a:rPr lang="en-US" sz="2000" dirty="0"/>
                  <a:t/>
                </a:r>
                <a:br>
                  <a:rPr lang="en-US" sz="2000" dirty="0"/>
                </a:br>
                <a:r>
                  <a:rPr lang="en-US" sz="2000" dirty="0" smtClean="0"/>
                  <a:t>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smtClean="0"/>
                  <a:t/>
                </a:r>
                <a:br>
                  <a:rPr lang="en-US" sz="2000" dirty="0" smtClean="0"/>
                </a:br>
                <a:r>
                  <a:rPr lang="en-US" sz="2000" dirty="0"/>
                  <a:t/>
                </a:r>
                <a:br>
                  <a:rPr lang="en-US" sz="2000" dirty="0"/>
                </a:br>
                <a:r>
                  <a:rPr lang="en-US" sz="2200" dirty="0" smtClean="0">
                    <a:solidFill>
                      <a:schemeClr val="accent1">
                        <a:lumMod val="50000"/>
                      </a:schemeClr>
                    </a:solidFill>
                  </a:rPr>
                  <a:t>Ta’rifga </a:t>
                </a:r>
                <a:r>
                  <a:rPr lang="en-US" sz="2200" dirty="0" err="1">
                    <a:solidFill>
                      <a:schemeClr val="accent1">
                        <a:lumMod val="50000"/>
                      </a:schemeClr>
                    </a:solidFill>
                  </a:rPr>
                  <a:t>binoan</a:t>
                </a:r>
                <a:r>
                  <a:rPr lang="en-US" sz="2200" dirty="0">
                    <a:solidFill>
                      <a:schemeClr val="accent1">
                        <a:lumMod val="50000"/>
                      </a:schemeClr>
                    </a:solidFill>
                  </a:rPr>
                  <a:t>, parabola </a:t>
                </a:r>
                <a:r>
                  <a:rPr lang="en-US" sz="2200" dirty="0" smtClean="0">
                    <a:solidFill>
                      <a:schemeClr val="accent1">
                        <a:lumMod val="50000"/>
                      </a:schemeClr>
                    </a:solidFill>
                  </a:rPr>
                  <a:t/>
                </a:r>
                <a:br>
                  <a:rPr lang="en-US" sz="2200" dirty="0" smtClean="0">
                    <a:solidFill>
                      <a:schemeClr val="accent1">
                        <a:lumMod val="50000"/>
                      </a:schemeClr>
                    </a:solidFill>
                  </a:rPr>
                </a:br>
                <a:r>
                  <a:rPr lang="en-US" sz="2200" dirty="0" err="1" smtClean="0">
                    <a:solidFill>
                      <a:schemeClr val="accent1">
                        <a:lumMod val="50000"/>
                      </a:schemeClr>
                    </a:solidFill>
                  </a:rPr>
                  <a:t>tenglamasi</a:t>
                </a:r>
                <a:r>
                  <a:rPr lang="uz-Latn-UZ" sz="2200" dirty="0" smtClean="0">
                    <a:solidFill>
                      <a:schemeClr val="accent1">
                        <a:lumMod val="50000"/>
                      </a:schemeClr>
                    </a:solidFill>
                  </a:rPr>
                  <a:t>   </a:t>
                </a:r>
                <a:r>
                  <a:rPr lang="en-US" sz="2200" dirty="0" smtClean="0">
                    <a:solidFill>
                      <a:schemeClr val="accent1">
                        <a:lumMod val="50000"/>
                      </a:schemeClr>
                    </a:solidFill>
                  </a:rPr>
                  <a:t> |</a:t>
                </a:r>
                <a:r>
                  <a:rPr lang="en-US" sz="2200" i="1" dirty="0" smtClean="0">
                    <a:solidFill>
                      <a:schemeClr val="accent1">
                        <a:lumMod val="50000"/>
                      </a:schemeClr>
                    </a:solidFill>
                  </a:rPr>
                  <a:t>NM</a:t>
                </a:r>
                <a:r>
                  <a:rPr lang="en-US" sz="2200" i="1" dirty="0">
                    <a:solidFill>
                      <a:schemeClr val="accent1">
                        <a:lumMod val="50000"/>
                      </a:schemeClr>
                    </a:solidFill>
                  </a:rPr>
                  <a:t>|=|NF|</a:t>
                </a:r>
                <a:r>
                  <a:rPr lang="uz-Latn-UZ" sz="2200" i="1" dirty="0">
                    <a:solidFill>
                      <a:schemeClr val="accent1">
                        <a:lumMod val="50000"/>
                      </a:schemeClr>
                    </a:solidFill>
                  </a:rPr>
                  <a:t> </a:t>
                </a:r>
                <a:r>
                  <a:rPr lang="uz-Latn-UZ" sz="2200" i="1" dirty="0" smtClean="0">
                    <a:solidFill>
                      <a:schemeClr val="accent1">
                        <a:lumMod val="50000"/>
                      </a:schemeClr>
                    </a:solidFill>
                  </a:rPr>
                  <a:t>   </a:t>
                </a:r>
                <a:r>
                  <a:rPr lang="uz-Latn-UZ" sz="2200" i="1" dirty="0">
                    <a:solidFill>
                      <a:schemeClr val="accent1">
                        <a:lumMod val="50000"/>
                      </a:schemeClr>
                    </a:solidFill>
                  </a:rPr>
                  <a:t>(1</a:t>
                </a:r>
                <a:r>
                  <a:rPr lang="en-US" sz="2200" i="1" dirty="0">
                    <a:solidFill>
                      <a:schemeClr val="accent1">
                        <a:lumMod val="50000"/>
                      </a:schemeClr>
                    </a:solidFill>
                  </a:rPr>
                  <a:t>.1</a:t>
                </a:r>
                <a:r>
                  <a:rPr lang="uz-Latn-UZ" sz="2200" i="1" dirty="0" smtClean="0">
                    <a:solidFill>
                      <a:schemeClr val="accent1">
                        <a:lumMod val="50000"/>
                      </a:schemeClr>
                    </a:solidFill>
                  </a:rPr>
                  <a:t>)</a:t>
                </a:r>
                <a:r>
                  <a:rPr lang="en-US" sz="2200" i="1" dirty="0" smtClean="0">
                    <a:solidFill>
                      <a:schemeClr val="accent1">
                        <a:lumMod val="50000"/>
                      </a:schemeClr>
                    </a:solidFill>
                  </a:rPr>
                  <a:t/>
                </a:r>
                <a:br>
                  <a:rPr lang="en-US" sz="2200" i="1" dirty="0" smtClean="0">
                    <a:solidFill>
                      <a:schemeClr val="accent1">
                        <a:lumMod val="50000"/>
                      </a:schemeClr>
                    </a:solidFill>
                  </a:rPr>
                </a:br>
                <a:r>
                  <a:rPr lang="en-US" sz="2200" dirty="0" smtClean="0">
                    <a:solidFill>
                      <a:schemeClr val="accent1">
                        <a:lumMod val="50000"/>
                      </a:schemeClr>
                    </a:solidFill>
                  </a:rPr>
                  <a:t> </a:t>
                </a:r>
                <a:r>
                  <a:rPr lang="uz-Latn-UZ" sz="2200" dirty="0" smtClean="0">
                    <a:solidFill>
                      <a:schemeClr val="accent1">
                        <a:lumMod val="50000"/>
                      </a:schemeClr>
                    </a:solidFill>
                  </a:rPr>
                  <a:t>  </a:t>
                </a:r>
                <a:r>
                  <a:rPr lang="en-US" sz="2200" dirty="0" err="1">
                    <a:solidFill>
                      <a:schemeClr val="accent1">
                        <a:lumMod val="50000"/>
                      </a:schemeClr>
                    </a:solidFill>
                  </a:rPr>
                  <a:t>yoki</a:t>
                </a:r>
                <a:r>
                  <a:rPr lang="en-US" sz="2200" dirty="0">
                    <a:solidFill>
                      <a:schemeClr val="accent1">
                        <a:lumMod val="50000"/>
                      </a:schemeClr>
                    </a:solidFill>
                  </a:rPr>
                  <a:t>      </a:t>
                </a:r>
                <a:r>
                  <a:rPr lang="en-US" sz="2200" i="1" dirty="0">
                    <a:solidFill>
                      <a:schemeClr val="accent1">
                        <a:lumMod val="50000"/>
                      </a:schemeClr>
                    </a:solidFill>
                  </a:rPr>
                  <a:t>r=q</a:t>
                </a:r>
                <a:r>
                  <a:rPr lang="uz-Latn-UZ" sz="2200" i="1" dirty="0">
                    <a:solidFill>
                      <a:schemeClr val="accent1">
                        <a:lumMod val="50000"/>
                      </a:schemeClr>
                    </a:solidFill>
                  </a:rPr>
                  <a:t>  </a:t>
                </a:r>
                <a:r>
                  <a:rPr lang="uz-Latn-UZ" sz="2200" i="1" dirty="0" smtClean="0">
                    <a:solidFill>
                      <a:schemeClr val="accent1">
                        <a:lumMod val="50000"/>
                      </a:schemeClr>
                    </a:solidFill>
                  </a:rPr>
                  <a:t> </a:t>
                </a:r>
                <a:r>
                  <a:rPr lang="en-US" sz="2200" dirty="0" err="1" smtClean="0">
                    <a:solidFill>
                      <a:schemeClr val="accent1">
                        <a:lumMod val="50000"/>
                      </a:schemeClr>
                    </a:solidFill>
                  </a:rPr>
                  <a:t>Parabolani</a:t>
                </a:r>
                <a:r>
                  <a:rPr lang="en-US" sz="2200" dirty="0" smtClean="0">
                    <a:solidFill>
                      <a:schemeClr val="accent1">
                        <a:lumMod val="50000"/>
                      </a:schemeClr>
                    </a:solidFill>
                  </a:rPr>
                  <a:t> </a:t>
                </a:r>
                <a:r>
                  <a:rPr lang="en-US" sz="2200" dirty="0" err="1" smtClean="0">
                    <a:solidFill>
                      <a:schemeClr val="accent1">
                        <a:lumMod val="50000"/>
                      </a:schemeClr>
                    </a:solidFill>
                  </a:rPr>
                  <a:t>to`g’ri</a:t>
                </a:r>
                <a:r>
                  <a:rPr lang="en-US" sz="2200" dirty="0" smtClean="0">
                    <a:solidFill>
                      <a:schemeClr val="accent1">
                        <a:lumMod val="50000"/>
                      </a:schemeClr>
                    </a:solidFill>
                  </a:rPr>
                  <a:t/>
                </a:r>
                <a:br>
                  <a:rPr lang="en-US" sz="2200" dirty="0" smtClean="0">
                    <a:solidFill>
                      <a:schemeClr val="accent1">
                        <a:lumMod val="50000"/>
                      </a:schemeClr>
                    </a:solidFill>
                  </a:rPr>
                </a:br>
                <a:r>
                  <a:rPr lang="en-US" sz="2200" dirty="0" smtClean="0">
                    <a:solidFill>
                      <a:schemeClr val="accent1">
                        <a:lumMod val="50000"/>
                      </a:schemeClr>
                    </a:solidFill>
                  </a:rPr>
                  <a:t> </a:t>
                </a:r>
                <a:r>
                  <a:rPr lang="en-US" sz="2200" dirty="0" err="1">
                    <a:solidFill>
                      <a:schemeClr val="accent1">
                        <a:lumMod val="50000"/>
                      </a:schemeClr>
                    </a:solidFill>
                  </a:rPr>
                  <a:t>burchakli</a:t>
                </a:r>
                <a:r>
                  <a:rPr lang="en-US" sz="2200" dirty="0">
                    <a:solidFill>
                      <a:schemeClr val="accent1">
                        <a:lumMod val="50000"/>
                      </a:schemeClr>
                    </a:solidFill>
                  </a:rPr>
                  <a:t> </a:t>
                </a:r>
                <a:r>
                  <a:rPr lang="en-US" sz="2200" dirty="0" err="1" smtClean="0">
                    <a:solidFill>
                      <a:schemeClr val="accent1">
                        <a:lumMod val="50000"/>
                      </a:schemeClr>
                    </a:solidFill>
                  </a:rPr>
                  <a:t>dekart</a:t>
                </a:r>
                <a:r>
                  <a:rPr lang="en-US" sz="2200" dirty="0" smtClean="0">
                    <a:solidFill>
                      <a:schemeClr val="accent1">
                        <a:lumMod val="50000"/>
                      </a:schemeClr>
                    </a:solidFill>
                  </a:rPr>
                  <a:t> </a:t>
                </a:r>
                <a:r>
                  <a:rPr lang="en-US" sz="2200" dirty="0" err="1">
                    <a:solidFill>
                      <a:schemeClr val="accent1">
                        <a:lumMod val="50000"/>
                      </a:schemeClr>
                    </a:solidFill>
                  </a:rPr>
                  <a:t>koordinatalar</a:t>
                </a:r>
                <a:r>
                  <a:rPr lang="en-US" sz="2200" dirty="0">
                    <a:solidFill>
                      <a:schemeClr val="accent1">
                        <a:lumMod val="50000"/>
                      </a:schemeClr>
                    </a:solidFill>
                  </a:rPr>
                  <a:t> </a:t>
                </a:r>
                <a:r>
                  <a:rPr lang="en-US" sz="2200" dirty="0" smtClean="0">
                    <a:solidFill>
                      <a:schemeClr val="accent1">
                        <a:lumMod val="50000"/>
                      </a:schemeClr>
                    </a:solidFill>
                  </a:rPr>
                  <a:t/>
                </a:r>
                <a:br>
                  <a:rPr lang="en-US" sz="2200" dirty="0" smtClean="0">
                    <a:solidFill>
                      <a:schemeClr val="accent1">
                        <a:lumMod val="50000"/>
                      </a:schemeClr>
                    </a:solidFill>
                  </a:rPr>
                </a:br>
                <a:r>
                  <a:rPr lang="en-US" sz="2200" dirty="0" err="1" smtClean="0">
                    <a:solidFill>
                      <a:schemeClr val="accent1">
                        <a:lumMod val="50000"/>
                      </a:schemeClr>
                    </a:solidFill>
                  </a:rPr>
                  <a:t>sistemasidagi</a:t>
                </a:r>
                <a:r>
                  <a:rPr lang="en-US" sz="2200" dirty="0" smtClean="0">
                    <a:solidFill>
                      <a:schemeClr val="accent1">
                        <a:lumMod val="50000"/>
                      </a:schemeClr>
                    </a:solidFill>
                  </a:rPr>
                  <a:t> </a:t>
                </a:r>
                <a:r>
                  <a:rPr lang="en-US" sz="2200" dirty="0" err="1" smtClean="0">
                    <a:solidFill>
                      <a:schemeClr val="accent1">
                        <a:lumMod val="50000"/>
                      </a:schemeClr>
                    </a:solidFill>
                  </a:rPr>
                  <a:t>tenglamasini</a:t>
                </a:r>
                <a:r>
                  <a:rPr lang="en-US" sz="2200" dirty="0" smtClean="0">
                    <a:solidFill>
                      <a:schemeClr val="accent1">
                        <a:lumMod val="50000"/>
                      </a:schemeClr>
                    </a:solidFill>
                  </a:rPr>
                  <a:t/>
                </a:r>
                <a:br>
                  <a:rPr lang="en-US" sz="2200" dirty="0" smtClean="0">
                    <a:solidFill>
                      <a:schemeClr val="accent1">
                        <a:lumMod val="50000"/>
                      </a:schemeClr>
                    </a:solidFill>
                  </a:rPr>
                </a:br>
                <a:r>
                  <a:rPr lang="en-US" sz="2200" dirty="0" smtClean="0">
                    <a:solidFill>
                      <a:schemeClr val="accent1">
                        <a:lumMod val="50000"/>
                      </a:schemeClr>
                    </a:solidFill>
                  </a:rPr>
                  <a:t> </a:t>
                </a:r>
                <a:r>
                  <a:rPr lang="en-US" sz="2200" dirty="0" err="1">
                    <a:solidFill>
                      <a:schemeClr val="accent1">
                        <a:lumMod val="50000"/>
                      </a:schemeClr>
                    </a:solidFill>
                  </a:rPr>
                  <a:t>chiqarish</a:t>
                </a:r>
                <a:r>
                  <a:rPr lang="en-US" sz="2200" dirty="0">
                    <a:solidFill>
                      <a:schemeClr val="accent1">
                        <a:lumMod val="50000"/>
                      </a:schemeClr>
                    </a:solidFill>
                  </a:rPr>
                  <a:t> </a:t>
                </a:r>
                <a:r>
                  <a:rPr lang="en-US" sz="2200" dirty="0" err="1">
                    <a:solidFill>
                      <a:schemeClr val="accent1">
                        <a:lumMod val="50000"/>
                      </a:schemeClr>
                    </a:solidFill>
                  </a:rPr>
                  <a:t>uchun</a:t>
                </a:r>
                <a:r>
                  <a:rPr lang="en-US" sz="2200" dirty="0">
                    <a:solidFill>
                      <a:schemeClr val="accent1">
                        <a:lumMod val="50000"/>
                      </a:schemeClr>
                    </a:solidFill>
                  </a:rPr>
                  <a:t>, </a:t>
                </a:r>
                <a:r>
                  <a:rPr lang="en-US" sz="2200" dirty="0" err="1" smtClean="0">
                    <a:solidFill>
                      <a:schemeClr val="accent1">
                        <a:lumMod val="50000"/>
                      </a:schemeClr>
                    </a:solidFill>
                  </a:rPr>
                  <a:t>tekislikda</a:t>
                </a:r>
                <a:r>
                  <a:rPr lang="en-US" sz="2200" dirty="0" smtClean="0">
                    <a:solidFill>
                      <a:schemeClr val="accent1">
                        <a:lumMod val="50000"/>
                      </a:schemeClr>
                    </a:solidFill>
                  </a:rPr>
                  <a:t> </a:t>
                </a:r>
                <a:br>
                  <a:rPr lang="en-US" sz="2200" dirty="0" smtClean="0">
                    <a:solidFill>
                      <a:schemeClr val="accent1">
                        <a:lumMod val="50000"/>
                      </a:schemeClr>
                    </a:solidFill>
                  </a:rPr>
                </a:br>
                <a:r>
                  <a:rPr lang="en-US" sz="2200" dirty="0" err="1" smtClean="0">
                    <a:solidFill>
                      <a:schemeClr val="accent1">
                        <a:lumMod val="50000"/>
                      </a:schemeClr>
                    </a:solidFill>
                  </a:rPr>
                  <a:t>to`g’ri</a:t>
                </a:r>
                <a:r>
                  <a:rPr lang="en-US" sz="2200" dirty="0" smtClean="0">
                    <a:solidFill>
                      <a:schemeClr val="accent1">
                        <a:lumMod val="50000"/>
                      </a:schemeClr>
                    </a:solidFill>
                  </a:rPr>
                  <a:t> </a:t>
                </a:r>
                <a:r>
                  <a:rPr lang="en-US" sz="2200" dirty="0" err="1">
                    <a:solidFill>
                      <a:schemeClr val="accent1">
                        <a:lumMod val="50000"/>
                      </a:schemeClr>
                    </a:solidFill>
                  </a:rPr>
                  <a:t>burchakli</a:t>
                </a:r>
                <a:r>
                  <a:rPr lang="en-US" sz="2200" dirty="0">
                    <a:solidFill>
                      <a:schemeClr val="accent1">
                        <a:lumMod val="50000"/>
                      </a:schemeClr>
                    </a:solidFill>
                  </a:rPr>
                  <a:t> </a:t>
                </a:r>
                <a:r>
                  <a:rPr lang="en-US" sz="2200" dirty="0" err="1" smtClean="0">
                    <a:solidFill>
                      <a:schemeClr val="accent1">
                        <a:lumMod val="50000"/>
                      </a:schemeClr>
                    </a:solidFill>
                  </a:rPr>
                  <a:t>dekart</a:t>
                </a:r>
                <a:r>
                  <a:rPr lang="en-US" sz="2200" dirty="0" smtClean="0">
                    <a:solidFill>
                      <a:schemeClr val="accent1">
                        <a:lumMod val="50000"/>
                      </a:schemeClr>
                    </a:solidFill>
                  </a:rPr>
                  <a:t/>
                </a:r>
                <a:br>
                  <a:rPr lang="en-US" sz="2200" dirty="0" smtClean="0">
                    <a:solidFill>
                      <a:schemeClr val="accent1">
                        <a:lumMod val="50000"/>
                      </a:schemeClr>
                    </a:solidFill>
                  </a:rPr>
                </a:br>
                <a:r>
                  <a:rPr lang="en-US" sz="2200" dirty="0" smtClean="0">
                    <a:solidFill>
                      <a:schemeClr val="accent1">
                        <a:lumMod val="50000"/>
                      </a:schemeClr>
                    </a:solidFill>
                  </a:rPr>
                  <a:t> </a:t>
                </a:r>
                <a:r>
                  <a:rPr lang="en-US" sz="2200" dirty="0" err="1">
                    <a:solidFill>
                      <a:schemeClr val="accent1">
                        <a:lumMod val="50000"/>
                      </a:schemeClr>
                    </a:solidFill>
                  </a:rPr>
                  <a:t>koordinatalar</a:t>
                </a:r>
                <a:r>
                  <a:rPr lang="en-US" sz="2200" dirty="0">
                    <a:solidFill>
                      <a:schemeClr val="accent1">
                        <a:lumMod val="50000"/>
                      </a:schemeClr>
                    </a:solidFill>
                  </a:rPr>
                  <a:t> </a:t>
                </a:r>
                <a:r>
                  <a:rPr lang="en-US" sz="2200" dirty="0" err="1">
                    <a:solidFill>
                      <a:schemeClr val="accent1">
                        <a:lumMod val="50000"/>
                      </a:schemeClr>
                    </a:solidFill>
                  </a:rPr>
                  <a:t>sistemasi</a:t>
                </a:r>
                <a:r>
                  <a:rPr lang="en-US" sz="2200" dirty="0">
                    <a:solidFill>
                      <a:schemeClr val="accent1">
                        <a:lumMod val="50000"/>
                      </a:schemeClr>
                    </a:solidFill>
                  </a:rPr>
                  <a:t> </a:t>
                </a:r>
                <a:r>
                  <a:rPr lang="en-US" sz="2200" dirty="0" err="1">
                    <a:solidFill>
                      <a:schemeClr val="accent1">
                        <a:lumMod val="50000"/>
                      </a:schemeClr>
                    </a:solidFill>
                  </a:rPr>
                  <a:t>o`qlarini</a:t>
                </a:r>
                <a:r>
                  <a:rPr lang="en-US" sz="2200" dirty="0">
                    <a:solidFill>
                      <a:schemeClr val="accent1">
                        <a:lumMod val="50000"/>
                      </a:schemeClr>
                    </a:solidFill>
                  </a:rPr>
                  <a:t> </a:t>
                </a:r>
                <a:r>
                  <a:rPr lang="en-US" sz="2200" dirty="0" err="1">
                    <a:solidFill>
                      <a:schemeClr val="accent1">
                        <a:lumMod val="50000"/>
                      </a:schemeClr>
                    </a:solidFill>
                  </a:rPr>
                  <a:t>maxsus</a:t>
                </a:r>
                <a:r>
                  <a:rPr lang="en-US" sz="2200" dirty="0">
                    <a:solidFill>
                      <a:schemeClr val="accent1">
                        <a:lumMod val="50000"/>
                      </a:schemeClr>
                    </a:solidFill>
                  </a:rPr>
                  <a:t> </a:t>
                </a:r>
                <a:r>
                  <a:rPr lang="en-US" sz="2200" dirty="0" err="1">
                    <a:solidFill>
                      <a:schemeClr val="accent1">
                        <a:lumMod val="50000"/>
                      </a:schemeClr>
                    </a:solidFill>
                  </a:rPr>
                  <a:t>joylashtiramiz</a:t>
                </a:r>
                <a:r>
                  <a:rPr lang="en-US" sz="2200" dirty="0" smtClean="0">
                    <a:solidFill>
                      <a:schemeClr val="accent1">
                        <a:lumMod val="50000"/>
                      </a:schemeClr>
                    </a:solidFill>
                  </a:rPr>
                  <a:t>. </a:t>
                </a:r>
                <a:r>
                  <a:rPr lang="en-US" sz="2200" dirty="0" err="1">
                    <a:solidFill>
                      <a:schemeClr val="accent1">
                        <a:lumMod val="50000"/>
                      </a:schemeClr>
                    </a:solidFill>
                  </a:rPr>
                  <a:t>Chunonchi</a:t>
                </a:r>
                <a:r>
                  <a:rPr lang="en-US" sz="2200" dirty="0">
                    <a:solidFill>
                      <a:schemeClr val="accent1">
                        <a:lumMod val="50000"/>
                      </a:schemeClr>
                    </a:solidFill>
                  </a:rPr>
                  <a:t>, </a:t>
                </a:r>
                <a:r>
                  <a:rPr lang="en-US" sz="2200" dirty="0" err="1">
                    <a:solidFill>
                      <a:schemeClr val="accent1">
                        <a:lumMod val="50000"/>
                      </a:schemeClr>
                    </a:solidFill>
                  </a:rPr>
                  <a:t>absissa</a:t>
                </a:r>
                <a:r>
                  <a:rPr lang="en-US" sz="2200" dirty="0">
                    <a:solidFill>
                      <a:schemeClr val="accent1">
                        <a:lumMod val="50000"/>
                      </a:schemeClr>
                    </a:solidFill>
                  </a:rPr>
                  <a:t> </a:t>
                </a:r>
                <a:r>
                  <a:rPr lang="en-US" sz="2200" dirty="0" err="1">
                    <a:solidFill>
                      <a:schemeClr val="accent1">
                        <a:lumMod val="50000"/>
                      </a:schemeClr>
                    </a:solidFill>
                  </a:rPr>
                  <a:t>o`qini</a:t>
                </a:r>
                <a:r>
                  <a:rPr lang="en-US" sz="2200" dirty="0">
                    <a:solidFill>
                      <a:schemeClr val="accent1">
                        <a:lumMod val="50000"/>
                      </a:schemeClr>
                    </a:solidFill>
                  </a:rPr>
                  <a:t> </a:t>
                </a:r>
                <a:r>
                  <a:rPr lang="en-US" sz="2200" dirty="0" err="1">
                    <a:solidFill>
                      <a:schemeClr val="accent1">
                        <a:lumMod val="50000"/>
                      </a:schemeClr>
                    </a:solidFill>
                  </a:rPr>
                  <a:t>fokus</a:t>
                </a:r>
                <a:r>
                  <a:rPr lang="en-US" sz="2200" dirty="0">
                    <a:solidFill>
                      <a:schemeClr val="accent1">
                        <a:lumMod val="50000"/>
                      </a:schemeClr>
                    </a:solidFill>
                  </a:rPr>
                  <a:t> </a:t>
                </a:r>
                <a:r>
                  <a:rPr lang="en-US" sz="2200" dirty="0" err="1">
                    <a:solidFill>
                      <a:schemeClr val="accent1">
                        <a:lumMod val="50000"/>
                      </a:schemeClr>
                    </a:solidFill>
                  </a:rPr>
                  <a:t>orqali</a:t>
                </a:r>
                <a:r>
                  <a:rPr lang="en-US" sz="2200" dirty="0">
                    <a:solidFill>
                      <a:schemeClr val="accent1">
                        <a:lumMod val="50000"/>
                      </a:schemeClr>
                    </a:solidFill>
                  </a:rPr>
                  <a:t> </a:t>
                </a:r>
                <a:r>
                  <a:rPr lang="en-US" sz="2200" dirty="0" err="1">
                    <a:solidFill>
                      <a:schemeClr val="accent1">
                        <a:lumMod val="50000"/>
                      </a:schemeClr>
                    </a:solidFill>
                  </a:rPr>
                  <a:t>direktrissaga</a:t>
                </a:r>
                <a:r>
                  <a:rPr lang="en-US" sz="2200" dirty="0">
                    <a:solidFill>
                      <a:schemeClr val="accent1">
                        <a:lumMod val="50000"/>
                      </a:schemeClr>
                    </a:solidFill>
                  </a:rPr>
                  <a:t> </a:t>
                </a:r>
                <a:r>
                  <a:rPr lang="en-US" sz="2200" dirty="0" err="1">
                    <a:solidFill>
                      <a:schemeClr val="accent1">
                        <a:lumMod val="50000"/>
                      </a:schemeClr>
                    </a:solidFill>
                  </a:rPr>
                  <a:t>perpendikulyar</a:t>
                </a:r>
                <a:r>
                  <a:rPr lang="en-US" sz="2200" dirty="0">
                    <a:solidFill>
                      <a:schemeClr val="accent1">
                        <a:lumMod val="50000"/>
                      </a:schemeClr>
                    </a:solidFill>
                  </a:rPr>
                  <a:t> </a:t>
                </a:r>
                <a:r>
                  <a:rPr lang="en-US" sz="2200" dirty="0" err="1">
                    <a:solidFill>
                      <a:schemeClr val="accent1">
                        <a:lumMod val="50000"/>
                      </a:schemeClr>
                    </a:solidFill>
                  </a:rPr>
                  <a:t>qilib</a:t>
                </a:r>
                <a:r>
                  <a:rPr lang="en-US" sz="2200" dirty="0">
                    <a:solidFill>
                      <a:schemeClr val="accent1">
                        <a:lumMod val="50000"/>
                      </a:schemeClr>
                    </a:solidFill>
                  </a:rPr>
                  <a:t> </a:t>
                </a:r>
                <a:r>
                  <a:rPr lang="en-US" sz="2200" dirty="0" err="1">
                    <a:solidFill>
                      <a:schemeClr val="accent1">
                        <a:lumMod val="50000"/>
                      </a:schemeClr>
                    </a:solidFill>
                  </a:rPr>
                  <a:t>o`tkazamiz</a:t>
                </a:r>
                <a:r>
                  <a:rPr lang="en-US" sz="2200" dirty="0">
                    <a:solidFill>
                      <a:schemeClr val="accent1">
                        <a:lumMod val="50000"/>
                      </a:schemeClr>
                    </a:solidFill>
                  </a:rPr>
                  <a:t> </a:t>
                </a:r>
                <a:r>
                  <a:rPr lang="ru-RU" sz="2200" b="1" dirty="0">
                    <a:solidFill>
                      <a:schemeClr val="accent1">
                        <a:lumMod val="50000"/>
                      </a:schemeClr>
                    </a:solidFill>
                  </a:rPr>
                  <a:t/>
                </a:r>
                <a:br>
                  <a:rPr lang="ru-RU" sz="2200" b="1" dirty="0">
                    <a:solidFill>
                      <a:schemeClr val="accent1">
                        <a:lumMod val="50000"/>
                      </a:schemeClr>
                    </a:solidFill>
                  </a:rPr>
                </a:br>
                <a:r>
                  <a:rPr lang="en-US" sz="2200" dirty="0">
                    <a:solidFill>
                      <a:schemeClr val="accent1">
                        <a:lumMod val="50000"/>
                      </a:schemeClr>
                    </a:solidFill>
                  </a:rPr>
                  <a:t> </a:t>
                </a:r>
                <a:r>
                  <a:rPr lang="en-US" sz="2200" dirty="0" err="1">
                    <a:solidFill>
                      <a:schemeClr val="accent1">
                        <a:lumMod val="50000"/>
                      </a:schemeClr>
                    </a:solidFill>
                  </a:rPr>
                  <a:t>Koordinatalar</a:t>
                </a:r>
                <a:r>
                  <a:rPr lang="en-US" sz="2200" dirty="0">
                    <a:solidFill>
                      <a:schemeClr val="accent1">
                        <a:lumMod val="50000"/>
                      </a:schemeClr>
                    </a:solidFill>
                  </a:rPr>
                  <a:t> </a:t>
                </a:r>
                <a:r>
                  <a:rPr lang="en-US" sz="2200" dirty="0" err="1">
                    <a:solidFill>
                      <a:schemeClr val="accent1">
                        <a:lumMod val="50000"/>
                      </a:schemeClr>
                    </a:solidFill>
                  </a:rPr>
                  <a:t>boshini</a:t>
                </a:r>
                <a:r>
                  <a:rPr lang="en-US" sz="2200" dirty="0">
                    <a:solidFill>
                      <a:schemeClr val="accent1">
                        <a:lumMod val="50000"/>
                      </a:schemeClr>
                    </a:solidFill>
                  </a:rPr>
                  <a:t> </a:t>
                </a:r>
                <a:r>
                  <a:rPr lang="en-US" sz="2200" dirty="0" err="1">
                    <a:solidFill>
                      <a:schemeClr val="accent1">
                        <a:lumMod val="50000"/>
                      </a:schemeClr>
                    </a:solidFill>
                  </a:rPr>
                  <a:t>fokus</a:t>
                </a:r>
                <a:r>
                  <a:rPr lang="en-US" sz="2200" dirty="0">
                    <a:solidFill>
                      <a:schemeClr val="accent1">
                        <a:lumMod val="50000"/>
                      </a:schemeClr>
                    </a:solidFill>
                  </a:rPr>
                  <a:t> </a:t>
                </a:r>
                <a:r>
                  <a:rPr lang="en-US" sz="2200" dirty="0" err="1">
                    <a:solidFill>
                      <a:schemeClr val="accent1">
                        <a:lumMod val="50000"/>
                      </a:schemeClr>
                    </a:solidFill>
                  </a:rPr>
                  <a:t>bilan</a:t>
                </a:r>
                <a:r>
                  <a:rPr lang="en-US" sz="2200" dirty="0">
                    <a:solidFill>
                      <a:schemeClr val="accent1">
                        <a:lumMod val="50000"/>
                      </a:schemeClr>
                    </a:solidFill>
                  </a:rPr>
                  <a:t> </a:t>
                </a:r>
                <a:r>
                  <a:rPr lang="en-US" sz="2200" dirty="0" err="1">
                    <a:solidFill>
                      <a:schemeClr val="accent1">
                        <a:lumMod val="50000"/>
                      </a:schemeClr>
                    </a:solidFill>
                  </a:rPr>
                  <a:t>direktrisa</a:t>
                </a:r>
                <a:r>
                  <a:rPr lang="en-US" sz="2200" dirty="0">
                    <a:solidFill>
                      <a:schemeClr val="accent1">
                        <a:lumMod val="50000"/>
                      </a:schemeClr>
                    </a:solidFill>
                  </a:rPr>
                  <a:t> </a:t>
                </a:r>
                <a:r>
                  <a:rPr lang="en-US" sz="2200" dirty="0" err="1">
                    <a:solidFill>
                      <a:schemeClr val="accent1">
                        <a:lumMod val="50000"/>
                      </a:schemeClr>
                    </a:solidFill>
                  </a:rPr>
                  <a:t>orasidagi</a:t>
                </a:r>
                <a:r>
                  <a:rPr lang="en-US" sz="2200" dirty="0">
                    <a:solidFill>
                      <a:schemeClr val="accent1">
                        <a:lumMod val="50000"/>
                      </a:schemeClr>
                    </a:solidFill>
                  </a:rPr>
                  <a:t> </a:t>
                </a:r>
                <a:r>
                  <a:rPr lang="en-US" sz="2200" dirty="0" err="1">
                    <a:solidFill>
                      <a:schemeClr val="accent1">
                        <a:lumMod val="50000"/>
                      </a:schemeClr>
                    </a:solidFill>
                  </a:rPr>
                  <a:t>masofaning</a:t>
                </a:r>
                <a:r>
                  <a:rPr lang="en-US" sz="2200" dirty="0">
                    <a:solidFill>
                      <a:schemeClr val="accent1">
                        <a:lumMod val="50000"/>
                      </a:schemeClr>
                    </a:solidFill>
                  </a:rPr>
                  <a:t> </a:t>
                </a:r>
                <a:r>
                  <a:rPr lang="en-US" sz="2200" dirty="0" err="1">
                    <a:solidFill>
                      <a:schemeClr val="accent1">
                        <a:lumMod val="50000"/>
                      </a:schemeClr>
                    </a:solidFill>
                  </a:rPr>
                  <a:t>o`rtasiga</a:t>
                </a:r>
                <a:r>
                  <a:rPr lang="en-US" sz="2200" dirty="0">
                    <a:solidFill>
                      <a:schemeClr val="accent1">
                        <a:lumMod val="50000"/>
                      </a:schemeClr>
                    </a:solidFill>
                  </a:rPr>
                  <a:t> </a:t>
                </a:r>
                <a:r>
                  <a:rPr lang="en-US" sz="2200" dirty="0" err="1">
                    <a:solidFill>
                      <a:schemeClr val="accent1">
                        <a:lumMod val="50000"/>
                      </a:schemeClr>
                    </a:solidFill>
                  </a:rPr>
                  <a:t>joylashtiramiz</a:t>
                </a:r>
                <a:r>
                  <a:rPr lang="en-US" sz="2200" dirty="0" smtClean="0">
                    <a:solidFill>
                      <a:schemeClr val="accent1">
                        <a:lumMod val="50000"/>
                      </a:schemeClr>
                    </a:solidFill>
                  </a:rPr>
                  <a:t>. </a:t>
                </a:r>
                <a:r>
                  <a:rPr lang="en-US" sz="2200" dirty="0" err="1">
                    <a:solidFill>
                      <a:schemeClr val="accent1">
                        <a:lumMod val="50000"/>
                      </a:schemeClr>
                    </a:solidFill>
                  </a:rPr>
                  <a:t>Tekislikdagi</a:t>
                </a:r>
                <a:r>
                  <a:rPr lang="en-US" sz="2200" dirty="0">
                    <a:solidFill>
                      <a:schemeClr val="accent1">
                        <a:lumMod val="50000"/>
                      </a:schemeClr>
                    </a:solidFill>
                  </a:rPr>
                  <a:t> </a:t>
                </a:r>
                <a:r>
                  <a:rPr lang="en-US" sz="2200" dirty="0" err="1">
                    <a:solidFill>
                      <a:schemeClr val="accent1">
                        <a:lumMod val="50000"/>
                      </a:schemeClr>
                    </a:solidFill>
                  </a:rPr>
                  <a:t>ixtiyoriy</a:t>
                </a:r>
                <a:r>
                  <a:rPr lang="en-US" sz="2200" dirty="0">
                    <a:solidFill>
                      <a:schemeClr val="accent1">
                        <a:lumMod val="50000"/>
                      </a:schemeClr>
                    </a:solidFill>
                  </a:rPr>
                  <a:t> </a:t>
                </a:r>
                <a:r>
                  <a:rPr lang="en-US" sz="2200" i="1" dirty="0">
                    <a:solidFill>
                      <a:schemeClr val="accent1">
                        <a:lumMod val="50000"/>
                      </a:schemeClr>
                    </a:solidFill>
                  </a:rPr>
                  <a:t>N</a:t>
                </a:r>
                <a:r>
                  <a:rPr lang="en-US" sz="2200" dirty="0">
                    <a:solidFill>
                      <a:schemeClr val="accent1">
                        <a:lumMod val="50000"/>
                      </a:schemeClr>
                    </a:solidFill>
                  </a:rPr>
                  <a:t> </a:t>
                </a:r>
                <a:r>
                  <a:rPr lang="en-US" sz="2200" dirty="0" err="1">
                    <a:solidFill>
                      <a:schemeClr val="accent1">
                        <a:lumMod val="50000"/>
                      </a:schemeClr>
                    </a:solidFill>
                  </a:rPr>
                  <a:t>nuqtaning</a:t>
                </a:r>
                <a:r>
                  <a:rPr lang="en-US" sz="2200" dirty="0">
                    <a:solidFill>
                      <a:schemeClr val="accent1">
                        <a:lumMod val="50000"/>
                      </a:schemeClr>
                    </a:solidFill>
                  </a:rPr>
                  <a:t> </a:t>
                </a:r>
                <a:r>
                  <a:rPr lang="en-US" sz="2200" dirty="0" err="1">
                    <a:solidFill>
                      <a:schemeClr val="accent1">
                        <a:lumMod val="50000"/>
                      </a:schemeClr>
                    </a:solidFill>
                  </a:rPr>
                  <a:t>koordinatalarini</a:t>
                </a:r>
                <a:r>
                  <a:rPr lang="en-US" sz="2200" dirty="0">
                    <a:solidFill>
                      <a:schemeClr val="accent1">
                        <a:lumMod val="50000"/>
                      </a:schemeClr>
                    </a:solidFill>
                  </a:rPr>
                  <a:t> </a:t>
                </a:r>
                <a:r>
                  <a:rPr lang="en-US" sz="2200" i="1" dirty="0" err="1">
                    <a:solidFill>
                      <a:schemeClr val="accent1">
                        <a:lumMod val="50000"/>
                      </a:schemeClr>
                    </a:solidFill>
                  </a:rPr>
                  <a:t>x,y</a:t>
                </a:r>
                <a:r>
                  <a:rPr lang="en-US" sz="2200" dirty="0">
                    <a:solidFill>
                      <a:schemeClr val="accent1">
                        <a:lumMod val="50000"/>
                      </a:schemeClr>
                    </a:solidFill>
                  </a:rPr>
                  <a:t> deb </a:t>
                </a:r>
                <a:r>
                  <a:rPr lang="en-US" sz="2200" dirty="0" err="1">
                    <a:solidFill>
                      <a:schemeClr val="accent1">
                        <a:lumMod val="50000"/>
                      </a:schemeClr>
                    </a:solidFill>
                  </a:rPr>
                  <a:t>olamiz</a:t>
                </a:r>
                <a:r>
                  <a:rPr lang="en-US" sz="2200" dirty="0">
                    <a:solidFill>
                      <a:schemeClr val="accent1">
                        <a:lumMod val="50000"/>
                      </a:schemeClr>
                    </a:solidFill>
                  </a:rPr>
                  <a:t>. (1.1) </a:t>
                </a:r>
                <a:r>
                  <a:rPr lang="en-US" sz="2200" dirty="0" err="1">
                    <a:solidFill>
                      <a:schemeClr val="accent1">
                        <a:lumMod val="50000"/>
                      </a:schemeClr>
                    </a:solidFill>
                  </a:rPr>
                  <a:t>tenglikdan</a:t>
                </a:r>
                <a:r>
                  <a:rPr lang="en-US" sz="2200" dirty="0">
                    <a:solidFill>
                      <a:schemeClr val="accent1">
                        <a:lumMod val="50000"/>
                      </a:schemeClr>
                    </a:solidFill>
                  </a:rPr>
                  <a:t> </a:t>
                </a:r>
                <a:r>
                  <a:rPr lang="en-US" sz="2200" i="1" dirty="0">
                    <a:solidFill>
                      <a:schemeClr val="accent1">
                        <a:lumMod val="50000"/>
                      </a:schemeClr>
                    </a:solidFill>
                  </a:rPr>
                  <a:t>r</a:t>
                </a:r>
                <a:r>
                  <a:rPr lang="en-US" sz="2200" dirty="0">
                    <a:solidFill>
                      <a:schemeClr val="accent1">
                        <a:lumMod val="50000"/>
                      </a:schemeClr>
                    </a:solidFill>
                  </a:rPr>
                  <a:t> </a:t>
                </a:r>
                <a:r>
                  <a:rPr lang="en-US" sz="2200" dirty="0" err="1">
                    <a:solidFill>
                      <a:schemeClr val="accent1">
                        <a:lumMod val="50000"/>
                      </a:schemeClr>
                    </a:solidFill>
                  </a:rPr>
                  <a:t>va</a:t>
                </a:r>
                <a:r>
                  <a:rPr lang="en-US" sz="2200" dirty="0">
                    <a:solidFill>
                      <a:schemeClr val="accent1">
                        <a:lumMod val="50000"/>
                      </a:schemeClr>
                    </a:solidFill>
                  </a:rPr>
                  <a:t> </a:t>
                </a:r>
                <a:r>
                  <a:rPr lang="en-US" sz="2200" i="1" dirty="0">
                    <a:solidFill>
                      <a:schemeClr val="accent1">
                        <a:lumMod val="50000"/>
                      </a:schemeClr>
                    </a:solidFill>
                  </a:rPr>
                  <a:t>q</a:t>
                </a:r>
                <a:r>
                  <a:rPr lang="en-US" sz="2200" dirty="0">
                    <a:solidFill>
                      <a:schemeClr val="accent1">
                        <a:lumMod val="50000"/>
                      </a:schemeClr>
                    </a:solidFill>
                  </a:rPr>
                  <a:t> </a:t>
                </a:r>
                <a:r>
                  <a:rPr lang="en-US" sz="2200" dirty="0" err="1">
                    <a:solidFill>
                      <a:schemeClr val="accent1">
                        <a:lumMod val="50000"/>
                      </a:schemeClr>
                    </a:solidFill>
                  </a:rPr>
                  <a:t>o`zgaruvchilarni</a:t>
                </a:r>
                <a:r>
                  <a:rPr lang="en-US" sz="2200" dirty="0">
                    <a:solidFill>
                      <a:schemeClr val="accent1">
                        <a:lumMod val="50000"/>
                      </a:schemeClr>
                    </a:solidFill>
                  </a:rPr>
                  <a:t> </a:t>
                </a:r>
                <a:r>
                  <a:rPr lang="en-US" sz="2200" dirty="0" err="1">
                    <a:solidFill>
                      <a:schemeClr val="accent1">
                        <a:lumMod val="50000"/>
                      </a:schemeClr>
                    </a:solidFill>
                  </a:rPr>
                  <a:t>ularning</a:t>
                </a:r>
                <a:r>
                  <a:rPr lang="en-US" sz="2200" dirty="0">
                    <a:solidFill>
                      <a:schemeClr val="accent1">
                        <a:lumMod val="50000"/>
                      </a:schemeClr>
                    </a:solidFill>
                  </a:rPr>
                  <a:t> </a:t>
                </a:r>
                <a:r>
                  <a:rPr lang="en-US" sz="2200" i="1" dirty="0" err="1">
                    <a:solidFill>
                      <a:schemeClr val="accent1">
                        <a:lumMod val="50000"/>
                      </a:schemeClr>
                    </a:solidFill>
                  </a:rPr>
                  <a:t>x,y</a:t>
                </a:r>
                <a:r>
                  <a:rPr lang="en-US" sz="2200" dirty="0">
                    <a:solidFill>
                      <a:schemeClr val="accent1">
                        <a:lumMod val="50000"/>
                      </a:schemeClr>
                    </a:solidFill>
                  </a:rPr>
                  <a:t> </a:t>
                </a:r>
                <a:r>
                  <a:rPr lang="en-US" sz="2200" dirty="0" err="1">
                    <a:solidFill>
                      <a:schemeClr val="accent1">
                        <a:lumMod val="50000"/>
                      </a:schemeClr>
                    </a:solidFill>
                  </a:rPr>
                  <a:t>koordinatalari</a:t>
                </a:r>
                <a:r>
                  <a:rPr lang="en-US" sz="2200" dirty="0">
                    <a:solidFill>
                      <a:schemeClr val="accent1">
                        <a:lumMod val="50000"/>
                      </a:schemeClr>
                    </a:solidFill>
                  </a:rPr>
                  <a:t> </a:t>
                </a:r>
                <a:r>
                  <a:rPr lang="en-US" sz="2200" dirty="0" err="1">
                    <a:solidFill>
                      <a:schemeClr val="accent1">
                        <a:lumMod val="50000"/>
                      </a:schemeClr>
                    </a:solidFill>
                  </a:rPr>
                  <a:t>bilan</a:t>
                </a:r>
                <a:r>
                  <a:rPr lang="en-US" sz="2200" dirty="0">
                    <a:solidFill>
                      <a:schemeClr val="accent1">
                        <a:lumMod val="50000"/>
                      </a:schemeClr>
                    </a:solidFill>
                  </a:rPr>
                  <a:t> </a:t>
                </a:r>
                <a:r>
                  <a:rPr lang="en-US" sz="2200" dirty="0" err="1">
                    <a:solidFill>
                      <a:schemeClr val="accent1">
                        <a:lumMod val="50000"/>
                      </a:schemeClr>
                    </a:solidFill>
                  </a:rPr>
                  <a:t>berilgan</a:t>
                </a:r>
                <a:r>
                  <a:rPr lang="en-US" sz="2200" dirty="0">
                    <a:solidFill>
                      <a:schemeClr val="accent1">
                        <a:lumMod val="50000"/>
                      </a:schemeClr>
                    </a:solidFill>
                  </a:rPr>
                  <a:t> </a:t>
                </a:r>
                <a:r>
                  <a:rPr lang="en-US" sz="2200" dirty="0" err="1">
                    <a:solidFill>
                      <a:schemeClr val="accent1">
                        <a:lumMod val="50000"/>
                      </a:schemeClr>
                    </a:solidFill>
                  </a:rPr>
                  <a:t>ifodalarga</a:t>
                </a:r>
                <a:r>
                  <a:rPr lang="en-US" sz="2200" dirty="0">
                    <a:solidFill>
                      <a:schemeClr val="accent1">
                        <a:lumMod val="50000"/>
                      </a:schemeClr>
                    </a:solidFill>
                  </a:rPr>
                  <a:t> </a:t>
                </a:r>
                <a:r>
                  <a:rPr lang="en-US" sz="2200" dirty="0" err="1">
                    <a:solidFill>
                      <a:schemeClr val="accent1">
                        <a:lumMod val="50000"/>
                      </a:schemeClr>
                    </a:solidFill>
                  </a:rPr>
                  <a:t>almashtirish</a:t>
                </a:r>
                <a:r>
                  <a:rPr lang="en-US" sz="2200" dirty="0">
                    <a:solidFill>
                      <a:schemeClr val="accent1">
                        <a:lumMod val="50000"/>
                      </a:schemeClr>
                    </a:solidFill>
                  </a:rPr>
                  <a:t> </a:t>
                </a:r>
                <a:r>
                  <a:rPr lang="en-US" sz="2200" dirty="0" err="1">
                    <a:solidFill>
                      <a:schemeClr val="accent1">
                        <a:lumMod val="50000"/>
                      </a:schemeClr>
                    </a:solidFill>
                  </a:rPr>
                  <a:t>kerak</a:t>
                </a:r>
                <a:r>
                  <a:rPr lang="en-US" sz="2400" dirty="0">
                    <a:solidFill>
                      <a:schemeClr val="accent1">
                        <a:lumMod val="50000"/>
                      </a:schemeClr>
                    </a:solidFill>
                  </a:rPr>
                  <a:t>. </a:t>
                </a:r>
                <a:r>
                  <a:rPr lang="en-US" sz="2200" i="1" dirty="0">
                    <a:solidFill>
                      <a:schemeClr val="accent1">
                        <a:lumMod val="50000"/>
                      </a:schemeClr>
                    </a:solidFill>
                  </a:rPr>
                  <a:t>F</a:t>
                </a:r>
                <a:r>
                  <a:rPr lang="en-US" sz="2200" dirty="0">
                    <a:solidFill>
                      <a:schemeClr val="accent1">
                        <a:lumMod val="50000"/>
                      </a:schemeClr>
                    </a:solidFill>
                  </a:rPr>
                  <a:t> </a:t>
                </a:r>
                <a:r>
                  <a:rPr lang="en-US" sz="2200" dirty="0" err="1">
                    <a:solidFill>
                      <a:schemeClr val="accent1">
                        <a:lumMod val="50000"/>
                      </a:schemeClr>
                    </a:solidFill>
                  </a:rPr>
                  <a:t>fokusning</a:t>
                </a:r>
                <a:r>
                  <a:rPr lang="en-US" sz="2200" dirty="0">
                    <a:solidFill>
                      <a:schemeClr val="accent1">
                        <a:lumMod val="50000"/>
                      </a:schemeClr>
                    </a:solidFill>
                  </a:rPr>
                  <a:t> </a:t>
                </a:r>
                <a:r>
                  <a:rPr lang="en-US" sz="2200" dirty="0" err="1">
                    <a:solidFill>
                      <a:schemeClr val="accent1">
                        <a:lumMod val="50000"/>
                      </a:schemeClr>
                    </a:solidFill>
                  </a:rPr>
                  <a:t>koordinatalari</a:t>
                </a:r>
                <a:r>
                  <a:rPr lang="en-US" sz="2200" dirty="0">
                    <a:solidFill>
                      <a:schemeClr val="accent1">
                        <a:lumMod val="50000"/>
                      </a:schemeClr>
                    </a:solidFill>
                  </a:rPr>
                  <a:t> (</a:t>
                </a:r>
                <a14:m>
                  <m:oMath xmlns:m="http://schemas.openxmlformats.org/officeDocument/2006/math">
                    <m:f>
                      <m:fPr>
                        <m:ctrlPr>
                          <a:rPr lang="en-US" sz="2200" i="1">
                            <a:solidFill>
                              <a:schemeClr val="accent1">
                                <a:lumMod val="50000"/>
                              </a:schemeClr>
                            </a:solidFill>
                            <a:latin typeface="Cambria Math"/>
                          </a:rPr>
                        </m:ctrlPr>
                      </m:fPr>
                      <m:num>
                        <m:r>
                          <a:rPr lang="uz-Latn-UZ" sz="2200" i="1">
                            <a:solidFill>
                              <a:schemeClr val="accent1">
                                <a:lumMod val="50000"/>
                              </a:schemeClr>
                            </a:solidFill>
                            <a:latin typeface="Cambria Math"/>
                          </a:rPr>
                          <m:t>𝑝</m:t>
                        </m:r>
                      </m:num>
                      <m:den>
                        <m:r>
                          <a:rPr lang="uz-Latn-UZ" sz="2200" i="1">
                            <a:solidFill>
                              <a:schemeClr val="accent1">
                                <a:lumMod val="50000"/>
                              </a:schemeClr>
                            </a:solidFill>
                            <a:latin typeface="Cambria Math"/>
                          </a:rPr>
                          <m:t>2</m:t>
                        </m:r>
                      </m:den>
                    </m:f>
                    <m:r>
                      <a:rPr lang="uz-Latn-UZ" sz="2200">
                        <a:solidFill>
                          <a:schemeClr val="accent1">
                            <a:lumMod val="50000"/>
                          </a:schemeClr>
                        </a:solidFill>
                        <a:latin typeface="Cambria Math"/>
                      </a:rPr>
                      <m:t> </m:t>
                    </m:r>
                  </m:oMath>
                </a14:m>
                <a:r>
                  <a:rPr lang="en-US" sz="2200" dirty="0">
                    <a:solidFill>
                      <a:schemeClr val="accent1">
                        <a:lumMod val="50000"/>
                      </a:schemeClr>
                    </a:solidFill>
                  </a:rPr>
                  <a:t> ,0) </a:t>
                </a:r>
                <a:r>
                  <a:rPr lang="en-US" sz="2200" dirty="0" err="1">
                    <a:solidFill>
                      <a:schemeClr val="accent1">
                        <a:lumMod val="50000"/>
                      </a:schemeClr>
                    </a:solidFill>
                  </a:rPr>
                  <a:t>ekanligini</a:t>
                </a:r>
                <a:r>
                  <a:rPr lang="en-US" sz="2200" dirty="0">
                    <a:solidFill>
                      <a:schemeClr val="accent1">
                        <a:lumMod val="50000"/>
                      </a:schemeClr>
                    </a:solidFill>
                  </a:rPr>
                  <a:t> </a:t>
                </a:r>
                <a:r>
                  <a:rPr lang="en-US" sz="2200" dirty="0" err="1">
                    <a:solidFill>
                      <a:schemeClr val="accent1">
                        <a:lumMod val="50000"/>
                      </a:schemeClr>
                    </a:solidFill>
                  </a:rPr>
                  <a:t>e’tiborga</a:t>
                </a:r>
                <a:r>
                  <a:rPr lang="en-US" sz="2200" dirty="0">
                    <a:solidFill>
                      <a:schemeClr val="accent1">
                        <a:lumMod val="50000"/>
                      </a:schemeClr>
                    </a:solidFill>
                  </a:rPr>
                  <a:t> </a:t>
                </a:r>
                <a:r>
                  <a:rPr lang="en-US" sz="2200" dirty="0" err="1">
                    <a:solidFill>
                      <a:schemeClr val="accent1">
                        <a:lumMod val="50000"/>
                      </a:schemeClr>
                    </a:solidFill>
                  </a:rPr>
                  <a:t>olib</a:t>
                </a:r>
                <a:r>
                  <a:rPr lang="en-US" sz="2200" dirty="0">
                    <a:solidFill>
                      <a:schemeClr val="accent1">
                        <a:lumMod val="50000"/>
                      </a:schemeClr>
                    </a:solidFill>
                  </a:rPr>
                  <a:t> </a:t>
                </a:r>
                <a:r>
                  <a:rPr lang="en-US" sz="2200" dirty="0" err="1">
                    <a:solidFill>
                      <a:schemeClr val="accent1">
                        <a:lumMod val="50000"/>
                      </a:schemeClr>
                    </a:solidFill>
                  </a:rPr>
                  <a:t>ushbuni</a:t>
                </a:r>
                <a:r>
                  <a:rPr lang="en-US" sz="2200" dirty="0">
                    <a:solidFill>
                      <a:schemeClr val="accent1">
                        <a:lumMod val="50000"/>
                      </a:schemeClr>
                    </a:solidFill>
                  </a:rPr>
                  <a:t> </a:t>
                </a:r>
                <a:r>
                  <a:rPr lang="en-US" sz="2200" dirty="0" err="1">
                    <a:solidFill>
                      <a:schemeClr val="accent1">
                        <a:lumMod val="50000"/>
                      </a:schemeClr>
                    </a:solidFill>
                  </a:rPr>
                  <a:t>topamiz</a:t>
                </a:r>
                <a:r>
                  <a:rPr lang="uz-Latn-UZ" sz="2400" dirty="0" smtClean="0">
                    <a:solidFill>
                      <a:schemeClr val="accent1">
                        <a:lumMod val="50000"/>
                      </a:schemeClr>
                    </a:solidFill>
                  </a:rPr>
                  <a:t>.</a:t>
                </a:r>
                <a:r>
                  <a:rPr lang="en-US" sz="2400" dirty="0" smtClean="0">
                    <a:solidFill>
                      <a:schemeClr val="accent1">
                        <a:lumMod val="75000"/>
                      </a:schemeClr>
                    </a:solidFill>
                  </a:rPr>
                  <a:t/>
                </a:r>
                <a:br>
                  <a:rPr lang="en-US" sz="2400" dirty="0" smtClean="0">
                    <a:solidFill>
                      <a:schemeClr val="accent1">
                        <a:lumMod val="75000"/>
                      </a:schemeClr>
                    </a:solidFill>
                  </a:rPr>
                </a:br>
                <a:r>
                  <a:rPr lang="en-US" sz="2400" dirty="0" smtClean="0">
                    <a:solidFill>
                      <a:schemeClr val="accent1">
                        <a:lumMod val="75000"/>
                      </a:schemeClr>
                    </a:solidFill>
                  </a:rPr>
                  <a:t>                                </a:t>
                </a:r>
                <a:r>
                  <a:rPr lang="uz-Latn-UZ" sz="2400" b="1" i="1" dirty="0" smtClean="0">
                    <a:solidFill>
                      <a:schemeClr val="accent1">
                        <a:lumMod val="75000"/>
                      </a:schemeClr>
                    </a:solidFill>
                  </a:rPr>
                  <a:t>FN</a:t>
                </a:r>
                <a:r>
                  <a:rPr lang="uz-Latn-UZ" sz="2400" b="1" i="1" dirty="0">
                    <a:solidFill>
                      <a:schemeClr val="accent1">
                        <a:lumMod val="75000"/>
                      </a:schemeClr>
                    </a:solidFill>
                  </a:rPr>
                  <a:t>= r= </a:t>
                </a:r>
                <a14:m>
                  <m:oMath xmlns:m="http://schemas.openxmlformats.org/officeDocument/2006/math">
                    <m:rad>
                      <m:radPr>
                        <m:degHide m:val="on"/>
                        <m:ctrlPr>
                          <a:rPr lang="uz-Latn-UZ" sz="2400" b="1" i="1">
                            <a:solidFill>
                              <a:schemeClr val="accent1">
                                <a:lumMod val="75000"/>
                              </a:schemeClr>
                            </a:solidFill>
                            <a:latin typeface="Cambria Math"/>
                          </a:rPr>
                        </m:ctrlPr>
                      </m:radPr>
                      <m:deg/>
                      <m:e>
                        <m:sSup>
                          <m:sSupPr>
                            <m:ctrlPr>
                              <a:rPr lang="uz-Latn-UZ" sz="2400" b="1" i="1">
                                <a:solidFill>
                                  <a:schemeClr val="accent1">
                                    <a:lumMod val="75000"/>
                                  </a:schemeClr>
                                </a:solidFill>
                                <a:latin typeface="Cambria Math"/>
                              </a:rPr>
                            </m:ctrlPr>
                          </m:sSupPr>
                          <m:e>
                            <m:r>
                              <a:rPr lang="uz-Latn-UZ" sz="2400" b="1" i="1">
                                <a:solidFill>
                                  <a:schemeClr val="accent1">
                                    <a:lumMod val="75000"/>
                                  </a:schemeClr>
                                </a:solidFill>
                                <a:latin typeface="Cambria Math"/>
                              </a:rPr>
                              <m:t>(</m:t>
                            </m:r>
                            <m:r>
                              <a:rPr lang="uz-Latn-UZ" sz="2400" b="1" i="1">
                                <a:solidFill>
                                  <a:schemeClr val="accent1">
                                    <a:lumMod val="75000"/>
                                  </a:schemeClr>
                                </a:solidFill>
                                <a:latin typeface="Cambria Math"/>
                              </a:rPr>
                              <m:t>𝒙</m:t>
                            </m:r>
                            <m:r>
                              <a:rPr lang="uz-Latn-UZ" sz="2400" b="1" i="1">
                                <a:solidFill>
                                  <a:schemeClr val="accent1">
                                    <a:lumMod val="75000"/>
                                  </a:schemeClr>
                                </a:solidFill>
                                <a:latin typeface="Cambria Math"/>
                              </a:rPr>
                              <m:t>−</m:t>
                            </m:r>
                            <m:f>
                              <m:fPr>
                                <m:ctrlPr>
                                  <a:rPr lang="uz-Latn-UZ" sz="2400" b="1" i="1">
                                    <a:solidFill>
                                      <a:schemeClr val="accent1">
                                        <a:lumMod val="75000"/>
                                      </a:schemeClr>
                                    </a:solidFill>
                                    <a:latin typeface="Cambria Math"/>
                                  </a:rPr>
                                </m:ctrlPr>
                              </m:fPr>
                              <m:num>
                                <m:r>
                                  <a:rPr lang="uz-Latn-UZ" sz="2400" b="1" i="1">
                                    <a:solidFill>
                                      <a:schemeClr val="accent1">
                                        <a:lumMod val="75000"/>
                                      </a:schemeClr>
                                    </a:solidFill>
                                    <a:latin typeface="Cambria Math"/>
                                  </a:rPr>
                                  <m:t>𝒑</m:t>
                                </m:r>
                              </m:num>
                              <m:den>
                                <m:r>
                                  <a:rPr lang="uz-Latn-UZ" sz="2400" b="1" i="1">
                                    <a:solidFill>
                                      <a:schemeClr val="accent1">
                                        <a:lumMod val="75000"/>
                                      </a:schemeClr>
                                    </a:solidFill>
                                    <a:latin typeface="Cambria Math"/>
                                  </a:rPr>
                                  <m:t>𝟐</m:t>
                                </m:r>
                              </m:den>
                            </m:f>
                            <m:r>
                              <a:rPr lang="uz-Latn-UZ" sz="2400" b="1" i="1">
                                <a:solidFill>
                                  <a:schemeClr val="accent1">
                                    <a:lumMod val="75000"/>
                                  </a:schemeClr>
                                </a:solidFill>
                                <a:latin typeface="Cambria Math"/>
                              </a:rPr>
                              <m:t>)</m:t>
                            </m:r>
                          </m:e>
                          <m:sup>
                            <m:r>
                              <a:rPr lang="uz-Latn-UZ" sz="2400" b="1" i="1">
                                <a:solidFill>
                                  <a:schemeClr val="accent1">
                                    <a:lumMod val="75000"/>
                                  </a:schemeClr>
                                </a:solidFill>
                                <a:latin typeface="Cambria Math"/>
                              </a:rPr>
                              <m:t>𝟐</m:t>
                            </m:r>
                          </m:sup>
                        </m:sSup>
                        <m:r>
                          <a:rPr lang="uz-Latn-UZ" sz="2400" b="1" i="1">
                            <a:solidFill>
                              <a:schemeClr val="accent1">
                                <a:lumMod val="75000"/>
                              </a:schemeClr>
                            </a:solidFill>
                            <a:latin typeface="Cambria Math"/>
                          </a:rPr>
                          <m:t>+</m:t>
                        </m:r>
                        <m:sSup>
                          <m:sSupPr>
                            <m:ctrlPr>
                              <a:rPr lang="uz-Latn-UZ" sz="2400" b="1" i="1">
                                <a:solidFill>
                                  <a:schemeClr val="accent1">
                                    <a:lumMod val="75000"/>
                                  </a:schemeClr>
                                </a:solidFill>
                                <a:latin typeface="Cambria Math"/>
                              </a:rPr>
                            </m:ctrlPr>
                          </m:sSupPr>
                          <m:e>
                            <m:r>
                              <a:rPr lang="uz-Latn-UZ" sz="2400" b="1" i="1">
                                <a:solidFill>
                                  <a:schemeClr val="accent1">
                                    <a:lumMod val="75000"/>
                                  </a:schemeClr>
                                </a:solidFill>
                                <a:latin typeface="Cambria Math"/>
                              </a:rPr>
                              <m:t>𝒚</m:t>
                            </m:r>
                          </m:e>
                          <m:sup>
                            <m:r>
                              <a:rPr lang="uz-Latn-UZ" sz="2400" b="1" i="1">
                                <a:solidFill>
                                  <a:schemeClr val="accent1">
                                    <a:lumMod val="75000"/>
                                  </a:schemeClr>
                                </a:solidFill>
                                <a:latin typeface="Cambria Math"/>
                              </a:rPr>
                              <m:t>𝟐</m:t>
                            </m:r>
                          </m:sup>
                        </m:sSup>
                      </m:e>
                    </m:rad>
                  </m:oMath>
                </a14:m>
                <a:r>
                  <a:rPr lang="uz-Latn-UZ" sz="2000" b="1" i="1" dirty="0">
                    <a:solidFill>
                      <a:schemeClr val="accent1">
                        <a:lumMod val="75000"/>
                      </a:schemeClr>
                    </a:solidFill>
                  </a:rPr>
                  <a:t>  (</a:t>
                </a:r>
                <a:r>
                  <a:rPr lang="en-US" sz="2000" b="1" i="1" dirty="0">
                    <a:solidFill>
                      <a:schemeClr val="accent1">
                        <a:lumMod val="75000"/>
                      </a:schemeClr>
                    </a:solidFill>
                  </a:rPr>
                  <a:t>1.</a:t>
                </a:r>
                <a:r>
                  <a:rPr lang="uz-Latn-UZ" sz="2000" b="1" i="1" dirty="0">
                    <a:solidFill>
                      <a:schemeClr val="accent1">
                        <a:lumMod val="75000"/>
                      </a:schemeClr>
                    </a:solidFill>
                  </a:rPr>
                  <a:t>2)    </a:t>
                </a:r>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467544" y="692696"/>
                <a:ext cx="8208912" cy="5832648"/>
              </a:xfrm>
              <a:blipFill rotWithShape="1">
                <a:blip r:embed="rId2"/>
                <a:stretch>
                  <a:fillRect l="-817"/>
                </a:stretch>
              </a:blipFill>
            </p:spPr>
            <p:txBody>
              <a:bodyPr/>
              <a:lstStyle/>
              <a:p>
                <a:r>
                  <a:rPr lang="ru-RU">
                    <a:noFill/>
                  </a:rPr>
                  <a:t> </a:t>
                </a:r>
              </a:p>
            </p:txBody>
          </p:sp>
        </mc:Fallback>
      </mc:AlternateContent>
      <p:pic>
        <p:nvPicPr>
          <p:cNvPr id="4" name="Picture 7"/>
          <p:cNvPicPr>
            <a:picLocks noChangeAspect="1" noChangeArrowheads="1"/>
          </p:cNvPicPr>
          <p:nvPr/>
        </p:nvPicPr>
        <p:blipFill rotWithShape="1">
          <a:blip r:embed="rId3">
            <a:clrChange>
              <a:clrFrom>
                <a:srgbClr val="FFFFFF"/>
              </a:clrFrom>
              <a:clrTo>
                <a:srgbClr val="FFFFFF">
                  <a:alpha val="0"/>
                </a:srgbClr>
              </a:clrTo>
            </a:clrChange>
            <a:duotone>
              <a:prstClr val="black"/>
              <a:schemeClr val="accent4">
                <a:lumMod val="60000"/>
                <a:lumOff val="40000"/>
                <a:tint val="45000"/>
                <a:satMod val="400000"/>
              </a:schemeClr>
            </a:duotone>
            <a:extLst>
              <a:ext uri="{28A0092B-C50C-407E-A947-70E740481C1C}">
                <a14:useLocalDpi xmlns:a14="http://schemas.microsoft.com/office/drawing/2010/main" xmlns="" val="0"/>
              </a:ext>
            </a:extLst>
          </a:blip>
          <a:srcRect l="59454" t="32813" r="15009" b="34374"/>
          <a:stretch/>
        </p:blipFill>
        <p:spPr bwMode="auto">
          <a:xfrm>
            <a:off x="4742084" y="764704"/>
            <a:ext cx="3423419" cy="2088232"/>
          </a:xfrm>
          <a:prstGeom prst="rect">
            <a:avLst/>
          </a:prstGeom>
          <a:ln w="88900" cap="sq" cmpd="thickThin">
            <a:solidFill>
              <a:schemeClr val="bg2">
                <a:lumMod val="50000"/>
              </a:schemeClr>
            </a:solidFill>
            <a:prstDash val="solid"/>
            <a:miter lim="800000"/>
          </a:ln>
          <a:effectLst>
            <a:innerShdw blurRad="76200">
              <a:srgbClr val="000000"/>
            </a:innerShdw>
          </a:effectLst>
          <a:extLst>
            <a:ext uri="{909E8E84-426E-40DD-AFC4-6F175D3DCCD1}">
              <a14:hiddenFill xmlns:a14="http://schemas.microsoft.com/office/drawing/2010/main" xmlns="">
                <a:solidFill>
                  <a:schemeClr val="accent1"/>
                </a:solidFill>
              </a14:hiddenFill>
            </a:ext>
          </a:extLst>
        </p:spPr>
      </p:pic>
    </p:spTree>
    <p:extLst>
      <p:ext uri="{BB962C8B-B14F-4D97-AF65-F5344CB8AC3E}">
        <p14:creationId xmlns:p14="http://schemas.microsoft.com/office/powerpoint/2010/main" xmlns="" val="1216652614"/>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764704"/>
                <a:ext cx="7024744" cy="5616624"/>
              </a:xfrm>
            </p:spPr>
            <p:txBody>
              <a:bodyPr>
                <a:normAutofit fontScale="90000"/>
              </a:bodyPr>
              <a:lstStyle/>
              <a:p>
                <a:r>
                  <a:rPr lang="en-US" sz="2000" i="1" dirty="0" smtClean="0">
                    <a:solidFill>
                      <a:schemeClr val="accent1">
                        <a:lumMod val="50000"/>
                      </a:schemeClr>
                    </a:solidFill>
                  </a:rPr>
                  <a:t>N</a:t>
                </a:r>
                <a:r>
                  <a:rPr lang="en-US" sz="2000" dirty="0">
                    <a:solidFill>
                      <a:schemeClr val="accent1">
                        <a:lumMod val="50000"/>
                      </a:schemeClr>
                    </a:solidFill>
                  </a:rPr>
                  <a:t> </a:t>
                </a:r>
                <a:r>
                  <a:rPr lang="en-US" sz="2000" dirty="0" err="1">
                    <a:solidFill>
                      <a:schemeClr val="accent1">
                        <a:lumMod val="50000"/>
                      </a:schemeClr>
                    </a:solidFill>
                  </a:rPr>
                  <a:t>nuqtadan</a:t>
                </a:r>
                <a:r>
                  <a:rPr lang="en-US" sz="2000" dirty="0">
                    <a:solidFill>
                      <a:schemeClr val="accent1">
                        <a:lumMod val="50000"/>
                      </a:schemeClr>
                    </a:solidFill>
                  </a:rPr>
                  <a:t> </a:t>
                </a:r>
                <a:r>
                  <a:rPr lang="en-US" sz="2000" i="1" dirty="0">
                    <a:solidFill>
                      <a:schemeClr val="accent1">
                        <a:lumMod val="50000"/>
                      </a:schemeClr>
                    </a:solidFill>
                  </a:rPr>
                  <a:t>d</a:t>
                </a:r>
                <a:r>
                  <a:rPr lang="en-US" sz="2000" dirty="0">
                    <a:solidFill>
                      <a:schemeClr val="accent1">
                        <a:lumMod val="50000"/>
                      </a:schemeClr>
                    </a:solidFill>
                  </a:rPr>
                  <a:t> </a:t>
                </a:r>
                <a:r>
                  <a:rPr lang="en-US" sz="2000" dirty="0" err="1">
                    <a:solidFill>
                      <a:schemeClr val="accent1">
                        <a:lumMod val="50000"/>
                      </a:schemeClr>
                    </a:solidFill>
                  </a:rPr>
                  <a:t>direktrisaga</a:t>
                </a:r>
                <a:r>
                  <a:rPr lang="en-US" sz="2000" dirty="0">
                    <a:solidFill>
                      <a:schemeClr val="accent1">
                        <a:lumMod val="50000"/>
                      </a:schemeClr>
                    </a:solidFill>
                  </a:rPr>
                  <a:t> </a:t>
                </a:r>
                <a:r>
                  <a:rPr lang="en-US" sz="2000" dirty="0" err="1">
                    <a:solidFill>
                      <a:schemeClr val="accent1">
                        <a:lumMod val="50000"/>
                      </a:schemeClr>
                    </a:solidFill>
                  </a:rPr>
                  <a:t>tushirilgan</a:t>
                </a:r>
                <a:r>
                  <a:rPr lang="en-US" sz="2000" dirty="0">
                    <a:solidFill>
                      <a:schemeClr val="accent1">
                        <a:lumMod val="50000"/>
                      </a:schemeClr>
                    </a:solidFill>
                  </a:rPr>
                  <a:t> </a:t>
                </a:r>
                <a:r>
                  <a:rPr lang="en-US" sz="2000" dirty="0" err="1">
                    <a:solidFill>
                      <a:schemeClr val="accent1">
                        <a:lumMod val="50000"/>
                      </a:schemeClr>
                    </a:solidFill>
                  </a:rPr>
                  <a:t>perpendikulyarning</a:t>
                </a:r>
                <a:r>
                  <a:rPr lang="en-US" sz="2000" dirty="0">
                    <a:solidFill>
                      <a:schemeClr val="accent1">
                        <a:lumMod val="50000"/>
                      </a:schemeClr>
                    </a:solidFill>
                  </a:rPr>
                  <a:t> </a:t>
                </a:r>
                <a:r>
                  <a:rPr lang="en-US" sz="2000" dirty="0" err="1">
                    <a:solidFill>
                      <a:schemeClr val="accent1">
                        <a:lumMod val="50000"/>
                      </a:schemeClr>
                    </a:solidFill>
                  </a:rPr>
                  <a:t>asosini</a:t>
                </a:r>
                <a:r>
                  <a:rPr lang="en-US" sz="2000" dirty="0">
                    <a:solidFill>
                      <a:schemeClr val="accent1">
                        <a:lumMod val="50000"/>
                      </a:schemeClr>
                    </a:solidFill>
                  </a:rPr>
                  <a:t> </a:t>
                </a:r>
                <a:r>
                  <a:rPr lang="en-US" sz="2000" i="1" dirty="0">
                    <a:solidFill>
                      <a:schemeClr val="accent1">
                        <a:lumMod val="50000"/>
                      </a:schemeClr>
                    </a:solidFill>
                  </a:rPr>
                  <a:t>M</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belgilaymiz</a:t>
                </a:r>
                <a:r>
                  <a:rPr lang="en-US" sz="2000" dirty="0">
                    <a:solidFill>
                      <a:schemeClr val="accent1">
                        <a:lumMod val="50000"/>
                      </a:schemeClr>
                    </a:solidFill>
                  </a:rPr>
                  <a:t>. M </a:t>
                </a:r>
                <a:r>
                  <a:rPr lang="en-US" sz="2000" dirty="0" err="1">
                    <a:solidFill>
                      <a:schemeClr val="accent1">
                        <a:lumMod val="50000"/>
                      </a:schemeClr>
                    </a:solidFill>
                  </a:rPr>
                  <a:t>nuqtaning</a:t>
                </a:r>
                <a:r>
                  <a:rPr lang="en-US" sz="2000" dirty="0">
                    <a:solidFill>
                      <a:schemeClr val="accent1">
                        <a:lumMod val="50000"/>
                      </a:schemeClr>
                    </a:solidFill>
                  </a:rPr>
                  <a:t> </a:t>
                </a:r>
                <a:r>
                  <a:rPr lang="en-US" sz="2000" dirty="0" err="1">
                    <a:solidFill>
                      <a:schemeClr val="accent1">
                        <a:lumMod val="50000"/>
                      </a:schemeClr>
                    </a:solidFill>
                  </a:rPr>
                  <a:t>koordinatalari</a:t>
                </a:r>
                <a:r>
                  <a:rPr lang="en-US" sz="2000" dirty="0">
                    <a:solidFill>
                      <a:schemeClr val="accent1">
                        <a:lumMod val="50000"/>
                      </a:schemeClr>
                    </a:solidFill>
                  </a:rPr>
                  <a:t> </a:t>
                </a:r>
                <a:r>
                  <a:rPr lang="en-US" sz="2000" i="1" dirty="0">
                    <a:solidFill>
                      <a:schemeClr val="accent1">
                        <a:lumMod val="50000"/>
                      </a:schemeClr>
                    </a:solidFill>
                  </a:rPr>
                  <a:t>(- </a:t>
                </a:r>
                <a14:m>
                  <m:oMath xmlns:m="http://schemas.openxmlformats.org/officeDocument/2006/math">
                    <m:f>
                      <m:fPr>
                        <m:ctrlPr>
                          <a:rPr lang="en-US" sz="2000" i="1">
                            <a:solidFill>
                              <a:schemeClr val="accent1">
                                <a:lumMod val="50000"/>
                              </a:schemeClr>
                            </a:solidFill>
                            <a:latin typeface="Cambria Math"/>
                          </a:rPr>
                        </m:ctrlPr>
                      </m:fPr>
                      <m:num>
                        <m:r>
                          <a:rPr lang="uz-Latn-UZ" sz="2000" i="1">
                            <a:solidFill>
                              <a:schemeClr val="accent1">
                                <a:lumMod val="50000"/>
                              </a:schemeClr>
                            </a:solidFill>
                            <a:latin typeface="Cambria Math"/>
                          </a:rPr>
                          <m:t>𝑝</m:t>
                        </m:r>
                      </m:num>
                      <m:den>
                        <m:r>
                          <a:rPr lang="uz-Latn-UZ" sz="2000" i="1">
                            <a:solidFill>
                              <a:schemeClr val="accent1">
                                <a:lumMod val="50000"/>
                              </a:schemeClr>
                            </a:solidFill>
                            <a:latin typeface="Cambria Math"/>
                          </a:rPr>
                          <m:t>2</m:t>
                        </m:r>
                      </m:den>
                    </m:f>
                  </m:oMath>
                </a14:m>
                <a:r>
                  <a:rPr lang="en-US" sz="2000" i="1" dirty="0">
                    <a:solidFill>
                      <a:schemeClr val="accent1">
                        <a:lumMod val="50000"/>
                      </a:schemeClr>
                    </a:solidFill>
                  </a:rPr>
                  <a:t>,y) </a:t>
                </a:r>
                <a:r>
                  <a:rPr lang="en-US" sz="2000" dirty="0" err="1">
                    <a:solidFill>
                      <a:schemeClr val="accent1">
                        <a:lumMod val="50000"/>
                      </a:schemeClr>
                    </a:solidFill>
                  </a:rPr>
                  <a:t>ekanligi</a:t>
                </a:r>
                <a:r>
                  <a:rPr lang="en-US" sz="2000" dirty="0">
                    <a:solidFill>
                      <a:schemeClr val="accent1">
                        <a:lumMod val="50000"/>
                      </a:schemeClr>
                    </a:solidFill>
                  </a:rPr>
                  <a:t> </a:t>
                </a:r>
                <a:r>
                  <a:rPr lang="en-US" sz="2000" dirty="0" err="1">
                    <a:solidFill>
                      <a:schemeClr val="accent1">
                        <a:lumMod val="50000"/>
                      </a:schemeClr>
                    </a:solidFill>
                  </a:rPr>
                  <a:t>ravshan</a:t>
                </a:r>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r>
                  <a:rPr lang="en-US" sz="2000" dirty="0" err="1">
                    <a:solidFill>
                      <a:schemeClr val="accent1">
                        <a:lumMod val="50000"/>
                      </a:schemeClr>
                    </a:solidFill>
                  </a:rPr>
                  <a:t>ushbuni</a:t>
                </a:r>
                <a:r>
                  <a:rPr lang="en-US" sz="2000" dirty="0">
                    <a:solidFill>
                      <a:schemeClr val="accent1">
                        <a:lumMod val="50000"/>
                      </a:schemeClr>
                    </a:solidFill>
                  </a:rPr>
                  <a:t> </a:t>
                </a:r>
                <a:r>
                  <a:rPr lang="en-US" sz="2000" dirty="0" err="1">
                    <a:solidFill>
                      <a:schemeClr val="accent1">
                        <a:lumMod val="50000"/>
                      </a:schemeClr>
                    </a:solidFill>
                  </a:rPr>
                  <a:t>hosil</a:t>
                </a:r>
                <a:r>
                  <a:rPr lang="en-US" sz="2000" dirty="0">
                    <a:solidFill>
                      <a:schemeClr val="accent1">
                        <a:lumMod val="50000"/>
                      </a:schemeClr>
                    </a:solidFill>
                  </a:rPr>
                  <a:t> </a:t>
                </a:r>
                <a:r>
                  <a:rPr lang="en-US" sz="2000" dirty="0" err="1">
                    <a:solidFill>
                      <a:schemeClr val="accent1">
                        <a:lumMod val="50000"/>
                      </a:schemeClr>
                    </a:solidFill>
                  </a:rPr>
                  <a:t>qilamiz</a:t>
                </a:r>
                <a:r>
                  <a:rPr lang="en-US" sz="2000" dirty="0">
                    <a:solidFill>
                      <a:schemeClr val="accent1">
                        <a:lumMod val="50000"/>
                      </a:schemeClr>
                    </a:solidFill>
                  </a:rPr>
                  <a:t>;</a:t>
                </a:r>
                <a:r>
                  <a:rPr lang="uz-Latn-UZ" sz="2000" dirty="0">
                    <a:solidFill>
                      <a:schemeClr val="accent1">
                        <a:lumMod val="50000"/>
                      </a:schemeClr>
                    </a:solidFill>
                  </a:rPr>
                  <a:t>  </a:t>
                </a:r>
                <a:br>
                  <a:rPr lang="uz-Latn-UZ" sz="2000" dirty="0">
                    <a:solidFill>
                      <a:schemeClr val="accent1">
                        <a:lumMod val="50000"/>
                      </a:schemeClr>
                    </a:solidFill>
                  </a:rPr>
                </a:br>
                <a:r>
                  <a:rPr lang="en-US" sz="2000" dirty="0" smtClean="0">
                    <a:solidFill>
                      <a:schemeClr val="accent1">
                        <a:lumMod val="50000"/>
                      </a:schemeClr>
                    </a:solidFill>
                  </a:rPr>
                  <a:t>             </a:t>
                </a:r>
                <a14:m>
                  <m:oMath xmlns:m="http://schemas.openxmlformats.org/officeDocument/2006/math">
                    <m:r>
                      <a:rPr lang="uz-Latn-UZ" sz="2000" b="1" i="1">
                        <a:solidFill>
                          <a:schemeClr val="accent1">
                            <a:lumMod val="50000"/>
                          </a:schemeClr>
                        </a:solidFill>
                        <a:latin typeface="Cambria Math"/>
                      </a:rPr>
                      <m:t>𝑵𝑴</m:t>
                    </m:r>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𝒒</m:t>
                    </m:r>
                    <m:r>
                      <a:rPr lang="uz-Latn-UZ" sz="2000" b="1" i="1">
                        <a:solidFill>
                          <a:schemeClr val="accent1">
                            <a:lumMod val="50000"/>
                          </a:schemeClr>
                        </a:solidFill>
                        <a:latin typeface="Cambria Math"/>
                      </a:rPr>
                      <m:t>=</m:t>
                    </m:r>
                    <m:rad>
                      <m:radPr>
                        <m:degHide m:val="on"/>
                        <m:ctrlPr>
                          <a:rPr lang="uz-Latn-UZ" sz="2000" b="1" i="1">
                            <a:solidFill>
                              <a:schemeClr val="accent1">
                                <a:lumMod val="50000"/>
                              </a:schemeClr>
                            </a:solidFill>
                            <a:latin typeface="Cambria Math"/>
                          </a:rPr>
                        </m:ctrlPr>
                      </m:radPr>
                      <m:deg/>
                      <m:e>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r>
                                  <a:rPr lang="uz-Latn-UZ" sz="2000" b="1" i="1">
                                    <a:solidFill>
                                      <a:schemeClr val="accent1">
                                        <a:lumMod val="50000"/>
                                      </a:schemeClr>
                                    </a:solidFill>
                                    <a:latin typeface="Cambria Math"/>
                                  </a:rPr>
                                  <m:t>𝒑</m:t>
                                </m:r>
                              </m:num>
                              <m:den>
                                <m:r>
                                  <a:rPr lang="uz-Latn-UZ" sz="2000" b="1" i="1">
                                    <a:solidFill>
                                      <a:schemeClr val="accent1">
                                        <a:lumMod val="50000"/>
                                      </a:schemeClr>
                                    </a:solidFill>
                                    <a:latin typeface="Cambria Math"/>
                                  </a:rPr>
                                  <m:t>𝟐</m:t>
                                </m:r>
                              </m:den>
                            </m:f>
                            <m:r>
                              <a:rPr lang="uz-Latn-UZ" sz="2000" b="1" i="1">
                                <a:solidFill>
                                  <a:schemeClr val="accent1">
                                    <a:lumMod val="50000"/>
                                  </a:schemeClr>
                                </a:solidFill>
                                <a:latin typeface="Cambria Math"/>
                              </a:rPr>
                              <m:t>)</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𝒚</m:t>
                            </m:r>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𝒚</m:t>
                            </m:r>
                            <m:r>
                              <a:rPr lang="uz-Latn-UZ" sz="2000" b="1" i="1">
                                <a:solidFill>
                                  <a:schemeClr val="accent1">
                                    <a:lumMod val="50000"/>
                                  </a:schemeClr>
                                </a:solidFill>
                                <a:latin typeface="Cambria Math"/>
                              </a:rPr>
                              <m:t>)</m:t>
                            </m:r>
                          </m:e>
                          <m:sup>
                            <m:r>
                              <a:rPr lang="uz-Latn-UZ" sz="2000" b="1" i="1">
                                <a:solidFill>
                                  <a:schemeClr val="accent1">
                                    <a:lumMod val="50000"/>
                                  </a:schemeClr>
                                </a:solidFill>
                                <a:latin typeface="Cambria Math"/>
                              </a:rPr>
                              <m:t>𝟐</m:t>
                            </m:r>
                          </m:sup>
                        </m:sSup>
                      </m:e>
                    </m:rad>
                  </m:oMath>
                </a14:m>
                <a:r>
                  <a:rPr lang="uz-Latn-UZ" sz="2000" b="1" dirty="0">
                    <a:solidFill>
                      <a:schemeClr val="accent1">
                        <a:lumMod val="50000"/>
                      </a:schemeClr>
                    </a:solidFill>
                  </a:rPr>
                  <a:t>     (</a:t>
                </a:r>
                <a:r>
                  <a:rPr lang="en-US" sz="2000" b="1" dirty="0">
                    <a:solidFill>
                      <a:schemeClr val="accent1">
                        <a:lumMod val="50000"/>
                      </a:schemeClr>
                    </a:solidFill>
                  </a:rPr>
                  <a:t>1.</a:t>
                </a:r>
                <a:r>
                  <a:rPr lang="uz-Latn-UZ" sz="2000" b="1" dirty="0">
                    <a:solidFill>
                      <a:schemeClr val="accent1">
                        <a:lumMod val="50000"/>
                      </a:schemeClr>
                    </a:solidFill>
                  </a:rPr>
                  <a:t>3)</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a:t>
                </a:r>
                <a:r>
                  <a:rPr lang="en-US" sz="2000" dirty="0" err="1">
                    <a:solidFill>
                      <a:schemeClr val="accent1">
                        <a:lumMod val="50000"/>
                      </a:schemeClr>
                    </a:solidFill>
                  </a:rPr>
                  <a:t>ildiz</a:t>
                </a:r>
                <a:r>
                  <a:rPr lang="en-US" sz="2000" dirty="0">
                    <a:solidFill>
                      <a:schemeClr val="accent1">
                        <a:lumMod val="50000"/>
                      </a:schemeClr>
                    </a:solidFill>
                  </a:rPr>
                  <a:t> </a:t>
                </a:r>
                <a:r>
                  <a:rPr lang="en-US" sz="2000" dirty="0" err="1">
                    <a:solidFill>
                      <a:schemeClr val="accent1">
                        <a:lumMod val="50000"/>
                      </a:schemeClr>
                    </a:solidFill>
                  </a:rPr>
                  <a:t>chiqarishda</a:t>
                </a:r>
                <a:r>
                  <a:rPr lang="en-US" sz="2000" dirty="0">
                    <a:solidFill>
                      <a:schemeClr val="accent1">
                        <a:lumMod val="50000"/>
                      </a:schemeClr>
                    </a:solidFill>
                  </a:rPr>
                  <a:t> </a:t>
                </a:r>
                <a:r>
                  <a:rPr lang="en-US" sz="2000" i="1" dirty="0">
                    <a:solidFill>
                      <a:schemeClr val="accent1">
                        <a:lumMod val="50000"/>
                      </a:schemeClr>
                    </a:solidFill>
                  </a:rPr>
                  <a:t>x+</a:t>
                </a:r>
                <a14:m>
                  <m:oMath xmlns:m="http://schemas.openxmlformats.org/officeDocument/2006/math">
                    <m:f>
                      <m:fPr>
                        <m:ctrlPr>
                          <a:rPr lang="en-US" sz="2000" i="1">
                            <a:solidFill>
                              <a:schemeClr val="accent1">
                                <a:lumMod val="50000"/>
                              </a:schemeClr>
                            </a:solidFill>
                            <a:latin typeface="Cambria Math"/>
                          </a:rPr>
                        </m:ctrlPr>
                      </m:fPr>
                      <m:num>
                        <m:r>
                          <a:rPr lang="uz-Latn-UZ" sz="2000" i="1">
                            <a:solidFill>
                              <a:schemeClr val="accent1">
                                <a:lumMod val="50000"/>
                              </a:schemeClr>
                            </a:solidFill>
                            <a:latin typeface="Cambria Math"/>
                          </a:rPr>
                          <m:t>𝑝</m:t>
                        </m:r>
                      </m:num>
                      <m:den>
                        <m:r>
                          <a:rPr lang="uz-Latn-UZ" sz="2000" i="1">
                            <a:solidFill>
                              <a:schemeClr val="accent1">
                                <a:lumMod val="50000"/>
                              </a:schemeClr>
                            </a:solidFill>
                            <a:latin typeface="Cambria Math"/>
                          </a:rPr>
                          <m:t>2</m:t>
                        </m:r>
                      </m:den>
                    </m:f>
                  </m:oMath>
                </a14:m>
                <a:r>
                  <a:rPr lang="en-US" sz="2000" i="1" dirty="0">
                    <a:solidFill>
                      <a:schemeClr val="accent1">
                        <a:lumMod val="50000"/>
                      </a:schemeClr>
                    </a:solidFill>
                  </a:rPr>
                  <a:t>  </a:t>
                </a:r>
                <a:r>
                  <a:rPr lang="en-US" sz="2000" dirty="0" err="1">
                    <a:solidFill>
                      <a:schemeClr val="accent1">
                        <a:lumMod val="50000"/>
                      </a:schemeClr>
                    </a:solidFill>
                  </a:rPr>
                  <a:t>ni</a:t>
                </a:r>
                <a:r>
                  <a:rPr lang="en-US" sz="2000" dirty="0">
                    <a:solidFill>
                      <a:schemeClr val="accent1">
                        <a:lumMod val="50000"/>
                      </a:schemeClr>
                    </a:solidFill>
                  </a:rPr>
                  <a:t>  </a:t>
                </a:r>
                <a:r>
                  <a:rPr lang="en-US" sz="2000" dirty="0" err="1">
                    <a:solidFill>
                      <a:schemeClr val="accent1">
                        <a:lumMod val="50000"/>
                      </a:schemeClr>
                    </a:solidFill>
                  </a:rPr>
                  <a:t>o`z</a:t>
                </a:r>
                <a:r>
                  <a:rPr lang="en-US" sz="2000" dirty="0">
                    <a:solidFill>
                      <a:schemeClr val="accent1">
                        <a:lumMod val="50000"/>
                      </a:schemeClr>
                    </a:solidFill>
                  </a:rPr>
                  <a:t> </a:t>
                </a:r>
                <a:r>
                  <a:rPr lang="en-US" sz="2000" dirty="0" err="1">
                    <a:solidFill>
                      <a:schemeClr val="accent1">
                        <a:lumMod val="50000"/>
                      </a:schemeClr>
                    </a:solidFill>
                  </a:rPr>
                  <a:t>ishorasi</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oldik</a:t>
                </a:r>
                <a:r>
                  <a:rPr lang="en-US" sz="2000" dirty="0">
                    <a:solidFill>
                      <a:schemeClr val="accent1">
                        <a:lumMod val="50000"/>
                      </a:schemeClr>
                    </a:solidFill>
                  </a:rPr>
                  <a:t>, </a:t>
                </a:r>
                <a:r>
                  <a:rPr lang="en-US" sz="2000" dirty="0" err="1">
                    <a:solidFill>
                      <a:schemeClr val="accent1">
                        <a:lumMod val="50000"/>
                      </a:schemeClr>
                    </a:solidFill>
                  </a:rPr>
                  <a:t>chunki</a:t>
                </a:r>
                <a:r>
                  <a:rPr lang="en-US" sz="2000" dirty="0">
                    <a:solidFill>
                      <a:schemeClr val="accent1">
                        <a:lumMod val="50000"/>
                      </a:schemeClr>
                    </a:solidFill>
                  </a:rPr>
                  <a:t> </a:t>
                </a:r>
                <a:r>
                  <a:rPr lang="en-US" sz="2000" i="1" dirty="0">
                    <a:solidFill>
                      <a:schemeClr val="accent1">
                        <a:lumMod val="50000"/>
                      </a:schemeClr>
                    </a:solidFill>
                  </a:rPr>
                  <a:t>x</a:t>
                </a:r>
                <a:r>
                  <a:rPr lang="en-US" sz="2000" dirty="0">
                    <a:solidFill>
                      <a:schemeClr val="accent1">
                        <a:lumMod val="50000"/>
                      </a:schemeClr>
                    </a:solidFill>
                  </a:rPr>
                  <a:t> </a:t>
                </a:r>
                <a:r>
                  <a:rPr lang="en-US" sz="2000" dirty="0" err="1">
                    <a:solidFill>
                      <a:schemeClr val="accent1">
                        <a:lumMod val="50000"/>
                      </a:schemeClr>
                    </a:solidFill>
                  </a:rPr>
                  <a:t>musbat</a:t>
                </a:r>
                <a:r>
                  <a:rPr lang="en-US" sz="2000" dirty="0">
                    <a:solidFill>
                      <a:schemeClr val="accent1">
                        <a:lumMod val="50000"/>
                      </a:schemeClr>
                    </a:solidFill>
                  </a:rPr>
                  <a:t> son). Bu </a:t>
                </a:r>
                <a:r>
                  <a:rPr lang="en-US" sz="2000" i="1" dirty="0">
                    <a:solidFill>
                      <a:schemeClr val="accent1">
                        <a:lumMod val="50000"/>
                      </a:schemeClr>
                    </a:solidFill>
                  </a:rPr>
                  <a:t>N(</a:t>
                </a:r>
                <a:r>
                  <a:rPr lang="en-US" sz="2000" i="1" dirty="0" err="1">
                    <a:solidFill>
                      <a:schemeClr val="accent1">
                        <a:lumMod val="50000"/>
                      </a:schemeClr>
                    </a:solidFill>
                  </a:rPr>
                  <a:t>x,y</a:t>
                </a:r>
                <a:r>
                  <a:rPr lang="en-US" sz="2000" i="1" dirty="0">
                    <a:solidFill>
                      <a:schemeClr val="accent1">
                        <a:lumMod val="50000"/>
                      </a:schemeClr>
                    </a:solidFill>
                  </a:rPr>
                  <a:t>) </a:t>
                </a:r>
                <a:r>
                  <a:rPr lang="en-US" sz="2000" dirty="0" err="1">
                    <a:solidFill>
                      <a:schemeClr val="accent1">
                        <a:lumMod val="50000"/>
                      </a:schemeClr>
                    </a:solidFill>
                  </a:rPr>
                  <a:t>nuqta</a:t>
                </a:r>
                <a:r>
                  <a:rPr lang="en-US" sz="2000" dirty="0">
                    <a:solidFill>
                      <a:schemeClr val="accent1">
                        <a:lumMod val="50000"/>
                      </a:schemeClr>
                    </a:solidFill>
                  </a:rPr>
                  <a:t> </a:t>
                </a:r>
                <a:r>
                  <a:rPr lang="en-US" sz="2000" dirty="0" err="1">
                    <a:solidFill>
                      <a:schemeClr val="accent1">
                        <a:lumMod val="50000"/>
                      </a:schemeClr>
                    </a:solidFill>
                  </a:rPr>
                  <a:t>direktrisasining</a:t>
                </a:r>
                <a:r>
                  <a:rPr lang="en-US" sz="2000" dirty="0">
                    <a:solidFill>
                      <a:schemeClr val="accent1">
                        <a:lumMod val="50000"/>
                      </a:schemeClr>
                    </a:solidFill>
                  </a:rPr>
                  <a:t> </a:t>
                </a:r>
                <a:r>
                  <a:rPr lang="en-US" sz="2000" dirty="0" err="1">
                    <a:solidFill>
                      <a:schemeClr val="accent1">
                        <a:lumMod val="50000"/>
                      </a:schemeClr>
                    </a:solidFill>
                  </a:rPr>
                  <a:t>fokus</a:t>
                </a:r>
                <a:r>
                  <a:rPr lang="en-US" sz="2000" dirty="0">
                    <a:solidFill>
                      <a:schemeClr val="accent1">
                        <a:lumMod val="50000"/>
                      </a:schemeClr>
                    </a:solidFill>
                  </a:rPr>
                  <a:t> </a:t>
                </a:r>
                <a:r>
                  <a:rPr lang="en-US" sz="2000" dirty="0" err="1">
                    <a:solidFill>
                      <a:schemeClr val="accent1">
                        <a:lumMod val="50000"/>
                      </a:schemeClr>
                    </a:solidFill>
                  </a:rPr>
                  <a:t>tomonida</a:t>
                </a:r>
                <a:r>
                  <a:rPr lang="en-US" sz="2000" dirty="0">
                    <a:solidFill>
                      <a:schemeClr val="accent1">
                        <a:lumMod val="50000"/>
                      </a:schemeClr>
                    </a:solidFill>
                  </a:rPr>
                  <a:t> </a:t>
                </a:r>
                <a:r>
                  <a:rPr lang="en-US" sz="2000" dirty="0" err="1">
                    <a:solidFill>
                      <a:schemeClr val="accent1">
                        <a:lumMod val="50000"/>
                      </a:schemeClr>
                    </a:solidFill>
                  </a:rPr>
                  <a:t>bo`lishdan</a:t>
                </a:r>
                <a:r>
                  <a:rPr lang="en-US" sz="2000" dirty="0">
                    <a:solidFill>
                      <a:schemeClr val="accent1">
                        <a:lumMod val="50000"/>
                      </a:schemeClr>
                    </a:solidFill>
                  </a:rPr>
                  <a:t> </a:t>
                </a:r>
                <a:r>
                  <a:rPr lang="en-US" sz="2000" dirty="0" err="1">
                    <a:solidFill>
                      <a:schemeClr val="accent1">
                        <a:lumMod val="50000"/>
                      </a:schemeClr>
                    </a:solidFill>
                  </a:rPr>
                  <a:t>kelib</a:t>
                </a:r>
                <a:r>
                  <a:rPr lang="en-US" sz="2000" dirty="0">
                    <a:solidFill>
                      <a:schemeClr val="accent1">
                        <a:lumMod val="50000"/>
                      </a:schemeClr>
                    </a:solidFill>
                  </a:rPr>
                  <a:t> </a:t>
                </a:r>
                <a:r>
                  <a:rPr lang="en-US" sz="2000" dirty="0" err="1">
                    <a:solidFill>
                      <a:schemeClr val="accent1">
                        <a:lumMod val="50000"/>
                      </a:schemeClr>
                    </a:solidFill>
                  </a:rPr>
                  <a:t>chiqadi</a:t>
                </a:r>
                <a:r>
                  <a:rPr lang="en-US" sz="2000" dirty="0">
                    <a:solidFill>
                      <a:schemeClr val="accent1">
                        <a:lumMod val="50000"/>
                      </a:schemeClr>
                    </a:solidFill>
                  </a:rPr>
                  <a:t>, </a:t>
                </a:r>
                <a:r>
                  <a:rPr lang="en-US" sz="2000" dirty="0" err="1">
                    <a:solidFill>
                      <a:schemeClr val="accent1">
                        <a:lumMod val="50000"/>
                      </a:schemeClr>
                    </a:solidFill>
                  </a:rPr>
                  <a:t>ya’ni</a:t>
                </a:r>
                <a:r>
                  <a:rPr lang="ru-RU" sz="2000" b="1" dirty="0">
                    <a:solidFill>
                      <a:schemeClr val="accent1">
                        <a:lumMod val="50000"/>
                      </a:schemeClr>
                    </a:solidFill>
                  </a:rPr>
                  <a:t/>
                </a:r>
                <a:br>
                  <a:rPr lang="ru-RU" sz="2000" b="1" dirty="0">
                    <a:solidFill>
                      <a:schemeClr val="accent1">
                        <a:lumMod val="50000"/>
                      </a:schemeClr>
                    </a:solidFill>
                  </a:rPr>
                </a:br>
                <a:r>
                  <a:rPr lang="en-US" sz="2000" i="1" dirty="0">
                    <a:solidFill>
                      <a:schemeClr val="accent1">
                        <a:lumMod val="50000"/>
                      </a:schemeClr>
                    </a:solidFill>
                  </a:rPr>
                  <a:t>x&gt;-</a:t>
                </a:r>
                <a14:m>
                  <m:oMath xmlns:m="http://schemas.openxmlformats.org/officeDocument/2006/math">
                    <m:f>
                      <m:fPr>
                        <m:ctrlPr>
                          <a:rPr lang="en-US" sz="2000" i="1">
                            <a:solidFill>
                              <a:schemeClr val="accent1">
                                <a:lumMod val="50000"/>
                              </a:schemeClr>
                            </a:solidFill>
                            <a:latin typeface="Cambria Math"/>
                          </a:rPr>
                        </m:ctrlPr>
                      </m:fPr>
                      <m:num>
                        <m:r>
                          <a:rPr lang="uz-Latn-UZ" sz="2000" i="1">
                            <a:solidFill>
                              <a:schemeClr val="accent1">
                                <a:lumMod val="50000"/>
                              </a:schemeClr>
                            </a:solidFill>
                            <a:latin typeface="Cambria Math"/>
                          </a:rPr>
                          <m:t>𝑝</m:t>
                        </m:r>
                      </m:num>
                      <m:den>
                        <m:r>
                          <a:rPr lang="uz-Latn-UZ" sz="2000" i="1">
                            <a:solidFill>
                              <a:schemeClr val="accent1">
                                <a:lumMod val="50000"/>
                              </a:schemeClr>
                            </a:solidFill>
                            <a:latin typeface="Cambria Math"/>
                          </a:rPr>
                          <m:t>2</m:t>
                        </m:r>
                      </m:den>
                    </m:f>
                  </m:oMath>
                </a14:m>
                <a:r>
                  <a:rPr lang="en-US" sz="2000" i="1" dirty="0">
                    <a:solidFill>
                      <a:schemeClr val="accent1">
                        <a:lumMod val="50000"/>
                      </a:schemeClr>
                    </a:solidFill>
                  </a:rPr>
                  <a:t>  </a:t>
                </a:r>
                <a:r>
                  <a:rPr lang="en-US" sz="2000" i="1" dirty="0" smtClean="0">
                    <a:solidFill>
                      <a:schemeClr val="accent1">
                        <a:lumMod val="50000"/>
                      </a:schemeClr>
                    </a:solidFill>
                  </a:rPr>
                  <a:t>  </a:t>
                </a:r>
                <a:r>
                  <a:rPr lang="en-US" sz="2000" dirty="0" smtClean="0">
                    <a:solidFill>
                      <a:schemeClr val="accent1">
                        <a:lumMod val="50000"/>
                      </a:schemeClr>
                    </a:solidFill>
                  </a:rPr>
                  <a:t>bo`lishi </a:t>
                </a:r>
                <a:r>
                  <a:rPr lang="en-US" sz="2000" dirty="0" err="1">
                    <a:solidFill>
                      <a:schemeClr val="accent1">
                        <a:lumMod val="50000"/>
                      </a:schemeClr>
                    </a:solidFill>
                  </a:rPr>
                  <a:t>kerak</a:t>
                </a:r>
                <a:r>
                  <a:rPr lang="en-US" sz="2000" dirty="0">
                    <a:solidFill>
                      <a:schemeClr val="accent1">
                        <a:lumMod val="50000"/>
                      </a:schemeClr>
                    </a:solidFill>
                  </a:rPr>
                  <a:t>, </a:t>
                </a:r>
                <a:r>
                  <a:rPr lang="en-US" sz="2000" dirty="0" err="1" smtClean="0">
                    <a:solidFill>
                      <a:schemeClr val="accent1">
                        <a:lumMod val="50000"/>
                      </a:schemeClr>
                    </a:solidFill>
                  </a:rPr>
                  <a:t>bundan</a:t>
                </a:r>
                <a:r>
                  <a:rPr lang="en-US" sz="2000" dirty="0" smtClean="0">
                    <a:solidFill>
                      <a:schemeClr val="accent1">
                        <a:lumMod val="50000"/>
                      </a:schemeClr>
                    </a:solidFill>
                  </a:rPr>
                  <a:t>     </a:t>
                </a:r>
                <a:r>
                  <a:rPr lang="en-US" sz="2000" i="1" dirty="0">
                    <a:solidFill>
                      <a:schemeClr val="accent1">
                        <a:lumMod val="50000"/>
                      </a:schemeClr>
                    </a:solidFill>
                  </a:rPr>
                  <a:t>x+</a:t>
                </a:r>
                <a14:m>
                  <m:oMath xmlns:m="http://schemas.openxmlformats.org/officeDocument/2006/math">
                    <m:f>
                      <m:fPr>
                        <m:ctrlPr>
                          <a:rPr lang="en-US" sz="2000" i="1">
                            <a:solidFill>
                              <a:schemeClr val="accent1">
                                <a:lumMod val="50000"/>
                              </a:schemeClr>
                            </a:solidFill>
                            <a:latin typeface="Cambria Math"/>
                          </a:rPr>
                        </m:ctrlPr>
                      </m:fPr>
                      <m:num>
                        <m:r>
                          <a:rPr lang="uz-Latn-UZ" sz="2000" i="1">
                            <a:solidFill>
                              <a:schemeClr val="accent1">
                                <a:lumMod val="50000"/>
                              </a:schemeClr>
                            </a:solidFill>
                            <a:latin typeface="Cambria Math"/>
                          </a:rPr>
                          <m:t>𝑝</m:t>
                        </m:r>
                      </m:num>
                      <m:den>
                        <m:r>
                          <a:rPr lang="uz-Latn-UZ" sz="2000" i="1">
                            <a:solidFill>
                              <a:schemeClr val="accent1">
                                <a:lumMod val="50000"/>
                              </a:schemeClr>
                            </a:solidFill>
                            <a:latin typeface="Cambria Math"/>
                          </a:rPr>
                          <m:t>2</m:t>
                        </m:r>
                      </m:den>
                    </m:f>
                  </m:oMath>
                </a14:m>
                <a:r>
                  <a:rPr lang="en-US" sz="2000" i="1" dirty="0">
                    <a:solidFill>
                      <a:schemeClr val="accent1">
                        <a:lumMod val="50000"/>
                      </a:schemeClr>
                    </a:solidFill>
                  </a:rPr>
                  <a:t> &gt;0</a:t>
                </a:r>
                <a:r>
                  <a:rPr lang="en-US" sz="2000" dirty="0">
                    <a:solidFill>
                      <a:schemeClr val="accent1">
                        <a:lumMod val="50000"/>
                      </a:schemeClr>
                    </a:solidFill>
                  </a:rPr>
                  <a:t>. </a:t>
                </a:r>
                <a:r>
                  <a:rPr lang="en-US" sz="2000" dirty="0" smtClean="0">
                    <a:solidFill>
                      <a:schemeClr val="accent1">
                        <a:lumMod val="50000"/>
                      </a:schemeClr>
                    </a:solidFill>
                  </a:rPr>
                  <a:t>   (</a:t>
                </a:r>
                <a:r>
                  <a:rPr lang="en-US" sz="2000" dirty="0">
                    <a:solidFill>
                      <a:schemeClr val="accent1">
                        <a:lumMod val="50000"/>
                      </a:schemeClr>
                    </a:solidFill>
                  </a:rPr>
                  <a:t>1.1) </a:t>
                </a:r>
                <a:r>
                  <a:rPr lang="en-US" sz="2000" dirty="0" smtClean="0">
                    <a:solidFill>
                      <a:schemeClr val="accent1">
                        <a:lumMod val="50000"/>
                      </a:schemeClr>
                    </a:solidFill>
                  </a:rPr>
                  <a:t>   </a:t>
                </a:r>
                <a:r>
                  <a:rPr lang="en-US" sz="2000" dirty="0" err="1" smtClean="0">
                    <a:solidFill>
                      <a:schemeClr val="accent1">
                        <a:lumMod val="50000"/>
                      </a:schemeClr>
                    </a:solidFill>
                  </a:rPr>
                  <a:t>tenglikda</a:t>
                </a:r>
                <a:r>
                  <a:rPr lang="en-US" sz="2000" dirty="0" smtClean="0">
                    <a:solidFill>
                      <a:schemeClr val="accent1">
                        <a:lumMod val="50000"/>
                      </a:schemeClr>
                    </a:solidFill>
                  </a:rPr>
                  <a:t> </a:t>
                </a:r>
                <a:r>
                  <a:rPr lang="en-US" sz="2000" i="1" dirty="0">
                    <a:solidFill>
                      <a:schemeClr val="accent1">
                        <a:lumMod val="50000"/>
                      </a:schemeClr>
                    </a:solidFill>
                  </a:rPr>
                  <a:t>r </a:t>
                </a:r>
                <a:r>
                  <a:rPr lang="en-US" sz="2000" dirty="0" err="1">
                    <a:solidFill>
                      <a:schemeClr val="accent1">
                        <a:lumMod val="50000"/>
                      </a:schemeClr>
                    </a:solidFill>
                  </a:rPr>
                  <a:t>va</a:t>
                </a:r>
                <a:r>
                  <a:rPr lang="en-US" sz="2000" dirty="0">
                    <a:solidFill>
                      <a:schemeClr val="accent1">
                        <a:lumMod val="50000"/>
                      </a:schemeClr>
                    </a:solidFill>
                  </a:rPr>
                  <a:t> </a:t>
                </a:r>
                <a:r>
                  <a:rPr lang="en-US" sz="2000" i="1" dirty="0">
                    <a:solidFill>
                      <a:schemeClr val="accent1">
                        <a:lumMod val="50000"/>
                      </a:schemeClr>
                    </a:solidFill>
                  </a:rPr>
                  <a:t>q</a:t>
                </a:r>
                <a:r>
                  <a:rPr lang="en-US" sz="2000" dirty="0">
                    <a:solidFill>
                      <a:schemeClr val="accent1">
                        <a:lumMod val="50000"/>
                      </a:schemeClr>
                    </a:solidFill>
                  </a:rPr>
                  <a:t> </a:t>
                </a:r>
                <a:r>
                  <a:rPr lang="en-US" sz="2000" dirty="0" err="1">
                    <a:solidFill>
                      <a:schemeClr val="accent1">
                        <a:lumMod val="50000"/>
                      </a:schemeClr>
                    </a:solidFill>
                  </a:rPr>
                  <a:t>larning</a:t>
                </a:r>
                <a:r>
                  <a:rPr lang="en-US" sz="2000" dirty="0">
                    <a:solidFill>
                      <a:schemeClr val="accent1">
                        <a:lumMod val="50000"/>
                      </a:schemeClr>
                    </a:solidFill>
                  </a:rPr>
                  <a:t> (1.2)  </a:t>
                </a:r>
                <a:r>
                  <a:rPr lang="en-US" sz="2000" dirty="0" err="1">
                    <a:solidFill>
                      <a:schemeClr val="accent1">
                        <a:lumMod val="50000"/>
                      </a:schemeClr>
                    </a:solidFill>
                  </a:rPr>
                  <a:t>va</a:t>
                </a:r>
                <a:r>
                  <a:rPr lang="en-US" sz="2000" dirty="0">
                    <a:solidFill>
                      <a:schemeClr val="accent1">
                        <a:lumMod val="50000"/>
                      </a:schemeClr>
                    </a:solidFill>
                  </a:rPr>
                  <a:t> (1.3) </a:t>
                </a:r>
                <a:r>
                  <a:rPr lang="en-US" sz="2000" dirty="0" err="1">
                    <a:solidFill>
                      <a:schemeClr val="accent1">
                        <a:lumMod val="50000"/>
                      </a:schemeClr>
                    </a:solidFill>
                  </a:rPr>
                  <a:t>ifodalari</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almashtirsak</a:t>
                </a:r>
                <a:r>
                  <a:rPr lang="uz-Latn-UZ" sz="2000" dirty="0">
                    <a:solidFill>
                      <a:schemeClr val="accent1">
                        <a:lumMod val="50000"/>
                      </a:schemeClr>
                    </a:solidFill>
                  </a:rPr>
                  <a:t>,                        </a:t>
                </a:r>
                <a:r>
                  <a:rPr lang="uz-Latn-UZ" sz="2000" b="1" i="1" dirty="0">
                    <a:solidFill>
                      <a:schemeClr val="accent1">
                        <a:lumMod val="50000"/>
                      </a:schemeClr>
                    </a:solidFill>
                  </a:rPr>
                  <a:t> </a:t>
                </a:r>
                <a14:m>
                  <m:oMath xmlns:m="http://schemas.openxmlformats.org/officeDocument/2006/math">
                    <m:rad>
                      <m:radPr>
                        <m:degHide m:val="on"/>
                        <m:ctrlPr>
                          <a:rPr lang="uz-Latn-UZ" sz="2000" b="1" i="1">
                            <a:solidFill>
                              <a:schemeClr val="accent1">
                                <a:lumMod val="50000"/>
                              </a:schemeClr>
                            </a:solidFill>
                            <a:latin typeface="Cambria Math"/>
                          </a:rPr>
                        </m:ctrlPr>
                      </m:radPr>
                      <m:deg/>
                      <m:e>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r>
                                  <a:rPr lang="uz-Latn-UZ" sz="2000" b="1" i="1">
                                    <a:solidFill>
                                      <a:schemeClr val="accent1">
                                        <a:lumMod val="50000"/>
                                      </a:schemeClr>
                                    </a:solidFill>
                                    <a:latin typeface="Cambria Math"/>
                                  </a:rPr>
                                  <m:t>𝒑</m:t>
                                </m:r>
                              </m:num>
                              <m:den>
                                <m:r>
                                  <a:rPr lang="uz-Latn-UZ" sz="2000" b="1" i="1">
                                    <a:solidFill>
                                      <a:schemeClr val="accent1">
                                        <a:lumMod val="50000"/>
                                      </a:schemeClr>
                                    </a:solidFill>
                                    <a:latin typeface="Cambria Math"/>
                                  </a:rPr>
                                  <m:t>𝟐</m:t>
                                </m:r>
                              </m:den>
                            </m:f>
                            <m:r>
                              <a:rPr lang="uz-Latn-UZ" sz="2000" b="1" i="1">
                                <a:solidFill>
                                  <a:schemeClr val="accent1">
                                    <a:lumMod val="50000"/>
                                  </a:schemeClr>
                                </a:solidFill>
                                <a:latin typeface="Cambria Math"/>
                              </a:rPr>
                              <m:t>)</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𝒚</m:t>
                            </m:r>
                          </m:e>
                          <m:sup>
                            <m:r>
                              <a:rPr lang="uz-Latn-UZ" sz="2000" b="1" i="1">
                                <a:solidFill>
                                  <a:schemeClr val="accent1">
                                    <a:lumMod val="50000"/>
                                  </a:schemeClr>
                                </a:solidFill>
                                <a:latin typeface="Cambria Math"/>
                              </a:rPr>
                              <m:t>𝟐</m:t>
                            </m:r>
                          </m:sup>
                        </m:sSup>
                      </m:e>
                    </m:rad>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r>
                          <a:rPr lang="uz-Latn-UZ" sz="2000" b="1" i="1">
                            <a:solidFill>
                              <a:schemeClr val="accent1">
                                <a:lumMod val="50000"/>
                              </a:schemeClr>
                            </a:solidFill>
                            <a:latin typeface="Cambria Math"/>
                          </a:rPr>
                          <m:t>𝒑</m:t>
                        </m:r>
                      </m:num>
                      <m:den>
                        <m:r>
                          <a:rPr lang="uz-Latn-UZ" sz="2000" b="1" i="1">
                            <a:solidFill>
                              <a:schemeClr val="accent1">
                                <a:lumMod val="50000"/>
                              </a:schemeClr>
                            </a:solidFill>
                            <a:latin typeface="Cambria Math"/>
                          </a:rPr>
                          <m:t>𝟐</m:t>
                        </m:r>
                      </m:den>
                    </m:f>
                  </m:oMath>
                </a14:m>
                <a:r>
                  <a:rPr lang="uz-Latn-UZ" sz="2000" b="1" dirty="0">
                    <a:solidFill>
                      <a:schemeClr val="accent1">
                        <a:lumMod val="50000"/>
                      </a:schemeClr>
                    </a:solidFill>
                  </a:rPr>
                  <a:t>       (</a:t>
                </a:r>
                <a:r>
                  <a:rPr lang="en-US" sz="2000" b="1" dirty="0">
                    <a:solidFill>
                      <a:schemeClr val="accent1">
                        <a:lumMod val="50000"/>
                      </a:schemeClr>
                    </a:solidFill>
                  </a:rPr>
                  <a:t>1.</a:t>
                </a:r>
                <a:r>
                  <a:rPr lang="uz-Latn-UZ" sz="2000" b="1" dirty="0">
                    <a:solidFill>
                      <a:schemeClr val="accent1">
                        <a:lumMod val="50000"/>
                      </a:schemeClr>
                    </a:solidFill>
                  </a:rPr>
                  <a:t>4</a:t>
                </a:r>
                <a:r>
                  <a:rPr lang="uz-Latn-UZ" sz="2000" b="1" dirty="0" smtClean="0">
                    <a:solidFill>
                      <a:schemeClr val="accent1">
                        <a:lumMod val="50000"/>
                      </a:schemeClr>
                    </a:solidFill>
                  </a:rPr>
                  <a:t>)</a:t>
                </a:r>
                <a:r>
                  <a:rPr lang="en-US" sz="2000" b="1" dirty="0" smtClean="0">
                    <a:solidFill>
                      <a:schemeClr val="accent1">
                        <a:lumMod val="50000"/>
                      </a:schemeClr>
                    </a:solidFill>
                  </a:rPr>
                  <a:t/>
                </a:r>
                <a:br>
                  <a:rPr lang="en-US" sz="2000" b="1" dirty="0" smtClean="0">
                    <a:solidFill>
                      <a:schemeClr val="accent1">
                        <a:lumMod val="50000"/>
                      </a:schemeClr>
                    </a:solidFill>
                  </a:rPr>
                </a:br>
                <a14:m>
                  <m:oMath xmlns:m="http://schemas.openxmlformats.org/officeDocument/2006/math">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𝒙</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𝒑𝒙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𝒑</m:t>
                            </m:r>
                          </m:e>
                          <m:sup>
                            <m:r>
                              <a:rPr lang="uz-Latn-UZ" sz="2000" b="1" i="1">
                                <a:solidFill>
                                  <a:schemeClr val="accent1">
                                    <a:lumMod val="50000"/>
                                  </a:schemeClr>
                                </a:solidFill>
                                <a:latin typeface="Cambria Math"/>
                              </a:rPr>
                              <m:t>𝟐</m:t>
                            </m:r>
                          </m:sup>
                        </m:sSup>
                      </m:num>
                      <m:den>
                        <m:r>
                          <a:rPr lang="uz-Latn-UZ" sz="2000" b="1" i="1">
                            <a:solidFill>
                              <a:schemeClr val="accent1">
                                <a:lumMod val="50000"/>
                              </a:schemeClr>
                            </a:solidFill>
                            <a:latin typeface="Cambria Math"/>
                          </a:rPr>
                          <m:t>𝟒</m:t>
                        </m:r>
                      </m:den>
                    </m:f>
                    <m:r>
                      <a:rPr lang="uz-Latn-UZ" sz="2000" b="1" i="1">
                        <a:solidFill>
                          <a:schemeClr val="accent1">
                            <a:lumMod val="50000"/>
                          </a:schemeClr>
                        </a:solidFill>
                        <a:latin typeface="Cambria Math"/>
                      </a:rPr>
                      <m:t>+</m:t>
                    </m:r>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𝒚</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𝒙</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𝒑𝒙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𝒑</m:t>
                            </m:r>
                          </m:e>
                          <m:sup>
                            <m:r>
                              <a:rPr lang="uz-Latn-UZ" sz="2000" b="1" i="1">
                                <a:solidFill>
                                  <a:schemeClr val="accent1">
                                    <a:lumMod val="50000"/>
                                  </a:schemeClr>
                                </a:solidFill>
                                <a:latin typeface="Cambria Math"/>
                              </a:rPr>
                              <m:t>𝟐</m:t>
                            </m:r>
                          </m:sup>
                        </m:sSup>
                      </m:num>
                      <m:den>
                        <m:r>
                          <a:rPr lang="uz-Latn-UZ" sz="2000" b="1" i="1">
                            <a:solidFill>
                              <a:schemeClr val="accent1">
                                <a:lumMod val="50000"/>
                              </a:schemeClr>
                            </a:solidFill>
                            <a:latin typeface="Cambria Math"/>
                          </a:rPr>
                          <m:t>𝟒</m:t>
                        </m:r>
                      </m:den>
                    </m:f>
                  </m:oMath>
                </a14:m>
                <a:r>
                  <a:rPr lang="uz-Latn-UZ" sz="2000" b="1" dirty="0">
                    <a:solidFill>
                      <a:schemeClr val="accent1">
                        <a:lumMod val="50000"/>
                      </a:schemeClr>
                    </a:solidFill>
                  </a:rPr>
                  <a:t>     (</a:t>
                </a:r>
                <a:r>
                  <a:rPr lang="en-US" sz="2000" b="1" dirty="0">
                    <a:solidFill>
                      <a:schemeClr val="accent1">
                        <a:lumMod val="50000"/>
                      </a:schemeClr>
                    </a:solidFill>
                  </a:rPr>
                  <a:t>1.</a:t>
                </a:r>
                <a:r>
                  <a:rPr lang="uz-Latn-UZ" sz="2000" b="1" dirty="0">
                    <a:solidFill>
                      <a:schemeClr val="accent1">
                        <a:lumMod val="50000"/>
                      </a:schemeClr>
                    </a:solidFill>
                  </a:rPr>
                  <a:t>5)</a:t>
                </a:r>
                <a:br>
                  <a:rPr lang="uz-Latn-UZ" sz="2000" b="1" dirty="0">
                    <a:solidFill>
                      <a:schemeClr val="accent1">
                        <a:lumMod val="50000"/>
                      </a:schemeClr>
                    </a:solidFill>
                  </a:rPr>
                </a:br>
                <a:r>
                  <a:rPr lang="uz-Latn-UZ" sz="2000" dirty="0">
                    <a:solidFill>
                      <a:schemeClr val="accent1">
                        <a:lumMod val="50000"/>
                      </a:schemeClr>
                    </a:solidFill>
                  </a:rPr>
                  <a:t>yoki</a:t>
                </a:r>
                <a:r>
                  <a:rPr lang="uz-Latn-UZ" sz="2000" b="1" dirty="0">
                    <a:solidFill>
                      <a:schemeClr val="accent1">
                        <a:lumMod val="50000"/>
                      </a:schemeClr>
                    </a:solidFill>
                  </a:rPr>
                  <a:t>         </a:t>
                </a:r>
                <a:r>
                  <a:rPr lang="uz-Latn-UZ" sz="2000" b="1" dirty="0" smtClean="0">
                    <a:solidFill>
                      <a:schemeClr val="accent1">
                        <a:lumMod val="50000"/>
                      </a:schemeClr>
                    </a:solidFill>
                  </a:rPr>
                  <a:t>   </a:t>
                </a:r>
                <a14:m>
                  <m:oMath xmlns:m="http://schemas.openxmlformats.org/officeDocument/2006/math">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𝒚</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𝟐</m:t>
                    </m:r>
                    <m:r>
                      <a:rPr lang="uz-Latn-UZ" sz="2000" b="1" i="1">
                        <a:solidFill>
                          <a:schemeClr val="accent1">
                            <a:lumMod val="50000"/>
                          </a:schemeClr>
                        </a:solidFill>
                        <a:latin typeface="Cambria Math"/>
                      </a:rPr>
                      <m:t>𝒑𝒙</m:t>
                    </m:r>
                    <m:r>
                      <a:rPr lang="uz-Latn-UZ" sz="2000" b="1" i="1">
                        <a:solidFill>
                          <a:schemeClr val="accent1">
                            <a:lumMod val="50000"/>
                          </a:schemeClr>
                        </a:solidFill>
                        <a:latin typeface="Cambria Math"/>
                      </a:rPr>
                      <m:t>   </m:t>
                    </m:r>
                  </m:oMath>
                </a14:m>
                <a:r>
                  <a:rPr lang="uz-Latn-UZ" sz="2000" b="1" i="1" dirty="0">
                    <a:solidFill>
                      <a:schemeClr val="accent1">
                        <a:lumMod val="50000"/>
                      </a:schemeClr>
                    </a:solidFill>
                  </a:rPr>
                  <a:t>           </a:t>
                </a:r>
                <a:r>
                  <a:rPr lang="uz-Latn-UZ" sz="2000" b="1" i="1" dirty="0" smtClean="0">
                    <a:solidFill>
                      <a:schemeClr val="accent1">
                        <a:lumMod val="50000"/>
                      </a:schemeClr>
                    </a:solidFill>
                  </a:rPr>
                  <a:t>(</a:t>
                </a:r>
                <a:r>
                  <a:rPr lang="en-US" sz="2000" b="1" i="1" dirty="0">
                    <a:solidFill>
                      <a:schemeClr val="accent1">
                        <a:lumMod val="50000"/>
                      </a:schemeClr>
                    </a:solidFill>
                  </a:rPr>
                  <a:t>1.</a:t>
                </a:r>
                <a:r>
                  <a:rPr lang="uz-Latn-UZ" sz="2000" b="1" i="1" dirty="0">
                    <a:solidFill>
                      <a:schemeClr val="accent1">
                        <a:lumMod val="50000"/>
                      </a:schemeClr>
                    </a:solidFill>
                  </a:rPr>
                  <a:t>6</a:t>
                </a:r>
                <a:r>
                  <a:rPr lang="uz-Latn-UZ" sz="2000" b="1" i="1" dirty="0" smtClean="0">
                    <a:solidFill>
                      <a:schemeClr val="accent1">
                        <a:lumMod val="50000"/>
                      </a:schemeClr>
                    </a:solidFill>
                  </a:rPr>
                  <a:t>)</a:t>
                </a:r>
                <a:r>
                  <a:rPr lang="en-US" sz="2000" b="1" i="1" dirty="0" smtClean="0">
                    <a:solidFill>
                      <a:schemeClr val="accent1">
                        <a:lumMod val="50000"/>
                      </a:schemeClr>
                    </a:solidFill>
                  </a:rPr>
                  <a:t> </a:t>
                </a:r>
                <a:r>
                  <a:rPr lang="en-US" sz="2000" dirty="0">
                    <a:solidFill>
                      <a:schemeClr val="accent1">
                        <a:lumMod val="50000"/>
                      </a:schemeClr>
                    </a:solidFill>
                  </a:rPr>
                  <a:t>1.6) </a:t>
                </a:r>
                <a:r>
                  <a:rPr lang="en-US" sz="2000" dirty="0" err="1">
                    <a:solidFill>
                      <a:schemeClr val="accent1">
                        <a:lumMod val="50000"/>
                      </a:schemeClr>
                    </a:solidFill>
                  </a:rPr>
                  <a:t>tenglamani</a:t>
                </a:r>
                <a:r>
                  <a:rPr lang="en-US" sz="2000" dirty="0">
                    <a:solidFill>
                      <a:schemeClr val="accent1">
                        <a:lumMod val="50000"/>
                      </a:schemeClr>
                    </a:solidFill>
                  </a:rPr>
                  <a:t> (1.4) </a:t>
                </a:r>
                <a:r>
                  <a:rPr lang="en-US" sz="2000" dirty="0" err="1">
                    <a:solidFill>
                      <a:schemeClr val="accent1">
                        <a:lumMod val="50000"/>
                      </a:schemeClr>
                    </a:solidFill>
                  </a:rPr>
                  <a:t>ning</a:t>
                </a:r>
                <a:r>
                  <a:rPr lang="en-US" sz="2000" dirty="0">
                    <a:solidFill>
                      <a:schemeClr val="accent1">
                        <a:lumMod val="50000"/>
                      </a:schemeClr>
                    </a:solidFill>
                  </a:rPr>
                  <a:t> </a:t>
                </a:r>
                <a:r>
                  <a:rPr lang="en-US" sz="2000" dirty="0" err="1">
                    <a:solidFill>
                      <a:schemeClr val="accent1">
                        <a:lumMod val="50000"/>
                      </a:schemeClr>
                    </a:solidFill>
                  </a:rPr>
                  <a:t>natijasi</a:t>
                </a:r>
                <a:r>
                  <a:rPr lang="en-US" sz="2000" dirty="0">
                    <a:solidFill>
                      <a:schemeClr val="accent1">
                        <a:lumMod val="50000"/>
                      </a:schemeClr>
                    </a:solidFill>
                  </a:rPr>
                  <a:t> </a:t>
                </a:r>
                <a:r>
                  <a:rPr lang="en-US" sz="2000" dirty="0" err="1">
                    <a:solidFill>
                      <a:schemeClr val="accent1">
                        <a:lumMod val="50000"/>
                      </a:schemeClr>
                    </a:solidFill>
                  </a:rPr>
                  <a:t>sifatida</a:t>
                </a:r>
                <a:r>
                  <a:rPr lang="en-US" sz="2000" dirty="0">
                    <a:solidFill>
                      <a:schemeClr val="accent1">
                        <a:lumMod val="50000"/>
                      </a:schemeClr>
                    </a:solidFill>
                  </a:rPr>
                  <a:t> </a:t>
                </a:r>
                <a:r>
                  <a:rPr lang="en-US" sz="2000" dirty="0" err="1">
                    <a:solidFill>
                      <a:schemeClr val="accent1">
                        <a:lumMod val="50000"/>
                      </a:schemeClr>
                    </a:solidFill>
                  </a:rPr>
                  <a:t>keltirib</a:t>
                </a:r>
                <a:r>
                  <a:rPr lang="en-US" sz="2000" dirty="0">
                    <a:solidFill>
                      <a:schemeClr val="accent1">
                        <a:lumMod val="50000"/>
                      </a:schemeClr>
                    </a:solidFill>
                  </a:rPr>
                  <a:t> </a:t>
                </a:r>
                <a:r>
                  <a:rPr lang="en-US" sz="2000" dirty="0" err="1">
                    <a:solidFill>
                      <a:schemeClr val="accent1">
                        <a:lumMod val="50000"/>
                      </a:schemeClr>
                    </a:solidFill>
                  </a:rPr>
                  <a:t>chiqardik</a:t>
                </a:r>
                <a:r>
                  <a:rPr lang="en-US" sz="2000" dirty="0">
                    <a:solidFill>
                      <a:schemeClr val="accent1">
                        <a:lumMod val="50000"/>
                      </a:schemeClr>
                    </a:solidFill>
                  </a:rPr>
                  <a:t>. </a:t>
                </a:r>
                <a:r>
                  <a:rPr lang="en-US" sz="2000" dirty="0" err="1">
                    <a:solidFill>
                      <a:schemeClr val="accent1">
                        <a:lumMod val="50000"/>
                      </a:schemeClr>
                    </a:solidFill>
                  </a:rPr>
                  <a:t>O’z</a:t>
                </a:r>
                <a:r>
                  <a:rPr lang="en-US" sz="2000" dirty="0">
                    <a:solidFill>
                      <a:schemeClr val="accent1">
                        <a:lumMod val="50000"/>
                      </a:schemeClr>
                    </a:solidFill>
                  </a:rPr>
                  <a:t> </a:t>
                </a:r>
                <a:r>
                  <a:rPr lang="en-US" sz="2000" dirty="0" err="1">
                    <a:solidFill>
                      <a:schemeClr val="accent1">
                        <a:lumMod val="50000"/>
                      </a:schemeClr>
                    </a:solidFill>
                  </a:rPr>
                  <a:t>navbatida</a:t>
                </a:r>
                <a:r>
                  <a:rPr lang="en-US" sz="2000" dirty="0">
                    <a:solidFill>
                      <a:schemeClr val="accent1">
                        <a:lumMod val="50000"/>
                      </a:schemeClr>
                    </a:solidFill>
                  </a:rPr>
                  <a:t> (1.4) </a:t>
                </a:r>
                <a:r>
                  <a:rPr lang="en-US" sz="2000" dirty="0" err="1">
                    <a:solidFill>
                      <a:schemeClr val="accent1">
                        <a:lumMod val="50000"/>
                      </a:schemeClr>
                    </a:solidFill>
                  </a:rPr>
                  <a:t>tenglamani</a:t>
                </a:r>
                <a:r>
                  <a:rPr lang="en-US" sz="2000" dirty="0">
                    <a:solidFill>
                      <a:schemeClr val="accent1">
                        <a:lumMod val="50000"/>
                      </a:schemeClr>
                    </a:solidFill>
                  </a:rPr>
                  <a:t> ham (1.6) </a:t>
                </a:r>
                <a:r>
                  <a:rPr lang="en-US" sz="2000" dirty="0" err="1">
                    <a:solidFill>
                      <a:schemeClr val="accent1">
                        <a:lumMod val="50000"/>
                      </a:schemeClr>
                    </a:solidFill>
                  </a:rPr>
                  <a:t>tenglamaning</a:t>
                </a:r>
                <a:r>
                  <a:rPr lang="en-US" sz="2000" dirty="0">
                    <a:solidFill>
                      <a:schemeClr val="accent1">
                        <a:lumMod val="50000"/>
                      </a:schemeClr>
                    </a:solidFill>
                  </a:rPr>
                  <a:t> </a:t>
                </a:r>
                <a:r>
                  <a:rPr lang="en-US" sz="2000" dirty="0" err="1">
                    <a:solidFill>
                      <a:schemeClr val="accent1">
                        <a:lumMod val="50000"/>
                      </a:schemeClr>
                    </a:solidFill>
                  </a:rPr>
                  <a:t>natijasi</a:t>
                </a:r>
                <a:r>
                  <a:rPr lang="en-US" sz="2000" dirty="0">
                    <a:solidFill>
                      <a:schemeClr val="accent1">
                        <a:lumMod val="50000"/>
                      </a:schemeClr>
                    </a:solidFill>
                  </a:rPr>
                  <a:t> </a:t>
                </a:r>
                <a:r>
                  <a:rPr lang="en-US" sz="2000" dirty="0" err="1">
                    <a:solidFill>
                      <a:schemeClr val="accent1">
                        <a:lumMod val="50000"/>
                      </a:schemeClr>
                    </a:solidFill>
                  </a:rPr>
                  <a:t>sifatida</a:t>
                </a:r>
                <a:r>
                  <a:rPr lang="en-US" sz="2000" dirty="0">
                    <a:solidFill>
                      <a:schemeClr val="accent1">
                        <a:lumMod val="50000"/>
                      </a:schemeClr>
                    </a:solidFill>
                  </a:rPr>
                  <a:t> </a:t>
                </a:r>
                <a:r>
                  <a:rPr lang="en-US" sz="2000" dirty="0" err="1">
                    <a:solidFill>
                      <a:schemeClr val="accent1">
                        <a:lumMod val="50000"/>
                      </a:schemeClr>
                    </a:solidFill>
                  </a:rPr>
                  <a:t>chiqarish</a:t>
                </a:r>
                <a:r>
                  <a:rPr lang="en-US" sz="2000" dirty="0">
                    <a:solidFill>
                      <a:schemeClr val="accent1">
                        <a:lumMod val="50000"/>
                      </a:schemeClr>
                    </a:solidFill>
                  </a:rPr>
                  <a:t> </a:t>
                </a:r>
                <a:r>
                  <a:rPr lang="en-US" sz="2000" dirty="0" err="1">
                    <a:solidFill>
                      <a:schemeClr val="accent1">
                        <a:lumMod val="50000"/>
                      </a:schemeClr>
                    </a:solidFill>
                  </a:rPr>
                  <a:t>mumkinligini</a:t>
                </a:r>
                <a:r>
                  <a:rPr lang="en-US" sz="2000" dirty="0">
                    <a:solidFill>
                      <a:schemeClr val="accent1">
                        <a:lumMod val="50000"/>
                      </a:schemeClr>
                    </a:solidFill>
                  </a:rPr>
                  <a:t> </a:t>
                </a:r>
                <a:r>
                  <a:rPr lang="en-US" sz="2000" dirty="0" err="1">
                    <a:solidFill>
                      <a:schemeClr val="accent1">
                        <a:lumMod val="50000"/>
                      </a:schemeClr>
                    </a:solidFill>
                  </a:rPr>
                  <a:t>ko`rsatish</a:t>
                </a:r>
                <a:r>
                  <a:rPr lang="en-US" sz="2000" dirty="0">
                    <a:solidFill>
                      <a:schemeClr val="accent1">
                        <a:lumMod val="50000"/>
                      </a:schemeClr>
                    </a:solidFill>
                  </a:rPr>
                  <a:t> </a:t>
                </a:r>
                <a:r>
                  <a:rPr lang="en-US" sz="2000" dirty="0" err="1">
                    <a:solidFill>
                      <a:schemeClr val="accent1">
                        <a:lumMod val="50000"/>
                      </a:schemeClr>
                    </a:solidFill>
                  </a:rPr>
                  <a:t>oson</a:t>
                </a:r>
                <a:r>
                  <a:rPr lang="en-US" sz="2000" dirty="0">
                    <a:solidFill>
                      <a:schemeClr val="accent1">
                        <a:lumMod val="50000"/>
                      </a:schemeClr>
                    </a:solidFill>
                  </a:rPr>
                  <a:t>. </a:t>
                </a:r>
                <a:r>
                  <a:rPr lang="en-US" sz="2000" b="1" i="1" dirty="0" smtClean="0"/>
                  <a:t/>
                </a:r>
                <a:br>
                  <a:rPr lang="en-US" sz="2000" b="1" i="1" dirty="0" smtClean="0"/>
                </a:br>
                <a:endParaRPr lang="ru-RU" sz="2000" b="1"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764704"/>
                <a:ext cx="7024744" cy="5616624"/>
              </a:xfrm>
              <a:blipFill rotWithShape="1">
                <a:blip r:embed="rId2"/>
                <a:stretch>
                  <a:fillRect l="-694" r="-3643"/>
                </a:stretch>
              </a:blipFill>
            </p:spPr>
            <p:txBody>
              <a:bodyPr/>
              <a:lstStyle/>
              <a:p>
                <a:r>
                  <a:rPr lang="ru-RU">
                    <a:noFill/>
                  </a:rPr>
                  <a:t> </a:t>
                </a:r>
              </a:p>
            </p:txBody>
          </p:sp>
        </mc:Fallback>
      </mc:AlternateContent>
    </p:spTree>
    <p:extLst>
      <p:ext uri="{BB962C8B-B14F-4D97-AF65-F5344CB8AC3E}">
        <p14:creationId xmlns:p14="http://schemas.microsoft.com/office/powerpoint/2010/main" xmlns="" val="3909592057"/>
      </p:ext>
    </p:extLst>
  </p:cSld>
  <p:clrMapOvr>
    <a:masterClrMapping/>
  </p:clrMapOvr>
  <mc:AlternateContent xmlns:mc="http://schemas.openxmlformats.org/markup-compatibility/2006">
    <mc:Choice xmlns:p14="http://schemas.microsoft.com/office/powerpoint/2010/main" xmlns=""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836712"/>
                <a:ext cx="7024744" cy="5472608"/>
              </a:xfrm>
            </p:spPr>
            <p:txBody>
              <a:bodyPr>
                <a:normAutofit/>
              </a:bodyPr>
              <a:lstStyle/>
              <a:p>
                <a:pPr/>
                <a:r>
                  <a:rPr lang="en-US" sz="2000" dirty="0" smtClean="0">
                    <a:solidFill>
                      <a:schemeClr val="accent1">
                        <a:lumMod val="50000"/>
                      </a:schemeClr>
                    </a:solidFill>
                  </a:rPr>
                  <a:t>Haqiqatan</a:t>
                </a:r>
                <a:r>
                  <a:rPr lang="en-US" sz="2000" dirty="0">
                    <a:solidFill>
                      <a:schemeClr val="accent1">
                        <a:lumMod val="50000"/>
                      </a:schemeClr>
                    </a:solidFill>
                  </a:rPr>
                  <a:t>, (1.6) </a:t>
                </a:r>
                <a:r>
                  <a:rPr lang="en-US" sz="2000" dirty="0" err="1">
                    <a:solidFill>
                      <a:schemeClr val="accent1">
                        <a:lumMod val="50000"/>
                      </a:schemeClr>
                    </a:solidFill>
                  </a:rPr>
                  <a:t>tenglamadan</a:t>
                </a:r>
                <a:r>
                  <a:rPr lang="en-US" sz="2000" dirty="0">
                    <a:solidFill>
                      <a:schemeClr val="accent1">
                        <a:lumMod val="50000"/>
                      </a:schemeClr>
                    </a:solidFill>
                  </a:rPr>
                  <a:t> </a:t>
                </a:r>
                <a:r>
                  <a:rPr lang="en-US" sz="2000" dirty="0" err="1">
                    <a:solidFill>
                      <a:schemeClr val="accent1">
                        <a:lumMod val="50000"/>
                      </a:schemeClr>
                    </a:solidFill>
                  </a:rPr>
                  <a:t>to’g’ridan-to’g’ri</a:t>
                </a:r>
                <a:r>
                  <a:rPr lang="en-US" sz="2000" dirty="0">
                    <a:solidFill>
                      <a:schemeClr val="accent1">
                        <a:lumMod val="50000"/>
                      </a:schemeClr>
                    </a:solidFill>
                  </a:rPr>
                  <a:t> (1.5) </a:t>
                </a:r>
                <a:r>
                  <a:rPr lang="en-US" sz="2000" dirty="0" err="1">
                    <a:solidFill>
                      <a:schemeClr val="accent1">
                        <a:lumMod val="50000"/>
                      </a:schemeClr>
                    </a:solidFill>
                  </a:rPr>
                  <a:t>tenglama</a:t>
                </a:r>
                <a:r>
                  <a:rPr lang="en-US" sz="2000" dirty="0">
                    <a:solidFill>
                      <a:schemeClr val="accent1">
                        <a:lumMod val="50000"/>
                      </a:schemeClr>
                    </a:solidFill>
                  </a:rPr>
                  <a:t> </a:t>
                </a:r>
                <a:r>
                  <a:rPr lang="en-US" sz="2000" dirty="0" err="1">
                    <a:solidFill>
                      <a:schemeClr val="accent1">
                        <a:lumMod val="50000"/>
                      </a:schemeClr>
                    </a:solidFill>
                  </a:rPr>
                  <a:t>keltirib</a:t>
                </a:r>
                <a:r>
                  <a:rPr lang="en-US" sz="2000" dirty="0">
                    <a:solidFill>
                      <a:schemeClr val="accent1">
                        <a:lumMod val="50000"/>
                      </a:schemeClr>
                    </a:solidFill>
                  </a:rPr>
                  <a:t> </a:t>
                </a:r>
                <a:r>
                  <a:rPr lang="en-US" sz="2000" dirty="0" err="1">
                    <a:solidFill>
                      <a:schemeClr val="accent1">
                        <a:lumMod val="50000"/>
                      </a:schemeClr>
                    </a:solidFill>
                  </a:rPr>
                  <a:t>chiqariladi</a:t>
                </a:r>
                <a:r>
                  <a:rPr lang="en-US" sz="2000" dirty="0">
                    <a:solidFill>
                      <a:schemeClr val="accent1">
                        <a:lumMod val="50000"/>
                      </a:schemeClr>
                    </a:solidFill>
                  </a:rPr>
                  <a:t>. </a:t>
                </a:r>
                <a:r>
                  <a:rPr lang="en-US" sz="2000" dirty="0" err="1">
                    <a:solidFill>
                      <a:schemeClr val="accent1">
                        <a:lumMod val="50000"/>
                      </a:schemeClr>
                    </a:solidFill>
                  </a:rPr>
                  <a:t>So`ngra</a:t>
                </a:r>
                <a:r>
                  <a:rPr lang="en-US" sz="2000" dirty="0">
                    <a:solidFill>
                      <a:schemeClr val="accent1">
                        <a:lumMod val="50000"/>
                      </a:schemeClr>
                    </a:solidFill>
                  </a:rPr>
                  <a:t> (1.5) </a:t>
                </a:r>
                <a:r>
                  <a:rPr lang="en-US" sz="2000" dirty="0" err="1">
                    <a:solidFill>
                      <a:schemeClr val="accent1">
                        <a:lumMod val="50000"/>
                      </a:schemeClr>
                    </a:solidFill>
                  </a:rPr>
                  <a:t>tenglamadan</a:t>
                </a:r>
                <a:r>
                  <a:rPr lang="en-US" sz="2000" dirty="0">
                    <a:solidFill>
                      <a:schemeClr val="accent1">
                        <a:lumMod val="50000"/>
                      </a:schemeClr>
                    </a:solidFill>
                  </a:rPr>
                  <a:t> </a:t>
                </a:r>
                <a:r>
                  <a:rPr lang="en-US" sz="2000" dirty="0" err="1">
                    <a:solidFill>
                      <a:schemeClr val="accent1">
                        <a:lumMod val="50000"/>
                      </a:schemeClr>
                    </a:solidFill>
                  </a:rPr>
                  <a:t>ushbu</a:t>
                </a:r>
                <a:r>
                  <a:rPr lang="en-US" sz="2000" dirty="0">
                    <a:solidFill>
                      <a:schemeClr val="accent1">
                        <a:lumMod val="50000"/>
                      </a:schemeClr>
                    </a:solidFill>
                  </a:rPr>
                  <a:t> </a:t>
                </a:r>
                <a:r>
                  <a:rPr lang="en-US" sz="2000" dirty="0" err="1">
                    <a:solidFill>
                      <a:schemeClr val="accent1">
                        <a:lumMod val="50000"/>
                      </a:schemeClr>
                    </a:solidFill>
                  </a:rPr>
                  <a:t>hosil</a:t>
                </a:r>
                <a:r>
                  <a:rPr lang="en-US" sz="2000" dirty="0">
                    <a:solidFill>
                      <a:schemeClr val="accent1">
                        <a:lumMod val="50000"/>
                      </a:schemeClr>
                    </a:solidFill>
                  </a:rPr>
                  <a:t> </a:t>
                </a:r>
                <a:r>
                  <a:rPr lang="en-US" sz="2000" dirty="0" err="1">
                    <a:solidFill>
                      <a:schemeClr val="accent1">
                        <a:lumMod val="50000"/>
                      </a:schemeClr>
                    </a:solidFill>
                  </a:rPr>
                  <a:t>bo`ladi</a:t>
                </a:r>
                <a:r>
                  <a:rPr lang="uz-Latn-UZ" sz="2000" dirty="0">
                    <a:solidFill>
                      <a:schemeClr val="accent1">
                        <a:lumMod val="50000"/>
                      </a:schemeClr>
                    </a:solidFill>
                  </a:rPr>
                  <a:t>:</a:t>
                </a:r>
                <a:br>
                  <a:rPr lang="uz-Latn-UZ" sz="2000" dirty="0">
                    <a:solidFill>
                      <a:schemeClr val="accent1">
                        <a:lumMod val="50000"/>
                      </a:schemeClr>
                    </a:solidFill>
                  </a:rPr>
                </a:br>
                <a14:m>
                  <m:oMathPara xmlns:m="http://schemas.openxmlformats.org/officeDocument/2006/math">
                    <m:oMathParaPr>
                      <m:jc m:val="centerGroup"/>
                    </m:oMathParaPr>
                    <m:oMath xmlns:m="http://schemas.openxmlformats.org/officeDocument/2006/math">
                      <m:rad>
                        <m:radPr>
                          <m:degHide m:val="on"/>
                          <m:ctrlPr>
                            <a:rPr lang="uz-Latn-UZ" sz="2000" b="1" i="1">
                              <a:solidFill>
                                <a:schemeClr val="accent1">
                                  <a:lumMod val="50000"/>
                                </a:schemeClr>
                              </a:solidFill>
                              <a:latin typeface="Cambria Math"/>
                            </a:rPr>
                          </m:ctrlPr>
                        </m:radPr>
                        <m:deg/>
                        <m:e>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r>
                                    <a:rPr lang="uz-Latn-UZ" sz="2000" b="1" i="1">
                                      <a:solidFill>
                                        <a:schemeClr val="accent1">
                                          <a:lumMod val="50000"/>
                                        </a:schemeClr>
                                      </a:solidFill>
                                      <a:latin typeface="Cambria Math"/>
                                    </a:rPr>
                                    <m:t>𝒑</m:t>
                                  </m:r>
                                </m:num>
                                <m:den>
                                  <m:r>
                                    <a:rPr lang="uz-Latn-UZ" sz="2000" b="1" i="1">
                                      <a:solidFill>
                                        <a:schemeClr val="accent1">
                                          <a:lumMod val="50000"/>
                                        </a:schemeClr>
                                      </a:solidFill>
                                      <a:latin typeface="Cambria Math"/>
                                    </a:rPr>
                                    <m:t>𝟐</m:t>
                                  </m:r>
                                </m:den>
                              </m:f>
                              <m:r>
                                <a:rPr lang="uz-Latn-UZ" sz="2000" b="1" i="1">
                                  <a:solidFill>
                                    <a:schemeClr val="accent1">
                                      <a:lumMod val="50000"/>
                                    </a:schemeClr>
                                  </a:solidFill>
                                  <a:latin typeface="Cambria Math"/>
                                </a:rPr>
                                <m:t>)</m:t>
                              </m:r>
                            </m:e>
                            <m:sup>
                              <m:r>
                                <a:rPr lang="uz-Latn-UZ" sz="2000" b="1" i="1">
                                  <a:solidFill>
                                    <a:schemeClr val="accent1">
                                      <a:lumMod val="50000"/>
                                    </a:schemeClr>
                                  </a:solidFill>
                                  <a:latin typeface="Cambria Math"/>
                                </a:rPr>
                                <m:t>𝟐</m:t>
                              </m:r>
                            </m:sup>
                          </m:sSup>
                          <m:r>
                            <a:rPr lang="uz-Latn-UZ" sz="2000" b="1" i="1">
                              <a:solidFill>
                                <a:schemeClr val="accent1">
                                  <a:lumMod val="50000"/>
                                </a:schemeClr>
                              </a:solidFill>
                              <a:latin typeface="Cambria Math"/>
                            </a:rPr>
                            <m:t>+</m:t>
                          </m:r>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𝒚</m:t>
                              </m:r>
                            </m:e>
                            <m:sup>
                              <m:r>
                                <a:rPr lang="uz-Latn-UZ" sz="2000" b="1" i="1">
                                  <a:solidFill>
                                    <a:schemeClr val="accent1">
                                      <a:lumMod val="50000"/>
                                    </a:schemeClr>
                                  </a:solidFill>
                                  <a:latin typeface="Cambria Math"/>
                                </a:rPr>
                                <m:t>𝟐</m:t>
                              </m:r>
                            </m:sup>
                          </m:sSup>
                        </m:e>
                      </m:rad>
                      <m:r>
                        <a:rPr lang="uz-Latn-UZ" sz="2000" b="1" i="1">
                          <a:solidFill>
                            <a:schemeClr val="accent1">
                              <a:lumMod val="50000"/>
                            </a:schemeClr>
                          </a:solidFill>
                          <a:latin typeface="Cambria Math"/>
                        </a:rPr>
                        <m:t>=</m:t>
                      </m:r>
                      <m:r>
                        <a:rPr lang="uz-Latn-UZ" sz="2000" b="1" i="1">
                          <a:solidFill>
                            <a:schemeClr val="accent1">
                              <a:lumMod val="50000"/>
                            </a:schemeClr>
                          </a:solidFill>
                          <a:latin typeface="Cambria Math"/>
                          <a:ea typeface="Cambria Math"/>
                        </a:rPr>
                        <m:t>±(</m:t>
                      </m:r>
                      <m:r>
                        <a:rPr lang="uz-Latn-UZ" sz="2000" b="1" i="1">
                          <a:solidFill>
                            <a:schemeClr val="accent1">
                              <a:lumMod val="50000"/>
                            </a:schemeClr>
                          </a:solidFill>
                          <a:latin typeface="Cambria Math"/>
                          <a:ea typeface="Cambria Math"/>
                        </a:rPr>
                        <m:t>𝒙</m:t>
                      </m:r>
                      <m:r>
                        <a:rPr lang="uz-Latn-UZ" sz="2000" b="1" i="1">
                          <a:solidFill>
                            <a:schemeClr val="accent1">
                              <a:lumMod val="50000"/>
                            </a:schemeClr>
                          </a:solidFill>
                          <a:latin typeface="Cambria Math"/>
                          <a:ea typeface="Cambria Math"/>
                        </a:rPr>
                        <m:t>+</m:t>
                      </m:r>
                      <m:f>
                        <m:fPr>
                          <m:ctrlPr>
                            <a:rPr lang="uz-Latn-UZ" sz="2000" b="1" i="1">
                              <a:solidFill>
                                <a:schemeClr val="accent1">
                                  <a:lumMod val="50000"/>
                                </a:schemeClr>
                              </a:solidFill>
                              <a:latin typeface="Cambria Math"/>
                              <a:ea typeface="Cambria Math"/>
                            </a:rPr>
                          </m:ctrlPr>
                        </m:fPr>
                        <m:num>
                          <m:r>
                            <a:rPr lang="uz-Latn-UZ" sz="2000" b="1" i="1">
                              <a:solidFill>
                                <a:schemeClr val="accent1">
                                  <a:lumMod val="50000"/>
                                </a:schemeClr>
                              </a:solidFill>
                              <a:latin typeface="Cambria Math"/>
                              <a:ea typeface="Cambria Math"/>
                            </a:rPr>
                            <m:t>𝒑</m:t>
                          </m:r>
                        </m:num>
                        <m:den>
                          <m:r>
                            <a:rPr lang="uz-Latn-UZ" sz="2000" b="1" i="1">
                              <a:solidFill>
                                <a:schemeClr val="accent1">
                                  <a:lumMod val="50000"/>
                                </a:schemeClr>
                              </a:solidFill>
                              <a:latin typeface="Cambria Math"/>
                              <a:ea typeface="Cambria Math"/>
                            </a:rPr>
                            <m:t>𝟐</m:t>
                          </m:r>
                        </m:den>
                      </m:f>
                      <m:r>
                        <a:rPr lang="uz-Latn-UZ" sz="2000" b="1" i="1">
                          <a:solidFill>
                            <a:schemeClr val="accent1">
                              <a:lumMod val="50000"/>
                            </a:schemeClr>
                          </a:solidFill>
                          <a:latin typeface="Cambria Math"/>
                          <a:ea typeface="Cambria Math"/>
                        </a:rPr>
                        <m:t>)</m:t>
                      </m:r>
                    </m:oMath>
                  </m:oMathPara>
                </a14:m>
                <a:r>
                  <a:rPr lang="uz-Latn-UZ" sz="2000" b="1" dirty="0">
                    <a:solidFill>
                      <a:schemeClr val="accent1">
                        <a:lumMod val="50000"/>
                      </a:schemeClr>
                    </a:solidFill>
                  </a:rPr>
                  <a:t/>
                </a:r>
                <a:br>
                  <a:rPr lang="uz-Latn-UZ" sz="2000" b="1" dirty="0">
                    <a:solidFill>
                      <a:schemeClr val="accent1">
                        <a:lumMod val="50000"/>
                      </a:schemeClr>
                    </a:solidFill>
                  </a:rPr>
                </a:br>
                <a:r>
                  <a:rPr lang="en-US" sz="2000" dirty="0">
                    <a:solidFill>
                      <a:schemeClr val="accent1">
                        <a:lumMod val="50000"/>
                      </a:schemeClr>
                    </a:solidFill>
                  </a:rPr>
                  <a:t>Agar </a:t>
                </a:r>
                <a:r>
                  <a:rPr lang="en-US" sz="2000" i="1" dirty="0" err="1">
                    <a:solidFill>
                      <a:schemeClr val="accent1">
                        <a:lumMod val="50000"/>
                      </a:schemeClr>
                    </a:solidFill>
                  </a:rPr>
                  <a:t>x,y</a:t>
                </a:r>
                <a:r>
                  <a:rPr lang="en-US" sz="2000" i="1" dirty="0">
                    <a:solidFill>
                      <a:schemeClr val="accent1">
                        <a:lumMod val="50000"/>
                      </a:schemeClr>
                    </a:solidFill>
                  </a:rPr>
                  <a:t> </a:t>
                </a:r>
                <a:r>
                  <a:rPr lang="en-US" sz="2000" dirty="0">
                    <a:solidFill>
                      <a:schemeClr val="accent1">
                        <a:lumMod val="50000"/>
                      </a:schemeClr>
                    </a:solidFill>
                  </a:rPr>
                  <a:t>(1.6) </a:t>
                </a:r>
                <a:r>
                  <a:rPr lang="en-US" sz="2000" dirty="0" err="1">
                    <a:solidFill>
                      <a:schemeClr val="accent1">
                        <a:lumMod val="50000"/>
                      </a:schemeClr>
                    </a:solidFill>
                  </a:rPr>
                  <a:t>tenglamani</a:t>
                </a:r>
                <a:r>
                  <a:rPr lang="en-US" sz="2000" dirty="0">
                    <a:solidFill>
                      <a:schemeClr val="accent1">
                        <a:lumMod val="50000"/>
                      </a:schemeClr>
                    </a:solidFill>
                  </a:rPr>
                  <a:t> </a:t>
                </a:r>
                <a:r>
                  <a:rPr lang="en-US" sz="2000" dirty="0" err="1">
                    <a:solidFill>
                      <a:schemeClr val="accent1">
                        <a:lumMod val="50000"/>
                      </a:schemeClr>
                    </a:solidFill>
                  </a:rPr>
                  <a:t>qanoatlantirsa</a:t>
                </a:r>
                <a:r>
                  <a:rPr lang="en-US" sz="2000" dirty="0">
                    <a:solidFill>
                      <a:schemeClr val="accent1">
                        <a:lumMod val="50000"/>
                      </a:schemeClr>
                    </a:solidFill>
                  </a:rPr>
                  <a:t>,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yerda</a:t>
                </a:r>
                <a:r>
                  <a:rPr lang="en-US" sz="2000" dirty="0">
                    <a:solidFill>
                      <a:schemeClr val="accent1">
                        <a:lumMod val="50000"/>
                      </a:schemeClr>
                    </a:solidFill>
                  </a:rPr>
                  <a:t> </a:t>
                </a:r>
                <a:r>
                  <a:rPr lang="en-US" sz="2000" dirty="0" err="1">
                    <a:solidFill>
                      <a:schemeClr val="accent1">
                        <a:lumMod val="50000"/>
                      </a:schemeClr>
                    </a:solidFill>
                  </a:rPr>
                  <a:t>faqat</a:t>
                </a:r>
                <a:r>
                  <a:rPr lang="en-US" sz="2000" dirty="0">
                    <a:solidFill>
                      <a:schemeClr val="accent1">
                        <a:lumMod val="50000"/>
                      </a:schemeClr>
                    </a:solidFill>
                  </a:rPr>
                  <a:t> </a:t>
                </a:r>
                <a:r>
                  <a:rPr lang="en-US" sz="2000" dirty="0" err="1">
                    <a:solidFill>
                      <a:schemeClr val="accent1">
                        <a:lumMod val="50000"/>
                      </a:schemeClr>
                    </a:solidFill>
                  </a:rPr>
                  <a:t>musbat</a:t>
                </a:r>
                <a:r>
                  <a:rPr lang="en-US" sz="2000" dirty="0">
                    <a:solidFill>
                      <a:schemeClr val="accent1">
                        <a:lumMod val="50000"/>
                      </a:schemeClr>
                    </a:solidFill>
                  </a:rPr>
                  <a:t> </a:t>
                </a:r>
                <a:r>
                  <a:rPr lang="en-US" sz="2000" dirty="0" err="1">
                    <a:solidFill>
                      <a:schemeClr val="accent1">
                        <a:lumMod val="50000"/>
                      </a:schemeClr>
                    </a:solidFill>
                  </a:rPr>
                  <a:t>ishora</a:t>
                </a:r>
                <a:r>
                  <a:rPr lang="en-US" sz="2000" dirty="0">
                    <a:solidFill>
                      <a:schemeClr val="accent1">
                        <a:lumMod val="50000"/>
                      </a:schemeClr>
                    </a:solidFill>
                  </a:rPr>
                  <a:t> </a:t>
                </a:r>
                <a:r>
                  <a:rPr lang="en-US" sz="2000" dirty="0" err="1">
                    <a:solidFill>
                      <a:schemeClr val="accent1">
                        <a:lumMod val="50000"/>
                      </a:schemeClr>
                    </a:solidFill>
                  </a:rPr>
                  <a:t>olishini</a:t>
                </a:r>
                <a:r>
                  <a:rPr lang="en-US" sz="2000" dirty="0">
                    <a:solidFill>
                      <a:schemeClr val="accent1">
                        <a:lumMod val="50000"/>
                      </a:schemeClr>
                    </a:solidFill>
                  </a:rPr>
                  <a:t> </a:t>
                </a:r>
                <a:r>
                  <a:rPr lang="en-US" sz="2000" dirty="0" err="1">
                    <a:solidFill>
                      <a:schemeClr val="accent1">
                        <a:lumMod val="50000"/>
                      </a:schemeClr>
                    </a:solidFill>
                  </a:rPr>
                  <a:t>ko`rsatish</a:t>
                </a:r>
                <a:r>
                  <a:rPr lang="en-US" sz="2000" dirty="0">
                    <a:solidFill>
                      <a:schemeClr val="accent1">
                        <a:lumMod val="50000"/>
                      </a:schemeClr>
                    </a:solidFill>
                  </a:rPr>
                  <a:t> </a:t>
                </a:r>
                <a:r>
                  <a:rPr lang="en-US" sz="2000" dirty="0" err="1">
                    <a:solidFill>
                      <a:schemeClr val="accent1">
                        <a:lumMod val="50000"/>
                      </a:schemeClr>
                    </a:solidFill>
                  </a:rPr>
                  <a:t>kerak</a:t>
                </a:r>
                <a:r>
                  <a:rPr lang="en-US" sz="2000" dirty="0">
                    <a:solidFill>
                      <a:schemeClr val="accent1">
                        <a:lumMod val="50000"/>
                      </a:schemeClr>
                    </a:solidFill>
                  </a:rPr>
                  <a:t>. Ammo </a:t>
                </a:r>
                <a:r>
                  <a:rPr lang="en-US" sz="2000" dirty="0" err="1">
                    <a:solidFill>
                      <a:schemeClr val="accent1">
                        <a:lumMod val="50000"/>
                      </a:schemeClr>
                    </a:solidFill>
                  </a:rPr>
                  <a:t>bu</a:t>
                </a:r>
                <a:r>
                  <a:rPr lang="en-US" sz="2000" dirty="0">
                    <a:solidFill>
                      <a:schemeClr val="accent1">
                        <a:lumMod val="50000"/>
                      </a:schemeClr>
                    </a:solidFill>
                  </a:rPr>
                  <a:t> </a:t>
                </a:r>
                <a:r>
                  <a:rPr lang="en-US" sz="2000" dirty="0" err="1">
                    <a:solidFill>
                      <a:schemeClr val="accent1">
                        <a:lumMod val="50000"/>
                      </a:schemeClr>
                    </a:solidFill>
                  </a:rPr>
                  <a:t>ravshan</a:t>
                </a:r>
                <a:r>
                  <a:rPr lang="en-US" sz="2000" dirty="0">
                    <a:solidFill>
                      <a:schemeClr val="accent1">
                        <a:lumMod val="50000"/>
                      </a:schemeClr>
                    </a:solidFill>
                  </a:rPr>
                  <a:t> </a:t>
                </a:r>
                <a:r>
                  <a:rPr lang="en-US" sz="2000" dirty="0" err="1">
                    <a:solidFill>
                      <a:schemeClr val="accent1">
                        <a:lumMod val="50000"/>
                      </a:schemeClr>
                    </a:solidFill>
                  </a:rPr>
                  <a:t>chunki</a:t>
                </a:r>
                <a:r>
                  <a:rPr lang="en-US" sz="2000" dirty="0">
                    <a:solidFill>
                      <a:schemeClr val="accent1">
                        <a:lumMod val="50000"/>
                      </a:schemeClr>
                    </a:solidFill>
                  </a:rPr>
                  <a:t>, (6) </a:t>
                </a:r>
                <a:r>
                  <a:rPr lang="en-US" sz="2000" dirty="0" err="1">
                    <a:solidFill>
                      <a:schemeClr val="accent1">
                        <a:lumMod val="50000"/>
                      </a:schemeClr>
                    </a:solidFill>
                  </a:rPr>
                  <a:t>tenglamadan</a:t>
                </a:r>
                <a:r>
                  <a:rPr lang="uz-Latn-UZ" sz="2000" dirty="0">
                    <a:solidFill>
                      <a:schemeClr val="accent1">
                        <a:lumMod val="50000"/>
                      </a:schemeClr>
                    </a:solidFill>
                  </a:rPr>
                  <a:t>   </a:t>
                </a:r>
                <a14:m>
                  <m:oMath xmlns:m="http://schemas.openxmlformats.org/officeDocument/2006/math">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sSup>
                          <m:sSupPr>
                            <m:ctrlPr>
                              <a:rPr lang="uz-Latn-UZ" sz="2000" b="1" i="1">
                                <a:solidFill>
                                  <a:schemeClr val="accent1">
                                    <a:lumMod val="50000"/>
                                  </a:schemeClr>
                                </a:solidFill>
                                <a:latin typeface="Cambria Math"/>
                              </a:rPr>
                            </m:ctrlPr>
                          </m:sSupPr>
                          <m:e>
                            <m:r>
                              <a:rPr lang="uz-Latn-UZ" sz="2000" b="1" i="1">
                                <a:solidFill>
                                  <a:schemeClr val="accent1">
                                    <a:lumMod val="50000"/>
                                  </a:schemeClr>
                                </a:solidFill>
                                <a:latin typeface="Cambria Math"/>
                              </a:rPr>
                              <m:t>𝒚</m:t>
                            </m:r>
                          </m:e>
                          <m:sup>
                            <m:r>
                              <a:rPr lang="uz-Latn-UZ" sz="2000" b="1" i="1">
                                <a:solidFill>
                                  <a:schemeClr val="accent1">
                                    <a:lumMod val="50000"/>
                                  </a:schemeClr>
                                </a:solidFill>
                                <a:latin typeface="Cambria Math"/>
                              </a:rPr>
                              <m:t>𝟐</m:t>
                            </m:r>
                          </m:sup>
                        </m:sSup>
                      </m:num>
                      <m:den>
                        <m:r>
                          <a:rPr lang="uz-Latn-UZ" sz="2000" b="1" i="1">
                            <a:solidFill>
                              <a:schemeClr val="accent1">
                                <a:lumMod val="50000"/>
                              </a:schemeClr>
                            </a:solidFill>
                            <a:latin typeface="Cambria Math"/>
                          </a:rPr>
                          <m:t>𝟐</m:t>
                        </m:r>
                        <m:r>
                          <a:rPr lang="uz-Latn-UZ" sz="2000" b="1" i="1">
                            <a:solidFill>
                              <a:schemeClr val="accent1">
                                <a:lumMod val="50000"/>
                              </a:schemeClr>
                            </a:solidFill>
                            <a:latin typeface="Cambria Math"/>
                          </a:rPr>
                          <m:t>𝒑</m:t>
                        </m:r>
                      </m:den>
                    </m:f>
                  </m:oMath>
                </a14:m>
                <a:r>
                  <a:rPr lang="uz-Latn-UZ" sz="2000" b="1" dirty="0">
                    <a:solidFill>
                      <a:schemeClr val="accent1">
                        <a:lumMod val="50000"/>
                      </a:schemeClr>
                    </a:solidFill>
                  </a:rPr>
                  <a:t>,  </a:t>
                </a:r>
                <a:r>
                  <a:rPr lang="uz-Latn-UZ" sz="2000" dirty="0">
                    <a:solidFill>
                      <a:schemeClr val="accent1">
                        <a:lumMod val="50000"/>
                      </a:schemeClr>
                    </a:solidFill>
                  </a:rPr>
                  <a:t>demak,  </a:t>
                </a:r>
                <a14:m>
                  <m:oMath xmlns:m="http://schemas.openxmlformats.org/officeDocument/2006/math">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ea typeface="Cambria Math"/>
                      </a:rPr>
                      <m:t>&gt;</m:t>
                    </m:r>
                    <m:r>
                      <a:rPr lang="uz-Latn-UZ" sz="2000" b="1" i="1">
                        <a:solidFill>
                          <a:schemeClr val="accent1">
                            <a:lumMod val="50000"/>
                          </a:schemeClr>
                        </a:solidFill>
                        <a:latin typeface="Cambria Math"/>
                        <a:ea typeface="Cambria Math"/>
                      </a:rPr>
                      <m:t>𝟎</m:t>
                    </m:r>
                    <m:r>
                      <a:rPr lang="uz-Latn-UZ" sz="2000" i="1">
                        <a:solidFill>
                          <a:schemeClr val="accent1">
                            <a:lumMod val="50000"/>
                          </a:schemeClr>
                        </a:solidFill>
                        <a:latin typeface="Cambria Math"/>
                        <a:ea typeface="Cambria Math"/>
                      </a:rPr>
                      <m:t>,   </m:t>
                    </m:r>
                  </m:oMath>
                </a14:m>
                <a:r>
                  <a:rPr lang="uz-Latn-UZ" sz="2000" dirty="0">
                    <a:solidFill>
                      <a:schemeClr val="accent1">
                        <a:lumMod val="50000"/>
                      </a:schemeClr>
                    </a:solidFill>
                  </a:rPr>
                  <a:t>shu sababli   </a:t>
                </a:r>
                <a14:m>
                  <m:oMath xmlns:m="http://schemas.openxmlformats.org/officeDocument/2006/math">
                    <m:r>
                      <a:rPr lang="uz-Latn-UZ" sz="2000" b="1" i="1">
                        <a:solidFill>
                          <a:schemeClr val="accent1">
                            <a:lumMod val="50000"/>
                          </a:schemeClr>
                        </a:solidFill>
                        <a:latin typeface="Cambria Math"/>
                      </a:rPr>
                      <m:t>𝒙</m:t>
                    </m:r>
                    <m:r>
                      <a:rPr lang="uz-Latn-UZ" sz="2000" b="1" i="1">
                        <a:solidFill>
                          <a:schemeClr val="accent1">
                            <a:lumMod val="50000"/>
                          </a:schemeClr>
                        </a:solidFill>
                        <a:latin typeface="Cambria Math"/>
                      </a:rPr>
                      <m:t>+</m:t>
                    </m:r>
                    <m:f>
                      <m:fPr>
                        <m:ctrlPr>
                          <a:rPr lang="uz-Latn-UZ" sz="2000" b="1" i="1">
                            <a:solidFill>
                              <a:schemeClr val="accent1">
                                <a:lumMod val="50000"/>
                              </a:schemeClr>
                            </a:solidFill>
                            <a:latin typeface="Cambria Math"/>
                          </a:rPr>
                        </m:ctrlPr>
                      </m:fPr>
                      <m:num>
                        <m:r>
                          <a:rPr lang="uz-Latn-UZ" sz="2000" b="1" i="1">
                            <a:solidFill>
                              <a:schemeClr val="accent1">
                                <a:lumMod val="50000"/>
                              </a:schemeClr>
                            </a:solidFill>
                            <a:latin typeface="Cambria Math"/>
                          </a:rPr>
                          <m:t>𝒑</m:t>
                        </m:r>
                      </m:num>
                      <m:den>
                        <m:r>
                          <a:rPr lang="uz-Latn-UZ" sz="2000" b="1" i="1">
                            <a:solidFill>
                              <a:schemeClr val="accent1">
                                <a:lumMod val="50000"/>
                              </a:schemeClr>
                            </a:solidFill>
                            <a:latin typeface="Cambria Math"/>
                          </a:rPr>
                          <m:t>𝟐</m:t>
                        </m:r>
                      </m:den>
                    </m:f>
                  </m:oMath>
                </a14:m>
                <a:r>
                  <a:rPr lang="uz-Latn-UZ" sz="2000" dirty="0">
                    <a:solidFill>
                      <a:schemeClr val="accent1">
                        <a:lumMod val="50000"/>
                      </a:schemeClr>
                    </a:solidFill>
                  </a:rPr>
                  <a:t>  musbat  sondir. </a:t>
                </a:r>
                <a:r>
                  <a:rPr lang="en-US" sz="2000" dirty="0">
                    <a:solidFill>
                      <a:schemeClr val="accent1">
                        <a:lumMod val="50000"/>
                      </a:schemeClr>
                    </a:solidFill>
                  </a:rPr>
                  <a:t>Biz </a:t>
                </a:r>
                <a:r>
                  <a:rPr lang="uz-Latn-UZ" sz="2000" dirty="0">
                    <a:solidFill>
                      <a:schemeClr val="accent1">
                        <a:lumMod val="50000"/>
                      </a:schemeClr>
                    </a:solidFill>
                  </a:rPr>
                  <a:t>(</a:t>
                </a:r>
                <a:r>
                  <a:rPr lang="en-US" sz="2000" dirty="0">
                    <a:solidFill>
                      <a:schemeClr val="accent1">
                        <a:lumMod val="50000"/>
                      </a:schemeClr>
                    </a:solidFill>
                  </a:rPr>
                  <a:t>1.4) </a:t>
                </a:r>
                <a:r>
                  <a:rPr lang="en-US" sz="2000" dirty="0" err="1">
                    <a:solidFill>
                      <a:schemeClr val="accent1">
                        <a:lumMod val="50000"/>
                      </a:schemeClr>
                    </a:solidFill>
                  </a:rPr>
                  <a:t>tenglamaga</a:t>
                </a:r>
                <a:r>
                  <a:rPr lang="en-US" sz="2000" dirty="0">
                    <a:solidFill>
                      <a:schemeClr val="accent1">
                        <a:lumMod val="50000"/>
                      </a:schemeClr>
                    </a:solidFill>
                  </a:rPr>
                  <a:t> </a:t>
                </a:r>
                <a:r>
                  <a:rPr lang="en-US" sz="2000" dirty="0" err="1">
                    <a:solidFill>
                      <a:schemeClr val="accent1">
                        <a:lumMod val="50000"/>
                      </a:schemeClr>
                    </a:solidFill>
                  </a:rPr>
                  <a:t>kelamiz</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(1.4) </a:t>
                </a:r>
                <a:r>
                  <a:rPr lang="en-US" sz="2000" dirty="0" err="1">
                    <a:solidFill>
                      <a:schemeClr val="accent1">
                        <a:lumMod val="50000"/>
                      </a:schemeClr>
                    </a:solidFill>
                  </a:rPr>
                  <a:t>va</a:t>
                </a:r>
                <a:r>
                  <a:rPr lang="en-US" sz="2000" dirty="0">
                    <a:solidFill>
                      <a:schemeClr val="accent1">
                        <a:lumMod val="50000"/>
                      </a:schemeClr>
                    </a:solidFill>
                  </a:rPr>
                  <a:t> (1.6) </a:t>
                </a:r>
                <a:r>
                  <a:rPr lang="en-US" sz="2000" dirty="0" err="1">
                    <a:solidFill>
                      <a:schemeClr val="accent1">
                        <a:lumMod val="50000"/>
                      </a:schemeClr>
                    </a:solidFill>
                  </a:rPr>
                  <a:t>tenglamalarning</a:t>
                </a:r>
                <a:r>
                  <a:rPr lang="en-US" sz="2000" dirty="0">
                    <a:solidFill>
                      <a:schemeClr val="accent1">
                        <a:lumMod val="50000"/>
                      </a:schemeClr>
                    </a:solidFill>
                  </a:rPr>
                  <a:t> </a:t>
                </a:r>
                <a:r>
                  <a:rPr lang="en-US" sz="2000" dirty="0" err="1">
                    <a:solidFill>
                      <a:schemeClr val="accent1">
                        <a:lumMod val="50000"/>
                      </a:schemeClr>
                    </a:solidFill>
                  </a:rPr>
                  <a:t>har</a:t>
                </a:r>
                <a:r>
                  <a:rPr lang="en-US" sz="2000" dirty="0">
                    <a:solidFill>
                      <a:schemeClr val="accent1">
                        <a:lumMod val="50000"/>
                      </a:schemeClr>
                    </a:solidFill>
                  </a:rPr>
                  <a:t> </a:t>
                </a:r>
                <a:r>
                  <a:rPr lang="en-US" sz="2000" dirty="0" err="1">
                    <a:solidFill>
                      <a:schemeClr val="accent1">
                        <a:lumMod val="50000"/>
                      </a:schemeClr>
                    </a:solidFill>
                  </a:rPr>
                  <a:t>biri</a:t>
                </a:r>
                <a:r>
                  <a:rPr lang="en-US" sz="2000" dirty="0">
                    <a:solidFill>
                      <a:schemeClr val="accent1">
                        <a:lumMod val="50000"/>
                      </a:schemeClr>
                    </a:solidFill>
                  </a:rPr>
                  <a:t> </a:t>
                </a:r>
                <a:r>
                  <a:rPr lang="en-US" sz="2000" dirty="0" err="1">
                    <a:solidFill>
                      <a:schemeClr val="accent1">
                        <a:lumMod val="50000"/>
                      </a:schemeClr>
                    </a:solidFill>
                  </a:rPr>
                  <a:t>ikkinchisining</a:t>
                </a:r>
                <a:r>
                  <a:rPr lang="en-US" sz="2000" dirty="0">
                    <a:solidFill>
                      <a:schemeClr val="accent1">
                        <a:lumMod val="50000"/>
                      </a:schemeClr>
                    </a:solidFill>
                  </a:rPr>
                  <a:t> </a:t>
                </a:r>
                <a:r>
                  <a:rPr lang="en-US" sz="2000" dirty="0" err="1">
                    <a:solidFill>
                      <a:schemeClr val="accent1">
                        <a:lumMod val="50000"/>
                      </a:schemeClr>
                    </a:solidFill>
                  </a:rPr>
                  <a:t>natijasi</a:t>
                </a:r>
                <a:r>
                  <a:rPr lang="en-US" sz="2000" dirty="0">
                    <a:solidFill>
                      <a:schemeClr val="accent1">
                        <a:lumMod val="50000"/>
                      </a:schemeClr>
                    </a:solidFill>
                  </a:rPr>
                  <a:t> </a:t>
                </a:r>
                <a:r>
                  <a:rPr lang="en-US" sz="2000" dirty="0" err="1">
                    <a:solidFill>
                      <a:schemeClr val="accent1">
                        <a:lumMod val="50000"/>
                      </a:schemeClr>
                    </a:solidFill>
                  </a:rPr>
                  <a:t>bo`lganligidan</a:t>
                </a:r>
                <a:r>
                  <a:rPr lang="en-US" sz="2000" dirty="0">
                    <a:solidFill>
                      <a:schemeClr val="accent1">
                        <a:lumMod val="50000"/>
                      </a:schemeClr>
                    </a:solidFill>
                  </a:rPr>
                  <a:t> </a:t>
                </a:r>
                <a:r>
                  <a:rPr lang="en-US" sz="2000" dirty="0" err="1">
                    <a:solidFill>
                      <a:schemeClr val="accent1">
                        <a:lumMod val="50000"/>
                      </a:schemeClr>
                    </a:solidFill>
                  </a:rPr>
                  <a:t>ular</a:t>
                </a:r>
                <a:r>
                  <a:rPr lang="en-US" sz="2000" dirty="0">
                    <a:solidFill>
                      <a:schemeClr val="accent1">
                        <a:lumMod val="50000"/>
                      </a:schemeClr>
                    </a:solidFill>
                  </a:rPr>
                  <a:t> </a:t>
                </a:r>
                <a:r>
                  <a:rPr lang="en-US" sz="2000" b="1" dirty="0" err="1">
                    <a:solidFill>
                      <a:schemeClr val="accent1">
                        <a:lumMod val="50000"/>
                      </a:schemeClr>
                    </a:solidFill>
                  </a:rPr>
                  <a:t>ekvivalentdir</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Bunda</a:t>
                </a:r>
                <a:r>
                  <a:rPr lang="en-US" sz="2000" dirty="0">
                    <a:solidFill>
                      <a:schemeClr val="accent1">
                        <a:lumMod val="50000"/>
                      </a:schemeClr>
                    </a:solidFill>
                  </a:rPr>
                  <a:t> (1.6) </a:t>
                </a:r>
                <a:r>
                  <a:rPr lang="en-US" sz="2000" dirty="0" err="1">
                    <a:solidFill>
                      <a:schemeClr val="accent1">
                        <a:lumMod val="50000"/>
                      </a:schemeClr>
                    </a:solidFill>
                  </a:rPr>
                  <a:t>tenglama</a:t>
                </a:r>
                <a:r>
                  <a:rPr lang="en-US" sz="2000" dirty="0">
                    <a:solidFill>
                      <a:schemeClr val="accent1">
                        <a:lumMod val="50000"/>
                      </a:schemeClr>
                    </a:solidFill>
                  </a:rPr>
                  <a:t> parabola </a:t>
                </a:r>
                <a:r>
                  <a:rPr lang="en-US" sz="2000" dirty="0" err="1">
                    <a:solidFill>
                      <a:schemeClr val="accent1">
                        <a:lumMod val="50000"/>
                      </a:schemeClr>
                    </a:solidFill>
                  </a:rPr>
                  <a:t>tenglamasi</a:t>
                </a:r>
                <a:r>
                  <a:rPr lang="en-US" sz="2000" dirty="0">
                    <a:solidFill>
                      <a:schemeClr val="accent1">
                        <a:lumMod val="50000"/>
                      </a:schemeClr>
                    </a:solidFill>
                  </a:rPr>
                  <a:t> </a:t>
                </a:r>
                <a:r>
                  <a:rPr lang="en-US" sz="2000" dirty="0" err="1">
                    <a:solidFill>
                      <a:schemeClr val="accent1">
                        <a:lumMod val="50000"/>
                      </a:schemeClr>
                    </a:solidFill>
                  </a:rPr>
                  <a:t>bo`ladi</a:t>
                </a:r>
                <a:r>
                  <a:rPr lang="en-US" sz="2000" dirty="0">
                    <a:solidFill>
                      <a:schemeClr val="accent1">
                        <a:lumMod val="50000"/>
                      </a:schemeClr>
                    </a:solidFill>
                  </a:rPr>
                  <a:t> </a:t>
                </a:r>
                <a:r>
                  <a:rPr lang="en-US" sz="2000" dirty="0" err="1">
                    <a:solidFill>
                      <a:schemeClr val="accent1">
                        <a:lumMod val="50000"/>
                      </a:schemeClr>
                    </a:solidFill>
                  </a:rPr>
                  <a:t>degan</a:t>
                </a:r>
                <a:r>
                  <a:rPr lang="en-US" sz="2000" dirty="0">
                    <a:solidFill>
                      <a:schemeClr val="accent1">
                        <a:lumMod val="50000"/>
                      </a:schemeClr>
                    </a:solidFill>
                  </a:rPr>
                  <a:t> </a:t>
                </a:r>
                <a:r>
                  <a:rPr lang="en-US" sz="2000" dirty="0" err="1">
                    <a:solidFill>
                      <a:schemeClr val="accent1">
                        <a:lumMod val="50000"/>
                      </a:schemeClr>
                    </a:solidFill>
                  </a:rPr>
                  <a:t>natijaga</a:t>
                </a:r>
                <a:r>
                  <a:rPr lang="en-US" sz="2000" dirty="0">
                    <a:solidFill>
                      <a:schemeClr val="accent1">
                        <a:lumMod val="50000"/>
                      </a:schemeClr>
                    </a:solidFill>
                  </a:rPr>
                  <a:t> </a:t>
                </a:r>
                <a:r>
                  <a:rPr lang="en-US" sz="2000" dirty="0" err="1">
                    <a:solidFill>
                      <a:schemeClr val="accent1">
                        <a:lumMod val="50000"/>
                      </a:schemeClr>
                    </a:solidFill>
                  </a:rPr>
                  <a:t>kelamiz</a:t>
                </a:r>
                <a:r>
                  <a:rPr lang="en-US" sz="2000" dirty="0">
                    <a:solidFill>
                      <a:schemeClr val="accent1">
                        <a:lumMod val="50000"/>
                      </a:schemeClr>
                    </a:solidFill>
                  </a:rPr>
                  <a:t>. Bu </a:t>
                </a:r>
                <a:r>
                  <a:rPr lang="en-US" sz="2000" dirty="0" err="1">
                    <a:solidFill>
                      <a:schemeClr val="accent1">
                        <a:lumMod val="50000"/>
                      </a:schemeClr>
                    </a:solidFill>
                  </a:rPr>
                  <a:t>tenglamani</a:t>
                </a:r>
                <a:r>
                  <a:rPr lang="en-US" sz="2000" dirty="0">
                    <a:solidFill>
                      <a:schemeClr val="accent1">
                        <a:lumMod val="50000"/>
                      </a:schemeClr>
                    </a:solidFill>
                  </a:rPr>
                  <a:t> </a:t>
                </a:r>
                <a:r>
                  <a:rPr lang="en-US" sz="2000" b="1" dirty="0" err="1">
                    <a:solidFill>
                      <a:schemeClr val="accent1">
                        <a:lumMod val="50000"/>
                      </a:schemeClr>
                    </a:solidFill>
                  </a:rPr>
                  <a:t>parabolaning</a:t>
                </a:r>
                <a:r>
                  <a:rPr lang="en-US" sz="2000" b="1" dirty="0">
                    <a:solidFill>
                      <a:schemeClr val="accent1">
                        <a:lumMod val="50000"/>
                      </a:schemeClr>
                    </a:solidFill>
                  </a:rPr>
                  <a:t> </a:t>
                </a:r>
                <a:r>
                  <a:rPr lang="en-US" sz="2000" b="1" dirty="0" err="1">
                    <a:solidFill>
                      <a:schemeClr val="accent1">
                        <a:lumMod val="50000"/>
                      </a:schemeClr>
                    </a:solidFill>
                  </a:rPr>
                  <a:t>kanonik</a:t>
                </a:r>
                <a:r>
                  <a:rPr lang="en-US" sz="2000" b="1" dirty="0">
                    <a:solidFill>
                      <a:schemeClr val="accent1">
                        <a:lumMod val="50000"/>
                      </a:schemeClr>
                    </a:solidFill>
                  </a:rPr>
                  <a:t> </a:t>
                </a:r>
                <a:r>
                  <a:rPr lang="en-US" sz="2000" b="1" dirty="0" err="1">
                    <a:solidFill>
                      <a:schemeClr val="accent1">
                        <a:lumMod val="50000"/>
                      </a:schemeClr>
                    </a:solidFill>
                  </a:rPr>
                  <a:t>tenglamasi</a:t>
                </a:r>
                <a:r>
                  <a:rPr lang="en-US" sz="2000" dirty="0">
                    <a:solidFill>
                      <a:schemeClr val="accent1">
                        <a:lumMod val="50000"/>
                      </a:schemeClr>
                    </a:solidFill>
                  </a:rPr>
                  <a:t> </a:t>
                </a:r>
                <a:r>
                  <a:rPr lang="en-US" sz="2000" dirty="0" err="1">
                    <a:solidFill>
                      <a:schemeClr val="accent1">
                        <a:lumMod val="50000"/>
                      </a:schemeClr>
                    </a:solidFill>
                  </a:rPr>
                  <a:t>deyiladi</a:t>
                </a:r>
                <a:r>
                  <a:rPr lang="en-US" sz="2000" dirty="0">
                    <a:solidFill>
                      <a:schemeClr val="accent1">
                        <a:lumMod val="50000"/>
                      </a:schemeClr>
                    </a:solidFill>
                  </a:rPr>
                  <a:t>.</a:t>
                </a:r>
                <a:r>
                  <a:rPr lang="ru-RU" sz="2000" b="1" dirty="0"/>
                  <a:t/>
                </a:r>
                <a:br>
                  <a:rPr lang="ru-RU" sz="2000" b="1" dirty="0"/>
                </a:br>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836712"/>
                <a:ext cx="7024744" cy="5472608"/>
              </a:xfrm>
              <a:blipFill rotWithShape="1">
                <a:blip r:embed="rId2"/>
                <a:stretch>
                  <a:fillRect l="-867"/>
                </a:stretch>
              </a:blipFill>
            </p:spPr>
            <p:txBody>
              <a:bodyPr/>
              <a:lstStyle/>
              <a:p>
                <a:r>
                  <a:rPr lang="ru-RU">
                    <a:noFill/>
                  </a:rPr>
                  <a:t> </a:t>
                </a:r>
              </a:p>
            </p:txBody>
          </p:sp>
        </mc:Fallback>
      </mc:AlternateContent>
    </p:spTree>
    <p:extLst>
      <p:ext uri="{BB962C8B-B14F-4D97-AF65-F5344CB8AC3E}">
        <p14:creationId xmlns:p14="http://schemas.microsoft.com/office/powerpoint/2010/main" xmlns="" val="2377811076"/>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490" y="908720"/>
            <a:ext cx="7024744" cy="5400600"/>
          </a:xfrm>
        </p:spPr>
        <p:txBody>
          <a:bodyPr>
            <a:normAutofit fontScale="90000"/>
          </a:bodyPr>
          <a:lstStyle/>
          <a:p>
            <a:r>
              <a:rPr lang="uz-Latn-UZ" sz="2000" b="1" dirty="0"/>
              <a:t> </a:t>
            </a:r>
            <a:r>
              <a:rPr lang="en-US" sz="2000" b="1" dirty="0">
                <a:solidFill>
                  <a:schemeClr val="accent1">
                    <a:lumMod val="50000"/>
                  </a:schemeClr>
                </a:solidFill>
              </a:rPr>
              <a:t>Parabola </a:t>
            </a:r>
            <a:r>
              <a:rPr lang="en-US" sz="2000" b="1" dirty="0" err="1">
                <a:solidFill>
                  <a:schemeClr val="accent1">
                    <a:lumMod val="50000"/>
                  </a:schemeClr>
                </a:solidFill>
              </a:rPr>
              <a:t>xossalari</a:t>
            </a:r>
            <a:r>
              <a:rPr lang="en-US" sz="2000" b="1" dirty="0">
                <a:solidFill>
                  <a:schemeClr val="accent1">
                    <a:lumMod val="50000"/>
                  </a:schemeClr>
                </a:solidFill>
              </a:rPr>
              <a:t> </a:t>
            </a:r>
            <a:r>
              <a:rPr lang="en-US" sz="2000" b="1" dirty="0" err="1">
                <a:solidFill>
                  <a:schemeClr val="accent1">
                    <a:lumMod val="50000"/>
                  </a:schemeClr>
                </a:solidFill>
              </a:rPr>
              <a:t>va</a:t>
            </a:r>
            <a:r>
              <a:rPr lang="en-US" sz="2000" b="1" dirty="0">
                <a:solidFill>
                  <a:schemeClr val="accent1">
                    <a:lumMod val="50000"/>
                  </a:schemeClr>
                </a:solidFill>
              </a:rPr>
              <a:t> </a:t>
            </a:r>
            <a:r>
              <a:rPr lang="en-US" sz="2000" b="1" dirty="0" err="1">
                <a:solidFill>
                  <a:schemeClr val="accent1">
                    <a:lumMod val="50000"/>
                  </a:schemeClr>
                </a:solidFill>
              </a:rPr>
              <a:t>shakli</a:t>
            </a:r>
            <a:r>
              <a:rPr lang="en-US" sz="2000" b="1"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err="1">
                <a:solidFill>
                  <a:schemeClr val="accent1">
                    <a:lumMod val="50000"/>
                  </a:schemeClr>
                </a:solidFill>
              </a:rPr>
              <a:t>Yuqoridagi</a:t>
            </a:r>
            <a:r>
              <a:rPr lang="en-US" sz="2000" dirty="0">
                <a:solidFill>
                  <a:schemeClr val="accent1">
                    <a:lumMod val="50000"/>
                  </a:schemeClr>
                </a:solidFill>
              </a:rPr>
              <a:t> (1.6) </a:t>
            </a:r>
            <a:r>
              <a:rPr lang="en-US" sz="2000" dirty="0" err="1">
                <a:solidFill>
                  <a:schemeClr val="accent1">
                    <a:lumMod val="50000"/>
                  </a:schemeClr>
                </a:solidFill>
              </a:rPr>
              <a:t>tenglama</a:t>
            </a:r>
            <a:r>
              <a:rPr lang="en-US" sz="2000" dirty="0">
                <a:solidFill>
                  <a:schemeClr val="accent1">
                    <a:lumMod val="50000"/>
                  </a:schemeClr>
                </a:solidFill>
              </a:rPr>
              <a:t> </a:t>
            </a:r>
            <a:r>
              <a:rPr lang="en-US" sz="2000" dirty="0" err="1">
                <a:solidFill>
                  <a:schemeClr val="accent1">
                    <a:lumMod val="50000"/>
                  </a:schemeClr>
                </a:solidFill>
              </a:rPr>
              <a:t>bilan</a:t>
            </a:r>
            <a:r>
              <a:rPr lang="en-US" sz="2000" dirty="0">
                <a:solidFill>
                  <a:schemeClr val="accent1">
                    <a:lumMod val="50000"/>
                  </a:schemeClr>
                </a:solidFill>
              </a:rPr>
              <a:t> </a:t>
            </a:r>
            <a:r>
              <a:rPr lang="en-US" sz="2000" dirty="0" err="1">
                <a:solidFill>
                  <a:schemeClr val="accent1">
                    <a:lumMod val="50000"/>
                  </a:schemeClr>
                </a:solidFill>
              </a:rPr>
              <a:t>berilgan</a:t>
            </a:r>
            <a:r>
              <a:rPr lang="en-US" sz="2000" dirty="0">
                <a:solidFill>
                  <a:schemeClr val="accent1">
                    <a:lumMod val="50000"/>
                  </a:schemeClr>
                </a:solidFill>
              </a:rPr>
              <a:t> parabola </a:t>
            </a:r>
            <a:r>
              <a:rPr lang="en-US" sz="2000" dirty="0" err="1">
                <a:solidFill>
                  <a:schemeClr val="accent1">
                    <a:lumMod val="50000"/>
                  </a:schemeClr>
                </a:solidFill>
              </a:rPr>
              <a:t>xossalarini</a:t>
            </a:r>
            <a:r>
              <a:rPr lang="en-US" sz="2000" dirty="0">
                <a:solidFill>
                  <a:schemeClr val="accent1">
                    <a:lumMod val="50000"/>
                  </a:schemeClr>
                </a:solidFill>
              </a:rPr>
              <a:t> </a:t>
            </a:r>
            <a:r>
              <a:rPr lang="en-US" sz="2000" dirty="0" err="1">
                <a:solidFill>
                  <a:schemeClr val="accent1">
                    <a:lumMod val="50000"/>
                  </a:schemeClr>
                </a:solidFill>
              </a:rPr>
              <a:t>o`rganib</a:t>
            </a:r>
            <a:r>
              <a:rPr lang="en-US" sz="2000" dirty="0">
                <a:solidFill>
                  <a:schemeClr val="accent1">
                    <a:lumMod val="50000"/>
                  </a:schemeClr>
                </a:solidFill>
              </a:rPr>
              <a:t> </a:t>
            </a:r>
            <a:r>
              <a:rPr lang="en-US" sz="2000" dirty="0" err="1">
                <a:solidFill>
                  <a:schemeClr val="accent1">
                    <a:lumMod val="50000"/>
                  </a:schemeClr>
                </a:solidFill>
              </a:rPr>
              <a:t>tasvirini</a:t>
            </a:r>
            <a:r>
              <a:rPr lang="en-US" sz="2000" dirty="0">
                <a:solidFill>
                  <a:schemeClr val="accent1">
                    <a:lumMod val="50000"/>
                  </a:schemeClr>
                </a:solidFill>
              </a:rPr>
              <a:t> </a:t>
            </a:r>
            <a:r>
              <a:rPr lang="en-US" sz="2000" dirty="0" err="1">
                <a:solidFill>
                  <a:schemeClr val="accent1">
                    <a:lumMod val="50000"/>
                  </a:schemeClr>
                </a:solidFill>
              </a:rPr>
              <a:t>yasaymiz</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1</a:t>
            </a:r>
            <a:r>
              <a:rPr lang="en-US" sz="2000" baseline="30000" dirty="0">
                <a:solidFill>
                  <a:schemeClr val="accent1">
                    <a:lumMod val="50000"/>
                  </a:schemeClr>
                </a:solidFill>
              </a:rPr>
              <a:t>0</a:t>
            </a:r>
            <a:r>
              <a:rPr lang="en-US" sz="2000" dirty="0">
                <a:solidFill>
                  <a:schemeClr val="accent1">
                    <a:lumMod val="50000"/>
                  </a:schemeClr>
                </a:solidFill>
              </a:rPr>
              <a:t>. </a:t>
            </a:r>
            <a:r>
              <a:rPr lang="en-US" sz="2000" i="1" dirty="0">
                <a:solidFill>
                  <a:schemeClr val="accent1">
                    <a:lumMod val="50000"/>
                  </a:schemeClr>
                </a:solidFill>
              </a:rPr>
              <a:t>y</a:t>
            </a:r>
            <a:r>
              <a:rPr lang="en-US" sz="2000" i="1" baseline="30000" dirty="0">
                <a:solidFill>
                  <a:schemeClr val="accent1">
                    <a:lumMod val="50000"/>
                  </a:schemeClr>
                </a:solidFill>
              </a:rPr>
              <a:t>2</a:t>
            </a:r>
            <a:r>
              <a:rPr lang="en-US" sz="2000" i="1" dirty="0">
                <a:solidFill>
                  <a:schemeClr val="accent1">
                    <a:lumMod val="50000"/>
                  </a:schemeClr>
                </a:solidFill>
              </a:rPr>
              <a:t>&gt;0 </a:t>
            </a:r>
            <a:r>
              <a:rPr lang="en-US" sz="2000" dirty="0" err="1">
                <a:solidFill>
                  <a:schemeClr val="accent1">
                    <a:lumMod val="50000"/>
                  </a:schemeClr>
                </a:solidFill>
              </a:rPr>
              <a:t>va</a:t>
            </a:r>
            <a:r>
              <a:rPr lang="en-US" sz="2000" dirty="0">
                <a:solidFill>
                  <a:schemeClr val="accent1">
                    <a:lumMod val="50000"/>
                  </a:schemeClr>
                </a:solidFill>
              </a:rPr>
              <a:t> </a:t>
            </a:r>
            <a:r>
              <a:rPr lang="en-US" sz="2000" i="1" dirty="0">
                <a:solidFill>
                  <a:schemeClr val="accent1">
                    <a:lumMod val="50000"/>
                  </a:schemeClr>
                </a:solidFill>
              </a:rPr>
              <a:t>p&gt;0 </a:t>
            </a:r>
            <a:r>
              <a:rPr lang="en-US" sz="2000" dirty="0" err="1">
                <a:solidFill>
                  <a:schemeClr val="accent1">
                    <a:lumMod val="50000"/>
                  </a:schemeClr>
                </a:solidFill>
              </a:rPr>
              <a:t>bo`lgani</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(1.6) </a:t>
            </a:r>
            <a:r>
              <a:rPr lang="en-US" sz="2000" dirty="0" err="1">
                <a:solidFill>
                  <a:schemeClr val="accent1">
                    <a:lumMod val="50000"/>
                  </a:schemeClr>
                </a:solidFill>
              </a:rPr>
              <a:t>tenglamada</a:t>
            </a:r>
            <a:r>
              <a:rPr lang="en-US" sz="2000" dirty="0">
                <a:solidFill>
                  <a:schemeClr val="accent1">
                    <a:lumMod val="50000"/>
                  </a:schemeClr>
                </a:solidFill>
              </a:rPr>
              <a:t> </a:t>
            </a:r>
            <a:r>
              <a:rPr lang="en-US" sz="2000" i="1" dirty="0">
                <a:solidFill>
                  <a:schemeClr val="accent1">
                    <a:lumMod val="50000"/>
                  </a:schemeClr>
                </a:solidFill>
              </a:rPr>
              <a:t>x</a:t>
            </a:r>
            <a:r>
              <a:rPr lang="en-US" sz="2000" i="1" dirty="0">
                <a:solidFill>
                  <a:schemeClr val="accent1">
                    <a:lumMod val="50000"/>
                  </a:schemeClr>
                </a:solidFill>
                <a:sym typeface="Symbol"/>
              </a:rPr>
              <a:t></a:t>
            </a:r>
            <a:r>
              <a:rPr lang="en-US" sz="2000" i="1" dirty="0">
                <a:solidFill>
                  <a:schemeClr val="accent1">
                    <a:lumMod val="50000"/>
                  </a:schemeClr>
                </a:solidFill>
              </a:rPr>
              <a:t>0 </a:t>
            </a:r>
            <a:r>
              <a:rPr lang="en-US" sz="2000" dirty="0" err="1">
                <a:solidFill>
                  <a:schemeClr val="accent1">
                    <a:lumMod val="50000"/>
                  </a:schemeClr>
                </a:solidFill>
              </a:rPr>
              <a:t>bo`lishi</a:t>
            </a:r>
            <a:r>
              <a:rPr lang="en-US" sz="2000" dirty="0">
                <a:solidFill>
                  <a:schemeClr val="accent1">
                    <a:lumMod val="50000"/>
                  </a:schemeClr>
                </a:solidFill>
              </a:rPr>
              <a:t> </a:t>
            </a:r>
            <a:r>
              <a:rPr lang="en-US" sz="2000" dirty="0" err="1">
                <a:solidFill>
                  <a:schemeClr val="accent1">
                    <a:lumMod val="50000"/>
                  </a:schemeClr>
                </a:solidFill>
              </a:rPr>
              <a:t>kerak</a:t>
            </a:r>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r>
              <a:rPr lang="en-US" sz="2000" dirty="0" err="1">
                <a:solidFill>
                  <a:schemeClr val="accent1">
                    <a:lumMod val="50000"/>
                  </a:schemeClr>
                </a:solidFill>
              </a:rPr>
              <a:t>porabolaning</a:t>
            </a:r>
            <a:r>
              <a:rPr lang="en-US" sz="2000" dirty="0">
                <a:solidFill>
                  <a:schemeClr val="accent1">
                    <a:lumMod val="50000"/>
                  </a:schemeClr>
                </a:solidFill>
              </a:rPr>
              <a:t> </a:t>
            </a:r>
            <a:r>
              <a:rPr lang="en-US" sz="2000" dirty="0" err="1">
                <a:solidFill>
                  <a:schemeClr val="accent1">
                    <a:lumMod val="50000"/>
                  </a:schemeClr>
                </a:solidFill>
              </a:rPr>
              <a:t>barcha</a:t>
            </a:r>
            <a:r>
              <a:rPr lang="en-US" sz="2000" dirty="0">
                <a:solidFill>
                  <a:schemeClr val="accent1">
                    <a:lumMod val="50000"/>
                  </a:schemeClr>
                </a:solidFill>
              </a:rPr>
              <a:t> </a:t>
            </a:r>
            <a:r>
              <a:rPr lang="en-US" sz="2000" dirty="0" err="1">
                <a:solidFill>
                  <a:schemeClr val="accent1">
                    <a:lumMod val="50000"/>
                  </a:schemeClr>
                </a:solidFill>
              </a:rPr>
              <a:t>nuqtalari</a:t>
            </a:r>
            <a:r>
              <a:rPr lang="en-US" sz="2000" dirty="0">
                <a:solidFill>
                  <a:schemeClr val="accent1">
                    <a:lumMod val="50000"/>
                  </a:schemeClr>
                </a:solidFill>
              </a:rPr>
              <a:t> </a:t>
            </a:r>
            <a:r>
              <a:rPr lang="en-US" sz="2000" dirty="0" err="1">
                <a:solidFill>
                  <a:schemeClr val="accent1">
                    <a:lumMod val="50000"/>
                  </a:schemeClr>
                </a:solidFill>
              </a:rPr>
              <a:t>O</a:t>
            </a:r>
            <a:r>
              <a:rPr lang="en-US" sz="2000" i="1" baseline="-25000" dirty="0" err="1">
                <a:solidFill>
                  <a:schemeClr val="accent1">
                    <a:lumMod val="50000"/>
                  </a:schemeClr>
                </a:solidFill>
              </a:rPr>
              <a:t>y</a:t>
            </a:r>
            <a:r>
              <a:rPr lang="en-US" sz="2000" dirty="0">
                <a:solidFill>
                  <a:schemeClr val="accent1">
                    <a:lumMod val="50000"/>
                  </a:schemeClr>
                </a:solidFill>
              </a:rPr>
              <a:t> </a:t>
            </a:r>
            <a:r>
              <a:rPr lang="en-US" sz="2000" dirty="0" err="1">
                <a:solidFill>
                  <a:schemeClr val="accent1">
                    <a:lumMod val="50000"/>
                  </a:schemeClr>
                </a:solidFill>
              </a:rPr>
              <a:t>o’qdan</a:t>
            </a:r>
            <a:r>
              <a:rPr lang="en-US" sz="2000" dirty="0">
                <a:solidFill>
                  <a:schemeClr val="accent1">
                    <a:lumMod val="50000"/>
                  </a:schemeClr>
                </a:solidFill>
              </a:rPr>
              <a:t> </a:t>
            </a:r>
            <a:r>
              <a:rPr lang="en-US" sz="2000" dirty="0" err="1">
                <a:solidFill>
                  <a:schemeClr val="accent1">
                    <a:lumMod val="50000"/>
                  </a:schemeClr>
                </a:solidFill>
              </a:rPr>
              <a:t>o’ng</a:t>
            </a:r>
            <a:r>
              <a:rPr lang="en-US" sz="2000" dirty="0">
                <a:solidFill>
                  <a:schemeClr val="accent1">
                    <a:lumMod val="50000"/>
                  </a:schemeClr>
                </a:solidFill>
              </a:rPr>
              <a:t> </a:t>
            </a:r>
            <a:r>
              <a:rPr lang="en-US" sz="2000" dirty="0" err="1">
                <a:solidFill>
                  <a:schemeClr val="accent1">
                    <a:lumMod val="50000"/>
                  </a:schemeClr>
                </a:solidFill>
              </a:rPr>
              <a:t>yarim</a:t>
            </a:r>
            <a:r>
              <a:rPr lang="en-US" sz="2000" dirty="0">
                <a:solidFill>
                  <a:schemeClr val="accent1">
                    <a:lumMod val="50000"/>
                  </a:schemeClr>
                </a:solidFill>
              </a:rPr>
              <a:t> </a:t>
            </a:r>
            <a:r>
              <a:rPr lang="en-US" sz="2000" dirty="0" err="1">
                <a:solidFill>
                  <a:schemeClr val="accent1">
                    <a:lumMod val="50000"/>
                  </a:schemeClr>
                </a:solidFill>
              </a:rPr>
              <a:t>tekislikda</a:t>
            </a:r>
            <a:r>
              <a:rPr lang="en-US" sz="2000" dirty="0">
                <a:solidFill>
                  <a:schemeClr val="accent1">
                    <a:lumMod val="50000"/>
                  </a:schemeClr>
                </a:solidFill>
              </a:rPr>
              <a:t> </a:t>
            </a:r>
            <a:r>
              <a:rPr lang="en-US" sz="2000" dirty="0" err="1">
                <a:solidFill>
                  <a:schemeClr val="accent1">
                    <a:lumMod val="50000"/>
                  </a:schemeClr>
                </a:solidFill>
              </a:rPr>
              <a:t>yotishi</a:t>
            </a:r>
            <a:r>
              <a:rPr lang="en-US" sz="2000" dirty="0">
                <a:solidFill>
                  <a:schemeClr val="accent1">
                    <a:lumMod val="50000"/>
                  </a:schemeClr>
                </a:solidFill>
              </a:rPr>
              <a:t> </a:t>
            </a:r>
            <a:r>
              <a:rPr lang="en-US" sz="2000" dirty="0" err="1">
                <a:solidFill>
                  <a:schemeClr val="accent1">
                    <a:lumMod val="50000"/>
                  </a:schemeClr>
                </a:solidFill>
              </a:rPr>
              <a:t>kelib</a:t>
            </a:r>
            <a:r>
              <a:rPr lang="en-US" sz="2000" dirty="0">
                <a:solidFill>
                  <a:schemeClr val="accent1">
                    <a:lumMod val="50000"/>
                  </a:schemeClr>
                </a:solidFill>
              </a:rPr>
              <a:t> </a:t>
            </a:r>
            <a:r>
              <a:rPr lang="en-US" sz="2000" dirty="0" err="1">
                <a:solidFill>
                  <a:schemeClr val="accent1">
                    <a:lumMod val="50000"/>
                  </a:schemeClr>
                </a:solidFill>
              </a:rPr>
              <a:t>chiqadi</a:t>
            </a:r>
            <a:r>
              <a:rPr lang="en-US" sz="2000" dirty="0">
                <a:solidFill>
                  <a:schemeClr val="accent1">
                    <a:lumMod val="50000"/>
                  </a:schemeClr>
                </a:solidFill>
              </a:rPr>
              <a:t>.</a:t>
            </a:r>
            <a:r>
              <a:rPr lang="uz-Latn-UZ" sz="2000" dirty="0">
                <a:solidFill>
                  <a:schemeClr val="accent1">
                    <a:lumMod val="50000"/>
                  </a:schemeClr>
                </a:solidFill>
              </a:rPr>
              <a:t/>
            </a:r>
            <a:br>
              <a:rPr lang="uz-Latn-UZ" sz="2000" dirty="0">
                <a:solidFill>
                  <a:schemeClr val="accent1">
                    <a:lumMod val="50000"/>
                  </a:schemeClr>
                </a:solidFill>
              </a:rPr>
            </a:br>
            <a:r>
              <a:rPr lang="en-US" sz="2000" dirty="0">
                <a:solidFill>
                  <a:schemeClr val="accent1">
                    <a:lumMod val="50000"/>
                  </a:schemeClr>
                </a:solidFill>
              </a:rPr>
              <a:t>2</a:t>
            </a:r>
            <a:r>
              <a:rPr lang="en-US" sz="2000" baseline="30000" dirty="0">
                <a:solidFill>
                  <a:schemeClr val="accent1">
                    <a:lumMod val="50000"/>
                  </a:schemeClr>
                </a:solidFill>
              </a:rPr>
              <a:t>0</a:t>
            </a:r>
            <a:r>
              <a:rPr lang="en-US" sz="2000" dirty="0">
                <a:solidFill>
                  <a:schemeClr val="accent1">
                    <a:lumMod val="50000"/>
                  </a:schemeClr>
                </a:solidFill>
              </a:rPr>
              <a:t>. Agar </a:t>
            </a:r>
            <a:r>
              <a:rPr lang="en-US" sz="2000" i="1" dirty="0">
                <a:solidFill>
                  <a:schemeClr val="accent1">
                    <a:lumMod val="50000"/>
                  </a:schemeClr>
                </a:solidFill>
              </a:rPr>
              <a:t>x=0</a:t>
            </a:r>
            <a:r>
              <a:rPr lang="en-US" sz="2000" dirty="0">
                <a:solidFill>
                  <a:schemeClr val="accent1">
                    <a:lumMod val="50000"/>
                  </a:schemeClr>
                </a:solidFill>
              </a:rPr>
              <a:t>, (1.6) </a:t>
            </a:r>
            <a:r>
              <a:rPr lang="en-US" sz="2000" dirty="0" err="1">
                <a:solidFill>
                  <a:schemeClr val="accent1">
                    <a:lumMod val="50000"/>
                  </a:schemeClr>
                </a:solidFill>
              </a:rPr>
              <a:t>dan</a:t>
            </a:r>
            <a:r>
              <a:rPr lang="en-US" sz="2000" dirty="0">
                <a:solidFill>
                  <a:schemeClr val="accent1">
                    <a:lumMod val="50000"/>
                  </a:schemeClr>
                </a:solidFill>
              </a:rPr>
              <a:t> </a:t>
            </a:r>
            <a:r>
              <a:rPr lang="en-US" sz="2000" i="1" dirty="0">
                <a:solidFill>
                  <a:schemeClr val="accent1">
                    <a:lumMod val="50000"/>
                  </a:schemeClr>
                </a:solidFill>
              </a:rPr>
              <a:t>y=0 </a:t>
            </a:r>
            <a:r>
              <a:rPr lang="en-US" sz="2000" dirty="0" err="1">
                <a:solidFill>
                  <a:schemeClr val="accent1">
                    <a:lumMod val="50000"/>
                  </a:schemeClr>
                </a:solidFill>
              </a:rPr>
              <a:t>ekanligi</a:t>
            </a:r>
            <a:r>
              <a:rPr lang="en-US" sz="2000" dirty="0">
                <a:solidFill>
                  <a:schemeClr val="accent1">
                    <a:lumMod val="50000"/>
                  </a:schemeClr>
                </a:solidFill>
              </a:rPr>
              <a:t> </a:t>
            </a:r>
            <a:r>
              <a:rPr lang="en-US" sz="2000" dirty="0" err="1">
                <a:solidFill>
                  <a:schemeClr val="accent1">
                    <a:lumMod val="50000"/>
                  </a:schemeClr>
                </a:solidFill>
              </a:rPr>
              <a:t>kelib</a:t>
            </a:r>
            <a:r>
              <a:rPr lang="en-US" sz="2000" dirty="0">
                <a:solidFill>
                  <a:schemeClr val="accent1">
                    <a:lumMod val="50000"/>
                  </a:schemeClr>
                </a:solidFill>
              </a:rPr>
              <a:t> </a:t>
            </a:r>
            <a:r>
              <a:rPr lang="en-US" sz="2000" dirty="0" err="1">
                <a:solidFill>
                  <a:schemeClr val="accent1">
                    <a:lumMod val="50000"/>
                  </a:schemeClr>
                </a:solidFill>
              </a:rPr>
              <a:t>chiqadi</a:t>
            </a:r>
            <a:r>
              <a:rPr lang="en-US" sz="2000" dirty="0">
                <a:solidFill>
                  <a:schemeClr val="accent1">
                    <a:lumMod val="50000"/>
                  </a:schemeClr>
                </a:solidFill>
              </a:rPr>
              <a:t>. Parabola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boshidan</a:t>
            </a:r>
            <a:r>
              <a:rPr lang="en-US" sz="2000" dirty="0">
                <a:solidFill>
                  <a:schemeClr val="accent1">
                    <a:lumMod val="50000"/>
                  </a:schemeClr>
                </a:solidFill>
              </a:rPr>
              <a:t> </a:t>
            </a:r>
            <a:r>
              <a:rPr lang="en-US" sz="2000" dirty="0" err="1">
                <a:solidFill>
                  <a:schemeClr val="accent1">
                    <a:lumMod val="50000"/>
                  </a:schemeClr>
                </a:solidFill>
              </a:rPr>
              <a:t>o`tadi</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boshi</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b="1" dirty="0" err="1">
                <a:solidFill>
                  <a:schemeClr val="accent1">
                    <a:lumMod val="50000"/>
                  </a:schemeClr>
                </a:solidFill>
              </a:rPr>
              <a:t>uchi</a:t>
            </a:r>
            <a:r>
              <a:rPr lang="en-US" sz="2000" dirty="0">
                <a:solidFill>
                  <a:schemeClr val="accent1">
                    <a:lumMod val="50000"/>
                  </a:schemeClr>
                </a:solidFill>
              </a:rPr>
              <a:t> </a:t>
            </a:r>
            <a:r>
              <a:rPr lang="en-US" sz="2000" dirty="0" err="1">
                <a:solidFill>
                  <a:schemeClr val="accent1">
                    <a:lumMod val="50000"/>
                  </a:schemeClr>
                </a:solidFill>
              </a:rPr>
              <a:t>deyiladi</a:t>
            </a:r>
            <a:r>
              <a:rPr lang="en-US" sz="2000" dirty="0" smtClean="0">
                <a:solidFill>
                  <a:schemeClr val="accent1">
                    <a:lumMod val="50000"/>
                  </a:schemeClr>
                </a:solidFill>
              </a:rPr>
              <a:t>.</a:t>
            </a:r>
            <a:br>
              <a:rPr lang="en-US" sz="2000" dirty="0" smtClean="0">
                <a:solidFill>
                  <a:schemeClr val="accent1">
                    <a:lumMod val="50000"/>
                  </a:schemeClr>
                </a:solidFill>
              </a:rPr>
            </a:br>
            <a:r>
              <a:rPr lang="en-US" sz="2000" dirty="0">
                <a:solidFill>
                  <a:schemeClr val="accent1">
                    <a:lumMod val="50000"/>
                  </a:schemeClr>
                </a:solidFill>
              </a:rPr>
              <a:t/>
            </a:r>
            <a:br>
              <a:rPr lang="en-US" sz="2000" dirty="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a:solidFill>
                  <a:schemeClr val="accent1">
                    <a:lumMod val="50000"/>
                  </a:schemeClr>
                </a:solidFill>
              </a:rPr>
              <a:t/>
            </a:r>
            <a:br>
              <a:rPr lang="en-US" sz="2000" dirty="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a:solidFill>
                  <a:schemeClr val="accent1">
                    <a:lumMod val="50000"/>
                  </a:schemeClr>
                </a:solidFill>
              </a:rPr>
              <a:t/>
            </a:r>
            <a:br>
              <a:rPr lang="en-US" sz="2000" dirty="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a:solidFill>
                  <a:schemeClr val="accent1">
                    <a:lumMod val="50000"/>
                  </a:schemeClr>
                </a:solidFill>
              </a:rPr>
              <a:t/>
            </a:r>
            <a:br>
              <a:rPr lang="en-US" sz="2000" dirty="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smtClean="0">
                <a:solidFill>
                  <a:schemeClr val="accent1">
                    <a:lumMod val="50000"/>
                  </a:schemeClr>
                </a:solidFill>
              </a:rPr>
              <a:t/>
            </a:r>
            <a:br>
              <a:rPr lang="en-US" sz="2000" dirty="0" smtClean="0">
                <a:solidFill>
                  <a:schemeClr val="accent1">
                    <a:lumMod val="50000"/>
                  </a:schemeClr>
                </a:solidFill>
              </a:rPr>
            </a:br>
            <a:r>
              <a:rPr lang="en-US" sz="2000" dirty="0" smtClean="0">
                <a:solidFill>
                  <a:schemeClr val="accent1">
                    <a:lumMod val="50000"/>
                  </a:schemeClr>
                </a:solidFill>
              </a:rPr>
              <a:t>              </a:t>
            </a:r>
            <a:br>
              <a:rPr lang="en-US" sz="2000" dirty="0" smtClean="0">
                <a:solidFill>
                  <a:schemeClr val="accent1">
                    <a:lumMod val="50000"/>
                  </a:schemeClr>
                </a:solidFill>
              </a:rPr>
            </a:br>
            <a:r>
              <a:rPr lang="en-US" sz="2000" dirty="0" smtClean="0">
                <a:solidFill>
                  <a:schemeClr val="accent1">
                    <a:lumMod val="50000"/>
                  </a:schemeClr>
                </a:solidFill>
              </a:rPr>
              <a:t>              </a:t>
            </a:r>
            <a:r>
              <a:rPr lang="uz-Latn-UZ" sz="2000" dirty="0" smtClean="0">
                <a:solidFill>
                  <a:schemeClr val="accent1">
                    <a:lumMod val="50000"/>
                  </a:schemeClr>
                </a:solidFill>
              </a:rPr>
              <a:t>(</a:t>
            </a:r>
            <a:r>
              <a:rPr lang="uz-Latn-UZ" sz="2000" dirty="0">
                <a:solidFill>
                  <a:schemeClr val="accent1">
                    <a:lumMod val="50000"/>
                  </a:schemeClr>
                </a:solidFill>
              </a:rPr>
              <a:t>1-chizma)          </a:t>
            </a:r>
            <a:r>
              <a:rPr lang="uz-Latn-UZ" sz="2000" dirty="0" smtClean="0">
                <a:solidFill>
                  <a:schemeClr val="accent1">
                    <a:lumMod val="50000"/>
                  </a:schemeClr>
                </a:solidFill>
              </a:rPr>
              <a:t>                              </a:t>
            </a:r>
            <a:r>
              <a:rPr lang="uz-Latn-UZ" sz="2000" dirty="0">
                <a:solidFill>
                  <a:schemeClr val="accent1">
                    <a:lumMod val="50000"/>
                  </a:schemeClr>
                </a:solidFill>
              </a:rPr>
              <a:t>(2-chizma)</a:t>
            </a:r>
            <a:r>
              <a:rPr lang="uz-Latn-UZ" sz="2000" dirty="0"/>
              <a:t/>
            </a:r>
            <a:br>
              <a:rPr lang="uz-Latn-UZ" sz="2000" dirty="0"/>
            </a:br>
            <a:endParaRPr lang="ru-RU" sz="2000"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0791" t="40138" r="17087" b="24849"/>
          <a:stretch/>
        </p:blipFill>
        <p:spPr bwMode="auto">
          <a:xfrm>
            <a:off x="1242273" y="3068960"/>
            <a:ext cx="6781800" cy="249936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110896503"/>
      </p:ext>
    </p:extLst>
  </p:cSld>
  <p:clrMapOvr>
    <a:masterClrMapping/>
  </p:clrMapOvr>
  <p:transition spd="slow">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2" name="Заголовок 1"/>
              <p:cNvSpPr>
                <a:spLocks noGrp="1"/>
              </p:cNvSpPr>
              <p:nvPr>
                <p:ph type="title"/>
              </p:nvPr>
            </p:nvSpPr>
            <p:spPr>
              <a:xfrm>
                <a:off x="1043490" y="1027664"/>
                <a:ext cx="7024744" cy="5353664"/>
              </a:xfrm>
            </p:spPr>
            <p:txBody>
              <a:bodyPr>
                <a:normAutofit/>
              </a:bodyPr>
              <a:lstStyle/>
              <a:p>
                <a:r>
                  <a:rPr lang="en-US" sz="2000" dirty="0" smtClean="0">
                    <a:solidFill>
                      <a:schemeClr val="accent1">
                        <a:lumMod val="50000"/>
                      </a:schemeClr>
                    </a:solidFill>
                  </a:rPr>
                  <a:t>3</a:t>
                </a:r>
                <a:r>
                  <a:rPr lang="en-US" sz="2000" baseline="30000" dirty="0">
                    <a:solidFill>
                      <a:schemeClr val="accent1">
                        <a:lumMod val="50000"/>
                      </a:schemeClr>
                    </a:solidFill>
                  </a:rPr>
                  <a:t>0</a:t>
                </a:r>
                <a:r>
                  <a:rPr lang="en-US" sz="2000" dirty="0">
                    <a:solidFill>
                      <a:schemeClr val="accent1">
                        <a:lumMod val="50000"/>
                      </a:schemeClr>
                    </a:solidFill>
                  </a:rPr>
                  <a:t>. </a:t>
                </a:r>
                <a:r>
                  <a:rPr lang="en-US" sz="2000" dirty="0" err="1">
                    <a:solidFill>
                      <a:schemeClr val="accent1">
                        <a:lumMod val="50000"/>
                      </a:schemeClr>
                    </a:solidFill>
                  </a:rPr>
                  <a:t>O`zgaruvchi</a:t>
                </a:r>
                <a:r>
                  <a:rPr lang="en-US" sz="2000" dirty="0">
                    <a:solidFill>
                      <a:schemeClr val="accent1">
                        <a:lumMod val="50000"/>
                      </a:schemeClr>
                    </a:solidFill>
                  </a:rPr>
                  <a:t> </a:t>
                </a:r>
                <a:r>
                  <a:rPr lang="en-US" sz="2000" i="1" dirty="0">
                    <a:solidFill>
                      <a:schemeClr val="accent1">
                        <a:lumMod val="50000"/>
                      </a:schemeClr>
                    </a:solidFill>
                  </a:rPr>
                  <a:t>x&gt;0 </a:t>
                </a:r>
                <a:r>
                  <a:rPr lang="en-US" sz="2000" dirty="0" err="1">
                    <a:solidFill>
                      <a:schemeClr val="accent1">
                        <a:lumMod val="50000"/>
                      </a:schemeClr>
                    </a:solidFill>
                  </a:rPr>
                  <a:t>qiymatiga</a:t>
                </a:r>
                <a:r>
                  <a:rPr lang="en-US" sz="2000" dirty="0">
                    <a:solidFill>
                      <a:schemeClr val="accent1">
                        <a:lumMod val="50000"/>
                      </a:schemeClr>
                    </a:solidFill>
                  </a:rPr>
                  <a:t> </a:t>
                </a:r>
                <a:r>
                  <a:rPr lang="en-US" sz="2000" i="1" dirty="0">
                    <a:solidFill>
                      <a:schemeClr val="accent1">
                        <a:lumMod val="50000"/>
                      </a:schemeClr>
                    </a:solidFill>
                  </a:rPr>
                  <a:t>y</a:t>
                </a:r>
                <a:r>
                  <a:rPr lang="en-US" sz="2000" dirty="0">
                    <a:solidFill>
                      <a:schemeClr val="accent1">
                        <a:lumMod val="50000"/>
                      </a:schemeClr>
                    </a:solidFill>
                  </a:rPr>
                  <a:t> </a:t>
                </a:r>
                <a:r>
                  <a:rPr lang="en-US" sz="2000" dirty="0" err="1">
                    <a:solidFill>
                      <a:schemeClr val="accent1">
                        <a:lumMod val="50000"/>
                      </a:schemeClr>
                    </a:solidFill>
                  </a:rPr>
                  <a:t>ning</a:t>
                </a:r>
                <a:r>
                  <a:rPr lang="en-US" sz="2000" dirty="0">
                    <a:solidFill>
                      <a:schemeClr val="accent1">
                        <a:lumMod val="50000"/>
                      </a:schemeClr>
                    </a:solidFill>
                  </a:rPr>
                  <a:t> </a:t>
                </a:r>
                <a:r>
                  <a:rPr lang="en-US" sz="2000" dirty="0" err="1">
                    <a:solidFill>
                      <a:schemeClr val="accent1">
                        <a:lumMod val="50000"/>
                      </a:schemeClr>
                    </a:solidFill>
                  </a:rPr>
                  <a:t>ishoralari</a:t>
                </a:r>
                <a:r>
                  <a:rPr lang="en-US" sz="2000" dirty="0">
                    <a:solidFill>
                      <a:schemeClr val="accent1">
                        <a:lumMod val="50000"/>
                      </a:schemeClr>
                    </a:solidFill>
                  </a:rPr>
                  <a:t> </a:t>
                </a:r>
                <a:r>
                  <a:rPr lang="en-US" sz="2000" dirty="0" err="1">
                    <a:solidFill>
                      <a:schemeClr val="accent1">
                        <a:lumMod val="50000"/>
                      </a:schemeClr>
                    </a:solidFill>
                  </a:rPr>
                  <a:t>qarama-qarshi</a:t>
                </a:r>
                <a:r>
                  <a:rPr lang="en-US" sz="2000" dirty="0">
                    <a:solidFill>
                      <a:schemeClr val="accent1">
                        <a:lumMod val="50000"/>
                      </a:schemeClr>
                    </a:solidFill>
                  </a:rPr>
                  <a:t>, ammo </a:t>
                </a:r>
                <a:r>
                  <a:rPr lang="en-US" sz="2000" dirty="0" err="1">
                    <a:solidFill>
                      <a:schemeClr val="accent1">
                        <a:lumMod val="50000"/>
                      </a:schemeClr>
                    </a:solidFill>
                  </a:rPr>
                  <a:t>absolyut</a:t>
                </a:r>
                <a:r>
                  <a:rPr lang="en-US" sz="2000" dirty="0">
                    <a:solidFill>
                      <a:schemeClr val="accent1">
                        <a:lumMod val="50000"/>
                      </a:schemeClr>
                    </a:solidFill>
                  </a:rPr>
                  <a:t> </a:t>
                </a:r>
                <a:r>
                  <a:rPr lang="en-US" sz="2000" dirty="0" err="1">
                    <a:solidFill>
                      <a:schemeClr val="accent1">
                        <a:lumMod val="50000"/>
                      </a:schemeClr>
                    </a:solidFill>
                  </a:rPr>
                  <a:t>miqdori</a:t>
                </a:r>
                <a:r>
                  <a:rPr lang="en-US" sz="2000" dirty="0">
                    <a:solidFill>
                      <a:schemeClr val="accent1">
                        <a:lumMod val="50000"/>
                      </a:schemeClr>
                    </a:solidFill>
                  </a:rPr>
                  <a:t> </a:t>
                </a:r>
                <a:r>
                  <a:rPr lang="en-US" sz="2000" dirty="0" err="1">
                    <a:solidFill>
                      <a:schemeClr val="accent1">
                        <a:lumMod val="50000"/>
                      </a:schemeClr>
                    </a:solidFill>
                  </a:rPr>
                  <a:t>teng</a:t>
                </a:r>
                <a:r>
                  <a:rPr lang="en-US" sz="2000" dirty="0">
                    <a:solidFill>
                      <a:schemeClr val="accent1">
                        <a:lumMod val="50000"/>
                      </a:schemeClr>
                    </a:solidFill>
                  </a:rPr>
                  <a:t> </a:t>
                </a:r>
                <a:r>
                  <a:rPr lang="en-US" sz="2000" dirty="0" err="1">
                    <a:solidFill>
                      <a:schemeClr val="accent1">
                        <a:lumMod val="50000"/>
                      </a:schemeClr>
                    </a:solidFill>
                  </a:rPr>
                  <a:t>bo`lgan</a:t>
                </a:r>
                <a:r>
                  <a:rPr lang="en-US" sz="2000" dirty="0">
                    <a:solidFill>
                      <a:schemeClr val="accent1">
                        <a:lumMod val="50000"/>
                      </a:schemeClr>
                    </a:solidFill>
                  </a:rPr>
                  <a:t> </a:t>
                </a:r>
                <a:r>
                  <a:rPr lang="en-US" sz="2000" dirty="0" err="1">
                    <a:solidFill>
                      <a:schemeClr val="accent1">
                        <a:lumMod val="50000"/>
                      </a:schemeClr>
                    </a:solidFill>
                  </a:rPr>
                  <a:t>ikki</a:t>
                </a:r>
                <a:r>
                  <a:rPr lang="en-US" sz="2000" dirty="0">
                    <a:solidFill>
                      <a:schemeClr val="accent1">
                        <a:lumMod val="50000"/>
                      </a:schemeClr>
                    </a:solidFill>
                  </a:rPr>
                  <a:t> </a:t>
                </a:r>
                <a:r>
                  <a:rPr lang="en-US" sz="2000" dirty="0" err="1">
                    <a:solidFill>
                      <a:schemeClr val="accent1">
                        <a:lumMod val="50000"/>
                      </a:schemeClr>
                    </a:solidFill>
                  </a:rPr>
                  <a:t>qiymati</a:t>
                </a:r>
                <a:r>
                  <a:rPr lang="en-US" sz="2000" dirty="0">
                    <a:solidFill>
                      <a:schemeClr val="accent1">
                        <a:lumMod val="50000"/>
                      </a:schemeClr>
                    </a:solidFill>
                  </a:rPr>
                  <a:t> </a:t>
                </a:r>
                <a:r>
                  <a:rPr lang="en-US" sz="2000" dirty="0" err="1">
                    <a:solidFill>
                      <a:schemeClr val="accent1">
                        <a:lumMod val="50000"/>
                      </a:schemeClr>
                    </a:solidFill>
                  </a:rPr>
                  <a:t>mos</a:t>
                </a:r>
                <a:r>
                  <a:rPr lang="en-US" sz="2000" dirty="0">
                    <a:solidFill>
                      <a:schemeClr val="accent1">
                        <a:lumMod val="50000"/>
                      </a:schemeClr>
                    </a:solidFill>
                  </a:rPr>
                  <a:t> </a:t>
                </a:r>
                <a:r>
                  <a:rPr lang="en-US" sz="2000" dirty="0" err="1">
                    <a:solidFill>
                      <a:schemeClr val="accent1">
                        <a:lumMod val="50000"/>
                      </a:schemeClr>
                    </a:solidFill>
                  </a:rPr>
                  <a:t>keladi</a:t>
                </a:r>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i="1" dirty="0">
                    <a:solidFill>
                      <a:schemeClr val="accent1">
                        <a:lumMod val="50000"/>
                      </a:schemeClr>
                    </a:solidFill>
                  </a:rPr>
                  <a:t>0x</a:t>
                </a:r>
                <a:r>
                  <a:rPr lang="en-US" sz="2000" dirty="0">
                    <a:solidFill>
                      <a:schemeClr val="accent1">
                        <a:lumMod val="50000"/>
                      </a:schemeClr>
                    </a:solidFill>
                  </a:rPr>
                  <a:t> </a:t>
                </a:r>
                <a:r>
                  <a:rPr lang="en-US" sz="2000" dirty="0" err="1">
                    <a:solidFill>
                      <a:schemeClr val="accent1">
                        <a:lumMod val="50000"/>
                      </a:schemeClr>
                    </a:solidFill>
                  </a:rPr>
                  <a:t>o`qqa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en-US" sz="2000" dirty="0" err="1">
                    <a:solidFill>
                      <a:schemeClr val="accent1">
                        <a:lumMod val="50000"/>
                      </a:schemeClr>
                    </a:solidFill>
                  </a:rPr>
                  <a:t>simmetrik</a:t>
                </a:r>
                <a:r>
                  <a:rPr lang="en-US" sz="2000" dirty="0">
                    <a:solidFill>
                      <a:schemeClr val="accent1">
                        <a:lumMod val="50000"/>
                      </a:schemeClr>
                    </a:solidFill>
                  </a:rPr>
                  <a:t> </a:t>
                </a:r>
                <a:r>
                  <a:rPr lang="en-US" sz="2000" dirty="0" err="1">
                    <a:solidFill>
                      <a:schemeClr val="accent1">
                        <a:lumMod val="50000"/>
                      </a:schemeClr>
                    </a:solidFill>
                  </a:rPr>
                  <a:t>ekanligi</a:t>
                </a:r>
                <a:r>
                  <a:rPr lang="en-US" sz="2000" dirty="0">
                    <a:solidFill>
                      <a:schemeClr val="accent1">
                        <a:lumMod val="50000"/>
                      </a:schemeClr>
                    </a:solidFill>
                  </a:rPr>
                  <a:t> </a:t>
                </a:r>
                <a:r>
                  <a:rPr lang="en-US" sz="2000" dirty="0" err="1">
                    <a:solidFill>
                      <a:schemeClr val="accent1">
                        <a:lumMod val="50000"/>
                      </a:schemeClr>
                    </a:solidFill>
                  </a:rPr>
                  <a:t>aniqlanadi</a:t>
                </a:r>
                <a:r>
                  <a:rPr lang="en-US" sz="2000" dirty="0">
                    <a:solidFill>
                      <a:schemeClr val="accent1">
                        <a:lumMod val="50000"/>
                      </a:schemeClr>
                    </a:solidFill>
                  </a:rPr>
                  <a:t>. </a:t>
                </a:r>
                <a:r>
                  <a:rPr lang="en-US" sz="2000" i="1" dirty="0">
                    <a:solidFill>
                      <a:schemeClr val="accent1">
                        <a:lumMod val="50000"/>
                      </a:schemeClr>
                    </a:solidFill>
                  </a:rPr>
                  <a:t>0x</a:t>
                </a:r>
                <a:r>
                  <a:rPr lang="en-US" sz="2000" dirty="0">
                    <a:solidFill>
                      <a:schemeClr val="accent1">
                        <a:lumMod val="50000"/>
                      </a:schemeClr>
                    </a:solidFill>
                  </a:rPr>
                  <a:t> </a:t>
                </a:r>
                <a:r>
                  <a:rPr lang="en-US" sz="2000" dirty="0" err="1">
                    <a:solidFill>
                      <a:schemeClr val="accent1">
                        <a:lumMod val="50000"/>
                      </a:schemeClr>
                    </a:solidFill>
                  </a:rPr>
                  <a:t>o`qi</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b="1" dirty="0" err="1">
                    <a:solidFill>
                      <a:schemeClr val="accent1">
                        <a:lumMod val="50000"/>
                      </a:schemeClr>
                    </a:solidFill>
                  </a:rPr>
                  <a:t>simmetriya</a:t>
                </a:r>
                <a:r>
                  <a:rPr lang="en-US" sz="2000" b="1" dirty="0">
                    <a:solidFill>
                      <a:schemeClr val="accent1">
                        <a:lumMod val="50000"/>
                      </a:schemeClr>
                    </a:solidFill>
                  </a:rPr>
                  <a:t> </a:t>
                </a:r>
                <a:r>
                  <a:rPr lang="en-US" sz="2000" b="1" dirty="0" err="1">
                    <a:solidFill>
                      <a:schemeClr val="accent1">
                        <a:lumMod val="50000"/>
                      </a:schemeClr>
                    </a:solidFill>
                  </a:rPr>
                  <a:t>o`qi</a:t>
                </a:r>
                <a:r>
                  <a:rPr lang="en-US" sz="2000" dirty="0">
                    <a:solidFill>
                      <a:schemeClr val="accent1">
                        <a:lumMod val="50000"/>
                      </a:schemeClr>
                    </a:solidFill>
                  </a:rPr>
                  <a:t> deyiladi.</a:t>
                </a:r>
                <a:r>
                  <a:rPr lang="en-US" sz="2000" baseline="30000" dirty="0">
                    <a:solidFill>
                      <a:schemeClr val="accent1">
                        <a:lumMod val="50000"/>
                      </a:schemeClr>
                    </a:solidFill>
                  </a:rPr>
                  <a:t>0</a:t>
                </a:r>
                <a:r>
                  <a:rPr lang="en-US" sz="2000" dirty="0">
                    <a:solidFill>
                      <a:schemeClr val="accent1">
                        <a:lumMod val="50000"/>
                      </a:schemeClr>
                    </a:solidFill>
                  </a:rPr>
                  <a:t>. (1.6) </a:t>
                </a:r>
                <a:r>
                  <a:rPr lang="ru-RU" sz="2000" dirty="0">
                    <a:solidFill>
                      <a:schemeClr val="accent1">
                        <a:lumMod val="50000"/>
                      </a:schemeClr>
                    </a:solidFill>
                    <a:sym typeface="Symbol"/>
                  </a:rPr>
                  <a:t></a:t>
                </a:r>
                <a:r>
                  <a:rPr lang="ru-RU" sz="2000" dirty="0">
                    <a:solidFill>
                      <a:schemeClr val="accent1">
                        <a:lumMod val="50000"/>
                      </a:schemeClr>
                    </a:solidFill>
                  </a:rPr>
                  <a:t> </a:t>
                </a:r>
                <a:r>
                  <a:rPr lang="en-US" sz="2000" i="1" dirty="0">
                    <a:solidFill>
                      <a:schemeClr val="accent1">
                        <a:lumMod val="50000"/>
                      </a:schemeClr>
                    </a:solidFill>
                  </a:rPr>
                  <a:t>y=</a:t>
                </a:r>
                <a:r>
                  <a:rPr lang="ru-RU" sz="2000" i="1" dirty="0">
                    <a:solidFill>
                      <a:schemeClr val="accent1">
                        <a:lumMod val="50000"/>
                      </a:schemeClr>
                    </a:solidFill>
                    <a:sym typeface="Symbol"/>
                  </a:rPr>
                  <a:t></a:t>
                </a:r>
                <a:r>
                  <a:rPr lang="en-US" sz="2000" i="1" dirty="0">
                    <a:solidFill>
                      <a:schemeClr val="accent1">
                        <a:lumMod val="50000"/>
                      </a:schemeClr>
                    </a:solidFill>
                  </a:rPr>
                  <a:t> </a:t>
                </a:r>
                <a14:m>
                  <m:oMath xmlns:m="http://schemas.openxmlformats.org/officeDocument/2006/math">
                    <m:rad>
                      <m:radPr>
                        <m:degHide m:val="on"/>
                        <m:ctrlPr>
                          <a:rPr lang="en-US" sz="2000" i="1">
                            <a:solidFill>
                              <a:schemeClr val="accent1">
                                <a:lumMod val="50000"/>
                              </a:schemeClr>
                            </a:solidFill>
                            <a:latin typeface="Cambria Math"/>
                          </a:rPr>
                        </m:ctrlPr>
                      </m:radPr>
                      <m:deg/>
                      <m:e>
                        <m:r>
                          <a:rPr lang="uz-Latn-UZ" sz="2000" i="1">
                            <a:solidFill>
                              <a:schemeClr val="accent1">
                                <a:lumMod val="50000"/>
                              </a:schemeClr>
                            </a:solidFill>
                            <a:latin typeface="Cambria Math"/>
                          </a:rPr>
                          <m:t>2</m:t>
                        </m:r>
                        <m:r>
                          <a:rPr lang="uz-Latn-UZ" sz="2000" i="1">
                            <a:solidFill>
                              <a:schemeClr val="accent1">
                                <a:lumMod val="50000"/>
                              </a:schemeClr>
                            </a:solidFill>
                            <a:latin typeface="Cambria Math"/>
                          </a:rPr>
                          <m:t>𝑝𝑥</m:t>
                        </m:r>
                      </m:e>
                    </m:rad>
                  </m:oMath>
                </a14:m>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bundan</a:t>
                </a:r>
                <a:r>
                  <a:rPr lang="en-US" sz="2000" dirty="0">
                    <a:solidFill>
                      <a:schemeClr val="accent1">
                        <a:lumMod val="50000"/>
                      </a:schemeClr>
                    </a:solidFill>
                  </a:rPr>
                  <a:t> </a:t>
                </a:r>
                <a:r>
                  <a:rPr lang="en-US" sz="2000" dirty="0" err="1">
                    <a:solidFill>
                      <a:schemeClr val="accent1">
                        <a:lumMod val="50000"/>
                      </a:schemeClr>
                    </a:solidFill>
                  </a:rPr>
                  <a:t>ko`rinadiki</a:t>
                </a:r>
                <a:r>
                  <a:rPr lang="en-US" sz="2000" dirty="0">
                    <a:solidFill>
                      <a:schemeClr val="accent1">
                        <a:lumMod val="50000"/>
                      </a:schemeClr>
                    </a:solidFill>
                  </a:rPr>
                  <a:t> </a:t>
                </a:r>
                <a:r>
                  <a:rPr lang="en-US" sz="2000" i="1" dirty="0">
                    <a:solidFill>
                      <a:schemeClr val="accent1">
                        <a:lumMod val="50000"/>
                      </a:schemeClr>
                    </a:solidFill>
                  </a:rPr>
                  <a:t>x</a:t>
                </a:r>
                <a:r>
                  <a:rPr lang="en-US" sz="2000" dirty="0">
                    <a:solidFill>
                      <a:schemeClr val="accent1">
                        <a:lumMod val="50000"/>
                      </a:schemeClr>
                    </a:solidFill>
                  </a:rPr>
                  <a:t> </a:t>
                </a:r>
                <a:r>
                  <a:rPr lang="en-US" sz="2000" dirty="0" err="1">
                    <a:solidFill>
                      <a:schemeClr val="accent1">
                        <a:lumMod val="50000"/>
                      </a:schemeClr>
                    </a:solidFill>
                  </a:rPr>
                  <a:t>ortib</a:t>
                </a:r>
                <a:r>
                  <a:rPr lang="en-US" sz="2000" dirty="0">
                    <a:solidFill>
                      <a:schemeClr val="accent1">
                        <a:lumMod val="50000"/>
                      </a:schemeClr>
                    </a:solidFill>
                  </a:rPr>
                  <a:t> </a:t>
                </a:r>
                <a:r>
                  <a:rPr lang="en-US" sz="2000" dirty="0" err="1">
                    <a:solidFill>
                      <a:schemeClr val="accent1">
                        <a:lumMod val="50000"/>
                      </a:schemeClr>
                    </a:solidFill>
                  </a:rPr>
                  <a:t>borsa</a:t>
                </a:r>
                <a:r>
                  <a:rPr lang="en-US" sz="2000" dirty="0">
                    <a:solidFill>
                      <a:schemeClr val="accent1">
                        <a:lumMod val="50000"/>
                      </a:schemeClr>
                    </a:solidFill>
                  </a:rPr>
                  <a:t>, |</a:t>
                </a:r>
                <a:r>
                  <a:rPr lang="en-US" sz="2000" i="1" dirty="0">
                    <a:solidFill>
                      <a:schemeClr val="accent1">
                        <a:lumMod val="50000"/>
                      </a:schemeClr>
                    </a:solidFill>
                  </a:rPr>
                  <a:t>y</a:t>
                </a:r>
                <a:r>
                  <a:rPr lang="en-US" sz="2000" dirty="0">
                    <a:solidFill>
                      <a:schemeClr val="accent1">
                        <a:lumMod val="50000"/>
                      </a:schemeClr>
                    </a:solidFill>
                  </a:rPr>
                  <a:t>| ham </a:t>
                </a:r>
                <a:r>
                  <a:rPr lang="en-US" sz="2000" dirty="0" err="1">
                    <a:solidFill>
                      <a:schemeClr val="accent1">
                        <a:lumMod val="50000"/>
                      </a:schemeClr>
                    </a:solidFill>
                  </a:rPr>
                  <a:t>ortib</a:t>
                </a:r>
                <a:r>
                  <a:rPr lang="en-US" sz="2000" dirty="0">
                    <a:solidFill>
                      <a:schemeClr val="accent1">
                        <a:lumMod val="50000"/>
                      </a:schemeClr>
                    </a:solidFill>
                  </a:rPr>
                  <a:t> </a:t>
                </a:r>
                <a:r>
                  <a:rPr lang="en-US" sz="2000" dirty="0" err="1">
                    <a:solidFill>
                      <a:schemeClr val="accent1">
                        <a:lumMod val="50000"/>
                      </a:schemeClr>
                    </a:solidFill>
                  </a:rPr>
                  <a:t>boradi</a:t>
                </a:r>
                <a:r>
                  <a:rPr lang="en-US" sz="2000" dirty="0">
                    <a:solidFill>
                      <a:schemeClr val="accent1">
                        <a:lumMod val="50000"/>
                      </a:schemeClr>
                    </a:solidFill>
                  </a:rPr>
                  <a:t>. </a:t>
                </a:r>
                <a:r>
                  <a:rPr lang="en-US" sz="2000" dirty="0" err="1">
                    <a:solidFill>
                      <a:schemeClr val="accent1">
                        <a:lumMod val="50000"/>
                      </a:schemeClr>
                    </a:solidFill>
                  </a:rPr>
                  <a:t>Ya’ni</a:t>
                </a:r>
                <a:r>
                  <a:rPr lang="en-US" sz="2000" dirty="0">
                    <a:solidFill>
                      <a:schemeClr val="accent1">
                        <a:lumMod val="50000"/>
                      </a:schemeClr>
                    </a:solidFill>
                  </a:rPr>
                  <a:t> </a:t>
                </a:r>
                <a:r>
                  <a:rPr lang="en-US" sz="2000" i="1" dirty="0">
                    <a:solidFill>
                      <a:schemeClr val="accent1">
                        <a:lumMod val="50000"/>
                      </a:schemeClr>
                    </a:solidFill>
                  </a:rPr>
                  <a:t>x</a:t>
                </a:r>
                <a:r>
                  <a:rPr lang="en-US" sz="2000" i="1" dirty="0">
                    <a:solidFill>
                      <a:schemeClr val="accent1">
                        <a:lumMod val="50000"/>
                      </a:schemeClr>
                    </a:solidFill>
                    <a:sym typeface="Symbol"/>
                  </a:rPr>
                  <a:t></a:t>
                </a:r>
                <a:r>
                  <a:rPr lang="en-US" sz="2000" i="1"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m:t>
                    </m:r>
                  </m:oMath>
                </a14:m>
                <a:r>
                  <a:rPr lang="en-US" sz="2000" i="1" dirty="0">
                    <a:solidFill>
                      <a:schemeClr val="accent1">
                        <a:lumMod val="50000"/>
                      </a:schemeClr>
                    </a:solidFill>
                  </a:rPr>
                  <a:t>, |y|</a:t>
                </a:r>
                <a:r>
                  <a:rPr lang="en-US" sz="2000" i="1" dirty="0">
                    <a:solidFill>
                      <a:schemeClr val="accent1">
                        <a:lumMod val="50000"/>
                      </a:schemeClr>
                    </a:solidFill>
                    <a:sym typeface="Symbol"/>
                  </a:rPr>
                  <a:t></a:t>
                </a:r>
                <a:r>
                  <a:rPr lang="en-US" sz="2000" i="1" dirty="0">
                    <a:solidFill>
                      <a:schemeClr val="accent1">
                        <a:lumMod val="50000"/>
                      </a:schemeClr>
                    </a:solidFill>
                  </a:rPr>
                  <a:t>+ </a:t>
                </a:r>
                <a14:m>
                  <m:oMath xmlns:m="http://schemas.openxmlformats.org/officeDocument/2006/math">
                    <m:r>
                      <a:rPr lang="en-US" sz="2000" i="1">
                        <a:solidFill>
                          <a:schemeClr val="accent1">
                            <a:lumMod val="50000"/>
                          </a:schemeClr>
                        </a:solidFill>
                        <a:latin typeface="Cambria Math"/>
                        <a:ea typeface="Cambria Math"/>
                      </a:rPr>
                      <m:t>∞</m:t>
                    </m:r>
                  </m:oMath>
                </a14:m>
                <a:r>
                  <a:rPr lang="en-US" sz="2000" i="1" dirty="0">
                    <a:solidFill>
                      <a:schemeClr val="accent1">
                        <a:lumMod val="50000"/>
                      </a:schemeClr>
                    </a:solidFill>
                  </a:rPr>
                  <a:t>.</a:t>
                </a:r>
                <a:r>
                  <a:rPr lang="en-US" sz="2000" dirty="0">
                    <a:solidFill>
                      <a:schemeClr val="accent1">
                        <a:lumMod val="50000"/>
                      </a:schemeClr>
                    </a:solidFill>
                  </a:rPr>
                  <a:t> </a:t>
                </a:r>
                <a:r>
                  <a:rPr lang="en-US" sz="2000" dirty="0" err="1">
                    <a:solidFill>
                      <a:schemeClr val="accent1">
                        <a:lumMod val="50000"/>
                      </a:schemeClr>
                    </a:solidFill>
                  </a:rPr>
                  <a:t>Ko`rsatilgan</a:t>
                </a:r>
                <a:r>
                  <a:rPr lang="en-US" sz="2000" dirty="0">
                    <a:solidFill>
                      <a:schemeClr val="accent1">
                        <a:lumMod val="50000"/>
                      </a:schemeClr>
                    </a:solidFill>
                  </a:rPr>
                  <a:t> </a:t>
                </a:r>
                <a:r>
                  <a:rPr lang="en-US" sz="2000" dirty="0" err="1">
                    <a:solidFill>
                      <a:schemeClr val="accent1">
                        <a:lumMod val="50000"/>
                      </a:schemeClr>
                    </a:solidFill>
                  </a:rPr>
                  <a:t>xossalarga</a:t>
                </a:r>
                <a:r>
                  <a:rPr lang="en-US" sz="2000" dirty="0">
                    <a:solidFill>
                      <a:schemeClr val="accent1">
                        <a:lumMod val="50000"/>
                      </a:schemeClr>
                    </a:solidFill>
                  </a:rPr>
                  <a:t> </a:t>
                </a:r>
                <a:r>
                  <a:rPr lang="en-US" sz="2000" dirty="0" err="1">
                    <a:solidFill>
                      <a:schemeClr val="accent1">
                        <a:lumMod val="50000"/>
                      </a:schemeClr>
                    </a:solidFill>
                  </a:rPr>
                  <a:t>asosalanib</a:t>
                </a:r>
                <a:r>
                  <a:rPr lang="en-US" sz="2000" dirty="0">
                    <a:solidFill>
                      <a:schemeClr val="accent1">
                        <a:lumMod val="50000"/>
                      </a:schemeClr>
                    </a:solidFill>
                  </a:rPr>
                  <a:t> </a:t>
                </a:r>
                <a:r>
                  <a:rPr lang="en-US" sz="2000" dirty="0" err="1">
                    <a:solidFill>
                      <a:schemeClr val="accent1">
                        <a:lumMod val="50000"/>
                      </a:schemeClr>
                    </a:solidFill>
                  </a:rPr>
                  <a:t>parabolaning</a:t>
                </a:r>
                <a:r>
                  <a:rPr lang="en-US" sz="2000" dirty="0">
                    <a:solidFill>
                      <a:schemeClr val="accent1">
                        <a:lumMod val="50000"/>
                      </a:schemeClr>
                    </a:solidFill>
                  </a:rPr>
                  <a:t> </a:t>
                </a:r>
                <a:r>
                  <a:rPr lang="en-US" sz="2000" dirty="0" err="1">
                    <a:solidFill>
                      <a:schemeClr val="accent1">
                        <a:lumMod val="50000"/>
                      </a:schemeClr>
                    </a:solidFill>
                  </a:rPr>
                  <a:t>shaklini</a:t>
                </a:r>
                <a:r>
                  <a:rPr lang="en-US" sz="2000" dirty="0">
                    <a:solidFill>
                      <a:schemeClr val="accent1">
                        <a:lumMod val="50000"/>
                      </a:schemeClr>
                    </a:solidFill>
                  </a:rPr>
                  <a:t> </a:t>
                </a:r>
                <a:r>
                  <a:rPr lang="en-US" sz="2000" dirty="0" err="1">
                    <a:solidFill>
                      <a:schemeClr val="accent1">
                        <a:lumMod val="50000"/>
                      </a:schemeClr>
                    </a:solidFill>
                  </a:rPr>
                  <a:t>chizamiz</a:t>
                </a:r>
                <a:r>
                  <a:rPr lang="en-US" sz="2000" dirty="0">
                    <a:solidFill>
                      <a:schemeClr val="accent1">
                        <a:lumMod val="50000"/>
                      </a:schemeClr>
                    </a:solidFill>
                  </a:rPr>
                  <a:t> </a:t>
                </a:r>
                <a:r>
                  <a:rPr lang="uz-Latn-UZ" sz="2000" dirty="0">
                    <a:solidFill>
                      <a:schemeClr val="accent1">
                        <a:lumMod val="50000"/>
                      </a:schemeClr>
                    </a:solidFill>
                  </a:rPr>
                  <a:t>(</a:t>
                </a:r>
                <a:r>
                  <a:rPr lang="uz-Latn-UZ" sz="2000" dirty="0" smtClean="0">
                    <a:solidFill>
                      <a:schemeClr val="accent1">
                        <a:lumMod val="50000"/>
                      </a:schemeClr>
                    </a:solidFill>
                  </a:rPr>
                  <a:t>1-chizma</a:t>
                </a:r>
                <a:r>
                  <a:rPr lang="en-US" sz="2000" dirty="0" smtClean="0">
                    <a:solidFill>
                      <a:schemeClr val="accent1">
                        <a:lumMod val="50000"/>
                      </a:schemeClr>
                    </a:solidFill>
                  </a:rPr>
                  <a:t>)</a:t>
                </a:r>
                <a:br>
                  <a:rPr lang="en-US" sz="2000" dirty="0" smtClean="0">
                    <a:solidFill>
                      <a:schemeClr val="accent1">
                        <a:lumMod val="50000"/>
                      </a:schemeClr>
                    </a:solidFill>
                  </a:rPr>
                </a:br>
                <a:r>
                  <a:rPr lang="en-US" sz="2000" dirty="0" err="1">
                    <a:solidFill>
                      <a:schemeClr val="accent1">
                        <a:lumMod val="50000"/>
                      </a:schemeClr>
                    </a:solidFill>
                  </a:rPr>
                  <a:t>Parabolaning</a:t>
                </a:r>
                <a:r>
                  <a:rPr lang="en-US" sz="2000" dirty="0">
                    <a:solidFill>
                      <a:schemeClr val="accent1">
                        <a:lumMod val="50000"/>
                      </a:schemeClr>
                    </a:solidFill>
                  </a:rPr>
                  <a:t> </a:t>
                </a:r>
                <a:r>
                  <a:rPr lang="en-US" sz="2000" dirty="0" err="1">
                    <a:solidFill>
                      <a:schemeClr val="accent1">
                        <a:lumMod val="50000"/>
                      </a:schemeClr>
                    </a:solidFill>
                  </a:rPr>
                  <a:t>tenglamasini</a:t>
                </a:r>
                <a:r>
                  <a:rPr lang="en-US" sz="2000" dirty="0">
                    <a:solidFill>
                      <a:schemeClr val="accent1">
                        <a:lumMod val="50000"/>
                      </a:schemeClr>
                    </a:solidFill>
                  </a:rPr>
                  <a:t> </a:t>
                </a:r>
                <a:r>
                  <a:rPr lang="en-US" sz="2000" dirty="0" err="1">
                    <a:solidFill>
                      <a:schemeClr val="accent1">
                        <a:lumMod val="50000"/>
                      </a:schemeClr>
                    </a:solidFill>
                  </a:rPr>
                  <a:t>hosil</a:t>
                </a:r>
                <a:r>
                  <a:rPr lang="en-US" sz="2000" dirty="0">
                    <a:solidFill>
                      <a:schemeClr val="accent1">
                        <a:lumMod val="50000"/>
                      </a:schemeClr>
                    </a:solidFill>
                  </a:rPr>
                  <a:t> </a:t>
                </a:r>
                <a:r>
                  <a:rPr lang="en-US" sz="2000" dirty="0" err="1">
                    <a:solidFill>
                      <a:schemeClr val="accent1">
                        <a:lumMod val="50000"/>
                      </a:schemeClr>
                    </a:solidFill>
                  </a:rPr>
                  <a:t>qilish</a:t>
                </a:r>
                <a:r>
                  <a:rPr lang="en-US" sz="2000" dirty="0">
                    <a:solidFill>
                      <a:schemeClr val="accent1">
                        <a:lumMod val="50000"/>
                      </a:schemeClr>
                    </a:solidFill>
                  </a:rPr>
                  <a:t> </a:t>
                </a:r>
                <a:r>
                  <a:rPr lang="en-US" sz="2000" dirty="0" err="1">
                    <a:solidFill>
                      <a:schemeClr val="accent1">
                        <a:lumMod val="50000"/>
                      </a:schemeClr>
                    </a:solidFill>
                  </a:rPr>
                  <a:t>uchun</a:t>
                </a:r>
                <a:r>
                  <a:rPr lang="en-US" sz="2000" dirty="0">
                    <a:solidFill>
                      <a:schemeClr val="accent1">
                        <a:lumMod val="50000"/>
                      </a:schemeClr>
                    </a:solidFill>
                  </a:rPr>
                  <a:t> </a:t>
                </a:r>
                <a:r>
                  <a:rPr lang="en-US" sz="2000" dirty="0" err="1">
                    <a:solidFill>
                      <a:schemeClr val="accent1">
                        <a:lumMod val="50000"/>
                      </a:schemeClr>
                    </a:solidFill>
                  </a:rPr>
                  <a:t>dekart</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sistemasini</a:t>
                </a:r>
                <a:r>
                  <a:rPr lang="en-US" sz="2000" dirty="0">
                    <a:solidFill>
                      <a:schemeClr val="accent1">
                        <a:lumMod val="50000"/>
                      </a:schemeClr>
                    </a:solidFill>
                  </a:rPr>
                  <a:t> </a:t>
                </a:r>
                <a:r>
                  <a:rPr lang="en-US" sz="2000" dirty="0" err="1">
                    <a:solidFill>
                      <a:schemeClr val="accent1">
                        <a:lumMod val="50000"/>
                      </a:schemeClr>
                    </a:solidFill>
                  </a:rPr>
                  <a:t>maxsus</a:t>
                </a:r>
                <a:r>
                  <a:rPr lang="en-US" sz="2000" dirty="0">
                    <a:solidFill>
                      <a:schemeClr val="accent1">
                        <a:lumMod val="50000"/>
                      </a:schemeClr>
                    </a:solidFill>
                  </a:rPr>
                  <a:t> </a:t>
                </a:r>
                <a:r>
                  <a:rPr lang="en-US" sz="2000" dirty="0" err="1">
                    <a:solidFill>
                      <a:schemeClr val="accent1">
                        <a:lumMod val="50000"/>
                      </a:schemeClr>
                    </a:solidFill>
                  </a:rPr>
                  <a:t>tanlandi</a:t>
                </a:r>
                <a:r>
                  <a:rPr lang="en-US" sz="2000" dirty="0">
                    <a:solidFill>
                      <a:schemeClr val="accent1">
                        <a:lumMod val="50000"/>
                      </a:schemeClr>
                    </a:solidFill>
                  </a:rPr>
                  <a:t>. Agar </a:t>
                </a:r>
                <a:r>
                  <a:rPr lang="en-US" sz="2000" dirty="0" err="1">
                    <a:solidFill>
                      <a:schemeClr val="accent1">
                        <a:lumMod val="50000"/>
                      </a:schemeClr>
                    </a:solidFill>
                  </a:rPr>
                  <a:t>dekart</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sistemasini</a:t>
                </a:r>
                <a:r>
                  <a:rPr lang="en-US" sz="2000" dirty="0">
                    <a:solidFill>
                      <a:schemeClr val="accent1">
                        <a:lumMod val="50000"/>
                      </a:schemeClr>
                    </a:solidFill>
                  </a:rPr>
                  <a:t> </a:t>
                </a:r>
                <a:r>
                  <a:rPr lang="en-US" sz="2000" dirty="0" err="1">
                    <a:solidFill>
                      <a:schemeClr val="accent1">
                        <a:lumMod val="50000"/>
                      </a:schemeClr>
                    </a:solidFill>
                  </a:rPr>
                  <a:t>boshqacha</a:t>
                </a:r>
                <a:r>
                  <a:rPr lang="en-US" sz="2000" dirty="0">
                    <a:solidFill>
                      <a:schemeClr val="accent1">
                        <a:lumMod val="50000"/>
                      </a:schemeClr>
                    </a:solidFill>
                  </a:rPr>
                  <a:t> </a:t>
                </a:r>
                <a:r>
                  <a:rPr lang="en-US" sz="2000" dirty="0" err="1">
                    <a:solidFill>
                      <a:schemeClr val="accent1">
                        <a:lumMod val="50000"/>
                      </a:schemeClr>
                    </a:solidFill>
                  </a:rPr>
                  <a:t>tanlab</a:t>
                </a:r>
                <a:r>
                  <a:rPr lang="en-US" sz="2000" dirty="0">
                    <a:solidFill>
                      <a:schemeClr val="accent1">
                        <a:lumMod val="50000"/>
                      </a:schemeClr>
                    </a:solidFill>
                  </a:rPr>
                  <a:t> </a:t>
                </a:r>
                <a:r>
                  <a:rPr lang="en-US" sz="2000" dirty="0" err="1">
                    <a:solidFill>
                      <a:schemeClr val="accent1">
                        <a:lumMod val="50000"/>
                      </a:schemeClr>
                    </a:solidFill>
                  </a:rPr>
                  <a:t>olsak</a:t>
                </a:r>
                <a:r>
                  <a:rPr lang="en-US" sz="2000" dirty="0">
                    <a:solidFill>
                      <a:schemeClr val="accent1">
                        <a:lumMod val="50000"/>
                      </a:schemeClr>
                    </a:solidFill>
                  </a:rPr>
                  <a:t>, </a:t>
                </a:r>
                <a:r>
                  <a:rPr lang="en-US" sz="2000" dirty="0" err="1">
                    <a:solidFill>
                      <a:schemeClr val="accent1">
                        <a:lumMod val="50000"/>
                      </a:schemeClr>
                    </a:solidFill>
                  </a:rPr>
                  <a:t>albatta</a:t>
                </a:r>
                <a:r>
                  <a:rPr lang="en-US" sz="2000" dirty="0">
                    <a:solidFill>
                      <a:schemeClr val="accent1">
                        <a:lumMod val="50000"/>
                      </a:schemeClr>
                    </a:solidFill>
                  </a:rPr>
                  <a:t> parabola </a:t>
                </a:r>
                <a:r>
                  <a:rPr lang="en-US" sz="2000" dirty="0" err="1">
                    <a:solidFill>
                      <a:schemeClr val="accent1">
                        <a:lumMod val="50000"/>
                      </a:schemeClr>
                    </a:solidFill>
                  </a:rPr>
                  <a:t>tenglamasi</a:t>
                </a:r>
                <a:r>
                  <a:rPr lang="en-US" sz="2000" dirty="0">
                    <a:solidFill>
                      <a:schemeClr val="accent1">
                        <a:lumMod val="50000"/>
                      </a:schemeClr>
                    </a:solidFill>
                  </a:rPr>
                  <a:t> ham (1.6) </a:t>
                </a:r>
                <a:r>
                  <a:rPr lang="en-US" sz="2000" dirty="0" err="1">
                    <a:solidFill>
                      <a:schemeClr val="accent1">
                        <a:lumMod val="50000"/>
                      </a:schemeClr>
                    </a:solidFill>
                  </a:rPr>
                  <a:t>ko`rinishdan</a:t>
                </a:r>
                <a:r>
                  <a:rPr lang="en-US" sz="2000" dirty="0">
                    <a:solidFill>
                      <a:schemeClr val="accent1">
                        <a:lumMod val="50000"/>
                      </a:schemeClr>
                    </a:solidFill>
                  </a:rPr>
                  <a:t> </a:t>
                </a:r>
                <a:r>
                  <a:rPr lang="en-US" sz="2000" dirty="0" err="1">
                    <a:solidFill>
                      <a:schemeClr val="accent1">
                        <a:lumMod val="50000"/>
                      </a:schemeClr>
                    </a:solidFill>
                  </a:rPr>
                  <a:t>farq</a:t>
                </a:r>
                <a:r>
                  <a:rPr lang="en-US" sz="2000" dirty="0">
                    <a:solidFill>
                      <a:schemeClr val="accent1">
                        <a:lumMod val="50000"/>
                      </a:schemeClr>
                    </a:solidFill>
                  </a:rPr>
                  <a:t> </a:t>
                </a:r>
                <a:r>
                  <a:rPr lang="en-US" sz="2000" dirty="0" err="1">
                    <a:solidFill>
                      <a:schemeClr val="accent1">
                        <a:lumMod val="50000"/>
                      </a:schemeClr>
                    </a:solidFill>
                  </a:rPr>
                  <a:t>qiladi</a:t>
                </a:r>
                <a:r>
                  <a:rPr lang="en-US" sz="2000" dirty="0">
                    <a:solidFill>
                      <a:schemeClr val="accent1">
                        <a:lumMod val="50000"/>
                      </a:schemeClr>
                    </a:solidFill>
                  </a:rPr>
                  <a:t>.</a:t>
                </a:r>
                <a:r>
                  <a:rPr lang="ru-RU" sz="2000" b="1" dirty="0">
                    <a:solidFill>
                      <a:schemeClr val="accent1">
                        <a:lumMod val="50000"/>
                      </a:schemeClr>
                    </a:solidFill>
                  </a:rPr>
                  <a:t/>
                </a:r>
                <a:br>
                  <a:rPr lang="ru-RU" sz="2000" b="1" dirty="0">
                    <a:solidFill>
                      <a:schemeClr val="accent1">
                        <a:lumMod val="50000"/>
                      </a:schemeClr>
                    </a:solidFill>
                  </a:rPr>
                </a:br>
                <a:r>
                  <a:rPr lang="en-US" sz="2000" dirty="0">
                    <a:solidFill>
                      <a:schemeClr val="accent1">
                        <a:lumMod val="50000"/>
                      </a:schemeClr>
                    </a:solidFill>
                  </a:rPr>
                  <a:t>Agar parabola </a:t>
                </a:r>
                <a:r>
                  <a:rPr lang="en-US" sz="2000" dirty="0" err="1">
                    <a:solidFill>
                      <a:schemeClr val="accent1">
                        <a:lumMod val="50000"/>
                      </a:schemeClr>
                    </a:solidFill>
                  </a:rPr>
                  <a:t>tenglamasi</a:t>
                </a:r>
                <a:r>
                  <a:rPr lang="en-US" sz="2000" dirty="0">
                    <a:solidFill>
                      <a:schemeClr val="accent1">
                        <a:lumMod val="50000"/>
                      </a:schemeClr>
                    </a:solidFill>
                  </a:rPr>
                  <a:t> </a:t>
                </a:r>
                <a:r>
                  <a:rPr lang="en-US" sz="2000" i="1" dirty="0">
                    <a:solidFill>
                      <a:schemeClr val="accent1">
                        <a:lumMod val="50000"/>
                      </a:schemeClr>
                    </a:solidFill>
                  </a:rPr>
                  <a:t>x</a:t>
                </a:r>
                <a:r>
                  <a:rPr lang="en-US" sz="2000" i="1" baseline="30000" dirty="0">
                    <a:solidFill>
                      <a:schemeClr val="accent1">
                        <a:lumMod val="50000"/>
                      </a:schemeClr>
                    </a:solidFill>
                  </a:rPr>
                  <a:t>2</a:t>
                </a:r>
                <a:r>
                  <a:rPr lang="en-US" sz="2000" i="1" dirty="0">
                    <a:solidFill>
                      <a:schemeClr val="accent1">
                        <a:lumMod val="50000"/>
                      </a:schemeClr>
                    </a:solidFill>
                  </a:rPr>
                  <a:t>=2py</a:t>
                </a:r>
                <a:r>
                  <a:rPr lang="en-US" sz="2000" dirty="0">
                    <a:solidFill>
                      <a:schemeClr val="accent1">
                        <a:lumMod val="50000"/>
                      </a:schemeClr>
                    </a:solidFill>
                  </a:rPr>
                  <a:t> </a:t>
                </a:r>
                <a:r>
                  <a:rPr lang="en-US" sz="2000" dirty="0" err="1">
                    <a:solidFill>
                      <a:schemeClr val="accent1">
                        <a:lumMod val="50000"/>
                      </a:schemeClr>
                    </a:solidFill>
                  </a:rPr>
                  <a:t>ko`rinishda</a:t>
                </a:r>
                <a:r>
                  <a:rPr lang="en-US" sz="2000" dirty="0">
                    <a:solidFill>
                      <a:schemeClr val="accent1">
                        <a:lumMod val="50000"/>
                      </a:schemeClr>
                    </a:solidFill>
                  </a:rPr>
                  <a:t> </a:t>
                </a:r>
                <a:r>
                  <a:rPr lang="en-US" sz="2000" dirty="0" err="1">
                    <a:solidFill>
                      <a:schemeClr val="accent1">
                        <a:lumMod val="50000"/>
                      </a:schemeClr>
                    </a:solidFill>
                  </a:rPr>
                  <a:t>bo`lsa</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sistemasiga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uz-Latn-UZ" sz="2000" dirty="0">
                    <a:solidFill>
                      <a:schemeClr val="accent1">
                        <a:lumMod val="50000"/>
                      </a:schemeClr>
                    </a:solidFill>
                  </a:rPr>
                  <a:t>2</a:t>
                </a:r>
                <a:r>
                  <a:rPr lang="en-US" sz="2000" dirty="0">
                    <a:solidFill>
                      <a:schemeClr val="accent1">
                        <a:lumMod val="50000"/>
                      </a:schemeClr>
                    </a:solidFill>
                  </a:rPr>
                  <a:t>-</a:t>
                </a:r>
                <a:r>
                  <a:rPr lang="en-US" sz="2000" dirty="0" err="1">
                    <a:solidFill>
                      <a:schemeClr val="accent1">
                        <a:lumMod val="50000"/>
                      </a:schemeClr>
                    </a:solidFill>
                  </a:rPr>
                  <a:t>chizmada</a:t>
                </a:r>
                <a:r>
                  <a:rPr lang="en-US" sz="2000" dirty="0">
                    <a:solidFill>
                      <a:schemeClr val="accent1">
                        <a:lumMod val="50000"/>
                      </a:schemeClr>
                    </a:solidFill>
                  </a:rPr>
                  <a:t> </a:t>
                </a:r>
                <a:r>
                  <a:rPr lang="en-US" sz="2000" dirty="0" err="1">
                    <a:solidFill>
                      <a:schemeClr val="accent1">
                        <a:lumMod val="50000"/>
                      </a:schemeClr>
                    </a:solidFill>
                  </a:rPr>
                  <a:t>ko`rsatilgandek</a:t>
                </a:r>
                <a:r>
                  <a:rPr lang="en-US" sz="2000" dirty="0">
                    <a:solidFill>
                      <a:schemeClr val="accent1">
                        <a:lumMod val="50000"/>
                      </a:schemeClr>
                    </a:solidFill>
                  </a:rPr>
                  <a:t> </a:t>
                </a:r>
                <a:r>
                  <a:rPr lang="en-US" sz="2000" dirty="0" err="1">
                    <a:solidFill>
                      <a:schemeClr val="accent1">
                        <a:lumMod val="50000"/>
                      </a:schemeClr>
                    </a:solidFill>
                  </a:rPr>
                  <a:t>joylashgan</a:t>
                </a:r>
                <a:r>
                  <a:rPr lang="en-US" sz="2000" dirty="0">
                    <a:solidFill>
                      <a:schemeClr val="accent1">
                        <a:lumMod val="50000"/>
                      </a:schemeClr>
                    </a:solidFill>
                  </a:rPr>
                  <a:t> </a:t>
                </a:r>
                <a:r>
                  <a:rPr lang="en-US" sz="2000" dirty="0" err="1">
                    <a:solidFill>
                      <a:schemeClr val="accent1">
                        <a:lumMod val="50000"/>
                      </a:schemeClr>
                    </a:solidFill>
                  </a:rPr>
                  <a:t>bo`ladi</a:t>
                </a:r>
                <a:r>
                  <a:rPr lang="en-US" sz="2000" dirty="0" smtClean="0">
                    <a:solidFill>
                      <a:schemeClr val="accent1">
                        <a:lumMod val="50000"/>
                      </a:schemeClr>
                    </a:solidFill>
                  </a:rPr>
                  <a:t>.</a:t>
                </a:r>
                <a:r>
                  <a:rPr lang="en-US" sz="2000" dirty="0" smtClean="0"/>
                  <a:t/>
                </a:r>
                <a:br>
                  <a:rPr lang="en-US" sz="2000" dirty="0" smtClean="0"/>
                </a:br>
                <a:endParaRPr lang="ru-RU" sz="2000" dirty="0"/>
              </a:p>
            </p:txBody>
          </p:sp>
        </mc:Choice>
        <mc:Fallback>
          <p:sp>
            <p:nvSpPr>
              <p:cNvPr id="2" name="Заголовок 1"/>
              <p:cNvSpPr>
                <a:spLocks noGrp="1" noRot="1" noChangeAspect="1" noMove="1" noResize="1" noEditPoints="1" noAdjustHandles="1" noChangeArrowheads="1" noChangeShapeType="1" noTextEdit="1"/>
              </p:cNvSpPr>
              <p:nvPr>
                <p:ph type="title"/>
              </p:nvPr>
            </p:nvSpPr>
            <p:spPr>
              <a:xfrm>
                <a:off x="1043490" y="1027664"/>
                <a:ext cx="7024744" cy="5353664"/>
              </a:xfrm>
              <a:blipFill rotWithShape="1">
                <a:blip r:embed="rId2"/>
                <a:stretch>
                  <a:fillRect l="-867" t="-342" r="-694"/>
                </a:stretch>
              </a:blipFill>
            </p:spPr>
            <p:txBody>
              <a:bodyPr/>
              <a:lstStyle/>
              <a:p>
                <a:r>
                  <a:rPr lang="ru-RU">
                    <a:noFill/>
                  </a:rPr>
                  <a:t> </a:t>
                </a:r>
              </a:p>
            </p:txBody>
          </p:sp>
        </mc:Fallback>
      </mc:AlternateContent>
    </p:spTree>
    <p:extLst>
      <p:ext uri="{BB962C8B-B14F-4D97-AF65-F5344CB8AC3E}">
        <p14:creationId xmlns:p14="http://schemas.microsoft.com/office/powerpoint/2010/main" xmlns="" val="1474115926"/>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052736"/>
            <a:ext cx="7024744" cy="5256584"/>
          </a:xfrm>
        </p:spPr>
        <p:txBody>
          <a:bodyPr>
            <a:normAutofit fontScale="90000"/>
          </a:bodyPr>
          <a:lstStyle/>
          <a:p>
            <a:r>
              <a:rPr lang="en-US" sz="2000" dirty="0">
                <a:solidFill>
                  <a:schemeClr val="accent1">
                    <a:lumMod val="50000"/>
                  </a:schemeClr>
                </a:solidFill>
              </a:rPr>
              <a:t>Agar parabola </a:t>
            </a:r>
            <a:r>
              <a:rPr lang="en-US" sz="2000" dirty="0" err="1">
                <a:solidFill>
                  <a:schemeClr val="accent1">
                    <a:lumMod val="50000"/>
                  </a:schemeClr>
                </a:solidFill>
              </a:rPr>
              <a:t>tenglamasi</a:t>
            </a:r>
            <a:r>
              <a:rPr lang="en-US" sz="2000" dirty="0">
                <a:solidFill>
                  <a:schemeClr val="accent1">
                    <a:lumMod val="50000"/>
                  </a:schemeClr>
                </a:solidFill>
              </a:rPr>
              <a:t> </a:t>
            </a:r>
            <a:r>
              <a:rPr lang="en-US" sz="2000" i="1" dirty="0">
                <a:solidFill>
                  <a:schemeClr val="accent1">
                    <a:lumMod val="50000"/>
                  </a:schemeClr>
                </a:solidFill>
              </a:rPr>
              <a:t>y</a:t>
            </a:r>
            <a:r>
              <a:rPr lang="en-US" sz="2000" i="1" baseline="30000" dirty="0">
                <a:solidFill>
                  <a:schemeClr val="accent1">
                    <a:lumMod val="50000"/>
                  </a:schemeClr>
                </a:solidFill>
              </a:rPr>
              <a:t>2</a:t>
            </a:r>
            <a:r>
              <a:rPr lang="en-US" sz="2000" i="1" dirty="0">
                <a:solidFill>
                  <a:schemeClr val="accent1">
                    <a:lumMod val="50000"/>
                  </a:schemeClr>
                </a:solidFill>
              </a:rPr>
              <a:t>=-2px,  x</a:t>
            </a:r>
            <a:r>
              <a:rPr lang="en-US" sz="2000" i="1" baseline="30000" dirty="0">
                <a:solidFill>
                  <a:schemeClr val="accent1">
                    <a:lumMod val="50000"/>
                  </a:schemeClr>
                </a:solidFill>
              </a:rPr>
              <a:t>2</a:t>
            </a:r>
            <a:r>
              <a:rPr lang="en-US" sz="2000" i="1" dirty="0">
                <a:solidFill>
                  <a:schemeClr val="accent1">
                    <a:lumMod val="50000"/>
                  </a:schemeClr>
                </a:solidFill>
              </a:rPr>
              <a:t>=-2py </a:t>
            </a:r>
            <a:r>
              <a:rPr lang="en-US" sz="2000" dirty="0" err="1">
                <a:solidFill>
                  <a:schemeClr val="accent1">
                    <a:lumMod val="50000"/>
                  </a:schemeClr>
                </a:solidFill>
              </a:rPr>
              <a:t>ko`rinishda</a:t>
            </a:r>
            <a:r>
              <a:rPr lang="en-US" sz="2000" dirty="0">
                <a:solidFill>
                  <a:schemeClr val="accent1">
                    <a:lumMod val="50000"/>
                  </a:schemeClr>
                </a:solidFill>
              </a:rPr>
              <a:t> </a:t>
            </a:r>
            <a:r>
              <a:rPr lang="en-US" sz="2000" dirty="0" err="1">
                <a:solidFill>
                  <a:schemeClr val="accent1">
                    <a:lumMod val="50000"/>
                  </a:schemeClr>
                </a:solidFill>
              </a:rPr>
              <a:t>bo`lsa</a:t>
            </a:r>
            <a:r>
              <a:rPr lang="en-US" sz="2000" dirty="0">
                <a:solidFill>
                  <a:schemeClr val="accent1">
                    <a:lumMod val="50000"/>
                  </a:schemeClr>
                </a:solidFill>
              </a:rPr>
              <a:t>, </a:t>
            </a:r>
            <a:r>
              <a:rPr lang="en-US" sz="2000" dirty="0" err="1">
                <a:solidFill>
                  <a:schemeClr val="accent1">
                    <a:lumMod val="50000"/>
                  </a:schemeClr>
                </a:solidFill>
              </a:rPr>
              <a:t>koordinatalar</a:t>
            </a:r>
            <a:r>
              <a:rPr lang="en-US" sz="2000" dirty="0">
                <a:solidFill>
                  <a:schemeClr val="accent1">
                    <a:lumMod val="50000"/>
                  </a:schemeClr>
                </a:solidFill>
              </a:rPr>
              <a:t> </a:t>
            </a:r>
            <a:r>
              <a:rPr lang="en-US" sz="2000" dirty="0" err="1">
                <a:solidFill>
                  <a:schemeClr val="accent1">
                    <a:lumMod val="50000"/>
                  </a:schemeClr>
                </a:solidFill>
              </a:rPr>
              <a:t>sistemasiga</a:t>
            </a:r>
            <a:r>
              <a:rPr lang="en-US" sz="2000" dirty="0">
                <a:solidFill>
                  <a:schemeClr val="accent1">
                    <a:lumMod val="50000"/>
                  </a:schemeClr>
                </a:solidFill>
              </a:rPr>
              <a:t> </a:t>
            </a:r>
            <a:r>
              <a:rPr lang="en-US" sz="2000" dirty="0" err="1">
                <a:solidFill>
                  <a:schemeClr val="accent1">
                    <a:lumMod val="50000"/>
                  </a:schemeClr>
                </a:solidFill>
              </a:rPr>
              <a:t>nisbatan</a:t>
            </a:r>
            <a:r>
              <a:rPr lang="en-US" sz="2000" dirty="0">
                <a:solidFill>
                  <a:schemeClr val="accent1">
                    <a:lumMod val="50000"/>
                  </a:schemeClr>
                </a:solidFill>
              </a:rPr>
              <a:t> </a:t>
            </a:r>
            <a:r>
              <a:rPr lang="en-US" sz="2000" dirty="0" err="1">
                <a:solidFill>
                  <a:schemeClr val="accent1">
                    <a:lumMod val="50000"/>
                  </a:schemeClr>
                </a:solidFill>
              </a:rPr>
              <a:t>mos</a:t>
            </a:r>
            <a:r>
              <a:rPr lang="en-US" sz="2000" dirty="0">
                <a:solidFill>
                  <a:schemeClr val="accent1">
                    <a:lumMod val="50000"/>
                  </a:schemeClr>
                </a:solidFill>
              </a:rPr>
              <a:t> </a:t>
            </a:r>
            <a:r>
              <a:rPr lang="en-US" sz="2000" dirty="0" err="1">
                <a:solidFill>
                  <a:schemeClr val="accent1">
                    <a:lumMod val="50000"/>
                  </a:schemeClr>
                </a:solidFill>
              </a:rPr>
              <a:t>ravishda</a:t>
            </a:r>
            <a:r>
              <a:rPr lang="en-US" sz="2000" dirty="0">
                <a:solidFill>
                  <a:schemeClr val="accent1">
                    <a:lumMod val="50000"/>
                  </a:schemeClr>
                </a:solidFill>
              </a:rPr>
              <a:t> </a:t>
            </a:r>
            <a:r>
              <a:rPr lang="uz-Latn-UZ" sz="2000" dirty="0">
                <a:solidFill>
                  <a:schemeClr val="accent1">
                    <a:lumMod val="50000"/>
                  </a:schemeClr>
                </a:solidFill>
              </a:rPr>
              <a:t>3</a:t>
            </a:r>
            <a:r>
              <a:rPr lang="en-US" sz="2000" dirty="0">
                <a:solidFill>
                  <a:schemeClr val="accent1">
                    <a:lumMod val="50000"/>
                  </a:schemeClr>
                </a:solidFill>
              </a:rPr>
              <a:t> </a:t>
            </a:r>
            <a:r>
              <a:rPr lang="en-US" sz="2000" dirty="0" err="1">
                <a:solidFill>
                  <a:schemeClr val="accent1">
                    <a:lumMod val="50000"/>
                  </a:schemeClr>
                </a:solidFill>
              </a:rPr>
              <a:t>va</a:t>
            </a:r>
            <a:r>
              <a:rPr lang="en-US" sz="2000" dirty="0">
                <a:solidFill>
                  <a:schemeClr val="accent1">
                    <a:lumMod val="50000"/>
                  </a:schemeClr>
                </a:solidFill>
              </a:rPr>
              <a:t> </a:t>
            </a:r>
            <a:r>
              <a:rPr lang="uz-Latn-UZ" sz="2000" dirty="0">
                <a:solidFill>
                  <a:schemeClr val="accent1">
                    <a:lumMod val="50000"/>
                  </a:schemeClr>
                </a:solidFill>
              </a:rPr>
              <a:t>4</a:t>
            </a:r>
            <a:r>
              <a:rPr lang="en-US" sz="2000" dirty="0">
                <a:solidFill>
                  <a:schemeClr val="accent1">
                    <a:lumMod val="50000"/>
                  </a:schemeClr>
                </a:solidFill>
              </a:rPr>
              <a:t>-</a:t>
            </a:r>
            <a:r>
              <a:rPr lang="en-US" sz="2000" dirty="0" err="1">
                <a:solidFill>
                  <a:schemeClr val="accent1">
                    <a:lumMod val="50000"/>
                  </a:schemeClr>
                </a:solidFill>
              </a:rPr>
              <a:t>chizmalarda</a:t>
            </a:r>
            <a:r>
              <a:rPr lang="en-US" sz="2000" dirty="0">
                <a:solidFill>
                  <a:schemeClr val="accent1">
                    <a:lumMod val="50000"/>
                  </a:schemeClr>
                </a:solidFill>
              </a:rPr>
              <a:t> </a:t>
            </a:r>
            <a:r>
              <a:rPr lang="en-US" sz="2000" dirty="0" err="1">
                <a:solidFill>
                  <a:schemeClr val="accent1">
                    <a:lumMod val="50000"/>
                  </a:schemeClr>
                </a:solidFill>
              </a:rPr>
              <a:t>ko`rsatilgandek</a:t>
            </a:r>
            <a:r>
              <a:rPr lang="en-US" sz="2000" dirty="0">
                <a:solidFill>
                  <a:schemeClr val="accent1">
                    <a:lumMod val="50000"/>
                  </a:schemeClr>
                </a:solidFill>
              </a:rPr>
              <a:t> </a:t>
            </a:r>
            <a:r>
              <a:rPr lang="en-US" sz="2000" dirty="0" err="1">
                <a:solidFill>
                  <a:schemeClr val="accent1">
                    <a:lumMod val="50000"/>
                  </a:schemeClr>
                </a:solidFill>
              </a:rPr>
              <a:t>joylashgan</a:t>
            </a:r>
            <a:r>
              <a:rPr lang="uz-Latn-UZ" sz="2000" dirty="0">
                <a:solidFill>
                  <a:schemeClr val="accent1">
                    <a:lumMod val="50000"/>
                  </a:schemeClr>
                </a:solidFill>
              </a:rPr>
              <a:t>  </a:t>
            </a:r>
            <a:r>
              <a:rPr lang="en-US" sz="2000" dirty="0" err="1">
                <a:solidFill>
                  <a:schemeClr val="accent1">
                    <a:lumMod val="50000"/>
                  </a:schemeClr>
                </a:solidFill>
              </a:rPr>
              <a:t>bo`ladi</a:t>
            </a:r>
            <a:r>
              <a:rPr lang="en-US" sz="2000" dirty="0">
                <a:solidFill>
                  <a:schemeClr val="accent1">
                    <a:lumMod val="50000"/>
                  </a:schemeClr>
                </a:solidFill>
              </a:rPr>
              <a:t>.</a:t>
            </a:r>
            <a:r>
              <a:rPr lang="uz-Latn-UZ" sz="2000" dirty="0">
                <a:solidFill>
                  <a:schemeClr val="accent1">
                    <a:lumMod val="50000"/>
                  </a:schemeClr>
                </a:solidFill>
              </a:rPr>
              <a:t/>
            </a:r>
            <a:br>
              <a:rPr lang="uz-Latn-UZ" sz="2000" dirty="0">
                <a:solidFill>
                  <a:schemeClr val="accent1">
                    <a:lumMod val="50000"/>
                  </a:schemeClr>
                </a:solidFill>
              </a:rPr>
            </a:br>
            <a:r>
              <a:rPr lang="uz-Latn-UZ" sz="2000" dirty="0">
                <a:solidFill>
                  <a:schemeClr val="accent1">
                    <a:lumMod val="50000"/>
                  </a:schemeClr>
                </a:solidFill>
              </a:rPr>
              <a:t/>
            </a:r>
            <a:br>
              <a:rPr lang="uz-Latn-UZ" sz="2000"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ru-RU" sz="2000" b="1" dirty="0">
                <a:solidFill>
                  <a:schemeClr val="accent1">
                    <a:lumMod val="50000"/>
                  </a:schemeClr>
                </a:solidFill>
              </a:rPr>
              <a:t/>
            </a:r>
            <a:br>
              <a:rPr lang="ru-RU"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r>
            <a:br>
              <a:rPr lang="uz-Latn-UZ" sz="2000" b="1" dirty="0">
                <a:solidFill>
                  <a:schemeClr val="accent1">
                    <a:lumMod val="50000"/>
                  </a:schemeClr>
                </a:solidFill>
              </a:rPr>
            </a:br>
            <a:r>
              <a:rPr lang="uz-Latn-UZ" sz="2000" b="1" dirty="0">
                <a:solidFill>
                  <a:schemeClr val="accent1">
                    <a:lumMod val="50000"/>
                  </a:schemeClr>
                </a:solidFill>
              </a:rPr>
              <a:t>            </a:t>
            </a:r>
            <a:br>
              <a:rPr lang="uz-Latn-UZ" sz="2000" b="1" dirty="0">
                <a:solidFill>
                  <a:schemeClr val="accent1">
                    <a:lumMod val="50000"/>
                  </a:schemeClr>
                </a:solidFill>
              </a:rPr>
            </a:br>
            <a:r>
              <a:rPr lang="uz-Latn-UZ" sz="2000" b="1" dirty="0">
                <a:solidFill>
                  <a:schemeClr val="accent1">
                    <a:lumMod val="50000"/>
                  </a:schemeClr>
                </a:solidFill>
              </a:rPr>
              <a:t>            </a:t>
            </a:r>
            <a:r>
              <a:rPr lang="en-US" sz="2000" b="1" dirty="0" smtClean="0">
                <a:solidFill>
                  <a:schemeClr val="accent1">
                    <a:lumMod val="50000"/>
                  </a:schemeClr>
                </a:solidFill>
              </a:rPr>
              <a:t/>
            </a:r>
            <a:br>
              <a:rPr lang="en-US" sz="2000" b="1" dirty="0" smtClean="0">
                <a:solidFill>
                  <a:schemeClr val="accent1">
                    <a:lumMod val="50000"/>
                  </a:schemeClr>
                </a:solidFill>
              </a:rPr>
            </a:br>
            <a:r>
              <a:rPr lang="uz-Latn-UZ" sz="2000" b="1" dirty="0" smtClean="0">
                <a:solidFill>
                  <a:schemeClr val="accent1">
                    <a:lumMod val="50000"/>
                  </a:schemeClr>
                </a:solidFill>
              </a:rPr>
              <a:t>      </a:t>
            </a:r>
            <a:r>
              <a:rPr lang="uz-Latn-UZ" sz="2000" b="1" dirty="0">
                <a:solidFill>
                  <a:schemeClr val="accent1">
                    <a:lumMod val="50000"/>
                  </a:schemeClr>
                </a:solidFill>
              </a:rPr>
              <a:t>3-chizma         </a:t>
            </a:r>
            <a:r>
              <a:rPr lang="en-US" sz="2000" b="1" dirty="0" smtClean="0">
                <a:solidFill>
                  <a:schemeClr val="accent1">
                    <a:lumMod val="50000"/>
                  </a:schemeClr>
                </a:solidFill>
              </a:rPr>
              <a:t>                    </a:t>
            </a:r>
            <a:r>
              <a:rPr lang="uz-Latn-UZ" sz="2000" b="1" dirty="0" smtClean="0">
                <a:solidFill>
                  <a:schemeClr val="accent1">
                    <a:lumMod val="50000"/>
                  </a:schemeClr>
                </a:solidFill>
              </a:rPr>
              <a:t>          4-chizma</a:t>
            </a:r>
            <a:r>
              <a:rPr lang="uz-Latn-UZ" sz="2000" b="1" dirty="0"/>
              <a:t/>
            </a:r>
            <a:br>
              <a:rPr lang="uz-Latn-UZ" sz="2000" b="1" dirty="0"/>
            </a:br>
            <a:endParaRPr lang="ru-RU" sz="2000"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2328" t="31667" r="18126" b="28333"/>
          <a:stretch/>
        </p:blipFill>
        <p:spPr bwMode="auto">
          <a:xfrm>
            <a:off x="1187624" y="2348880"/>
            <a:ext cx="6446520" cy="29260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482180584"/>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стин">
  <a:themeElements>
    <a:clrScheme name="Остин">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Остин">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Остин">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124</TotalTime>
  <Words>231</Words>
  <Application>Microsoft Office PowerPoint</Application>
  <PresentationFormat>Экран (4:3)</PresentationFormat>
  <Paragraphs>42</Paragraphs>
  <Slides>30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30</vt:i4>
      </vt:variant>
    </vt:vector>
  </HeadingPairs>
  <TitlesOfParts>
    <vt:vector size="31" baseType="lpstr">
      <vt:lpstr>Остин</vt:lpstr>
      <vt:lpstr>                                                  Mavzu: Parabola ta’rifi, kanonik tenglamasi. Xossalari. Ikkinchi tartibli chiziqning fokuslari va direktrisalari.Ikkinchi tartibli chiziqning qutb koordinatalaridagi tenglamasi</vt:lpstr>
      <vt:lpstr>REJA: </vt:lpstr>
      <vt:lpstr>      Parabola ta’rifi, kanonik tenglamasi    Ta’rif. Tekislikdagi har bir nuqtadan berilgan nuqtagacha va berilgan to`g’ri chiziqqacha bo`lgan masofalari o`zaro teng bo`lgan barcha nuqtalarning geometrik o`rni parabola deyiladi. Berilgan nuqta berilgan to`g’ri chiziqda yotmaydi deb olamiz. Berilgan F nuqta parabola fokusi, berilgan d to`g’ri chiziq parabola direktrisasi deyiladi. Parabolaning fokusidan direktrisasigacha bo`lgan masofani |FL|=p harfi yordamida belgilaymiz va uni parabolaning parametri deb ataymiz. N nuqtadan d to`g’ri chiziqqacha bo`lgan masofani q=|NM| bilan N va F nuqtalar orasidagi masofani r=|NF| bilan belgilaymiz va buni parabolaning fokal radiusi deymiz. </vt:lpstr>
      <vt:lpstr> </vt:lpstr>
      <vt:lpstr> </vt:lpstr>
      <vt:lpstr> </vt:lpstr>
      <vt:lpstr> Parabola xossalari va shakli. Yuqoridagi (1.6) tenglama bilan berilgan parabola xossalarini o`rganib tasvirini yasaymiz. 10. y2&gt;0 va p&gt;0 bo`lgani uchun (1.6) tenglamada x0 bo`lishi kerak. Bundan  porabolaning barcha nuqtalari Oy o’qdan o’ng yarim tekislikda yotishi kelib chiqadi. 20. Agar x=0, (1.6) dan y=0 ekanligi kelib chiqadi. Parabola koordinatalar boshidan o`tadi. Koordinatalar boshi parabolaning uchi deyiladi.                                       (1-chizma)                                        (2-chizma) </vt:lpstr>
      <vt:lpstr> </vt:lpstr>
      <vt:lpstr>Agar parabola tenglamasi y2=-2px,  x2=-2py ko`rinishda bo`lsa, koordinatalar sistemasiga nisbatan mos ravishda 3 va 4-chizmalarda ko`rsatilgandek joylashgan  bo`ladi.                                            3-chizma                                       4-chizma </vt:lpstr>
      <vt:lpstr> </vt:lpstr>
      <vt:lpstr> </vt:lpstr>
      <vt:lpstr> </vt:lpstr>
      <vt:lpstr> </vt:lpstr>
      <vt:lpstr> </vt:lpstr>
      <vt:lpstr> </vt:lpstr>
      <vt:lpstr> </vt:lpstr>
      <vt:lpstr>                         Parabolani yasash.  Parabola berilgan bo`lsin, uni yasash uchun avvalo uning direktrisasi va fokuslarni yasab olamiz (1-chizma). Ox o`qida koordinatalar boshidan o`ng va chap tomonlarga  kesmani qo`yib, F fokus va L nuqtalarni yasaymiz (OF=OL). L nuqtadan absissa o’qiga perpendikulyar d to`g’ri chiziq o`tkazib, direktrisani yasaymiz.      Direktrisaga parallel va har biri oldingisidan  masofada turuvchi  ko`plab 2-chizmada ko’rsatilgandek to`g’ri chiziqlarni o`tkazamiz. Radiusi direktrisadan mos to`g’ri chiziqqacha bo`lgan masofadan, markazi F fokusda bo`lgan aylana bilan  bu to’g’ri chiziqlarning har biri ikkitadan nuqtada kesishadi. Bunday nuqtalar to`plami paraboladan iborat bo`ladi </vt:lpstr>
      <vt:lpstr> </vt:lpstr>
      <vt:lpstr> </vt:lpstr>
      <vt:lpstr> </vt:lpstr>
      <vt:lpstr>   Ikkinchi tartibli chiziqlarning qutb koordinitalaridagi tenglamalari.  Biz bu yerda ikkinchi tartibli chiziqlar (ellips, giperbola va parabola) ning oldingi paragrafda bayon etilgan xossalaridan foydalanib, maxsus tanlangan qutb koordinatalardagi tenglamasini keltirib chiqaramiz. Bizga aytilgan chiziqlardan birortasi: ellips, giperbola yoki parabola berilgan bo’lsin (agar berilgan chiziq giperbola bo’lsa, uning o’ng tarmog’ini qaraymiz, chunki keltirib chiqariladigan qutb tenglama biz qarayotgan holda giperbolaning faqat bitta tarmog’ini aniqlaydi). Berilgan chiziqni  bilan belgilaymiz. F bu  chiziqning fokusi, d shu fokusga mos direktrisasi bo’lsin. </vt:lpstr>
      <vt:lpstr> </vt:lpstr>
      <vt:lpstr> </vt:lpstr>
      <vt:lpstr> </vt:lpstr>
      <vt:lpstr> </vt:lpstr>
      <vt:lpstr> </vt:lpstr>
      <vt:lpstr>Слайд 27</vt:lpstr>
      <vt:lpstr>Слайд 28</vt:lpstr>
      <vt:lpstr>Слайд 29</vt:lpstr>
      <vt:lpstr>Слайд 30</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MAVZUParabola ta’rifi, kanonik tenglamasi. Xossalari. Ikkinchi tartibli chiziqning fokuslari va direktrisalari.Ikkinchi tartibli chiziqning qutb koordinatalaridagi tenglamasi</dc:title>
  <dc:creator>Admin</dc:creator>
  <cp:lastModifiedBy>User</cp:lastModifiedBy>
  <cp:revision>18</cp:revision>
  <dcterms:created xsi:type="dcterms:W3CDTF">2014-10-19T16:41:33Z</dcterms:created>
  <dcterms:modified xsi:type="dcterms:W3CDTF">2016-05-17T03:10:06Z</dcterms:modified>
</cp:coreProperties>
</file>