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-90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76BDC-C753-439F-A351-FDE5AB957CC8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53BC2-DE4A-4A96-B3E5-5179667356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518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76BDC-C753-439F-A351-FDE5AB957CC8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53BC2-DE4A-4A96-B3E5-5179667356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133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76BDC-C753-439F-A351-FDE5AB957CC8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53BC2-DE4A-4A96-B3E5-5179667356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92451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76BDC-C753-439F-A351-FDE5AB957CC8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53BC2-DE4A-4A96-B3E5-51796673565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0864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76BDC-C753-439F-A351-FDE5AB957CC8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53BC2-DE4A-4A96-B3E5-5179667356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9792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76BDC-C753-439F-A351-FDE5AB957CC8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53BC2-DE4A-4A96-B3E5-5179667356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5444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76BDC-C753-439F-A351-FDE5AB957CC8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53BC2-DE4A-4A96-B3E5-5179667356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0276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76BDC-C753-439F-A351-FDE5AB957CC8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53BC2-DE4A-4A96-B3E5-5179667356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27713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76BDC-C753-439F-A351-FDE5AB957CC8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53BC2-DE4A-4A96-B3E5-5179667356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581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76BDC-C753-439F-A351-FDE5AB957CC8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53BC2-DE4A-4A96-B3E5-5179667356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493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76BDC-C753-439F-A351-FDE5AB957CC8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53BC2-DE4A-4A96-B3E5-5179667356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925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76BDC-C753-439F-A351-FDE5AB957CC8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53BC2-DE4A-4A96-B3E5-5179667356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973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76BDC-C753-439F-A351-FDE5AB957CC8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53BC2-DE4A-4A96-B3E5-5179667356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4726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76BDC-C753-439F-A351-FDE5AB957CC8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53BC2-DE4A-4A96-B3E5-5179667356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8027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76BDC-C753-439F-A351-FDE5AB957CC8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53BC2-DE4A-4A96-B3E5-5179667356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235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76BDC-C753-439F-A351-FDE5AB957CC8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53BC2-DE4A-4A96-B3E5-5179667356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549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76BDC-C753-439F-A351-FDE5AB957CC8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53BC2-DE4A-4A96-B3E5-5179667356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27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E176BDC-C753-439F-A351-FDE5AB957CC8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53BC2-DE4A-4A96-B3E5-5179667356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96153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0" y="742120"/>
            <a:ext cx="9278248" cy="3359399"/>
          </a:xfrm>
        </p:spPr>
        <p:txBody>
          <a:bodyPr/>
          <a:lstStyle/>
          <a:p>
            <a:pPr algn="ctr"/>
            <a:r>
              <a:rPr lang="en-US" sz="4000" dirty="0" err="1" smtClean="0"/>
              <a:t>Mavzu</a:t>
            </a:r>
            <a:r>
              <a:rPr lang="en-US" sz="4000" dirty="0" smtClean="0"/>
              <a:t>:</a:t>
            </a:r>
            <a:r>
              <a:rPr lang="ru-RU" sz="4000" dirty="0" smtClean="0"/>
              <a:t> </a:t>
            </a:r>
            <a:r>
              <a:rPr lang="en-US" sz="3200" dirty="0" err="1"/>
              <a:t>Koordinata</a:t>
            </a:r>
            <a:r>
              <a:rPr lang="en-US" sz="3200" dirty="0"/>
              <a:t> </a:t>
            </a:r>
            <a:r>
              <a:rPr lang="en-US" sz="3200" dirty="0" err="1"/>
              <a:t>o`qlarini</a:t>
            </a:r>
            <a:r>
              <a:rPr lang="en-US" sz="3200" dirty="0"/>
              <a:t> </a:t>
            </a:r>
            <a:r>
              <a:rPr lang="en-US" sz="3200" dirty="0" err="1"/>
              <a:t>burish</a:t>
            </a:r>
            <a:r>
              <a:rPr lang="en-US" sz="3200" dirty="0"/>
              <a:t> </a:t>
            </a:r>
            <a:r>
              <a:rPr lang="en-US" sz="3200" dirty="0" err="1"/>
              <a:t>va</a:t>
            </a:r>
            <a:r>
              <a:rPr lang="en-US" sz="3200" dirty="0"/>
              <a:t> parallel </a:t>
            </a:r>
            <a:r>
              <a:rPr lang="en-US" sz="3200" dirty="0" err="1"/>
              <a:t>ko`chirish</a:t>
            </a:r>
            <a:r>
              <a:rPr lang="en-US" sz="3200" dirty="0"/>
              <a:t> </a:t>
            </a:r>
            <a:r>
              <a:rPr lang="en-US" sz="3200" dirty="0" err="1"/>
              <a:t>bilan</a:t>
            </a:r>
            <a:r>
              <a:rPr lang="en-US" sz="3200" dirty="0"/>
              <a:t> </a:t>
            </a:r>
            <a:r>
              <a:rPr lang="en-US" sz="3200" dirty="0" err="1"/>
              <a:t>ikkinchi</a:t>
            </a:r>
            <a:r>
              <a:rPr lang="en-US" sz="3200" dirty="0"/>
              <a:t> </a:t>
            </a:r>
            <a:r>
              <a:rPr lang="en-US" sz="3200" dirty="0" err="1"/>
              <a:t>tartibli</a:t>
            </a:r>
            <a:r>
              <a:rPr lang="en-US" sz="3200" dirty="0"/>
              <a:t> </a:t>
            </a:r>
            <a:r>
              <a:rPr lang="en-US" sz="3200" dirty="0" err="1"/>
              <a:t>chiziqning</a:t>
            </a:r>
            <a:r>
              <a:rPr lang="en-US" sz="3200" dirty="0"/>
              <a:t> </a:t>
            </a:r>
            <a:r>
              <a:rPr lang="en-US" sz="3200" dirty="0" err="1"/>
              <a:t>umumiy</a:t>
            </a:r>
            <a:r>
              <a:rPr lang="en-US" sz="3200" dirty="0"/>
              <a:t> </a:t>
            </a:r>
            <a:r>
              <a:rPr lang="en-US" sz="3200" dirty="0" err="1"/>
              <a:t>tenglamasini</a:t>
            </a:r>
            <a:r>
              <a:rPr lang="en-US" sz="3200" dirty="0"/>
              <a:t> </a:t>
            </a:r>
            <a:r>
              <a:rPr lang="en-US" sz="3200" dirty="0" err="1"/>
              <a:t>kanonik</a:t>
            </a:r>
            <a:r>
              <a:rPr lang="en-US" sz="3200" dirty="0"/>
              <a:t> </a:t>
            </a:r>
            <a:r>
              <a:rPr lang="en-US" sz="3200" dirty="0" err="1"/>
              <a:t>ko`rinishga</a:t>
            </a:r>
            <a:r>
              <a:rPr lang="en-US" sz="3200" dirty="0"/>
              <a:t> </a:t>
            </a:r>
            <a:r>
              <a:rPr lang="en-US" sz="3200" dirty="0" err="1"/>
              <a:t>keltirish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6740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702365" y="516835"/>
                <a:ext cx="9731802" cy="5658678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350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35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  <m:t>11 </m:t>
                            </m:r>
                            <m:func>
                              <m:funcPr>
                                <m:ctrlPr>
                                  <a:rPr lang="en-US" sz="3500" b="0" i="1" smtClean="0"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3500" b="0" i="0" smtClean="0">
                                    <a:latin typeface="Cambria Math" panose="02040503050406030204" pitchFamily="18" charset="0"/>
                                  </a:rPr>
                                  <m:t>cos</m:t>
                                </m:r>
                              </m:fName>
                              <m:e>
                                <m:r>
                                  <a:rPr lang="en-US" sz="35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𝛼</m:t>
                                </m:r>
                                <m:r>
                                  <a:rPr lang="en-US" sz="35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</m:t>
                                </m:r>
                              </m:e>
                            </m:func>
                          </m:sub>
                        </m:sSub>
                        <m:sSub>
                          <m:sSubPr>
                            <m:ctrlPr>
                              <a:rPr lang="ru-RU" sz="35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  <m:t>12</m:t>
                            </m:r>
                            <m:func>
                              <m:funcPr>
                                <m:ctrlPr>
                                  <a:rPr lang="en-US" sz="3500" b="0" i="1" smtClean="0"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3500" b="0" i="0" smtClean="0">
                                    <a:latin typeface="Cambria Math" panose="02040503050406030204" pitchFamily="18" charset="0"/>
                                  </a:rPr>
                                  <m:t>sin</m:t>
                                </m:r>
                              </m:fName>
                              <m:e>
                                <m:r>
                                  <a:rPr lang="en-US" sz="35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𝛼</m:t>
                                </m:r>
                              </m:e>
                            </m:func>
                          </m:sub>
                        </m:sSub>
                      </m:num>
                      <m:den>
                        <m:func>
                          <m:funcPr>
                            <m:ctrlPr>
                              <a:rPr lang="en-US" sz="3500" i="1" smtClean="0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350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US" sz="35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e>
                        </m:func>
                      </m:den>
                    </m:f>
                  </m:oMath>
                </a14:m>
                <a:r>
                  <a:rPr lang="en-US" sz="350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500" i="1" dirty="0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500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500" b="0" i="1" dirty="0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3500" b="0" i="1" dirty="0" smtClean="0">
                                <a:latin typeface="Cambria Math" panose="02040503050406030204" pitchFamily="18" charset="0"/>
                              </a:rPr>
                              <m:t>21</m:t>
                            </m:r>
                            <m:func>
                              <m:funcPr>
                                <m:ctrlPr>
                                  <a:rPr lang="en-US" sz="3500" b="0" i="1" dirty="0" smtClean="0"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3500" b="0" i="0" dirty="0" smtClean="0">
                                    <a:latin typeface="Cambria Math" panose="02040503050406030204" pitchFamily="18" charset="0"/>
                                  </a:rPr>
                                  <m:t>cos</m:t>
                                </m:r>
                              </m:fName>
                              <m:e>
                                <m:r>
                                  <a:rPr lang="en-US" sz="35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𝛼</m:t>
                                </m:r>
                              </m:e>
                            </m:func>
                            <m:r>
                              <a:rPr lang="en-US" sz="3500" b="0" i="1" dirty="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3500" b="0" i="1" dirty="0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500" b="0" i="1" dirty="0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3500" b="0" i="1" dirty="0" smtClean="0">
                                    <a:latin typeface="Cambria Math" panose="02040503050406030204" pitchFamily="18" charset="0"/>
                                  </a:rPr>
                                  <m:t>22</m:t>
                                </m:r>
                                <m:func>
                                  <m:funcPr>
                                    <m:ctrlPr>
                                      <a:rPr lang="en-US" sz="3500" b="0" i="1" dirty="0" smtClean="0">
                                        <a:latin typeface="Cambria Math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3500" b="0" i="0" dirty="0" smtClean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US" sz="35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</m:func>
                              </m:sub>
                            </m:sSub>
                          </m:sub>
                        </m:sSub>
                      </m:num>
                      <m:den>
                        <m:func>
                          <m:funcPr>
                            <m:ctrlPr>
                              <a:rPr lang="en-US" sz="3500" i="1" dirty="0" smtClean="0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3500" i="0" dirty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35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e>
                        </m:func>
                      </m:den>
                    </m:f>
                  </m:oMath>
                </a14:m>
                <a:endParaRPr lang="en-US" sz="3500" dirty="0" smtClean="0"/>
              </a:p>
              <a:p>
                <a:endParaRPr lang="en-US" sz="3500" dirty="0"/>
              </a:p>
              <a:p>
                <a:r>
                  <a:rPr lang="en-US" sz="3500" dirty="0" err="1" smtClean="0"/>
                  <a:t>Munosabatni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qandaydir</a:t>
                </a:r>
                <a:r>
                  <a:rPr lang="en-US" sz="3500" dirty="0" smtClean="0"/>
                  <a:t> </a:t>
                </a:r>
                <a14:m>
                  <m:oMath xmlns:m="http://schemas.openxmlformats.org/officeDocument/2006/math">
                    <m:r>
                      <a:rPr lang="en-US" sz="35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sz="3500" dirty="0" smtClean="0"/>
                  <a:t> </a:t>
                </a:r>
                <a:r>
                  <a:rPr lang="en-US" sz="3500" dirty="0" err="1" smtClean="0"/>
                  <a:t>ga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teng</a:t>
                </a:r>
                <a:r>
                  <a:rPr lang="en-US" sz="3500" dirty="0" smtClean="0"/>
                  <a:t>. </a:t>
                </a:r>
                <a:r>
                  <a:rPr lang="en-US" sz="3500" dirty="0" err="1" smtClean="0"/>
                  <a:t>Uning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quydagi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ko’rinishiga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ega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bo’lamiz</a:t>
                </a:r>
                <a:endParaRPr lang="en-US" sz="3500" dirty="0" smtClean="0"/>
              </a:p>
              <a:p>
                <a:r>
                  <a:rPr lang="en-US" sz="3500" dirty="0" smtClean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sub>
                    </m:sSub>
                  </m:oMath>
                </a14:m>
                <a:r>
                  <a:rPr lang="en-US" sz="3500" dirty="0" smtClean="0"/>
                  <a:t>-</a:t>
                </a:r>
                <a14:m>
                  <m:oMath xmlns:m="http://schemas.openxmlformats.org/officeDocument/2006/math">
                    <m:r>
                      <a:rPr lang="en-US" sz="35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sz="3500" dirty="0" smtClean="0"/>
                  <a:t>)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3500" i="1" dirty="0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500" i="0" dirty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35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func>
                  </m:oMath>
                </a14:m>
                <a:r>
                  <a:rPr lang="en-US" sz="3500" dirty="0" smtClean="0"/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</m:sSub>
                    <m:func>
                      <m:funcPr>
                        <m:ctrlPr>
                          <a:rPr lang="en-US" sz="3500" i="1" dirty="0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500" i="0" dirty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sz="35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func>
                  </m:oMath>
                </a14:m>
                <a:r>
                  <a:rPr lang="en-US" sz="3500" dirty="0" smtClean="0"/>
                  <a:t>=0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5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21</m:t>
                        </m:r>
                      </m:sub>
                    </m:sSub>
                    <m:func>
                      <m:funcPr>
                        <m:ctrlPr>
                          <a:rPr lang="en-US" sz="350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50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35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func>
                  </m:oMath>
                </a14:m>
                <a:r>
                  <a:rPr lang="en-US" sz="3500" dirty="0" smtClean="0"/>
                  <a:t>+(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22</m:t>
                        </m:r>
                      </m:sub>
                    </m:sSub>
                  </m:oMath>
                </a14:m>
                <a:r>
                  <a:rPr lang="en-US" sz="3500" dirty="0" smtClean="0"/>
                  <a:t>-</a:t>
                </a:r>
                <a14:m>
                  <m:oMath xmlns:m="http://schemas.openxmlformats.org/officeDocument/2006/math">
                    <m:r>
                      <a:rPr lang="en-US" sz="35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US" sz="35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func>
                      <m:funcPr>
                        <m:ctrlPr>
                          <a:rPr lang="en-US" sz="3500" b="0" i="1" dirty="0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500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sz="35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func>
                  </m:oMath>
                </a14:m>
                <a:r>
                  <a:rPr lang="en-US" sz="3500" dirty="0" smtClean="0"/>
                  <a:t>=0</a:t>
                </a:r>
              </a:p>
              <a:p>
                <a:r>
                  <a:rPr lang="en-US" sz="3500" dirty="0" smtClean="0"/>
                  <a:t>Bu </a:t>
                </a:r>
                <a:r>
                  <a:rPr lang="en-US" sz="3500" dirty="0" err="1" smtClean="0"/>
                  <a:t>sistema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bir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jinsli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shuning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uchun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uning</a:t>
                </a:r>
                <a:r>
                  <a:rPr lang="en-US" sz="3500" dirty="0" smtClean="0"/>
                  <a:t> determinant </a:t>
                </a:r>
                <a:r>
                  <a:rPr lang="en-US" sz="3500" dirty="0" err="1" smtClean="0"/>
                  <a:t>nolga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teng</a:t>
                </a:r>
                <a:endParaRPr lang="ru-RU" sz="35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02365" y="516835"/>
                <a:ext cx="9731802" cy="5658678"/>
              </a:xfrm>
              <a:blipFill rotWithShape="0">
                <a:blip r:embed="rId2"/>
                <a:stretch>
                  <a:fillRect l="-11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92947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22853" y="861391"/>
                <a:ext cx="9833112" cy="5327373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3500" i="1" smtClean="0">
                            <a:latin typeface="Cambria Math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ru-RU" sz="3500" i="1" smtClean="0">
                                <a:latin typeface="Cambria Math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ru-RU" sz="350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500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sz="3500" b="0" i="1" smtClean="0">
                                      <a:latin typeface="Cambria Math" panose="02040503050406030204" pitchFamily="18" charset="0"/>
                                    </a:rPr>
                                    <m:t>11−</m:t>
                                  </m:r>
                                  <m:r>
                                    <a:rPr lang="en-US" sz="35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𝜇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ru-RU" sz="350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500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sz="3500" b="0" i="1" smtClean="0">
                                      <a:latin typeface="Cambria Math" panose="02040503050406030204" pitchFamily="18" charset="0"/>
                                    </a:rPr>
                                    <m:t>12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ru-RU" sz="350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500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sz="3500" b="0" i="1" smtClean="0">
                                      <a:latin typeface="Cambria Math" panose="02040503050406030204" pitchFamily="18" charset="0"/>
                                    </a:rPr>
                                    <m:t>21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ru-RU" sz="350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500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sz="3500" b="0" i="1" smtClean="0">
                                      <a:latin typeface="Cambria Math" panose="02040503050406030204" pitchFamily="18" charset="0"/>
                                    </a:rPr>
                                    <m:t>22−</m:t>
                                  </m:r>
                                  <m:r>
                                    <a:rPr lang="en-US" sz="35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𝜇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r>
                  <a:rPr lang="en-US" sz="3500" dirty="0" smtClean="0"/>
                  <a:t>=0</a:t>
                </a:r>
              </a:p>
              <a:p>
                <a:r>
                  <a:rPr lang="en-US" sz="3500" dirty="0" err="1" smtClean="0"/>
                  <a:t>Yoki</a:t>
                </a:r>
                <a:r>
                  <a:rPr lang="en-US" sz="3500" dirty="0" smtClean="0"/>
                  <a:t> 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35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sz="35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500" dirty="0" smtClean="0"/>
                  <a:t>-(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11</m:t>
                        </m:r>
                      </m:sub>
                    </m:sSub>
                    <m:r>
                      <a:rPr lang="en-US" sz="3500" i="1" dirty="0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35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22</m:t>
                        </m:r>
                      </m:sub>
                    </m:sSub>
                  </m:oMath>
                </a14:m>
                <a:r>
                  <a:rPr lang="en-US" sz="3500" dirty="0" smtClean="0"/>
                  <a:t>)</a:t>
                </a:r>
                <a14:m>
                  <m:oMath xmlns:m="http://schemas.openxmlformats.org/officeDocument/2006/math">
                    <m:r>
                      <a:rPr lang="en-US" sz="35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sz="3500" dirty="0" smtClean="0"/>
                  <a:t>+(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11</m:t>
                        </m:r>
                      </m:sub>
                    </m:sSub>
                    <m:sSub>
                      <m:sSubPr>
                        <m:ctrlPr>
                          <a:rPr lang="en-US" sz="35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22</m:t>
                        </m:r>
                      </m:sub>
                    </m:sSub>
                    <m:r>
                      <a:rPr lang="en-US" sz="3500" b="0" i="0" dirty="0" smtClean="0">
                        <a:latin typeface="Cambria Math" panose="02040503050406030204" pitchFamily="18" charset="0"/>
                      </a:rPr>
                      <m:t>−</m:t>
                    </m:r>
                    <m:sSubSup>
                      <m:sSubSupPr>
                        <m:ctrlPr>
                          <a:rPr lang="en-US" sz="3500" b="0" i="1" dirty="0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  <m:sup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sz="3500" dirty="0" smtClean="0"/>
                  <a:t>)=0</a:t>
                </a:r>
              </a:p>
              <a:p>
                <a:r>
                  <a:rPr lang="en-US" sz="3500" dirty="0" err="1" smtClean="0"/>
                  <a:t>Bo’lganda</a:t>
                </a:r>
                <a:r>
                  <a:rPr lang="en-US" sz="3500" dirty="0" smtClean="0"/>
                  <a:t> Sistema </a:t>
                </a:r>
                <a:r>
                  <a:rPr lang="en-US" sz="3500" dirty="0" err="1" smtClean="0"/>
                  <a:t>noldan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farqli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yechimga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ega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bo’ladi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va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bu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tenglama</a:t>
                </a:r>
                <a:r>
                  <a:rPr lang="en-US" sz="3500" dirty="0" smtClean="0"/>
                  <a:t> </a:t>
                </a:r>
                <a14:m>
                  <m:oMath xmlns:m="http://schemas.openxmlformats.org/officeDocument/2006/math">
                    <m:r>
                      <a:rPr lang="en-US" sz="35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sz="3500" dirty="0" smtClean="0"/>
                  <a:t> </a:t>
                </a:r>
                <a:r>
                  <a:rPr lang="en-US" sz="3500" dirty="0" err="1" smtClean="0"/>
                  <a:t>chiziqning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harakteristik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tenglamasi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deyiladi</a:t>
                </a:r>
                <a:endParaRPr lang="ru-RU" sz="35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853" y="861391"/>
                <a:ext cx="9833112" cy="5327373"/>
              </a:xfrm>
              <a:blipFill rotWithShape="0">
                <a:blip r:embed="rId2"/>
                <a:stretch>
                  <a:fillRect l="-1116" r="-6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72144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7530" y="699248"/>
            <a:ext cx="10381130" cy="5549152"/>
          </a:xfrm>
        </p:spPr>
        <p:txBody>
          <a:bodyPr>
            <a:noAutofit/>
          </a:bodyPr>
          <a:lstStyle/>
          <a:p>
            <a:pPr indent="0" algn="ctr">
              <a:buNone/>
              <a:tabLst>
                <a:tab pos="571500" algn="l"/>
              </a:tabLst>
            </a:pPr>
            <a:r>
              <a:rPr lang="uz-Cyrl-UZ" sz="2400" b="1" dirty="0">
                <a:latin typeface="Times New Roman"/>
                <a:ea typeface="Times New Roman"/>
              </a:rPr>
              <a:t>Asosiy adabiyotlar</a:t>
            </a:r>
            <a:r>
              <a:rPr lang="ru-RU" sz="2400" b="1" dirty="0">
                <a:latin typeface="Times New Roman"/>
                <a:ea typeface="Times New Roman"/>
              </a:rPr>
              <a:t>:</a:t>
            </a:r>
            <a:endParaRPr lang="ru-RU" sz="2400" b="1" dirty="0">
              <a:latin typeface="Arial"/>
              <a:ea typeface="Times New Roman"/>
            </a:endParaRPr>
          </a:p>
          <a:p>
            <a:pPr indent="228600" algn="just">
              <a:spcAft>
                <a:spcPts val="600"/>
              </a:spcAft>
            </a:pPr>
            <a:r>
              <a:rPr lang="uz-Cyrl-UZ" sz="2400" dirty="0">
                <a:latin typeface="Times New Roman"/>
                <a:ea typeface="Times New Roman"/>
              </a:rPr>
              <a:t>1. Н.Д.Додажонов, М.Ш.Жўраева. Геометрия. 1-қисм, Тошкент. «Ўқитувчи», 1996 й. (ўқув қўлланма) </a:t>
            </a:r>
            <a:endParaRPr lang="ru-RU" sz="2400" dirty="0">
              <a:latin typeface="Times New Roman"/>
              <a:ea typeface="Times New Roman"/>
            </a:endParaRPr>
          </a:p>
          <a:p>
            <a:pPr indent="228600" algn="just">
              <a:spcAft>
                <a:spcPts val="600"/>
              </a:spcAft>
            </a:pPr>
            <a:r>
              <a:rPr lang="uz-Cyrl-UZ" sz="2400" dirty="0">
                <a:latin typeface="Times New Roman"/>
                <a:ea typeface="Times New Roman"/>
              </a:rPr>
              <a:t>2. X.X.Назаров, X.O.Oчиловa, Е.Г.Подгорнова. Геометриядан масалалар тўплами. 1 ва 2 қисм. Тошкент «Ўқитувчи» 1993, 1997. (ўқув қўлланма) </a:t>
            </a:r>
            <a:endParaRPr lang="ru-RU" sz="2400" dirty="0">
              <a:latin typeface="Times New Roman"/>
              <a:ea typeface="Times New Roman"/>
            </a:endParaRPr>
          </a:p>
          <a:p>
            <a:pPr indent="0" algn="ctr">
              <a:spcAft>
                <a:spcPts val="600"/>
              </a:spcAft>
              <a:buNone/>
            </a:pPr>
            <a:r>
              <a:rPr lang="uz-Cyrl-UZ" sz="2400" b="1" dirty="0">
                <a:latin typeface="Times New Roman"/>
                <a:ea typeface="Times New Roman"/>
              </a:rPr>
              <a:t>Qo’shimcha adabiyotlar:</a:t>
            </a:r>
            <a:endParaRPr lang="ru-RU" sz="2400" dirty="0">
              <a:latin typeface="Times New Roman"/>
              <a:ea typeface="Times New Roman"/>
            </a:endParaRPr>
          </a:p>
          <a:p>
            <a:pPr marR="949960" indent="450215" algn="just">
              <a:tabLst>
                <a:tab pos="6578600" algn="l"/>
                <a:tab pos="180340" algn="l"/>
                <a:tab pos="6578600" algn="l"/>
              </a:tabLst>
            </a:pPr>
            <a:r>
              <a:rPr lang="uz-Cyrl-UZ" sz="2400" dirty="0">
                <a:latin typeface="Times New Roman"/>
                <a:ea typeface="Times New Roman"/>
                <a:cs typeface="PANDA Times UZ"/>
              </a:rPr>
              <a:t>1. Baxvalov M. Analitik geometriyadan mashqlar to’plami. Toshkent UzMU, 2006 y. </a:t>
            </a:r>
            <a:endParaRPr lang="ru-RU" sz="2400" dirty="0">
              <a:latin typeface="PANDA Times UZ"/>
              <a:ea typeface="Times New Roman"/>
              <a:cs typeface="PANDA Times UZ"/>
            </a:endParaRPr>
          </a:p>
          <a:p>
            <a:pPr marR="949960" indent="450215" algn="just">
              <a:tabLst>
                <a:tab pos="6578600" algn="l"/>
                <a:tab pos="180340" algn="l"/>
                <a:tab pos="6578600" algn="l"/>
              </a:tabLst>
            </a:pPr>
            <a:r>
              <a:rPr lang="uz-Cyrl-UZ" sz="2400" dirty="0">
                <a:latin typeface="Times New Roman"/>
                <a:ea typeface="Times New Roman"/>
                <a:cs typeface="PANDA Times UZ"/>
              </a:rPr>
              <a:t>2.K.X. Aбдуллаев и другие Геометрия 1-часть. Тошкент, «Ўқитувчи» 2002й. </a:t>
            </a:r>
            <a:endParaRPr lang="ru-RU" sz="2400" dirty="0">
              <a:latin typeface="PANDA Times UZ"/>
              <a:ea typeface="Times New Roman"/>
              <a:cs typeface="PANDA Times UZ"/>
            </a:endParaRPr>
          </a:p>
          <a:p>
            <a:pPr algn="just">
              <a:spcAft>
                <a:spcPts val="600"/>
              </a:spcAft>
            </a:pPr>
            <a:r>
              <a:rPr lang="ru-RU" sz="2400" dirty="0">
                <a:latin typeface="Times New Roman"/>
                <a:ea typeface="Times New Roman"/>
              </a:rPr>
              <a:t>3.</a:t>
            </a:r>
            <a:r>
              <a:rPr lang="en-US" sz="2400" dirty="0">
                <a:latin typeface="Times New Roman"/>
                <a:ea typeface="Times New Roman"/>
              </a:rPr>
              <a:t>K</a:t>
            </a:r>
            <a:r>
              <a:rPr lang="ru-RU" sz="2400" dirty="0">
                <a:latin typeface="Times New Roman"/>
                <a:ea typeface="Times New Roman"/>
              </a:rPr>
              <a:t>.</a:t>
            </a:r>
            <a:r>
              <a:rPr lang="en-US" sz="2400" dirty="0">
                <a:latin typeface="Times New Roman"/>
                <a:ea typeface="Times New Roman"/>
              </a:rPr>
              <a:t>X</a:t>
            </a:r>
            <a:r>
              <a:rPr lang="ru-RU" sz="2400" dirty="0">
                <a:latin typeface="Times New Roman"/>
                <a:ea typeface="Times New Roman"/>
              </a:rPr>
              <a:t>. </a:t>
            </a:r>
            <a:r>
              <a:rPr lang="en-US" sz="2400" dirty="0">
                <a:latin typeface="Times New Roman"/>
                <a:ea typeface="Times New Roman"/>
              </a:rPr>
              <a:t>A</a:t>
            </a:r>
            <a:r>
              <a:rPr lang="uz-Cyrl-UZ" sz="2400" dirty="0">
                <a:latin typeface="Times New Roman"/>
                <a:ea typeface="Times New Roman"/>
              </a:rPr>
              <a:t>бдуллаев и другие. Сборник задач по геометрии. Тошкент, “Ўқитувчи” 2004 г.</a:t>
            </a:r>
            <a:endParaRPr lang="ru-RU" sz="2400" dirty="0">
              <a:latin typeface="Times New Roman"/>
              <a:ea typeface="Times New Roman"/>
            </a:endParaRP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53296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Reja</a:t>
            </a:r>
            <a:r>
              <a:rPr lang="en-US" dirty="0" smtClean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311966"/>
            <a:ext cx="9153871" cy="4936434"/>
          </a:xfrm>
        </p:spPr>
        <p:txBody>
          <a:bodyPr>
            <a:normAutofit lnSpcReduction="10000"/>
          </a:bodyPr>
          <a:lstStyle/>
          <a:p>
            <a:r>
              <a:rPr lang="en-US" sz="3800" dirty="0" smtClean="0"/>
              <a:t> </a:t>
            </a:r>
            <a:r>
              <a:rPr lang="en-US" sz="3800" dirty="0"/>
              <a:t>1   </a:t>
            </a:r>
            <a:r>
              <a:rPr lang="en-US" sz="3800" dirty="0" err="1"/>
              <a:t>ikkinchi</a:t>
            </a:r>
            <a:r>
              <a:rPr lang="en-US" sz="3800" dirty="0"/>
              <a:t> </a:t>
            </a:r>
            <a:r>
              <a:rPr lang="en-US" sz="3800" dirty="0" err="1"/>
              <a:t>tartibli</a:t>
            </a:r>
            <a:r>
              <a:rPr lang="en-US" sz="3800" dirty="0"/>
              <a:t> </a:t>
            </a:r>
            <a:r>
              <a:rPr lang="en-US" sz="3800" dirty="0" err="1"/>
              <a:t>chiziqning</a:t>
            </a:r>
            <a:r>
              <a:rPr lang="en-US" sz="3800" dirty="0"/>
              <a:t> </a:t>
            </a:r>
            <a:r>
              <a:rPr lang="en-US" sz="3800" dirty="0" err="1"/>
              <a:t>umumiy</a:t>
            </a:r>
            <a:r>
              <a:rPr lang="en-US" sz="3800" dirty="0"/>
              <a:t> </a:t>
            </a:r>
            <a:r>
              <a:rPr lang="en-US" sz="3800" dirty="0" err="1" smtClean="0"/>
              <a:t>tenglamasini</a:t>
            </a:r>
            <a:r>
              <a:rPr lang="en-US" sz="3800" dirty="0" smtClean="0"/>
              <a:t>.</a:t>
            </a:r>
          </a:p>
          <a:p>
            <a:endParaRPr lang="en-US" sz="3800" dirty="0"/>
          </a:p>
          <a:p>
            <a:r>
              <a:rPr lang="en-US" sz="3800" dirty="0" smtClean="0"/>
              <a:t>2      </a:t>
            </a:r>
            <a:r>
              <a:rPr lang="en-US" sz="3800" dirty="0" err="1" smtClean="0"/>
              <a:t>Kordinata</a:t>
            </a:r>
            <a:r>
              <a:rPr lang="en-US" sz="3800" dirty="0" smtClean="0"/>
              <a:t> </a:t>
            </a:r>
            <a:r>
              <a:rPr lang="en-US" sz="3800" dirty="0" err="1" smtClean="0"/>
              <a:t>o’qlarini</a:t>
            </a:r>
            <a:r>
              <a:rPr lang="en-US" sz="3800" dirty="0" smtClean="0"/>
              <a:t> </a:t>
            </a:r>
            <a:r>
              <a:rPr lang="en-US" sz="3800" dirty="0" err="1" smtClean="0"/>
              <a:t>burish</a:t>
            </a:r>
            <a:r>
              <a:rPr lang="en-US" sz="3800" dirty="0" smtClean="0"/>
              <a:t>.</a:t>
            </a:r>
          </a:p>
          <a:p>
            <a:endParaRPr lang="en-US" sz="3800" dirty="0" smtClean="0"/>
          </a:p>
          <a:p>
            <a:r>
              <a:rPr lang="en-US" sz="3800" dirty="0" smtClean="0"/>
              <a:t>3        </a:t>
            </a:r>
            <a:r>
              <a:rPr lang="en-US" sz="3800" dirty="0" err="1"/>
              <a:t>ikkinchi</a:t>
            </a:r>
            <a:r>
              <a:rPr lang="en-US" sz="3800" dirty="0"/>
              <a:t> </a:t>
            </a:r>
            <a:r>
              <a:rPr lang="en-US" sz="3800" dirty="0" err="1"/>
              <a:t>tartibli</a:t>
            </a:r>
            <a:r>
              <a:rPr lang="en-US" sz="3800" dirty="0"/>
              <a:t> </a:t>
            </a:r>
            <a:r>
              <a:rPr lang="en-US" sz="3800" dirty="0" err="1"/>
              <a:t>chiziqning</a:t>
            </a:r>
            <a:r>
              <a:rPr lang="en-US" sz="3800" dirty="0"/>
              <a:t> </a:t>
            </a:r>
            <a:r>
              <a:rPr lang="en-US" sz="3800" dirty="0" err="1"/>
              <a:t>umumiy</a:t>
            </a:r>
            <a:r>
              <a:rPr lang="en-US" sz="3800" dirty="0"/>
              <a:t> </a:t>
            </a:r>
            <a:r>
              <a:rPr lang="en-US" sz="3800" dirty="0" err="1" smtClean="0"/>
              <a:t>tenglamasini</a:t>
            </a:r>
            <a:r>
              <a:rPr lang="en-US" sz="3800" dirty="0" smtClean="0"/>
              <a:t> </a:t>
            </a:r>
            <a:r>
              <a:rPr lang="en-US" sz="3800" dirty="0" err="1" smtClean="0"/>
              <a:t>kanonik</a:t>
            </a:r>
            <a:r>
              <a:rPr lang="en-US" sz="3800" dirty="0" smtClean="0"/>
              <a:t>           </a:t>
            </a:r>
            <a:r>
              <a:rPr lang="en-US" sz="3800" dirty="0" err="1" smtClean="0"/>
              <a:t>ko’rinishga</a:t>
            </a:r>
            <a:r>
              <a:rPr lang="en-US" sz="3800" dirty="0" smtClean="0"/>
              <a:t> </a:t>
            </a:r>
            <a:r>
              <a:rPr lang="en-US" sz="3800" dirty="0" err="1" smtClean="0"/>
              <a:t>keltirish</a:t>
            </a:r>
            <a:endParaRPr lang="en-US" sz="38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0821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1149694" y="439466"/>
                <a:ext cx="10141158" cy="6107108"/>
              </a:xfrm>
            </p:spPr>
            <p:txBody>
              <a:bodyPr/>
              <a:lstStyle/>
              <a:p>
                <a:r>
                  <a:rPr lang="en-US" dirty="0" smtClean="0"/>
                  <a:t>Ikkinchi </a:t>
                </a:r>
                <a:r>
                  <a:rPr lang="en-US" dirty="0" err="1" smtClean="0"/>
                  <a:t>tartipli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chiziq</a:t>
                </a:r>
                <a:r>
                  <a:rPr lang="en-US" dirty="0" smtClean="0"/>
                  <a:t>  (o,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acc>
                  </m:oMath>
                </a14:m>
                <a:r>
                  <a:rPr lang="en-US" dirty="0" smtClean="0"/>
                  <a:t>,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acc>
                  </m:oMath>
                </a14:m>
                <a:r>
                  <a:rPr lang="en-US" dirty="0" smtClean="0"/>
                  <a:t>) </a:t>
                </a:r>
                <a:r>
                  <a:rPr lang="en-US" dirty="0" err="1" smtClean="0"/>
                  <a:t>dekart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repperida</a:t>
                </a:r>
                <a:r>
                  <a:rPr lang="en-US" dirty="0" smtClean="0"/>
                  <a:t/>
                </a:r>
                <a:br>
                  <a:rPr lang="en-US" dirty="0" smtClean="0"/>
                </a:br>
                <a:r>
                  <a:rPr lang="en-US" dirty="0" smtClean="0"/>
                  <a:t>a</a:t>
                </a:r>
                <a:r>
                  <a:rPr lang="en-US" sz="1500" dirty="0" smtClean="0"/>
                  <a:t>11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/>
                  <a:t>+2a</a:t>
                </a:r>
                <a:r>
                  <a:rPr lang="en-US" sz="1500" dirty="0" smtClean="0"/>
                  <a:t>12</a:t>
                </a:r>
                <a:r>
                  <a:rPr lang="en-US" dirty="0" smtClean="0"/>
                  <a:t>xy+2a</a:t>
                </a:r>
                <a:r>
                  <a:rPr lang="en-US" sz="1500" dirty="0" smtClean="0"/>
                  <a:t>22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/>
                  <a:t>+2a</a:t>
                </a:r>
                <a:r>
                  <a:rPr lang="en-US" sz="1500" dirty="0" smtClean="0"/>
                  <a:t>10</a:t>
                </a:r>
                <a:r>
                  <a:rPr lang="en-US" dirty="0" smtClean="0"/>
                  <a:t>x+2a</a:t>
                </a:r>
                <a:r>
                  <a:rPr lang="en-US" sz="1500" dirty="0" smtClean="0"/>
                  <a:t>20</a:t>
                </a:r>
                <a:r>
                  <a:rPr lang="en-US" dirty="0" smtClean="0"/>
                  <a:t>y+a</a:t>
                </a:r>
                <a:r>
                  <a:rPr lang="en-US" sz="1500" dirty="0" smtClean="0"/>
                  <a:t>00</a:t>
                </a:r>
                <a:r>
                  <a:rPr lang="en-US" dirty="0" smtClean="0"/>
                  <a:t>=0 </a:t>
                </a:r>
                <a:r>
                  <a:rPr lang="en-US" dirty="0" err="1" smtClean="0"/>
                  <a:t>umumiy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tenglama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bilan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berilgan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bo’lsin</a:t>
                </a:r>
                <a:r>
                  <a:rPr lang="en-US" dirty="0" smtClean="0"/>
                  <a:t>. </a:t>
                </a:r>
                <a:r>
                  <a:rPr lang="en-US" dirty="0" err="1" smtClean="0"/>
                  <a:t>Uni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yasash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uchun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uni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soddalashtiramiz</a:t>
                </a:r>
                <a:r>
                  <a:rPr lang="en-US" dirty="0" smtClean="0"/>
                  <a:t>: a</a:t>
                </a:r>
                <a:r>
                  <a:rPr lang="en-US" sz="1500" dirty="0" smtClean="0"/>
                  <a:t>12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US" dirty="0" smtClean="0"/>
                  <a:t>0 </a:t>
                </a:r>
                <a:r>
                  <a:rPr lang="en-US" dirty="0" err="1" smtClean="0"/>
                  <a:t>bo’lsa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chiziqning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/>
                  <a:t>-(a</a:t>
                </a:r>
                <a:r>
                  <a:rPr lang="en-US" sz="1500" dirty="0" smtClean="0"/>
                  <a:t>11</a:t>
                </a:r>
                <a:r>
                  <a:rPr lang="en-US" dirty="0" smtClean="0"/>
                  <a:t>+a</a:t>
                </a:r>
                <a:r>
                  <a:rPr lang="en-US" sz="1500" dirty="0" smtClean="0"/>
                  <a:t>22</a:t>
                </a:r>
                <a:r>
                  <a:rPr lang="en-US" dirty="0" smtClean="0"/>
                  <a:t>)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dirty="0" smtClean="0"/>
                  <a:t>a</a:t>
                </a:r>
                <a:r>
                  <a:rPr lang="en-US" sz="1500" dirty="0" smtClean="0"/>
                  <a:t>11</a:t>
                </a:r>
                <a:r>
                  <a:rPr lang="en-US" dirty="0" smtClean="0"/>
                  <a:t>a</a:t>
                </a:r>
                <a:r>
                  <a:rPr lang="en-US" sz="1500" dirty="0" smtClean="0"/>
                  <a:t>22</a:t>
                </a:r>
                <a:r>
                  <a:rPr lang="en-US" dirty="0" smtClean="0"/>
                  <a:t>-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 dirty="0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dirty="0" smtClean="0"/>
                  <a:t>=0 </a:t>
                </a:r>
                <a:r>
                  <a:rPr lang="en-US" dirty="0" err="1" smtClean="0"/>
                  <a:t>harakteristik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tenglamasini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tuzamiz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va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uning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ildizlari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/>
                  <a:t>  </a:t>
                </a:r>
                <a:r>
                  <a:rPr lang="en-US" dirty="0" err="1" smtClean="0"/>
                  <a:t>va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ni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topamiz</a:t>
                </a:r>
                <a:endParaRPr lang="ru-RU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149694" y="439466"/>
                <a:ext cx="10141158" cy="6107108"/>
              </a:xfrm>
              <a:blipFill rotWithShape="0">
                <a:blip r:embed="rId2"/>
                <a:stretch>
                  <a:fillRect l="-2345" t="-1996" b="-4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9755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732251" y="727701"/>
                <a:ext cx="10611610" cy="596464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500" dirty="0" smtClean="0"/>
                  <a:t>tg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5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50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500" i="1" dirty="0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500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5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en-US" sz="35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3500" b="0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500" b="0" i="1" dirty="0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3500" b="0" i="1" dirty="0" smtClean="0">
                                <a:latin typeface="Cambria Math" panose="02040503050406030204" pitchFamily="18" charset="0"/>
                              </a:rPr>
                              <m:t>11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500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500" b="0" i="1" dirty="0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3500" b="0" i="1" dirty="0" smtClean="0">
                                <a:latin typeface="Cambria Math" panose="02040503050406030204" pitchFamily="18" charset="0"/>
                              </a:rPr>
                              <m:t>12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500" dirty="0" smtClean="0"/>
                  <a:t>  </a:t>
                </a:r>
                <a:r>
                  <a:rPr lang="en-US" sz="3000" dirty="0" smtClean="0"/>
                  <a:t>formula </a:t>
                </a:r>
                <a:r>
                  <a:rPr lang="en-US" sz="3000" dirty="0" err="1" smtClean="0"/>
                  <a:t>bo’yicha</a:t>
                </a:r>
                <a:r>
                  <a:rPr lang="en-US" sz="3000" dirty="0" smtClean="0"/>
                  <a:t> </a:t>
                </a:r>
                <a:r>
                  <a:rPr lang="en-US" sz="3000" dirty="0" err="1" smtClean="0"/>
                  <a:t>tg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500" dirty="0" smtClean="0"/>
                  <a:t> </a:t>
                </a:r>
                <a:r>
                  <a:rPr lang="en-US" sz="3500" dirty="0" err="1" smtClean="0"/>
                  <a:t>ni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so’ngra</a:t>
                </a:r>
                <a:r>
                  <a:rPr lang="en-US" sz="3500" dirty="0" smtClean="0"/>
                  <a:t>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350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50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sSub>
                          <m:sSubPr>
                            <m:ctrlPr>
                              <a:rPr lang="en-US" sz="35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5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func>
                  </m:oMath>
                </a14:m>
                <a:r>
                  <a:rPr lang="en-US" sz="350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50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𝑡𝑔</m:t>
                        </m:r>
                        <m:sSub>
                          <m:sSubPr>
                            <m:ctrlPr>
                              <a:rPr lang="en-US" sz="3500" b="0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5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sz="35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500" i="1" dirty="0" smtClean="0">
                                <a:latin typeface="Cambria Math"/>
                              </a:rPr>
                            </m:ctrlPr>
                          </m:sSubPr>
                          <m:e/>
                          <m:sub/>
                        </m:sSub>
                        <m:rad>
                          <m:radPr>
                            <m:degHide m:val="on"/>
                            <m:ctrlPr>
                              <a:rPr lang="en-US" sz="3500" i="1" dirty="0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3500" b="0" i="1" dirty="0" smtClean="0">
                                <a:latin typeface="Cambria Math" panose="02040503050406030204" pitchFamily="18" charset="0"/>
                              </a:rPr>
                              <m:t>1+</m:t>
                            </m:r>
                            <m:sSup>
                              <m:sSupPr>
                                <m:ctrlPr>
                                  <a:rPr lang="en-US" sz="3500" b="0" i="1" dirty="0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3500" b="0" i="1" dirty="0" smtClean="0">
                                    <a:latin typeface="Cambria Math" panose="02040503050406030204" pitchFamily="18" charset="0"/>
                                  </a:rPr>
                                  <m:t>𝑡𝑔</m:t>
                                </m:r>
                              </m:e>
                              <m:sup>
                                <m:r>
                                  <a:rPr lang="en-US" sz="3500" b="0" i="1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  <m:sSub>
                          <m:sSubPr>
                            <m:ctrlPr>
                              <a:rPr lang="en-US" sz="3500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5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sz="35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500" dirty="0" smtClean="0"/>
                  <a:t> 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3500" i="1" dirty="0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500" i="0" dirty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sSub>
                          <m:sSubPr>
                            <m:ctrlPr>
                              <a:rPr lang="en-US" sz="3500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5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sz="35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func>
                  </m:oMath>
                </a14:m>
                <a:r>
                  <a:rPr lang="en-US" sz="350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50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3500" i="1" dirty="0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3500" b="0" i="1" dirty="0" smtClean="0">
                                <a:latin typeface="Cambria Math" panose="02040503050406030204" pitchFamily="18" charset="0"/>
                              </a:rPr>
                              <m:t>1+</m:t>
                            </m:r>
                            <m:sSup>
                              <m:sSupPr>
                                <m:ctrlPr>
                                  <a:rPr lang="en-US" sz="3500" b="0" i="1" dirty="0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3500" b="0" i="1" dirty="0" smtClean="0">
                                    <a:latin typeface="Cambria Math" panose="02040503050406030204" pitchFamily="18" charset="0"/>
                                  </a:rPr>
                                  <m:t>𝑡𝑔</m:t>
                                </m:r>
                              </m:e>
                              <m:sup>
                                <m:r>
                                  <a:rPr lang="en-US" sz="3500" b="0" i="1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sSub>
                              <m:sSubPr>
                                <m:ctrlPr>
                                  <a:rPr lang="en-US" sz="3500" b="0" i="1" dirty="0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5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𝛼</m:t>
                                </m:r>
                              </m:e>
                              <m:sub>
                                <m:r>
                                  <a:rPr lang="en-US" sz="3500" b="0" i="1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rad>
                      </m:den>
                    </m:f>
                  </m:oMath>
                </a14:m>
                <a:r>
                  <a:rPr lang="en-US" sz="3500" dirty="0" smtClean="0"/>
                  <a:t>    </a:t>
                </a:r>
                <a:r>
                  <a:rPr lang="en-US" sz="3500" dirty="0" err="1" smtClean="0"/>
                  <a:t>ni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hisoblaymiz</a:t>
                </a:r>
                <a:r>
                  <a:rPr lang="en-US" sz="3500" dirty="0" smtClean="0"/>
                  <a:t>.  Bu </a:t>
                </a:r>
                <a:r>
                  <a:rPr lang="en-US" sz="3500" dirty="0" err="1" smtClean="0"/>
                  <a:t>bilan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repperni</a:t>
                </a:r>
                <a:r>
                  <a:rPr lang="en-US" sz="35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5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500" dirty="0" smtClean="0"/>
                  <a:t>  </a:t>
                </a:r>
                <a:r>
                  <a:rPr lang="en-US" sz="3500" dirty="0" err="1" smtClean="0"/>
                  <a:t>burchakka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burishdan</a:t>
                </a:r>
                <a:r>
                  <a:rPr lang="en-US" sz="3500" dirty="0" smtClean="0"/>
                  <a:t>  </a:t>
                </a:r>
                <a:r>
                  <a:rPr lang="en-US" sz="3500" dirty="0" err="1" smtClean="0"/>
                  <a:t>hosil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qilingan</a:t>
                </a:r>
                <a:r>
                  <a:rPr lang="en-US" sz="3500" dirty="0" smtClean="0"/>
                  <a:t> (0,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500" i="1" smtClean="0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sz="35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p>
                            <m: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acc>
                    <m:r>
                      <a:rPr lang="en-US" sz="3500" b="0" i="0" smtClean="0">
                        <a:latin typeface="Cambria Math" panose="02040503050406030204" pitchFamily="18" charset="0"/>
                      </a:rPr>
                      <m:t>,</m:t>
                    </m:r>
                    <m:acc>
                      <m:accPr>
                        <m:chr m:val="⃗"/>
                        <m:ctrlPr>
                          <a:rPr lang="en-US" sz="3500" b="0" i="1" smtClean="0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sz="35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  <m:sup>
                            <m: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acc>
                  </m:oMath>
                </a14:m>
                <a:r>
                  <a:rPr lang="en-US" sz="3500" dirty="0" smtClean="0"/>
                  <a:t>)  </a:t>
                </a:r>
                <a:r>
                  <a:rPr lang="en-US" sz="3500" dirty="0" err="1" smtClean="0"/>
                  <a:t>reperning</a:t>
                </a:r>
                <a:r>
                  <a:rPr lang="en-US" sz="3500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500" i="1" smtClean="0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sz="35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p>
                            <m: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acc>
                  </m:oMath>
                </a14:m>
                <a:r>
                  <a:rPr lang="en-US" sz="3500" dirty="0" smtClean="0"/>
                  <a:t>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500" i="1" smtClean="0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sz="35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  <m:sup>
                            <m: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acc>
                  </m:oMath>
                </a14:m>
                <a:r>
                  <a:rPr lang="en-US" sz="3500" dirty="0" smtClean="0"/>
                  <a:t>  </a:t>
                </a:r>
                <a:r>
                  <a:rPr lang="en-US" sz="3500" dirty="0" err="1" smtClean="0"/>
                  <a:t>kordinata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vektorlari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aniqlanadi</a:t>
                </a:r>
                <a:r>
                  <a:rPr lang="en-US" sz="3500" dirty="0" smtClean="0"/>
                  <a:t>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500" i="1" smtClean="0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ru-RU" sz="35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p>
                            <m: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acc>
                  </m:oMath>
                </a14:m>
                <a:r>
                  <a:rPr lang="en-US" sz="3500" dirty="0" smtClean="0"/>
                  <a:t>=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500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acc>
                    <m:func>
                      <m:funcPr>
                        <m:ctrlPr>
                          <a:rPr lang="en-US" sz="3500" i="1" dirty="0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500" i="0" dirty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sSub>
                          <m:sSubPr>
                            <m:ctrlPr>
                              <a:rPr lang="en-US" sz="3500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5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sz="35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func>
                  </m:oMath>
                </a14:m>
                <a:r>
                  <a:rPr lang="en-US" sz="3500" dirty="0" smtClean="0"/>
                  <a:t>+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500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acc>
                    <m:func>
                      <m:funcPr>
                        <m:ctrlPr>
                          <a:rPr lang="en-US" sz="3500" i="1" dirty="0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500" i="0" dirty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sSub>
                          <m:sSubPr>
                            <m:ctrlPr>
                              <a:rPr lang="en-US" sz="3500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5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sz="35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func>
                  </m:oMath>
                </a14:m>
                <a:endParaRPr lang="en-US" sz="3500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500" i="1" smtClean="0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ru-RU" sz="35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  <m:sup>
                            <m: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acc>
                  </m:oMath>
                </a14:m>
                <a:r>
                  <a:rPr lang="en-US" sz="3500" dirty="0" smtClean="0"/>
                  <a:t>= -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5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acc>
                    <m:func>
                      <m:funcPr>
                        <m:ctrlPr>
                          <a:rPr lang="en-US" sz="350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50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sSub>
                          <m:sSubPr>
                            <m:ctrlPr>
                              <a:rPr lang="en-US" sz="35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5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func>
                  </m:oMath>
                </a14:m>
                <a:r>
                  <a:rPr lang="en-US" sz="3500" dirty="0" smtClean="0"/>
                  <a:t>+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500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acc>
                    <m:func>
                      <m:funcPr>
                        <m:ctrlPr>
                          <a:rPr lang="en-US" sz="3500" i="1" dirty="0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500" i="0" dirty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sSub>
                          <m:sSubPr>
                            <m:ctrlPr>
                              <a:rPr lang="en-US" sz="3500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5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sz="35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func>
                  </m:oMath>
                </a14:m>
                <a:endParaRPr lang="en-US" sz="3500" dirty="0" smtClean="0"/>
              </a:p>
              <a:p>
                <a:pPr marL="0" indent="0">
                  <a:buNone/>
                </a:pPr>
                <a:endParaRPr lang="ru-RU" sz="35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32251" y="727701"/>
                <a:ext cx="10611610" cy="5964647"/>
              </a:xfrm>
              <a:blipFill rotWithShape="0">
                <a:blip r:embed="rId2"/>
                <a:stretch>
                  <a:fillRect l="-1666" t="-7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9447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97566" y="662608"/>
                <a:ext cx="9793356" cy="5585791"/>
              </a:xfrm>
            </p:spPr>
            <p:txBody>
              <a:bodyPr>
                <a:normAutofit/>
              </a:bodyPr>
              <a:lstStyle/>
              <a:p>
                <a:r>
                  <a:rPr lang="en-US" sz="3500" dirty="0" smtClean="0"/>
                  <a:t>Yangi </a:t>
                </a:r>
                <a:r>
                  <a:rPr lang="en-US" sz="3500" dirty="0" err="1" smtClean="0"/>
                  <a:t>reperda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chiziqning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tenglamasi</a:t>
                </a:r>
                <a:endParaRPr lang="en-US" sz="35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5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sz="35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ru-RU" sz="35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′2</m:t>
                        </m:r>
                      </m:sup>
                    </m:sSup>
                  </m:oMath>
                </a14:m>
                <a:r>
                  <a:rPr lang="en-US" sz="3500" dirty="0" smtClean="0"/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5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en-US" sz="3500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′2</m:t>
                        </m:r>
                      </m:sup>
                    </m:sSup>
                  </m:oMath>
                </a14:m>
                <a:r>
                  <a:rPr lang="en-US" sz="3500" dirty="0" smtClean="0"/>
                  <a:t>+2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500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sub>
                      <m:sup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sSup>
                      <m:sSupPr>
                        <m:ctrlPr>
                          <a:rPr lang="en-US" sz="35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3500" dirty="0" smtClean="0"/>
                  <a:t>+2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500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sub>
                      <m:sup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sSup>
                      <m:sSupPr>
                        <m:ctrlPr>
                          <a:rPr lang="en-US" sz="35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3500" dirty="0" smtClean="0"/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00</m:t>
                        </m:r>
                      </m:sub>
                    </m:sSub>
                  </m:oMath>
                </a14:m>
                <a:r>
                  <a:rPr lang="en-US" sz="3500" dirty="0" smtClean="0"/>
                  <a:t>=0  </a:t>
                </a:r>
                <a:r>
                  <a:rPr lang="en-US" sz="3500" dirty="0" err="1" smtClean="0"/>
                  <a:t>ko’rinishda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bo’lib</a:t>
                </a:r>
                <a:r>
                  <a:rPr lang="en-US" sz="3500" dirty="0" smtClean="0"/>
                  <a:t>, </a:t>
                </a:r>
                <a:r>
                  <a:rPr lang="en-US" sz="3500" dirty="0" err="1" smtClean="0"/>
                  <a:t>bunda</a:t>
                </a:r>
                <a:r>
                  <a:rPr lang="en-US" sz="3500" dirty="0" smtClean="0"/>
                  <a:t>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500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sub>
                      <m:sup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sz="3500" dirty="0" smtClean="0"/>
                  <a:t> ,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500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sub>
                      <m:sup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sz="3500" dirty="0" smtClean="0"/>
                  <a:t>  </a:t>
                </a:r>
                <a:r>
                  <a:rPr lang="en-US" sz="3500" dirty="0" err="1" smtClean="0"/>
                  <a:t>koyfisyentlar</a:t>
                </a:r>
                <a:r>
                  <a:rPr lang="en-US" sz="3500" dirty="0" smtClean="0"/>
                  <a:t>  </a:t>
                </a:r>
                <a:r>
                  <a:rPr lang="en-US" sz="3500" dirty="0" err="1" smtClean="0"/>
                  <a:t>quyidagi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formuladan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topiladi</a:t>
                </a:r>
                <a:r>
                  <a:rPr lang="en-US" sz="3500" dirty="0" smtClean="0"/>
                  <a:t>:</a:t>
                </a: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sz="3500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sub>
                      <m:sup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sz="3500" dirty="0" smtClean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10</m:t>
                        </m:r>
                      </m:sub>
                    </m:sSub>
                    <m:func>
                      <m:funcPr>
                        <m:ctrlPr>
                          <a:rPr lang="en-US" sz="3500" i="1" dirty="0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500" i="0" dirty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sSub>
                          <m:sSubPr>
                            <m:ctrlPr>
                              <a:rPr lang="en-US" sz="3500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5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sz="35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func>
                  </m:oMath>
                </a14:m>
                <a:r>
                  <a:rPr lang="en-US" sz="3500" dirty="0" smtClean="0"/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20</m:t>
                        </m:r>
                      </m:sub>
                    </m:sSub>
                    <m:func>
                      <m:funcPr>
                        <m:ctrlPr>
                          <a:rPr lang="en-US" sz="3500" i="1" dirty="0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500" i="0" dirty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sSub>
                          <m:sSubPr>
                            <m:ctrlPr>
                              <a:rPr lang="en-US" sz="3500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5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sz="35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func>
                  </m:oMath>
                </a14:m>
                <a:endParaRPr lang="en-US" sz="3500" dirty="0" smtClean="0"/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sz="3500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sub>
                      <m:sup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sz="3500" dirty="0" smtClean="0"/>
                  <a:t>= 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sub>
                    </m:sSub>
                    <m:func>
                      <m:funcPr>
                        <m:ctrlPr>
                          <a:rPr lang="en-US" sz="350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50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sSub>
                          <m:sSubPr>
                            <m:ctrlPr>
                              <a:rPr lang="en-US" sz="35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func>
                  </m:oMath>
                </a14:m>
                <a:r>
                  <a:rPr lang="en-US" sz="3500" dirty="0" smtClean="0"/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20</m:t>
                        </m:r>
                      </m:sub>
                    </m:sSub>
                    <m:func>
                      <m:funcPr>
                        <m:ctrlPr>
                          <a:rPr lang="en-US" sz="3500" i="1" dirty="0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500" i="0" dirty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sSub>
                          <m:sSubPr>
                            <m:ctrlPr>
                              <a:rPr lang="en-US" sz="3500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500" b="0" i="1" dirty="0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35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func>
                  </m:oMath>
                </a14:m>
                <a:endParaRPr lang="en-US" sz="3500" dirty="0" smtClean="0"/>
              </a:p>
              <a:p>
                <a:endParaRPr lang="en-US" sz="3500" dirty="0" smtClean="0"/>
              </a:p>
              <a:p>
                <a:endParaRPr lang="ru-RU" sz="35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7566" y="662608"/>
                <a:ext cx="9793356" cy="5585791"/>
              </a:xfrm>
              <a:blipFill rotWithShape="0">
                <a:blip r:embed="rId2"/>
                <a:stretch>
                  <a:fillRect l="-1120" t="-17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4159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205948" y="596348"/>
                <a:ext cx="9899374" cy="5618922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US" sz="3500" dirty="0" smtClean="0"/>
                  <a:t> </a:t>
                </a:r>
                <a:r>
                  <a:rPr lang="en-US" sz="3500" dirty="0" err="1" smtClean="0"/>
                  <a:t>reperning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kordinatalar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boshi</a:t>
                </a:r>
                <a:r>
                  <a:rPr lang="en-US" sz="3500" dirty="0" smtClean="0"/>
                  <a:t> O </a:t>
                </a:r>
                <a:r>
                  <a:rPr lang="en-US" sz="3500" dirty="0" err="1" smtClean="0"/>
                  <a:t>ni</a:t>
                </a:r>
                <a:r>
                  <a:rPr lang="en-US" sz="3500" dirty="0" smtClean="0"/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5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p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4000" dirty="0" smtClean="0"/>
                  <a:t> </a:t>
                </a:r>
                <a:r>
                  <a:rPr lang="en-US" sz="3500" dirty="0" err="1" smtClean="0"/>
                  <a:t>nuqtaga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ko’cherish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bilan</a:t>
                </a:r>
                <a:r>
                  <a:rPr lang="en-US" sz="35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4000" dirty="0" smtClean="0"/>
                  <a:t> </a:t>
                </a:r>
                <a:r>
                  <a:rPr lang="en-US" sz="3500" dirty="0" err="1" smtClean="0"/>
                  <a:t>reperga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o’tamiz</a:t>
                </a:r>
                <a:r>
                  <a:rPr lang="en-US" sz="3500" dirty="0" smtClean="0"/>
                  <a:t>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5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5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p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4000" dirty="0" smtClean="0"/>
                  <a:t> </a:t>
                </a:r>
                <a:r>
                  <a:rPr lang="en-US" sz="3500" dirty="0" err="1" smtClean="0"/>
                  <a:t>reperda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chiziqning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kanonik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ko’rinishga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keladi</a:t>
                </a:r>
                <a:r>
                  <a:rPr lang="en-US" sz="3500" dirty="0" smtClean="0"/>
                  <a:t>. Agar </a:t>
                </a:r>
                <a:endParaRPr lang="ru-RU" sz="35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05948" y="596348"/>
                <a:ext cx="9899374" cy="5618922"/>
              </a:xfrm>
              <a:blipFill rotWithShape="0">
                <a:blip r:embed="rId2"/>
                <a:stretch>
                  <a:fillRect t="-6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927" y="3072056"/>
            <a:ext cx="10193395" cy="113395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56591" y="3988903"/>
                <a:ext cx="10654748" cy="11695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 smtClean="0"/>
                  <a:t> </a:t>
                </a:r>
                <a:r>
                  <a:rPr lang="en-US" sz="3500" dirty="0" err="1" smtClean="0"/>
                  <a:t>tenglamada</a:t>
                </a:r>
                <a:r>
                  <a:rPr lang="en-US" sz="3500" dirty="0" smtClean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</m:sSub>
                  </m:oMath>
                </a14:m>
                <a:r>
                  <a:rPr lang="en-US" dirty="0" smtClean="0"/>
                  <a:t>=</a:t>
                </a:r>
                <a:r>
                  <a:rPr lang="en-US" sz="3500" dirty="0" smtClean="0"/>
                  <a:t>0 </a:t>
                </a:r>
                <a:r>
                  <a:rPr lang="en-US" sz="3500" dirty="0" err="1" smtClean="0"/>
                  <a:t>bo’lsa</a:t>
                </a:r>
                <a:r>
                  <a:rPr lang="en-US" sz="3500" dirty="0" smtClean="0"/>
                  <a:t>  </a:t>
                </a:r>
                <a:r>
                  <a:rPr lang="en-US" sz="3500" dirty="0" err="1" smtClean="0"/>
                  <a:t>soddalashtirish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kordinatalar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boshini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ko’chirishdan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iborat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xolos</a:t>
                </a:r>
                <a:r>
                  <a:rPr lang="en-US" dirty="0" smtClean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591" y="3988903"/>
                <a:ext cx="10654748" cy="1169551"/>
              </a:xfrm>
              <a:prstGeom prst="rect">
                <a:avLst/>
              </a:prstGeom>
              <a:blipFill rotWithShape="0">
                <a:blip r:embed="rId4"/>
                <a:stretch>
                  <a:fillRect l="-1659" t="-8333" b="-182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01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143069" y="556593"/>
                <a:ext cx="9829731" cy="5890590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 sz="3500" dirty="0" smtClean="0"/>
                  <a:t>Bizga </a:t>
                </a:r>
                <a:r>
                  <a:rPr lang="en-US" sz="3500" dirty="0" err="1" smtClean="0"/>
                  <a:t>ikkinchi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tartibli</a:t>
                </a:r>
                <a:r>
                  <a:rPr lang="en-US" sz="3500" dirty="0" smtClean="0"/>
                  <a:t> </a:t>
                </a:r>
                <a14:m>
                  <m:oMath xmlns:m="http://schemas.openxmlformats.org/officeDocument/2006/math">
                    <m:r>
                      <a:rPr lang="en-US" sz="35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en-US" sz="35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500" dirty="0" err="1" smtClean="0"/>
                  <a:t>to’g’ri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chiziq</a:t>
                </a:r>
                <a:r>
                  <a:rPr lang="en-US" sz="3500" dirty="0" smtClean="0"/>
                  <a:t> </a:t>
                </a:r>
                <a14:m>
                  <m:oMath xmlns:m="http://schemas.openxmlformats.org/officeDocument/2006/math">
                    <m:r>
                      <a:rPr lang="en-US" sz="35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en-US" sz="35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35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</m:t>
                    </m:r>
                    <m:r>
                      <a:rPr lang="en-US" sz="35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acc>
                      <m:accPr>
                        <m:chr m:val="⃗"/>
                        <m:ctrlPr>
                          <a:rPr lang="en-US" sz="35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lang="en-US" sz="3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</m:e>
                    </m:acc>
                    <m:acc>
                      <m:accPr>
                        <m:chr m:val="⃗"/>
                        <m:ctrlPr>
                          <a:rPr lang="en-US" sz="35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  <m:r>
                          <a:rPr lang="en-US" sz="3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)</m:t>
                        </m:r>
                      </m:e>
                    </m:acc>
                  </m:oMath>
                </a14:m>
                <a:r>
                  <a:rPr lang="en-US" sz="3500" dirty="0" smtClean="0"/>
                  <a:t> reperda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5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sub>
                    </m:sSub>
                    <m:sSup>
                      <m:sSupPr>
                        <m:ctrlPr>
                          <a:rPr lang="en-US" sz="35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500" dirty="0" smtClean="0"/>
                  <a:t>+2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</m:sSub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𝑥𝑦</m:t>
                    </m:r>
                  </m:oMath>
                </a14:m>
                <a:r>
                  <a:rPr lang="en-US" sz="3500" dirty="0" smtClean="0"/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22</m:t>
                        </m:r>
                      </m:sub>
                    </m:sSub>
                    <m:sSup>
                      <m:sSupPr>
                        <m:ctrlPr>
                          <a:rPr lang="en-US" sz="3500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500" dirty="0" smtClean="0"/>
                  <a:t>+2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sub>
                    </m:sSub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3500" dirty="0" smtClean="0"/>
                  <a:t>+2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sub>
                    </m:sSub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3500" dirty="0" smtClean="0"/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00</m:t>
                        </m:r>
                      </m:sub>
                    </m:sSub>
                  </m:oMath>
                </a14:m>
                <a:r>
                  <a:rPr lang="en-US" sz="3500" dirty="0" smtClean="0"/>
                  <a:t>=0</a:t>
                </a:r>
              </a:p>
              <a:p>
                <a:r>
                  <a:rPr lang="en-US" sz="3500" dirty="0" err="1"/>
                  <a:t>t</a:t>
                </a:r>
                <a:r>
                  <a:rPr lang="en-US" sz="3500" dirty="0" err="1" smtClean="0"/>
                  <a:t>egnlama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bilan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berilgan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bo’lsin.Shunday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reperni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tanlaymizki,unga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nisbatan</a:t>
                </a:r>
                <a:r>
                  <a:rPr lang="en-US" sz="3500" dirty="0" smtClean="0"/>
                  <a:t> </a:t>
                </a:r>
                <a14:m>
                  <m:oMath xmlns:m="http://schemas.openxmlformats.org/officeDocument/2006/math">
                    <m:r>
                      <a:rPr lang="en-US" sz="35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sz="3500" dirty="0" smtClean="0"/>
                  <a:t> </a:t>
                </a:r>
                <a:r>
                  <a:rPr lang="en-US" sz="3500" dirty="0" err="1" smtClean="0"/>
                  <a:t>chiziqning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umumiy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tenglamasi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mumkin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qadar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sodda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kanonik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ko’rinishga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ega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bo’lsin,ya’ni</a:t>
                </a:r>
                <a:r>
                  <a:rPr lang="en-US" sz="3500" dirty="0" smtClean="0"/>
                  <a:t>: </a:t>
                </a:r>
              </a:p>
              <a:p>
                <a:r>
                  <a:rPr lang="en-US" sz="3500" dirty="0" smtClean="0"/>
                  <a:t>1)</a:t>
                </a:r>
                <a:r>
                  <a:rPr lang="en-US" sz="3500" dirty="0" err="1" smtClean="0"/>
                  <a:t>o’zgaruvchi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koordinatalar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ko’paytmasi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qatnashgan</a:t>
                </a:r>
                <a:r>
                  <a:rPr lang="en-US" sz="3500" dirty="0" smtClean="0"/>
                  <a:t> had </a:t>
                </a:r>
                <a:r>
                  <a:rPr lang="en-US" sz="3500" dirty="0" err="1" smtClean="0"/>
                  <a:t>bo’lmasin</a:t>
                </a:r>
                <a:r>
                  <a:rPr lang="en-US" sz="3500" dirty="0" smtClean="0"/>
                  <a:t>;</a:t>
                </a:r>
              </a:p>
              <a:p>
                <a:r>
                  <a:rPr lang="en-US" sz="3500" dirty="0" smtClean="0"/>
                  <a:t>2)</a:t>
                </a:r>
                <a:r>
                  <a:rPr lang="en-US" sz="3500" dirty="0" err="1" smtClean="0"/>
                  <a:t>birinchi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darajali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hadlar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soni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eng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oz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bo’lsin</a:t>
                </a:r>
                <a:r>
                  <a:rPr lang="en-US" sz="3500" dirty="0" smtClean="0"/>
                  <a:t>(</a:t>
                </a:r>
                <a:r>
                  <a:rPr lang="en-US" sz="3500" dirty="0" err="1" smtClean="0"/>
                  <a:t>iloji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bo’lsa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bo’lmasin</a:t>
                </a:r>
                <a:r>
                  <a:rPr lang="en-US" sz="3500" dirty="0" smtClean="0"/>
                  <a:t>); </a:t>
                </a:r>
              </a:p>
              <a:p>
                <a:r>
                  <a:rPr lang="en-US" sz="3500" dirty="0" smtClean="0"/>
                  <a:t>3)</a:t>
                </a:r>
                <a:r>
                  <a:rPr lang="en-US" sz="3500" dirty="0" err="1" smtClean="0"/>
                  <a:t>mumkun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bo’lsa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ozod</a:t>
                </a:r>
                <a:r>
                  <a:rPr lang="en-US" sz="3500" dirty="0" smtClean="0"/>
                  <a:t> had </a:t>
                </a:r>
                <a:r>
                  <a:rPr lang="en-US" sz="3500" dirty="0" err="1" smtClean="0"/>
                  <a:t>qatnashmasin</a:t>
                </a:r>
                <a:r>
                  <a:rPr lang="en-US" sz="3500" dirty="0" smtClean="0"/>
                  <a:t>.</a:t>
                </a:r>
                <a:endParaRPr lang="ru-RU" sz="35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43069" y="556593"/>
                <a:ext cx="9829731" cy="5890590"/>
              </a:xfrm>
              <a:blipFill rotWithShape="0">
                <a:blip r:embed="rId2"/>
                <a:stretch>
                  <a:fillRect l="-993" t="-1965" r="-6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477757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646111" y="452717"/>
                <a:ext cx="10366446" cy="5736047"/>
              </a:xfrm>
            </p:spPr>
            <p:txBody>
              <a:bodyPr/>
              <a:lstStyle/>
              <a:p>
                <a:r>
                  <a:rPr lang="en-US" sz="3500" dirty="0" smtClean="0"/>
                  <a:t>Agar </a:t>
                </a:r>
                <a:r>
                  <a:rPr lang="en-US" sz="3500" dirty="0" err="1" smtClean="0"/>
                  <a:t>yuqoridagi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tenglamada</a:t>
                </a:r>
                <a:r>
                  <a:rPr lang="en-US" sz="35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</m:sSub>
                    <m:r>
                      <a:rPr lang="en-US" sz="35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US" sz="3500" dirty="0" smtClean="0"/>
                  <a:t>0 </a:t>
                </a:r>
                <a:r>
                  <a:rPr lang="en-US" sz="3500" dirty="0" err="1" smtClean="0"/>
                  <a:t>bo’lsa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soddalashtirishni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quydagicha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bajaramiz</a:t>
                </a:r>
                <a:r>
                  <a:rPr lang="en-US" sz="3500" dirty="0" smtClean="0"/>
                  <a:t> .</a:t>
                </a:r>
                <a:br>
                  <a:rPr lang="en-US" sz="3500" dirty="0" smtClean="0"/>
                </a:br>
                <a14:m>
                  <m:oMath xmlns:m="http://schemas.openxmlformats.org/officeDocument/2006/math">
                    <m:r>
                      <a:rPr lang="en-US" sz="35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US" sz="3500" dirty="0" smtClean="0"/>
                  <a:t> </a:t>
                </a:r>
                <a:r>
                  <a:rPr lang="en-US" sz="3500" dirty="0" err="1" smtClean="0"/>
                  <a:t>reperning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o’qlarini</a:t>
                </a:r>
                <a:r>
                  <a:rPr lang="en-US" sz="3500" dirty="0" smtClean="0"/>
                  <a:t>  O </a:t>
                </a:r>
                <a:r>
                  <a:rPr lang="en-US" sz="3500" dirty="0" err="1" smtClean="0"/>
                  <a:t>nuqta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atrofida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ixtiyoriy</a:t>
                </a:r>
                <a:r>
                  <a:rPr lang="en-US" sz="3500" dirty="0" smtClean="0"/>
                  <a:t> </a:t>
                </a:r>
                <a14:m>
                  <m:oMath xmlns:m="http://schemas.openxmlformats.org/officeDocument/2006/math">
                    <m:r>
                      <a:rPr lang="en-US" sz="35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sz="3500" dirty="0" smtClean="0"/>
                  <a:t> </a:t>
                </a:r>
                <a:r>
                  <a:rPr lang="en-US" sz="3500" dirty="0" err="1" smtClean="0"/>
                  <a:t>burchakka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burib</a:t>
                </a:r>
                <a:r>
                  <a:rPr lang="en-US" sz="3500" dirty="0" smtClean="0"/>
                  <a:t>, </a:t>
                </a:r>
                <a:r>
                  <a:rPr lang="en-US" sz="3500" dirty="0" err="1" smtClean="0"/>
                  <a:t>yangi</a:t>
                </a:r>
                <a:r>
                  <a:rPr lang="en-US" sz="35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5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5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p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3500" dirty="0" smtClean="0"/>
                  <a:t>=(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500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p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3500" dirty="0" smtClean="0"/>
                  <a:t>,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500" i="1" dirty="0" smtClean="0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sz="350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500" b="0" i="1" dirty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p>
                            <m:r>
                              <a:rPr lang="en-US" sz="3500" b="0" i="1" dirty="0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</m:e>
                    </m:acc>
                    <m:acc>
                      <m:accPr>
                        <m:chr m:val="⃗"/>
                        <m:ctrlPr>
                          <a:rPr lang="en-US" sz="3500" i="1" dirty="0" smtClean="0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sz="350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500" b="0" i="1" dirty="0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  <m:sup>
                            <m:r>
                              <a:rPr lang="en-US" sz="3500" b="0" i="1" dirty="0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acc>
                  </m:oMath>
                </a14:m>
                <a:r>
                  <a:rPr lang="en-US" sz="3500" dirty="0" smtClean="0"/>
                  <a:t>)  </a:t>
                </a:r>
                <a:r>
                  <a:rPr lang="en-US" sz="3500" dirty="0" err="1" smtClean="0"/>
                  <a:t>dekart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reperini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hosil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qilamiz</a:t>
                </a:r>
                <a:r>
                  <a:rPr lang="en-US" sz="3500" dirty="0" smtClean="0"/>
                  <a:t>. </a:t>
                </a:r>
                <a14:m>
                  <m:oMath xmlns:m="http://schemas.openxmlformats.org/officeDocument/2006/math">
                    <m:r>
                      <a:rPr lang="en-US" sz="35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US" sz="3500" dirty="0" smtClean="0"/>
                  <a:t>  </a:t>
                </a:r>
                <a:r>
                  <a:rPr lang="en-US" sz="3500" dirty="0" err="1" smtClean="0"/>
                  <a:t>reperdan</a:t>
                </a:r>
                <a:r>
                  <a:rPr lang="en-US" sz="35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5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5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p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350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500" dirty="0" err="1" smtClean="0"/>
                  <a:t>reperga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o’tish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formulalari</a:t>
                </a:r>
                <a:r>
                  <a:rPr lang="en-US" sz="3500" dirty="0" smtClean="0"/>
                  <a:t/>
                </a:r>
                <a:br>
                  <a:rPr lang="en-US" sz="3500" dirty="0" smtClean="0"/>
                </a:br>
                <a:r>
                  <a:rPr lang="en-US" sz="3500" dirty="0" smtClean="0"/>
                  <a:t>x=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5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func>
                      <m:funcPr>
                        <m:ctrlPr>
                          <a:rPr lang="en-US" sz="350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50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35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func>
                  </m:oMath>
                </a14:m>
                <a:r>
                  <a:rPr lang="en-US" sz="3500" dirty="0" smtClean="0"/>
                  <a:t>-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500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func>
                      <m:funcPr>
                        <m:ctrlPr>
                          <a:rPr lang="en-US" sz="3500" i="1" dirty="0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500" i="0" dirty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sz="35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func>
                  </m:oMath>
                </a14:m>
                <a:r>
                  <a:rPr lang="en-US" sz="3500" dirty="0" smtClean="0"/>
                  <a:t/>
                </a:r>
                <a:br>
                  <a:rPr lang="en-US" sz="3500" dirty="0" smtClean="0"/>
                </a:br>
                <a:r>
                  <a:rPr lang="en-US" sz="3500" dirty="0" smtClean="0"/>
                  <a:t>y=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5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func>
                      <m:funcPr>
                        <m:ctrlPr>
                          <a:rPr lang="en-US" sz="350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50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sz="35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func>
                  </m:oMath>
                </a14:m>
                <a:r>
                  <a:rPr lang="en-US" sz="3500" dirty="0" smtClean="0"/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500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func>
                      <m:funcPr>
                        <m:ctrlPr>
                          <a:rPr lang="en-US" sz="3500" i="1" dirty="0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500" i="0" dirty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35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func>
                  </m:oMath>
                </a14:m>
                <a:r>
                  <a:rPr lang="en-US" sz="3500" dirty="0" smtClean="0"/>
                  <a:t/>
                </a:r>
                <a:br>
                  <a:rPr lang="en-US" sz="3500" dirty="0" smtClean="0"/>
                </a:br>
                <a:r>
                  <a:rPr lang="en-US" sz="3500" dirty="0" err="1" smtClean="0"/>
                  <a:t>dan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x,y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ni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yuqoridagi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tenglamaga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qo’ysak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va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o’xshash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hadlarini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ixchamlasak</a:t>
                </a:r>
                <a:r>
                  <a:rPr lang="en-US" sz="3500" dirty="0" smtClean="0"/>
                  <a:t> </a:t>
                </a:r>
                <a14:m>
                  <m:oMath xmlns:m="http://schemas.openxmlformats.org/officeDocument/2006/math">
                    <m:r>
                      <a:rPr lang="en-US" sz="35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sz="3500" dirty="0" smtClean="0"/>
                  <a:t> </a:t>
                </a:r>
                <a:r>
                  <a:rPr lang="en-US" sz="3500" dirty="0" err="1" smtClean="0"/>
                  <a:t>chiziqning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tenglamasi</a:t>
                </a:r>
                <a:r>
                  <a:rPr lang="en-US" sz="35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5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5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p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3500" dirty="0" smtClean="0"/>
                  <a:t> </a:t>
                </a:r>
                <a:r>
                  <a:rPr lang="en-US" sz="3500" dirty="0" err="1" smtClean="0"/>
                  <a:t>reperda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ushbu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ko’rinishni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oladi</a:t>
                </a:r>
                <a:r>
                  <a:rPr lang="en-US" sz="3500" dirty="0"/>
                  <a:t>:</a:t>
                </a:r>
                <a:endParaRPr lang="ru-RU" sz="3500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46111" y="452717"/>
                <a:ext cx="10366446" cy="5736047"/>
              </a:xfrm>
              <a:blipFill rotWithShape="0">
                <a:blip r:embed="rId2"/>
                <a:stretch>
                  <a:fillRect l="-1764" t="-1700" b="-90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3272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646111" y="452717"/>
                <a:ext cx="10684498" cy="5444499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ru-RU" sz="3500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sub>
                      <m:sup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sSup>
                      <m:sSupPr>
                        <m:ctrlPr>
                          <a:rPr lang="ru-RU" sz="35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′2</m:t>
                        </m:r>
                      </m:sup>
                    </m:sSup>
                  </m:oMath>
                </a14:m>
                <a:r>
                  <a:rPr lang="en-US" sz="3500" dirty="0" smtClean="0"/>
                  <a:t>+2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500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  <m:sup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sSup>
                      <m:sSupPr>
                        <m:ctrlPr>
                          <a:rPr lang="en-US" sz="35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35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3500" dirty="0" smtClean="0"/>
                  <a:t>+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500" i="1" dirty="0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22</m:t>
                        </m:r>
                      </m:sub>
                      <m:sup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sSup>
                      <m:sSupPr>
                        <m:ctrlPr>
                          <a:rPr lang="en-US" sz="3500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′2</m:t>
                        </m:r>
                      </m:sup>
                    </m:sSup>
                  </m:oMath>
                </a14:m>
                <a:r>
                  <a:rPr lang="en-US" sz="3500" dirty="0" smtClean="0"/>
                  <a:t>+2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500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sub>
                      <m:sup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sSup>
                      <m:sSupPr>
                        <m:ctrlPr>
                          <a:rPr lang="en-US" sz="35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3500" dirty="0" smtClean="0"/>
                  <a:t>+2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500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sub>
                      <m:sup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sSup>
                      <m:sSupPr>
                        <m:ctrlPr>
                          <a:rPr lang="en-US" sz="35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3500" dirty="0" smtClean="0"/>
                  <a:t>+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500" i="1" dirty="0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00</m:t>
                        </m:r>
                      </m:sub>
                      <m:sup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sz="3500" dirty="0" smtClean="0"/>
                  <a:t>=0</a:t>
                </a:r>
                <a:br>
                  <a:rPr lang="en-US" sz="3500" dirty="0" smtClean="0"/>
                </a:br>
                <a:r>
                  <a:rPr lang="en-US" sz="3500" dirty="0" err="1" smtClean="0"/>
                  <a:t>bunda</a:t>
                </a:r>
                <a:r>
                  <a:rPr lang="en-US" sz="3500" dirty="0" smtClean="0"/>
                  <a:t>  </a:t>
                </a:r>
                <a:br>
                  <a:rPr lang="en-US" sz="3500" dirty="0" smtClean="0"/>
                </a:br>
                <a14:m>
                  <m:oMath xmlns:m="http://schemas.openxmlformats.org/officeDocument/2006/math">
                    <m:sSubSup>
                      <m:sSubSupPr>
                        <m:ctrlPr>
                          <a:rPr lang="en-US" sz="3500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  <m:sup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sz="3500" dirty="0" smtClean="0"/>
                  <a:t>= 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sub>
                    </m:sSub>
                    <m:func>
                      <m:funcPr>
                        <m:ctrlPr>
                          <a:rPr lang="en-US" sz="350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50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sz="35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func>
                    <m:func>
                      <m:funcPr>
                        <m:ctrlPr>
                          <a:rPr lang="en-US" sz="350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50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35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func>
                  </m:oMath>
                </a14:m>
                <a:r>
                  <a:rPr lang="en-US" sz="3500" dirty="0" smtClean="0"/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</m:sSub>
                    <m:sSup>
                      <m:sSupPr>
                        <m:ctrlPr>
                          <a:rPr lang="en-US" sz="3500" i="1" dirty="0" smtClean="0">
                            <a:latin typeface="Cambria Math"/>
                          </a:rPr>
                        </m:ctrlPr>
                      </m:sSupPr>
                      <m:e>
                        <m:func>
                          <m:funcPr>
                            <m:ctrlPr>
                              <a:rPr lang="en-US" sz="3500" i="1" dirty="0" smtClean="0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a:rPr lang="en-US" sz="3500" b="0" i="0" dirty="0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m:rPr>
                                <m:sty m:val="p"/>
                              </m:rPr>
                              <a:rPr lang="en-US" sz="3500" i="0" dirty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US" sz="35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  <m:r>
                              <a:rPr lang="en-US" sz="35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</m:func>
                      </m:e>
                      <m:sup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3500" b="0" i="0" dirty="0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3500" b="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</m:sSub>
                    <m:sSup>
                      <m:sSupPr>
                        <m:ctrlPr>
                          <a:rPr lang="en-US" sz="3500" b="0" i="1" dirty="0" smtClean="0">
                            <a:latin typeface="Cambria Math"/>
                          </a:rPr>
                        </m:ctrlPr>
                      </m:sSupPr>
                      <m:e>
                        <m:func>
                          <m:funcPr>
                            <m:ctrlPr>
                              <a:rPr lang="en-US" sz="3500" b="0" i="1" dirty="0" smtClean="0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a:rPr lang="en-US" sz="3500" b="0" i="0" dirty="0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m:rPr>
                                <m:sty m:val="p"/>
                              </m:rPr>
                              <a:rPr lang="en-US" sz="3500" b="0" i="0" dirty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35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e>
                        </m:func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500" dirty="0" smtClean="0"/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500" b="0" i="1" dirty="0" smtClean="0">
                            <a:latin typeface="Cambria Math" panose="02040503050406030204" pitchFamily="18" charset="0"/>
                          </a:rPr>
                          <m:t>22</m:t>
                        </m:r>
                      </m:sub>
                    </m:sSub>
                    <m:func>
                      <m:funcPr>
                        <m:ctrlPr>
                          <a:rPr lang="en-US" sz="3500" i="1" dirty="0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500" i="0" dirty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sz="35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func>
                  </m:oMath>
                </a14:m>
                <a:r>
                  <a:rPr lang="en-US" sz="3500" dirty="0" smtClean="0"/>
                  <a:t>  cosa</a:t>
                </a:r>
                <a:br>
                  <a:rPr lang="en-US" sz="3500" dirty="0" smtClean="0"/>
                </a:br>
                <a14:m>
                  <m:oMath xmlns:m="http://schemas.openxmlformats.org/officeDocument/2006/math">
                    <m:r>
                      <a:rPr lang="en-US" sz="35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35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500" dirty="0" smtClean="0"/>
                  <a:t>   </a:t>
                </a:r>
                <a:r>
                  <a:rPr lang="en-US" sz="3500" dirty="0" err="1" smtClean="0"/>
                  <a:t>burchakning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ixtiyoriyligidan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foydalanib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uni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shunday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tanlab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olamizki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almashtirlgan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tenglamadagi</a:t>
                </a:r>
                <a:r>
                  <a:rPr lang="en-US" sz="3500" dirty="0" smtClean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500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  <m:sup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sz="3500" dirty="0" smtClean="0"/>
                  <a:t> </a:t>
                </a:r>
                <a:r>
                  <a:rPr lang="en-US" sz="3500" dirty="0" err="1" smtClean="0"/>
                  <a:t>koyfitsiyent</a:t>
                </a:r>
                <a:r>
                  <a:rPr lang="en-US" sz="3500" dirty="0" smtClean="0"/>
                  <a:t> 0 </a:t>
                </a:r>
                <a:r>
                  <a:rPr lang="en-US" sz="3500" dirty="0" err="1" smtClean="0"/>
                  <a:t>ga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teng</a:t>
                </a:r>
                <a:r>
                  <a:rPr lang="en-US" sz="3500" dirty="0" smtClean="0"/>
                  <a:t> </a:t>
                </a:r>
                <a:r>
                  <a:rPr lang="en-US" sz="3500" dirty="0" err="1" smtClean="0"/>
                  <a:t>bo’lsin</a:t>
                </a:r>
                <a:endParaRPr lang="ru-RU" sz="3500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46111" y="452717"/>
                <a:ext cx="10684498" cy="5444499"/>
              </a:xfrm>
              <a:blipFill rotWithShape="0">
                <a:blip r:embed="rId2"/>
                <a:stretch>
                  <a:fillRect l="-1711" t="-17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54232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272</TotalTime>
  <Words>809</Words>
  <Application>Microsoft Office PowerPoint</Application>
  <PresentationFormat>Произвольный</PresentationFormat>
  <Paragraphs>42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Ион</vt:lpstr>
      <vt:lpstr>Mavzu: Koordinata o`qlarini burish va parallel ko`chirish bilan ikkinchi tartibli chiziqning umumiy tenglamasini kanonik ko`rinishga keltirish</vt:lpstr>
      <vt:lpstr>Reja:</vt:lpstr>
      <vt:lpstr>Ikkinchi tartipli chiziq  (o,i ⃗,j ⃗) dekart repperida a11x^2+2a12xy+2a22y^2+2a10x+2a20y+a00=0 umumiy tenglama bilan berilgan bo’lsin. Uni yasash uchun uni soddalashtiramiz: a12≠0 bo’lsa chiziqning μ^2-(a11+a22)μ+a11a22-a_12^2=0 harakteristik tenglamasini tuzamiz va uning ildizlari μ_1  va μ_2 ni topamiz</vt:lpstr>
      <vt:lpstr>Презентация PowerPoint</vt:lpstr>
      <vt:lpstr>Презентация PowerPoint</vt:lpstr>
      <vt:lpstr>Презентация PowerPoint</vt:lpstr>
      <vt:lpstr>Презентация PowerPoint</vt:lpstr>
      <vt:lpstr>Agar yuqoridagi tenglamada a_12≠0 bo’lsa soddalashtirishni quydagicha bajaramiz . β reperning o’qlarini  O nuqta atrofida ixtiyoriy α burchakka burib, yangi β^′=(O^′,(i^′,) ⃗(j^′ ) ⃗)  dekart reperini hosil qilamiz. β  reperdan β^′  reperga o’tish formulalari x=x^′  cos⁡α-y^′  sin⁡α y=x^′  sin⁡α+y^′  cos⁡α dan x,y ni yuqoridagi tenglamaga qo’ysak va o’xshash hadlarini ixchamlasak γ chiziqning tenglamasi β^′ reperda ushbu ko’rinishni oladi:</vt:lpstr>
      <vt:lpstr>a_11^′ x^′2+2a_12^′ x^′ y^′+a_22^′ y^′2+2a_10^′ x^′+2a_20^′ y^′+a_00^′=0 bunda   a_12^′= -a_11  sin⁡α  cos⁡α+a_12 〖〖(cos〗⁡〖α)〗〗^2-a_12 〖〖(sin〗⁡α)〗^2+a_22  sin⁡α  cosa α    burchakning ixtiyoriyligidan foydalanib uni shunday tanlab olamizki almashtirlgan tenglamadagi a_12^′ koyfitsiyent 0 ga teng bo’lsin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Bahrombek</dc:creator>
  <cp:lastModifiedBy>UMK</cp:lastModifiedBy>
  <cp:revision>27</cp:revision>
  <dcterms:created xsi:type="dcterms:W3CDTF">2016-04-22T07:34:40Z</dcterms:created>
  <dcterms:modified xsi:type="dcterms:W3CDTF">2016-05-17T05:49:39Z</dcterms:modified>
</cp:coreProperties>
</file>