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2"/>
  </p:handout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146C18"/>
    <a:srgbClr val="FF9900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378" y="15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F5B2C5-66FF-4A41-BBDE-55A4F684ADFE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6BD11D-67FA-4870-8BE0-7EB8CE9CB6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4090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88BB-FAC4-4B05-9FC1-FB65A47C7449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14706-8BE2-4401-AAF7-62B9E44CA0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88BB-FAC4-4B05-9FC1-FB65A47C7449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14706-8BE2-4401-AAF7-62B9E44CA0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88BB-FAC4-4B05-9FC1-FB65A47C7449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14706-8BE2-4401-AAF7-62B9E44CA0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88BB-FAC4-4B05-9FC1-FB65A47C7449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14706-8BE2-4401-AAF7-62B9E44CA0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88BB-FAC4-4B05-9FC1-FB65A47C7449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14706-8BE2-4401-AAF7-62B9E44CA0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88BB-FAC4-4B05-9FC1-FB65A47C7449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14706-8BE2-4401-AAF7-62B9E44CA0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88BB-FAC4-4B05-9FC1-FB65A47C7449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14706-8BE2-4401-AAF7-62B9E44CA0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88BB-FAC4-4B05-9FC1-FB65A47C7449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14706-8BE2-4401-AAF7-62B9E44CA0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88BB-FAC4-4B05-9FC1-FB65A47C7449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14706-8BE2-4401-AAF7-62B9E44CA0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88BB-FAC4-4B05-9FC1-FB65A47C7449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14706-8BE2-4401-AAF7-62B9E44CA0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88BB-FAC4-4B05-9FC1-FB65A47C7449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6C14706-8BE2-4401-AAF7-62B9E44CA02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2EF88BB-FAC4-4B05-9FC1-FB65A47C7449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6C14706-8BE2-4401-AAF7-62B9E44CA024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dirty="0" smtClean="0"/>
              <a:t>QAVARIQ  KO’PYOQLAR  UCHUN  EYLER  TEOREMASI. MUNTAZAM  QAVARIQ  KO’PYOQLAR  BESH  TURINING  MAVJUDLIGI  HAQIDA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764704"/>
            <a:ext cx="8222972" cy="470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7523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Reja</a:t>
            </a:r>
            <a:r>
              <a:rPr lang="en-US" dirty="0" smtClean="0"/>
              <a:t> 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en-US" sz="4000" dirty="0" smtClean="0">
                <a:solidFill>
                  <a:srgbClr val="00B050"/>
                </a:solidFill>
              </a:rPr>
              <a:t>. </a:t>
            </a:r>
            <a:r>
              <a:rPr lang="en-US" sz="4000" dirty="0" err="1" smtClean="0">
                <a:solidFill>
                  <a:srgbClr val="00B050"/>
                </a:solidFill>
              </a:rPr>
              <a:t>Qavariq</a:t>
            </a:r>
            <a:r>
              <a:rPr lang="en-US" sz="4000" dirty="0" smtClean="0">
                <a:solidFill>
                  <a:srgbClr val="00B050"/>
                </a:solidFill>
              </a:rPr>
              <a:t>  </a:t>
            </a:r>
            <a:r>
              <a:rPr lang="en-US" sz="4000" dirty="0" err="1" smtClean="0">
                <a:solidFill>
                  <a:srgbClr val="00B050"/>
                </a:solidFill>
              </a:rPr>
              <a:t>ko’pyoqlar</a:t>
            </a:r>
            <a:r>
              <a:rPr lang="en-US" sz="4000" dirty="0" smtClean="0">
                <a:solidFill>
                  <a:srgbClr val="00B050"/>
                </a:solidFill>
              </a:rPr>
              <a:t>.</a:t>
            </a:r>
          </a:p>
          <a:p>
            <a:r>
              <a:rPr lang="en-US" sz="4000" dirty="0" smtClean="0">
                <a:solidFill>
                  <a:srgbClr val="00B050"/>
                </a:solidFill>
              </a:rPr>
              <a:t>2. </a:t>
            </a:r>
            <a:r>
              <a:rPr lang="en-US" sz="4000" dirty="0" err="1" smtClean="0">
                <a:solidFill>
                  <a:srgbClr val="00B050"/>
                </a:solidFill>
              </a:rPr>
              <a:t>Muntazam</a:t>
            </a:r>
            <a:r>
              <a:rPr lang="en-US" sz="4000" dirty="0" smtClean="0">
                <a:solidFill>
                  <a:srgbClr val="00B050"/>
                </a:solidFill>
              </a:rPr>
              <a:t>  </a:t>
            </a:r>
            <a:r>
              <a:rPr lang="en-US" sz="4000" dirty="0" err="1" smtClean="0">
                <a:solidFill>
                  <a:srgbClr val="00B050"/>
                </a:solidFill>
              </a:rPr>
              <a:t>qavariq</a:t>
            </a:r>
            <a:r>
              <a:rPr lang="en-US" sz="4000" dirty="0" smtClean="0">
                <a:solidFill>
                  <a:srgbClr val="00B050"/>
                </a:solidFill>
              </a:rPr>
              <a:t>  </a:t>
            </a:r>
            <a:r>
              <a:rPr lang="en-US" sz="4000" dirty="0" err="1" smtClean="0">
                <a:solidFill>
                  <a:srgbClr val="00B050"/>
                </a:solidFill>
              </a:rPr>
              <a:t>ko’pyoqlar</a:t>
            </a:r>
            <a:r>
              <a:rPr lang="en-US" sz="4000" dirty="0" smtClean="0">
                <a:solidFill>
                  <a:srgbClr val="00B050"/>
                </a:solidFill>
              </a:rPr>
              <a:t>.</a:t>
            </a:r>
          </a:p>
          <a:p>
            <a:r>
              <a:rPr lang="en-US" sz="4000" dirty="0" smtClean="0">
                <a:solidFill>
                  <a:srgbClr val="00B050"/>
                </a:solidFill>
              </a:rPr>
              <a:t>3. </a:t>
            </a:r>
            <a:r>
              <a:rPr lang="en-US" sz="4000" dirty="0" err="1" smtClean="0">
                <a:solidFill>
                  <a:srgbClr val="00B050"/>
                </a:solidFill>
              </a:rPr>
              <a:t>Eyler</a:t>
            </a:r>
            <a:r>
              <a:rPr lang="en-US" sz="4000" dirty="0" smtClean="0">
                <a:solidFill>
                  <a:srgbClr val="00B050"/>
                </a:solidFill>
              </a:rPr>
              <a:t>  </a:t>
            </a:r>
            <a:r>
              <a:rPr lang="en-US" sz="4000" dirty="0" err="1" smtClean="0">
                <a:solidFill>
                  <a:srgbClr val="00B050"/>
                </a:solidFill>
              </a:rPr>
              <a:t>teoremasi</a:t>
            </a:r>
            <a:r>
              <a:rPr lang="en-US" sz="4000" dirty="0" smtClean="0">
                <a:solidFill>
                  <a:srgbClr val="00B050"/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</a:rPr>
              <a:t>Qavariq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 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</a:rPr>
              <a:t>ko’pyoqlar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Ta’rif:E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₃</a:t>
            </a:r>
            <a:r>
              <a:rPr lang="en-US" sz="2000" dirty="0">
                <a:solidFill>
                  <a:srgbClr val="FF33CC"/>
                </a:solidFill>
                <a:latin typeface="Berlin Sans FB Demi" pitchFamily="34" charset="0"/>
              </a:rPr>
              <a:t> 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nisbatan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ichki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nuqtalarga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ega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bo’lgan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yopiq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qavariq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to’plam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qavariq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jism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deb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ataladi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.</a:t>
            </a:r>
          </a:p>
          <a:p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Shar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,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shar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segmenti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,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prizma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va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h.k.lar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qavariq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jismga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misol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bo’la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oladi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. M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qavariq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jism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quyidagi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xossalarga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ega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:</a:t>
            </a:r>
          </a:p>
          <a:p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1.A€intM ,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B€int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M→|AB|€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int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M.</a:t>
            </a:r>
          </a:p>
          <a:p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2.A€int M,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B€int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M →AB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kesmaning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A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dan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farqli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barcha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nuqtalari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M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ning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ichki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nuqtalari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bo’ladi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.</a:t>
            </a:r>
          </a:p>
          <a:p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3.A€int M,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B€int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M → |AB| €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int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yoki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AB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kesmaning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A,B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dan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boshqa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barcha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nuqtalari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M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ning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ichki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nuqtalari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bo’ladi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.</a:t>
            </a:r>
          </a:p>
          <a:p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4. Agar  u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to’g’ri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chiziq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M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ning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biror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nuqtasidan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o’tsa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,u  M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ning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ko’pi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bilan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ikkita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chegara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nuqtasidan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o’tadi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.</a:t>
            </a:r>
          </a:p>
          <a:p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5.Agar  P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tekislikda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M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ning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ikki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nuqtasi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bo’lmasa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,  M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ning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barcha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nuqtasi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P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bilan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aniqlanadigan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ikkita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yopiq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yarim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fazodan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biriga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to’la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tegishli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  </a:t>
            </a:r>
            <a:r>
              <a:rPr lang="en-US" sz="2000" dirty="0" err="1" smtClean="0">
                <a:solidFill>
                  <a:srgbClr val="FF33CC"/>
                </a:solidFill>
                <a:latin typeface="Berlin Sans FB Demi" pitchFamily="34" charset="0"/>
              </a:rPr>
              <a:t>bo’ladi</a:t>
            </a:r>
            <a:r>
              <a:rPr lang="en-US" sz="2000" dirty="0" smtClean="0">
                <a:solidFill>
                  <a:srgbClr val="FF33CC"/>
                </a:solidFill>
                <a:latin typeface="Berlin Sans FB Demi" pitchFamily="34" charset="0"/>
              </a:rPr>
              <a:t>.  </a:t>
            </a:r>
            <a:endParaRPr lang="ru-RU" sz="2000" dirty="0">
              <a:solidFill>
                <a:srgbClr val="FF33CC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Qavariq</a:t>
            </a:r>
            <a:r>
              <a:rPr lang="en-US" dirty="0" smtClean="0"/>
              <a:t>  </a:t>
            </a:r>
            <a:r>
              <a:rPr lang="en-US" dirty="0" err="1" smtClean="0"/>
              <a:t>ko’pyoqlarning</a:t>
            </a:r>
            <a:r>
              <a:rPr lang="en-US" dirty="0" smtClean="0"/>
              <a:t>  </a:t>
            </a:r>
            <a:r>
              <a:rPr lang="en-US" dirty="0" err="1" smtClean="0"/>
              <a:t>xossalari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Ta’rif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: Agar M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qavariq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jismning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chegarasi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chekli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sondagi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qavariq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ko’pburchaklar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birlashmasidan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iborat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bo’lsa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, u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qavariq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ko’pyoq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deb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ataladi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.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Barcha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qavariq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ko’pyoqlar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quyidagi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ikki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xossaga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ega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:</a:t>
            </a:r>
          </a:p>
          <a:p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1. M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qavariq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ko’pyoqning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har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bir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yog’I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bilan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aniqlanadigan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P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tekislikda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M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ning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ichki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nuqtasi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bo’lmaydi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.</a:t>
            </a:r>
          </a:p>
          <a:p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2. M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qavariq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ko’pyoqning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har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bir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yog’I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bilan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aniqlanadigan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P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tekislikda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aniqlanadigan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yopiq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yarim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fazolardan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biriga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tegishlidir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.</a:t>
            </a:r>
          </a:p>
          <a:p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Teorema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.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Har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qanday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qavariq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ko’pyoq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o’zining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har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bir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yog’I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bilan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aniqlanadigan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barcha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yarimm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fazolar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kesishmasidan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rgbClr val="FF0000"/>
                </a:solidFill>
                <a:latin typeface="Arial Black" pitchFamily="34" charset="0"/>
              </a:rPr>
              <a:t>iboratdir</a:t>
            </a: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.</a:t>
            </a:r>
            <a:endParaRPr lang="ru-RU" sz="18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Muntazam</a:t>
            </a:r>
            <a:r>
              <a:rPr lang="en-US" dirty="0" smtClean="0"/>
              <a:t>  </a:t>
            </a:r>
            <a:r>
              <a:rPr lang="en-US" dirty="0" err="1" smtClean="0"/>
              <a:t>ko’pyoqlar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Ko’pyoqning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barcha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yoqlari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kongruent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muntazam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ko’pburchaklardan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iborat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bo’lib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,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hamma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ko’p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yoqli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burchaklari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ham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kongruent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bo’lsa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,  u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muntazam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ko’pyoq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deb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ataladi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.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Muntazam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ko’pyoq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turlari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:</a:t>
            </a:r>
          </a:p>
          <a:p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1.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Muntazam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to’rtyoq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,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odatda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muntazam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tetraedr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deb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yuritilib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,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uning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 4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ta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yog’I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,  4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ta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uchi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,  6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ta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qirrasi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bor.</a:t>
            </a:r>
          </a:p>
          <a:p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2.Muntazam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sakkizyoq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,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ba’zan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oktaedr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deb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ataladi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,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uning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8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yog’I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, 6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ta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uchi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va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12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qirrasi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bor.</a:t>
            </a:r>
          </a:p>
          <a:p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3.Muntazam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yigirma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yoq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,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ikosaedr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deb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atalib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,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unig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20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ta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yog’I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, 12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ta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uchi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,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va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30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ta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qirrasi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bor.</a:t>
            </a:r>
          </a:p>
          <a:p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4.Yoqlari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muntazam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to’rtburchakdan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iborat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,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geksaedr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(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kub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) .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Kub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6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ta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yoqqa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,  8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ta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uchga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,  12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ta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qirraga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ega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.</a:t>
            </a:r>
          </a:p>
          <a:p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5.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Dodekaedr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, 12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ta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yoq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, 20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ta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uch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, 30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ta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qirraga</a:t>
            </a:r>
            <a:r>
              <a:rPr lang="en-US" sz="1800" dirty="0" smtClean="0">
                <a:solidFill>
                  <a:srgbClr val="7030A0"/>
                </a:solidFill>
                <a:latin typeface="Copperplate Gothic Bold" pitchFamily="34" charset="0"/>
              </a:rPr>
              <a:t>  </a:t>
            </a:r>
            <a:r>
              <a:rPr lang="en-US" sz="1800" dirty="0" err="1" smtClean="0">
                <a:solidFill>
                  <a:srgbClr val="7030A0"/>
                </a:solidFill>
                <a:latin typeface="Copperplate Gothic Bold" pitchFamily="34" charset="0"/>
              </a:rPr>
              <a:t>ega</a:t>
            </a:r>
            <a:r>
              <a:rPr lang="en-US" sz="1800" dirty="0">
                <a:solidFill>
                  <a:srgbClr val="7030A0"/>
                </a:solidFill>
                <a:latin typeface="Copperplate Gothic Bold" pitchFamily="34" charset="0"/>
              </a:rPr>
              <a:t>.</a:t>
            </a:r>
            <a:endParaRPr lang="ru-RU" sz="18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Qo’shimcha</a:t>
            </a:r>
            <a:r>
              <a:rPr lang="en-US" dirty="0" smtClean="0"/>
              <a:t>  </a:t>
            </a:r>
            <a:r>
              <a:rPr lang="en-US" dirty="0" err="1" smtClean="0"/>
              <a:t>ma’lumot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FF9900"/>
                </a:solidFill>
              </a:rPr>
              <a:t>Agar  </a:t>
            </a:r>
            <a:r>
              <a:rPr lang="en-US" sz="2400" dirty="0" err="1" smtClean="0">
                <a:solidFill>
                  <a:srgbClr val="FF9900"/>
                </a:solidFill>
              </a:rPr>
              <a:t>kubning</a:t>
            </a:r>
            <a:r>
              <a:rPr lang="en-US" sz="2400" dirty="0" smtClean="0">
                <a:solidFill>
                  <a:srgbClr val="FF9900"/>
                </a:solidFill>
              </a:rPr>
              <a:t>  </a:t>
            </a:r>
            <a:r>
              <a:rPr lang="en-US" sz="2400" dirty="0" err="1" smtClean="0">
                <a:solidFill>
                  <a:srgbClr val="FF9900"/>
                </a:solidFill>
              </a:rPr>
              <a:t>tasviri</a:t>
            </a:r>
            <a:r>
              <a:rPr lang="en-US" sz="2400" dirty="0" smtClean="0">
                <a:solidFill>
                  <a:srgbClr val="FF9900"/>
                </a:solidFill>
              </a:rPr>
              <a:t>  </a:t>
            </a:r>
            <a:r>
              <a:rPr lang="en-US" sz="2400" dirty="0" err="1" smtClean="0">
                <a:solidFill>
                  <a:srgbClr val="FF9900"/>
                </a:solidFill>
              </a:rPr>
              <a:t>ma’lum</a:t>
            </a:r>
            <a:r>
              <a:rPr lang="en-US" sz="2400" dirty="0" smtClean="0">
                <a:solidFill>
                  <a:srgbClr val="FF9900"/>
                </a:solidFill>
              </a:rPr>
              <a:t>  </a:t>
            </a:r>
            <a:r>
              <a:rPr lang="en-US" sz="2400" dirty="0" err="1" smtClean="0">
                <a:solidFill>
                  <a:srgbClr val="FF9900"/>
                </a:solidFill>
              </a:rPr>
              <a:t>bo’lsa</a:t>
            </a:r>
            <a:r>
              <a:rPr lang="en-US" sz="2400" dirty="0" smtClean="0">
                <a:solidFill>
                  <a:srgbClr val="FF9900"/>
                </a:solidFill>
              </a:rPr>
              <a:t>, </a:t>
            </a:r>
            <a:r>
              <a:rPr lang="en-US" sz="2400" dirty="0" err="1" smtClean="0">
                <a:solidFill>
                  <a:srgbClr val="FF9900"/>
                </a:solidFill>
              </a:rPr>
              <a:t>uning</a:t>
            </a:r>
            <a:r>
              <a:rPr lang="en-US" sz="2400" dirty="0" smtClean="0">
                <a:solidFill>
                  <a:srgbClr val="FF9900"/>
                </a:solidFill>
              </a:rPr>
              <a:t>  </a:t>
            </a:r>
            <a:r>
              <a:rPr lang="en-US" sz="2400" dirty="0" err="1" smtClean="0">
                <a:solidFill>
                  <a:srgbClr val="FF9900"/>
                </a:solidFill>
              </a:rPr>
              <a:t>yordamida</a:t>
            </a:r>
            <a:r>
              <a:rPr lang="en-US" sz="2400" dirty="0" smtClean="0">
                <a:solidFill>
                  <a:srgbClr val="FF9900"/>
                </a:solidFill>
              </a:rPr>
              <a:t>  </a:t>
            </a:r>
            <a:r>
              <a:rPr lang="en-US" sz="2400" dirty="0" err="1" smtClean="0">
                <a:solidFill>
                  <a:srgbClr val="FF9900"/>
                </a:solidFill>
              </a:rPr>
              <a:t>qolgan</a:t>
            </a:r>
            <a:r>
              <a:rPr lang="en-US" sz="2400" dirty="0" smtClean="0">
                <a:solidFill>
                  <a:srgbClr val="FF9900"/>
                </a:solidFill>
              </a:rPr>
              <a:t>  4 </a:t>
            </a:r>
            <a:r>
              <a:rPr lang="en-US" sz="2400" dirty="0" err="1" smtClean="0">
                <a:solidFill>
                  <a:srgbClr val="FF9900"/>
                </a:solidFill>
              </a:rPr>
              <a:t>ta</a:t>
            </a:r>
            <a:r>
              <a:rPr lang="en-US" sz="2400" dirty="0" smtClean="0">
                <a:solidFill>
                  <a:srgbClr val="FF9900"/>
                </a:solidFill>
              </a:rPr>
              <a:t>  </a:t>
            </a:r>
            <a:r>
              <a:rPr lang="en-US" sz="2400" dirty="0" err="1" smtClean="0">
                <a:solidFill>
                  <a:srgbClr val="FF9900"/>
                </a:solidFill>
              </a:rPr>
              <a:t>muntazam</a:t>
            </a:r>
            <a:r>
              <a:rPr lang="en-US" sz="2400" dirty="0" smtClean="0">
                <a:solidFill>
                  <a:srgbClr val="FF9900"/>
                </a:solidFill>
              </a:rPr>
              <a:t>  </a:t>
            </a:r>
            <a:r>
              <a:rPr lang="en-US" sz="2400" dirty="0" err="1" smtClean="0">
                <a:solidFill>
                  <a:srgbClr val="FF9900"/>
                </a:solidFill>
              </a:rPr>
              <a:t>to’rtyoqning</a:t>
            </a:r>
            <a:r>
              <a:rPr lang="en-US" sz="2400" dirty="0" smtClean="0">
                <a:solidFill>
                  <a:srgbClr val="FF9900"/>
                </a:solidFill>
              </a:rPr>
              <a:t>  </a:t>
            </a:r>
            <a:r>
              <a:rPr lang="en-US" sz="2400" dirty="0" err="1" smtClean="0">
                <a:solidFill>
                  <a:srgbClr val="FF9900"/>
                </a:solidFill>
              </a:rPr>
              <a:t>tasvirini</a:t>
            </a:r>
            <a:r>
              <a:rPr lang="en-US" sz="2400" dirty="0" smtClean="0">
                <a:solidFill>
                  <a:srgbClr val="FF9900"/>
                </a:solidFill>
              </a:rPr>
              <a:t>  </a:t>
            </a:r>
            <a:r>
              <a:rPr lang="en-US" sz="2400" dirty="0" err="1" smtClean="0">
                <a:solidFill>
                  <a:srgbClr val="FF9900"/>
                </a:solidFill>
              </a:rPr>
              <a:t>hosil</a:t>
            </a:r>
            <a:r>
              <a:rPr lang="en-US" sz="2400" dirty="0" smtClean="0">
                <a:solidFill>
                  <a:srgbClr val="FF9900"/>
                </a:solidFill>
              </a:rPr>
              <a:t>  </a:t>
            </a:r>
            <a:r>
              <a:rPr lang="en-US" sz="2400" dirty="0" err="1" smtClean="0">
                <a:solidFill>
                  <a:srgbClr val="FF9900"/>
                </a:solidFill>
              </a:rPr>
              <a:t>qilish</a:t>
            </a:r>
            <a:r>
              <a:rPr lang="en-US" sz="2400" dirty="0" smtClean="0">
                <a:solidFill>
                  <a:srgbClr val="FF9900"/>
                </a:solidFill>
              </a:rPr>
              <a:t>  </a:t>
            </a:r>
            <a:r>
              <a:rPr lang="en-US" sz="2400" dirty="0" err="1" smtClean="0">
                <a:solidFill>
                  <a:srgbClr val="FF9900"/>
                </a:solidFill>
              </a:rPr>
              <a:t>mumkin</a:t>
            </a:r>
            <a:r>
              <a:rPr lang="en-US" sz="2400" dirty="0" smtClean="0">
                <a:solidFill>
                  <a:srgbClr val="FF9900"/>
                </a:solidFill>
              </a:rPr>
              <a:t>:</a:t>
            </a:r>
          </a:p>
          <a:p>
            <a:r>
              <a:rPr lang="en-US" sz="2400" dirty="0" smtClean="0">
                <a:solidFill>
                  <a:srgbClr val="FF9900"/>
                </a:solidFill>
              </a:rPr>
              <a:t>1.Kub  </a:t>
            </a:r>
            <a:r>
              <a:rPr lang="en-US" sz="2400" dirty="0" err="1" smtClean="0">
                <a:solidFill>
                  <a:srgbClr val="FF9900"/>
                </a:solidFill>
              </a:rPr>
              <a:t>yoqlarining</a:t>
            </a:r>
            <a:r>
              <a:rPr lang="en-US" sz="2400" dirty="0" smtClean="0">
                <a:solidFill>
                  <a:srgbClr val="FF9900"/>
                </a:solidFill>
              </a:rPr>
              <a:t>  </a:t>
            </a:r>
            <a:r>
              <a:rPr lang="en-US" sz="2400" dirty="0" err="1" smtClean="0">
                <a:solidFill>
                  <a:srgbClr val="FF9900"/>
                </a:solidFill>
              </a:rPr>
              <a:t>markazlari</a:t>
            </a:r>
            <a:r>
              <a:rPr lang="en-US" sz="2400" dirty="0" smtClean="0">
                <a:solidFill>
                  <a:srgbClr val="FF9900"/>
                </a:solidFill>
              </a:rPr>
              <a:t> </a:t>
            </a:r>
            <a:r>
              <a:rPr lang="en-US" sz="2400" dirty="0" err="1" smtClean="0">
                <a:solidFill>
                  <a:srgbClr val="FF9900"/>
                </a:solidFill>
              </a:rPr>
              <a:t>muntazam</a:t>
            </a:r>
            <a:r>
              <a:rPr lang="en-US" sz="2400" dirty="0" smtClean="0">
                <a:solidFill>
                  <a:srgbClr val="FF9900"/>
                </a:solidFill>
              </a:rPr>
              <a:t>  </a:t>
            </a:r>
            <a:r>
              <a:rPr lang="en-US" sz="2400" dirty="0" err="1" smtClean="0">
                <a:solidFill>
                  <a:srgbClr val="FF9900"/>
                </a:solidFill>
              </a:rPr>
              <a:t>oktaedrning</a:t>
            </a:r>
            <a:r>
              <a:rPr lang="en-US" sz="2400" dirty="0" smtClean="0">
                <a:solidFill>
                  <a:srgbClr val="FF9900"/>
                </a:solidFill>
              </a:rPr>
              <a:t>   </a:t>
            </a:r>
            <a:r>
              <a:rPr lang="en-US" sz="2400" dirty="0" err="1" smtClean="0">
                <a:solidFill>
                  <a:srgbClr val="FF9900"/>
                </a:solidFill>
              </a:rPr>
              <a:t>uchlari</a:t>
            </a:r>
            <a:r>
              <a:rPr lang="en-US" sz="2400" dirty="0" smtClean="0">
                <a:solidFill>
                  <a:srgbClr val="FF9900"/>
                </a:solidFill>
              </a:rPr>
              <a:t>  </a:t>
            </a:r>
            <a:r>
              <a:rPr lang="en-US" sz="2400" dirty="0" err="1" smtClean="0">
                <a:solidFill>
                  <a:srgbClr val="FF9900"/>
                </a:solidFill>
              </a:rPr>
              <a:t>rolini</a:t>
            </a:r>
            <a:r>
              <a:rPr lang="en-US" sz="2400" dirty="0" smtClean="0">
                <a:solidFill>
                  <a:srgbClr val="FF9900"/>
                </a:solidFill>
              </a:rPr>
              <a:t>  </a:t>
            </a:r>
            <a:r>
              <a:rPr lang="en-US" sz="2400" dirty="0" err="1" smtClean="0">
                <a:solidFill>
                  <a:srgbClr val="FF9900"/>
                </a:solidFill>
              </a:rPr>
              <a:t>o’taydi</a:t>
            </a:r>
            <a:r>
              <a:rPr lang="en-US" sz="2400" dirty="0" smtClean="0">
                <a:solidFill>
                  <a:srgbClr val="FF9900"/>
                </a:solidFill>
              </a:rPr>
              <a:t>.</a:t>
            </a:r>
          </a:p>
          <a:p>
            <a:r>
              <a:rPr lang="en-US" sz="2400" dirty="0" smtClean="0">
                <a:solidFill>
                  <a:srgbClr val="FF9900"/>
                </a:solidFill>
              </a:rPr>
              <a:t>2. agar  </a:t>
            </a:r>
            <a:r>
              <a:rPr lang="en-US" sz="2400" dirty="0" err="1" smtClean="0">
                <a:solidFill>
                  <a:srgbClr val="FF9900"/>
                </a:solidFill>
              </a:rPr>
              <a:t>kubning</a:t>
            </a:r>
            <a:r>
              <a:rPr lang="en-US" sz="2400" dirty="0" smtClean="0">
                <a:solidFill>
                  <a:srgbClr val="FF9900"/>
                </a:solidFill>
              </a:rPr>
              <a:t>  </a:t>
            </a:r>
            <a:r>
              <a:rPr lang="en-US" sz="2400" dirty="0" err="1" smtClean="0">
                <a:solidFill>
                  <a:srgbClr val="FF9900"/>
                </a:solidFill>
              </a:rPr>
              <a:t>bir</a:t>
            </a:r>
            <a:r>
              <a:rPr lang="en-US" sz="2400" dirty="0" smtClean="0">
                <a:solidFill>
                  <a:srgbClr val="FF9900"/>
                </a:solidFill>
              </a:rPr>
              <a:t>  </a:t>
            </a:r>
            <a:r>
              <a:rPr lang="en-US" sz="2400" dirty="0" err="1" smtClean="0">
                <a:solidFill>
                  <a:srgbClr val="FF9900"/>
                </a:solidFill>
              </a:rPr>
              <a:t>uchidan</a:t>
            </a:r>
            <a:r>
              <a:rPr lang="en-US" sz="2400" dirty="0" smtClean="0">
                <a:solidFill>
                  <a:srgbClr val="FF9900"/>
                </a:solidFill>
              </a:rPr>
              <a:t>  </a:t>
            </a:r>
            <a:r>
              <a:rPr lang="en-US" sz="2400" dirty="0" err="1" smtClean="0">
                <a:solidFill>
                  <a:srgbClr val="FF9900"/>
                </a:solidFill>
              </a:rPr>
              <a:t>chiqqan</a:t>
            </a:r>
            <a:r>
              <a:rPr lang="en-US" sz="2400" dirty="0" smtClean="0">
                <a:solidFill>
                  <a:srgbClr val="FF9900"/>
                </a:solidFill>
              </a:rPr>
              <a:t>  </a:t>
            </a:r>
            <a:r>
              <a:rPr lang="en-US" sz="2400" dirty="0" err="1" smtClean="0">
                <a:solidFill>
                  <a:srgbClr val="FF9900"/>
                </a:solidFill>
              </a:rPr>
              <a:t>uchta</a:t>
            </a:r>
            <a:r>
              <a:rPr lang="en-US" sz="2400" dirty="0" smtClean="0">
                <a:solidFill>
                  <a:srgbClr val="FF9900"/>
                </a:solidFill>
              </a:rPr>
              <a:t>  </a:t>
            </a:r>
            <a:r>
              <a:rPr lang="en-US" sz="2400" dirty="0" err="1" smtClean="0">
                <a:solidFill>
                  <a:srgbClr val="FF9900"/>
                </a:solidFill>
              </a:rPr>
              <a:t>yog’ining</a:t>
            </a:r>
            <a:r>
              <a:rPr lang="en-US" sz="2400" dirty="0" smtClean="0">
                <a:solidFill>
                  <a:srgbClr val="FF9900"/>
                </a:solidFill>
              </a:rPr>
              <a:t>  </a:t>
            </a:r>
            <a:r>
              <a:rPr lang="en-US" sz="2400" dirty="0" err="1" smtClean="0">
                <a:solidFill>
                  <a:srgbClr val="FF9900"/>
                </a:solidFill>
              </a:rPr>
              <a:t>shu</a:t>
            </a:r>
            <a:r>
              <a:rPr lang="en-US" sz="2400" dirty="0" smtClean="0">
                <a:solidFill>
                  <a:srgbClr val="FF9900"/>
                </a:solidFill>
              </a:rPr>
              <a:t>  </a:t>
            </a:r>
            <a:r>
              <a:rPr lang="en-US" sz="2400" dirty="0" err="1" smtClean="0">
                <a:solidFill>
                  <a:srgbClr val="FF9900"/>
                </a:solidFill>
              </a:rPr>
              <a:t>uchdan</a:t>
            </a:r>
            <a:r>
              <a:rPr lang="en-US" sz="2400" dirty="0" smtClean="0">
                <a:solidFill>
                  <a:srgbClr val="FF9900"/>
                </a:solidFill>
              </a:rPr>
              <a:t>   </a:t>
            </a:r>
            <a:r>
              <a:rPr lang="en-US" sz="2400" dirty="0" err="1" smtClean="0">
                <a:solidFill>
                  <a:srgbClr val="FF9900"/>
                </a:solidFill>
              </a:rPr>
              <a:t>chiqqan</a:t>
            </a:r>
            <a:r>
              <a:rPr lang="en-US" sz="2400" dirty="0" smtClean="0">
                <a:solidFill>
                  <a:srgbClr val="FF9900"/>
                </a:solidFill>
              </a:rPr>
              <a:t>    </a:t>
            </a:r>
            <a:r>
              <a:rPr lang="en-US" sz="2400" dirty="0" err="1" smtClean="0">
                <a:solidFill>
                  <a:srgbClr val="FF9900"/>
                </a:solidFill>
              </a:rPr>
              <a:t>uchta</a:t>
            </a:r>
            <a:r>
              <a:rPr lang="en-US" sz="2400" dirty="0" smtClean="0">
                <a:solidFill>
                  <a:srgbClr val="FF9900"/>
                </a:solidFill>
              </a:rPr>
              <a:t>  </a:t>
            </a:r>
            <a:r>
              <a:rPr lang="en-US" sz="2400" dirty="0" err="1" smtClean="0">
                <a:solidFill>
                  <a:srgbClr val="FF9900"/>
                </a:solidFill>
              </a:rPr>
              <a:t>diagonalini</a:t>
            </a:r>
            <a:r>
              <a:rPr lang="en-US" sz="2400" dirty="0" smtClean="0">
                <a:solidFill>
                  <a:srgbClr val="FF9900"/>
                </a:solidFill>
              </a:rPr>
              <a:t>   </a:t>
            </a:r>
            <a:r>
              <a:rPr lang="en-US" sz="2400" dirty="0" err="1" smtClean="0">
                <a:solidFill>
                  <a:srgbClr val="FF9900"/>
                </a:solidFill>
              </a:rPr>
              <a:t>o’tkazsak</a:t>
            </a:r>
            <a:r>
              <a:rPr lang="en-US" sz="2400" dirty="0" smtClean="0">
                <a:solidFill>
                  <a:srgbClr val="FF9900"/>
                </a:solidFill>
              </a:rPr>
              <a:t>,  </a:t>
            </a:r>
            <a:r>
              <a:rPr lang="en-US" sz="2400" dirty="0" err="1" smtClean="0">
                <a:solidFill>
                  <a:srgbClr val="FF9900"/>
                </a:solidFill>
              </a:rPr>
              <a:t>muntazam</a:t>
            </a:r>
            <a:r>
              <a:rPr lang="en-US" sz="2400" dirty="0" smtClean="0">
                <a:solidFill>
                  <a:srgbClr val="FF9900"/>
                </a:solidFill>
              </a:rPr>
              <a:t>   </a:t>
            </a:r>
            <a:r>
              <a:rPr lang="en-US" sz="2400" dirty="0" err="1" smtClean="0">
                <a:solidFill>
                  <a:srgbClr val="FF9900"/>
                </a:solidFill>
              </a:rPr>
              <a:t>tetraedr</a:t>
            </a:r>
            <a:r>
              <a:rPr lang="en-US" sz="2400" dirty="0" smtClean="0">
                <a:solidFill>
                  <a:srgbClr val="FF9900"/>
                </a:solidFill>
              </a:rPr>
              <a:t>  </a:t>
            </a:r>
            <a:r>
              <a:rPr lang="en-US" sz="2400" dirty="0" err="1" smtClean="0">
                <a:solidFill>
                  <a:srgbClr val="FF9900"/>
                </a:solidFill>
              </a:rPr>
              <a:t>uchlari</a:t>
            </a:r>
            <a:r>
              <a:rPr lang="en-US" sz="2400" dirty="0" smtClean="0">
                <a:solidFill>
                  <a:srgbClr val="FF9900"/>
                </a:solidFill>
              </a:rPr>
              <a:t>  </a:t>
            </a:r>
            <a:r>
              <a:rPr lang="en-US" sz="2400" dirty="0" err="1" smtClean="0">
                <a:solidFill>
                  <a:srgbClr val="FF9900"/>
                </a:solidFill>
              </a:rPr>
              <a:t>hosil</a:t>
            </a:r>
            <a:r>
              <a:rPr lang="en-US" sz="2400" dirty="0" smtClean="0">
                <a:solidFill>
                  <a:srgbClr val="FF9900"/>
                </a:solidFill>
              </a:rPr>
              <a:t>  </a:t>
            </a:r>
            <a:r>
              <a:rPr lang="en-US" sz="2400" dirty="0" err="1" smtClean="0">
                <a:solidFill>
                  <a:srgbClr val="FF9900"/>
                </a:solidFill>
              </a:rPr>
              <a:t>bo’ladi</a:t>
            </a:r>
            <a:r>
              <a:rPr lang="en-US" sz="2400" dirty="0" smtClean="0">
                <a:solidFill>
                  <a:srgbClr val="FF9900"/>
                </a:solidFill>
              </a:rPr>
              <a:t>.</a:t>
            </a:r>
            <a:endParaRPr lang="ru-RU" sz="2400" dirty="0">
              <a:solidFill>
                <a:srgbClr val="FF99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Muntazam</a:t>
            </a:r>
            <a:r>
              <a:rPr lang="en-US" dirty="0" smtClean="0"/>
              <a:t>  </a:t>
            </a:r>
            <a:r>
              <a:rPr lang="en-US" dirty="0" err="1" smtClean="0"/>
              <a:t>ko’pyoq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err="1" smtClean="0">
                <a:solidFill>
                  <a:srgbClr val="00B0F0"/>
                </a:solidFill>
              </a:rPr>
              <a:t>Har</a:t>
            </a:r>
            <a:r>
              <a:rPr lang="en-US" sz="2800" dirty="0" smtClean="0">
                <a:solidFill>
                  <a:srgbClr val="00B0F0"/>
                </a:solidFill>
              </a:rPr>
              <a:t>  </a:t>
            </a:r>
            <a:r>
              <a:rPr lang="en-US" sz="2800" dirty="0" err="1" smtClean="0">
                <a:solidFill>
                  <a:srgbClr val="00B0F0"/>
                </a:solidFill>
              </a:rPr>
              <a:t>qanday</a:t>
            </a:r>
            <a:r>
              <a:rPr lang="en-US" sz="2800" dirty="0" smtClean="0">
                <a:solidFill>
                  <a:srgbClr val="00B0F0"/>
                </a:solidFill>
              </a:rPr>
              <a:t>  </a:t>
            </a:r>
            <a:r>
              <a:rPr lang="en-US" sz="2800" dirty="0" err="1" smtClean="0">
                <a:solidFill>
                  <a:srgbClr val="00B0F0"/>
                </a:solidFill>
              </a:rPr>
              <a:t>muntazam</a:t>
            </a:r>
            <a:r>
              <a:rPr lang="en-US" sz="2800" dirty="0" smtClean="0">
                <a:solidFill>
                  <a:srgbClr val="00B0F0"/>
                </a:solidFill>
              </a:rPr>
              <a:t>  </a:t>
            </a:r>
            <a:r>
              <a:rPr lang="en-US" sz="2800" dirty="0" err="1" smtClean="0">
                <a:solidFill>
                  <a:srgbClr val="00B0F0"/>
                </a:solidFill>
              </a:rPr>
              <a:t>ko’pyoq</a:t>
            </a:r>
            <a:r>
              <a:rPr lang="en-US" sz="2800" dirty="0" smtClean="0">
                <a:solidFill>
                  <a:srgbClr val="00B0F0"/>
                </a:solidFill>
              </a:rPr>
              <a:t>  </a:t>
            </a:r>
            <a:r>
              <a:rPr lang="en-US" sz="2800" dirty="0" err="1" smtClean="0">
                <a:solidFill>
                  <a:srgbClr val="00B0F0"/>
                </a:solidFill>
              </a:rPr>
              <a:t>yoqlari</a:t>
            </a:r>
            <a:r>
              <a:rPr lang="en-US" sz="2800" dirty="0" smtClean="0">
                <a:solidFill>
                  <a:srgbClr val="00B0F0"/>
                </a:solidFill>
              </a:rPr>
              <a:t>   </a:t>
            </a:r>
            <a:r>
              <a:rPr lang="en-US" sz="2800" dirty="0" err="1" smtClean="0">
                <a:solidFill>
                  <a:srgbClr val="00B0F0"/>
                </a:solidFill>
              </a:rPr>
              <a:t>sonini</a:t>
            </a:r>
            <a:r>
              <a:rPr lang="en-US" sz="2800" dirty="0" smtClean="0">
                <a:solidFill>
                  <a:srgbClr val="00B0F0"/>
                </a:solidFill>
              </a:rPr>
              <a:t> f, </a:t>
            </a:r>
            <a:r>
              <a:rPr lang="en-US" sz="2800" dirty="0" err="1" smtClean="0">
                <a:solidFill>
                  <a:srgbClr val="00B0F0"/>
                </a:solidFill>
              </a:rPr>
              <a:t>uchlari</a:t>
            </a:r>
            <a:r>
              <a:rPr lang="en-US" sz="2800" dirty="0" smtClean="0">
                <a:solidFill>
                  <a:srgbClr val="00B0F0"/>
                </a:solidFill>
              </a:rPr>
              <a:t>  </a:t>
            </a:r>
            <a:r>
              <a:rPr lang="en-US" sz="2800" dirty="0" err="1" smtClean="0">
                <a:solidFill>
                  <a:srgbClr val="00B0F0"/>
                </a:solidFill>
              </a:rPr>
              <a:t>sonini</a:t>
            </a:r>
            <a:r>
              <a:rPr lang="en-US" sz="2800" dirty="0" smtClean="0">
                <a:solidFill>
                  <a:srgbClr val="00B0F0"/>
                </a:solidFill>
              </a:rPr>
              <a:t> l,  </a:t>
            </a:r>
            <a:r>
              <a:rPr lang="en-US" sz="2800" dirty="0" err="1" smtClean="0">
                <a:solidFill>
                  <a:srgbClr val="00B0F0"/>
                </a:solidFill>
              </a:rPr>
              <a:t>qirralari</a:t>
            </a:r>
            <a:r>
              <a:rPr lang="en-US" sz="2800" dirty="0" smtClean="0">
                <a:solidFill>
                  <a:srgbClr val="00B0F0"/>
                </a:solidFill>
              </a:rPr>
              <a:t>  </a:t>
            </a:r>
            <a:r>
              <a:rPr lang="en-US" sz="2800" dirty="0" err="1" smtClean="0">
                <a:solidFill>
                  <a:srgbClr val="00B0F0"/>
                </a:solidFill>
              </a:rPr>
              <a:t>sonini</a:t>
            </a:r>
            <a:r>
              <a:rPr lang="en-US" sz="2800" dirty="0" smtClean="0">
                <a:solidFill>
                  <a:srgbClr val="00B0F0"/>
                </a:solidFill>
              </a:rPr>
              <a:t> k  </a:t>
            </a:r>
            <a:r>
              <a:rPr lang="en-US" sz="2800" dirty="0" err="1" smtClean="0">
                <a:solidFill>
                  <a:srgbClr val="00B0F0"/>
                </a:solidFill>
              </a:rPr>
              <a:t>bilan</a:t>
            </a:r>
            <a:r>
              <a:rPr lang="en-US" sz="2800" dirty="0" smtClean="0">
                <a:solidFill>
                  <a:srgbClr val="00B0F0"/>
                </a:solidFill>
              </a:rPr>
              <a:t>  </a:t>
            </a:r>
            <a:r>
              <a:rPr lang="en-US" sz="2800" dirty="0" err="1" smtClean="0">
                <a:solidFill>
                  <a:srgbClr val="00B0F0"/>
                </a:solidFill>
              </a:rPr>
              <a:t>belgilasak</a:t>
            </a:r>
            <a:r>
              <a:rPr lang="en-US" sz="2800" dirty="0" smtClean="0">
                <a:solidFill>
                  <a:srgbClr val="00B0F0"/>
                </a:solidFill>
              </a:rPr>
              <a:t>, </a:t>
            </a:r>
          </a:p>
          <a:p>
            <a:r>
              <a:rPr lang="en-US" sz="2800" dirty="0" err="1" smtClean="0">
                <a:solidFill>
                  <a:srgbClr val="00B0F0"/>
                </a:solidFill>
              </a:rPr>
              <a:t>Tetraedr</a:t>
            </a:r>
            <a:r>
              <a:rPr lang="en-US" sz="2800" dirty="0" smtClean="0">
                <a:solidFill>
                  <a:srgbClr val="00B0F0"/>
                </a:solidFill>
              </a:rPr>
              <a:t>   </a:t>
            </a:r>
            <a:r>
              <a:rPr lang="en-US" sz="2800" dirty="0" err="1" smtClean="0">
                <a:solidFill>
                  <a:srgbClr val="00B0F0"/>
                </a:solidFill>
              </a:rPr>
              <a:t>uchun:f</a:t>
            </a:r>
            <a:r>
              <a:rPr lang="en-US" sz="2800" dirty="0" smtClean="0">
                <a:solidFill>
                  <a:srgbClr val="00B0F0"/>
                </a:solidFill>
              </a:rPr>
              <a:t>=4,l=4, k=6;</a:t>
            </a:r>
          </a:p>
          <a:p>
            <a:r>
              <a:rPr lang="en-US" sz="2800" dirty="0" err="1" smtClean="0">
                <a:solidFill>
                  <a:srgbClr val="00B0F0"/>
                </a:solidFill>
              </a:rPr>
              <a:t>Oktaedr</a:t>
            </a:r>
            <a:r>
              <a:rPr lang="en-US" sz="2800" dirty="0" smtClean="0">
                <a:solidFill>
                  <a:srgbClr val="00B0F0"/>
                </a:solidFill>
              </a:rPr>
              <a:t>  </a:t>
            </a:r>
            <a:r>
              <a:rPr lang="en-US" sz="2800" dirty="0" err="1" smtClean="0">
                <a:solidFill>
                  <a:srgbClr val="00B0F0"/>
                </a:solidFill>
              </a:rPr>
              <a:t>uchun</a:t>
            </a:r>
            <a:r>
              <a:rPr lang="en-US" sz="2800" dirty="0" smtClean="0">
                <a:solidFill>
                  <a:srgbClr val="00B0F0"/>
                </a:solidFill>
              </a:rPr>
              <a:t>:  f=8,  l=6,   k=12;</a:t>
            </a:r>
          </a:p>
          <a:p>
            <a:r>
              <a:rPr lang="en-US" sz="2800" dirty="0" err="1" smtClean="0">
                <a:solidFill>
                  <a:srgbClr val="00B0F0"/>
                </a:solidFill>
              </a:rPr>
              <a:t>Geksaedr</a:t>
            </a:r>
            <a:r>
              <a:rPr lang="en-US" sz="2800" dirty="0" smtClean="0">
                <a:solidFill>
                  <a:srgbClr val="00B0F0"/>
                </a:solidFill>
              </a:rPr>
              <a:t>  </a:t>
            </a:r>
            <a:r>
              <a:rPr lang="en-US" sz="2800" dirty="0" err="1" smtClean="0">
                <a:solidFill>
                  <a:srgbClr val="00B0F0"/>
                </a:solidFill>
              </a:rPr>
              <a:t>uchun</a:t>
            </a:r>
            <a:r>
              <a:rPr lang="en-US" sz="2800" dirty="0" smtClean="0">
                <a:solidFill>
                  <a:srgbClr val="00B0F0"/>
                </a:solidFill>
              </a:rPr>
              <a:t>: f=6,  l=8,   k=12;</a:t>
            </a:r>
          </a:p>
          <a:p>
            <a:r>
              <a:rPr lang="en-US" sz="2800" dirty="0" err="1" smtClean="0">
                <a:solidFill>
                  <a:srgbClr val="00B0F0"/>
                </a:solidFill>
              </a:rPr>
              <a:t>Ikosaedr</a:t>
            </a:r>
            <a:r>
              <a:rPr lang="en-US" sz="2800" dirty="0" smtClean="0">
                <a:solidFill>
                  <a:srgbClr val="00B0F0"/>
                </a:solidFill>
              </a:rPr>
              <a:t>  </a:t>
            </a:r>
            <a:r>
              <a:rPr lang="en-US" sz="2800" dirty="0" err="1" smtClean="0">
                <a:solidFill>
                  <a:srgbClr val="00B0F0"/>
                </a:solidFill>
              </a:rPr>
              <a:t>uchun</a:t>
            </a:r>
            <a:r>
              <a:rPr lang="en-US" sz="2800" dirty="0" smtClean="0">
                <a:solidFill>
                  <a:srgbClr val="00B0F0"/>
                </a:solidFill>
              </a:rPr>
              <a:t>: f=20,  l=12,   k=30;</a:t>
            </a:r>
          </a:p>
          <a:p>
            <a:r>
              <a:rPr lang="en-US" sz="2800" dirty="0" err="1" smtClean="0">
                <a:solidFill>
                  <a:srgbClr val="00B0F0"/>
                </a:solidFill>
              </a:rPr>
              <a:t>Dodakaedr</a:t>
            </a:r>
            <a:r>
              <a:rPr lang="en-US" sz="2800" dirty="0" smtClean="0">
                <a:solidFill>
                  <a:srgbClr val="00B0F0"/>
                </a:solidFill>
              </a:rPr>
              <a:t>  </a:t>
            </a:r>
            <a:r>
              <a:rPr lang="en-US" sz="2800" dirty="0" err="1" smtClean="0">
                <a:solidFill>
                  <a:srgbClr val="00B0F0"/>
                </a:solidFill>
              </a:rPr>
              <a:t>uchun</a:t>
            </a:r>
            <a:r>
              <a:rPr lang="en-US" sz="2800" dirty="0" smtClean="0">
                <a:solidFill>
                  <a:srgbClr val="00B0F0"/>
                </a:solidFill>
              </a:rPr>
              <a:t>: f=12,  l=20,   k=30.</a:t>
            </a:r>
          </a:p>
          <a:p>
            <a:r>
              <a:rPr lang="en-US" sz="2800" dirty="0" err="1" smtClean="0">
                <a:solidFill>
                  <a:srgbClr val="00B0F0"/>
                </a:solidFill>
              </a:rPr>
              <a:t>Bularning</a:t>
            </a:r>
            <a:r>
              <a:rPr lang="en-US" sz="2800" dirty="0" smtClean="0">
                <a:solidFill>
                  <a:srgbClr val="00B0F0"/>
                </a:solidFill>
              </a:rPr>
              <a:t>  </a:t>
            </a:r>
            <a:r>
              <a:rPr lang="en-US" sz="2800" dirty="0" err="1" smtClean="0">
                <a:solidFill>
                  <a:srgbClr val="00B0F0"/>
                </a:solidFill>
              </a:rPr>
              <a:t>hammasi</a:t>
            </a:r>
            <a:r>
              <a:rPr lang="en-US" sz="2800" dirty="0" smtClean="0">
                <a:solidFill>
                  <a:srgbClr val="00B0F0"/>
                </a:solidFill>
              </a:rPr>
              <a:t>  </a:t>
            </a:r>
            <a:r>
              <a:rPr lang="en-US" sz="2800" dirty="0" err="1" smtClean="0">
                <a:solidFill>
                  <a:srgbClr val="00B0F0"/>
                </a:solidFill>
              </a:rPr>
              <a:t>uchun</a:t>
            </a:r>
            <a:r>
              <a:rPr lang="en-US" sz="2800" dirty="0" smtClean="0">
                <a:solidFill>
                  <a:srgbClr val="00B0F0"/>
                </a:solidFill>
              </a:rPr>
              <a:t>: </a:t>
            </a:r>
            <a:r>
              <a:rPr lang="en-US" sz="2800" dirty="0" err="1" smtClean="0">
                <a:solidFill>
                  <a:srgbClr val="00B0F0"/>
                </a:solidFill>
              </a:rPr>
              <a:t>f+l</a:t>
            </a:r>
            <a:r>
              <a:rPr lang="en-US" sz="2800" dirty="0" smtClean="0">
                <a:solidFill>
                  <a:srgbClr val="00B0F0"/>
                </a:solidFill>
              </a:rPr>
              <a:t>-k=2.  </a:t>
            </a:r>
            <a:endParaRPr lang="ru-RU" sz="28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Eyler</a:t>
            </a:r>
            <a:r>
              <a:rPr lang="en-US" dirty="0" smtClean="0"/>
              <a:t>  </a:t>
            </a:r>
            <a:r>
              <a:rPr lang="en-US" dirty="0" err="1" smtClean="0"/>
              <a:t>teoremasi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>
                <a:solidFill>
                  <a:srgbClr val="0000FF"/>
                </a:solidFill>
              </a:rPr>
              <a:t>Eyler</a:t>
            </a:r>
            <a:r>
              <a:rPr lang="en-US" sz="3200" dirty="0" smtClean="0">
                <a:solidFill>
                  <a:srgbClr val="0000FF"/>
                </a:solidFill>
              </a:rPr>
              <a:t>  </a:t>
            </a:r>
            <a:r>
              <a:rPr lang="en-US" sz="3200" dirty="0" err="1" smtClean="0">
                <a:solidFill>
                  <a:srgbClr val="0000FF"/>
                </a:solidFill>
              </a:rPr>
              <a:t>teoremasi</a:t>
            </a:r>
            <a:r>
              <a:rPr lang="en-US" sz="3200" dirty="0" smtClean="0">
                <a:solidFill>
                  <a:srgbClr val="0000FF"/>
                </a:solidFill>
              </a:rPr>
              <a:t>: </a:t>
            </a:r>
            <a:r>
              <a:rPr lang="en-US" sz="3200" dirty="0" err="1" smtClean="0">
                <a:solidFill>
                  <a:srgbClr val="0000FF"/>
                </a:solidFill>
              </a:rPr>
              <a:t>Har</a:t>
            </a:r>
            <a:r>
              <a:rPr lang="en-US" sz="3200" dirty="0" smtClean="0">
                <a:solidFill>
                  <a:srgbClr val="0000FF"/>
                </a:solidFill>
              </a:rPr>
              <a:t>  </a:t>
            </a:r>
            <a:r>
              <a:rPr lang="en-US" sz="3200" dirty="0" err="1" smtClean="0">
                <a:solidFill>
                  <a:srgbClr val="0000FF"/>
                </a:solidFill>
              </a:rPr>
              <a:t>qanday</a:t>
            </a:r>
            <a:r>
              <a:rPr lang="en-US" sz="3200" dirty="0" smtClean="0">
                <a:solidFill>
                  <a:srgbClr val="0000FF"/>
                </a:solidFill>
              </a:rPr>
              <a:t>  </a:t>
            </a:r>
            <a:r>
              <a:rPr lang="en-US" sz="3200" dirty="0" err="1" smtClean="0">
                <a:solidFill>
                  <a:srgbClr val="0000FF"/>
                </a:solidFill>
              </a:rPr>
              <a:t>qavariq</a:t>
            </a:r>
            <a:r>
              <a:rPr lang="en-US" sz="3200" dirty="0" smtClean="0">
                <a:solidFill>
                  <a:srgbClr val="0000FF"/>
                </a:solidFill>
              </a:rPr>
              <a:t>  </a:t>
            </a:r>
            <a:r>
              <a:rPr lang="en-US" sz="3200" dirty="0" err="1" smtClean="0">
                <a:solidFill>
                  <a:srgbClr val="0000FF"/>
                </a:solidFill>
              </a:rPr>
              <a:t>ko’pyoqning</a:t>
            </a:r>
            <a:r>
              <a:rPr lang="en-US" sz="3200" dirty="0" smtClean="0">
                <a:solidFill>
                  <a:srgbClr val="0000FF"/>
                </a:solidFill>
              </a:rPr>
              <a:t>  </a:t>
            </a:r>
            <a:r>
              <a:rPr lang="en-US" sz="3200" dirty="0" err="1" smtClean="0">
                <a:solidFill>
                  <a:srgbClr val="0000FF"/>
                </a:solidFill>
              </a:rPr>
              <a:t>yoqlari</a:t>
            </a:r>
            <a:r>
              <a:rPr lang="en-US" sz="3200" dirty="0" smtClean="0">
                <a:solidFill>
                  <a:srgbClr val="0000FF"/>
                </a:solidFill>
              </a:rPr>
              <a:t>  </a:t>
            </a:r>
            <a:r>
              <a:rPr lang="en-US" sz="3200" dirty="0" err="1" smtClean="0">
                <a:solidFill>
                  <a:srgbClr val="0000FF"/>
                </a:solidFill>
              </a:rPr>
              <a:t>bilan</a:t>
            </a:r>
            <a:r>
              <a:rPr lang="en-US" sz="3200" dirty="0" smtClean="0">
                <a:solidFill>
                  <a:srgbClr val="0000FF"/>
                </a:solidFill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</a:rPr>
              <a:t>uchlari</a:t>
            </a:r>
            <a:r>
              <a:rPr lang="en-US" sz="3200" dirty="0" smtClean="0">
                <a:solidFill>
                  <a:srgbClr val="0000FF"/>
                </a:solidFill>
              </a:rPr>
              <a:t>  </a:t>
            </a:r>
            <a:r>
              <a:rPr lang="en-US" sz="3200" dirty="0" err="1" smtClean="0">
                <a:solidFill>
                  <a:srgbClr val="0000FF"/>
                </a:solidFill>
              </a:rPr>
              <a:t>soning</a:t>
            </a:r>
            <a:r>
              <a:rPr lang="en-US" sz="3200" dirty="0" smtClean="0">
                <a:solidFill>
                  <a:srgbClr val="0000FF"/>
                </a:solidFill>
              </a:rPr>
              <a:t>  </a:t>
            </a:r>
            <a:r>
              <a:rPr lang="en-US" sz="3200" dirty="0" err="1" smtClean="0">
                <a:solidFill>
                  <a:srgbClr val="0000FF"/>
                </a:solidFill>
              </a:rPr>
              <a:t>yig’indisi</a:t>
            </a:r>
            <a:r>
              <a:rPr lang="en-US" sz="3200" dirty="0" smtClean="0">
                <a:solidFill>
                  <a:srgbClr val="0000FF"/>
                </a:solidFill>
              </a:rPr>
              <a:t>  </a:t>
            </a:r>
            <a:r>
              <a:rPr lang="en-US" sz="3200" dirty="0" err="1" smtClean="0">
                <a:solidFill>
                  <a:srgbClr val="0000FF"/>
                </a:solidFill>
              </a:rPr>
              <a:t>qirralari</a:t>
            </a:r>
            <a:r>
              <a:rPr lang="en-US" sz="3200" dirty="0" smtClean="0">
                <a:solidFill>
                  <a:srgbClr val="0000FF"/>
                </a:solidFill>
              </a:rPr>
              <a:t>  </a:t>
            </a:r>
            <a:r>
              <a:rPr lang="en-US" sz="3200" dirty="0" err="1" smtClean="0">
                <a:solidFill>
                  <a:srgbClr val="0000FF"/>
                </a:solidFill>
              </a:rPr>
              <a:t>sonidan</a:t>
            </a:r>
            <a:r>
              <a:rPr lang="en-US" sz="3200" dirty="0" smtClean="0">
                <a:solidFill>
                  <a:srgbClr val="0000FF"/>
                </a:solidFill>
              </a:rPr>
              <a:t>  </a:t>
            </a:r>
            <a:r>
              <a:rPr lang="en-US" sz="3200" dirty="0" err="1" smtClean="0">
                <a:solidFill>
                  <a:srgbClr val="0000FF"/>
                </a:solidFill>
              </a:rPr>
              <a:t>ikkita</a:t>
            </a:r>
            <a:r>
              <a:rPr lang="en-US" sz="3200" dirty="0" smtClean="0">
                <a:solidFill>
                  <a:srgbClr val="0000FF"/>
                </a:solidFill>
              </a:rPr>
              <a:t>  </a:t>
            </a:r>
            <a:r>
              <a:rPr lang="en-US" sz="3200" dirty="0" err="1" smtClean="0">
                <a:solidFill>
                  <a:srgbClr val="0000FF"/>
                </a:solidFill>
              </a:rPr>
              <a:t>ortiqdir</a:t>
            </a:r>
            <a:r>
              <a:rPr lang="en-US" sz="3200" dirty="0" smtClean="0">
                <a:solidFill>
                  <a:srgbClr val="0000FF"/>
                </a:solidFill>
              </a:rPr>
              <a:t>.</a:t>
            </a:r>
          </a:p>
          <a:p>
            <a:r>
              <a:rPr lang="en-US" sz="3200" dirty="0" err="1" smtClean="0">
                <a:solidFill>
                  <a:srgbClr val="0000FF"/>
                </a:solidFill>
              </a:rPr>
              <a:t>Isbot</a:t>
            </a:r>
            <a:r>
              <a:rPr lang="en-US" sz="3200" dirty="0" smtClean="0">
                <a:solidFill>
                  <a:srgbClr val="0000FF"/>
                </a:solidFill>
              </a:rPr>
              <a:t>: </a:t>
            </a:r>
            <a:r>
              <a:rPr lang="en-US" sz="3200" dirty="0" err="1" smtClean="0">
                <a:solidFill>
                  <a:srgbClr val="0000FF"/>
                </a:solidFill>
              </a:rPr>
              <a:t>Biror</a:t>
            </a:r>
            <a:r>
              <a:rPr lang="en-US" sz="3200" dirty="0" smtClean="0">
                <a:solidFill>
                  <a:srgbClr val="0000FF"/>
                </a:solidFill>
              </a:rPr>
              <a:t> M  </a:t>
            </a:r>
            <a:r>
              <a:rPr lang="en-US" sz="3200" dirty="0" err="1" smtClean="0">
                <a:solidFill>
                  <a:srgbClr val="0000FF"/>
                </a:solidFill>
              </a:rPr>
              <a:t>qavariq</a:t>
            </a:r>
            <a:r>
              <a:rPr lang="en-US" sz="3200" dirty="0" smtClean="0">
                <a:solidFill>
                  <a:srgbClr val="0000FF"/>
                </a:solidFill>
              </a:rPr>
              <a:t>  </a:t>
            </a:r>
            <a:r>
              <a:rPr lang="en-US" sz="3200" dirty="0" err="1" smtClean="0">
                <a:solidFill>
                  <a:srgbClr val="0000FF"/>
                </a:solidFill>
              </a:rPr>
              <a:t>ko’pyoq</a:t>
            </a:r>
            <a:r>
              <a:rPr lang="en-US" sz="3200" dirty="0" smtClean="0">
                <a:solidFill>
                  <a:srgbClr val="0000FF"/>
                </a:solidFill>
              </a:rPr>
              <a:t>  </a:t>
            </a:r>
            <a:r>
              <a:rPr lang="en-US" sz="3200" dirty="0" err="1" smtClean="0">
                <a:solidFill>
                  <a:srgbClr val="0000FF"/>
                </a:solidFill>
              </a:rPr>
              <a:t>berilgan</a:t>
            </a:r>
            <a:r>
              <a:rPr lang="en-US" sz="3200" dirty="0" smtClean="0">
                <a:solidFill>
                  <a:srgbClr val="0000FF"/>
                </a:solidFill>
              </a:rPr>
              <a:t>  </a:t>
            </a:r>
            <a:r>
              <a:rPr lang="en-US" sz="3200" dirty="0" err="1" smtClean="0">
                <a:solidFill>
                  <a:srgbClr val="0000FF"/>
                </a:solidFill>
              </a:rPr>
              <a:t>bo’lib</a:t>
            </a:r>
            <a:r>
              <a:rPr lang="en-US" sz="3200" dirty="0" smtClean="0">
                <a:solidFill>
                  <a:srgbClr val="0000FF"/>
                </a:solidFill>
              </a:rPr>
              <a:t>,  </a:t>
            </a:r>
            <a:r>
              <a:rPr lang="en-US" sz="3200" dirty="0" err="1" smtClean="0">
                <a:solidFill>
                  <a:srgbClr val="0000FF"/>
                </a:solidFill>
              </a:rPr>
              <a:t>uning</a:t>
            </a:r>
            <a:r>
              <a:rPr lang="en-US" sz="3200" dirty="0" smtClean="0">
                <a:solidFill>
                  <a:srgbClr val="0000FF"/>
                </a:solidFill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</a:rPr>
              <a:t>yoqlari</a:t>
            </a:r>
            <a:r>
              <a:rPr lang="en-US" sz="3200" dirty="0" smtClean="0">
                <a:solidFill>
                  <a:srgbClr val="0000FF"/>
                </a:solidFill>
              </a:rPr>
              <a:t>   </a:t>
            </a:r>
            <a:r>
              <a:rPr lang="en-US" sz="3200" dirty="0" err="1" smtClean="0">
                <a:solidFill>
                  <a:srgbClr val="0000FF"/>
                </a:solidFill>
              </a:rPr>
              <a:t>sonini</a:t>
            </a:r>
            <a:r>
              <a:rPr lang="en-US" sz="3200" dirty="0" smtClean="0">
                <a:solidFill>
                  <a:srgbClr val="0000FF"/>
                </a:solidFill>
              </a:rPr>
              <a:t> f, </a:t>
            </a:r>
            <a:r>
              <a:rPr lang="en-US" sz="3200" dirty="0" err="1" smtClean="0">
                <a:solidFill>
                  <a:srgbClr val="0000FF"/>
                </a:solidFill>
              </a:rPr>
              <a:t>uchlari</a:t>
            </a:r>
            <a:r>
              <a:rPr lang="en-US" sz="3200" dirty="0" smtClean="0">
                <a:solidFill>
                  <a:srgbClr val="0000FF"/>
                </a:solidFill>
              </a:rPr>
              <a:t>  </a:t>
            </a:r>
            <a:r>
              <a:rPr lang="en-US" sz="3200" dirty="0" err="1" smtClean="0">
                <a:solidFill>
                  <a:srgbClr val="0000FF"/>
                </a:solidFill>
              </a:rPr>
              <a:t>sonini</a:t>
            </a:r>
            <a:r>
              <a:rPr lang="en-US" sz="3200" dirty="0" smtClean="0">
                <a:solidFill>
                  <a:srgbClr val="0000FF"/>
                </a:solidFill>
              </a:rPr>
              <a:t> l,  </a:t>
            </a:r>
            <a:r>
              <a:rPr lang="en-US" sz="3200" dirty="0" err="1" smtClean="0">
                <a:solidFill>
                  <a:srgbClr val="0000FF"/>
                </a:solidFill>
              </a:rPr>
              <a:t>qirralari</a:t>
            </a:r>
            <a:r>
              <a:rPr lang="en-US" sz="3200" dirty="0" smtClean="0">
                <a:solidFill>
                  <a:srgbClr val="0000FF"/>
                </a:solidFill>
              </a:rPr>
              <a:t>  </a:t>
            </a:r>
            <a:r>
              <a:rPr lang="en-US" sz="3200" dirty="0" err="1" smtClean="0">
                <a:solidFill>
                  <a:srgbClr val="0000FF"/>
                </a:solidFill>
              </a:rPr>
              <a:t>sonini</a:t>
            </a:r>
            <a:r>
              <a:rPr lang="en-US" sz="3200" dirty="0" smtClean="0">
                <a:solidFill>
                  <a:srgbClr val="0000FF"/>
                </a:solidFill>
              </a:rPr>
              <a:t> k  </a:t>
            </a:r>
            <a:r>
              <a:rPr lang="en-US" sz="3200" dirty="0" err="1" smtClean="0">
                <a:solidFill>
                  <a:srgbClr val="0000FF"/>
                </a:solidFill>
              </a:rPr>
              <a:t>bilan</a:t>
            </a:r>
            <a:r>
              <a:rPr lang="en-US" sz="3200" dirty="0" smtClean="0">
                <a:solidFill>
                  <a:srgbClr val="0000FF"/>
                </a:solidFill>
              </a:rPr>
              <a:t>  </a:t>
            </a:r>
            <a:r>
              <a:rPr lang="en-US" sz="3200" dirty="0" err="1" smtClean="0">
                <a:solidFill>
                  <a:srgbClr val="0000FF"/>
                </a:solidFill>
              </a:rPr>
              <a:t>belgilasak</a:t>
            </a:r>
            <a:r>
              <a:rPr lang="en-US" sz="3200" dirty="0" smtClean="0">
                <a:solidFill>
                  <a:srgbClr val="0000FF"/>
                </a:solidFill>
              </a:rPr>
              <a:t>,  </a:t>
            </a:r>
            <a:r>
              <a:rPr lang="en-US" sz="3200" dirty="0" err="1" smtClean="0">
                <a:solidFill>
                  <a:srgbClr val="0000FF"/>
                </a:solidFill>
              </a:rPr>
              <a:t>bu</a:t>
            </a:r>
            <a:r>
              <a:rPr lang="en-US" sz="3200" dirty="0" smtClean="0">
                <a:solidFill>
                  <a:srgbClr val="0000FF"/>
                </a:solidFill>
              </a:rPr>
              <a:t>  </a:t>
            </a:r>
            <a:r>
              <a:rPr lang="en-US" sz="3200" dirty="0" err="1" smtClean="0">
                <a:solidFill>
                  <a:srgbClr val="0000FF"/>
                </a:solidFill>
              </a:rPr>
              <a:t>holda</a:t>
            </a:r>
            <a:r>
              <a:rPr lang="en-US" sz="3200" dirty="0" smtClean="0">
                <a:solidFill>
                  <a:srgbClr val="0000FF"/>
                </a:solidFill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</a:rPr>
              <a:t>f+l</a:t>
            </a:r>
            <a:r>
              <a:rPr lang="en-US" sz="3200" dirty="0" smtClean="0">
                <a:solidFill>
                  <a:srgbClr val="0000FF"/>
                </a:solidFill>
              </a:rPr>
              <a:t>-k=2. </a:t>
            </a:r>
            <a:r>
              <a:rPr lang="en-US" sz="3200" dirty="0" err="1" smtClean="0">
                <a:solidFill>
                  <a:srgbClr val="0000FF"/>
                </a:solidFill>
              </a:rPr>
              <a:t>bu</a:t>
            </a:r>
            <a:r>
              <a:rPr lang="en-US" sz="3200" dirty="0" smtClean="0">
                <a:solidFill>
                  <a:srgbClr val="0000FF"/>
                </a:solidFill>
              </a:rPr>
              <a:t>  </a:t>
            </a:r>
            <a:r>
              <a:rPr lang="en-US" sz="3200" dirty="0" err="1" smtClean="0">
                <a:solidFill>
                  <a:srgbClr val="0000FF"/>
                </a:solidFill>
              </a:rPr>
              <a:t>vaqtda</a:t>
            </a:r>
            <a:r>
              <a:rPr lang="en-US" sz="3200" dirty="0" smtClean="0">
                <a:solidFill>
                  <a:srgbClr val="0000FF"/>
                </a:solidFill>
              </a:rPr>
              <a:t>  </a:t>
            </a:r>
            <a:r>
              <a:rPr lang="en-US" sz="3200" dirty="0" err="1" smtClean="0">
                <a:solidFill>
                  <a:srgbClr val="0000FF"/>
                </a:solidFill>
              </a:rPr>
              <a:t>ikki</a:t>
            </a:r>
            <a:r>
              <a:rPr lang="en-US" sz="3200" dirty="0" smtClean="0">
                <a:solidFill>
                  <a:srgbClr val="0000FF"/>
                </a:solidFill>
              </a:rPr>
              <a:t>   </a:t>
            </a:r>
            <a:r>
              <a:rPr lang="en-US" sz="3200" dirty="0" err="1" smtClean="0">
                <a:solidFill>
                  <a:srgbClr val="0000FF"/>
                </a:solidFill>
              </a:rPr>
              <a:t>hol</a:t>
            </a:r>
            <a:r>
              <a:rPr lang="en-US" sz="3200" dirty="0" smtClean="0">
                <a:solidFill>
                  <a:srgbClr val="0000FF"/>
                </a:solidFill>
              </a:rPr>
              <a:t>  </a:t>
            </a:r>
            <a:r>
              <a:rPr lang="en-US" sz="3200" dirty="0" err="1" smtClean="0">
                <a:solidFill>
                  <a:srgbClr val="0000FF"/>
                </a:solidFill>
              </a:rPr>
              <a:t>yuz</a:t>
            </a:r>
            <a:r>
              <a:rPr lang="en-US" sz="3200" dirty="0" smtClean="0">
                <a:solidFill>
                  <a:srgbClr val="0000FF"/>
                </a:solidFill>
              </a:rPr>
              <a:t>  </a:t>
            </a:r>
            <a:r>
              <a:rPr lang="en-US" sz="3200" dirty="0" err="1" smtClean="0">
                <a:solidFill>
                  <a:srgbClr val="0000FF"/>
                </a:solidFill>
              </a:rPr>
              <a:t>berishi</a:t>
            </a:r>
            <a:r>
              <a:rPr lang="en-US" sz="3200" dirty="0" smtClean="0">
                <a:solidFill>
                  <a:srgbClr val="0000FF"/>
                </a:solidFill>
              </a:rPr>
              <a:t>  </a:t>
            </a:r>
            <a:r>
              <a:rPr lang="en-US" sz="3200" dirty="0" err="1" smtClean="0">
                <a:solidFill>
                  <a:srgbClr val="0000FF"/>
                </a:solidFill>
              </a:rPr>
              <a:t>mumkin</a:t>
            </a:r>
            <a:r>
              <a:rPr lang="en-US" sz="3200" dirty="0" smtClean="0">
                <a:solidFill>
                  <a:srgbClr val="0000FF"/>
                </a:solidFill>
              </a:rPr>
              <a:t>.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146C18"/>
                </a:solidFill>
              </a:rPr>
              <a:t>Muntazam</a:t>
            </a:r>
            <a:r>
              <a:rPr lang="en-US" dirty="0" smtClean="0">
                <a:solidFill>
                  <a:srgbClr val="146C18"/>
                </a:solidFill>
              </a:rPr>
              <a:t> </a:t>
            </a:r>
            <a:r>
              <a:rPr lang="en-US" dirty="0" err="1" smtClean="0">
                <a:solidFill>
                  <a:srgbClr val="146C18"/>
                </a:solidFill>
              </a:rPr>
              <a:t>ko’pyoqlar</a:t>
            </a:r>
            <a:r>
              <a:rPr lang="en-US" dirty="0" smtClean="0">
                <a:solidFill>
                  <a:srgbClr val="146C18"/>
                </a:solidFill>
              </a:rPr>
              <a:t>  </a:t>
            </a:r>
            <a:r>
              <a:rPr lang="en-US" dirty="0" err="1" smtClean="0">
                <a:solidFill>
                  <a:srgbClr val="146C18"/>
                </a:solidFill>
              </a:rPr>
              <a:t>besh</a:t>
            </a:r>
            <a:r>
              <a:rPr lang="en-US" dirty="0" smtClean="0">
                <a:solidFill>
                  <a:srgbClr val="146C18"/>
                </a:solidFill>
              </a:rPr>
              <a:t>  </a:t>
            </a:r>
            <a:r>
              <a:rPr lang="en-US" dirty="0" err="1" smtClean="0">
                <a:solidFill>
                  <a:srgbClr val="146C18"/>
                </a:solidFill>
              </a:rPr>
              <a:t>turining</a:t>
            </a:r>
            <a:r>
              <a:rPr lang="en-US" dirty="0" smtClean="0">
                <a:solidFill>
                  <a:srgbClr val="146C18"/>
                </a:solidFill>
              </a:rPr>
              <a:t>  </a:t>
            </a:r>
            <a:r>
              <a:rPr lang="en-US" dirty="0" err="1" smtClean="0">
                <a:solidFill>
                  <a:srgbClr val="146C18"/>
                </a:solidFill>
              </a:rPr>
              <a:t>mavjudligi</a:t>
            </a:r>
            <a:r>
              <a:rPr lang="en-US" dirty="0" smtClean="0">
                <a:solidFill>
                  <a:srgbClr val="146C18"/>
                </a:solidFill>
              </a:rPr>
              <a:t>.</a:t>
            </a:r>
            <a:endParaRPr lang="ru-RU" dirty="0">
              <a:solidFill>
                <a:srgbClr val="146C18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 err="1" smtClean="0">
                <a:solidFill>
                  <a:srgbClr val="0000FF"/>
                </a:solidFill>
              </a:rPr>
              <a:t>Muntazam</a:t>
            </a:r>
            <a:r>
              <a:rPr lang="en-US" sz="4800" dirty="0" smtClean="0">
                <a:solidFill>
                  <a:srgbClr val="0000FF"/>
                </a:solidFill>
              </a:rPr>
              <a:t>  </a:t>
            </a:r>
            <a:r>
              <a:rPr lang="en-US" sz="4800" dirty="0" err="1" smtClean="0">
                <a:solidFill>
                  <a:srgbClr val="0000FF"/>
                </a:solidFill>
              </a:rPr>
              <a:t>ko’pyoqlarning</a:t>
            </a:r>
            <a:r>
              <a:rPr lang="en-US" sz="4800" dirty="0" smtClean="0">
                <a:solidFill>
                  <a:srgbClr val="0000FF"/>
                </a:solidFill>
              </a:rPr>
              <a:t>  </a:t>
            </a:r>
            <a:r>
              <a:rPr lang="en-US" sz="4800" dirty="0" err="1" smtClean="0">
                <a:solidFill>
                  <a:srgbClr val="0000FF"/>
                </a:solidFill>
              </a:rPr>
              <a:t>ko’pi</a:t>
            </a:r>
            <a:r>
              <a:rPr lang="en-US" sz="4800" dirty="0" smtClean="0">
                <a:solidFill>
                  <a:srgbClr val="0000FF"/>
                </a:solidFill>
              </a:rPr>
              <a:t>  </a:t>
            </a:r>
            <a:r>
              <a:rPr lang="en-US" sz="4800" dirty="0" err="1" smtClean="0">
                <a:solidFill>
                  <a:srgbClr val="0000FF"/>
                </a:solidFill>
              </a:rPr>
              <a:t>bilan</a:t>
            </a:r>
            <a:r>
              <a:rPr lang="en-US" sz="4800" dirty="0" smtClean="0">
                <a:solidFill>
                  <a:srgbClr val="0000FF"/>
                </a:solidFill>
              </a:rPr>
              <a:t>  </a:t>
            </a:r>
            <a:r>
              <a:rPr lang="en-US" sz="4800" dirty="0" err="1" smtClean="0">
                <a:solidFill>
                  <a:srgbClr val="0000FF"/>
                </a:solidFill>
              </a:rPr>
              <a:t>besh</a:t>
            </a:r>
            <a:r>
              <a:rPr lang="en-US" sz="4800" dirty="0" smtClean="0">
                <a:solidFill>
                  <a:srgbClr val="0000FF"/>
                </a:solidFill>
              </a:rPr>
              <a:t>  </a:t>
            </a:r>
            <a:r>
              <a:rPr lang="en-US" sz="4800" dirty="0" err="1" smtClean="0">
                <a:solidFill>
                  <a:srgbClr val="0000FF"/>
                </a:solidFill>
              </a:rPr>
              <a:t>turi</a:t>
            </a:r>
            <a:r>
              <a:rPr lang="en-US" sz="4800" dirty="0" smtClean="0">
                <a:solidFill>
                  <a:srgbClr val="0000FF"/>
                </a:solidFill>
              </a:rPr>
              <a:t>  </a:t>
            </a:r>
            <a:r>
              <a:rPr lang="en-US" sz="4800" dirty="0" err="1" smtClean="0">
                <a:solidFill>
                  <a:srgbClr val="0000FF"/>
                </a:solidFill>
              </a:rPr>
              <a:t>mavjuddir</a:t>
            </a:r>
            <a:r>
              <a:rPr lang="en-US" sz="4800" dirty="0" smtClean="0">
                <a:solidFill>
                  <a:srgbClr val="0000FF"/>
                </a:solidFill>
              </a:rPr>
              <a:t>.</a:t>
            </a:r>
            <a:endParaRPr lang="ru-RU" sz="48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86</TotalTime>
  <Words>594</Words>
  <Application>Microsoft Office PowerPoint</Application>
  <PresentationFormat>Экран (4:3)</PresentationFormat>
  <Paragraphs>42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QAVARIQ  KO’PYOQLAR  UCHUN  EYLER  TEOREMASI. MUNTAZAM  QAVARIQ  KO’PYOQLAR  BESH  TURINING  MAVJUDLIGI  HAQIDA</vt:lpstr>
      <vt:lpstr>Reja : </vt:lpstr>
      <vt:lpstr>Qavariq  ko’pyoqlar</vt:lpstr>
      <vt:lpstr>Qavariq  ko’pyoqlarning  xossalari</vt:lpstr>
      <vt:lpstr>Muntazam  ko’pyoqlar</vt:lpstr>
      <vt:lpstr>Qo’shimcha  ma’lumot</vt:lpstr>
      <vt:lpstr>Muntazam  ko’pyoq</vt:lpstr>
      <vt:lpstr>Eyler  teoremasi</vt:lpstr>
      <vt:lpstr>Muntazam ko’pyoqlar  besh  turining  mavjudligi.</vt:lpstr>
      <vt:lpstr>Презентация PowerPoint</vt:lpstr>
    </vt:vector>
  </TitlesOfParts>
  <Company>ITM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Kaha</dc:creator>
  <cp:lastModifiedBy>UMK</cp:lastModifiedBy>
  <cp:revision>11</cp:revision>
  <cp:lastPrinted>2016-05-17T13:26:42Z</cp:lastPrinted>
  <dcterms:created xsi:type="dcterms:W3CDTF">2016-04-29T10:53:36Z</dcterms:created>
  <dcterms:modified xsi:type="dcterms:W3CDTF">2016-05-17T13:26:53Z</dcterms:modified>
</cp:coreProperties>
</file>