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0"/>
  </p:handoutMasterIdLst>
  <p:sldIdLst>
    <p:sldId id="263" r:id="rId2"/>
    <p:sldId id="264" r:id="rId3"/>
    <p:sldId id="257" r:id="rId4"/>
    <p:sldId id="258" r:id="rId5"/>
    <p:sldId id="259" r:id="rId6"/>
    <p:sldId id="260" r:id="rId7"/>
    <p:sldId id="261" r:id="rId8"/>
    <p:sldId id="265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8" d="100"/>
          <a:sy n="58" d="100"/>
        </p:scale>
        <p:origin x="-720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981CD8-BB6B-4B74-9AD9-FE675D20F5C4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218192-3C6F-4F43-A988-917A8A1D27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0784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E59B4-52F7-425C-8A25-CA5383DC3882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581FD-4C9E-46C8-B2B7-CA5BC024A9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9579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E59B4-52F7-425C-8A25-CA5383DC3882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581FD-4C9E-46C8-B2B7-CA5BC024A9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621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E59B4-52F7-425C-8A25-CA5383DC3882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581FD-4C9E-46C8-B2B7-CA5BC024A9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2881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E59B4-52F7-425C-8A25-CA5383DC3882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581FD-4C9E-46C8-B2B7-CA5BC024A9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4257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E59B4-52F7-425C-8A25-CA5383DC3882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581FD-4C9E-46C8-B2B7-CA5BC024A9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537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E59B4-52F7-425C-8A25-CA5383DC3882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581FD-4C9E-46C8-B2B7-CA5BC024A9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295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E59B4-52F7-425C-8A25-CA5383DC3882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581FD-4C9E-46C8-B2B7-CA5BC024A9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8352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E59B4-52F7-425C-8A25-CA5383DC3882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581FD-4C9E-46C8-B2B7-CA5BC024A9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4565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E59B4-52F7-425C-8A25-CA5383DC3882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581FD-4C9E-46C8-B2B7-CA5BC024A9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736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E59B4-52F7-425C-8A25-CA5383DC3882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581FD-4C9E-46C8-B2B7-CA5BC024A9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088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E59B4-52F7-425C-8A25-CA5383DC3882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581FD-4C9E-46C8-B2B7-CA5BC024A9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350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8E59B4-52F7-425C-8A25-CA5383DC3882}" type="datetimeFigureOut">
              <a:rPr lang="ru-RU" smtClean="0"/>
              <a:t>17.05.2016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4581FD-4C9E-46C8-B2B7-CA5BC024A9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918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i="1" dirty="0" err="1" smtClean="0"/>
              <a:t>Mavzu:n</a:t>
            </a:r>
            <a:r>
              <a:rPr lang="en-US" b="1" i="1" dirty="0" smtClean="0"/>
              <a:t> </a:t>
            </a:r>
            <a:r>
              <a:rPr lang="en-US" b="1" i="1" dirty="0" err="1" smtClean="0"/>
              <a:t>o’lchovli</a:t>
            </a:r>
            <a:r>
              <a:rPr lang="en-US" b="1" i="1" dirty="0" smtClean="0"/>
              <a:t> </a:t>
            </a:r>
            <a:r>
              <a:rPr lang="en-US" b="1" i="1" dirty="0" err="1" smtClean="0"/>
              <a:t>vektorli</a:t>
            </a:r>
            <a:r>
              <a:rPr lang="en-US" b="1" i="1" dirty="0" smtClean="0"/>
              <a:t>  </a:t>
            </a:r>
            <a:r>
              <a:rPr lang="en-US" b="1" i="1" dirty="0" err="1" smtClean="0"/>
              <a:t>yevklid</a:t>
            </a:r>
            <a:r>
              <a:rPr lang="en-US" b="1" i="1" dirty="0" smtClean="0"/>
              <a:t>  </a:t>
            </a:r>
            <a:r>
              <a:rPr lang="en-US" b="1" i="1" dirty="0" err="1" smtClean="0"/>
              <a:t>fazosi</a:t>
            </a:r>
            <a:r>
              <a:rPr lang="en-US" b="1" i="1" dirty="0" smtClean="0"/>
              <a:t>.</a:t>
            </a:r>
            <a:br>
              <a:rPr lang="en-US" b="1" i="1" dirty="0" smtClean="0"/>
            </a:br>
            <a:r>
              <a:rPr lang="en-US" b="1" i="1" dirty="0"/>
              <a:t> </a:t>
            </a:r>
            <a:r>
              <a:rPr lang="en-US" b="1" i="1" dirty="0" smtClean="0"/>
              <a:t>N  </a:t>
            </a:r>
            <a:r>
              <a:rPr lang="en-US" b="1" i="1" dirty="0" err="1" smtClean="0"/>
              <a:t>o’lchovli</a:t>
            </a:r>
            <a:r>
              <a:rPr lang="en-US" b="1" i="1" dirty="0" smtClean="0"/>
              <a:t>  </a:t>
            </a:r>
            <a:r>
              <a:rPr lang="en-US" b="1" i="1" dirty="0" err="1" smtClean="0"/>
              <a:t>yevklid</a:t>
            </a:r>
            <a:r>
              <a:rPr lang="en-US" b="1" i="1" dirty="0" smtClean="0"/>
              <a:t>   </a:t>
            </a:r>
            <a:r>
              <a:rPr lang="en-US" b="1" i="1" dirty="0" err="1" smtClean="0"/>
              <a:t>fazosi</a:t>
            </a:r>
            <a:r>
              <a:rPr lang="en-US" b="1" i="1" dirty="0" smtClean="0"/>
              <a:t> .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                                                  </a:t>
            </a:r>
            <a:r>
              <a:rPr lang="en-US" sz="6000" dirty="0" err="1" smtClean="0"/>
              <a:t>Reja</a:t>
            </a:r>
            <a:r>
              <a:rPr lang="en-US" sz="6000" dirty="0" smtClean="0"/>
              <a:t>:</a:t>
            </a:r>
          </a:p>
          <a:p>
            <a:r>
              <a:rPr lang="en-US" sz="3600" dirty="0" smtClean="0"/>
              <a:t>1. n </a:t>
            </a:r>
            <a:r>
              <a:rPr lang="en-US" sz="3600" dirty="0" err="1" smtClean="0"/>
              <a:t>o’lchovli</a:t>
            </a:r>
            <a:r>
              <a:rPr lang="en-US" sz="3600" dirty="0" smtClean="0"/>
              <a:t> </a:t>
            </a:r>
            <a:r>
              <a:rPr lang="en-US" sz="3600" dirty="0" err="1" smtClean="0"/>
              <a:t>vektorli</a:t>
            </a:r>
            <a:r>
              <a:rPr lang="en-US" sz="3600" dirty="0" smtClean="0"/>
              <a:t>  </a:t>
            </a:r>
            <a:r>
              <a:rPr lang="en-US" sz="3600" dirty="0" err="1" smtClean="0"/>
              <a:t>yevklid</a:t>
            </a:r>
            <a:r>
              <a:rPr lang="en-US" sz="3600" dirty="0" smtClean="0"/>
              <a:t>  </a:t>
            </a:r>
            <a:r>
              <a:rPr lang="en-US" sz="3600" dirty="0" err="1" smtClean="0"/>
              <a:t>fazosi</a:t>
            </a:r>
            <a:r>
              <a:rPr lang="en-US" sz="3600" dirty="0"/>
              <a:t> </a:t>
            </a:r>
            <a:r>
              <a:rPr lang="en-US" sz="3600" dirty="0" smtClean="0"/>
              <a:t>  </a:t>
            </a:r>
            <a:r>
              <a:rPr lang="en-US" sz="3600" dirty="0" err="1" smtClean="0"/>
              <a:t>haqidagi</a:t>
            </a:r>
            <a:r>
              <a:rPr lang="en-US" sz="3600" dirty="0" smtClean="0"/>
              <a:t> </a:t>
            </a:r>
            <a:r>
              <a:rPr lang="en-US" sz="3600" dirty="0" err="1" smtClean="0"/>
              <a:t>teoremalar</a:t>
            </a:r>
            <a:r>
              <a:rPr lang="en-US" sz="3600" dirty="0" smtClean="0"/>
              <a:t> ,</a:t>
            </a:r>
            <a:r>
              <a:rPr lang="en-US" sz="3600" dirty="0" err="1" smtClean="0"/>
              <a:t>tariflar</a:t>
            </a:r>
            <a:r>
              <a:rPr lang="en-US" sz="3600" dirty="0" smtClean="0"/>
              <a:t>  </a:t>
            </a:r>
            <a:r>
              <a:rPr lang="en-US" sz="3600" dirty="0" err="1" smtClean="0"/>
              <a:t>va</a:t>
            </a:r>
            <a:r>
              <a:rPr lang="en-US" sz="3600" dirty="0" smtClean="0"/>
              <a:t>  </a:t>
            </a:r>
            <a:r>
              <a:rPr lang="en-US" sz="3600" dirty="0" err="1" smtClean="0"/>
              <a:t>natijalar</a:t>
            </a:r>
            <a:r>
              <a:rPr lang="en-US" sz="3600" dirty="0" smtClean="0"/>
              <a:t> .</a:t>
            </a:r>
          </a:p>
          <a:p>
            <a:r>
              <a:rPr lang="en-US" sz="3600" dirty="0" smtClean="0"/>
              <a:t>2.n </a:t>
            </a:r>
            <a:r>
              <a:rPr lang="en-US" sz="3600" dirty="0" err="1" smtClean="0"/>
              <a:t>o’lchovli</a:t>
            </a:r>
            <a:r>
              <a:rPr lang="en-US" sz="3600" dirty="0" smtClean="0"/>
              <a:t>  </a:t>
            </a:r>
            <a:r>
              <a:rPr lang="en-US" sz="3600" dirty="0" err="1" smtClean="0"/>
              <a:t>yevklid</a:t>
            </a:r>
            <a:r>
              <a:rPr lang="en-US" sz="3600" dirty="0" smtClean="0"/>
              <a:t>  </a:t>
            </a:r>
            <a:r>
              <a:rPr lang="en-US" sz="3600" dirty="0" err="1" smtClean="0"/>
              <a:t>fazosi</a:t>
            </a:r>
            <a:r>
              <a:rPr lang="en-US" sz="3600" dirty="0" smtClean="0"/>
              <a:t> .  </a:t>
            </a: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1882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28788" y="141668"/>
                <a:ext cx="11874321" cy="6220495"/>
              </a:xfrm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>
                <a:normAutofit lnSpcReduction="10000"/>
              </a:bodyPr>
              <a:lstStyle/>
              <a:p>
                <a:r>
                  <a:rPr lang="en-US" dirty="0" smtClean="0"/>
                  <a:t> </a:t>
                </a:r>
                <a:r>
                  <a:rPr lang="en-US" dirty="0" err="1" smtClean="0"/>
                  <a:t>Tarif</a:t>
                </a:r>
                <a:r>
                  <a:rPr lang="en-US" dirty="0" smtClean="0"/>
                  <a:t>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dirty="0" smtClean="0"/>
                  <a:t> vektor </a:t>
                </a:r>
                <a:r>
                  <a:rPr lang="en-US" dirty="0" err="1" smtClean="0"/>
                  <a:t>fazoning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ixtiyoriy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ikki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b="0" i="0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dirty="0" smtClean="0"/>
                  <a:t>  </a:t>
                </a:r>
                <a:r>
                  <a:rPr lang="en-US" dirty="0" err="1" smtClean="0"/>
                  <a:t>vektori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uchun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ularning</a:t>
                </a:r>
                <a:r>
                  <a:rPr lang="en-US" dirty="0" smtClean="0"/>
                  <a:t>  </a:t>
                </a:r>
              </a:p>
              <a:p>
                <a:r>
                  <a:rPr lang="en-US" dirty="0" err="1" smtClean="0"/>
                  <a:t>Skalyar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kio’paytmasi</a:t>
                </a:r>
                <a:r>
                  <a:rPr lang="en-US" dirty="0" smtClean="0"/>
                  <a:t>   deb  </a:t>
                </a:r>
                <a:r>
                  <a:rPr lang="en-US" dirty="0" err="1" smtClean="0"/>
                  <a:t>atalgan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haqiqiy</a:t>
                </a:r>
                <a:r>
                  <a:rPr lang="en-US" dirty="0" smtClean="0"/>
                  <a:t>  son </a:t>
                </a:r>
                <a:r>
                  <a:rPr lang="en-US" dirty="0" err="1" smtClean="0"/>
                  <a:t>mos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keltirilgan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bo’lib</a:t>
                </a:r>
                <a:r>
                  <a:rPr lang="en-US" dirty="0" smtClean="0"/>
                  <a:t> , </a:t>
                </a:r>
                <a:r>
                  <a:rPr lang="en-US" dirty="0" err="1" smtClean="0"/>
                  <a:t>quyidagi</a:t>
                </a:r>
                <a:r>
                  <a:rPr lang="en-US" dirty="0" smtClean="0"/>
                  <a:t>  4 ta  </a:t>
                </a:r>
                <a:r>
                  <a:rPr lang="en-US" dirty="0" err="1" smtClean="0"/>
                  <a:t>aksioma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bajarilsa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bunday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fazo</a:t>
                </a:r>
                <a:r>
                  <a:rPr lang="en-US" dirty="0" smtClean="0"/>
                  <a:t> n</a:t>
                </a:r>
              </a:p>
              <a:p>
                <a:r>
                  <a:rPr lang="en-US" dirty="0" smtClean="0"/>
                  <a:t> </a:t>
                </a:r>
                <a:r>
                  <a:rPr lang="en-US" dirty="0" err="1" smtClean="0"/>
                  <a:t>o’lchovli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vektorli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yevklid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fazosi</a:t>
                </a:r>
                <a:r>
                  <a:rPr lang="en-US" dirty="0" smtClean="0"/>
                  <a:t>  deb  </a:t>
                </a:r>
                <a:r>
                  <a:rPr lang="en-US" dirty="0" err="1" smtClean="0"/>
                  <a:t>ataladi</a:t>
                </a:r>
                <a:r>
                  <a:rPr lang="en-US" dirty="0" smtClean="0"/>
                  <a:t> .</a:t>
                </a:r>
              </a:p>
              <a:p>
                <a:r>
                  <a:rPr lang="en-US" dirty="0" smtClean="0"/>
                  <a:t> 1.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r>
                      <m:rPr>
                        <m:nor/>
                      </m:rPr>
                      <a:rPr lang="en-US" dirty="0" smtClean="0"/>
                      <m:t> </m:t>
                    </m:r>
                    <m:acc>
                      <m:accPr>
                        <m:chr m:val="⃗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dirty="0" smtClean="0"/>
                  <a:t>,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𝜖</m:t>
                    </m:r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dirty="0" smtClean="0"/>
                  <a:t> uchun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b="0" i="0" smtClean="0">
                        <a:latin typeface="Cambria Math" panose="02040503050406030204" pitchFamily="18" charset="0"/>
                      </a:rPr>
                      <m:t>∗</m:t>
                    </m:r>
                    <m:acc>
                      <m:accPr>
                        <m:chr m:val="⃗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dirty="0" smtClean="0"/>
                  <a:t>=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∗</m:t>
                    </m:r>
                    <m:acc>
                      <m:accPr>
                        <m:chr m:val="⃗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endParaRPr lang="en-US" dirty="0" smtClean="0"/>
              </a:p>
              <a:p>
                <a:r>
                  <a:rPr lang="en-US" dirty="0" smtClean="0"/>
                  <a:t>2. .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r>
                      <m:rPr>
                        <m:nor/>
                      </m:rPr>
                      <a:rPr lang="en-US" dirty="0" smtClean="0"/>
                      <m:t> </m:t>
                    </m:r>
                    <m:acc>
                      <m:accPr>
                        <m:chr m:val="⃗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dirty="0" smtClean="0"/>
                  <a:t>,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  <m:r>
                      <a:rPr lang="en-US" b="0" i="0" smtClean="0">
                        <a:latin typeface="Cambria Math" panose="02040503050406030204" pitchFamily="18" charset="0"/>
                      </a:rPr>
                      <m:t> ,</m:t>
                    </m:r>
                    <m:r>
                      <m:rPr>
                        <m:nor/>
                      </m:rPr>
                      <a:rPr lang="en-US" dirty="0" smtClean="0"/>
                      <m:t>  </m:t>
                    </m:r>
                    <m:acc>
                      <m:accPr>
                        <m:chr m:val="⃗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acc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𝜖</m:t>
                    </m:r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dirty="0" smtClean="0"/>
                  <a:t> uchun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(</m:t>
                    </m:r>
                    <m:acc>
                      <m:accPr>
                        <m:chr m:val="⃗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b="0" i="0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dirty="0" smtClean="0"/>
                  <a:t>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  <m:r>
                      <a:rPr lang="en-US" b="0" i="0" smtClean="0">
                        <a:latin typeface="Cambria Math" panose="02040503050406030204" pitchFamily="18" charset="0"/>
                      </a:rPr>
                      <m:t> )∗</m:t>
                    </m:r>
                    <m:r>
                      <m:rPr>
                        <m:nor/>
                      </m:rPr>
                      <a:rPr lang="en-US" dirty="0" smtClean="0"/>
                      <m:t> </m:t>
                    </m:r>
                    <m:acc>
                      <m:accPr>
                        <m:chr m:val="⃗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acc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dirty="0" smtClean="0"/>
                      <m:t>  </m:t>
                    </m:r>
                    <m:acc>
                      <m:accPr>
                        <m:chr m:val="⃗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∗</m:t>
                    </m:r>
                    <m:r>
                      <m:rPr>
                        <m:nor/>
                      </m:rPr>
                      <a:rPr lang="en-US" dirty="0" smtClean="0"/>
                      <m:t> </m:t>
                    </m:r>
                    <m:acc>
                      <m:accPr>
                        <m:chr m:val="⃗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acc>
                  </m:oMath>
                </a14:m>
                <a:r>
                  <a:rPr lang="en-US" dirty="0" smtClean="0"/>
                  <a:t>+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dirty="0" smtClean="0"/>
                      <m:t> </m:t>
                    </m:r>
                    <m:acc>
                      <m:accPr>
                        <m:chr m:val="⃗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  <m:r>
                      <a:rPr lang="en-US" b="0" i="0" smtClean="0">
                        <a:latin typeface="Cambria Math" panose="02040503050406030204" pitchFamily="18" charset="0"/>
                      </a:rPr>
                      <m:t>∗</m:t>
                    </m:r>
                    <m:acc>
                      <m:accPr>
                        <m:chr m:val="⃗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acc>
                  </m:oMath>
                </a14:m>
                <a:endParaRPr lang="ru-RU" dirty="0"/>
              </a:p>
              <a:p>
                <a:r>
                  <a:rPr lang="en-US" dirty="0" smtClean="0"/>
                  <a:t>3.</a:t>
                </a:r>
                <a:r>
                  <a:rPr lang="en-US" dirty="0" smtClean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r>
                      <m:rPr>
                        <m:nor/>
                      </m:rPr>
                      <a:rPr lang="en-US" dirty="0" smtClean="0"/>
                      <m:t> </m:t>
                    </m:r>
                    <m:acc>
                      <m:accPr>
                        <m:chr m:val="⃗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dirty="0" smtClean="0"/>
                  <a:t>,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𝜖</m:t>
                    </m:r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dirty="0" smtClean="0"/>
                  <a:t>  va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r>
                      <m:rPr>
                        <m:nor/>
                      </m:rPr>
                      <a:rPr lang="en-US" dirty="0" smtClean="0"/>
                      <m:t>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𝜖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uchun</a:t>
                </a:r>
                <a:r>
                  <a:rPr lang="en-US" dirty="0" smtClean="0"/>
                  <a:t> k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b="0" i="0" smtClean="0">
                        <a:latin typeface="Cambria Math" panose="02040503050406030204" pitchFamily="18" charset="0"/>
                      </a:rPr>
                      <m:t>∗</m:t>
                    </m:r>
                    <m:acc>
                      <m:accPr>
                        <m:chr m:val="⃗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dirty="0" smtClean="0"/>
                  <a:t>=k(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b="0" i="0" smtClean="0">
                        <a:latin typeface="Cambria Math" panose="02040503050406030204" pitchFamily="18" charset="0"/>
                      </a:rPr>
                      <m:t>∗</m:t>
                    </m:r>
                    <m:acc>
                      <m:accPr>
                        <m:chr m:val="⃗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dirty="0" smtClean="0"/>
                  <a:t>)</a:t>
                </a:r>
                <a:endParaRPr lang="ru-RU" dirty="0"/>
              </a:p>
              <a:p>
                <a:r>
                  <a:rPr lang="en-US" dirty="0" smtClean="0"/>
                  <a:t>4.</a:t>
                </a:r>
                <a:r>
                  <a:rPr lang="en-US" dirty="0" smtClean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acc>
                      <m:accPr>
                        <m:chr m:val="⃗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𝜖</m:t>
                    </m:r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dirty="0" smtClean="0"/>
                  <a:t>  uchun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dirty="0" smtClean="0"/>
                  <a:t>*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&gt;0</m:t>
                    </m:r>
                  </m:oMath>
                </a14:m>
                <a:endParaRPr lang="en-US" dirty="0" smtClean="0"/>
              </a:p>
              <a:p>
                <a:r>
                  <a:rPr lang="en-US" dirty="0"/>
                  <a:t> </a:t>
                </a:r>
                <a:r>
                  <a:rPr lang="en-US" dirty="0" smtClean="0"/>
                  <a:t>Bu   </a:t>
                </a:r>
                <a:r>
                  <a:rPr lang="en-US" dirty="0" err="1" smtClean="0"/>
                  <a:t>aksiomalarni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odatda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vektorlarning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skalyar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ko’paytirish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aksiomalari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deyiladi</a:t>
                </a:r>
                <a:r>
                  <a:rPr lang="en-US" dirty="0" smtClean="0"/>
                  <a:t>.</a:t>
                </a:r>
              </a:p>
              <a:p>
                <a:r>
                  <a:rPr lang="en-US" dirty="0" smtClean="0"/>
                  <a:t>1-Natija: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 smtClean="0"/>
                  <a:t>   </a:t>
                </a:r>
                <a:r>
                  <a:rPr lang="en-US" dirty="0" err="1" smtClean="0"/>
                  <a:t>aksiomadagi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assosativlik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qonuni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iki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qo’shiluvchi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vektor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uchun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o’rinli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bo’lsa</a:t>
                </a:r>
                <a:r>
                  <a:rPr lang="en-US" dirty="0" smtClean="0"/>
                  <a:t> ,  u </a:t>
                </a:r>
                <a:r>
                  <a:rPr lang="en-US" dirty="0" err="1" smtClean="0"/>
                  <a:t>istalgan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sondagi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qo’shiluvchilar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uchun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o’rinlidir</a:t>
                </a:r>
                <a:r>
                  <a:rPr lang="en-US" dirty="0" smtClean="0"/>
                  <a:t> </a:t>
                </a:r>
              </a:p>
              <a:p>
                <a:r>
                  <a:rPr lang="en-US" dirty="0" smtClean="0"/>
                  <a:t>(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i="1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+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i="1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+…+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i="1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)</a:t>
                </a:r>
                <a:r>
                  <a:rPr lang="ru-RU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US" dirty="0" smtClean="0"/>
                  <a:t>=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i="1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∗</m:t>
                    </m:r>
                    <m:acc>
                      <m:accPr>
                        <m:chr m:val="⃗"/>
                        <m:ctrlPr>
                          <a:rPr lang="ru-RU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US" dirty="0" smtClean="0"/>
                  <a:t>+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i="1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 ∗</m:t>
                    </m:r>
                    <m:acc>
                      <m:accPr>
                        <m:chr m:val="⃗"/>
                        <m:ctrlPr>
                          <a:rPr lang="ru-RU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US" dirty="0" smtClean="0"/>
                  <a:t>+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i="1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 ∗</m:t>
                    </m:r>
                    <m:acc>
                      <m:accPr>
                        <m:chr m:val="⃗"/>
                        <m:ctrlPr>
                          <a:rPr lang="ru-RU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acc>
                  </m:oMath>
                </a14:m>
                <a:endParaRPr lang="en-US" dirty="0" smtClean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8788" y="141668"/>
                <a:ext cx="11874321" cy="6220495"/>
              </a:xfrm>
              <a:blipFill rotWithShape="0">
                <a:blip r:embed="rId2"/>
                <a:stretch>
                  <a:fillRect l="-872" t="-13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04341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80304" y="347730"/>
                <a:ext cx="11732654" cy="5829233"/>
              </a:xfr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>
                <a:normAutofit/>
              </a:bodyPr>
              <a:lstStyle/>
              <a:p>
                <a:r>
                  <a:rPr lang="en-US" dirty="0" smtClean="0"/>
                  <a:t>2-Natija: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acc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vektorning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har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qanday</a:t>
                </a:r>
                <a:r>
                  <a:rPr lang="en-US" dirty="0" smtClean="0"/>
                  <a:t>  vector  </a:t>
                </a:r>
                <a:r>
                  <a:rPr lang="en-US" dirty="0" err="1" smtClean="0"/>
                  <a:t>bilan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skalyar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ko’paytmasi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nolga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teng</a:t>
                </a:r>
                <a:r>
                  <a:rPr lang="en-US" dirty="0" smtClean="0"/>
                  <a:t> .</a:t>
                </a:r>
                <a:r>
                  <a:rPr lang="en-US" dirty="0" err="1" smtClean="0"/>
                  <a:t>Chunki</a:t>
                </a:r>
                <a:r>
                  <a:rPr lang="en-US" dirty="0" smtClean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dirty="0" smtClean="0"/>
                  <a:t>  </a:t>
                </a:r>
                <a:r>
                  <a:rPr lang="en-US" dirty="0" err="1" smtClean="0"/>
                  <a:t>ga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asosan</a:t>
                </a:r>
                <a:r>
                  <a:rPr lang="en-US" dirty="0" smtClean="0"/>
                  <a:t> (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acc>
                    <m:r>
                      <a:rPr lang="en-US" b="0" i="0" smtClean="0">
                        <a:latin typeface="Cambria Math" panose="02040503050406030204" pitchFamily="18" charset="0"/>
                      </a:rPr>
                      <m:t>∗</m:t>
                    </m:r>
                    <m:acc>
                      <m:accPr>
                        <m:chr m:val="⃗"/>
                        <m:ctrlPr>
                          <a:rPr lang="ru-RU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)=(</m:t>
                    </m:r>
                    <m:acc>
                      <m:accPr>
                        <m:chr m:val="⃗"/>
                        <m:ctrlPr>
                          <a:rPr lang="ru-RU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 ∗</m:t>
                    </m:r>
                    <m:acc>
                      <m:accPr>
                        <m:chr m:val="⃗"/>
                        <m:ctrlPr>
                          <a:rPr lang="ru-RU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  ∗</m:t>
                    </m:r>
                    <m:acc>
                      <m:accPr>
                        <m:chr m:val="⃗"/>
                        <m:ctrlPr>
                          <a:rPr lang="ru-RU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b="0" dirty="0" smtClean="0"/>
              </a:p>
              <a:p>
                <a:r>
                  <a:rPr lang="en-US" dirty="0" smtClean="0"/>
                  <a:t>3- </a:t>
                </a:r>
                <a:r>
                  <a:rPr lang="en-US" dirty="0" err="1" smtClean="0"/>
                  <a:t>Natija</a:t>
                </a:r>
                <a:r>
                  <a:rPr lang="en-US" dirty="0" smtClean="0"/>
                  <a:t>: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 ∗</m:t>
                    </m:r>
                    <m:acc>
                      <m:accPr>
                        <m:chr m:val="⃗"/>
                        <m:ctrlPr>
                          <a:rPr lang="ru-RU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dirty="0" smtClean="0"/>
                  <a:t>  skalyar  </a:t>
                </a:r>
                <a:r>
                  <a:rPr lang="en-US" dirty="0" err="1" smtClean="0"/>
                  <a:t>ko’paytma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faqat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ru-RU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acc>
                  </m:oMath>
                </a14:m>
                <a:r>
                  <a:rPr lang="en-US" dirty="0" smtClean="0"/>
                  <a:t>   </a:t>
                </a:r>
                <a:r>
                  <a:rPr lang="en-US" dirty="0" err="1" smtClean="0"/>
                  <a:t>bo’lgandagina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nolga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tengdir</a:t>
                </a:r>
                <a:r>
                  <a:rPr lang="en-US" dirty="0" smtClean="0"/>
                  <a:t>.</a:t>
                </a:r>
              </a:p>
              <a:p>
                <a:r>
                  <a:rPr lang="en-US" dirty="0" err="1" smtClean="0"/>
                  <a:t>Tarif</a:t>
                </a:r>
                <a:r>
                  <a:rPr lang="en-US" dirty="0" smtClean="0"/>
                  <a:t>:</a:t>
                </a:r>
              </a:p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smtClean="0">
                            <a:latin typeface="Cambria Math"/>
                          </a:rPr>
                        </m:ctrlPr>
                      </m:radPr>
                      <m:deg/>
                      <m:e>
                        <m:acc>
                          <m:accPr>
                            <m:chr m:val="⃗"/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acc>
                        <m:acc>
                          <m:accPr>
                            <m:chr m:val="⃗"/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acc>
                      </m:e>
                    </m:rad>
                  </m:oMath>
                </a14:m>
                <a:r>
                  <a:rPr lang="en-US" dirty="0" err="1" smtClean="0"/>
                  <a:t>haqiqiy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sonni</a:t>
                </a:r>
                <a:r>
                  <a:rPr lang="en-US" dirty="0" smtClean="0"/>
                  <a:t>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dirty="0" smtClean="0"/>
                  <a:t>   </a:t>
                </a:r>
                <a:r>
                  <a:rPr lang="en-US" dirty="0" err="1" smtClean="0"/>
                  <a:t>vektorning</a:t>
                </a:r>
                <a:r>
                  <a:rPr lang="en-US" dirty="0" smtClean="0"/>
                  <a:t>  moduli  </a:t>
                </a:r>
                <a:r>
                  <a:rPr lang="en-US" dirty="0" err="1" smtClean="0"/>
                  <a:t>deyiladi</a:t>
                </a:r>
                <a:r>
                  <a:rPr lang="en-US" dirty="0" smtClean="0"/>
                  <a:t> . </a:t>
                </a:r>
                <a:r>
                  <a:rPr lang="en-US" dirty="0" err="1" smtClean="0"/>
                  <a:t>Xususiy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holda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i="1" smtClean="0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acc>
                      </m:e>
                    </m:d>
                  </m:oMath>
                </a14:m>
                <a:r>
                  <a:rPr lang="en-US" dirty="0" smtClean="0"/>
                  <a:t>=1  </a:t>
                </a:r>
                <a:r>
                  <a:rPr lang="en-US" dirty="0" err="1" smtClean="0"/>
                  <a:t>bo’lsa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bu</a:t>
                </a:r>
                <a:r>
                  <a:rPr lang="en-US" dirty="0" smtClean="0"/>
                  <a:t>  vector   </a:t>
                </a:r>
                <a:r>
                  <a:rPr lang="en-US" dirty="0" err="1" smtClean="0"/>
                  <a:t>birlik</a:t>
                </a:r>
                <a:r>
                  <a:rPr lang="en-US" dirty="0" smtClean="0"/>
                  <a:t>  vector  </a:t>
                </a:r>
                <a:r>
                  <a:rPr lang="en-US" dirty="0" err="1" smtClean="0"/>
                  <a:t>deyiladi</a:t>
                </a:r>
                <a:r>
                  <a:rPr lang="en-US" dirty="0" smtClean="0"/>
                  <a:t> .</a:t>
                </a:r>
              </a:p>
              <a:p>
                <a:r>
                  <a:rPr lang="en-US" dirty="0" smtClean="0"/>
                  <a:t>4- </a:t>
                </a:r>
                <a:r>
                  <a:rPr lang="en-US" dirty="0" err="1" smtClean="0"/>
                  <a:t>Natija</a:t>
                </a:r>
                <a:r>
                  <a:rPr lang="en-US" dirty="0" smtClean="0"/>
                  <a:t> :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US" dirty="0" smtClean="0"/>
                  <a:t>=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∗</m:t>
                    </m:r>
                    <m:acc>
                      <m:accPr>
                        <m:chr m:val="⃗"/>
                        <m:ctrlPr>
                          <a:rPr lang="ru-RU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d>
                      <m:dPr>
                        <m:begChr m:val="|"/>
                        <m:endChr m:val="|"/>
                        <m:ctrlPr>
                          <a:rPr lang="en-US" i="1" smtClean="0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acc>
                      </m:e>
                    </m:d>
                  </m:oMath>
                </a14:m>
                <a:r>
                  <a:rPr lang="en-US" dirty="0" smtClean="0"/>
                  <a:t>=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</m:e>
                    </m:d>
                  </m:oMath>
                </a14:m>
                <a:r>
                  <a:rPr lang="en-US" dirty="0" smtClean="0"/>
                  <a:t>*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i="1" smtClean="0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acc>
                      </m:e>
                    </m:d>
                  </m:oMath>
                </a14:m>
                <a:endParaRPr lang="en-US" dirty="0" smtClean="0"/>
              </a:p>
              <a:p>
                <a:r>
                  <a:rPr lang="en-US" dirty="0" err="1" smtClean="0"/>
                  <a:t>Teorema</a:t>
                </a:r>
                <a:r>
                  <a:rPr lang="en-US" dirty="0" smtClean="0"/>
                  <a:t> :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r>
                      <m:rPr>
                        <m:nor/>
                      </m:rPr>
                      <a:rPr lang="en-US" dirty="0" smtClean="0"/>
                      <m:t> </m:t>
                    </m:r>
                    <m:acc>
                      <m:accPr>
                        <m:chr m:val="⃗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dirty="0" smtClean="0"/>
                  <a:t>,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𝜖</m:t>
                    </m:r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dirty="0" smtClean="0"/>
                  <a:t>  uchun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i="1" smtClean="0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acc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d>
                      <m:dPr>
                        <m:begChr m:val="|"/>
                        <m:endChr m:val="|"/>
                        <m:ctrlPr>
                          <a:rPr lang="en-US" i="1" smtClean="0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acc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 ∗</m:t>
                    </m:r>
                    <m:d>
                      <m:dPr>
                        <m:begChr m:val="|"/>
                        <m:endChr m:val="|"/>
                        <m:ctrlPr>
                          <a:rPr lang="en-US" i="1" smtClean="0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acc>
                      </m:e>
                    </m:d>
                  </m:oMath>
                </a14:m>
                <a:r>
                  <a:rPr lang="en-US" dirty="0" smtClean="0"/>
                  <a:t>  </a:t>
                </a:r>
                <a:r>
                  <a:rPr lang="en-US" dirty="0" err="1" smtClean="0"/>
                  <a:t>o’rinlidir</a:t>
                </a:r>
                <a:r>
                  <a:rPr lang="en-US" dirty="0" smtClean="0"/>
                  <a:t> .</a:t>
                </a:r>
              </a:p>
              <a:p>
                <a:r>
                  <a:rPr lang="en-US" dirty="0" err="1" smtClean="0"/>
                  <a:t>Koshi</a:t>
                </a:r>
                <a:r>
                  <a:rPr lang="en-US" dirty="0" smtClean="0"/>
                  <a:t> –</a:t>
                </a:r>
                <a:r>
                  <a:rPr lang="en-US" dirty="0" err="1" smtClean="0"/>
                  <a:t>bunyakoviskiy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tengsizligi</a:t>
                </a:r>
                <a:r>
                  <a:rPr lang="en-US" dirty="0" smtClean="0"/>
                  <a:t>.</a:t>
                </a:r>
              </a:p>
              <a:p>
                <a:endParaRPr lang="en-US" dirty="0" smtClean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80304" y="347730"/>
                <a:ext cx="11732654" cy="5829233"/>
              </a:xfrm>
              <a:blipFill rotWithShape="0">
                <a:blip r:embed="rId2"/>
                <a:stretch>
                  <a:fillRect l="-935" t="-836" r="-5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76442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06062" y="154546"/>
                <a:ext cx="11745532" cy="6490953"/>
              </a:xfr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dirty="0" smtClean="0"/>
                  <a:t>                                 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</m:func>
                  </m:oMath>
                </a14:m>
                <a:r>
                  <a:rPr lang="en-US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 smtClean="0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⃗"/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acc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∗</m:t>
                        </m:r>
                        <m:acc>
                          <m:accPr>
                            <m:chr m:val="⃗"/>
                            <m:ctrlPr>
                              <a:rPr lang="en-US" b="0" i="1" dirty="0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acc>
                      </m:num>
                      <m:den>
                        <m:d>
                          <m:dPr>
                            <m:begChr m:val="|"/>
                            <m:endChr m:val="|"/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dPr>
                          <m:e>
                            <m:acc>
                              <m:accPr>
                                <m:chr m:val="⃗"/>
                                <m:ctrlPr>
                                  <a:rPr lang="en-US" i="1" dirty="0" smtClean="0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</m:acc>
                          </m:e>
                        </m:d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∗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b="0" i="1" dirty="0" smtClean="0">
                                <a:latin typeface="Cambria Math"/>
                              </a:rPr>
                            </m:ctrlPr>
                          </m:dPr>
                          <m:e>
                            <m:acc>
                              <m:accPr>
                                <m:chr m:val="⃗"/>
                                <m:ctrlPr>
                                  <a:rPr lang="en-US" b="0" i="1" dirty="0" smtClean="0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acc>
                          </m:e>
                        </m:d>
                      </m:den>
                    </m:f>
                  </m:oMath>
                </a14:m>
                <a:r>
                  <a:rPr lang="en-US" dirty="0" smtClean="0"/>
                  <a:t>  (1)</a:t>
                </a:r>
              </a:p>
              <a:p>
                <a:r>
                  <a:rPr lang="en-US" dirty="0" err="1" smtClean="0"/>
                  <a:t>Tarif:tenglik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bilan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aniqlanadigan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burchaklarning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eng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kichigi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,</m:t>
                    </m:r>
                    <m:acc>
                      <m:accPr>
                        <m:chr m:val="⃗"/>
                        <m:ctrlPr>
                          <a:rPr lang="en-US" b="0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US" dirty="0" smtClean="0"/>
                  <a:t>   vektorlar  </a:t>
                </a:r>
                <a:r>
                  <a:rPr lang="en-US" dirty="0" err="1" smtClean="0"/>
                  <a:t>orasidagi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burchak</a:t>
                </a:r>
                <a:r>
                  <a:rPr lang="en-US" dirty="0" smtClean="0"/>
                  <a:t>  deb </a:t>
                </a:r>
                <a:r>
                  <a:rPr lang="en-US" dirty="0" err="1" smtClean="0"/>
                  <a:t>ataladi</a:t>
                </a:r>
                <a:r>
                  <a:rPr lang="en-US" dirty="0" smtClean="0"/>
                  <a:t>.</a:t>
                </a:r>
                <a:r>
                  <a:rPr lang="en-US" dirty="0" smtClean="0">
                    <a:ea typeface="Cambria Math" panose="02040503050406030204" pitchFamily="18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dirty="0" smtClean="0"/>
                  <a:t>=90  </a:t>
                </a:r>
                <a:r>
                  <a:rPr lang="en-US" dirty="0" err="1" smtClean="0"/>
                  <a:t>bolsa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vektorlar</a:t>
                </a:r>
                <a:r>
                  <a:rPr lang="en-US" dirty="0" smtClean="0"/>
                  <a:t>  orthogonal  </a:t>
                </a:r>
                <a:r>
                  <a:rPr lang="en-US" dirty="0" err="1" smtClean="0"/>
                  <a:t>deyiladi</a:t>
                </a:r>
                <a:r>
                  <a:rPr lang="en-US" dirty="0" smtClean="0"/>
                  <a:t> . </a:t>
                </a:r>
              </a:p>
              <a:p>
                <a:r>
                  <a:rPr lang="en-US" dirty="0" smtClean="0"/>
                  <a:t>  </a:t>
                </a:r>
                <a:r>
                  <a:rPr lang="en-US" dirty="0" err="1" smtClean="0"/>
                  <a:t>Tarif</a:t>
                </a:r>
                <a:r>
                  <a:rPr lang="en-US" dirty="0"/>
                  <a:t>: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sub>
                    </m:sSub>
                  </m:oMath>
                </a14:m>
                <a:r>
                  <a:rPr lang="en-US" dirty="0" smtClean="0"/>
                  <a:t>  dagi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i="1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acc>
                    <m:r>
                      <a:rPr lang="en-US" b="0" i="0" smtClean="0">
                        <a:latin typeface="Cambria Math" panose="02040503050406030204" pitchFamily="18" charset="0"/>
                      </a:rPr>
                      <m:t>,</m:t>
                    </m:r>
                    <m:acc>
                      <m:accPr>
                        <m:chr m:val="⃗"/>
                        <m:ctrlPr>
                          <a:rPr lang="ru-RU" i="1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…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i="1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dirty="0" smtClean="0"/>
                  <a:t>      basis </a:t>
                </a:r>
                <a:r>
                  <a:rPr lang="en-US" dirty="0" err="1" smtClean="0"/>
                  <a:t>vektorlarning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har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biri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birlik</a:t>
                </a:r>
                <a:r>
                  <a:rPr lang="en-US" dirty="0" smtClean="0"/>
                  <a:t>  vector  </a:t>
                </a:r>
                <a:r>
                  <a:rPr lang="en-US" dirty="0" err="1" smtClean="0"/>
                  <a:t>bo’lib</a:t>
                </a:r>
                <a:r>
                  <a:rPr lang="en-US" dirty="0" smtClean="0"/>
                  <a:t> , </a:t>
                </a:r>
                <a:r>
                  <a:rPr lang="en-US" dirty="0" err="1" smtClean="0"/>
                  <a:t>ularning</a:t>
                </a:r>
                <a:r>
                  <a:rPr lang="en-US" dirty="0" smtClean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𝑖𝑠𝑡𝑎𝑙𝑔𝑎𝑛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𝑖𝑘𝑘𝑖𝑡𝑎𝑠𝑖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dirty="0" err="1" smtClean="0"/>
                  <a:t>o’zaro</a:t>
                </a:r>
                <a:r>
                  <a:rPr lang="en-US" dirty="0" smtClean="0"/>
                  <a:t>  orthogonal  </a:t>
                </a:r>
                <a:r>
                  <a:rPr lang="en-US" dirty="0" err="1" smtClean="0"/>
                  <a:t>bo’lsa</a:t>
                </a:r>
                <a:r>
                  <a:rPr lang="en-US" dirty="0" smtClean="0"/>
                  <a:t> ,</a:t>
                </a:r>
                <a:r>
                  <a:rPr lang="en-US" dirty="0" err="1" smtClean="0"/>
                  <a:t>bunday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vektorlar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sistemasi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ortonormalangan</a:t>
                </a:r>
                <a:r>
                  <a:rPr lang="en-US" dirty="0" smtClean="0"/>
                  <a:t> basis  deb  </a:t>
                </a:r>
                <a:r>
                  <a:rPr lang="en-US" dirty="0" err="1" smtClean="0"/>
                  <a:t>ataladi</a:t>
                </a:r>
                <a:r>
                  <a:rPr lang="en-US" dirty="0" smtClean="0"/>
                  <a:t> .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 smtClean="0"/>
                  <a:t>(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i="1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acc>
                    <m:r>
                      <a:rPr lang="en-US" b="0" i="0" smtClean="0">
                        <a:latin typeface="Cambria Math" panose="02040503050406030204" pitchFamily="18" charset="0"/>
                      </a:rPr>
                      <m:t>,</m:t>
                    </m:r>
                    <m:acc>
                      <m:accPr>
                        <m:chr m:val="⃗"/>
                        <m:ctrlPr>
                          <a:rPr lang="ru-RU" i="1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 smtClean="0"/>
                  <a:t>…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i="1" smtClean="0">
                            <a:latin typeface="Cambria Math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dirty="0" smtClean="0"/>
                  <a:t>)  deb </a:t>
                </a:r>
                <a:r>
                  <a:rPr lang="en-US" dirty="0" err="1" smtClean="0"/>
                  <a:t>belgilanadi</a:t>
                </a:r>
                <a:r>
                  <a:rPr lang="en-US" dirty="0" smtClean="0"/>
                  <a:t>.</a:t>
                </a: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06062" y="154546"/>
                <a:ext cx="11745532" cy="6490953"/>
              </a:xfrm>
              <a:blipFill rotWithShape="0">
                <a:blip r:embed="rId2"/>
                <a:stretch>
                  <a:fillRect l="-881" r="-13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003372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21972" y="489397"/>
                <a:ext cx="11031828" cy="5687566"/>
              </a:xfr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dirty="0" smtClean="0"/>
                  <a:t>Demak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sub>
                    </m:sSub>
                  </m:oMath>
                </a14:m>
                <a:r>
                  <a:rPr lang="en-US" dirty="0" smtClean="0"/>
                  <a:t>  da </a:t>
                </a:r>
                <a:r>
                  <a:rPr lang="en-US" dirty="0" err="1" smtClean="0"/>
                  <a:t>ikki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vektorning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skalyar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ko’paytmasi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shu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vektorlar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mos</a:t>
                </a:r>
                <a:r>
                  <a:rPr lang="en-US" dirty="0" smtClean="0"/>
                  <a:t> </a:t>
                </a:r>
              </a:p>
              <a:p>
                <a:r>
                  <a:rPr lang="en-US" dirty="0"/>
                  <a:t> </a:t>
                </a:r>
                <a:r>
                  <a:rPr lang="en-US" dirty="0" err="1" smtClean="0"/>
                  <a:t>kordinatalar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ko’paytmalarining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yig’indisiga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yani</a:t>
                </a:r>
                <a:r>
                  <a:rPr lang="en-US" dirty="0" smtClean="0"/>
                  <a:t> </a:t>
                </a:r>
              </a:p>
              <a:p>
                <a:r>
                  <a:rPr lang="en-US" dirty="0" smtClean="0"/>
                  <a:t>            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∗</m:t>
                    </m:r>
                    <m:acc>
                      <m:accPr>
                        <m:chr m:val="⃗"/>
                        <m:ctrlPr>
                          <a:rPr lang="en-US" b="0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 smtClean="0"/>
                  <a:t>*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 smtClean="0"/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 smtClean="0"/>
                  <a:t>*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 smtClean="0"/>
                  <a:t>+…+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∗</m:t>
                    </m:r>
                    <m:sSub>
                      <m:sSubPr>
                        <m:ctrlPr>
                          <a:rPr lang="en-US" b="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 smtClean="0"/>
                  <a:t> </a:t>
                </a:r>
              </a:p>
              <a:p>
                <a:r>
                  <a:rPr lang="en-US" dirty="0"/>
                  <a:t> </a:t>
                </a:r>
                <a:r>
                  <a:rPr lang="en-US" dirty="0" err="1" smtClean="0"/>
                  <a:t>Demak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vektorning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uzunligi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uning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kordinatalari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yig’indisidan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olingan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arifmetik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kvadrat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ildizga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teng</a:t>
                </a:r>
                <a:r>
                  <a:rPr lang="en-US" dirty="0" smtClean="0"/>
                  <a:t>.</a:t>
                </a:r>
              </a:p>
              <a:p>
                <a:r>
                  <a:rPr lang="en-US" dirty="0" smtClean="0"/>
                  <a:t>               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rad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latin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+…+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en-US" dirty="0" smtClean="0"/>
              </a:p>
              <a:p>
                <a:r>
                  <a:rPr lang="en-US" dirty="0"/>
                  <a:t> </a:t>
                </a:r>
                <a:r>
                  <a:rPr lang="en-US" dirty="0" smtClean="0"/>
                  <a:t>      </a:t>
                </a:r>
                <a:r>
                  <a:rPr lang="en-US" dirty="0" err="1" smtClean="0"/>
                  <a:t>Ikki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vektor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orasidagi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burchakni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topish</a:t>
                </a:r>
                <a:r>
                  <a:rPr lang="en-US" dirty="0" smtClean="0"/>
                  <a:t>:</a:t>
                </a:r>
              </a:p>
              <a:p>
                <a:r>
                  <a:rPr lang="en-US" dirty="0"/>
                  <a:t> </a:t>
                </a:r>
                <a:r>
                  <a:rPr lang="en-US" dirty="0" smtClean="0"/>
                  <a:t>    </a:t>
                </a:r>
              </a:p>
              <a:p>
                <a:r>
                  <a:rPr lang="en-US" dirty="0"/>
                  <a:t> </a:t>
                </a:r>
                <a:r>
                  <a:rPr lang="en-US" dirty="0" smtClean="0"/>
                  <a:t>      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</m:func>
                  </m:oMath>
                </a14:m>
                <a:r>
                  <a:rPr lang="en-US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⃗"/>
                            <m:ctrlPr>
                              <a:rPr lang="en-US" i="1" dirty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acc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∗</m:t>
                        </m:r>
                        <m:acc>
                          <m:accPr>
                            <m:chr m:val="⃗"/>
                            <m:ctrlPr>
                              <a:rPr lang="en-US" i="1" dirty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acc>
                      </m:num>
                      <m:den>
                        <m:d>
                          <m:dPr>
                            <m:begChr m:val="|"/>
                            <m:endChr m:val="|"/>
                            <m:ctrlPr>
                              <a:rPr lang="en-US" i="1" dirty="0">
                                <a:latin typeface="Cambria Math"/>
                              </a:rPr>
                            </m:ctrlPr>
                          </m:dPr>
                          <m:e>
                            <m:acc>
                              <m:accPr>
                                <m:chr m:val="⃗"/>
                                <m:ctrlPr>
                                  <a:rPr lang="en-US" i="1" dirty="0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</m:acc>
                          </m:e>
                        </m:d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∗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i="1" dirty="0">
                                <a:latin typeface="Cambria Math"/>
                              </a:rPr>
                            </m:ctrlPr>
                          </m:dPr>
                          <m:e>
                            <m:acc>
                              <m:accPr>
                                <m:chr m:val="⃗"/>
                                <m:ctrlPr>
                                  <a:rPr lang="en-US" i="1" dirty="0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acc>
                          </m:e>
                        </m:d>
                      </m:den>
                    </m:f>
                  </m:oMath>
                </a14:m>
                <a:r>
                  <a:rPr lang="en-US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 smtClean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en-US" dirty="0"/>
                          <m:t>∗</m:t>
                        </m:r>
                        <m:sSub>
                          <m:sSubPr>
                            <m:ctrlPr>
                              <a:rPr lang="en-US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en-US" dirty="0"/>
                          <m:t>+</m:t>
                        </m:r>
                        <m:sSub>
                          <m:sSubPr>
                            <m:ctrlPr>
                              <a:rPr lang="en-US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en-US" dirty="0"/>
                          <m:t>∗</m:t>
                        </m:r>
                        <m:sSub>
                          <m:sSubPr>
                            <m:ctrlPr>
                              <a:rPr lang="en-US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en-US" dirty="0"/>
                          <m:t>+…+</m:t>
                        </m:r>
                        <m:sSub>
                          <m:sSubPr>
                            <m:ctrlPr>
                              <a:rPr lang="en-US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∗</m:t>
                        </m:r>
                        <m:sSub>
                          <m:sSubPr>
                            <m:ctrlPr>
                              <a:rPr lang="en-US" i="1" dirty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+…+</m:t>
                            </m:r>
                            <m:sSup>
                              <m:sSupPr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+…+</m:t>
                            </m:r>
                            <m:sSup>
                              <m:sSupPr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</m:oMath>
                </a14:m>
                <a:endParaRPr lang="en-US" dirty="0" smtClean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1972" y="489397"/>
                <a:ext cx="11031828" cy="5687566"/>
              </a:xfrm>
              <a:blipFill rotWithShape="0">
                <a:blip r:embed="rId2"/>
                <a:stretch>
                  <a:fillRect l="-938" t="-16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33405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93183"/>
                <a:ext cx="10515600" cy="5983780"/>
              </a:xfr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>
                <a:normAutofit/>
              </a:bodyPr>
              <a:lstStyle/>
              <a:p>
                <a:r>
                  <a:rPr lang="en-US" dirty="0" smtClean="0"/>
                  <a:t>Misol:</a:t>
                </a:r>
              </a:p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dirty="0" smtClean="0"/>
                  <a:t>(1,3,2,-1),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US" dirty="0" smtClean="0"/>
                  <a:t>(5,1,-4,0),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acc>
                  </m:oMath>
                </a14:m>
                <a:r>
                  <a:rPr lang="en-US" dirty="0" smtClean="0"/>
                  <a:t>(0,4,1,14)  </a:t>
                </a:r>
                <a:r>
                  <a:rPr lang="en-US" dirty="0" err="1" smtClean="0"/>
                  <a:t>vektorlarning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ortogonal</a:t>
                </a:r>
                <a:r>
                  <a:rPr lang="en-US" dirty="0" smtClean="0"/>
                  <a:t>  Sistema </a:t>
                </a:r>
                <a:r>
                  <a:rPr lang="en-US" dirty="0" err="1" smtClean="0"/>
                  <a:t>hosil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qilishini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isbotlang</a:t>
                </a:r>
                <a:r>
                  <a:rPr lang="en-US" dirty="0" smtClean="0"/>
                  <a:t>.</a:t>
                </a:r>
              </a:p>
              <a:p>
                <a:r>
                  <a:rPr lang="en-US" dirty="0" err="1" smtClean="0"/>
                  <a:t>Isbot</a:t>
                </a:r>
                <a:r>
                  <a:rPr lang="en-US" dirty="0" smtClean="0"/>
                  <a:t>: </a:t>
                </a:r>
                <a:r>
                  <a:rPr lang="en-US" dirty="0" err="1" smtClean="0"/>
                  <a:t>Umuman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vektorlar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sistemasida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ixtiyoriy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ikki</a:t>
                </a:r>
                <a:r>
                  <a:rPr lang="en-US" dirty="0" smtClean="0"/>
                  <a:t> vector </a:t>
                </a:r>
                <a:r>
                  <a:rPr lang="en-US" dirty="0" err="1" smtClean="0"/>
                  <a:t>o’zaro</a:t>
                </a:r>
                <a:r>
                  <a:rPr lang="en-US" dirty="0" smtClean="0"/>
                  <a:t> </a:t>
                </a:r>
              </a:p>
              <a:p>
                <a:r>
                  <a:rPr lang="en-US" dirty="0"/>
                  <a:t> </a:t>
                </a:r>
                <a:r>
                  <a:rPr lang="en-US" dirty="0" smtClean="0"/>
                  <a:t>orthogonal </a:t>
                </a:r>
                <a:r>
                  <a:rPr lang="en-US" dirty="0" err="1" smtClean="0"/>
                  <a:t>bo’lsa</a:t>
                </a:r>
                <a:r>
                  <a:rPr lang="en-US" dirty="0" smtClean="0"/>
                  <a:t>, </a:t>
                </a:r>
                <a:r>
                  <a:rPr lang="en-US" dirty="0" err="1" smtClean="0"/>
                  <a:t>bunday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vektorlar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sistemasi</a:t>
                </a:r>
                <a:r>
                  <a:rPr lang="en-US" dirty="0" smtClean="0"/>
                  <a:t>  orthogonal Sistema  deb  </a:t>
                </a:r>
                <a:r>
                  <a:rPr lang="en-US" dirty="0" err="1" smtClean="0"/>
                  <a:t>ataladi</a:t>
                </a:r>
                <a:r>
                  <a:rPr lang="en-US" dirty="0" smtClean="0"/>
                  <a:t> . </a:t>
                </a:r>
              </a:p>
              <a:p>
                <a:r>
                  <a:rPr lang="en-US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∗</m:t>
                    </m:r>
                    <m:acc>
                      <m:accPr>
                        <m:chr m:val="⃗"/>
                        <m:ctrlPr>
                          <a:rPr lang="en-US" b="0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US" dirty="0" smtClean="0"/>
                  <a:t>=0</a:t>
                </a:r>
              </a:p>
              <a:p>
                <a:r>
                  <a:rPr lang="en-US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∗</m:t>
                    </m:r>
                    <m:acc>
                      <m:accPr>
                        <m:chr m:val="⃗"/>
                        <m:ctrlPr>
                          <a:rPr lang="en-US" b="0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acc>
                  </m:oMath>
                </a14:m>
                <a:r>
                  <a:rPr lang="en-US" dirty="0" smtClean="0"/>
                  <a:t>=0</a:t>
                </a:r>
              </a:p>
              <a:p>
                <a:r>
                  <a:rPr lang="en-US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ac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∗</m:t>
                    </m:r>
                    <m:acc>
                      <m:accPr>
                        <m:chr m:val="⃗"/>
                        <m:ctrlPr>
                          <a:rPr lang="en-US" b="0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US" dirty="0" smtClean="0"/>
                  <a:t>=0    </a:t>
                </a:r>
                <a:r>
                  <a:rPr lang="en-US" dirty="0" err="1" smtClean="0"/>
                  <a:t>demak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ortogonal</a:t>
                </a:r>
                <a:r>
                  <a:rPr lang="en-US" dirty="0" smtClean="0"/>
                  <a:t> Sistema  </a:t>
                </a:r>
                <a:r>
                  <a:rPr lang="en-US" dirty="0" err="1" smtClean="0"/>
                  <a:t>ekan</a:t>
                </a:r>
                <a:r>
                  <a:rPr lang="en-US" dirty="0" smtClean="0"/>
                  <a:t> .</a:t>
                </a:r>
              </a:p>
              <a:p>
                <a:r>
                  <a:rPr lang="en-US" dirty="0"/>
                  <a:t> </a:t>
                </a:r>
                <a:endParaRPr lang="en-US" dirty="0" smtClean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93183"/>
                <a:ext cx="10515600" cy="5983780"/>
              </a:xfrm>
              <a:blipFill rotWithShape="0">
                <a:blip r:embed="rId2"/>
                <a:stretch>
                  <a:fillRect l="-984" t="-16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97805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791" y="365125"/>
            <a:ext cx="11230377" cy="1325563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                   N  </a:t>
            </a:r>
            <a:r>
              <a:rPr lang="en-US" dirty="0" err="1" smtClean="0"/>
              <a:t>o’lchovli</a:t>
            </a:r>
            <a:r>
              <a:rPr lang="en-US" dirty="0" smtClean="0"/>
              <a:t> </a:t>
            </a:r>
            <a:r>
              <a:rPr lang="en-US" dirty="0" err="1" smtClean="0"/>
              <a:t>yevklid</a:t>
            </a:r>
            <a:r>
              <a:rPr lang="en-US" dirty="0" smtClean="0"/>
              <a:t>  </a:t>
            </a:r>
            <a:r>
              <a:rPr lang="en-US" dirty="0" err="1" smtClean="0"/>
              <a:t>fazosi</a:t>
            </a:r>
            <a:r>
              <a:rPr lang="en-US" dirty="0" smtClean="0"/>
              <a:t>.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553791" y="1825624"/>
                <a:ext cx="11230377" cy="4871389"/>
              </a:xfr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r>
                  <a:rPr lang="en-US" dirty="0" smtClean="0"/>
                  <a:t> </a:t>
                </a:r>
                <a:r>
                  <a:rPr lang="en-US" dirty="0" err="1" smtClean="0"/>
                  <a:t>Tarif</a:t>
                </a:r>
                <a:r>
                  <a:rPr lang="en-US" dirty="0" smtClean="0"/>
                  <a:t>: </a:t>
                </a:r>
                <a:r>
                  <a:rPr lang="en-US" dirty="0" err="1" smtClean="0"/>
                  <a:t>Eltuvchisi</a:t>
                </a:r>
                <a:r>
                  <a:rPr lang="en-US" dirty="0" smtClean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sub>
                    </m:sSub>
                  </m:oMath>
                </a14:m>
                <a:r>
                  <a:rPr lang="en-US" dirty="0" smtClean="0"/>
                  <a:t>  </a:t>
                </a:r>
                <a:r>
                  <a:rPr lang="en-US" dirty="0" err="1" smtClean="0"/>
                  <a:t>bo’lgan</a:t>
                </a:r>
                <a:r>
                  <a:rPr lang="en-US" dirty="0" smtClean="0"/>
                  <a:t>  n </a:t>
                </a:r>
                <a:r>
                  <a:rPr lang="en-US" dirty="0" err="1" smtClean="0"/>
                  <a:t>o’lchovli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affin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fazo</a:t>
                </a:r>
                <a:r>
                  <a:rPr lang="en-US" dirty="0" smtClean="0"/>
                  <a:t>  n </a:t>
                </a:r>
                <a:r>
                  <a:rPr lang="en-US" dirty="0" err="1" smtClean="0"/>
                  <a:t>o’lchovli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yevklid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fazosi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deyiladi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va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bilan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belgilanadi</a:t>
                </a:r>
                <a:r>
                  <a:rPr lang="en-US" dirty="0" smtClean="0"/>
                  <a:t>.</a:t>
                </a:r>
              </a:p>
              <a:p>
                <a:r>
                  <a:rPr lang="en-US" dirty="0" err="1" smtClean="0"/>
                  <a:t>Tarif</a:t>
                </a:r>
                <a:r>
                  <a:rPr lang="en-US" dirty="0" smtClean="0"/>
                  <a:t>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 smtClean="0"/>
                  <a:t>  </a:t>
                </a:r>
                <a:r>
                  <a:rPr lang="en-US" dirty="0" err="1" smtClean="0"/>
                  <a:t>dagi</a:t>
                </a:r>
                <a:r>
                  <a:rPr lang="en-US" dirty="0" smtClean="0"/>
                  <a:t>  A,B </a:t>
                </a:r>
                <a:r>
                  <a:rPr lang="en-US" dirty="0" err="1" smtClean="0"/>
                  <a:t>nuqtalar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aniqlangan</a:t>
                </a:r>
                <a:r>
                  <a:rPr lang="en-US" dirty="0" smtClean="0"/>
                  <a:t>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en-US" dirty="0" smtClean="0"/>
                  <a:t> vector  </a:t>
                </a:r>
                <a:r>
                  <a:rPr lang="en-US" dirty="0" err="1" smtClean="0"/>
                  <a:t>uzunligi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shu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ikki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nuqta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orasidagi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masofa</a:t>
                </a:r>
                <a:r>
                  <a:rPr lang="en-US" dirty="0" smtClean="0"/>
                  <a:t>  deb </a:t>
                </a:r>
                <a:r>
                  <a:rPr lang="en-US" dirty="0" err="1" smtClean="0"/>
                  <a:t>ataladi</a:t>
                </a:r>
                <a:r>
                  <a:rPr lang="en-US" dirty="0" smtClean="0"/>
                  <a:t>.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/>
                  <a:t>   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dagi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ixtiyoriy</a:t>
                </a:r>
                <a:r>
                  <a:rPr lang="en-US" dirty="0" smtClean="0"/>
                  <a:t>  3  ta    A,B,C  </a:t>
                </a:r>
                <a:r>
                  <a:rPr lang="en-US" dirty="0" err="1" smtClean="0"/>
                  <a:t>nuqta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uchun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)≤</m:t>
                    </m:r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+</a:t>
                </a:r>
                <a:r>
                  <a:rPr lang="en-US" dirty="0" smtClean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</m:oMath>
                </a14:m>
                <a:endParaRPr lang="en-US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/>
                  <a:t>  </a:t>
                </a:r>
                <a:r>
                  <a:rPr lang="en-US" dirty="0" err="1" smtClean="0"/>
                  <a:t>o’rinlidir</a:t>
                </a:r>
                <a:r>
                  <a:rPr lang="en-US" dirty="0" smtClean="0"/>
                  <a:t>.</a:t>
                </a:r>
              </a:p>
              <a:p>
                <a:r>
                  <a:rPr lang="en-US" dirty="0"/>
                  <a:t> </a:t>
                </a:r>
                <a:r>
                  <a:rPr lang="en-US" dirty="0" err="1" smtClean="0"/>
                  <a:t>Tarif</a:t>
                </a:r>
                <a:r>
                  <a:rPr lang="en-US" dirty="0" smtClean="0"/>
                  <a:t>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 smtClean="0"/>
                  <a:t>  da   </a:t>
                </a:r>
                <a:r>
                  <a:rPr lang="en-US" dirty="0" err="1" smtClean="0"/>
                  <a:t>nuqtadan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giper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tekislikkacha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masofa</a:t>
                </a:r>
                <a:r>
                  <a:rPr lang="en-US" dirty="0" smtClean="0"/>
                  <a:t>  deb ,   </a:t>
                </a:r>
                <a:r>
                  <a:rPr lang="en-US" dirty="0" err="1" smtClean="0"/>
                  <a:t>shu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nuqtadan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gipertekislikka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tushirilgan</a:t>
                </a:r>
                <a:r>
                  <a:rPr lang="en-US" dirty="0" smtClean="0"/>
                  <a:t>   </a:t>
                </a:r>
                <a:r>
                  <a:rPr lang="en-US" dirty="0" err="1" smtClean="0"/>
                  <a:t>perpendikulyar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to’g’ri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chiziq</a:t>
                </a:r>
                <a:r>
                  <a:rPr lang="en-US" dirty="0" smtClean="0"/>
                  <a:t> </a:t>
                </a:r>
              </a:p>
              <a:p>
                <a:r>
                  <a:rPr lang="en-US" dirty="0"/>
                  <a:t> 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bu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tekislik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bilan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kesishgan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nuqtasigacha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bo’lgan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masofaga</a:t>
                </a:r>
                <a:r>
                  <a:rPr lang="en-US" dirty="0" smtClean="0"/>
                  <a:t>  </a:t>
                </a:r>
                <a:r>
                  <a:rPr lang="en-US" dirty="0" err="1" smtClean="0"/>
                  <a:t>aytiladi</a:t>
                </a:r>
                <a:r>
                  <a:rPr lang="en-US" dirty="0" smtClean="0"/>
                  <a:t>.</a:t>
                </a: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53791" y="1825624"/>
                <a:ext cx="11230377" cy="4871389"/>
              </a:xfrm>
              <a:blipFill rotWithShape="0">
                <a:blip r:embed="rId2"/>
                <a:stretch>
                  <a:fillRect l="-922" t="-1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62960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71500"/>
            <a:ext cx="10515600" cy="5605463"/>
          </a:xfrm>
        </p:spPr>
        <p:txBody>
          <a:bodyPr>
            <a:normAutofit fontScale="92500" lnSpcReduction="10000"/>
          </a:bodyPr>
          <a:lstStyle/>
          <a:p>
            <a:pPr marL="88900" indent="360680" algn="ctr">
              <a:lnSpc>
                <a:spcPct val="150000"/>
              </a:lnSpc>
              <a:spcAft>
                <a:spcPts val="0"/>
              </a:spcAft>
              <a:tabLst>
                <a:tab pos="88900" algn="dec"/>
                <a:tab pos="6090920" algn="l"/>
                <a:tab pos="6934200" algn="r"/>
              </a:tabLst>
            </a:pPr>
            <a:r>
              <a:rPr lang="uz-Cyrl-UZ" b="1" dirty="0">
                <a:latin typeface="Times New Roman"/>
                <a:ea typeface="Times New Roman"/>
              </a:rPr>
              <a:t>Foydalaniladigan adabiyotlar ro’yxati</a:t>
            </a:r>
            <a:endParaRPr lang="ru-RU" sz="1600" b="1" dirty="0">
              <a:latin typeface="Arial"/>
              <a:ea typeface="Times New Roman"/>
            </a:endParaRPr>
          </a:p>
          <a:p>
            <a:pPr indent="342900" algn="ctr">
              <a:spcAft>
                <a:spcPts val="0"/>
              </a:spcAft>
              <a:tabLst>
                <a:tab pos="571500" algn="l"/>
              </a:tabLst>
            </a:pPr>
            <a:r>
              <a:rPr lang="uz-Cyrl-UZ" b="1" dirty="0">
                <a:latin typeface="Times New Roman"/>
                <a:ea typeface="Times New Roman"/>
              </a:rPr>
              <a:t>Asosiy adabiyotlar:</a:t>
            </a:r>
            <a:endParaRPr lang="ru-RU" sz="1600" b="1" dirty="0">
              <a:latin typeface="Arial"/>
              <a:ea typeface="Times New Roman"/>
            </a:endParaRPr>
          </a:p>
          <a:p>
            <a:pPr indent="228600" algn="just">
              <a:spcAft>
                <a:spcPts val="600"/>
              </a:spcAft>
            </a:pPr>
            <a:r>
              <a:rPr lang="uz-Cyrl-UZ" dirty="0">
                <a:latin typeface="Times New Roman"/>
                <a:ea typeface="Times New Roman"/>
              </a:rPr>
              <a:t>1. Н.Д.Додажонов, М.Ш.Жўраева. Геометрия. 1-қисм, Тошкент. «Ўқитувчи», 1996 й. (ўқув қўлланма) </a:t>
            </a:r>
            <a:endParaRPr lang="ru-RU" sz="1200" b="1" dirty="0">
              <a:latin typeface="Arial"/>
              <a:ea typeface="Times New Roman"/>
            </a:endParaRPr>
          </a:p>
          <a:p>
            <a:pPr indent="228600" algn="just">
              <a:spcAft>
                <a:spcPts val="600"/>
              </a:spcAft>
            </a:pPr>
            <a:r>
              <a:rPr lang="uz-Cyrl-UZ" dirty="0">
                <a:latin typeface="Times New Roman"/>
                <a:ea typeface="Times New Roman"/>
              </a:rPr>
              <a:t>2. X.X.Назаров, X.O.Oчиловa, Е.Г.Подгорнова. Геометриядан масалалар тўплами. 1 ва 2 қисм. Тошкент «Ўқитувчи» 1993, 1997. (ўқув қўлланма) </a:t>
            </a:r>
            <a:endParaRPr lang="ru-RU" sz="1200" b="1" dirty="0">
              <a:latin typeface="Arial"/>
              <a:ea typeface="Times New Roman"/>
            </a:endParaRPr>
          </a:p>
          <a:p>
            <a:pPr indent="228600" algn="ctr">
              <a:spcAft>
                <a:spcPts val="600"/>
              </a:spcAft>
            </a:pPr>
            <a:r>
              <a:rPr lang="uz-Cyrl-UZ" b="1" dirty="0">
                <a:latin typeface="Times New Roman"/>
                <a:ea typeface="Times New Roman"/>
              </a:rPr>
              <a:t>Qo’shimcha adabiyotlar:</a:t>
            </a:r>
            <a:endParaRPr lang="ru-RU" sz="1200" b="1" dirty="0">
              <a:latin typeface="Arial"/>
              <a:ea typeface="Times New Roman"/>
            </a:endParaRPr>
          </a:p>
          <a:p>
            <a:pPr marR="949960" indent="450215" algn="just">
              <a:spcAft>
                <a:spcPts val="0"/>
              </a:spcAft>
              <a:tabLst>
                <a:tab pos="6578600" algn="l"/>
                <a:tab pos="180340" algn="l"/>
                <a:tab pos="6578600" algn="l"/>
              </a:tabLst>
            </a:pPr>
            <a:r>
              <a:rPr lang="uz-Cyrl-UZ" dirty="0">
                <a:latin typeface="Times New Roman"/>
                <a:ea typeface="Times New Roman"/>
                <a:cs typeface="PANDA Times UZ"/>
              </a:rPr>
              <a:t>1. Baxvalov M. Analitik geometriyadan mashqlar to’plami. Toshkent UzMU, 2006 y. 2.K.X. Aбдуллаев и другие Геометрия 1-часть. Тошкент, «Ўқитувчи» 2002й. </a:t>
            </a:r>
            <a:endParaRPr lang="ru-RU" dirty="0">
              <a:latin typeface="PANDA Times UZ"/>
              <a:ea typeface="Times New Roman"/>
              <a:cs typeface="PANDA Times UZ"/>
            </a:endParaRPr>
          </a:p>
          <a:p>
            <a:pPr algn="just">
              <a:spcAft>
                <a:spcPts val="600"/>
              </a:spcAft>
            </a:pPr>
            <a:r>
              <a:rPr lang="ru-RU" dirty="0">
                <a:latin typeface="Times New Roman"/>
                <a:ea typeface="Times New Roman"/>
              </a:rPr>
              <a:t>3.</a:t>
            </a:r>
            <a:r>
              <a:rPr lang="en-US" dirty="0">
                <a:latin typeface="Times New Roman"/>
                <a:ea typeface="Times New Roman"/>
              </a:rPr>
              <a:t>K</a:t>
            </a:r>
            <a:r>
              <a:rPr lang="ru-RU" dirty="0">
                <a:latin typeface="Times New Roman"/>
                <a:ea typeface="Times New Roman"/>
              </a:rPr>
              <a:t>.</a:t>
            </a:r>
            <a:r>
              <a:rPr lang="en-US" dirty="0">
                <a:latin typeface="Times New Roman"/>
                <a:ea typeface="Times New Roman"/>
              </a:rPr>
              <a:t>X</a:t>
            </a:r>
            <a:r>
              <a:rPr lang="ru-RU" dirty="0">
                <a:latin typeface="Times New Roman"/>
                <a:ea typeface="Times New Roman"/>
              </a:rPr>
              <a:t>. </a:t>
            </a:r>
            <a:r>
              <a:rPr lang="en-US" dirty="0">
                <a:latin typeface="Times New Roman"/>
                <a:ea typeface="Times New Roman"/>
              </a:rPr>
              <a:t>A</a:t>
            </a:r>
            <a:r>
              <a:rPr lang="uz-Cyrl-UZ" dirty="0">
                <a:latin typeface="Times New Roman"/>
                <a:ea typeface="Times New Roman"/>
              </a:rPr>
              <a:t>бдуллаев и другие. Сборник задач по геометрии. Тошкент, “Ўқитувчи” 2004 г.</a:t>
            </a:r>
            <a:endParaRPr lang="ru-RU" sz="1200" b="1" dirty="0">
              <a:latin typeface="Arial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50607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1052</Words>
  <Application>Microsoft Office PowerPoint</Application>
  <PresentationFormat>Произвольный</PresentationFormat>
  <Paragraphs>55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Mavzu:n o’lchovli vektorli  yevklid  fazosi.  N  o’lchovli  yevklid   fazosi 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N  o’lchovli yevklid  fazosi.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Mavzu:n o’lchovli vektorli  yevklid  fazosi.  N  o’lchovli  yevklid   fazosi .</dc:title>
  <dc:creator>ASUS</dc:creator>
  <cp:lastModifiedBy>UMK</cp:lastModifiedBy>
  <cp:revision>18</cp:revision>
  <cp:lastPrinted>2016-05-17T11:58:10Z</cp:lastPrinted>
  <dcterms:created xsi:type="dcterms:W3CDTF">2016-04-28T22:26:22Z</dcterms:created>
  <dcterms:modified xsi:type="dcterms:W3CDTF">2016-05-17T11:58:16Z</dcterms:modified>
</cp:coreProperties>
</file>