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1A647-A428-4307-918E-DA270A9B07D0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6C3835-44E0-416C-B031-E8D6BC515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228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F3363B-409E-4DB3-994E-C85313C34C87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2DA771-F932-4C55-89CE-A576ED587D14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3363B-409E-4DB3-994E-C85313C34C87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A771-F932-4C55-89CE-A576ED587D14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3363B-409E-4DB3-994E-C85313C34C87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A771-F932-4C55-89CE-A576ED587D14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3363B-409E-4DB3-994E-C85313C34C87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A771-F932-4C55-89CE-A576ED587D1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3363B-409E-4DB3-994E-C85313C34C87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A771-F932-4C55-89CE-A576ED587D1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3363B-409E-4DB3-994E-C85313C34C87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A771-F932-4C55-89CE-A576ED587D1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3363B-409E-4DB3-994E-C85313C34C87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A771-F932-4C55-89CE-A576ED587D14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3363B-409E-4DB3-994E-C85313C34C87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A771-F932-4C55-89CE-A576ED587D14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3363B-409E-4DB3-994E-C85313C34C87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A771-F932-4C55-89CE-A576ED587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3363B-409E-4DB3-994E-C85313C34C87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A771-F932-4C55-89CE-A576ED587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3363B-409E-4DB3-994E-C85313C34C87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A771-F932-4C55-89CE-A576ED587D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AF3363B-409E-4DB3-994E-C85313C34C87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B2DA771-F932-4C55-89CE-A576ED587D1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683568" y="1556792"/>
                <a:ext cx="7632848" cy="3963670"/>
              </a:xfrm>
            </p:spPr>
            <p:txBody>
              <a:bodyPr>
                <a:normAutofit/>
              </a:bodyPr>
              <a:lstStyle/>
              <a:p>
                <a:r>
                  <a:rPr lang="en-US" sz="5400" dirty="0" smtClean="0"/>
                  <a:t>Mavzu: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5400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sz="5400" b="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5400" dirty="0" smtClean="0"/>
                  <a:t>  </a:t>
                </a:r>
                <a:r>
                  <a:rPr lang="en-US" sz="5400" dirty="0" err="1" smtClean="0"/>
                  <a:t>fazoda</a:t>
                </a:r>
                <a:r>
                  <a:rPr lang="en-US" sz="5400" dirty="0" smtClean="0"/>
                  <a:t>   </a:t>
                </a:r>
                <a:r>
                  <a:rPr lang="en-US" sz="5400" dirty="0" err="1" smtClean="0"/>
                  <a:t>o’xshash</a:t>
                </a:r>
                <a:r>
                  <a:rPr lang="en-US" sz="5400" dirty="0" smtClean="0"/>
                  <a:t> </a:t>
                </a:r>
                <a:r>
                  <a:rPr lang="en-US" sz="5400" dirty="0" err="1" smtClean="0"/>
                  <a:t>almashtirishlar</a:t>
                </a:r>
                <a:endParaRPr lang="en-US" sz="5400" dirty="0" smtClean="0"/>
              </a:p>
              <a:p>
                <a:r>
                  <a:rPr lang="en-US" sz="5400" dirty="0" err="1" smtClean="0"/>
                  <a:t>va</a:t>
                </a:r>
                <a:r>
                  <a:rPr lang="en-US" sz="5400" dirty="0" smtClean="0"/>
                  <a:t> </a:t>
                </a:r>
                <a:r>
                  <a:rPr lang="en-US" sz="5400" dirty="0" err="1" smtClean="0"/>
                  <a:t>uning</a:t>
                </a:r>
                <a:r>
                  <a:rPr lang="en-US" sz="5400" dirty="0" smtClean="0"/>
                  <a:t> </a:t>
                </a:r>
                <a:r>
                  <a:rPr lang="en-US" sz="5400" dirty="0" err="1" smtClean="0"/>
                  <a:t>gruppasi</a:t>
                </a:r>
                <a:endParaRPr lang="en-US" sz="5400" dirty="0" smtClean="0"/>
              </a:p>
            </p:txBody>
          </p:sp>
        </mc:Choice>
        <mc:Fallback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683568" y="1556792"/>
                <a:ext cx="7632848" cy="3963670"/>
              </a:xfrm>
              <a:blipFill rotWithShape="1">
                <a:blip r:embed="rId2"/>
                <a:stretch>
                  <a:fillRect l="-4473" t="-5069" r="-42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620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620689"/>
            <a:ext cx="7992887" cy="936103"/>
          </a:xfrm>
        </p:spPr>
        <p:txBody>
          <a:bodyPr/>
          <a:lstStyle/>
          <a:p>
            <a:r>
              <a:rPr lang="en-US" sz="4000" dirty="0" err="1" smtClean="0"/>
              <a:t>Foydalanilgan</a:t>
            </a:r>
            <a:r>
              <a:rPr lang="en-US" sz="4000" dirty="0" smtClean="0"/>
              <a:t>  </a:t>
            </a:r>
            <a:r>
              <a:rPr lang="en-US" sz="4000" dirty="0" err="1" smtClean="0"/>
              <a:t>adabiyotlar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916832"/>
            <a:ext cx="7992888" cy="4536504"/>
          </a:xfrm>
        </p:spPr>
        <p:txBody>
          <a:bodyPr/>
          <a:lstStyle/>
          <a:p>
            <a:r>
              <a:rPr lang="en-US" dirty="0" smtClean="0"/>
              <a:t>1.N.D.Dodajonov,M.SH.Jo’rayeva  “</a:t>
            </a:r>
            <a:r>
              <a:rPr lang="en-US" dirty="0" err="1" smtClean="0"/>
              <a:t>Geometriya</a:t>
            </a:r>
            <a:r>
              <a:rPr lang="en-US" dirty="0" smtClean="0"/>
              <a:t>”  1-qism </a:t>
            </a:r>
            <a:r>
              <a:rPr lang="en-US" dirty="0" err="1" smtClean="0"/>
              <a:t>O’qituvchi</a:t>
            </a:r>
            <a:r>
              <a:rPr lang="en-US" dirty="0" smtClean="0"/>
              <a:t>  1982y,qayta </a:t>
            </a:r>
            <a:r>
              <a:rPr lang="en-US" dirty="0" err="1" smtClean="0"/>
              <a:t>ishlangan</a:t>
            </a:r>
            <a:r>
              <a:rPr lang="en-US" dirty="0" smtClean="0"/>
              <a:t>    1996y</a:t>
            </a:r>
          </a:p>
          <a:p>
            <a:r>
              <a:rPr lang="en-US" dirty="0" smtClean="0"/>
              <a:t>2.H.H.Nazarov,H.O.Ochilova,E.G.Podgornova  “</a:t>
            </a:r>
            <a:r>
              <a:rPr lang="en-US" dirty="0" err="1" smtClean="0"/>
              <a:t>Geometriyadan</a:t>
            </a:r>
            <a:r>
              <a:rPr lang="en-US" dirty="0" smtClean="0"/>
              <a:t>   </a:t>
            </a:r>
            <a:r>
              <a:rPr lang="en-US" dirty="0" err="1" smtClean="0"/>
              <a:t>masalalar</a:t>
            </a:r>
            <a:r>
              <a:rPr lang="en-US" dirty="0" smtClean="0"/>
              <a:t>   </a:t>
            </a:r>
            <a:r>
              <a:rPr lang="en-US" dirty="0" err="1" smtClean="0"/>
              <a:t>to’plami</a:t>
            </a:r>
            <a:r>
              <a:rPr lang="en-US" dirty="0" smtClean="0"/>
              <a:t>”  1-qism    </a:t>
            </a:r>
            <a:r>
              <a:rPr lang="en-US" dirty="0" err="1" smtClean="0"/>
              <a:t>O’qituvchi</a:t>
            </a:r>
            <a:r>
              <a:rPr lang="en-US" dirty="0" smtClean="0"/>
              <a:t>  1983y,qayta </a:t>
            </a:r>
            <a:r>
              <a:rPr lang="en-US" dirty="0" err="1" smtClean="0"/>
              <a:t>ishlangan</a:t>
            </a:r>
            <a:r>
              <a:rPr lang="en-US" dirty="0" smtClean="0"/>
              <a:t>   1997y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5916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3341" y="692697"/>
            <a:ext cx="6777318" cy="1152127"/>
          </a:xfrm>
        </p:spPr>
        <p:txBody>
          <a:bodyPr/>
          <a:lstStyle/>
          <a:p>
            <a:r>
              <a:rPr lang="en-US" dirty="0" err="1" smtClean="0"/>
              <a:t>Reja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32856"/>
            <a:ext cx="6400800" cy="3387606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1.O’xshash  </a:t>
            </a:r>
            <a:r>
              <a:rPr lang="en-US" sz="3600" dirty="0" err="1" smtClean="0"/>
              <a:t>almashtirishlar</a:t>
            </a:r>
            <a:endParaRPr lang="en-US" sz="3600" dirty="0" smtClean="0"/>
          </a:p>
          <a:p>
            <a:pPr algn="l"/>
            <a:endParaRPr lang="en-US" sz="3600" dirty="0" smtClean="0"/>
          </a:p>
          <a:p>
            <a:pPr algn="l"/>
            <a:r>
              <a:rPr lang="en-US" sz="3600" dirty="0" smtClean="0"/>
              <a:t>2.O’xshash  </a:t>
            </a:r>
            <a:r>
              <a:rPr lang="en-US" sz="3600" dirty="0" err="1" smtClean="0"/>
              <a:t>almashtirishlar</a:t>
            </a:r>
            <a:r>
              <a:rPr lang="en-US" sz="3600" dirty="0" smtClean="0"/>
              <a:t> </a:t>
            </a:r>
            <a:r>
              <a:rPr lang="en-US" sz="3600" dirty="0" err="1" smtClean="0"/>
              <a:t>gruppasi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028763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3341" y="1052737"/>
            <a:ext cx="6777318" cy="792087"/>
          </a:xfrm>
        </p:spPr>
        <p:txBody>
          <a:bodyPr/>
          <a:lstStyle/>
          <a:p>
            <a:r>
              <a:rPr lang="en-US" dirty="0" err="1" smtClean="0"/>
              <a:t>O’xshash</a:t>
            </a:r>
            <a:r>
              <a:rPr lang="en-US" dirty="0" smtClean="0"/>
              <a:t> </a:t>
            </a:r>
            <a:r>
              <a:rPr lang="en-US" dirty="0" err="1" smtClean="0"/>
              <a:t>almashtirishlar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683568" y="2204864"/>
                <a:ext cx="7776864" cy="4104456"/>
              </a:xfrm>
            </p:spPr>
            <p:txBody>
              <a:bodyPr>
                <a:normAutofit lnSpcReduction="10000"/>
              </a:bodyPr>
              <a:lstStyle/>
              <a:p>
                <a:pPr algn="just"/>
                <a:r>
                  <a:rPr lang="en-US" dirty="0" smtClean="0"/>
                  <a:t>f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almashtirishlaridan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bo’lsin</a:t>
                </a:r>
                <a:r>
                  <a:rPr lang="en-US" dirty="0" smtClean="0"/>
                  <a:t>.</a:t>
                </a:r>
              </a:p>
              <a:p>
                <a:pPr algn="just"/>
                <a:r>
                  <a:rPr lang="en-US" dirty="0" err="1" smtClean="0"/>
                  <a:t>Ta’rif.Agar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ixtiyoriy</a:t>
                </a:r>
                <a:r>
                  <a:rPr lang="en-US" dirty="0" smtClean="0"/>
                  <a:t>  A,B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∊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hamda</a:t>
                </a:r>
                <a:r>
                  <a:rPr lang="en-US" dirty="0" smtClean="0"/>
                  <a:t> k&gt;0 son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p(f(A),f(b))=</a:t>
                </a:r>
                <a:r>
                  <a:rPr lang="en-US" dirty="0" err="1" smtClean="0"/>
                  <a:t>kp</a:t>
                </a:r>
                <a:r>
                  <a:rPr lang="en-US" dirty="0" smtClean="0"/>
                  <a:t>(A,B) </a:t>
                </a:r>
                <a:r>
                  <a:rPr lang="en-US" dirty="0" err="1" smtClean="0"/>
                  <a:t>shart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bajarilsa,f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err="1" smtClean="0"/>
                  <a:t>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o’xshashlik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almashtirishi</a:t>
                </a:r>
                <a:r>
                  <a:rPr lang="en-US" dirty="0" smtClean="0"/>
                  <a:t> deb </a:t>
                </a:r>
                <a:r>
                  <a:rPr lang="en-US" dirty="0" err="1" smtClean="0"/>
                  <a:t>ataladi</a:t>
                </a:r>
                <a:r>
                  <a:rPr lang="en-US" dirty="0" smtClean="0"/>
                  <a:t>.</a:t>
                </a:r>
              </a:p>
              <a:p>
                <a:pPr algn="just"/>
                <a:r>
                  <a:rPr lang="en-US" dirty="0" smtClean="0"/>
                  <a:t>k&gt;1 da </a:t>
                </a:r>
                <a:r>
                  <a:rPr lang="en-US" dirty="0" err="1" smtClean="0"/>
                  <a:t>ikki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nuqta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orasidagi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masofa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o’xshash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almshtirishda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ortadi</a:t>
                </a:r>
                <a:r>
                  <a:rPr lang="en-US" dirty="0" smtClean="0"/>
                  <a:t>,k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&lt;</m:t>
                    </m:r>
                  </m:oMath>
                </a14:m>
                <a:r>
                  <a:rPr lang="en-US" dirty="0" smtClean="0"/>
                  <a:t>1 da </a:t>
                </a:r>
                <a:r>
                  <a:rPr lang="en-US" dirty="0" err="1" smtClean="0"/>
                  <a:t>kamayadi,k</a:t>
                </a:r>
                <a:r>
                  <a:rPr lang="en-US" dirty="0" smtClean="0"/>
                  <a:t>=1 da f </a:t>
                </a:r>
                <a:r>
                  <a:rPr lang="en-US" dirty="0" err="1" smtClean="0"/>
                  <a:t>harakatdan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iborat.F,F</a:t>
                </a:r>
                <a:r>
                  <a:rPr lang="en-US" dirty="0" smtClean="0"/>
                  <a:t>’ </a:t>
                </a:r>
                <a:r>
                  <a:rPr lang="en-US" dirty="0" err="1" smtClean="0"/>
                  <a:t>figuradan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ikkinchisidan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o’xshashlik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almashtirsh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natijasida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hosil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qilinsa,ular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o’xshash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figuralar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deyiladi</a:t>
                </a:r>
                <a:r>
                  <a:rPr lang="en-US" dirty="0" smtClean="0"/>
                  <a:t>.</a:t>
                </a:r>
              </a:p>
              <a:p>
                <a:pPr algn="just"/>
                <a:r>
                  <a:rPr lang="en-US" dirty="0" err="1" smtClean="0"/>
                  <a:t>O’xshash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almashtirishning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yana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xususiy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xoli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gomotetiyadir</a:t>
                </a:r>
                <a:r>
                  <a:rPr lang="en-US" dirty="0" smtClean="0"/>
                  <a:t>.</a:t>
                </a:r>
                <a:endParaRPr lang="ru-RU" dirty="0"/>
              </a:p>
            </p:txBody>
          </p:sp>
        </mc:Choice>
        <mc:Fallback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683568" y="2204864"/>
                <a:ext cx="7776864" cy="4104456"/>
              </a:xfrm>
              <a:blipFill rotWithShape="1">
                <a:blip r:embed="rId2"/>
                <a:stretch>
                  <a:fillRect l="-1489" t="-2526" r="-14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1360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395536" y="620688"/>
                <a:ext cx="8424936" cy="568863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Gomotetiyada </a:t>
                </a:r>
                <a:r>
                  <a:rPr lang="en-US" dirty="0" err="1" smtClean="0"/>
                  <a:t>bir-biriga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gomotetik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nuqtalar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gomotetiya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markazi</a:t>
                </a:r>
                <a:r>
                  <a:rPr lang="en-US" dirty="0" smtClean="0"/>
                  <a:t> S </a:t>
                </a:r>
                <a:r>
                  <a:rPr lang="en-US" dirty="0" err="1" smtClean="0"/>
                  <a:t>bir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to’g’ri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chiziqda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yotadi.k</a:t>
                </a:r>
                <a:endParaRPr lang="en-US" dirty="0" smtClean="0"/>
              </a:p>
              <a:p>
                <a:r>
                  <a:rPr lang="en-US" dirty="0" smtClean="0"/>
                  <a:t> </a:t>
                </a:r>
                <a:r>
                  <a:rPr lang="en-US" dirty="0" err="1" smtClean="0"/>
                  <a:t>koeffitsiyentli</a:t>
                </a:r>
                <a:r>
                  <a:rPr lang="en-US" dirty="0" smtClean="0"/>
                  <a:t> S </a:t>
                </a:r>
                <a:r>
                  <a:rPr lang="en-US" dirty="0" err="1" smtClean="0"/>
                  <a:t>markazli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gomotetiyani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𝑠</m:t>
                        </m:r>
                      </m:sub>
                      <m:sup/>
                    </m:sSubSup>
                  </m:oMath>
                </a14:m>
                <a:r>
                  <a:rPr lang="en-US" b="1" dirty="0" err="1" smtClean="0"/>
                  <a:t>bilan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belgilasak,bir-biriga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gomotetik</a:t>
                </a:r>
                <a:r>
                  <a:rPr lang="en-US" b="1" dirty="0" smtClean="0"/>
                  <a:t> A,A’ </a:t>
                </a:r>
                <a:r>
                  <a:rPr lang="en-US" b="1" dirty="0" err="1" smtClean="0"/>
                  <a:t>nuqtalarni</a:t>
                </a:r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𝑯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en-US" b="1" dirty="0" smtClean="0"/>
                  <a:t>(A)=A’ </a:t>
                </a:r>
                <a:r>
                  <a:rPr lang="en-US" b="1" dirty="0" err="1" smtClean="0"/>
                  <a:t>ko’rinishda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yozish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mumkin</a:t>
                </a:r>
                <a:r>
                  <a:rPr lang="en-US" b="1" dirty="0" smtClean="0"/>
                  <a:t>.</a:t>
                </a:r>
              </a:p>
              <a:p>
                <a:r>
                  <a:rPr lang="en-US" b="1" dirty="0" err="1" smtClean="0"/>
                  <a:t>Ixtiyoriy</a:t>
                </a:r>
                <a:r>
                  <a:rPr lang="en-US" b="1" dirty="0" smtClean="0"/>
                  <a:t> M,N</a:t>
                </a:r>
                <a:r>
                  <a:rPr lang="en-US" b="1" dirty="0" smtClean="0">
                    <a:latin typeface="Cambria Math"/>
                    <a:ea typeface="Cambria Math"/>
                  </a:rPr>
                  <a:t>∊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𝑬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b="1" dirty="0" smtClean="0"/>
                  <a:t> hamda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sub>
                      <m:sup/>
                    </m:sSubSup>
                  </m:oMath>
                </a14:m>
                <a:r>
                  <a:rPr lang="en-US" b="1" dirty="0" smtClean="0"/>
                  <a:t>(M)=M’,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sub>
                      <m:sup/>
                    </m:sSubSup>
                  </m:oMath>
                </a14:m>
                <a:r>
                  <a:rPr lang="en-US" b="1" dirty="0" smtClean="0"/>
                  <a:t>(N)=N’ </a:t>
                </a:r>
                <a:r>
                  <a:rPr lang="en-US" b="1" dirty="0" err="1" smtClean="0"/>
                  <a:t>desak</a:t>
                </a:r>
                <a:r>
                  <a:rPr lang="en-US" b="1" dirty="0" smtClean="0"/>
                  <a:t>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</a:rPr>
                          <m:t>𝑺𝑴</m:t>
                        </m:r>
                        <m:r>
                          <a:rPr lang="en-US" b="1" i="1" smtClean="0">
                            <a:latin typeface="Cambria Math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b="1" dirty="0" smtClean="0"/>
                  <a:t>=k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𝑺𝑴</m:t>
                        </m:r>
                      </m:e>
                    </m:acc>
                  </m:oMath>
                </a14:m>
                <a:r>
                  <a:rPr lang="en-US" b="1" dirty="0" smtClean="0"/>
                  <a:t>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𝑺𝑵</m:t>
                        </m:r>
                        <m:r>
                          <a:rPr lang="en-US" b="1" i="1" dirty="0" smtClean="0">
                            <a:latin typeface="Cambria Math"/>
                          </a:rPr>
                          <m:t>′</m:t>
                        </m:r>
                      </m:e>
                    </m:acc>
                    <m:r>
                      <a:rPr lang="en-US" b="1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b="1" dirty="0" smtClean="0"/>
                  <a:t>=k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 </m:t>
                        </m:r>
                        <m:r>
                          <a:rPr lang="en-US" b="1" i="1" dirty="0" smtClean="0">
                            <a:latin typeface="Cambria Math"/>
                          </a:rPr>
                          <m:t>𝑺𝑵</m:t>
                        </m:r>
                      </m:e>
                    </m:acc>
                  </m:oMath>
                </a14:m>
                <a:r>
                  <a:rPr lang="en-US" b="1" dirty="0" smtClean="0"/>
                  <a:t>,</a:t>
                </a:r>
                <a:r>
                  <a:rPr lang="en-US" b="1" dirty="0" err="1" smtClean="0"/>
                  <a:t>bulardan</a:t>
                </a:r>
                <a:r>
                  <a:rPr lang="en-US" b="1" dirty="0" smtClean="0"/>
                  <a:t>: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𝑴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</a:rPr>
                          <m:t>𝑵</m:t>
                        </m:r>
                        <m:r>
                          <m:rPr>
                            <m:nor/>
                          </m:rPr>
                          <a:rPr lang="en-US" b="1" dirty="0"/>
                          <m:t>=</m:t>
                        </m:r>
                        <m:r>
                          <a:rPr lang="en-US" b="1" i="1" smtClean="0">
                            <a:latin typeface="Cambria Math"/>
                          </a:rPr>
                          <m:t>′</m:t>
                        </m:r>
                      </m:e>
                    </m:acc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𝑴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1" i="1" dirty="0" smtClean="0">
                            <a:latin typeface="Cambria Math"/>
                          </a:rPr>
                          <m:t>𝑺</m:t>
                        </m:r>
                      </m:e>
                    </m:acc>
                  </m:oMath>
                </a14:m>
                <a:r>
                  <a:rPr lang="en-US" b="1" dirty="0" smtClean="0"/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𝑺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𝑵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b="1" dirty="0" smtClean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>
                            <a:latin typeface="Cambria Math"/>
                          </a:rPr>
                          <m:t>𝑺</m:t>
                        </m:r>
                        <m:sSup>
                          <m:sSupPr>
                            <m:ctrlPr>
                              <a:rPr lang="en-US" b="1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>
                                <a:latin typeface="Cambria Math"/>
                              </a:rPr>
                              <m:t>𝑵</m:t>
                            </m:r>
                          </m:e>
                          <m:sup>
                            <m:r>
                              <a:rPr lang="en-US" b="1" i="1" dirty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b="1" dirty="0" smtClean="0"/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/>
                          </a:rPr>
                          <m:t>𝑺𝑴</m:t>
                        </m:r>
                        <m:r>
                          <a:rPr lang="en-US" b="1" i="1">
                            <a:latin typeface="Cambria Math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b="1" dirty="0"/>
                  <a:t>=</a:t>
                </a:r>
                <a:r>
                  <a:rPr lang="en-US" b="1" dirty="0" smtClean="0"/>
                  <a:t>k(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𝑺𝑵</m:t>
                        </m:r>
                      </m:e>
                    </m:acc>
                  </m:oMath>
                </a14:m>
                <a:r>
                  <a:rPr lang="en-US" b="1" dirty="0" smtClean="0"/>
                  <a:t>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𝑺𝑴</m:t>
                        </m:r>
                      </m:e>
                    </m:acc>
                  </m:oMath>
                </a14:m>
                <a:r>
                  <a:rPr lang="en-US" b="1" dirty="0" smtClean="0"/>
                  <a:t>)=k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𝑴𝑵</m:t>
                        </m:r>
                      </m:e>
                    </m:acc>
                    <m:r>
                      <a:rPr lang="en-US" b="1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b="1" dirty="0" smtClean="0"/>
                  <a:t>    (1)</a:t>
                </a:r>
              </a:p>
              <a:p>
                <a:r>
                  <a:rPr lang="en-US" b="1" dirty="0" smtClean="0"/>
                  <a:t>MN </a:t>
                </a:r>
                <a:r>
                  <a:rPr lang="en-US" b="1" dirty="0" err="1" smtClean="0"/>
                  <a:t>to’g’ri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chiziqdagi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biror</a:t>
                </a:r>
                <a:r>
                  <a:rPr lang="en-US" b="1" dirty="0" smtClean="0"/>
                  <a:t> P </a:t>
                </a:r>
                <a:r>
                  <a:rPr lang="en-US" b="1" dirty="0" err="1" smtClean="0"/>
                  <a:t>nuqtani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olsak</a:t>
                </a:r>
                <a:r>
                  <a:rPr lang="en-US" b="1" dirty="0" smtClean="0"/>
                  <a:t>,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𝑯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𝑺</m:t>
                        </m:r>
                      </m:sub>
                    </m:sSub>
                  </m:oMath>
                </a14:m>
                <a:r>
                  <a:rPr lang="en-US" b="1" dirty="0" smtClean="0"/>
                  <a:t>(P)=P’ </a:t>
                </a:r>
                <a:r>
                  <a:rPr lang="en-US" b="1" dirty="0" err="1" smtClean="0"/>
                  <a:t>nuqta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uchun</a:t>
                </a:r>
                <a:r>
                  <a:rPr lang="en-US" b="1" dirty="0" smtClean="0"/>
                  <a:t> (1) </a:t>
                </a:r>
                <a:r>
                  <a:rPr lang="en-US" b="1" dirty="0" err="1" smtClean="0"/>
                  <a:t>ga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asosan</a:t>
                </a:r>
                <a:endParaRPr lang="en-US" b="1" dirty="0" smtClean="0"/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𝑴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1" i="1" smtClean="0">
                            <a:latin typeface="Cambria Math"/>
                          </a:rPr>
                          <m:t>𝑷</m:t>
                        </m:r>
                        <m:r>
                          <a:rPr lang="en-US" b="1" i="1" smtClean="0">
                            <a:latin typeface="Cambria Math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b="1" dirty="0" smtClean="0"/>
                  <a:t>=k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</a:rPr>
                          <m:t>𝑴𝑷</m:t>
                        </m:r>
                      </m:e>
                    </m:acc>
                  </m:oMath>
                </a14:m>
                <a:r>
                  <a:rPr lang="en-US" b="1" dirty="0" smtClean="0"/>
                  <a:t>   (2)</a:t>
                </a:r>
              </a:p>
              <a:p>
                <a:r>
                  <a:rPr lang="en-US" b="1" dirty="0" err="1" smtClean="0"/>
                  <a:t>lekin</a:t>
                </a:r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</a:rPr>
                          <m:t>𝑴𝑷</m:t>
                        </m:r>
                      </m:e>
                    </m:acc>
                  </m:oMath>
                </a14:m>
                <a:r>
                  <a:rPr lang="en-US" b="1" dirty="0" smtClean="0">
                    <a:latin typeface="Cambria Math"/>
                    <a:ea typeface="Cambria Math"/>
                  </a:rPr>
                  <a:t>⇈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𝑴𝑷</m:t>
                        </m:r>
                      </m:e>
                    </m:acc>
                  </m:oMath>
                </a14:m>
                <a:r>
                  <a:rPr lang="en-US" b="1" dirty="0" smtClean="0">
                    <a:latin typeface="Cambria Math"/>
                    <a:ea typeface="Cambria Math"/>
                  </a:rPr>
                  <a:t>⇨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𝑴𝑷</m:t>
                        </m:r>
                      </m:e>
                    </m:acc>
                  </m:oMath>
                </a14:m>
                <a:r>
                  <a:rPr lang="en-US" b="1" dirty="0" smtClean="0"/>
                  <a:t>=</a:t>
                </a:r>
                <a:r>
                  <a:rPr lang="en-US" b="1" dirty="0" smtClean="0">
                    <a:latin typeface="Cambria Math"/>
                    <a:ea typeface="Cambria Math"/>
                  </a:rPr>
                  <a:t>𝛌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𝑴𝑵</m:t>
                        </m:r>
                      </m:e>
                    </m:acc>
                  </m:oMath>
                </a14:m>
                <a:r>
                  <a:rPr lang="en-US" b="1" dirty="0" smtClean="0"/>
                  <a:t>  </a:t>
                </a:r>
                <a:r>
                  <a:rPr lang="en-US" b="1" dirty="0" err="1" smtClean="0"/>
                  <a:t>yoki</a:t>
                </a:r>
                <a:r>
                  <a:rPr lang="en-US" b="1" dirty="0" smtClean="0"/>
                  <a:t> </a:t>
                </a:r>
                <a:r>
                  <a:rPr lang="en-US" b="1" dirty="0" smtClean="0">
                    <a:latin typeface="Cambria Math"/>
                    <a:ea typeface="Cambria Math"/>
                  </a:rPr>
                  <a:t>𝛌=(MN;P) 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demak</a:t>
                </a:r>
                <a:r>
                  <a:rPr lang="en-US" b="1" dirty="0" smtClean="0">
                    <a:latin typeface="Cambria Math"/>
                    <a:ea typeface="Cambria Math"/>
                  </a:rPr>
                  <a:t>,</a:t>
                </a:r>
                <a:endParaRPr lang="en-US" b="1" dirty="0"/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/>
                              </a:rPr>
                              <m:t>𝑴</m:t>
                            </m:r>
                          </m:e>
                          <m:sup>
                            <m:r>
                              <a:rPr lang="en-US" b="1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1" i="1">
                            <a:latin typeface="Cambria Math"/>
                          </a:rPr>
                          <m:t>𝑷</m:t>
                        </m:r>
                        <m:r>
                          <a:rPr lang="en-US" b="1" i="1">
                            <a:latin typeface="Cambria Math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b="1" dirty="0"/>
                  <a:t>=</a:t>
                </a:r>
                <a:r>
                  <a:rPr lang="en-US" b="1" dirty="0" smtClean="0">
                    <a:latin typeface="Cambria Math"/>
                    <a:ea typeface="Cambria Math"/>
                  </a:rPr>
                  <a:t>𝛌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1" i="1" dirty="0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  <a:ea typeface="Cambria Math"/>
                              </a:rPr>
                              <m:t>𝑴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  <a:ea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𝑵</m:t>
                        </m:r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yoki</a:t>
                </a:r>
                <a:r>
                  <a:rPr lang="en-US" dirty="0" smtClean="0"/>
                  <a:t> </a:t>
                </a:r>
                <a:r>
                  <a:rPr lang="en-US" dirty="0" smtClean="0">
                    <a:latin typeface="Cambria Math"/>
                    <a:ea typeface="Cambria Math"/>
                  </a:rPr>
                  <a:t>𝛌=(M’,N’,P’)</a:t>
                </a:r>
                <a:endParaRPr lang="ru-RU" dirty="0"/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395536" y="620688"/>
                <a:ext cx="8424936" cy="5688632"/>
              </a:xfrm>
              <a:blipFill rotWithShape="1">
                <a:blip r:embed="rId2"/>
                <a:stretch>
                  <a:fillRect t="-1822" r="-6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429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39552" y="404665"/>
                <a:ext cx="8208912" cy="6261606"/>
              </a:xfrm>
            </p:spPr>
            <p:txBody>
              <a:bodyPr>
                <a:normAutofit/>
              </a:bodyPr>
              <a:lstStyle/>
              <a:p>
                <a:r>
                  <a:rPr lang="en-US" sz="2000" b="1" dirty="0" smtClean="0"/>
                  <a:t>Bu </a:t>
                </a:r>
                <a:r>
                  <a:rPr lang="en-US" sz="2000" b="1" dirty="0" err="1" smtClean="0"/>
                  <a:t>mulohazalar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uch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nuqta</a:t>
                </a:r>
                <a:r>
                  <a:rPr lang="en-US" sz="2000" b="1" dirty="0" smtClean="0"/>
                  <a:t>  </a:t>
                </a:r>
                <a:r>
                  <a:rPr lang="en-US" sz="2000" b="1" dirty="0" err="1" smtClean="0"/>
                  <a:t>oddiy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nisbatining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gomotetiyada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saqlanishini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ko’rsatadi</a:t>
                </a:r>
                <a:r>
                  <a:rPr lang="en-US" sz="2000" b="1" dirty="0" smtClean="0"/>
                  <a:t>.(MN,P)=(M’N’,P’) </a:t>
                </a:r>
                <a:r>
                  <a:rPr lang="en-US" sz="2000" b="1" dirty="0" err="1" smtClean="0"/>
                  <a:t>dan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esa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gomotetiyada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kesma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obrazi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kesma,nur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obrazi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nur,to’g’ri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chiziq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obrazi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to’g’ri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chiziq,yarim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tekislik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obrazi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yarim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tekislik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degan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xulosa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kelib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chiqadi</a:t>
                </a:r>
                <a:r>
                  <a:rPr lang="en-US" sz="2000" b="1" dirty="0" smtClean="0"/>
                  <a:t>.</a:t>
                </a:r>
              </a:p>
              <a:p>
                <a:r>
                  <a:rPr lang="en-US" sz="2000" b="1" dirty="0" err="1" smtClean="0"/>
                  <a:t>Yo’naltiruvchi</a:t>
                </a:r>
                <a:r>
                  <a:rPr lang="en-US" sz="2000" b="1" dirty="0" smtClean="0"/>
                  <a:t>  </a:t>
                </a:r>
                <a:r>
                  <a:rPr lang="en-US" sz="2000" b="1" dirty="0" err="1" smtClean="0"/>
                  <a:t>vektori</a:t>
                </a:r>
                <a:r>
                  <a:rPr lang="en-US" sz="2000" b="1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0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b="1" i="1" smtClean="0"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𝑴𝑵</m:t>
                        </m:r>
                      </m:e>
                    </m:acc>
                  </m:oMath>
                </a14:m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dan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iborat</a:t>
                </a:r>
                <a:r>
                  <a:rPr lang="en-US" sz="2000" b="1" dirty="0" smtClean="0"/>
                  <a:t> u </a:t>
                </a:r>
                <a:r>
                  <a:rPr lang="en-US" sz="2000" b="1" dirty="0" err="1" smtClean="0"/>
                  <a:t>to’g’ri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chiziqning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obrazi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uchun</a:t>
                </a:r>
                <a:r>
                  <a:rPr lang="en-US" sz="2000" b="1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/>
                          </a:rPr>
                          <m:t>𝑯</m:t>
                        </m:r>
                      </m:e>
                      <m:sub>
                        <m:r>
                          <a:rPr lang="en-US" sz="2000" b="1" i="1" smtClean="0">
                            <a:latin typeface="Cambria Math"/>
                          </a:rPr>
                          <m:t>𝑺</m:t>
                        </m:r>
                      </m:sub>
                    </m:sSub>
                  </m:oMath>
                </a14:m>
                <a:r>
                  <a:rPr lang="en-US" sz="2000" b="1" dirty="0" smtClean="0"/>
                  <a:t>(u)=u’;(1) </a:t>
                </a:r>
                <a:r>
                  <a:rPr lang="en-US" sz="2000" b="1" dirty="0" err="1" smtClean="0"/>
                  <a:t>ga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asosan</a:t>
                </a:r>
                <a:r>
                  <a:rPr lang="en-US" sz="2000" b="1" dirty="0" smtClean="0"/>
                  <a:t>  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000" b="1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𝑴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sz="2000" b="1" i="1" smtClean="0">
                            <a:latin typeface="Cambria Math"/>
                          </a:rPr>
                          <m:t>𝑵</m:t>
                        </m:r>
                        <m:r>
                          <a:rPr lang="en-US" sz="2000" b="1" i="1" smtClean="0">
                            <a:latin typeface="Cambria Math"/>
                          </a:rPr>
                          <m:t>′</m:t>
                        </m:r>
                      </m:e>
                    </m:acc>
                  </m:oMath>
                </a14:m>
                <a:r>
                  <a:rPr lang="ru-RU" sz="2000" b="1" dirty="0" smtClean="0">
                    <a:latin typeface="Cambria Math"/>
                    <a:ea typeface="Cambria Math"/>
                  </a:rPr>
                  <a:t>⇈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000" b="1" i="1" dirty="0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000" b="1" i="1" dirty="0" smtClean="0">
                            <a:latin typeface="Cambria Math"/>
                            <a:ea typeface="Cambria Math"/>
                          </a:rPr>
                          <m:t>𝑴𝑵</m:t>
                        </m:r>
                      </m:e>
                    </m:acc>
                  </m:oMath>
                </a14:m>
                <a:r>
                  <a:rPr lang="ru-RU" sz="2000" b="1" dirty="0" smtClean="0">
                    <a:latin typeface="Cambria Math"/>
                    <a:ea typeface="Cambria Math"/>
                  </a:rPr>
                  <a:t>⇨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gomotetiyada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to’g’ri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chiziqning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obrazi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o’ziga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parallel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to’g’ri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chiziqdir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.</a:t>
                </a:r>
              </a:p>
              <a:p>
                <a:r>
                  <a:rPr lang="en-US" sz="2000" b="1" dirty="0" err="1" smtClean="0">
                    <a:latin typeface="Cambria Math"/>
                    <a:ea typeface="Cambria Math"/>
                  </a:rPr>
                  <a:t>Bundan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tashqari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gomotetiyada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m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o’lchovli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tekislikning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obrazi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yana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m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o’lchovli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tekislik,burchak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obrazi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shu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burchakka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kongruyent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burchak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ekanini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isbotlash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mumkin</a:t>
                </a:r>
                <a:endParaRPr lang="en-US" sz="2000" b="1" dirty="0">
                  <a:latin typeface="Cambria Math"/>
                  <a:ea typeface="Cambria Math"/>
                </a:endParaRPr>
              </a:p>
              <a:p>
                <a:r>
                  <a:rPr lang="en-US" sz="2000" b="1" dirty="0" err="1" smtClean="0">
                    <a:latin typeface="Cambria Math"/>
                    <a:ea typeface="Cambria Math"/>
                  </a:rPr>
                  <a:t>Dekart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reperi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uchun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gomotetiya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markazi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koordinatalar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boshidan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iborat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bo’lsa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(S=0),</a:t>
                </a:r>
                <a:r>
                  <a:rPr lang="en-US" sz="2000" b="1" dirty="0" err="1" smtClean="0">
                    <a:latin typeface="Cambria Math"/>
                    <a:ea typeface="Cambria Math"/>
                  </a:rPr>
                  <a:t>mos</a:t>
                </a:r>
                <a:r>
                  <a:rPr lang="en-US" sz="2000" b="1" dirty="0" smtClean="0">
                    <a:latin typeface="Cambria Math"/>
                    <a:ea typeface="Cambria Math"/>
                  </a:rPr>
                  <a:t>  A(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, </m:t>
                        </m:r>
                      </m:sub>
                    </m:sSub>
                    <m:sSub>
                      <m:sSub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/>
                  <a:t>,…….,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dirty="0" smtClean="0"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/>
                  <a:t>),A’(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US" sz="20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b="1" dirty="0" smtClean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𝒙</m:t>
                        </m:r>
                        <m:r>
                          <a:rPr lang="en-US" sz="2000" b="1" i="1" dirty="0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US" sz="2000" b="1" i="1" dirty="0" smtClean="0"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/>
                  <a:t>,……..,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𝒙</m:t>
                        </m:r>
                        <m:r>
                          <a:rPr lang="en-US" sz="2000" b="1" i="1" dirty="0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US" sz="2000" b="1" i="1" dirty="0" smtClean="0"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/>
                  <a:t>) </a:t>
                </a:r>
                <a:r>
                  <a:rPr lang="en-US" sz="2000" b="1" dirty="0" err="1" smtClean="0"/>
                  <a:t>nuqtalar</a:t>
                </a:r>
                <a:r>
                  <a:rPr lang="en-US" sz="2000" b="1" dirty="0" smtClean="0"/>
                  <a:t>  </a:t>
                </a:r>
                <a:r>
                  <a:rPr lang="en-US" sz="2000" b="1" dirty="0" err="1" smtClean="0"/>
                  <a:t>koordinatalarini</a:t>
                </a:r>
                <a:r>
                  <a:rPr lang="en-US" sz="2000" b="1" dirty="0" smtClean="0"/>
                  <a:t>  </a:t>
                </a:r>
                <a:r>
                  <a:rPr lang="en-US" sz="2000" b="1" dirty="0" err="1" smtClean="0"/>
                  <a:t>bog’lovchi</a:t>
                </a:r>
                <a:r>
                  <a:rPr lang="en-US" sz="2000" b="1" dirty="0" smtClean="0"/>
                  <a:t>  </a:t>
                </a:r>
                <a:r>
                  <a:rPr lang="en-US" sz="2000" b="1" dirty="0" err="1" smtClean="0"/>
                  <a:t>munosabat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quyidagicha</a:t>
                </a:r>
                <a:r>
                  <a:rPr lang="en-US" sz="2000" b="1" dirty="0" smtClean="0"/>
                  <a:t> </a:t>
                </a:r>
                <a:r>
                  <a:rPr lang="en-US" sz="2000" b="1" dirty="0" err="1" smtClean="0"/>
                  <a:t>bo’ladi</a:t>
                </a:r>
                <a:r>
                  <a:rPr lang="en-US" sz="2000" b="1" dirty="0" smtClean="0"/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/>
                          </a:rPr>
                          <m:t>𝒙</m:t>
                        </m:r>
                        <m:r>
                          <a:rPr lang="en-US" sz="2000" b="1" i="1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US" sz="2000" b="1" i="1" smtClean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b="1" dirty="0" smtClean="0"/>
                  <a:t>=k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dirty="0" smtClean="0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b="1" dirty="0" smtClean="0"/>
                  <a:t>;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𝒙</m:t>
                        </m:r>
                        <m:r>
                          <a:rPr lang="en-US" sz="2000" b="1" i="1" dirty="0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US" sz="2000" b="1" i="1" dirty="0" smtClean="0"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/>
                  <a:t>=k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dirty="0" smtClean="0"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b="1" dirty="0" smtClean="0"/>
                  <a:t>,…………..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𝒙</m:t>
                        </m:r>
                        <m:r>
                          <a:rPr lang="en-US" sz="2000" b="1" i="1" dirty="0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US" sz="2000" b="1" i="1" dirty="0" smtClean="0"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/>
                  <a:t>=k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000" b="1" i="1" dirty="0" smtClean="0">
                            <a:latin typeface="Cambria Math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en-US" sz="2000" b="1" dirty="0" smtClean="0"/>
                  <a:t>.</a:t>
                </a:r>
              </a:p>
              <a:p>
                <a:endParaRPr lang="en-US" b="1" dirty="0" smtClean="0"/>
              </a:p>
              <a:p>
                <a:endParaRPr lang="ru-RU" b="1" dirty="0"/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39552" y="404665"/>
                <a:ext cx="8208912" cy="6261606"/>
              </a:xfrm>
              <a:blipFill rotWithShape="1">
                <a:blip r:embed="rId2"/>
                <a:stretch>
                  <a:fillRect t="-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086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179512" y="476672"/>
                <a:ext cx="8712968" cy="6120680"/>
              </a:xfrm>
            </p:spPr>
            <p:txBody>
              <a:bodyPr/>
              <a:lstStyle/>
              <a:p>
                <a:pPr algn="r"/>
                <a:r>
                  <a:rPr lang="en-US" sz="3200" i="1" dirty="0" err="1" smtClean="0">
                    <a:latin typeface="Cambria Math"/>
                  </a:rPr>
                  <a:t>O’xshashliklar</a:t>
                </a:r>
                <a:r>
                  <a:rPr lang="en-US" sz="3200" i="1" dirty="0" smtClean="0">
                    <a:latin typeface="Cambria Math"/>
                  </a:rPr>
                  <a:t>      </a:t>
                </a:r>
                <a:r>
                  <a:rPr lang="en-US" sz="3200" i="1" dirty="0" err="1" smtClean="0">
                    <a:latin typeface="Cambria Math"/>
                  </a:rPr>
                  <a:t>gruppasi</a:t>
                </a:r>
                <a:endParaRPr lang="en-US" sz="3200" i="1" dirty="0" smtClean="0">
                  <a:latin typeface="Cambria Math"/>
                </a:endParaRPr>
              </a:p>
              <a:p>
                <a:pPr algn="r"/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err="1" smtClean="0"/>
                  <a:t>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barcha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o’xshash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almashtirishlarining</a:t>
                </a:r>
                <a:r>
                  <a:rPr lang="en-US" dirty="0" smtClean="0"/>
                  <a:t> F </a:t>
                </a:r>
                <a:r>
                  <a:rPr lang="en-US" dirty="0" err="1" smtClean="0"/>
                  <a:t>to’plami</a:t>
                </a:r>
                <a:r>
                  <a:rPr lang="en-US" dirty="0" smtClean="0"/>
                  <a:t> </a:t>
                </a:r>
              </a:p>
              <a:p>
                <a:r>
                  <a:rPr lang="en-US" dirty="0" err="1" smtClean="0"/>
                  <a:t>Gruppani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hosil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qiladi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err="1" smtClean="0"/>
                  <a:t>Isboti.Ixtiyor</a:t>
                </a:r>
                <a:endParaRPr lang="en-US" dirty="0" smtClean="0"/>
              </a:p>
              <a:p>
                <a:r>
                  <a:rPr lang="en-US" dirty="0" err="1" smtClean="0"/>
                  <a:t>iy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dirty="0" smtClean="0"/>
                  <a:t>∊</a:t>
                </a:r>
                <a:r>
                  <a:rPr lang="en-US" dirty="0" smtClean="0"/>
                  <a:t>F deb </a:t>
                </a:r>
                <a:r>
                  <a:rPr lang="en-US" dirty="0" err="1" smtClean="0"/>
                  <a:t>olsak,ular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mos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ravishda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:r>
                  <a:rPr lang="en-US" dirty="0" err="1"/>
                  <a:t>k</a:t>
                </a:r>
                <a:r>
                  <a:rPr lang="en-US" dirty="0" err="1" smtClean="0"/>
                  <a:t>oeffitsiyentli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o’xshashlik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almashtirishlar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bo’lsin,ixtiyoriy</a:t>
                </a:r>
                <a:endParaRPr lang="en-US" dirty="0" smtClean="0"/>
              </a:p>
              <a:p>
                <a:r>
                  <a:rPr lang="en-US" dirty="0" smtClean="0"/>
                  <a:t>A,B</a:t>
                </a:r>
                <a:r>
                  <a:rPr lang="en-US" dirty="0" smtClean="0">
                    <a:latin typeface="Cambria Math"/>
                    <a:ea typeface="Cambria Math"/>
                  </a:rPr>
                  <a:t>∊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err="1" smtClean="0"/>
                  <a:t>uchun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da p(A’,B’)=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p(A,B);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 da p(A’’,B’’)=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p(A’,B’),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da </a:t>
                </a:r>
                <a:r>
                  <a:rPr lang="en-US" dirty="0" err="1" smtClean="0"/>
                  <a:t>esa</a:t>
                </a:r>
                <a:r>
                  <a:rPr lang="en-US" dirty="0" smtClean="0"/>
                  <a:t> p(A’’,B’’)=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p(A’,B’)=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/>
                          </a:rPr>
                          <m:t>𝑝</m:t>
                        </m:r>
                        <m:r>
                          <a:rPr lang="en-US" b="0" i="1" smtClean="0">
                            <a:latin typeface="Cambria Math"/>
                          </a:rPr>
                          <m:t>(</m:t>
                        </m:r>
                        <m:r>
                          <a:rPr lang="en-US" b="0" i="1" smtClean="0">
                            <a:latin typeface="Cambria Math"/>
                          </a:rPr>
                          <m:t>𝐴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𝐵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e>
                    </m:d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p(A,B),</a:t>
                </a:r>
              </a:p>
              <a:p>
                <a:r>
                  <a:rPr lang="en-US" dirty="0" err="1" smtClean="0"/>
                  <a:t>Bundan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koeffitsiyentli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o’xshashlik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almashtirishdir</a:t>
                </a:r>
                <a:r>
                  <a:rPr lang="en-US" dirty="0" smtClean="0"/>
                  <a:t>;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err="1" smtClean="0"/>
                  <a:t>o’xshashlik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err="1" smtClean="0"/>
                  <a:t>koeffitsiyentli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,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/>
                  <a:t>   </a:t>
                </a:r>
                <a:r>
                  <a:rPr lang="en-US" dirty="0" err="1" smtClean="0"/>
                  <a:t>koeffitsiyentli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o’xshashlik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/>
                      <m:sup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p>
                    </m:sSubSup>
                  </m:oMath>
                </a14:m>
                <a:r>
                  <a:rPr lang="en-US" dirty="0" smtClean="0"/>
                  <a:t> bo’ladi</a:t>
                </a:r>
              </a:p>
              <a:p>
                <a:r>
                  <a:rPr lang="en-US" dirty="0" err="1" smtClean="0"/>
                  <a:t>Chunki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da  p(A’,B’)=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p(A,B)  </a:t>
                </a:r>
                <a:r>
                  <a:rPr lang="en-US" dirty="0" err="1" smtClean="0"/>
                  <a:t>bo’lib</a:t>
                </a:r>
                <a:r>
                  <a:rPr lang="en-US" dirty="0" smtClean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Sup>
                      <m:sSubSupPr>
                        <m:ctrlPr>
                          <a:rPr lang="en-US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/>
                      <m:sup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p>
                    </m:sSubSup>
                  </m:oMath>
                </a14:m>
                <a:r>
                  <a:rPr lang="en-US" dirty="0" smtClean="0"/>
                  <a:t>  da</a:t>
                </a:r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79512" y="476672"/>
                <a:ext cx="8712968" cy="6120680"/>
              </a:xfrm>
              <a:blipFill rotWithShape="1">
                <a:blip r:embed="rId2"/>
                <a:stretch>
                  <a:fillRect t="-1693" r="-19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40143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67544" y="476672"/>
                <a:ext cx="8208912" cy="6048672"/>
              </a:xfrm>
            </p:spPr>
            <p:txBody>
              <a:bodyPr/>
              <a:lstStyle/>
              <a:p>
                <a:r>
                  <a:rPr lang="en-US" dirty="0" smtClean="0"/>
                  <a:t>p(A,B)=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/>
                  <a:t>  p(A,B)=p(A,B),</a:t>
                </a:r>
                <a:r>
                  <a:rPr lang="en-US" dirty="0" err="1" smtClean="0"/>
                  <a:t>bu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esa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sSubSup>
                      <m:sSubSupPr>
                        <m:ctrlPr>
                          <a:rPr lang="en-US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b/>
                      <m:sup>
                        <m:r>
                          <a:rPr lang="en-US" b="0" i="1" smtClean="0">
                            <a:latin typeface="Cambria Math"/>
                          </a:rPr>
                          <m:t>−1</m:t>
                        </m:r>
                      </m:sup>
                    </m:sSubSup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almashtirishning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aynan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ekanligini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bildiradi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F  </a:t>
                </a:r>
                <a:r>
                  <a:rPr lang="en-US" dirty="0" err="1" smtClean="0"/>
                  <a:t>to’plam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  </a:t>
                </a:r>
                <a:r>
                  <a:rPr lang="en-US" dirty="0" err="1" smtClean="0"/>
                  <a:t>ning</a:t>
                </a:r>
                <a:r>
                  <a:rPr lang="en-US" dirty="0" smtClean="0"/>
                  <a:t>    </a:t>
                </a:r>
                <a:r>
                  <a:rPr lang="en-US" dirty="0" err="1" smtClean="0"/>
                  <a:t>O’xshashlik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gruppasi</a:t>
                </a:r>
                <a:r>
                  <a:rPr lang="en-US" dirty="0" smtClean="0"/>
                  <a:t>  deb </a:t>
                </a:r>
                <a:r>
                  <a:rPr lang="en-US" dirty="0" err="1" smtClean="0"/>
                  <a:t>ataladi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err="1" smtClean="0"/>
                  <a:t>Har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o’xshashlik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almashtirish</a:t>
                </a:r>
                <a:r>
                  <a:rPr lang="en-US" dirty="0" smtClean="0"/>
                  <a:t> </a:t>
                </a:r>
              </a:p>
              <a:p>
                <a:r>
                  <a:rPr lang="en-US" dirty="0" err="1"/>
                  <a:t>b</a:t>
                </a:r>
                <a:r>
                  <a:rPr lang="en-US" dirty="0" err="1" smtClean="0"/>
                  <a:t>iror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xususiy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holi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bo’lgani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uchun</a:t>
                </a:r>
                <a:endParaRPr lang="en-US" dirty="0" smtClean="0"/>
              </a:p>
              <a:p>
                <a:r>
                  <a:rPr lang="en-US" dirty="0" err="1" smtClean="0"/>
                  <a:t>quyidagi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natijaga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kelamiz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err="1" smtClean="0"/>
                  <a:t>O’xshashlik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gruppasi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gruppaning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qism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gruppasidir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err="1" smtClean="0"/>
                  <a:t>Demak</a:t>
                </a:r>
                <a:r>
                  <a:rPr lang="en-US" dirty="0" smtClean="0"/>
                  <a:t> ,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gruppaning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barcha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invariantlari</a:t>
                </a:r>
                <a:r>
                  <a:rPr lang="en-US" dirty="0" smtClean="0"/>
                  <a:t> F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ham invariant </a:t>
                </a:r>
                <a:r>
                  <a:rPr lang="en-US" dirty="0" err="1" smtClean="0"/>
                  <a:t>rolini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bajaradi,lekin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bunga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qo’shimcha</a:t>
                </a:r>
                <a:endParaRPr lang="en-US" dirty="0" smtClean="0"/>
              </a:p>
              <a:p>
                <a:r>
                  <a:rPr lang="en-US" dirty="0" err="1"/>
                  <a:t>r</a:t>
                </a:r>
                <a:r>
                  <a:rPr lang="en-US" dirty="0" err="1" smtClean="0"/>
                  <a:t>avishda</a:t>
                </a:r>
                <a:r>
                  <a:rPr lang="en-US" dirty="0" smtClean="0"/>
                  <a:t>  F </a:t>
                </a:r>
                <a:r>
                  <a:rPr lang="en-US" dirty="0" err="1" smtClean="0"/>
                  <a:t>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o’ziga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xos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invariantlari</a:t>
                </a:r>
                <a:r>
                  <a:rPr lang="en-US" dirty="0" smtClean="0"/>
                  <a:t> ham </a:t>
                </a:r>
                <a:r>
                  <a:rPr lang="en-US" dirty="0" err="1" smtClean="0"/>
                  <a:t>mavjuddir</a:t>
                </a:r>
                <a:r>
                  <a:rPr lang="en-US" dirty="0" smtClean="0"/>
                  <a:t>,</a:t>
                </a:r>
              </a:p>
              <a:p>
                <a:r>
                  <a:rPr lang="en-US" dirty="0" err="1" smtClean="0"/>
                  <a:t>Masalan,F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dagi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bir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almashtirishda</a:t>
                </a:r>
                <a:endParaRPr lang="en-US" dirty="0" smtClean="0"/>
              </a:p>
              <a:p>
                <a:r>
                  <a:rPr lang="en-US" dirty="0" err="1"/>
                  <a:t>b</a:t>
                </a:r>
                <a:r>
                  <a:rPr lang="en-US" dirty="0" err="1" smtClean="0"/>
                  <a:t>urchak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o’ziga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kongruyent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o’tadi</a:t>
                </a:r>
                <a:r>
                  <a:rPr lang="en-US" dirty="0" smtClean="0"/>
                  <a:t>.    </a:t>
                </a:r>
                <a:endParaRPr lang="ru-RU" dirty="0"/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67544" y="476672"/>
                <a:ext cx="8208912" cy="6048672"/>
              </a:xfrm>
              <a:blipFill rotWithShape="1">
                <a:blip r:embed="rId2"/>
                <a:stretch>
                  <a:fillRect l="-892" r="-7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786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3341" y="548681"/>
            <a:ext cx="6777318" cy="936103"/>
          </a:xfrm>
        </p:spPr>
        <p:txBody>
          <a:bodyPr/>
          <a:lstStyle/>
          <a:p>
            <a:r>
              <a:rPr lang="en-US" dirty="0" err="1" smtClean="0"/>
              <a:t>Misollar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323528" y="1772816"/>
                <a:ext cx="8424936" cy="4608512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smtClean="0"/>
                  <a:t>1.Qanday  </a:t>
                </a:r>
                <a:r>
                  <a:rPr lang="en-US" sz="2800" dirty="0" err="1" smtClean="0"/>
                  <a:t>shart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bajarilganda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gomotetiya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harakat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bo’ladi</a:t>
                </a:r>
                <a:r>
                  <a:rPr lang="en-US" sz="2800" dirty="0" smtClean="0"/>
                  <a:t>?</a:t>
                </a:r>
              </a:p>
              <a:p>
                <a:r>
                  <a:rPr lang="en-US" sz="2800" dirty="0" err="1" smtClean="0"/>
                  <a:t>Harakat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bo’lgan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gomotetiyaning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xususiy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hollari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qanday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ataladi</a:t>
                </a:r>
                <a:r>
                  <a:rPr lang="en-US" sz="2800" dirty="0" smtClean="0"/>
                  <a:t>?</a:t>
                </a:r>
              </a:p>
              <a:p>
                <a:r>
                  <a:rPr lang="en-US" sz="2800" dirty="0" smtClean="0"/>
                  <a:t>2.k    </a:t>
                </a:r>
                <a:r>
                  <a:rPr lang="en-US" sz="2800" dirty="0" err="1" smtClean="0"/>
                  <a:t>koeffutsiyentli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o’xshash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almashtirish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natijasida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vektorning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uzunligi</a:t>
                </a:r>
                <a:r>
                  <a:rPr lang="en-US" sz="2800" dirty="0" smtClean="0"/>
                  <a:t>   k  </a:t>
                </a:r>
                <a:r>
                  <a:rPr lang="en-US" sz="2800" dirty="0" err="1" smtClean="0"/>
                  <a:t>ga,vektorlarning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skalyar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ko’paytmasi</a:t>
                </a:r>
                <a:r>
                  <a:rPr lang="en-US" sz="2800" dirty="0" smtClean="0"/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</a:rPr>
                          <m:t>𝑘</m:t>
                        </m:r>
                      </m:e>
                      <m:sup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ga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ko’payishini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isbotlang</a:t>
                </a:r>
                <a:r>
                  <a:rPr lang="en-US" sz="2800" dirty="0" smtClean="0"/>
                  <a:t>.</a:t>
                </a:r>
              </a:p>
              <a:p>
                <a:r>
                  <a:rPr lang="en-US" sz="2800" dirty="0" smtClean="0"/>
                  <a:t>3.O’xshash  </a:t>
                </a:r>
                <a:r>
                  <a:rPr lang="en-US" sz="2800" dirty="0" err="1" smtClean="0"/>
                  <a:t>almashtirish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natijasida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vektorlar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orasidagi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burchakning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o’zgarmasligini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ko’rsating</a:t>
                </a:r>
                <a:r>
                  <a:rPr lang="en-US" sz="2800" dirty="0" smtClean="0"/>
                  <a:t>.</a:t>
                </a:r>
                <a:endParaRPr lang="ru-RU" sz="2800" dirty="0"/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323528" y="1772816"/>
                <a:ext cx="8424936" cy="4608512"/>
              </a:xfrm>
              <a:blipFill rotWithShape="1">
                <a:blip r:embed="rId2"/>
                <a:stretch>
                  <a:fillRect l="-579" t="-1852" r="-5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69229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одзаголовок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467544" y="332656"/>
                <a:ext cx="8280920" cy="6048672"/>
              </a:xfrm>
            </p:spPr>
            <p:txBody>
              <a:bodyPr/>
              <a:lstStyle/>
              <a:p>
                <a:endParaRPr lang="en-US" dirty="0" smtClean="0"/>
              </a:p>
              <a:p>
                <a:r>
                  <a:rPr lang="en-US" dirty="0" smtClean="0"/>
                  <a:t>4.Turli </a:t>
                </a:r>
                <a:r>
                  <a:rPr lang="en-US" dirty="0" err="1" smtClean="0"/>
                  <a:t>markazli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ikkita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gomotetiyaning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kompozitsiyasi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yo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gomotetiya</a:t>
                </a:r>
                <a:r>
                  <a:rPr lang="en-US" dirty="0" smtClean="0"/>
                  <a:t> ,</a:t>
                </a:r>
                <a:r>
                  <a:rPr lang="en-US" dirty="0" err="1" smtClean="0"/>
                  <a:t>yoki</a:t>
                </a:r>
                <a:r>
                  <a:rPr lang="en-US" dirty="0" smtClean="0"/>
                  <a:t>  parallel  </a:t>
                </a:r>
                <a:r>
                  <a:rPr lang="en-US" dirty="0" err="1" smtClean="0"/>
                  <a:t>ko’chirish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ekanligini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isbotlang</a:t>
                </a:r>
                <a:r>
                  <a:rPr lang="en-US" dirty="0" smtClean="0"/>
                  <a:t>.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5.Quyidagi    </a:t>
                </a:r>
                <a:r>
                  <a:rPr lang="en-US" dirty="0" err="1" smtClean="0"/>
                  <a:t>formulalarning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qaysi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birlari</a:t>
                </a:r>
                <a:r>
                  <a:rPr lang="en-US" dirty="0" smtClean="0"/>
                  <a:t>   E  da </a:t>
                </a:r>
                <a:r>
                  <a:rPr lang="en-US" dirty="0" err="1" smtClean="0"/>
                  <a:t>o’xshash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almashtirishning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analitik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ifodasi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bo’ladi?O’xshash</a:t>
                </a:r>
                <a:r>
                  <a:rPr lang="en-US" dirty="0" smtClean="0"/>
                  <a:t>    </a:t>
                </a:r>
                <a:r>
                  <a:rPr lang="en-US" dirty="0" err="1" smtClean="0"/>
                  <a:t>almashtirishning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koeffitsiyentini</a:t>
                </a:r>
                <a:r>
                  <a:rPr lang="en-US" dirty="0" smtClean="0"/>
                  <a:t>  toping.</a:t>
                </a:r>
              </a:p>
              <a:p>
                <a:r>
                  <a:rPr lang="en-US" dirty="0" smtClean="0"/>
                  <a:t>a)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=2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b="0" i="0" dirty="0" smtClean="0">
                        <a:latin typeface="Cambria Math"/>
                      </a:rPr>
                      <m:t>+</m:t>
                    </m:r>
                  </m:oMath>
                </a14:m>
                <a:r>
                  <a:rPr lang="en-US" dirty="0" smtClean="0"/>
                  <a:t>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/>
                  <a:t>+5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=2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+3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/>
                  <a:t>-4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/>
                  <a:t>=-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+2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+2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/>
                  <a:t>-1</a:t>
                </a:r>
              </a:p>
              <a:p>
                <a:r>
                  <a:rPr lang="en-US" dirty="0" smtClean="0"/>
                  <a:t>b)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=-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+2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+2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/>
                  <a:t>-1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+3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+6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/>
                  <a:t>-1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+6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-3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/>
                  <a:t>+2</a:t>
                </a:r>
                <a:endParaRPr lang="ru-RU" dirty="0"/>
              </a:p>
            </p:txBody>
          </p:sp>
        </mc:Choice>
        <mc:Fallback xmlns="">
          <p:sp>
            <p:nvSpPr>
              <p:cNvPr id="3" name="Под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67544" y="332656"/>
                <a:ext cx="8280920" cy="6048672"/>
              </a:xfrm>
              <a:blipFill rotWithShape="1">
                <a:blip r:embed="rId2"/>
                <a:stretch>
                  <a:fillRect l="-1325" r="-1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947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202</TotalTime>
  <Words>1024</Words>
  <Application>Microsoft Office PowerPoint</Application>
  <PresentationFormat>Экран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Твердый переплет</vt:lpstr>
      <vt:lpstr>Презентация PowerPoint</vt:lpstr>
      <vt:lpstr>Reja:</vt:lpstr>
      <vt:lpstr>O’xshash almashtirishlar</vt:lpstr>
      <vt:lpstr>Презентация PowerPoint</vt:lpstr>
      <vt:lpstr>Презентация PowerPoint</vt:lpstr>
      <vt:lpstr>Презентация PowerPoint</vt:lpstr>
      <vt:lpstr>Презентация PowerPoint</vt:lpstr>
      <vt:lpstr>Misollar</vt:lpstr>
      <vt:lpstr>Презентация PowerPoint</vt:lpstr>
      <vt:lpstr>Foydalanilgan  adabiyotlar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UMK</cp:lastModifiedBy>
  <cp:revision>23</cp:revision>
  <cp:lastPrinted>2016-05-17T11:43:48Z</cp:lastPrinted>
  <dcterms:created xsi:type="dcterms:W3CDTF">2016-04-22T16:30:13Z</dcterms:created>
  <dcterms:modified xsi:type="dcterms:W3CDTF">2016-05-17T11:43:52Z</dcterms:modified>
</cp:coreProperties>
</file>