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3" r:id="rId2"/>
    <p:sldId id="264" r:id="rId3"/>
    <p:sldId id="256" r:id="rId4"/>
    <p:sldId id="257" r:id="rId5"/>
    <p:sldId id="258" r:id="rId6"/>
    <p:sldId id="259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1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D7BC6B-D689-42EC-8F63-160B2589D5B1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51CF0E-3C57-4398-85AF-61D6469BEF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5100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10002-27CE-44C7-8A8F-05BE62103A06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A657AF-310C-4587-90E5-B71995991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735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373AB-45FE-4386-BD0F-1AC037FFF920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53935-D8BF-472A-A01A-63046B143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622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373AB-45FE-4386-BD0F-1AC037FFF920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53935-D8BF-472A-A01A-63046B143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621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373AB-45FE-4386-BD0F-1AC037FFF920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53935-D8BF-472A-A01A-63046B143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406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373AB-45FE-4386-BD0F-1AC037FFF920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53935-D8BF-472A-A01A-63046B143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534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373AB-45FE-4386-BD0F-1AC037FFF920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53935-D8BF-472A-A01A-63046B143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855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373AB-45FE-4386-BD0F-1AC037FFF920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53935-D8BF-472A-A01A-63046B143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390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373AB-45FE-4386-BD0F-1AC037FFF920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53935-D8BF-472A-A01A-63046B143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129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373AB-45FE-4386-BD0F-1AC037FFF920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53935-D8BF-472A-A01A-63046B143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693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373AB-45FE-4386-BD0F-1AC037FFF920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53935-D8BF-472A-A01A-63046B143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0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373AB-45FE-4386-BD0F-1AC037FFF920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53935-D8BF-472A-A01A-63046B143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412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373AB-45FE-4386-BD0F-1AC037FFF920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53935-D8BF-472A-A01A-63046B143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285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373AB-45FE-4386-BD0F-1AC037FFF920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53935-D8BF-472A-A01A-63046B143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316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332656"/>
            <a:ext cx="7859216" cy="5793507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7200" dirty="0" smtClean="0"/>
              <a:t>                                                </a:t>
            </a:r>
            <a:r>
              <a:rPr lang="en-US" sz="9600" dirty="0" smtClean="0">
                <a:solidFill>
                  <a:schemeClr val="accent3"/>
                </a:solidFill>
              </a:rPr>
              <a:t>MAVZU:</a:t>
            </a:r>
          </a:p>
          <a:p>
            <a:r>
              <a:rPr lang="en-US" sz="5400" dirty="0" err="1" smtClean="0">
                <a:solidFill>
                  <a:schemeClr val="tx2"/>
                </a:solidFill>
              </a:rPr>
              <a:t>Chiziqli</a:t>
            </a:r>
            <a:r>
              <a:rPr lang="en-US" sz="5400" dirty="0" smtClean="0">
                <a:solidFill>
                  <a:schemeClr val="tx2"/>
                </a:solidFill>
              </a:rPr>
              <a:t>  </a:t>
            </a:r>
            <a:r>
              <a:rPr lang="en-US" sz="5400" dirty="0" err="1" smtClean="0">
                <a:solidFill>
                  <a:schemeClr val="tx2"/>
                </a:solidFill>
              </a:rPr>
              <a:t>va</a:t>
            </a:r>
            <a:r>
              <a:rPr lang="en-US" sz="5400" dirty="0" smtClean="0">
                <a:solidFill>
                  <a:schemeClr val="tx2"/>
                </a:solidFill>
              </a:rPr>
              <a:t> </a:t>
            </a:r>
            <a:r>
              <a:rPr lang="en-US" sz="5400" dirty="0" err="1" smtClean="0">
                <a:solidFill>
                  <a:schemeClr val="tx2"/>
                </a:solidFill>
              </a:rPr>
              <a:t>kvadratik</a:t>
            </a:r>
            <a:r>
              <a:rPr lang="en-US" sz="5400" dirty="0" smtClean="0">
                <a:solidFill>
                  <a:schemeClr val="tx2"/>
                </a:solidFill>
              </a:rPr>
              <a:t> </a:t>
            </a:r>
            <a:r>
              <a:rPr lang="en-US" sz="5400" dirty="0" err="1" smtClean="0">
                <a:solidFill>
                  <a:schemeClr val="tx2"/>
                </a:solidFill>
              </a:rPr>
              <a:t>formalar.Kvadratik</a:t>
            </a:r>
            <a:r>
              <a:rPr lang="en-US" sz="5400" dirty="0" smtClean="0">
                <a:solidFill>
                  <a:schemeClr val="tx2"/>
                </a:solidFill>
              </a:rPr>
              <a:t> </a:t>
            </a:r>
            <a:r>
              <a:rPr lang="en-US" sz="5400" dirty="0" err="1" smtClean="0">
                <a:solidFill>
                  <a:schemeClr val="tx2"/>
                </a:solidFill>
              </a:rPr>
              <a:t>formani</a:t>
            </a:r>
            <a:r>
              <a:rPr lang="en-US" sz="5400" dirty="0" smtClean="0">
                <a:solidFill>
                  <a:schemeClr val="tx2"/>
                </a:solidFill>
              </a:rPr>
              <a:t> </a:t>
            </a:r>
            <a:r>
              <a:rPr lang="en-US" sz="5400" dirty="0" err="1" smtClean="0">
                <a:solidFill>
                  <a:schemeClr val="tx2"/>
                </a:solidFill>
              </a:rPr>
              <a:t>kanonik</a:t>
            </a:r>
            <a:r>
              <a:rPr lang="en-US" sz="5400" dirty="0" smtClean="0">
                <a:solidFill>
                  <a:schemeClr val="tx2"/>
                </a:solidFill>
              </a:rPr>
              <a:t> </a:t>
            </a:r>
            <a:r>
              <a:rPr lang="en-US" sz="5400" dirty="0" err="1" smtClean="0">
                <a:solidFill>
                  <a:schemeClr val="tx2"/>
                </a:solidFill>
              </a:rPr>
              <a:t>ko’rinishga</a:t>
            </a:r>
            <a:r>
              <a:rPr lang="en-US" sz="5400" dirty="0" smtClean="0">
                <a:solidFill>
                  <a:schemeClr val="tx2"/>
                </a:solidFill>
              </a:rPr>
              <a:t> </a:t>
            </a:r>
            <a:r>
              <a:rPr lang="en-US" sz="5400" dirty="0" err="1" smtClean="0">
                <a:solidFill>
                  <a:schemeClr val="tx2"/>
                </a:solidFill>
              </a:rPr>
              <a:t>keltirish</a:t>
            </a:r>
            <a:r>
              <a:rPr lang="en-US" sz="5400" dirty="0">
                <a:solidFill>
                  <a:schemeClr val="tx2"/>
                </a:solidFill>
              </a:rPr>
              <a:t>.</a:t>
            </a:r>
            <a:endParaRPr lang="ru-RU" sz="5400" dirty="0">
              <a:solidFill>
                <a:schemeClr val="tx2"/>
              </a:solidFill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85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764704"/>
            <a:ext cx="7632848" cy="5361459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r>
              <a:rPr lang="en-US" sz="8800" dirty="0" smtClean="0"/>
              <a:t>         </a:t>
            </a:r>
            <a:r>
              <a:rPr lang="en-US" sz="8800" dirty="0" smtClean="0">
                <a:solidFill>
                  <a:schemeClr val="accent2"/>
                </a:solidFill>
              </a:rPr>
              <a:t>REJA:</a:t>
            </a:r>
          </a:p>
          <a:p>
            <a:r>
              <a:rPr lang="en-US" sz="5400" dirty="0" smtClean="0">
                <a:solidFill>
                  <a:schemeClr val="tx2"/>
                </a:solidFill>
              </a:rPr>
              <a:t>1.Chiziqli </a:t>
            </a:r>
            <a:r>
              <a:rPr lang="en-US" sz="5400" dirty="0" err="1" smtClean="0">
                <a:solidFill>
                  <a:schemeClr val="tx2"/>
                </a:solidFill>
              </a:rPr>
              <a:t>formalar</a:t>
            </a:r>
            <a:r>
              <a:rPr lang="en-US" sz="5400" dirty="0" smtClean="0">
                <a:solidFill>
                  <a:schemeClr val="tx2"/>
                </a:solidFill>
              </a:rPr>
              <a:t> </a:t>
            </a:r>
          </a:p>
          <a:p>
            <a:r>
              <a:rPr lang="en-US" sz="5400" dirty="0" smtClean="0">
                <a:solidFill>
                  <a:schemeClr val="tx2"/>
                </a:solidFill>
              </a:rPr>
              <a:t>2.Kvadratik </a:t>
            </a:r>
            <a:r>
              <a:rPr lang="en-US" sz="5400" dirty="0" err="1" smtClean="0">
                <a:solidFill>
                  <a:schemeClr val="tx2"/>
                </a:solidFill>
              </a:rPr>
              <a:t>formalar</a:t>
            </a:r>
            <a:endParaRPr lang="en-US" sz="5400" dirty="0" smtClean="0">
              <a:solidFill>
                <a:schemeClr val="tx2"/>
              </a:solidFill>
            </a:endParaRPr>
          </a:p>
          <a:p>
            <a:r>
              <a:rPr lang="en-US" sz="5400" dirty="0" smtClean="0">
                <a:solidFill>
                  <a:schemeClr val="tx2"/>
                </a:solidFill>
              </a:rPr>
              <a:t>3.Kvadratik </a:t>
            </a:r>
            <a:r>
              <a:rPr lang="en-US" sz="5400" dirty="0" err="1" smtClean="0">
                <a:solidFill>
                  <a:schemeClr val="tx2"/>
                </a:solidFill>
              </a:rPr>
              <a:t>formani</a:t>
            </a:r>
            <a:r>
              <a:rPr lang="en-US" sz="5400" dirty="0" smtClean="0">
                <a:solidFill>
                  <a:schemeClr val="tx2"/>
                </a:solidFill>
              </a:rPr>
              <a:t> </a:t>
            </a:r>
            <a:r>
              <a:rPr lang="en-US" sz="5400" dirty="0" err="1" smtClean="0">
                <a:solidFill>
                  <a:schemeClr val="tx2"/>
                </a:solidFill>
              </a:rPr>
              <a:t>kanonik</a:t>
            </a:r>
            <a:r>
              <a:rPr lang="en-US" sz="5400" dirty="0" smtClean="0">
                <a:solidFill>
                  <a:schemeClr val="tx2"/>
                </a:solidFill>
              </a:rPr>
              <a:t> </a:t>
            </a:r>
            <a:r>
              <a:rPr lang="en-US" sz="5400" dirty="0" err="1" smtClean="0">
                <a:solidFill>
                  <a:schemeClr val="tx2"/>
                </a:solidFill>
              </a:rPr>
              <a:t>ko’rinishga</a:t>
            </a:r>
            <a:r>
              <a:rPr lang="en-US" sz="5400" dirty="0" smtClean="0">
                <a:solidFill>
                  <a:schemeClr val="tx2"/>
                </a:solidFill>
              </a:rPr>
              <a:t> </a:t>
            </a:r>
            <a:r>
              <a:rPr lang="en-US" sz="5400" dirty="0" err="1" smtClean="0">
                <a:solidFill>
                  <a:schemeClr val="tx2"/>
                </a:solidFill>
              </a:rPr>
              <a:t>keltirish</a:t>
            </a:r>
            <a:r>
              <a:rPr lang="en-US" sz="5400" dirty="0" smtClean="0">
                <a:solidFill>
                  <a:schemeClr val="tx2"/>
                </a:solidFill>
              </a:rPr>
              <a:t> </a:t>
            </a:r>
            <a:endParaRPr lang="ru-RU" sz="5400" dirty="0">
              <a:solidFill>
                <a:schemeClr val="tx2"/>
              </a:solidFill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34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одзаголовок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827584" y="836712"/>
                <a:ext cx="7560840" cy="5400600"/>
              </a:xfr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>
                <a:normAutofit fontScale="92500" lnSpcReduction="10000"/>
              </a:bodyPr>
              <a:lstStyle/>
              <a:p>
                <a:r>
                  <a:rPr lang="en-US" dirty="0" smtClean="0">
                    <a:solidFill>
                      <a:schemeClr val="accent5"/>
                    </a:solidFill>
                  </a:rPr>
                  <a:t>Agar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accent5"/>
                        </a:solidFill>
                        <a:latin typeface="Cambria Math"/>
                        <a:ea typeface="Cambria Math"/>
                      </a:rPr>
                      <m:t>∀</m:t>
                    </m:r>
                  </m:oMath>
                </a14:m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  <m:t>,</m:t>
                        </m:r>
                      </m:e>
                    </m:acc>
                    <m:acc>
                      <m:accPr>
                        <m:chr m:val="⃗"/>
                        <m:ctrlPr>
                          <a:rPr lang="en-US" i="1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  <m:t>𝑦</m:t>
                        </m:r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  <m:t> </m:t>
                        </m:r>
                      </m:e>
                    </m:acc>
                    <m:r>
                      <a:rPr lang="en-US" i="1" smtClean="0">
                        <a:solidFill>
                          <a:schemeClr val="accent5"/>
                        </a:solidFill>
                        <a:latin typeface="Cambria Math"/>
                        <a:ea typeface="Cambria Math"/>
                      </a:rPr>
                      <m:t>∈</m:t>
                    </m:r>
                    <m:sSub>
                      <m:sSubPr>
                        <m:ctrlPr>
                          <a:rPr lang="en-US" i="1" smtClean="0">
                            <a:solidFill>
                              <a:schemeClr val="accent5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  <a:ea typeface="Cambria Math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  <a:ea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vektorlar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uchun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accent5"/>
                        </a:solidFill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/>
                        <a:ea typeface="Cambria Math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</m:e>
                    </m:acc>
                    <m:acc>
                      <m:accPr>
                        <m:chr m:val="⃗"/>
                        <m:ctrlPr>
                          <a:rPr lang="en-US" i="1" smtClean="0">
                            <a:solidFill>
                              <a:schemeClr val="accent5"/>
                            </a:solidFill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  <a:ea typeface="Cambria Math"/>
                          </a:rPr>
                          <m:t>𝑦</m:t>
                        </m:r>
                      </m:e>
                    </m:acc>
                  </m:oMath>
                </a14:m>
                <a:r>
                  <a:rPr lang="en-US" dirty="0" smtClean="0">
                    <a:solidFill>
                      <a:schemeClr val="accent5"/>
                    </a:solidFill>
                  </a:rPr>
                  <a:t>)=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accent5"/>
                        </a:solidFill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b="0" i="1" dirty="0" smtClean="0">
                        <a:solidFill>
                          <a:schemeClr val="accent5"/>
                        </a:solidFill>
                        <a:latin typeface="Cambria Math"/>
                        <a:ea typeface="Cambria Math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b="0" i="1" dirty="0" smtClean="0">
                            <a:solidFill>
                              <a:schemeClr val="accent5"/>
                            </a:solidFill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b="0" i="1" dirty="0" smtClean="0">
                            <a:solidFill>
                              <a:schemeClr val="accent5"/>
                            </a:solidFill>
                            <a:latin typeface="Cambria Math"/>
                            <a:ea typeface="Cambria Math"/>
                          </a:rPr>
                          <m:t>𝑦</m:t>
                        </m:r>
                        <m:r>
                          <a:rPr lang="en-US" b="0" i="1" dirty="0" smtClean="0">
                            <a:solidFill>
                              <a:schemeClr val="accent5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</m:e>
                    </m:acc>
                    <m:acc>
                      <m:accPr>
                        <m:chr m:val="⃗"/>
                        <m:ctrlPr>
                          <a:rPr lang="en-US" i="1" dirty="0" smtClean="0">
                            <a:solidFill>
                              <a:schemeClr val="accent5"/>
                            </a:solidFill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b="0" i="1" dirty="0" smtClean="0">
                            <a:solidFill>
                              <a:schemeClr val="accent5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 smtClean="0">
                    <a:solidFill>
                      <a:schemeClr val="accent5"/>
                    </a:solidFill>
                  </a:rPr>
                  <a:t>)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shart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o’rinli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bo’lsa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,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accent5"/>
                        </a:solidFill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/>
                        <a:ea typeface="Cambria Math"/>
                      </a:rPr>
                      <m:t>𝑛𝑖</m:t>
                    </m:r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/>
                        <a:ea typeface="Cambria Math"/>
                      </a:rPr>
                      <m:t>𝑠𝑖𝑚𝑚𝑒𝑡𝑟𝑖𝑘</m:t>
                    </m:r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/>
                        <a:ea typeface="Cambria Math"/>
                      </a:rPr>
                      <m:t>𝑐h𝑖𝑧𝑖𝑞𝑙𝑖</m:t>
                    </m:r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/>
                        <a:ea typeface="Cambria Math"/>
                      </a:rPr>
                      <m:t>𝑓𝑜𝑟𝑚𝑎</m:t>
                    </m:r>
                  </m:oMath>
                </a14:m>
                <a:r>
                  <a:rPr lang="en-US" dirty="0" smtClean="0">
                    <a:solidFill>
                      <a:schemeClr val="accent5"/>
                    </a:solidFill>
                  </a:rPr>
                  <a:t> deb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ataladi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,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accent5"/>
                        </a:solidFill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/>
                        <a:ea typeface="Cambria Math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</m:e>
                    </m:acc>
                    <m:acc>
                      <m:accPr>
                        <m:chr m:val="⃗"/>
                        <m:ctrlPr>
                          <a:rPr lang="en-US" i="1" smtClean="0">
                            <a:solidFill>
                              <a:schemeClr val="accent5"/>
                            </a:solidFill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  <a:ea typeface="Cambria Math"/>
                          </a:rPr>
                          <m:t>𝑦</m:t>
                        </m:r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acc>
                  </m:oMath>
                </a14:m>
                <a:r>
                  <a:rPr lang="en-US" dirty="0" smtClean="0">
                    <a:solidFill>
                      <a:schemeClr val="accent5"/>
                    </a:solidFill>
                  </a:rPr>
                  <a:t>=-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accent5"/>
                        </a:solidFill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n-US" dirty="0" smtClean="0">
                    <a:solidFill>
                      <a:schemeClr val="accent5"/>
                    </a:solidFill>
                  </a:rPr>
                  <a:t>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dirty="0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  <m:t>𝑦</m:t>
                        </m:r>
                        <m:r>
                          <a:rPr lang="en-US" b="0" i="1" dirty="0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  <m:t>, </m:t>
                        </m:r>
                      </m:e>
                    </m:acc>
                    <m:acc>
                      <m:accPr>
                        <m:chr m:val="⃗"/>
                        <m:ctrlPr>
                          <a:rPr lang="en-US" i="1" dirty="0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dirty="0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 smtClean="0">
                    <a:solidFill>
                      <a:schemeClr val="accent5"/>
                    </a:solidFill>
                  </a:rPr>
                  <a:t>)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holda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esa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antisimmetrik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bichiziqli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forma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deyiladi.Simmetrik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bichiziqli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forma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uchun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accent5"/>
                    </a:solidFill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  <m:t>𝑗𝑖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accent5"/>
                    </a:solidFill>
                  </a:rPr>
                  <a:t>,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antisimmetrik</a:t>
                </a:r>
                <a:r>
                  <a:rPr lang="en-US" dirty="0">
                    <a:solidFill>
                      <a:schemeClr val="accent5"/>
                    </a:solidFill>
                  </a:rPr>
                  <a:t> 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bichiziqli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forma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uchun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/>
                      </a:rPr>
                      <m:t>=−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  <m:t>𝑗𝑖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accent5"/>
                    </a:solidFill>
                  </a:rPr>
                  <a:t>;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accent5"/>
                        </a:solidFill>
                        <a:latin typeface="Cambria Math"/>
                      </a:rPr>
                      <m:t> </m:t>
                    </m:r>
                    <m:acc>
                      <m:accPr>
                        <m:chr m:val="⃗"/>
                        <m:ctrlPr>
                          <a:rPr lang="en-US" i="1" dirty="0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dirty="0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  <m:t>𝑖</m:t>
                        </m:r>
                      </m:e>
                    </m:acc>
                  </m:oMath>
                </a14:m>
                <a:r>
                  <a:rPr lang="en-US" dirty="0" smtClean="0">
                    <a:solidFill>
                      <a:schemeClr val="accent5"/>
                    </a:solidFill>
                  </a:rPr>
                  <a:t>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dirty="0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  <m:t>𝑗</m:t>
                        </m:r>
                      </m:e>
                    </m:acc>
                  </m:oMath>
                </a14:m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holda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  <m:t>𝑖𝑖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accent5"/>
                    </a:solidFill>
                  </a:rPr>
                  <a:t>=-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  <m:t>𝑖𝑖</m:t>
                        </m:r>
                        <m:r>
                          <a:rPr lang="en-US" b="0" i="1" dirty="0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dirty="0" err="1" smtClean="0">
                    <a:solidFill>
                      <a:schemeClr val="accent5"/>
                    </a:solidFill>
                  </a:rPr>
                  <a:t>o’rinli.Demak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simmetrik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bichiziqli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formaning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matrissasi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ham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simmetrikdir,antisimmetrik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bichiziqli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forma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matrissasining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bosh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diagonalidagi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elementlari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nolga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teng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.</a:t>
                </a:r>
                <a:endParaRPr lang="ru-RU" dirty="0">
                  <a:solidFill>
                    <a:schemeClr val="accent5"/>
                  </a:solidFill>
                </a:endParaRPr>
              </a:p>
            </p:txBody>
          </p:sp>
        </mc:Choice>
        <mc:Fallback xmlns="">
          <p:sp>
            <p:nvSpPr>
              <p:cNvPr id="3" name="Подзаголовок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827584" y="836712"/>
                <a:ext cx="7560840" cy="5400600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02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27584" y="836712"/>
                <a:ext cx="7488832" cy="5400600"/>
              </a:xfr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r>
                  <a:rPr lang="en-US" dirty="0" smtClean="0">
                    <a:solidFill>
                      <a:schemeClr val="accent5"/>
                    </a:solidFill>
                  </a:rPr>
                  <a:t>Bizga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simmetrik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bichiziqli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accent5"/>
                        </a:solidFill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/>
                        <a:ea typeface="Cambria Math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 smtClean="0">
                    <a:solidFill>
                      <a:schemeClr val="accent5"/>
                    </a:solidFill>
                  </a:rPr>
                  <a:t>,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dirty="0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  <m:t>𝑦</m:t>
                        </m:r>
                      </m:e>
                    </m:acc>
                  </m:oMath>
                </a14:m>
                <a:r>
                  <a:rPr lang="en-US" dirty="0" smtClean="0">
                    <a:solidFill>
                      <a:schemeClr val="accent5"/>
                    </a:solidFill>
                  </a:rPr>
                  <a:t>) forma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berilgan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bo’lsin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.</a:t>
                </a:r>
              </a:p>
              <a:p>
                <a:r>
                  <a:rPr lang="en-US" b="1" dirty="0" err="1" smtClean="0">
                    <a:solidFill>
                      <a:schemeClr val="accent5"/>
                    </a:solidFill>
                  </a:rPr>
                  <a:t>TA’RIF: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Simmetrik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bichiziqli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accent5"/>
                        </a:solidFill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n-US" dirty="0" smtClean="0">
                    <a:solidFill>
                      <a:schemeClr val="accent5"/>
                    </a:solidFill>
                  </a:rPr>
                  <a:t>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dirty="0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 smtClean="0">
                    <a:solidFill>
                      <a:schemeClr val="accent5"/>
                    </a:solidFill>
                  </a:rPr>
                  <a:t>,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dirty="0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  <m:t>𝑦</m:t>
                        </m:r>
                      </m:e>
                    </m:acc>
                  </m:oMath>
                </a14:m>
                <a:r>
                  <a:rPr lang="en-US" dirty="0" smtClean="0">
                    <a:solidFill>
                      <a:schemeClr val="accent5"/>
                    </a:solidFill>
                  </a:rPr>
                  <a:t>)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formadan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 smtClean="0">
                    <a:solidFill>
                      <a:schemeClr val="accent5"/>
                    </a:solidFill>
                  </a:rPr>
                  <a:t>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dirty="0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  <m:t>𝑦</m:t>
                        </m:r>
                      </m:e>
                    </m:acc>
                  </m:oMath>
                </a14:m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holda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hosil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qilingan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accent5"/>
                        </a:solidFill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/>
                        <a:ea typeface="Cambria Math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acc>
                    <m:r>
                      <a:rPr lang="en-US" b="0" i="0" smtClean="0">
                        <a:solidFill>
                          <a:schemeClr val="accent5"/>
                        </a:solidFill>
                        <a:latin typeface="Cambria Math"/>
                        <a:ea typeface="Cambria Math"/>
                      </a:rPr>
                      <m:t>,</m:t>
                    </m:r>
                    <m:acc>
                      <m:accPr>
                        <m:chr m:val="⃗"/>
                        <m:ctrlPr>
                          <a:rPr lang="en-US" i="1" dirty="0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dirty="0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 smtClean="0">
                    <a:solidFill>
                      <a:schemeClr val="accent5"/>
                    </a:solidFill>
                  </a:rPr>
                  <a:t>)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ni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bichiziqli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formaning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i="1" dirty="0" err="1" smtClean="0">
                    <a:solidFill>
                      <a:schemeClr val="accent5"/>
                    </a:solidFill>
                  </a:rPr>
                  <a:t>kvadratik</a:t>
                </a:r>
                <a:r>
                  <a:rPr lang="en-US" i="1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i="1" dirty="0" err="1" smtClean="0">
                    <a:solidFill>
                      <a:schemeClr val="accent5"/>
                    </a:solidFill>
                  </a:rPr>
                  <a:t>formasi</a:t>
                </a:r>
                <a:r>
                  <a:rPr lang="en-US" i="1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deb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ataladi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;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accent5"/>
                        </a:solidFill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n-US" dirty="0" smtClean="0">
                    <a:solidFill>
                      <a:schemeClr val="accent5"/>
                    </a:solidFill>
                  </a:rPr>
                  <a:t>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dirty="0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 smtClean="0">
                    <a:solidFill>
                      <a:schemeClr val="accent5"/>
                    </a:solidFill>
                  </a:rPr>
                  <a:t>,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dirty="0" smtClean="0">
                            <a:solidFill>
                              <a:schemeClr val="accent5"/>
                            </a:solidFill>
                            <a:latin typeface="Cambria Math"/>
                          </a:rPr>
                          <m:t>𝑦</m:t>
                        </m:r>
                      </m:e>
                    </m:acc>
                  </m:oMath>
                </a14:m>
                <a:r>
                  <a:rPr lang="en-US" dirty="0" smtClean="0">
                    <a:solidFill>
                      <a:schemeClr val="accent5"/>
                    </a:solidFill>
                  </a:rPr>
                  <a:t>)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bu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holda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accent5"/>
                        </a:solidFill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/>
                        <a:ea typeface="Cambria Math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</m:e>
                    </m:acc>
                    <m:acc>
                      <m:accPr>
                        <m:chr m:val="⃗"/>
                        <m:ctrlPr>
                          <a:rPr lang="en-US" i="1" smtClean="0">
                            <a:solidFill>
                              <a:schemeClr val="accent5"/>
                            </a:solidFill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acc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uchun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i="1" dirty="0" err="1" smtClean="0">
                    <a:solidFill>
                      <a:schemeClr val="accent5"/>
                    </a:solidFill>
                  </a:rPr>
                  <a:t>qutbiy</a:t>
                </a:r>
                <a:r>
                  <a:rPr lang="en-US" i="1" dirty="0" smtClean="0">
                    <a:solidFill>
                      <a:schemeClr val="accent5"/>
                    </a:solidFill>
                  </a:rPr>
                  <a:t> forma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accent5"/>
                    </a:solidFill>
                  </a:rPr>
                  <a:t>deyiladi</a:t>
                </a:r>
                <a:r>
                  <a:rPr lang="en-US" dirty="0" smtClean="0">
                    <a:solidFill>
                      <a:schemeClr val="accent5"/>
                    </a:solidFill>
                  </a:rPr>
                  <a:t>.</a:t>
                </a:r>
              </a:p>
              <a:p>
                <a:r>
                  <a:rPr lang="en-US" b="1" i="1" dirty="0" err="1" smtClean="0">
                    <a:solidFill>
                      <a:schemeClr val="accent5"/>
                    </a:solidFill>
                  </a:rPr>
                  <a:t>Teorema</a:t>
                </a:r>
                <a:r>
                  <a:rPr lang="en-US" i="1" dirty="0" err="1" smtClean="0">
                    <a:solidFill>
                      <a:schemeClr val="accent5"/>
                    </a:solidFill>
                  </a:rPr>
                  <a:t>.Bichiziqli</a:t>
                </a:r>
                <a:r>
                  <a:rPr lang="en-US" i="1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i="1" dirty="0" err="1" smtClean="0">
                    <a:solidFill>
                      <a:schemeClr val="accent5"/>
                    </a:solidFill>
                  </a:rPr>
                  <a:t>qutbiy</a:t>
                </a:r>
                <a:r>
                  <a:rPr lang="en-US" i="1" dirty="0" smtClean="0">
                    <a:solidFill>
                      <a:schemeClr val="accent5"/>
                    </a:solidFill>
                  </a:rPr>
                  <a:t> forma </a:t>
                </a:r>
                <a:r>
                  <a:rPr lang="en-US" i="1" dirty="0" err="1" smtClean="0">
                    <a:solidFill>
                      <a:schemeClr val="accent5"/>
                    </a:solidFill>
                  </a:rPr>
                  <a:t>o’zining</a:t>
                </a:r>
                <a:r>
                  <a:rPr lang="en-US" i="1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i="1" dirty="0" err="1" smtClean="0">
                    <a:solidFill>
                      <a:schemeClr val="accent5"/>
                    </a:solidFill>
                  </a:rPr>
                  <a:t>kvadratik</a:t>
                </a:r>
                <a:r>
                  <a:rPr lang="en-US" i="1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i="1" dirty="0" err="1" smtClean="0">
                    <a:solidFill>
                      <a:schemeClr val="accent5"/>
                    </a:solidFill>
                  </a:rPr>
                  <a:t>formasi</a:t>
                </a:r>
                <a:r>
                  <a:rPr lang="en-US" i="1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i="1" dirty="0" err="1" smtClean="0">
                    <a:solidFill>
                      <a:schemeClr val="accent5"/>
                    </a:solidFill>
                  </a:rPr>
                  <a:t>bilan</a:t>
                </a:r>
                <a:r>
                  <a:rPr lang="en-US" i="1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i="1" dirty="0" err="1" smtClean="0">
                    <a:solidFill>
                      <a:schemeClr val="accent5"/>
                    </a:solidFill>
                  </a:rPr>
                  <a:t>to’liq</a:t>
                </a:r>
                <a:r>
                  <a:rPr lang="en-US" i="1" dirty="0" smtClean="0">
                    <a:solidFill>
                      <a:schemeClr val="accent5"/>
                    </a:solidFill>
                  </a:rPr>
                  <a:t> </a:t>
                </a:r>
                <a:r>
                  <a:rPr lang="en-US" i="1" dirty="0" err="1" smtClean="0">
                    <a:solidFill>
                      <a:schemeClr val="accent5"/>
                    </a:solidFill>
                  </a:rPr>
                  <a:t>aniqlanadi</a:t>
                </a:r>
                <a:r>
                  <a:rPr lang="en-US" i="1" dirty="0" smtClean="0"/>
                  <a:t>.</a:t>
                </a:r>
              </a:p>
              <a:p>
                <a:endParaRPr lang="ru-RU" i="1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7584" y="836712"/>
                <a:ext cx="7488832" cy="5400600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756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27584" y="836711"/>
                <a:ext cx="7416824" cy="5184577"/>
              </a:xfr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>
                <a:normAutofit fontScale="92500" lnSpcReduction="20000"/>
              </a:bodyPr>
              <a:lstStyle/>
              <a:p>
                <a14:m>
                  <m:oMath xmlns:m="http://schemas.openxmlformats.org/officeDocument/2006/math">
                    <m:r>
                      <a:rPr lang="ru-RU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</m:e>
                    </m:acc>
                    <m:acc>
                      <m:accPr>
                        <m:chr m:val="⃗"/>
                        <m:ctrlPr>
                          <a:rPr lang="ru-RU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𝑦</m:t>
                        </m:r>
                      </m:e>
                    </m:acc>
                    <m:r>
                      <a:rPr lang="en-US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=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𝑗</m:t>
                        </m:r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  <m:t>𝑖𝑗</m:t>
                            </m:r>
                          </m:sub>
                        </m:sSub>
                      </m:e>
                    </m:nary>
                    <m:sSub>
                      <m:sSubPr>
                        <m:ctrlPr>
                          <a:rPr lang="en-US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sSub>
                      <m:sSubPr>
                        <m:ctrlPr>
                          <a:rPr lang="en-US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 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ni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bichiziqli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forma deb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olsak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hamda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n-US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𝑦</m:t>
                        </m:r>
                      </m:e>
                    </m:acc>
                  </m:oMath>
                </a14:m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shartlarni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e’tiborga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olsak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kvadratik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forma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quyidagi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ko’rinishni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oladi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acc>
                    <m:r>
                      <a:rPr lang="en-US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,</m:t>
                    </m:r>
                    <m:acc>
                      <m:accPr>
                        <m:chr m:val="⃗"/>
                        <m:ctrlPr>
                          <a:rPr lang="en-US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acc>
                    <m:r>
                      <a:rPr lang="en-US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11</m:t>
                        </m:r>
                      </m:sub>
                    </m:sSub>
                    <m:sSubSup>
                      <m:sSubSupPr>
                        <m:ctrlPr>
                          <a:rPr lang="ru-RU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b/>
                      <m:sup>
                        <m:r>
                          <a:rPr lang="en-US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11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1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22</m:t>
                        </m:r>
                      </m:sub>
                    </m:sSub>
                    <m:sSubSup>
                      <m:sSubSupPr>
                        <m:ctrlPr>
                          <a:rPr lang="en-US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b/>
                      <m:sup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11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2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+……+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𝑛𝑛</m:t>
                        </m:r>
                      </m:sub>
                    </m:sSub>
                    <m:sSup>
                      <m:sSupPr>
                        <m:ctrlPr>
                          <a:rPr lang="en-US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1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n</a:t>
                </a: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Bu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ko’rinish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i="1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kanonik</a:t>
                </a:r>
                <a:r>
                  <a:rPr lang="en-US" i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i="1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ko’rinishdagi</a:t>
                </a:r>
                <a:r>
                  <a:rPr lang="en-US" i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i="1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kvadratik</a:t>
                </a:r>
                <a:r>
                  <a:rPr lang="en-US" i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forma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deb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ataladi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. </a:t>
                </a: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1-teorema.Agar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kvadratik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formada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birorta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ham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o’zgaruvchining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kvadrati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qatnashmasa,uni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chiziqli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almashtirishlar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yordamida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kamida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bitta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o’zgaruvchining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kvadrati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qatnashgan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kvadratik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formaga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keltirish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mumkin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.</a:t>
                </a:r>
                <a:endParaRPr lang="ru-RU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7584" y="836711"/>
                <a:ext cx="7416824" cy="5184577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35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836712"/>
            <a:ext cx="7704856" cy="5289451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2-teorema.Agar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kvadratik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formada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biror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o’zgaruvchining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kvadrati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va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undan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boshqa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shu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o’zgaruvchi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ishtirok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etgan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hadlar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mavjud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bo’lsa,chiziqli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almashtirish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yordamida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ularning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barchasini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bitta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o’zgaruvchining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kvadrati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qatnashgan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kvadratik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formaga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keltirish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mumkin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</a:p>
          <a:p>
            <a:pPr algn="just"/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3-teorema.Chiziqli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almashtirish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yordamida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har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qanday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kvadratik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formani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kanonik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ko’rinishga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keltirish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mumkin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325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836712"/>
                <a:ext cx="8075240" cy="5289451"/>
              </a:xfr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Ba’zi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hollarda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kvadratik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formani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kanonik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holatga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keltirishda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“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to’liq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kvadratlarga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keltirish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usuli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”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danham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foydalaniladi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.</a:t>
                </a:r>
              </a:p>
              <a:p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Masalan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,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=</m:t>
                    </m:r>
                    <m:sSubSup>
                      <m:sSubSupPr>
                        <m:ctrlPr>
                          <a:rPr lang="en-US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/>
                      <m:sup>
                        <m:r>
                          <a:rPr lang="en-US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1+2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+2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b/>
                      <m:sup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2+4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+8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4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3</a:t>
                </a:r>
              </a:p>
              <a:p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ni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kanonik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ko’rinishga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keltirish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talab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qilinsin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.</a:t>
                </a:r>
              </a:p>
              <a:p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Uni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quyidagicha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yozib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olamiz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+2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b="0" i="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+2*2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  <m:t>4</m:t>
                            </m:r>
                            <m:r>
                              <a:rPr lang="en-US" b="0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  <m:t>3</m:t>
                            </m:r>
                          </m:sub>
                        </m:sSub>
                      </m:e>
                      <m:sup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+4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  <m:t>3</m:t>
                            </m:r>
                          </m:sub>
                        </m:sSub>
                      </m:e>
                      <m:sup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(</m:t>
                        </m:r>
                        <m:sSubSup>
                          <m:sSubSupPr>
                            <m:ctrlPr>
                              <a:rPr lang="en-US" b="0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b="0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  <m:sup/>
                        </m:sSubSup>
                        <m:sSubSup>
                          <m:sSubSupPr>
                            <m:ctrlPr>
                              <a:rPr lang="ru-RU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b="0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  <m:sup/>
                        </m:sSubSup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(</m:t>
                        </m:r>
                        <m:sSubSup>
                          <m:sSubSupPr>
                            <m:ctrlPr>
                              <a:rPr lang="en-US" b="0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b="0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  <m:sup/>
                        </m:sSubSup>
                        <m:sSubSup>
                          <m:sSubSupPr>
                            <m:ctrlPr>
                              <a:rPr lang="ru-RU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  <m:t>+2</m:t>
                            </m:r>
                            <m:r>
                              <a:rPr lang="en-US" b="0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  <m:t>3</m:t>
                            </m:r>
                          </m:sub>
                          <m:sup/>
                        </m:sSubSup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+4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  <m:t>3</m:t>
                            </m:r>
                          </m:sub>
                        </m:sSub>
                      </m:e>
                      <m:sup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.</a:t>
                </a:r>
                <a:endParaRPr lang="ru-RU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836712"/>
                <a:ext cx="8075240" cy="5289451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187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735297" y="836712"/>
                <a:ext cx="7797143" cy="5289451"/>
              </a:xfr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marL="3657600" lvl="8" indent="0">
                  <a:buNone/>
                </a:pPr>
                <a:r>
                  <a:rPr lang="en-US" sz="3200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Quyidagi</a:t>
                </a:r>
                <a:r>
                  <a:rPr lang="en-US" sz="32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</a:t>
                </a:r>
                <a:r>
                  <a:rPr lang="en-US" sz="3200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almashtirishni</a:t>
                </a:r>
                <a:r>
                  <a:rPr lang="en-US" sz="32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sz="3200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olaylik</a:t>
                </a:r>
                <a:r>
                  <a:rPr lang="en-US" sz="32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US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endPara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US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endParaRPr lang="en-US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endParaRPr lang="en-US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Buning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detirmenanti</a:t>
                </a:r>
                <a:endParaRPr lang="en-US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m>
                      <m:mPr>
                        <m:mcs>
                          <m:mc>
                            <m:mcPr>
                              <m:count m:val="3"/>
                              <m:mcJc m:val="center"/>
                            </m:mcPr>
                          </m:mc>
                        </m:mcs>
                        <m:ctrlPr>
                          <a:rPr lang="ru-RU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mPr>
                      <m:mr>
                        <m:e>
                          <m:r>
                            <m:rPr>
                              <m:brk m:alnAt="7"/>
                            </m:rPr>
                            <a:rPr lang="en-US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</m:e>
                        <m:e>
                          <m:r>
                            <a:rPr lang="en-US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</m:e>
                        <m:e>
                          <m:r>
                            <a:rPr lang="en-US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0</m:t>
                          </m:r>
                        </m:e>
                      </m:mr>
                      <m:mr>
                        <m:e>
                          <m:r>
                            <a:rPr lang="en-US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0</m:t>
                          </m:r>
                        </m:e>
                        <m:e>
                          <m:r>
                            <a:rPr lang="en-US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</m:e>
                        <m:e>
                          <m:r>
                            <a:rPr lang="en-US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2</m:t>
                          </m:r>
                        </m:e>
                      </m:mr>
                      <m:mr>
                        <m:e>
                          <m:r>
                            <a:rPr lang="en-US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0</m:t>
                          </m:r>
                        </m:e>
                        <m:e>
                          <m:r>
                            <a:rPr lang="en-US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0</m:t>
                          </m:r>
                        </m:e>
                        <m:e>
                          <m:r>
                            <a:rPr lang="en-US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</m:e>
                      </m:mr>
                    </m:m>
                  </m:oMath>
                </a14:m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≠</m:t>
                    </m:r>
                    <m:r>
                      <a:rPr lang="en-US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0</m:t>
                    </m:r>
                  </m:oMath>
                </a14:m>
                <a:endParaRPr lang="ru-RU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5297" y="836712"/>
                <a:ext cx="7797143" cy="5289451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>
            <a:off x="735297" y="3356992"/>
            <a:ext cx="0" cy="15121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771800" y="4365104"/>
            <a:ext cx="0" cy="15121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Рамка 9"/>
          <p:cNvSpPr/>
          <p:nvPr/>
        </p:nvSpPr>
        <p:spPr>
          <a:xfrm>
            <a:off x="-30719" y="11088"/>
            <a:ext cx="9144000" cy="68580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043608" y="4365104"/>
            <a:ext cx="0" cy="15121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991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C 0.181 0 0.25 0.069 0.25 0.125 L 0.25 0.25 E" pathEditMode="relative" ptsTypes="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836712"/>
                <a:ext cx="7632848" cy="5256584"/>
              </a:xfr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U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holda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sub>
                        </m:sSub>
                      </m:e>
                      <m:sup>
                        <m:r>
                          <a:rPr lang="en-US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  <m:sup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  <m:t>4</m:t>
                            </m:r>
                            <m:r>
                              <a:rPr lang="en-US" b="0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  <m:t>3</m:t>
                            </m:r>
                          </m:sub>
                        </m:sSub>
                      </m:e>
                      <m:sup>
                        <m:r>
                          <a:rPr lang="en-US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US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en-US" i="1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Eslatma:B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itta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kvadratik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formani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Logranj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usuli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va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to’liq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kvadratlar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usuli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bilan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kanonik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ko’rinishiga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keltirganimizda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javoblar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har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xil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bo’lishi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mumkin,chunki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ular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turli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bazislarda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ifodalanishi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mumkin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.</a:t>
                </a:r>
              </a:p>
              <a:p>
                <a:endParaRPr lang="en-US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endParaRPr lang="ru-RU" i="1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836712"/>
                <a:ext cx="7632848" cy="5256584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670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</TotalTime>
  <Words>631</Words>
  <Application>Microsoft Office PowerPoint</Application>
  <PresentationFormat>Экран (4:3)</PresentationFormat>
  <Paragraphs>29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ASER</dc:creator>
  <cp:lastModifiedBy>UMK</cp:lastModifiedBy>
  <cp:revision>22</cp:revision>
  <cp:lastPrinted>2016-05-17T11:37:58Z</cp:lastPrinted>
  <dcterms:created xsi:type="dcterms:W3CDTF">2016-04-25T14:57:20Z</dcterms:created>
  <dcterms:modified xsi:type="dcterms:W3CDTF">2016-05-17T11:38:29Z</dcterms:modified>
</cp:coreProperties>
</file>