
<file path=[Content_Types].xml><?xml version="1.0" encoding="utf-8"?>
<Types xmlns="http://schemas.openxmlformats.org/package/2006/content-types"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66" r:id="rId4"/>
    <p:sldId id="258" r:id="rId5"/>
    <p:sldId id="259" r:id="rId6"/>
    <p:sldId id="260" r:id="rId7"/>
    <p:sldId id="261" r:id="rId8"/>
    <p:sldId id="262" r:id="rId9"/>
    <p:sldId id="265" r:id="rId10"/>
    <p:sldId id="263" r:id="rId11"/>
    <p:sldId id="264" r:id="rId12"/>
  </p:sldIdLst>
  <p:sldSz cx="10440988" cy="7561263"/>
  <p:notesSz cx="6858000" cy="9144000"/>
  <p:defaultTextStyle>
    <a:defPPr>
      <a:defRPr lang="ru-RU"/>
    </a:defPPr>
    <a:lvl1pPr marL="0" algn="l" defTabSz="1028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14350" algn="l" defTabSz="1028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28700" algn="l" defTabSz="1028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43050" algn="l" defTabSz="1028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57400" algn="l" defTabSz="1028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71750" algn="l" defTabSz="1028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86100" algn="l" defTabSz="1028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600450" algn="l" defTabSz="1028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114800" algn="l" defTabSz="1028700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2">
          <p15:clr>
            <a:srgbClr val="A4A3A4"/>
          </p15:clr>
        </p15:guide>
        <p15:guide id="2" pos="328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470B"/>
    <a:srgbClr val="920000"/>
    <a:srgbClr val="032F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302" y="66"/>
      </p:cViewPr>
      <p:guideLst>
        <p:guide orient="horz" pos="2382"/>
        <p:guide pos="328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3406B0-AF31-45AD-99E8-685E840E5DE8}" type="datetimeFigureOut">
              <a:rPr lang="ru-RU" smtClean="0"/>
              <a:pPr/>
              <a:t>24.12.2019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62038" y="685800"/>
            <a:ext cx="47339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E9CED6-FA35-4F95-AED3-CAA09998A27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628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287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14350" algn="l" defTabSz="10287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28700" algn="l" defTabSz="10287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43050" algn="l" defTabSz="10287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57400" algn="l" defTabSz="10287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571750" algn="l" defTabSz="10287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086100" algn="l" defTabSz="10287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00450" algn="l" defTabSz="10287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14800" algn="l" defTabSz="10287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62038" y="685800"/>
            <a:ext cx="47339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E9CED6-FA35-4F95-AED3-CAA09998A27A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2564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3074" y="2348893"/>
            <a:ext cx="8874840" cy="16207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66148" y="4284716"/>
            <a:ext cx="7308692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717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861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004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14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4E692-4B20-4857-89D1-FAE7060E95B6}" type="datetimeFigureOut">
              <a:rPr lang="ru-RU" smtClean="0"/>
              <a:pPr/>
              <a:t>24.12.2019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48121-C24F-43F0-A206-AF121C2EAD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37983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4E692-4B20-4857-89D1-FAE7060E95B6}" type="datetimeFigureOut">
              <a:rPr lang="ru-RU" smtClean="0"/>
              <a:pPr/>
              <a:t>24.12.2019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48121-C24F-43F0-A206-AF121C2EAD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11058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569716" y="302802"/>
            <a:ext cx="2349222" cy="645157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22050" y="302802"/>
            <a:ext cx="6873650" cy="645157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4E692-4B20-4857-89D1-FAE7060E95B6}" type="datetimeFigureOut">
              <a:rPr lang="ru-RU" smtClean="0"/>
              <a:pPr/>
              <a:t>24.12.2019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48121-C24F-43F0-A206-AF121C2EAD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849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4E692-4B20-4857-89D1-FAE7060E95B6}" type="datetimeFigureOut">
              <a:rPr lang="ru-RU" smtClean="0"/>
              <a:pPr/>
              <a:t>24.12.2019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48121-C24F-43F0-A206-AF121C2EAD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106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4766" y="4858812"/>
            <a:ext cx="8874840" cy="1501751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4766" y="3204786"/>
            <a:ext cx="8874840" cy="1654026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1435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287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430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57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717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861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004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14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4E692-4B20-4857-89D1-FAE7060E95B6}" type="datetimeFigureOut">
              <a:rPr lang="ru-RU" smtClean="0"/>
              <a:pPr/>
              <a:t>24.12.2019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48121-C24F-43F0-A206-AF121C2EAD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1183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22050" y="1764295"/>
            <a:ext cx="4611436" cy="499008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07502" y="1764295"/>
            <a:ext cx="4611436" cy="499008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4E692-4B20-4857-89D1-FAE7060E95B6}" type="datetimeFigureOut">
              <a:rPr lang="ru-RU" smtClean="0"/>
              <a:pPr/>
              <a:t>24.12.2019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48121-C24F-43F0-A206-AF121C2EAD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6714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2049" y="1692533"/>
            <a:ext cx="4613250" cy="705367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50" indent="0">
              <a:buNone/>
              <a:defRPr sz="2300" b="1"/>
            </a:lvl2pPr>
            <a:lvl3pPr marL="1028700" indent="0">
              <a:buNone/>
              <a:defRPr sz="2000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2049" y="2397901"/>
            <a:ext cx="4613250" cy="4356478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303877" y="1692533"/>
            <a:ext cx="4615062" cy="705367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50" indent="0">
              <a:buNone/>
              <a:defRPr sz="2300" b="1"/>
            </a:lvl2pPr>
            <a:lvl3pPr marL="1028700" indent="0">
              <a:buNone/>
              <a:defRPr sz="2000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303877" y="2397901"/>
            <a:ext cx="4615062" cy="4356478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4E692-4B20-4857-89D1-FAE7060E95B6}" type="datetimeFigureOut">
              <a:rPr lang="ru-RU" smtClean="0"/>
              <a:pPr/>
              <a:t>24.12.2019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48121-C24F-43F0-A206-AF121C2EAD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507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4E692-4B20-4857-89D1-FAE7060E95B6}" type="datetimeFigureOut">
              <a:rPr lang="ru-RU" smtClean="0"/>
              <a:pPr/>
              <a:t>24.12.2019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48121-C24F-43F0-A206-AF121C2EAD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8621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4E692-4B20-4857-89D1-FAE7060E95B6}" type="datetimeFigureOut">
              <a:rPr lang="ru-RU" smtClean="0"/>
              <a:pPr/>
              <a:t>24.12.2019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48121-C24F-43F0-A206-AF121C2EAD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084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2050" y="301050"/>
            <a:ext cx="3435013" cy="1281214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82136" y="301051"/>
            <a:ext cx="5836802" cy="6453328"/>
          </a:xfrm>
        </p:spPr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22050" y="1582265"/>
            <a:ext cx="3435013" cy="5172114"/>
          </a:xfrm>
        </p:spPr>
        <p:txBody>
          <a:bodyPr/>
          <a:lstStyle>
            <a:lvl1pPr marL="0" indent="0">
              <a:buNone/>
              <a:defRPr sz="1600"/>
            </a:lvl1pPr>
            <a:lvl2pPr marL="514350" indent="0">
              <a:buNone/>
              <a:defRPr sz="1400"/>
            </a:lvl2pPr>
            <a:lvl3pPr marL="1028700" indent="0">
              <a:buNone/>
              <a:defRPr sz="1100"/>
            </a:lvl3pPr>
            <a:lvl4pPr marL="1543050" indent="0">
              <a:buNone/>
              <a:defRPr sz="1000"/>
            </a:lvl4pPr>
            <a:lvl5pPr marL="2057400" indent="0">
              <a:buNone/>
              <a:defRPr sz="1000"/>
            </a:lvl5pPr>
            <a:lvl6pPr marL="2571750" indent="0">
              <a:buNone/>
              <a:defRPr sz="1000"/>
            </a:lvl6pPr>
            <a:lvl7pPr marL="3086100" indent="0">
              <a:buNone/>
              <a:defRPr sz="1000"/>
            </a:lvl7pPr>
            <a:lvl8pPr marL="3600450" indent="0">
              <a:buNone/>
              <a:defRPr sz="1000"/>
            </a:lvl8pPr>
            <a:lvl9pPr marL="41148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4E692-4B20-4857-89D1-FAE7060E95B6}" type="datetimeFigureOut">
              <a:rPr lang="ru-RU" smtClean="0"/>
              <a:pPr/>
              <a:t>24.12.2019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48121-C24F-43F0-A206-AF121C2EAD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2631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6507" y="5292884"/>
            <a:ext cx="6264593" cy="624855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46507" y="675613"/>
            <a:ext cx="6264593" cy="4536758"/>
          </a:xfrm>
        </p:spPr>
        <p:txBody>
          <a:bodyPr/>
          <a:lstStyle>
            <a:lvl1pPr marL="0" indent="0">
              <a:buNone/>
              <a:defRPr sz="3600"/>
            </a:lvl1pPr>
            <a:lvl2pPr marL="514350" indent="0">
              <a:buNone/>
              <a:defRPr sz="3200"/>
            </a:lvl2pPr>
            <a:lvl3pPr marL="1028700" indent="0">
              <a:buNone/>
              <a:defRPr sz="2700"/>
            </a:lvl3pPr>
            <a:lvl4pPr marL="1543050" indent="0">
              <a:buNone/>
              <a:defRPr sz="2300"/>
            </a:lvl4pPr>
            <a:lvl5pPr marL="2057400" indent="0">
              <a:buNone/>
              <a:defRPr sz="2300"/>
            </a:lvl5pPr>
            <a:lvl6pPr marL="2571750" indent="0">
              <a:buNone/>
              <a:defRPr sz="2300"/>
            </a:lvl6pPr>
            <a:lvl7pPr marL="3086100" indent="0">
              <a:buNone/>
              <a:defRPr sz="2300"/>
            </a:lvl7pPr>
            <a:lvl8pPr marL="3600450" indent="0">
              <a:buNone/>
              <a:defRPr sz="2300"/>
            </a:lvl8pPr>
            <a:lvl9pPr marL="4114800" indent="0">
              <a:buNone/>
              <a:defRPr sz="23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46507" y="5917739"/>
            <a:ext cx="6264593" cy="887398"/>
          </a:xfrm>
        </p:spPr>
        <p:txBody>
          <a:bodyPr/>
          <a:lstStyle>
            <a:lvl1pPr marL="0" indent="0">
              <a:buNone/>
              <a:defRPr sz="1600"/>
            </a:lvl1pPr>
            <a:lvl2pPr marL="514350" indent="0">
              <a:buNone/>
              <a:defRPr sz="1400"/>
            </a:lvl2pPr>
            <a:lvl3pPr marL="1028700" indent="0">
              <a:buNone/>
              <a:defRPr sz="1100"/>
            </a:lvl3pPr>
            <a:lvl4pPr marL="1543050" indent="0">
              <a:buNone/>
              <a:defRPr sz="1000"/>
            </a:lvl4pPr>
            <a:lvl5pPr marL="2057400" indent="0">
              <a:buNone/>
              <a:defRPr sz="1000"/>
            </a:lvl5pPr>
            <a:lvl6pPr marL="2571750" indent="0">
              <a:buNone/>
              <a:defRPr sz="1000"/>
            </a:lvl6pPr>
            <a:lvl7pPr marL="3086100" indent="0">
              <a:buNone/>
              <a:defRPr sz="1000"/>
            </a:lvl7pPr>
            <a:lvl8pPr marL="3600450" indent="0">
              <a:buNone/>
              <a:defRPr sz="1000"/>
            </a:lvl8pPr>
            <a:lvl9pPr marL="41148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4E692-4B20-4857-89D1-FAE7060E95B6}" type="datetimeFigureOut">
              <a:rPr lang="ru-RU" smtClean="0"/>
              <a:pPr/>
              <a:t>24.12.2019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48121-C24F-43F0-A206-AF121C2EAD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509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60000"/>
                <a:lumOff val="40000"/>
              </a:schemeClr>
            </a:gs>
            <a:gs pos="64999">
              <a:srgbClr val="F0EBD5"/>
            </a:gs>
            <a:gs pos="100000">
              <a:srgbClr val="D1C39F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2050" y="302801"/>
            <a:ext cx="9396889" cy="1260211"/>
          </a:xfrm>
          <a:prstGeom prst="rect">
            <a:avLst/>
          </a:prstGeom>
        </p:spPr>
        <p:txBody>
          <a:bodyPr vert="horz" lIns="102870" tIns="51435" rIns="102870" bIns="51435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2050" y="1764295"/>
            <a:ext cx="9396889" cy="4990084"/>
          </a:xfrm>
          <a:prstGeom prst="rect">
            <a:avLst/>
          </a:prstGeom>
        </p:spPr>
        <p:txBody>
          <a:bodyPr vert="horz" lIns="102870" tIns="51435" rIns="102870" bIns="51435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22049" y="7008171"/>
            <a:ext cx="2436231" cy="402567"/>
          </a:xfrm>
          <a:prstGeom prst="rect">
            <a:avLst/>
          </a:prstGeom>
        </p:spPr>
        <p:txBody>
          <a:bodyPr vert="horz" lIns="102870" tIns="51435" rIns="102870" bIns="51435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4E692-4B20-4857-89D1-FAE7060E95B6}" type="datetimeFigureOut">
              <a:rPr lang="ru-RU" smtClean="0"/>
              <a:pPr/>
              <a:t>24.12.2019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567338" y="7008171"/>
            <a:ext cx="3306313" cy="402567"/>
          </a:xfrm>
          <a:prstGeom prst="rect">
            <a:avLst/>
          </a:prstGeom>
        </p:spPr>
        <p:txBody>
          <a:bodyPr vert="horz" lIns="102870" tIns="51435" rIns="102870" bIns="51435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482708" y="7008171"/>
            <a:ext cx="2436231" cy="402567"/>
          </a:xfrm>
          <a:prstGeom prst="rect">
            <a:avLst/>
          </a:prstGeom>
        </p:spPr>
        <p:txBody>
          <a:bodyPr vert="horz" lIns="102870" tIns="51435" rIns="102870" bIns="51435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C48121-C24F-43F0-A206-AF121C2EAD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4210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28700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63" indent="-385763" algn="l" defTabSz="1028700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35819" indent="-321469" algn="l" defTabSz="1028700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285875" indent="-257175" algn="l" defTabSz="102870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00225" indent="-257175" algn="l" defTabSz="1028700" rtl="0" eaLnBrk="1" latinLnBrk="0" hangingPunct="1">
        <a:spcBef>
          <a:spcPct val="20000"/>
        </a:spcBef>
        <a:buFont typeface="Arial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14575" indent="-257175" algn="l" defTabSz="1028700" rtl="0" eaLnBrk="1" latinLnBrk="0" hangingPunct="1">
        <a:spcBef>
          <a:spcPct val="20000"/>
        </a:spcBef>
        <a:buFont typeface="Arial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28925" indent="-257175" algn="l" defTabSz="1028700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43275" indent="-257175" algn="l" defTabSz="1028700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857625" indent="-257175" algn="l" defTabSz="1028700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371975" indent="-257175" algn="l" defTabSz="1028700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4305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7175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8610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11480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069391" y="1795828"/>
            <a:ext cx="5503753" cy="1071780"/>
          </a:xfrm>
          <a:solidFill>
            <a:schemeClr val="accent6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i="1" dirty="0" smtClean="0">
                <a:solidFill>
                  <a:srgbClr val="92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Types of questions</a:t>
            </a:r>
            <a:endParaRPr lang="ru-RU" b="1" i="1" dirty="0">
              <a:solidFill>
                <a:srgbClr val="92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4" descr="9-181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640" y="1160690"/>
            <a:ext cx="2918401" cy="3096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BS00554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1018" y="3859395"/>
            <a:ext cx="2773387" cy="334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5910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71623" y="252239"/>
            <a:ext cx="5294078" cy="59631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lIns="102870" tIns="51435" rIns="102870" bIns="51435">
            <a:spAutoFit/>
          </a:bodyPr>
          <a:lstStyle/>
          <a:p>
            <a:r>
              <a:rPr lang="en-US" sz="3200" b="1" dirty="0" smtClean="0">
                <a:solidFill>
                  <a:schemeClr val="accent2"/>
                </a:solidFill>
                <a:latin typeface="Comic Sans MS" pitchFamily="66" charset="0"/>
              </a:rPr>
              <a:t>Answers for tag-question</a:t>
            </a:r>
            <a:endParaRPr lang="ru-RU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2178293" y="1097212"/>
            <a:ext cx="6577731" cy="457818"/>
          </a:xfrm>
          <a:prstGeom prst="rect">
            <a:avLst/>
          </a:prstGeom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102870" tIns="51435" rIns="102870" bIns="51435" rtlCol="0">
            <a:spAutoFit/>
          </a:bodyPr>
          <a:lstStyle/>
          <a:p>
            <a:pPr algn="ctr"/>
            <a:r>
              <a:rPr lang="en-US" sz="2300" b="1" dirty="0" smtClean="0">
                <a:solidFill>
                  <a:schemeClr val="tx2"/>
                </a:solidFill>
                <a:latin typeface="Comic Sans MS" pitchFamily="66" charset="0"/>
              </a:rPr>
              <a:t>She was in England a year ago, wasn’t she?</a:t>
            </a:r>
            <a:endParaRPr lang="ru-RU" sz="2300" b="1" dirty="0">
              <a:solidFill>
                <a:schemeClr val="tx2"/>
              </a:solidFill>
              <a:latin typeface="Comic Sans MS" pitchFamily="66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3576061" y="1838014"/>
            <a:ext cx="1068881" cy="37688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5560093" y="1838014"/>
            <a:ext cx="1137122" cy="39696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472910" y="2546432"/>
            <a:ext cx="2219984" cy="457818"/>
          </a:xfrm>
          <a:prstGeom prst="rect">
            <a:avLst/>
          </a:prstGeom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102870" tIns="51435" rIns="102870" bIns="51435" rtlCol="0">
            <a:spAutoFit/>
          </a:bodyPr>
          <a:lstStyle/>
          <a:p>
            <a:pPr algn="ctr"/>
            <a:r>
              <a:rPr lang="en-US" sz="2300" b="1" dirty="0" smtClean="0">
                <a:solidFill>
                  <a:schemeClr val="tx2"/>
                </a:solidFill>
                <a:latin typeface="Comic Sans MS" pitchFamily="66" charset="0"/>
              </a:rPr>
              <a:t>Yes, she was.</a:t>
            </a:r>
            <a:endParaRPr lang="ru-RU" sz="2300" b="1" dirty="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60093" y="2518793"/>
            <a:ext cx="2638083" cy="457818"/>
          </a:xfrm>
          <a:prstGeom prst="rect">
            <a:avLst/>
          </a:prstGeom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102870" tIns="51435" rIns="102870" bIns="51435" rtlCol="0">
            <a:spAutoFit/>
          </a:bodyPr>
          <a:lstStyle/>
          <a:p>
            <a:pPr algn="ctr"/>
            <a:r>
              <a:rPr lang="en-US" sz="2300" b="1" dirty="0" smtClean="0">
                <a:solidFill>
                  <a:schemeClr val="tx2"/>
                </a:solidFill>
                <a:latin typeface="Comic Sans MS" pitchFamily="66" charset="0"/>
              </a:rPr>
              <a:t>No, she wasn’t.</a:t>
            </a:r>
            <a:endParaRPr lang="ru-RU" sz="2300" b="1" dirty="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20520" y="3542455"/>
            <a:ext cx="7646612" cy="457818"/>
          </a:xfrm>
          <a:prstGeom prst="rect">
            <a:avLst/>
          </a:prstGeom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102870" tIns="51435" rIns="102870" bIns="51435" rtlCol="0">
            <a:spAutoFit/>
          </a:bodyPr>
          <a:lstStyle/>
          <a:p>
            <a:pPr algn="ctr"/>
            <a:r>
              <a:rPr lang="en-US" sz="2300" b="1" dirty="0" smtClean="0">
                <a:solidFill>
                  <a:schemeClr val="tx2"/>
                </a:solidFill>
                <a:latin typeface="Comic Sans MS" pitchFamily="66" charset="0"/>
              </a:rPr>
              <a:t>You don’t go to music school on Saturdays, do you?</a:t>
            </a:r>
            <a:endParaRPr lang="ru-RU" sz="2300" b="1" dirty="0">
              <a:solidFill>
                <a:schemeClr val="tx2"/>
              </a:solidFill>
              <a:latin typeface="Comic Sans MS" pitchFamily="66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flipH="1">
            <a:off x="3082732" y="4038885"/>
            <a:ext cx="1068881" cy="37688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5641176" y="4018808"/>
            <a:ext cx="1137122" cy="39696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782356" y="4743304"/>
            <a:ext cx="2219984" cy="2304477"/>
          </a:xfrm>
          <a:prstGeom prst="rect">
            <a:avLst/>
          </a:prstGeom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102870" tIns="51435" rIns="102870" bIns="51435" rtlCol="0">
            <a:spAutoFit/>
          </a:bodyPr>
          <a:lstStyle/>
          <a:p>
            <a:pPr algn="ctr"/>
            <a:r>
              <a:rPr lang="en-US" sz="2300" b="1" dirty="0" smtClean="0">
                <a:solidFill>
                  <a:schemeClr val="tx2"/>
                </a:solidFill>
                <a:latin typeface="Comic Sans MS" pitchFamily="66" charset="0"/>
              </a:rPr>
              <a:t>No, I don’t.</a:t>
            </a:r>
            <a:r>
              <a:rPr lang="ru-RU" sz="2400" b="1" dirty="0">
                <a:solidFill>
                  <a:srgbClr val="05470B"/>
                </a:solidFill>
                <a:latin typeface="Comic Sans MS" pitchFamily="66" charset="0"/>
              </a:rPr>
              <a:t> (</a:t>
            </a:r>
            <a:r>
              <a:rPr lang="en-US" sz="2400" b="1" dirty="0">
                <a:solidFill>
                  <a:srgbClr val="05470B"/>
                </a:solidFill>
                <a:latin typeface="Comic Sans MS" pitchFamily="66" charset="0"/>
              </a:rPr>
              <a:t>we agree with the first part of the sentence</a:t>
            </a:r>
            <a:r>
              <a:rPr lang="ru-RU" sz="2400" b="1" dirty="0">
                <a:solidFill>
                  <a:srgbClr val="05470B"/>
                </a:solidFill>
                <a:latin typeface="Comic Sans MS" pitchFamily="66" charset="0"/>
              </a:rPr>
              <a:t>)</a:t>
            </a:r>
          </a:p>
          <a:p>
            <a:pPr algn="ctr"/>
            <a:endParaRPr lang="ru-RU" sz="2300" b="1" dirty="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978192" y="4927969"/>
            <a:ext cx="2219984" cy="1935145"/>
          </a:xfrm>
          <a:prstGeom prst="rect">
            <a:avLst/>
          </a:prstGeom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102870" tIns="51435" rIns="102870" bIns="51435" rtlCol="0">
            <a:spAutoFit/>
          </a:bodyPr>
          <a:lstStyle/>
          <a:p>
            <a:pPr algn="ctr"/>
            <a:r>
              <a:rPr lang="en-US" sz="2300" b="1" dirty="0" smtClean="0">
                <a:solidFill>
                  <a:schemeClr val="tx2"/>
                </a:solidFill>
                <a:latin typeface="Comic Sans MS" pitchFamily="66" charset="0"/>
              </a:rPr>
              <a:t>Yes, I do.</a:t>
            </a:r>
            <a:r>
              <a:rPr lang="en-US" sz="2400" b="1" dirty="0">
                <a:solidFill>
                  <a:srgbClr val="05470B"/>
                </a:solidFill>
                <a:latin typeface="Comic Sans MS" pitchFamily="66" charset="0"/>
              </a:rPr>
              <a:t> </a:t>
            </a:r>
            <a:r>
              <a:rPr lang="en-US" sz="2400" b="1" dirty="0" smtClean="0">
                <a:solidFill>
                  <a:srgbClr val="05470B"/>
                </a:solidFill>
                <a:latin typeface="Comic Sans MS" pitchFamily="66" charset="0"/>
              </a:rPr>
              <a:t>(express </a:t>
            </a:r>
            <a:r>
              <a:rPr lang="en-US" sz="2400" b="1" dirty="0">
                <a:solidFill>
                  <a:srgbClr val="05470B"/>
                </a:solidFill>
                <a:latin typeface="Comic Sans MS" pitchFamily="66" charset="0"/>
              </a:rPr>
              <a:t>the opposite option</a:t>
            </a:r>
            <a:r>
              <a:rPr lang="ru-RU" sz="2400" b="1" dirty="0">
                <a:solidFill>
                  <a:srgbClr val="05470B"/>
                </a:solidFill>
                <a:latin typeface="Comic Sans MS" pitchFamily="66" charset="0"/>
              </a:rPr>
              <a:t>)</a:t>
            </a:r>
          </a:p>
          <a:p>
            <a:pPr algn="ctr"/>
            <a:endParaRPr lang="ru-RU" sz="2300" b="1" dirty="0">
              <a:solidFill>
                <a:schemeClr val="tx2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1279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042401" y="51020"/>
            <a:ext cx="4042132" cy="1042593"/>
          </a:xfrm>
          <a:prstGeom prst="rect">
            <a:avLst/>
          </a:prstGeom>
          <a:noFill/>
        </p:spPr>
        <p:txBody>
          <a:bodyPr wrap="none" lIns="102870" tIns="51435" rIns="102870" bIns="51435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61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Remember</a:t>
            </a:r>
            <a:endParaRPr lang="ru-RU" sz="61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6082" y="1875861"/>
            <a:ext cx="8767304" cy="1088760"/>
          </a:xfrm>
          <a:prstGeom prst="rect">
            <a:avLst/>
          </a:prstGeom>
          <a:noFill/>
        </p:spPr>
        <p:txBody>
          <a:bodyPr wrap="square" lIns="102870" tIns="51435" rIns="102870" bIns="51435" rtlCol="0">
            <a:spAutoFit/>
          </a:bodyPr>
          <a:lstStyle/>
          <a:p>
            <a:r>
              <a:rPr lang="en-US" sz="3200" b="1" dirty="0" smtClean="0">
                <a:solidFill>
                  <a:srgbClr val="920000"/>
                </a:solidFill>
                <a:latin typeface="Comic Sans MS" pitchFamily="66" charset="0"/>
              </a:rPr>
              <a:t>Let’s</a:t>
            </a:r>
            <a:r>
              <a:rPr lang="en-US" sz="3200" b="1" dirty="0" smtClean="0">
                <a:solidFill>
                  <a:schemeClr val="tx2"/>
                </a:solidFill>
                <a:latin typeface="Comic Sans MS" pitchFamily="66" charset="0"/>
              </a:rPr>
              <a:t> go to the country, </a:t>
            </a:r>
            <a:r>
              <a:rPr lang="en-US" sz="3200" b="1" dirty="0" smtClean="0">
                <a:solidFill>
                  <a:srgbClr val="920000"/>
                </a:solidFill>
                <a:latin typeface="Comic Sans MS" pitchFamily="66" charset="0"/>
              </a:rPr>
              <a:t>shall we</a:t>
            </a:r>
            <a:r>
              <a:rPr lang="en-US" sz="3200" b="1" dirty="0" smtClean="0">
                <a:solidFill>
                  <a:schemeClr val="tx2"/>
                </a:solidFill>
                <a:latin typeface="Comic Sans MS" pitchFamily="66" charset="0"/>
              </a:rPr>
              <a:t>?</a:t>
            </a:r>
          </a:p>
          <a:p>
            <a:r>
              <a:rPr lang="en-US" sz="3200" b="1" dirty="0" smtClean="0">
                <a:solidFill>
                  <a:srgbClr val="920000"/>
                </a:solidFill>
                <a:latin typeface="Comic Sans MS" pitchFamily="66" charset="0"/>
              </a:rPr>
              <a:t>Let me/him </a:t>
            </a:r>
            <a:r>
              <a:rPr lang="en-US" sz="3200" b="1" dirty="0" smtClean="0">
                <a:solidFill>
                  <a:schemeClr val="tx2"/>
                </a:solidFill>
                <a:latin typeface="Comic Sans MS" pitchFamily="66" charset="0"/>
              </a:rPr>
              <a:t>borrow your shirt, </a:t>
            </a:r>
            <a:r>
              <a:rPr lang="en-US" sz="3200" b="1" dirty="0" smtClean="0">
                <a:solidFill>
                  <a:srgbClr val="920000"/>
                </a:solidFill>
                <a:latin typeface="Comic Sans MS" pitchFamily="66" charset="0"/>
              </a:rPr>
              <a:t>won’t you</a:t>
            </a:r>
            <a:r>
              <a:rPr lang="en-US" sz="3200" b="1" dirty="0" smtClean="0">
                <a:solidFill>
                  <a:schemeClr val="tx2"/>
                </a:solidFill>
                <a:latin typeface="Comic Sans MS" pitchFamily="66" charset="0"/>
              </a:rPr>
              <a:t>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6082" y="3442574"/>
            <a:ext cx="6061345" cy="596317"/>
          </a:xfrm>
          <a:prstGeom prst="rect">
            <a:avLst/>
          </a:prstGeom>
          <a:noFill/>
        </p:spPr>
        <p:txBody>
          <a:bodyPr wrap="square" lIns="102870" tIns="51435" rIns="102870" bIns="51435" rtlCol="0">
            <a:spAutoFit/>
          </a:bodyPr>
          <a:lstStyle/>
          <a:p>
            <a:r>
              <a:rPr lang="en-US" sz="3200" b="1" dirty="0" smtClean="0">
                <a:solidFill>
                  <a:srgbClr val="920000"/>
                </a:solidFill>
                <a:latin typeface="Comic Sans MS" pitchFamily="66" charset="0"/>
              </a:rPr>
              <a:t>Don’t</a:t>
            </a:r>
            <a:r>
              <a:rPr lang="en-US" sz="3200" b="1" dirty="0" smtClean="0">
                <a:solidFill>
                  <a:schemeClr val="tx2"/>
                </a:solidFill>
                <a:latin typeface="Comic Sans MS" pitchFamily="66" charset="0"/>
              </a:rPr>
              <a:t> tell anyone, </a:t>
            </a:r>
            <a:r>
              <a:rPr lang="en-US" sz="3200" b="1" dirty="0" smtClean="0">
                <a:solidFill>
                  <a:srgbClr val="920000"/>
                </a:solidFill>
                <a:latin typeface="Comic Sans MS" pitchFamily="66" charset="0"/>
              </a:rPr>
              <a:t>will you</a:t>
            </a:r>
            <a:r>
              <a:rPr lang="en-US" sz="3200" b="1" dirty="0" smtClean="0">
                <a:solidFill>
                  <a:schemeClr val="tx2"/>
                </a:solidFill>
                <a:latin typeface="Comic Sans MS" pitchFamily="66" charset="0"/>
              </a:rPr>
              <a:t>?</a:t>
            </a:r>
            <a:endParaRPr lang="ru-RU" sz="3200" b="1" dirty="0" smtClean="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6082" y="4927976"/>
            <a:ext cx="4437770" cy="596317"/>
          </a:xfrm>
          <a:prstGeom prst="rect">
            <a:avLst/>
          </a:prstGeom>
          <a:noFill/>
        </p:spPr>
        <p:txBody>
          <a:bodyPr wrap="square" lIns="102870" tIns="51435" rIns="102870" bIns="51435" rtlCol="0">
            <a:spAutoFit/>
          </a:bodyPr>
          <a:lstStyle/>
          <a:p>
            <a:r>
              <a:rPr lang="en-US" sz="3200" b="1" dirty="0" smtClean="0">
                <a:solidFill>
                  <a:srgbClr val="920000"/>
                </a:solidFill>
                <a:latin typeface="Comic Sans MS" pitchFamily="66" charset="0"/>
              </a:rPr>
              <a:t>I’m</a:t>
            </a:r>
            <a:r>
              <a:rPr lang="en-US" sz="3200" b="1" dirty="0" smtClean="0">
                <a:solidFill>
                  <a:schemeClr val="tx2"/>
                </a:solidFill>
                <a:latin typeface="Comic Sans MS" pitchFamily="66" charset="0"/>
              </a:rPr>
              <a:t> late, </a:t>
            </a:r>
            <a:r>
              <a:rPr lang="en-US" sz="3200" b="1" dirty="0" smtClean="0">
                <a:solidFill>
                  <a:srgbClr val="920000"/>
                </a:solidFill>
                <a:latin typeface="Comic Sans MS" pitchFamily="66" charset="0"/>
              </a:rPr>
              <a:t>aren’t I</a:t>
            </a:r>
            <a:r>
              <a:rPr lang="en-US" sz="3200" b="1" dirty="0" smtClean="0">
                <a:solidFill>
                  <a:schemeClr val="tx2"/>
                </a:solidFill>
                <a:latin typeface="Comic Sans MS" pitchFamily="66" charset="0"/>
              </a:rPr>
              <a:t>?</a:t>
            </a:r>
            <a:endParaRPr lang="ru-RU" sz="3200" b="1" dirty="0" smtClean="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929053" y="1485622"/>
            <a:ext cx="1119858" cy="79637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lIns="102870" tIns="51435" rIns="102870" bIns="51435">
            <a:spAutoFit/>
          </a:bodyPr>
          <a:lstStyle/>
          <a:p>
            <a:pPr algn="ctr"/>
            <a:r>
              <a:rPr lang="en-US" sz="4500" b="1" dirty="0">
                <a:solidFill>
                  <a:srgbClr val="920000"/>
                </a:solidFill>
                <a:latin typeface="Comic Sans MS" pitchFamily="66" charset="0"/>
              </a:rPr>
              <a:t>Let</a:t>
            </a:r>
            <a:endParaRPr lang="ru-RU" sz="4500" dirty="0">
              <a:solidFill>
                <a:srgbClr val="92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175705" y="3211661"/>
            <a:ext cx="2260515" cy="102720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102870" tIns="51435" rIns="102870" bIns="51435">
            <a:spAutoFit/>
          </a:bodyPr>
          <a:lstStyle/>
          <a:p>
            <a:pPr lvl="0" algn="ctr"/>
            <a:r>
              <a:rPr lang="en-US" b="1" dirty="0" smtClean="0">
                <a:solidFill>
                  <a:srgbClr val="920000"/>
                </a:solidFill>
                <a:latin typeface="Comic Sans MS" pitchFamily="66" charset="0"/>
              </a:rPr>
              <a:t>Negative imperative mood</a:t>
            </a:r>
            <a:r>
              <a:rPr lang="ru-RU" b="1" dirty="0" smtClean="0">
                <a:solidFill>
                  <a:srgbClr val="920000"/>
                </a:solidFill>
                <a:latin typeface="Comic Sans MS" pitchFamily="66" charset="0"/>
              </a:rPr>
              <a:t>.</a:t>
            </a:r>
            <a:endParaRPr lang="ru-RU" b="1" dirty="0">
              <a:solidFill>
                <a:srgbClr val="920000"/>
              </a:solidFill>
              <a:latin typeface="Comic Sans MS" pitchFamily="66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012396" y="4826174"/>
            <a:ext cx="1102225" cy="79637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lIns="102870" tIns="51435" rIns="102870" bIns="51435">
            <a:spAutoFit/>
          </a:bodyPr>
          <a:lstStyle/>
          <a:p>
            <a:pPr algn="ctr"/>
            <a:r>
              <a:rPr lang="en-US" sz="4500" b="1" dirty="0">
                <a:solidFill>
                  <a:srgbClr val="920000"/>
                </a:solidFill>
                <a:latin typeface="Comic Sans MS" pitchFamily="66" charset="0"/>
              </a:rPr>
              <a:t>I’m</a:t>
            </a:r>
            <a:endParaRPr lang="ru-RU" sz="4500" dirty="0">
              <a:solidFill>
                <a:srgbClr val="92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53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71623" y="172580"/>
            <a:ext cx="5015520" cy="59631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102870" tIns="51435" rIns="102870" bIns="51435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920000"/>
                </a:solidFill>
                <a:latin typeface="Comic Sans MS" pitchFamily="66" charset="0"/>
              </a:rPr>
              <a:t>5 types of questions</a:t>
            </a:r>
            <a:endParaRPr lang="ru-RU" sz="3200" b="1" dirty="0">
              <a:solidFill>
                <a:srgbClr val="920000"/>
              </a:solidFill>
              <a:latin typeface="Comic Sans MS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72085" y="1225603"/>
            <a:ext cx="3214596" cy="51937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102870" tIns="51435" rIns="102870" bIns="51435">
            <a:spAutoFit/>
          </a:bodyPr>
          <a:lstStyle/>
          <a:p>
            <a:pPr algn="ctr"/>
            <a:r>
              <a:rPr lang="en-US" sz="2700" b="1" dirty="0" smtClean="0">
                <a:solidFill>
                  <a:schemeClr val="accent2"/>
                </a:solidFill>
                <a:latin typeface="Comic Sans MS" pitchFamily="66" charset="0"/>
              </a:rPr>
              <a:t>general question</a:t>
            </a:r>
            <a:endParaRPr lang="en-US" sz="2700" b="1" dirty="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76834" y="2311020"/>
            <a:ext cx="4621344" cy="51937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102870" tIns="51435" rIns="102870" bIns="51435">
            <a:spAutoFit/>
          </a:bodyPr>
          <a:lstStyle/>
          <a:p>
            <a:pPr algn="ctr"/>
            <a:r>
              <a:rPr lang="en-US" sz="2700" b="1" dirty="0" smtClean="0">
                <a:solidFill>
                  <a:schemeClr val="accent2"/>
                </a:solidFill>
                <a:latin typeface="Comic Sans MS" pitchFamily="66" charset="0"/>
              </a:rPr>
              <a:t>alternative question</a:t>
            </a:r>
            <a:endParaRPr lang="en-US" sz="2700" b="1" dirty="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43199" y="3383671"/>
            <a:ext cx="4119034" cy="51937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102870" tIns="51435" rIns="102870" bIns="51435">
            <a:spAutoFit/>
          </a:bodyPr>
          <a:lstStyle/>
          <a:p>
            <a:pPr algn="ctr"/>
            <a:r>
              <a:rPr lang="en-US" sz="2700" b="1" dirty="0" smtClean="0">
                <a:solidFill>
                  <a:schemeClr val="accent2"/>
                </a:solidFill>
                <a:latin typeface="Comic Sans MS" pitchFamily="66" charset="0"/>
              </a:rPr>
              <a:t>special question</a:t>
            </a:r>
            <a:endParaRPr lang="en-US" sz="2700" b="1" dirty="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82731" y="4452262"/>
            <a:ext cx="4530142" cy="51937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102870" tIns="51435" rIns="102870" bIns="51435">
            <a:spAutoFit/>
          </a:bodyPr>
          <a:lstStyle/>
          <a:p>
            <a:pPr algn="ctr"/>
            <a:r>
              <a:rPr lang="en-US" sz="2700" b="1" dirty="0" smtClean="0">
                <a:solidFill>
                  <a:schemeClr val="accent2"/>
                </a:solidFill>
                <a:latin typeface="Comic Sans MS" pitchFamily="66" charset="0"/>
              </a:rPr>
              <a:t>question </a:t>
            </a:r>
            <a:r>
              <a:rPr lang="en-US" sz="2700" b="1" dirty="0">
                <a:solidFill>
                  <a:schemeClr val="accent2"/>
                </a:solidFill>
                <a:latin typeface="Comic Sans MS" pitchFamily="66" charset="0"/>
              </a:rPr>
              <a:t>to the </a:t>
            </a:r>
            <a:r>
              <a:rPr lang="en-US" sz="2700" b="1" dirty="0" smtClean="0">
                <a:solidFill>
                  <a:schemeClr val="accent2"/>
                </a:solidFill>
                <a:latin typeface="Comic Sans MS" pitchFamily="66" charset="0"/>
              </a:rPr>
              <a:t>subject</a:t>
            </a:r>
            <a:endParaRPr lang="en-US" sz="2700" b="1" dirty="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127818" y="5527259"/>
            <a:ext cx="4439968" cy="51937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102870" tIns="51435" rIns="102870" bIns="51435">
            <a:spAutoFit/>
          </a:bodyPr>
          <a:lstStyle/>
          <a:p>
            <a:pPr algn="ctr"/>
            <a:r>
              <a:rPr lang="en-US" sz="2700" b="1" dirty="0" smtClean="0">
                <a:solidFill>
                  <a:schemeClr val="accent2"/>
                </a:solidFill>
                <a:latin typeface="Comic Sans MS" pitchFamily="66" charset="0"/>
              </a:rPr>
              <a:t>tag-question</a:t>
            </a:r>
            <a:endParaRPr lang="en-US" sz="2700" b="1" dirty="0">
              <a:solidFill>
                <a:schemeClr val="tx2"/>
              </a:solidFill>
              <a:latin typeface="Comic Sans MS" pitchFamily="66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6733">
            <a:off x="9424744" y="1716881"/>
            <a:ext cx="797900" cy="18775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3739" y="632269"/>
            <a:ext cx="797900" cy="18775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719853" y="1506116"/>
            <a:ext cx="690231" cy="18775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639" y="663000"/>
            <a:ext cx="2301166" cy="21430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1586" y="4847689"/>
            <a:ext cx="2302206" cy="2545488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288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00214" y="0"/>
            <a:ext cx="42484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smtClean="0">
                <a:solidFill>
                  <a:srgbClr val="C00000"/>
                </a:solidFill>
                <a:latin typeface="Constantia" pitchFamily="18" charset="0"/>
              </a:rPr>
              <a:t>General  question</a:t>
            </a:r>
            <a:endParaRPr lang="ru-RU" sz="3200" i="1" dirty="0">
              <a:solidFill>
                <a:srgbClr val="C00000"/>
              </a:solidFill>
              <a:latin typeface="Constantia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332062" y="612279"/>
            <a:ext cx="7344816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General  question is put to the general meaning  of the sentence and begins with  auxiliary and  modal verb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844230" y="1548383"/>
            <a:ext cx="38811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Constantia" pitchFamily="18" charset="0"/>
              </a:rPr>
              <a:t>Alternative  question</a:t>
            </a:r>
            <a:endParaRPr lang="ru-RU" sz="3200" dirty="0">
              <a:solidFill>
                <a:srgbClr val="C00000"/>
              </a:solidFill>
              <a:latin typeface="Constantia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332062" y="2052439"/>
            <a:ext cx="7416824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Begin with an auxiliary verb  +   “or’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2916238" y="2988543"/>
            <a:ext cx="34563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smtClean="0">
                <a:solidFill>
                  <a:srgbClr val="C00000"/>
                </a:solidFill>
                <a:latin typeface="Constantia" pitchFamily="18" charset="0"/>
              </a:rPr>
              <a:t>Special question</a:t>
            </a:r>
            <a:endParaRPr lang="ru-RU" sz="3200" i="1" dirty="0">
              <a:solidFill>
                <a:srgbClr val="C00000"/>
              </a:solidFill>
              <a:latin typeface="Constantia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404070" y="3492599"/>
            <a:ext cx="7344816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Start with a question word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2844230" y="4428703"/>
            <a:ext cx="4320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smtClean="0">
                <a:solidFill>
                  <a:srgbClr val="C00000"/>
                </a:solidFill>
                <a:latin typeface="Constantia" pitchFamily="18" charset="0"/>
              </a:rPr>
              <a:t>Question to the subject</a:t>
            </a:r>
            <a:endParaRPr lang="ru-RU" sz="3200" i="1" dirty="0">
              <a:solidFill>
                <a:srgbClr val="C00000"/>
              </a:solidFill>
              <a:latin typeface="Constantia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476078" y="4932759"/>
            <a:ext cx="7272808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If who, which or what are the subject of the question</a:t>
            </a:r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3132262" y="5940871"/>
            <a:ext cx="3960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smtClean="0">
                <a:solidFill>
                  <a:srgbClr val="C00000"/>
                </a:solidFill>
                <a:latin typeface="Constantia" pitchFamily="18" charset="0"/>
              </a:rPr>
              <a:t>Tag - question</a:t>
            </a:r>
            <a:endParaRPr lang="ru-RU" sz="3200" i="1" dirty="0">
              <a:solidFill>
                <a:srgbClr val="C00000"/>
              </a:solidFill>
              <a:latin typeface="Constantia" pitchFamily="18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548086" y="6588943"/>
            <a:ext cx="7416824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We  use them for confirmation of or agreement  to our  statement. We form question  tags with an auxiliary verb and a personal  pronoun.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47175" y="107463"/>
            <a:ext cx="3471463" cy="59631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lIns="102870" tIns="51435" rIns="102870" bIns="51435">
            <a:spAutoFit/>
          </a:bodyPr>
          <a:lstStyle/>
          <a:p>
            <a:r>
              <a:rPr lang="en-US" sz="3200" b="1" dirty="0" smtClean="0">
                <a:solidFill>
                  <a:schemeClr val="accent2"/>
                </a:solidFill>
                <a:latin typeface="Comic Sans MS" pitchFamily="66" charset="0"/>
              </a:rPr>
              <a:t>General </a:t>
            </a:r>
            <a:r>
              <a:rPr lang="en-US" sz="3200" b="1" dirty="0">
                <a:solidFill>
                  <a:schemeClr val="accent2"/>
                </a:solidFill>
                <a:latin typeface="Comic Sans MS" pitchFamily="66" charset="0"/>
              </a:rPr>
              <a:t>question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10290" y="874545"/>
            <a:ext cx="1762214" cy="71942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102870" tIns="51435" rIns="102870" bIns="51435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b="1" spc="5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Auxiliary </a:t>
            </a:r>
          </a:p>
          <a:p>
            <a:pPr algn="ctr"/>
            <a:r>
              <a:rPr lang="en-US" b="1" spc="5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(</a:t>
            </a:r>
            <a:r>
              <a:rPr lang="en-US" b="1" spc="5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m</a:t>
            </a:r>
            <a:r>
              <a:rPr lang="en-US" b="1" spc="5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odal </a:t>
            </a:r>
            <a:r>
              <a:rPr lang="en-US" b="1" spc="5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</a:t>
            </a:r>
            <a:r>
              <a:rPr lang="en-US" b="1" spc="5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erbs)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26769" y="1179949"/>
            <a:ext cx="1116652" cy="41165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lIns="102870" tIns="51435" rIns="102870" bIns="51435">
            <a:spAutoFit/>
          </a:bodyPr>
          <a:lstStyle/>
          <a:p>
            <a:pPr algn="ctr"/>
            <a:r>
              <a:rPr lang="en-US" b="1" dirty="0" smtClean="0">
                <a:solidFill>
                  <a:schemeClr val="accent2"/>
                </a:solidFill>
                <a:latin typeface="Comic Sans MS" pitchFamily="66" charset="0"/>
              </a:rPr>
              <a:t>subject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064713" y="1179949"/>
            <a:ext cx="993222" cy="41165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lIns="102870" tIns="51435" rIns="102870" bIns="51435">
            <a:spAutoFit/>
          </a:bodyPr>
          <a:lstStyle/>
          <a:p>
            <a:pPr algn="ctr"/>
            <a:r>
              <a:rPr lang="en-US" b="1" dirty="0" smtClean="0">
                <a:solidFill>
                  <a:schemeClr val="accent2"/>
                </a:solidFill>
                <a:latin typeface="Comic Sans MS" pitchFamily="66" charset="0"/>
              </a:rPr>
              <a:t>object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645894" y="1179949"/>
            <a:ext cx="380873" cy="41165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lIns="102870" tIns="51435" rIns="102870" bIns="51435">
            <a:spAutoFit/>
          </a:bodyPr>
          <a:lstStyle/>
          <a:p>
            <a:pPr algn="ctr"/>
            <a:r>
              <a:rPr lang="ru-RU" b="1" dirty="0" smtClean="0">
                <a:solidFill>
                  <a:schemeClr val="accent2"/>
                </a:solidFill>
                <a:latin typeface="Comic Sans MS" pitchFamily="66" charset="0"/>
              </a:rPr>
              <a:t>…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57514" y="763730"/>
            <a:ext cx="577209" cy="1042593"/>
          </a:xfrm>
          <a:prstGeom prst="rect">
            <a:avLst/>
          </a:prstGeom>
          <a:noFill/>
        </p:spPr>
        <p:txBody>
          <a:bodyPr wrap="none" lIns="102870" tIns="51435" rIns="102870" bIns="51435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6100" b="1" spc="56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rPr>
              <a:t>?</a:t>
            </a:r>
            <a:endParaRPr lang="ru-RU" sz="6100" b="1" spc="56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7536480"/>
              </p:ext>
            </p:extLst>
          </p:nvPr>
        </p:nvGraphicFramePr>
        <p:xfrm>
          <a:off x="204973" y="2113396"/>
          <a:ext cx="10031040" cy="5277722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2548872"/>
                <a:gridCol w="7482168"/>
              </a:tblGrid>
              <a:tr h="1108985"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smtClean="0">
                          <a:solidFill>
                            <a:schemeClr val="tx2"/>
                          </a:solidFill>
                        </a:rPr>
                        <a:t>to</a:t>
                      </a:r>
                      <a:r>
                        <a:rPr lang="en-US" sz="2600" b="1" baseline="0" dirty="0" smtClean="0">
                          <a:solidFill>
                            <a:schemeClr val="tx2"/>
                          </a:solidFill>
                        </a:rPr>
                        <a:t> be</a:t>
                      </a:r>
                      <a:endParaRPr lang="ru-RU" sz="2600" b="1" dirty="0">
                        <a:solidFill>
                          <a:schemeClr val="tx2"/>
                        </a:solidFill>
                      </a:endParaRPr>
                    </a:p>
                  </a:txBody>
                  <a:tcPr marL="104410" marR="104410" marT="50408" marB="50408"/>
                </a:tc>
                <a:tc>
                  <a:txBody>
                    <a:bodyPr/>
                    <a:lstStyle/>
                    <a:p>
                      <a:r>
                        <a:rPr lang="en-US" sz="2200" b="1" dirty="0" smtClean="0">
                          <a:solidFill>
                            <a:srgbClr val="920000"/>
                          </a:solidFill>
                          <a:effectLst/>
                          <a:latin typeface="Comic Sans MS" pitchFamily="66" charset="0"/>
                        </a:rPr>
                        <a:t>Am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lang="en-US" sz="2200" b="1" u="sng" dirty="0" smtClean="0">
                          <a:effectLst/>
                          <a:latin typeface="Comic Sans MS" pitchFamily="66" charset="0"/>
                        </a:rPr>
                        <a:t>I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 at work?</a:t>
                      </a:r>
                    </a:p>
                    <a:p>
                      <a:r>
                        <a:rPr lang="en-US" sz="2200" b="1" dirty="0" smtClean="0">
                          <a:solidFill>
                            <a:srgbClr val="920000"/>
                          </a:solidFill>
                          <a:effectLst/>
                          <a:latin typeface="Comic Sans MS" pitchFamily="66" charset="0"/>
                        </a:rPr>
                        <a:t>Is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lang="en-US" sz="2200" b="1" u="sng" dirty="0" smtClean="0">
                          <a:effectLst/>
                          <a:latin typeface="Comic Sans MS" pitchFamily="66" charset="0"/>
                        </a:rPr>
                        <a:t>she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 a nurse?</a:t>
                      </a:r>
                    </a:p>
                    <a:p>
                      <a:r>
                        <a:rPr lang="en-US" sz="2200" b="1" dirty="0" smtClean="0">
                          <a:solidFill>
                            <a:srgbClr val="920000"/>
                          </a:solidFill>
                          <a:effectLst/>
                          <a:latin typeface="Comic Sans MS" pitchFamily="66" charset="0"/>
                        </a:rPr>
                        <a:t>Are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lang="en-US" sz="2200" b="1" u="sng" dirty="0" smtClean="0">
                          <a:effectLst/>
                          <a:latin typeface="Comic Sans MS" pitchFamily="66" charset="0"/>
                        </a:rPr>
                        <a:t>you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 at home?</a:t>
                      </a:r>
                      <a:endParaRPr lang="ru-RU" sz="2200" b="1" dirty="0">
                        <a:effectLst/>
                        <a:latin typeface="Comic Sans MS" pitchFamily="66" charset="0"/>
                      </a:endParaRPr>
                    </a:p>
                  </a:txBody>
                  <a:tcPr marL="104410" marR="104410" marT="50408" marB="50408"/>
                </a:tc>
              </a:tr>
              <a:tr h="952706"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smtClean="0">
                          <a:solidFill>
                            <a:schemeClr val="tx2"/>
                          </a:solidFill>
                        </a:rPr>
                        <a:t>Present Simple</a:t>
                      </a:r>
                      <a:endParaRPr lang="ru-RU" sz="2600" b="1" dirty="0">
                        <a:solidFill>
                          <a:schemeClr val="tx2"/>
                        </a:solidFill>
                      </a:endParaRPr>
                    </a:p>
                  </a:txBody>
                  <a:tcPr marL="104410" marR="104410" marT="50408" marB="50408"/>
                </a:tc>
                <a:tc>
                  <a:txBody>
                    <a:bodyPr/>
                    <a:lstStyle/>
                    <a:p>
                      <a:r>
                        <a:rPr lang="en-US" sz="2200" b="1" dirty="0" smtClean="0">
                          <a:solidFill>
                            <a:srgbClr val="920000"/>
                          </a:solidFill>
                          <a:effectLst/>
                          <a:latin typeface="Comic Sans MS" pitchFamily="66" charset="0"/>
                        </a:rPr>
                        <a:t>Do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lang="en-US" sz="2200" b="1" u="sng" dirty="0" smtClean="0">
                          <a:effectLst/>
                          <a:latin typeface="Comic Sans MS" pitchFamily="66" charset="0"/>
                        </a:rPr>
                        <a:t>you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lang="en-US" sz="2200" b="1" u="sng" dirty="0" smtClean="0">
                          <a:solidFill>
                            <a:schemeClr val="tx2"/>
                          </a:solidFill>
                          <a:effectLst/>
                          <a:latin typeface="Comic Sans MS" pitchFamily="66" charset="0"/>
                        </a:rPr>
                        <a:t>discuss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 difficult grammar rules at school?</a:t>
                      </a:r>
                    </a:p>
                    <a:p>
                      <a:r>
                        <a:rPr lang="en-US" sz="2200" b="1" dirty="0" smtClean="0">
                          <a:solidFill>
                            <a:srgbClr val="920000"/>
                          </a:solidFill>
                          <a:effectLst/>
                          <a:latin typeface="Comic Sans MS" pitchFamily="66" charset="0"/>
                        </a:rPr>
                        <a:t>Does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lang="en-US" sz="2200" b="1" u="sng" dirty="0" smtClean="0">
                          <a:effectLst/>
                          <a:latin typeface="Comic Sans MS" pitchFamily="66" charset="0"/>
                        </a:rPr>
                        <a:t>she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lang="en-US" sz="2200" b="1" u="sng" dirty="0" smtClean="0">
                          <a:solidFill>
                            <a:schemeClr val="tx2"/>
                          </a:solidFill>
                          <a:effectLst/>
                          <a:latin typeface="Comic Sans MS" pitchFamily="66" charset="0"/>
                        </a:rPr>
                        <a:t>take care 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of her little kitten?</a:t>
                      </a:r>
                      <a:endParaRPr lang="ru-RU" sz="2200" b="1" dirty="0">
                        <a:effectLst/>
                        <a:latin typeface="Comic Sans MS" pitchFamily="66" charset="0"/>
                      </a:endParaRPr>
                    </a:p>
                  </a:txBody>
                  <a:tcPr marL="104410" marR="104410" marT="50408" marB="50408"/>
                </a:tc>
              </a:tr>
              <a:tr h="952706"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smtClean="0">
                          <a:solidFill>
                            <a:schemeClr val="tx2"/>
                          </a:solidFill>
                        </a:rPr>
                        <a:t>Past Simple</a:t>
                      </a:r>
                      <a:endParaRPr lang="ru-RU" sz="2600" b="1" dirty="0">
                        <a:solidFill>
                          <a:schemeClr val="tx2"/>
                        </a:solidFill>
                      </a:endParaRPr>
                    </a:p>
                  </a:txBody>
                  <a:tcPr marL="104410" marR="104410" marT="50408" marB="50408"/>
                </a:tc>
                <a:tc>
                  <a:txBody>
                    <a:bodyPr/>
                    <a:lstStyle/>
                    <a:p>
                      <a:r>
                        <a:rPr lang="en-US" sz="2200" b="1" dirty="0" smtClean="0">
                          <a:solidFill>
                            <a:srgbClr val="920000"/>
                          </a:solidFill>
                          <a:effectLst/>
                          <a:latin typeface="Comic Sans MS" pitchFamily="66" charset="0"/>
                        </a:rPr>
                        <a:t>Did</a:t>
                      </a:r>
                      <a:r>
                        <a:rPr lang="en-US" sz="2200" b="1" baseline="0" dirty="0" smtClean="0">
                          <a:solidFill>
                            <a:srgbClr val="920000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lang="en-US" sz="2200" b="1" u="sng" baseline="0" dirty="0" smtClean="0">
                          <a:effectLst/>
                          <a:latin typeface="Comic Sans MS" pitchFamily="66" charset="0"/>
                        </a:rPr>
                        <a:t>you</a:t>
                      </a:r>
                      <a:r>
                        <a:rPr lang="en-US" sz="2200" b="1" baseline="0" dirty="0" smtClean="0"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lang="en-US" sz="2200" b="1" u="sng" baseline="0" dirty="0" smtClean="0">
                          <a:solidFill>
                            <a:schemeClr val="tx2"/>
                          </a:solidFill>
                          <a:effectLst/>
                          <a:latin typeface="Comic Sans MS" pitchFamily="66" charset="0"/>
                        </a:rPr>
                        <a:t>take</a:t>
                      </a:r>
                      <a:r>
                        <a:rPr lang="en-US" sz="2200" b="1" baseline="0" dirty="0" smtClean="0">
                          <a:effectLst/>
                          <a:latin typeface="Comic Sans MS" pitchFamily="66" charset="0"/>
                        </a:rPr>
                        <a:t> a picture of a lizard in the zoo last week?</a:t>
                      </a:r>
                      <a:endParaRPr lang="ru-RU" sz="2200" b="1" dirty="0">
                        <a:effectLst/>
                        <a:latin typeface="Comic Sans MS" pitchFamily="66" charset="0"/>
                      </a:endParaRPr>
                    </a:p>
                  </a:txBody>
                  <a:tcPr marL="104410" marR="104410" marT="50408" marB="50408"/>
                </a:tc>
              </a:tr>
              <a:tr h="952706"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smtClean="0">
                          <a:solidFill>
                            <a:schemeClr val="tx2"/>
                          </a:solidFill>
                        </a:rPr>
                        <a:t>Future Simple</a:t>
                      </a:r>
                      <a:endParaRPr lang="ru-RU" sz="2600" b="1" dirty="0">
                        <a:solidFill>
                          <a:schemeClr val="tx2"/>
                        </a:solidFill>
                      </a:endParaRPr>
                    </a:p>
                  </a:txBody>
                  <a:tcPr marL="104410" marR="104410" marT="50408" marB="50408"/>
                </a:tc>
                <a:tc>
                  <a:txBody>
                    <a:bodyPr/>
                    <a:lstStyle/>
                    <a:p>
                      <a:r>
                        <a:rPr lang="en-US" sz="2200" b="1" dirty="0" smtClean="0">
                          <a:solidFill>
                            <a:srgbClr val="920000"/>
                          </a:solidFill>
                          <a:effectLst/>
                          <a:latin typeface="Comic Sans MS" pitchFamily="66" charset="0"/>
                        </a:rPr>
                        <a:t>Will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lang="en-US" sz="2200" b="1" u="sng" dirty="0" smtClean="0">
                          <a:effectLst/>
                          <a:latin typeface="Comic Sans MS" pitchFamily="66" charset="0"/>
                        </a:rPr>
                        <a:t>Mary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lang="en-US" sz="2200" b="1" u="sng" dirty="0" smtClean="0">
                          <a:solidFill>
                            <a:schemeClr val="tx2"/>
                          </a:solidFill>
                          <a:effectLst/>
                          <a:latin typeface="Comic Sans MS" pitchFamily="66" charset="0"/>
                        </a:rPr>
                        <a:t>arrange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 a picnic for her friends tomorrow?</a:t>
                      </a:r>
                      <a:endParaRPr lang="ru-RU" sz="2200" b="1" dirty="0">
                        <a:effectLst/>
                        <a:latin typeface="Comic Sans MS" pitchFamily="66" charset="0"/>
                      </a:endParaRPr>
                    </a:p>
                  </a:txBody>
                  <a:tcPr marL="104410" marR="104410" marT="50408" marB="50408"/>
                </a:tc>
              </a:tr>
              <a:tr h="1310619"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smtClean="0">
                          <a:solidFill>
                            <a:schemeClr val="tx2"/>
                          </a:solidFill>
                        </a:rPr>
                        <a:t>Can</a:t>
                      </a:r>
                    </a:p>
                    <a:p>
                      <a:pPr algn="ctr"/>
                      <a:r>
                        <a:rPr lang="en-US" sz="2600" b="1" dirty="0" smtClean="0">
                          <a:solidFill>
                            <a:schemeClr val="tx2"/>
                          </a:solidFill>
                        </a:rPr>
                        <a:t>May</a:t>
                      </a:r>
                    </a:p>
                    <a:p>
                      <a:pPr algn="ctr"/>
                      <a:r>
                        <a:rPr lang="en-US" sz="2600" b="1" dirty="0" smtClean="0">
                          <a:solidFill>
                            <a:schemeClr val="tx2"/>
                          </a:solidFill>
                        </a:rPr>
                        <a:t>Must</a:t>
                      </a:r>
                      <a:endParaRPr lang="ru-RU" sz="2600" b="1" dirty="0">
                        <a:solidFill>
                          <a:schemeClr val="tx2"/>
                        </a:solidFill>
                      </a:endParaRPr>
                    </a:p>
                  </a:txBody>
                  <a:tcPr marL="104410" marR="104410" marT="50408" marB="50408"/>
                </a:tc>
                <a:tc>
                  <a:txBody>
                    <a:bodyPr/>
                    <a:lstStyle/>
                    <a:p>
                      <a:r>
                        <a:rPr lang="en-US" sz="2200" b="1" dirty="0" smtClean="0">
                          <a:solidFill>
                            <a:srgbClr val="920000"/>
                          </a:solidFill>
                          <a:effectLst/>
                          <a:latin typeface="Comic Sans MS" pitchFamily="66" charset="0"/>
                        </a:rPr>
                        <a:t>Can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lang="en-US" sz="2200" b="1" u="sng" dirty="0" smtClean="0">
                          <a:effectLst/>
                          <a:latin typeface="Comic Sans MS" pitchFamily="66" charset="0"/>
                        </a:rPr>
                        <a:t>you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lang="en-US" sz="2200" b="1" u="sng" dirty="0" smtClean="0">
                          <a:solidFill>
                            <a:schemeClr val="tx2"/>
                          </a:solidFill>
                          <a:effectLst/>
                          <a:latin typeface="Comic Sans MS" pitchFamily="66" charset="0"/>
                        </a:rPr>
                        <a:t>give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 me some advice?</a:t>
                      </a:r>
                    </a:p>
                    <a:p>
                      <a:r>
                        <a:rPr lang="en-US" sz="2200" b="1" dirty="0" smtClean="0">
                          <a:solidFill>
                            <a:srgbClr val="920000"/>
                          </a:solidFill>
                          <a:effectLst/>
                          <a:latin typeface="Comic Sans MS" pitchFamily="66" charset="0"/>
                        </a:rPr>
                        <a:t>May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lang="en-US" sz="2200" b="1" u="sng" dirty="0" smtClean="0">
                          <a:effectLst/>
                          <a:latin typeface="Comic Sans MS" pitchFamily="66" charset="0"/>
                        </a:rPr>
                        <a:t>I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lang="en-US" sz="2200" b="1" u="sng" dirty="0" smtClean="0">
                          <a:solidFill>
                            <a:schemeClr val="tx2"/>
                          </a:solidFill>
                          <a:effectLst/>
                          <a:latin typeface="Comic Sans MS" pitchFamily="66" charset="0"/>
                        </a:rPr>
                        <a:t>close</a:t>
                      </a:r>
                      <a:r>
                        <a:rPr lang="en-US" sz="2200" b="1" dirty="0" smtClean="0">
                          <a:solidFill>
                            <a:schemeClr val="tx2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the window?</a:t>
                      </a:r>
                    </a:p>
                    <a:p>
                      <a:r>
                        <a:rPr lang="en-US" sz="2200" b="1" dirty="0" smtClean="0">
                          <a:solidFill>
                            <a:srgbClr val="920000"/>
                          </a:solidFill>
                          <a:effectLst/>
                          <a:latin typeface="Comic Sans MS" pitchFamily="66" charset="0"/>
                        </a:rPr>
                        <a:t>Must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lang="en-US" sz="2200" b="1" u="sng" dirty="0" smtClean="0">
                          <a:effectLst/>
                          <a:latin typeface="Comic Sans MS" pitchFamily="66" charset="0"/>
                        </a:rPr>
                        <a:t>I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lang="en-US" sz="2200" b="1" u="sng" dirty="0" smtClean="0">
                          <a:solidFill>
                            <a:schemeClr val="tx2"/>
                          </a:solidFill>
                          <a:effectLst/>
                          <a:latin typeface="Comic Sans MS" pitchFamily="66" charset="0"/>
                        </a:rPr>
                        <a:t>do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 this exercise?</a:t>
                      </a:r>
                    </a:p>
                  </a:txBody>
                  <a:tcPr marL="104410" marR="104410" marT="50408" marB="50408"/>
                </a:tc>
              </a:tr>
            </a:tbl>
          </a:graphicData>
        </a:graphic>
      </p:graphicFrame>
      <p:cxnSp>
        <p:nvCxnSpPr>
          <p:cNvPr id="11" name="Прямая соединительная линия 10"/>
          <p:cNvCxnSpPr/>
          <p:nvPr/>
        </p:nvCxnSpPr>
        <p:spPr>
          <a:xfrm>
            <a:off x="3911840" y="3621847"/>
            <a:ext cx="1068881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4240727" y="4018808"/>
            <a:ext cx="1479989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987169" y="4574553"/>
            <a:ext cx="650881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4398278" y="5527259"/>
            <a:ext cx="1068881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085856" y="6479965"/>
            <a:ext cx="534441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3822726" y="6876926"/>
            <a:ext cx="715349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3958381" y="7194494"/>
            <a:ext cx="282345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058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47175" y="107463"/>
            <a:ext cx="4196020" cy="59631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lIns="102870" tIns="51435" rIns="102870" bIns="51435">
            <a:spAutoFit/>
          </a:bodyPr>
          <a:lstStyle/>
          <a:p>
            <a:r>
              <a:rPr lang="en-US" sz="3200" b="1" dirty="0" smtClean="0">
                <a:solidFill>
                  <a:schemeClr val="accent2"/>
                </a:solidFill>
                <a:latin typeface="Comic Sans MS" pitchFamily="66" charset="0"/>
              </a:rPr>
              <a:t>Alternative </a:t>
            </a:r>
            <a:r>
              <a:rPr lang="en-US" sz="3200" b="1" dirty="0">
                <a:solidFill>
                  <a:schemeClr val="accent2"/>
                </a:solidFill>
                <a:latin typeface="Comic Sans MS" pitchFamily="66" charset="0"/>
              </a:rPr>
              <a:t>question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354757" y="874545"/>
            <a:ext cx="1873270" cy="719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lIns="102870" tIns="51435" rIns="102870" bIns="51435">
            <a:spAutoFit/>
          </a:bodyPr>
          <a:lstStyle/>
          <a:p>
            <a:pPr algn="ctr"/>
            <a:r>
              <a:rPr lang="en-US" b="1" dirty="0" smtClean="0">
                <a:solidFill>
                  <a:schemeClr val="accent2"/>
                </a:solidFill>
                <a:latin typeface="Comic Sans MS" pitchFamily="66" charset="0"/>
              </a:rPr>
              <a:t>Auxiliary</a:t>
            </a:r>
          </a:p>
          <a:p>
            <a:pPr algn="ctr"/>
            <a:r>
              <a:rPr lang="en-US" b="1" dirty="0" smtClean="0">
                <a:solidFill>
                  <a:schemeClr val="accent2"/>
                </a:solidFill>
                <a:latin typeface="Comic Sans MS" pitchFamily="66" charset="0"/>
              </a:rPr>
              <a:t>(modal verbs)</a:t>
            </a:r>
            <a:endParaRPr lang="ru-RU" b="1" dirty="0" smtClean="0">
              <a:solidFill>
                <a:schemeClr val="accent2"/>
              </a:solidFill>
              <a:latin typeface="Comic Sans MS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26769" y="1179949"/>
            <a:ext cx="1116652" cy="41165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lIns="102870" tIns="51435" rIns="102870" bIns="51435">
            <a:spAutoFit/>
          </a:bodyPr>
          <a:lstStyle/>
          <a:p>
            <a:pPr algn="ctr"/>
            <a:r>
              <a:rPr lang="en-US" b="1" dirty="0" smtClean="0">
                <a:solidFill>
                  <a:schemeClr val="accent2"/>
                </a:solidFill>
                <a:latin typeface="Comic Sans MS" pitchFamily="66" charset="0"/>
              </a:rPr>
              <a:t>subject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064713" y="1179949"/>
            <a:ext cx="993222" cy="41165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lIns="102870" tIns="51435" rIns="102870" bIns="51435">
            <a:spAutoFit/>
          </a:bodyPr>
          <a:lstStyle/>
          <a:p>
            <a:pPr algn="ctr"/>
            <a:r>
              <a:rPr lang="en-US" b="1" dirty="0" smtClean="0">
                <a:solidFill>
                  <a:schemeClr val="accent2"/>
                </a:solidFill>
                <a:latin typeface="Comic Sans MS" pitchFamily="66" charset="0"/>
              </a:rPr>
              <a:t>object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645894" y="1179949"/>
            <a:ext cx="380873" cy="41165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lIns="102870" tIns="51435" rIns="102870" bIns="51435">
            <a:spAutoFit/>
          </a:bodyPr>
          <a:lstStyle/>
          <a:p>
            <a:pPr algn="ctr"/>
            <a:r>
              <a:rPr lang="ru-RU" b="1" dirty="0" smtClean="0">
                <a:solidFill>
                  <a:schemeClr val="accent2"/>
                </a:solidFill>
                <a:latin typeface="Comic Sans MS" pitchFamily="66" charset="0"/>
              </a:rPr>
              <a:t>…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335099" y="744772"/>
            <a:ext cx="577209" cy="1042593"/>
          </a:xfrm>
          <a:prstGeom prst="rect">
            <a:avLst/>
          </a:prstGeom>
          <a:noFill/>
        </p:spPr>
        <p:txBody>
          <a:bodyPr wrap="none" lIns="102870" tIns="51435" rIns="102870" bIns="51435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6100" b="1" spc="56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rPr>
              <a:t>?</a:t>
            </a:r>
            <a:endParaRPr lang="ru-RU" sz="6100" b="1" spc="56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964600"/>
              </p:ext>
            </p:extLst>
          </p:nvPr>
        </p:nvGraphicFramePr>
        <p:xfrm>
          <a:off x="204973" y="1998670"/>
          <a:ext cx="10031040" cy="5434001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2548872"/>
                <a:gridCol w="7482168"/>
              </a:tblGrid>
              <a:tr h="1108985"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smtClean="0">
                          <a:solidFill>
                            <a:schemeClr val="tx2"/>
                          </a:solidFill>
                        </a:rPr>
                        <a:t>to</a:t>
                      </a:r>
                      <a:r>
                        <a:rPr lang="en-US" sz="2600" b="1" baseline="0" dirty="0" smtClean="0">
                          <a:solidFill>
                            <a:schemeClr val="tx2"/>
                          </a:solidFill>
                        </a:rPr>
                        <a:t> be</a:t>
                      </a:r>
                      <a:endParaRPr lang="ru-RU" sz="2600" b="1" dirty="0">
                        <a:solidFill>
                          <a:schemeClr val="tx2"/>
                        </a:solidFill>
                      </a:endParaRPr>
                    </a:p>
                  </a:txBody>
                  <a:tcPr marL="104410" marR="104410" marT="50408" marB="50408"/>
                </a:tc>
                <a:tc>
                  <a:txBody>
                    <a:bodyPr/>
                    <a:lstStyle/>
                    <a:p>
                      <a:r>
                        <a:rPr lang="en-US" sz="2200" b="1" dirty="0" smtClean="0">
                          <a:solidFill>
                            <a:srgbClr val="920000"/>
                          </a:solidFill>
                          <a:effectLst/>
                          <a:latin typeface="Comic Sans MS" pitchFamily="66" charset="0"/>
                        </a:rPr>
                        <a:t>Am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lang="en-US" sz="2200" b="1" u="sng" dirty="0" smtClean="0">
                          <a:effectLst/>
                          <a:latin typeface="Comic Sans MS" pitchFamily="66" charset="0"/>
                        </a:rPr>
                        <a:t>I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 at work or at home?</a:t>
                      </a:r>
                    </a:p>
                    <a:p>
                      <a:r>
                        <a:rPr lang="en-US" sz="2200" b="1" dirty="0" smtClean="0">
                          <a:solidFill>
                            <a:srgbClr val="920000"/>
                          </a:solidFill>
                          <a:effectLst/>
                          <a:latin typeface="Comic Sans MS" pitchFamily="66" charset="0"/>
                        </a:rPr>
                        <a:t>Is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lang="en-US" sz="2200" b="1" u="sng" dirty="0" smtClean="0">
                          <a:effectLst/>
                          <a:latin typeface="Comic Sans MS" pitchFamily="66" charset="0"/>
                        </a:rPr>
                        <a:t>she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 a nurse or a driver?</a:t>
                      </a:r>
                    </a:p>
                    <a:p>
                      <a:r>
                        <a:rPr lang="en-US" sz="2200" b="1" dirty="0" smtClean="0">
                          <a:solidFill>
                            <a:srgbClr val="920000"/>
                          </a:solidFill>
                          <a:effectLst/>
                          <a:latin typeface="Comic Sans MS" pitchFamily="66" charset="0"/>
                        </a:rPr>
                        <a:t>Are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lang="en-US" sz="2200" b="1" u="sng" dirty="0" smtClean="0">
                          <a:effectLst/>
                          <a:latin typeface="Comic Sans MS" pitchFamily="66" charset="0"/>
                        </a:rPr>
                        <a:t>you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 at home or at school?</a:t>
                      </a:r>
                      <a:endParaRPr lang="ru-RU" sz="2200" b="1" dirty="0">
                        <a:effectLst/>
                        <a:latin typeface="Comic Sans MS" pitchFamily="66" charset="0"/>
                      </a:endParaRPr>
                    </a:p>
                  </a:txBody>
                  <a:tcPr marL="104410" marR="104410" marT="50408" marB="50408"/>
                </a:tc>
              </a:tr>
              <a:tr h="1108985"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smtClean="0">
                          <a:solidFill>
                            <a:schemeClr val="tx2"/>
                          </a:solidFill>
                        </a:rPr>
                        <a:t>Present Simple</a:t>
                      </a:r>
                      <a:endParaRPr lang="ru-RU" sz="2600" b="1" dirty="0">
                        <a:solidFill>
                          <a:schemeClr val="tx2"/>
                        </a:solidFill>
                      </a:endParaRPr>
                    </a:p>
                  </a:txBody>
                  <a:tcPr marL="104410" marR="104410" marT="50408" marB="50408"/>
                </a:tc>
                <a:tc>
                  <a:txBody>
                    <a:bodyPr/>
                    <a:lstStyle/>
                    <a:p>
                      <a:r>
                        <a:rPr lang="en-US" sz="2200" b="1" dirty="0" smtClean="0">
                          <a:solidFill>
                            <a:srgbClr val="920000"/>
                          </a:solidFill>
                          <a:effectLst/>
                          <a:latin typeface="Comic Sans MS" pitchFamily="66" charset="0"/>
                        </a:rPr>
                        <a:t>Do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lang="en-US" sz="2200" b="1" u="sng" dirty="0" smtClean="0">
                          <a:effectLst/>
                          <a:latin typeface="Comic Sans MS" pitchFamily="66" charset="0"/>
                        </a:rPr>
                        <a:t>you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lang="en-US" sz="2200" b="1" u="sng" dirty="0" smtClean="0">
                          <a:solidFill>
                            <a:schemeClr val="tx2"/>
                          </a:solidFill>
                          <a:effectLst/>
                          <a:latin typeface="Comic Sans MS" pitchFamily="66" charset="0"/>
                        </a:rPr>
                        <a:t>discuss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 difficult or easy grammar rules at school?</a:t>
                      </a:r>
                    </a:p>
                    <a:p>
                      <a:r>
                        <a:rPr lang="en-US" sz="2200" b="1" dirty="0" smtClean="0">
                          <a:solidFill>
                            <a:srgbClr val="920000"/>
                          </a:solidFill>
                          <a:effectLst/>
                          <a:latin typeface="Comic Sans MS" pitchFamily="66" charset="0"/>
                        </a:rPr>
                        <a:t>Does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lang="en-US" sz="2200" b="1" u="sng" dirty="0" smtClean="0">
                          <a:effectLst/>
                          <a:latin typeface="Comic Sans MS" pitchFamily="66" charset="0"/>
                        </a:rPr>
                        <a:t>Mary or Dina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lang="en-US" sz="2200" b="1" u="sng" dirty="0" smtClean="0">
                          <a:solidFill>
                            <a:schemeClr val="tx2"/>
                          </a:solidFill>
                          <a:effectLst/>
                          <a:latin typeface="Comic Sans MS" pitchFamily="66" charset="0"/>
                        </a:rPr>
                        <a:t>take care 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of the little kitten?</a:t>
                      </a:r>
                      <a:endParaRPr lang="ru-RU" sz="2200" b="1" dirty="0">
                        <a:effectLst/>
                        <a:latin typeface="Comic Sans MS" pitchFamily="66" charset="0"/>
                      </a:endParaRPr>
                    </a:p>
                  </a:txBody>
                  <a:tcPr marL="104410" marR="104410" marT="50408" marB="50408"/>
                </a:tc>
              </a:tr>
              <a:tr h="952706"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smtClean="0">
                          <a:solidFill>
                            <a:schemeClr val="tx2"/>
                          </a:solidFill>
                        </a:rPr>
                        <a:t>Past Simple</a:t>
                      </a:r>
                      <a:endParaRPr lang="ru-RU" sz="2600" b="1" dirty="0">
                        <a:solidFill>
                          <a:schemeClr val="tx2"/>
                        </a:solidFill>
                      </a:endParaRPr>
                    </a:p>
                  </a:txBody>
                  <a:tcPr marL="104410" marR="104410" marT="50408" marB="50408"/>
                </a:tc>
                <a:tc>
                  <a:txBody>
                    <a:bodyPr/>
                    <a:lstStyle/>
                    <a:p>
                      <a:r>
                        <a:rPr lang="en-US" sz="2200" b="1" dirty="0" smtClean="0">
                          <a:solidFill>
                            <a:srgbClr val="920000"/>
                          </a:solidFill>
                          <a:effectLst/>
                          <a:latin typeface="Comic Sans MS" pitchFamily="66" charset="0"/>
                        </a:rPr>
                        <a:t>Did</a:t>
                      </a:r>
                      <a:r>
                        <a:rPr lang="en-US" sz="2200" b="1" baseline="0" dirty="0" smtClean="0">
                          <a:solidFill>
                            <a:srgbClr val="920000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lang="en-US" sz="2200" b="1" u="sng" baseline="0" dirty="0" smtClean="0">
                          <a:effectLst/>
                          <a:latin typeface="Comic Sans MS" pitchFamily="66" charset="0"/>
                        </a:rPr>
                        <a:t>you</a:t>
                      </a:r>
                      <a:r>
                        <a:rPr lang="en-US" sz="2200" b="1" baseline="0" dirty="0" smtClean="0"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lang="en-US" sz="2200" b="1" u="sng" baseline="0" dirty="0" smtClean="0">
                          <a:solidFill>
                            <a:schemeClr val="tx2"/>
                          </a:solidFill>
                          <a:effectLst/>
                          <a:latin typeface="Comic Sans MS" pitchFamily="66" charset="0"/>
                        </a:rPr>
                        <a:t>take</a:t>
                      </a:r>
                      <a:r>
                        <a:rPr lang="en-US" sz="2200" b="1" baseline="0" dirty="0" smtClean="0">
                          <a:effectLst/>
                          <a:latin typeface="Comic Sans MS" pitchFamily="66" charset="0"/>
                        </a:rPr>
                        <a:t> a picture of a lizard in the zoo or in the country last week?</a:t>
                      </a:r>
                      <a:endParaRPr lang="ru-RU" sz="2200" b="1" dirty="0">
                        <a:effectLst/>
                        <a:latin typeface="Comic Sans MS" pitchFamily="66" charset="0"/>
                      </a:endParaRPr>
                    </a:p>
                  </a:txBody>
                  <a:tcPr marL="104410" marR="104410" marT="50408" marB="50408"/>
                </a:tc>
              </a:tr>
              <a:tr h="952706"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smtClean="0">
                          <a:solidFill>
                            <a:schemeClr val="tx2"/>
                          </a:solidFill>
                        </a:rPr>
                        <a:t>Future Simple</a:t>
                      </a:r>
                      <a:endParaRPr lang="ru-RU" sz="2600" b="1" dirty="0">
                        <a:solidFill>
                          <a:schemeClr val="tx2"/>
                        </a:solidFill>
                      </a:endParaRPr>
                    </a:p>
                  </a:txBody>
                  <a:tcPr marL="104410" marR="104410" marT="50408" marB="50408"/>
                </a:tc>
                <a:tc>
                  <a:txBody>
                    <a:bodyPr/>
                    <a:lstStyle/>
                    <a:p>
                      <a:r>
                        <a:rPr lang="en-US" sz="2200" b="1" dirty="0" smtClean="0">
                          <a:solidFill>
                            <a:srgbClr val="920000"/>
                          </a:solidFill>
                          <a:effectLst/>
                          <a:latin typeface="Comic Sans MS" pitchFamily="66" charset="0"/>
                        </a:rPr>
                        <a:t>Will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lang="en-US" sz="2200" b="1" u="sng" dirty="0" smtClean="0">
                          <a:effectLst/>
                          <a:latin typeface="Comic Sans MS" pitchFamily="66" charset="0"/>
                        </a:rPr>
                        <a:t>Mary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lang="en-US" sz="2200" b="1" u="sng" dirty="0" smtClean="0">
                          <a:solidFill>
                            <a:schemeClr val="tx2"/>
                          </a:solidFill>
                          <a:effectLst/>
                          <a:latin typeface="Comic Sans MS" pitchFamily="66" charset="0"/>
                        </a:rPr>
                        <a:t>arrange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 a picnic for her friends tomorrow or next</a:t>
                      </a:r>
                      <a:r>
                        <a:rPr lang="en-US" sz="2200" b="1" baseline="0" dirty="0" smtClean="0">
                          <a:effectLst/>
                          <a:latin typeface="Comic Sans MS" pitchFamily="66" charset="0"/>
                        </a:rPr>
                        <a:t> Saturday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?</a:t>
                      </a:r>
                      <a:endParaRPr lang="ru-RU" sz="2200" b="1" dirty="0">
                        <a:effectLst/>
                        <a:latin typeface="Comic Sans MS" pitchFamily="66" charset="0"/>
                      </a:endParaRPr>
                    </a:p>
                  </a:txBody>
                  <a:tcPr marL="104410" marR="104410" marT="50408" marB="50408"/>
                </a:tc>
              </a:tr>
              <a:tr h="1310619"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smtClean="0">
                          <a:solidFill>
                            <a:schemeClr val="tx2"/>
                          </a:solidFill>
                        </a:rPr>
                        <a:t>Can</a:t>
                      </a:r>
                    </a:p>
                    <a:p>
                      <a:pPr algn="ctr"/>
                      <a:r>
                        <a:rPr lang="en-US" sz="2600" b="1" dirty="0" smtClean="0">
                          <a:solidFill>
                            <a:schemeClr val="tx2"/>
                          </a:solidFill>
                        </a:rPr>
                        <a:t>May</a:t>
                      </a:r>
                    </a:p>
                    <a:p>
                      <a:pPr algn="ctr"/>
                      <a:r>
                        <a:rPr lang="en-US" sz="2600" b="1" dirty="0" smtClean="0">
                          <a:solidFill>
                            <a:schemeClr val="tx2"/>
                          </a:solidFill>
                        </a:rPr>
                        <a:t>Must</a:t>
                      </a:r>
                      <a:endParaRPr lang="ru-RU" sz="2600" b="1" dirty="0">
                        <a:solidFill>
                          <a:schemeClr val="tx2"/>
                        </a:solidFill>
                      </a:endParaRPr>
                    </a:p>
                  </a:txBody>
                  <a:tcPr marL="104410" marR="104410" marT="50408" marB="50408"/>
                </a:tc>
                <a:tc>
                  <a:txBody>
                    <a:bodyPr/>
                    <a:lstStyle/>
                    <a:p>
                      <a:r>
                        <a:rPr lang="en-US" sz="2200" b="1" dirty="0" smtClean="0">
                          <a:solidFill>
                            <a:srgbClr val="920000"/>
                          </a:solidFill>
                          <a:effectLst/>
                          <a:latin typeface="Comic Sans MS" pitchFamily="66" charset="0"/>
                        </a:rPr>
                        <a:t>Can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lang="en-US" sz="2200" b="1" u="sng" dirty="0" smtClean="0">
                          <a:effectLst/>
                          <a:latin typeface="Comic Sans MS" pitchFamily="66" charset="0"/>
                        </a:rPr>
                        <a:t>you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lang="en-US" sz="2200" b="1" u="sng" dirty="0" smtClean="0">
                          <a:solidFill>
                            <a:schemeClr val="tx2"/>
                          </a:solidFill>
                          <a:effectLst/>
                          <a:latin typeface="Comic Sans MS" pitchFamily="66" charset="0"/>
                        </a:rPr>
                        <a:t>drive</a:t>
                      </a:r>
                      <a:r>
                        <a:rPr lang="en-US" sz="2200" b="1" u="none" dirty="0" smtClean="0">
                          <a:solidFill>
                            <a:schemeClr val="tx2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lang="en-US" sz="2200" b="1" u="none" dirty="0" smtClean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a car or a motor bike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?</a:t>
                      </a:r>
                    </a:p>
                    <a:p>
                      <a:r>
                        <a:rPr lang="en-US" sz="2200" b="1" dirty="0" smtClean="0">
                          <a:solidFill>
                            <a:srgbClr val="920000"/>
                          </a:solidFill>
                          <a:effectLst/>
                          <a:latin typeface="Comic Sans MS" pitchFamily="66" charset="0"/>
                        </a:rPr>
                        <a:t>May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lang="en-US" sz="2200" b="1" u="sng" dirty="0" smtClean="0">
                          <a:effectLst/>
                          <a:latin typeface="Comic Sans MS" pitchFamily="66" charset="0"/>
                        </a:rPr>
                        <a:t>I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lang="en-US" sz="2200" b="1" u="sng" dirty="0" smtClean="0">
                          <a:solidFill>
                            <a:schemeClr val="tx2"/>
                          </a:solidFill>
                          <a:effectLst/>
                          <a:latin typeface="Comic Sans MS" pitchFamily="66" charset="0"/>
                        </a:rPr>
                        <a:t>close</a:t>
                      </a:r>
                      <a:r>
                        <a:rPr lang="en-US" sz="2200" b="1" dirty="0" smtClean="0">
                          <a:solidFill>
                            <a:schemeClr val="tx2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the window or the door?</a:t>
                      </a:r>
                    </a:p>
                    <a:p>
                      <a:r>
                        <a:rPr lang="en-US" sz="2200" b="1" dirty="0" smtClean="0">
                          <a:solidFill>
                            <a:srgbClr val="920000"/>
                          </a:solidFill>
                          <a:effectLst/>
                          <a:latin typeface="Comic Sans MS" pitchFamily="66" charset="0"/>
                        </a:rPr>
                        <a:t>Must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lang="en-US" sz="2200" b="1" u="sng" dirty="0" smtClean="0">
                          <a:effectLst/>
                          <a:latin typeface="Comic Sans MS" pitchFamily="66" charset="0"/>
                        </a:rPr>
                        <a:t>I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lang="en-US" sz="2200" b="1" u="sng" dirty="0" smtClean="0">
                          <a:solidFill>
                            <a:schemeClr val="tx2"/>
                          </a:solidFill>
                          <a:effectLst/>
                          <a:latin typeface="Comic Sans MS" pitchFamily="66" charset="0"/>
                        </a:rPr>
                        <a:t>read</a:t>
                      </a:r>
                      <a:r>
                        <a:rPr lang="en-US" sz="2200" b="1" u="none" dirty="0" smtClean="0">
                          <a:solidFill>
                            <a:schemeClr val="tx2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or</a:t>
                      </a:r>
                      <a:r>
                        <a:rPr lang="en-US" sz="2200" b="1" u="none" dirty="0" smtClean="0"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lang="en-US" sz="2200" b="1" u="sng" dirty="0" smtClean="0">
                          <a:solidFill>
                            <a:schemeClr val="tx2"/>
                          </a:solidFill>
                          <a:effectLst/>
                          <a:latin typeface="Comic Sans MS" pitchFamily="66" charset="0"/>
                        </a:rPr>
                        <a:t>learn</a:t>
                      </a:r>
                      <a:r>
                        <a:rPr lang="en-US" sz="2200" b="1" u="none" dirty="0" smtClean="0"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the poem?</a:t>
                      </a:r>
                    </a:p>
                  </a:txBody>
                  <a:tcPr marL="104410" marR="104410" marT="50408" marB="50408"/>
                </a:tc>
              </a:tr>
            </a:tbl>
          </a:graphicData>
        </a:graphic>
      </p:graphicFrame>
      <p:cxnSp>
        <p:nvCxnSpPr>
          <p:cNvPr id="9" name="Прямая соединительная линия 8"/>
          <p:cNvCxnSpPr/>
          <p:nvPr/>
        </p:nvCxnSpPr>
        <p:spPr>
          <a:xfrm>
            <a:off x="3911840" y="3463063"/>
            <a:ext cx="1068881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5664611" y="4177592"/>
            <a:ext cx="1479989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987169" y="4574553"/>
            <a:ext cx="650881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4353077" y="5606651"/>
            <a:ext cx="1068881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085857" y="6479965"/>
            <a:ext cx="723529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822726" y="6876926"/>
            <a:ext cx="715349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958381" y="7194494"/>
            <a:ext cx="579694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8190164" y="1081298"/>
            <a:ext cx="621324" cy="59631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lIns="102870" tIns="51435" rIns="102870" bIns="51435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accent2"/>
                </a:solidFill>
                <a:latin typeface="Comic Sans MS" pitchFamily="66" charset="0"/>
              </a:rPr>
              <a:t>or</a:t>
            </a:r>
            <a:endParaRPr lang="ru-RU" sz="32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8946938" y="1179949"/>
            <a:ext cx="380873" cy="41165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lIns="102870" tIns="51435" rIns="102870" bIns="51435">
            <a:spAutoFit/>
          </a:bodyPr>
          <a:lstStyle/>
          <a:p>
            <a:pPr algn="ctr"/>
            <a:r>
              <a:rPr lang="ru-RU" b="1" dirty="0" smtClean="0">
                <a:solidFill>
                  <a:schemeClr val="accent2"/>
                </a:solidFill>
                <a:latin typeface="Comic Sans MS" pitchFamily="66" charset="0"/>
              </a:rPr>
              <a:t>…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809386" y="2113396"/>
            <a:ext cx="485239" cy="317569"/>
          </a:xfrm>
          <a:prstGeom prst="rect">
            <a:avLst/>
          </a:prstGeom>
          <a:noFill/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02870" tIns="51435" rIns="102870" bIns="51435"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4936719" y="2430965"/>
            <a:ext cx="485239" cy="317569"/>
          </a:xfrm>
          <a:prstGeom prst="rect">
            <a:avLst/>
          </a:prstGeom>
          <a:noFill/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02870" tIns="51435" rIns="102870" bIns="51435"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5226022" y="2748533"/>
            <a:ext cx="485239" cy="317569"/>
          </a:xfrm>
          <a:prstGeom prst="rect">
            <a:avLst/>
          </a:prstGeom>
          <a:noFill/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02870" tIns="51435" rIns="102870" bIns="51435"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6215245" y="3145494"/>
            <a:ext cx="485239" cy="317569"/>
          </a:xfrm>
          <a:prstGeom prst="rect">
            <a:avLst/>
          </a:prstGeom>
          <a:noFill/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02870" tIns="51435" rIns="102870" bIns="51435"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4398277" y="3860023"/>
            <a:ext cx="485239" cy="317569"/>
          </a:xfrm>
          <a:prstGeom prst="rect">
            <a:avLst/>
          </a:prstGeom>
          <a:noFill/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02870" tIns="51435" rIns="102870" bIns="51435"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9167133" y="4256984"/>
            <a:ext cx="485239" cy="317569"/>
          </a:xfrm>
          <a:prstGeom prst="rect">
            <a:avLst/>
          </a:prstGeom>
          <a:noFill/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02870" tIns="51435" rIns="102870" bIns="51435"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4151613" y="5606651"/>
            <a:ext cx="485239" cy="317569"/>
          </a:xfrm>
          <a:prstGeom prst="rect">
            <a:avLst/>
          </a:prstGeom>
          <a:noFill/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02870" tIns="51435" rIns="102870" bIns="51435"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5639693" y="6241788"/>
            <a:ext cx="485239" cy="317569"/>
          </a:xfrm>
          <a:prstGeom prst="rect">
            <a:avLst/>
          </a:prstGeom>
          <a:noFill/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02870" tIns="51435" rIns="102870" bIns="51435"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6215245" y="6559357"/>
            <a:ext cx="485239" cy="317569"/>
          </a:xfrm>
          <a:prstGeom prst="rect">
            <a:avLst/>
          </a:prstGeom>
          <a:noFill/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02870" tIns="51435" rIns="102870" bIns="51435"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4599978" y="6876926"/>
            <a:ext cx="485239" cy="317569"/>
          </a:xfrm>
          <a:prstGeom prst="rect">
            <a:avLst/>
          </a:prstGeom>
          <a:noFill/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02870" tIns="51435" rIns="102870" bIns="51435" rtlCol="0" anchor="ctr"/>
          <a:lstStyle/>
          <a:p>
            <a:pPr algn="ctr"/>
            <a:endParaRPr lang="ru-RU"/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5085217" y="7194494"/>
            <a:ext cx="710829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8810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47175" y="107463"/>
            <a:ext cx="3383298" cy="59631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lIns="102870" tIns="51435" rIns="102870" bIns="51435">
            <a:spAutoFit/>
          </a:bodyPr>
          <a:lstStyle/>
          <a:p>
            <a:r>
              <a:rPr lang="en-US" sz="3200" b="1" dirty="0" smtClean="0">
                <a:solidFill>
                  <a:schemeClr val="accent2"/>
                </a:solidFill>
                <a:latin typeface="Comic Sans MS" pitchFamily="66" charset="0"/>
              </a:rPr>
              <a:t>Special </a:t>
            </a:r>
            <a:r>
              <a:rPr lang="en-US" sz="3200" b="1" dirty="0">
                <a:solidFill>
                  <a:schemeClr val="accent2"/>
                </a:solidFill>
                <a:latin typeface="Comic Sans MS" pitchFamily="66" charset="0"/>
              </a:rPr>
              <a:t>question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61666" y="874545"/>
            <a:ext cx="1983876" cy="719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lIns="102870" tIns="51435" rIns="102870" bIns="51435">
            <a:spAutoFit/>
          </a:bodyPr>
          <a:lstStyle/>
          <a:p>
            <a:pPr algn="ctr"/>
            <a:r>
              <a:rPr lang="en-US" b="1" dirty="0" smtClean="0">
                <a:solidFill>
                  <a:schemeClr val="accent2"/>
                </a:solidFill>
                <a:latin typeface="Comic Sans MS" pitchFamily="66" charset="0"/>
              </a:rPr>
              <a:t>Auxiliary</a:t>
            </a:r>
          </a:p>
          <a:p>
            <a:pPr algn="ctr"/>
            <a:r>
              <a:rPr lang="en-US" b="1" dirty="0" smtClean="0">
                <a:solidFill>
                  <a:schemeClr val="accent2"/>
                </a:solidFill>
                <a:latin typeface="Comic Sans MS" pitchFamily="66" charset="0"/>
              </a:rPr>
              <a:t> (modal verbs)</a:t>
            </a:r>
            <a:endParaRPr lang="ru-RU" b="1" dirty="0" smtClean="0">
              <a:solidFill>
                <a:schemeClr val="accent2"/>
              </a:solidFill>
              <a:latin typeface="Comic Sans MS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688980" y="1179949"/>
            <a:ext cx="1116652" cy="41165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lIns="102870" tIns="51435" rIns="102870" bIns="51435">
            <a:spAutoFit/>
          </a:bodyPr>
          <a:lstStyle/>
          <a:p>
            <a:pPr algn="ctr"/>
            <a:r>
              <a:rPr lang="en-US" b="1" dirty="0" smtClean="0">
                <a:solidFill>
                  <a:schemeClr val="accent2"/>
                </a:solidFill>
                <a:latin typeface="Comic Sans MS" pitchFamily="66" charset="0"/>
              </a:rPr>
              <a:t>subject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626924" y="1179949"/>
            <a:ext cx="993222" cy="41165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lIns="102870" tIns="51435" rIns="102870" bIns="51435">
            <a:spAutoFit/>
          </a:bodyPr>
          <a:lstStyle/>
          <a:p>
            <a:pPr algn="ctr"/>
            <a:r>
              <a:rPr lang="en-US" b="1" dirty="0" smtClean="0">
                <a:solidFill>
                  <a:schemeClr val="accent2"/>
                </a:solidFill>
                <a:latin typeface="Comic Sans MS" pitchFamily="66" charset="0"/>
              </a:rPr>
              <a:t>object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208105" y="1179949"/>
            <a:ext cx="380873" cy="41165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lIns="102870" tIns="51435" rIns="102870" bIns="51435">
            <a:spAutoFit/>
          </a:bodyPr>
          <a:lstStyle/>
          <a:p>
            <a:pPr algn="ctr"/>
            <a:r>
              <a:rPr lang="ru-RU" b="1" dirty="0" smtClean="0">
                <a:solidFill>
                  <a:schemeClr val="accent2"/>
                </a:solidFill>
                <a:latin typeface="Comic Sans MS" pitchFamily="66" charset="0"/>
              </a:rPr>
              <a:t>…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819725" y="763730"/>
            <a:ext cx="577209" cy="1042593"/>
          </a:xfrm>
          <a:prstGeom prst="rect">
            <a:avLst/>
          </a:prstGeom>
          <a:noFill/>
        </p:spPr>
        <p:txBody>
          <a:bodyPr wrap="none" lIns="102870" tIns="51435" rIns="102870" bIns="51435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6100" b="1" spc="56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rPr>
              <a:t>?</a:t>
            </a:r>
            <a:endParaRPr lang="ru-RU" sz="6100" b="1" spc="56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8032" y="1027247"/>
            <a:ext cx="1865254" cy="719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lIns="102870" tIns="51435" rIns="102870" bIns="51435">
            <a:spAutoFit/>
          </a:bodyPr>
          <a:lstStyle/>
          <a:p>
            <a:pPr algn="ctr"/>
            <a:r>
              <a:rPr lang="en-US" b="1" dirty="0" smtClean="0">
                <a:solidFill>
                  <a:schemeClr val="accent2"/>
                </a:solidFill>
                <a:latin typeface="Comic Sans MS" pitchFamily="66" charset="0"/>
              </a:rPr>
              <a:t>Interrogative</a:t>
            </a:r>
          </a:p>
          <a:p>
            <a:pPr algn="ctr"/>
            <a:r>
              <a:rPr lang="en-US" b="1" dirty="0" smtClean="0">
                <a:solidFill>
                  <a:schemeClr val="accent2"/>
                </a:solidFill>
                <a:latin typeface="Comic Sans MS" pitchFamily="66" charset="0"/>
              </a:rPr>
              <a:t> word</a:t>
            </a:r>
            <a:endParaRPr lang="ru-RU" b="1" dirty="0" smtClean="0">
              <a:solidFill>
                <a:schemeClr val="accent2"/>
              </a:solidFill>
              <a:latin typeface="Comic Sans MS" pitchFamily="66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6356" y="1892559"/>
            <a:ext cx="1670829" cy="3461247"/>
          </a:xfrm>
          <a:prstGeom prst="rect">
            <a:avLst/>
          </a:prstGeom>
        </p:spPr>
        <p:txBody>
          <a:bodyPr wrap="square" lIns="102870" tIns="51435" rIns="102870" bIns="51435">
            <a:spAutoFit/>
          </a:bodyPr>
          <a:lstStyle/>
          <a:p>
            <a:r>
              <a:rPr lang="ru-RU" b="1" dirty="0">
                <a:solidFill>
                  <a:srgbClr val="05470B"/>
                </a:solidFill>
                <a:latin typeface="Comic Sans MS" pitchFamily="66" charset="0"/>
              </a:rPr>
              <a:t> </a:t>
            </a:r>
            <a:r>
              <a:rPr lang="ru-RU" b="1" dirty="0" smtClean="0">
                <a:solidFill>
                  <a:srgbClr val="05470B"/>
                </a:solidFill>
                <a:latin typeface="Comic Sans MS" pitchFamily="66" charset="0"/>
              </a:rPr>
              <a:t> </a:t>
            </a:r>
            <a:r>
              <a:rPr lang="en-US" b="1" dirty="0" smtClean="0">
                <a:solidFill>
                  <a:srgbClr val="05470B"/>
                </a:solidFill>
                <a:latin typeface="Comic Sans MS" pitchFamily="66" charset="0"/>
              </a:rPr>
              <a:t>When</a:t>
            </a:r>
            <a:endParaRPr lang="en-US" b="1" dirty="0">
              <a:solidFill>
                <a:srgbClr val="05470B"/>
              </a:solidFill>
              <a:latin typeface="Comic Sans MS" pitchFamily="66" charset="0"/>
            </a:endParaRPr>
          </a:p>
          <a:p>
            <a:r>
              <a:rPr lang="ru-RU" b="1" dirty="0">
                <a:solidFill>
                  <a:srgbClr val="05470B"/>
                </a:solidFill>
                <a:latin typeface="Comic Sans MS" pitchFamily="66" charset="0"/>
              </a:rPr>
              <a:t>  </a:t>
            </a:r>
            <a:r>
              <a:rPr lang="en-US" b="1" dirty="0">
                <a:solidFill>
                  <a:srgbClr val="05470B"/>
                </a:solidFill>
                <a:latin typeface="Comic Sans MS" pitchFamily="66" charset="0"/>
              </a:rPr>
              <a:t>Where</a:t>
            </a:r>
          </a:p>
          <a:p>
            <a:r>
              <a:rPr lang="ru-RU" b="1" dirty="0">
                <a:solidFill>
                  <a:srgbClr val="05470B"/>
                </a:solidFill>
                <a:latin typeface="Comic Sans MS" pitchFamily="66" charset="0"/>
              </a:rPr>
              <a:t>  </a:t>
            </a:r>
            <a:r>
              <a:rPr lang="en-US" b="1" dirty="0" smtClean="0">
                <a:solidFill>
                  <a:srgbClr val="05470B"/>
                </a:solidFill>
                <a:latin typeface="Comic Sans MS" pitchFamily="66" charset="0"/>
              </a:rPr>
              <a:t>What</a:t>
            </a:r>
          </a:p>
          <a:p>
            <a:r>
              <a:rPr lang="en-US" b="1" dirty="0" smtClean="0">
                <a:solidFill>
                  <a:srgbClr val="05470B"/>
                </a:solidFill>
                <a:latin typeface="Comic Sans MS" pitchFamily="66" charset="0"/>
              </a:rPr>
              <a:t>  Which</a:t>
            </a:r>
            <a:endParaRPr lang="en-US" b="1" dirty="0">
              <a:solidFill>
                <a:srgbClr val="05470B"/>
              </a:solidFill>
              <a:latin typeface="Comic Sans MS" pitchFamily="66" charset="0"/>
            </a:endParaRPr>
          </a:p>
          <a:p>
            <a:r>
              <a:rPr lang="ru-RU" b="1" dirty="0">
                <a:solidFill>
                  <a:srgbClr val="05470B"/>
                </a:solidFill>
                <a:latin typeface="Comic Sans MS" pitchFamily="66" charset="0"/>
              </a:rPr>
              <a:t>  </a:t>
            </a:r>
            <a:r>
              <a:rPr lang="en-US" b="1" dirty="0">
                <a:solidFill>
                  <a:srgbClr val="05470B"/>
                </a:solidFill>
                <a:latin typeface="Comic Sans MS" pitchFamily="66" charset="0"/>
              </a:rPr>
              <a:t>Why</a:t>
            </a:r>
          </a:p>
          <a:p>
            <a:r>
              <a:rPr lang="ru-RU" b="1" dirty="0">
                <a:solidFill>
                  <a:srgbClr val="05470B"/>
                </a:solidFill>
                <a:latin typeface="Comic Sans MS" pitchFamily="66" charset="0"/>
              </a:rPr>
              <a:t>  </a:t>
            </a:r>
            <a:r>
              <a:rPr lang="en-US" b="1" dirty="0" smtClean="0">
                <a:solidFill>
                  <a:srgbClr val="05470B"/>
                </a:solidFill>
                <a:latin typeface="Comic Sans MS" pitchFamily="66" charset="0"/>
              </a:rPr>
              <a:t>Whose</a:t>
            </a:r>
          </a:p>
          <a:p>
            <a:r>
              <a:rPr lang="en-US" b="1" dirty="0" smtClean="0">
                <a:solidFill>
                  <a:srgbClr val="05470B"/>
                </a:solidFill>
                <a:latin typeface="Comic Sans MS" pitchFamily="66" charset="0"/>
              </a:rPr>
              <a:t>  Whom</a:t>
            </a:r>
            <a:endParaRPr lang="ru-RU" b="1" dirty="0">
              <a:solidFill>
                <a:srgbClr val="05470B"/>
              </a:solidFill>
              <a:latin typeface="Comic Sans MS" pitchFamily="66" charset="0"/>
            </a:endParaRPr>
          </a:p>
          <a:p>
            <a:r>
              <a:rPr lang="en-US" b="1" dirty="0">
                <a:solidFill>
                  <a:srgbClr val="05470B"/>
                </a:solidFill>
                <a:latin typeface="Comic Sans MS" pitchFamily="66" charset="0"/>
              </a:rPr>
              <a:t>  </a:t>
            </a:r>
            <a:r>
              <a:rPr lang="en-US" b="1" dirty="0" smtClean="0">
                <a:solidFill>
                  <a:srgbClr val="05470B"/>
                </a:solidFill>
                <a:latin typeface="Comic Sans MS" pitchFamily="66" charset="0"/>
              </a:rPr>
              <a:t>How</a:t>
            </a:r>
          </a:p>
          <a:p>
            <a:r>
              <a:rPr lang="en-US" b="1" dirty="0" smtClean="0">
                <a:solidFill>
                  <a:srgbClr val="05470B"/>
                </a:solidFill>
                <a:latin typeface="Comic Sans MS" pitchFamily="66" charset="0"/>
              </a:rPr>
              <a:t>How many</a:t>
            </a:r>
          </a:p>
          <a:p>
            <a:r>
              <a:rPr lang="en-US" b="1" dirty="0" smtClean="0">
                <a:solidFill>
                  <a:srgbClr val="05470B"/>
                </a:solidFill>
                <a:latin typeface="Comic Sans MS" pitchFamily="66" charset="0"/>
              </a:rPr>
              <a:t>How much</a:t>
            </a:r>
            <a:endParaRPr lang="ru-RU" b="1" dirty="0" smtClean="0">
              <a:solidFill>
                <a:srgbClr val="05470B"/>
              </a:solidFill>
              <a:latin typeface="Comic Sans MS" pitchFamily="66" charset="0"/>
            </a:endParaRPr>
          </a:p>
          <a:p>
            <a:r>
              <a:rPr lang="en-US" b="1" dirty="0" smtClean="0">
                <a:solidFill>
                  <a:srgbClr val="05470B"/>
                </a:solidFill>
                <a:latin typeface="Comic Sans MS" pitchFamily="66" charset="0"/>
              </a:rPr>
              <a:t>How long</a:t>
            </a:r>
            <a:endParaRPr lang="ru-RU" b="1" dirty="0">
              <a:solidFill>
                <a:srgbClr val="05470B"/>
              </a:solidFill>
              <a:latin typeface="Comic Sans MS" pitchFamily="66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1352731"/>
              </p:ext>
            </p:extLst>
          </p:nvPr>
        </p:nvGraphicFramePr>
        <p:xfrm>
          <a:off x="1529223" y="2034004"/>
          <a:ext cx="8789012" cy="5422205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553508"/>
                <a:gridCol w="7235504"/>
              </a:tblGrid>
              <a:tr h="1108985"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smtClean="0">
                          <a:solidFill>
                            <a:schemeClr val="tx2"/>
                          </a:solidFill>
                        </a:rPr>
                        <a:t>to</a:t>
                      </a:r>
                      <a:r>
                        <a:rPr lang="en-US" sz="2600" b="1" baseline="0" dirty="0" smtClean="0">
                          <a:solidFill>
                            <a:schemeClr val="tx2"/>
                          </a:solidFill>
                        </a:rPr>
                        <a:t> be</a:t>
                      </a:r>
                      <a:endParaRPr lang="ru-RU" sz="2600" b="1" dirty="0">
                        <a:solidFill>
                          <a:schemeClr val="tx2"/>
                        </a:solidFill>
                      </a:endParaRPr>
                    </a:p>
                  </a:txBody>
                  <a:tcPr marL="104410" marR="104410" marT="50408" marB="50408"/>
                </a:tc>
                <a:tc>
                  <a:txBody>
                    <a:bodyPr/>
                    <a:lstStyle/>
                    <a:p>
                      <a:r>
                        <a:rPr lang="en-US" sz="2200" b="1" dirty="0" smtClean="0">
                          <a:solidFill>
                            <a:srgbClr val="920000"/>
                          </a:solidFill>
                          <a:effectLst/>
                          <a:latin typeface="Comic Sans MS" pitchFamily="66" charset="0"/>
                        </a:rPr>
                        <a:t>Where</a:t>
                      </a:r>
                      <a:r>
                        <a:rPr lang="en-US" sz="2200" b="1" baseline="0" dirty="0" smtClean="0">
                          <a:solidFill>
                            <a:srgbClr val="920000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lang="en-US" sz="2200" b="1" baseline="0" dirty="0" smtClean="0">
                          <a:solidFill>
                            <a:schemeClr val="tx2"/>
                          </a:solidFill>
                          <a:effectLst/>
                          <a:latin typeface="Comic Sans MS" pitchFamily="66" charset="0"/>
                        </a:rPr>
                        <a:t>a</a:t>
                      </a:r>
                      <a:r>
                        <a:rPr lang="en-US" sz="2200" b="1" dirty="0" smtClean="0">
                          <a:solidFill>
                            <a:schemeClr val="tx2"/>
                          </a:solidFill>
                          <a:effectLst/>
                          <a:latin typeface="Comic Sans MS" pitchFamily="66" charset="0"/>
                        </a:rPr>
                        <a:t>m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lang="en-US" sz="2200" b="1" u="sng" dirty="0" smtClean="0">
                          <a:effectLst/>
                          <a:latin typeface="Comic Sans MS" pitchFamily="66" charset="0"/>
                        </a:rPr>
                        <a:t>I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?</a:t>
                      </a:r>
                    </a:p>
                    <a:p>
                      <a:r>
                        <a:rPr lang="en-US" sz="2200" b="1" dirty="0" smtClean="0">
                          <a:solidFill>
                            <a:srgbClr val="920000"/>
                          </a:solidFill>
                          <a:effectLst/>
                          <a:latin typeface="Comic Sans MS" pitchFamily="66" charset="0"/>
                        </a:rPr>
                        <a:t>What </a:t>
                      </a:r>
                      <a:r>
                        <a:rPr lang="en-US" sz="2200" b="1" dirty="0" smtClean="0">
                          <a:solidFill>
                            <a:schemeClr val="tx2"/>
                          </a:solidFill>
                          <a:effectLst/>
                          <a:latin typeface="Comic Sans MS" pitchFamily="66" charset="0"/>
                        </a:rPr>
                        <a:t>is </a:t>
                      </a:r>
                      <a:r>
                        <a:rPr lang="en-US" sz="2200" b="1" u="sng" dirty="0" smtClean="0">
                          <a:effectLst/>
                          <a:latin typeface="Comic Sans MS" pitchFamily="66" charset="0"/>
                        </a:rPr>
                        <a:t>she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?</a:t>
                      </a:r>
                    </a:p>
                    <a:p>
                      <a:r>
                        <a:rPr lang="en-US" sz="2200" b="1" dirty="0" smtClean="0">
                          <a:solidFill>
                            <a:srgbClr val="920000"/>
                          </a:solidFill>
                          <a:effectLst/>
                          <a:latin typeface="Comic Sans MS" pitchFamily="66" charset="0"/>
                        </a:rPr>
                        <a:t>Where </a:t>
                      </a:r>
                      <a:r>
                        <a:rPr lang="en-US" sz="2200" b="1" dirty="0" smtClean="0">
                          <a:solidFill>
                            <a:schemeClr val="tx2"/>
                          </a:solidFill>
                          <a:effectLst/>
                          <a:latin typeface="Comic Sans MS" pitchFamily="66" charset="0"/>
                        </a:rPr>
                        <a:t>are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lang="en-US" sz="2200" b="1" u="sng" dirty="0" smtClean="0">
                          <a:effectLst/>
                          <a:latin typeface="Comic Sans MS" pitchFamily="66" charset="0"/>
                        </a:rPr>
                        <a:t>you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?</a:t>
                      </a:r>
                      <a:endParaRPr lang="ru-RU" sz="2200" b="1" dirty="0">
                        <a:effectLst/>
                        <a:latin typeface="Comic Sans MS" pitchFamily="66" charset="0"/>
                      </a:endParaRPr>
                    </a:p>
                  </a:txBody>
                  <a:tcPr marL="104410" marR="104410" marT="50408" marB="50408"/>
                </a:tc>
              </a:tr>
              <a:tr h="1187897"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smtClean="0">
                          <a:solidFill>
                            <a:schemeClr val="tx2"/>
                          </a:solidFill>
                        </a:rPr>
                        <a:t>Present Simple</a:t>
                      </a:r>
                      <a:endParaRPr lang="ru-RU" sz="2600" b="1" dirty="0">
                        <a:solidFill>
                          <a:schemeClr val="tx2"/>
                        </a:solidFill>
                      </a:endParaRPr>
                    </a:p>
                  </a:txBody>
                  <a:tcPr marL="104410" marR="104410" marT="50408" marB="50408"/>
                </a:tc>
                <a:tc>
                  <a:txBody>
                    <a:bodyPr/>
                    <a:lstStyle/>
                    <a:p>
                      <a:r>
                        <a:rPr lang="en-US" sz="2200" b="1" dirty="0" smtClean="0">
                          <a:solidFill>
                            <a:srgbClr val="920000"/>
                          </a:solidFill>
                          <a:effectLst/>
                          <a:latin typeface="Comic Sans MS" pitchFamily="66" charset="0"/>
                        </a:rPr>
                        <a:t>What rules </a:t>
                      </a:r>
                      <a:r>
                        <a:rPr lang="en-US" sz="2200" b="1" dirty="0" smtClean="0">
                          <a:solidFill>
                            <a:schemeClr val="tx2"/>
                          </a:solidFill>
                          <a:effectLst/>
                          <a:latin typeface="Comic Sans MS" pitchFamily="66" charset="0"/>
                        </a:rPr>
                        <a:t>do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lang="en-US" sz="2200" b="1" u="sng" dirty="0" smtClean="0">
                          <a:effectLst/>
                          <a:latin typeface="Comic Sans MS" pitchFamily="66" charset="0"/>
                        </a:rPr>
                        <a:t>you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lang="en-US" sz="2200" b="1" u="sng" dirty="0" smtClean="0">
                          <a:solidFill>
                            <a:schemeClr val="tx2"/>
                          </a:solidFill>
                          <a:effectLst/>
                          <a:latin typeface="Comic Sans MS" pitchFamily="66" charset="0"/>
                        </a:rPr>
                        <a:t>discuss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 at school?</a:t>
                      </a:r>
                    </a:p>
                    <a:p>
                      <a:r>
                        <a:rPr lang="en-US" sz="2200" b="1" dirty="0" smtClean="0">
                          <a:solidFill>
                            <a:srgbClr val="920000"/>
                          </a:solidFill>
                          <a:effectLst/>
                          <a:latin typeface="Comic Sans MS" pitchFamily="66" charset="0"/>
                        </a:rPr>
                        <a:t>What </a:t>
                      </a:r>
                      <a:r>
                        <a:rPr lang="en-US" sz="2200" b="1" dirty="0" smtClean="0">
                          <a:solidFill>
                            <a:schemeClr val="tx2"/>
                          </a:solidFill>
                          <a:effectLst/>
                          <a:latin typeface="Comic Sans MS" pitchFamily="66" charset="0"/>
                        </a:rPr>
                        <a:t>does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lang="en-US" sz="2200" b="1" u="sng" dirty="0" smtClean="0">
                          <a:effectLst/>
                          <a:latin typeface="Comic Sans MS" pitchFamily="66" charset="0"/>
                        </a:rPr>
                        <a:t>she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lang="en-US" sz="2200" b="1" u="sng" dirty="0" smtClean="0">
                          <a:solidFill>
                            <a:schemeClr val="tx2"/>
                          </a:solidFill>
                          <a:effectLst/>
                          <a:latin typeface="Comic Sans MS" pitchFamily="66" charset="0"/>
                        </a:rPr>
                        <a:t>take care 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of?</a:t>
                      </a:r>
                    </a:p>
                    <a:p>
                      <a:r>
                        <a:rPr lang="en-US" sz="2200" b="1" dirty="0" smtClean="0">
                          <a:solidFill>
                            <a:srgbClr val="920000"/>
                          </a:solidFill>
                          <a:effectLst/>
                          <a:latin typeface="Comic Sans MS" pitchFamily="66" charset="0"/>
                        </a:rPr>
                        <a:t>Whom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lang="en-US" sz="2200" b="1" dirty="0" smtClean="0">
                          <a:solidFill>
                            <a:schemeClr val="tx2"/>
                          </a:solidFill>
                          <a:effectLst/>
                          <a:latin typeface="Comic Sans MS" pitchFamily="66" charset="0"/>
                        </a:rPr>
                        <a:t>did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lang="en-US" sz="2200" b="1" u="sng" dirty="0" smtClean="0">
                          <a:effectLst/>
                          <a:latin typeface="Comic Sans MS" pitchFamily="66" charset="0"/>
                        </a:rPr>
                        <a:t>you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lang="en-US" sz="2200" b="1" u="sng" dirty="0" smtClean="0">
                          <a:solidFill>
                            <a:schemeClr val="tx2"/>
                          </a:solidFill>
                          <a:effectLst/>
                          <a:latin typeface="Comic Sans MS" pitchFamily="66" charset="0"/>
                        </a:rPr>
                        <a:t>invite</a:t>
                      </a:r>
                      <a:r>
                        <a:rPr lang="en-US" sz="2200" b="1" baseline="0" dirty="0" smtClean="0">
                          <a:effectLst/>
                          <a:latin typeface="Comic Sans MS" pitchFamily="66" charset="0"/>
                        </a:rPr>
                        <a:t> to the party?</a:t>
                      </a:r>
                      <a:endParaRPr lang="ru-RU" sz="2200" b="1" dirty="0">
                        <a:effectLst/>
                        <a:latin typeface="Comic Sans MS" pitchFamily="66" charset="0"/>
                      </a:endParaRPr>
                    </a:p>
                  </a:txBody>
                  <a:tcPr marL="104410" marR="104410" marT="50408" marB="50408"/>
                </a:tc>
              </a:tr>
              <a:tr h="907352"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smtClean="0">
                          <a:solidFill>
                            <a:schemeClr val="tx2"/>
                          </a:solidFill>
                        </a:rPr>
                        <a:t>Past Simple</a:t>
                      </a:r>
                      <a:endParaRPr lang="ru-RU" sz="2600" b="1" dirty="0">
                        <a:solidFill>
                          <a:schemeClr val="tx2"/>
                        </a:solidFill>
                      </a:endParaRPr>
                    </a:p>
                  </a:txBody>
                  <a:tcPr marL="104410" marR="104410" marT="50408" marB="50408"/>
                </a:tc>
                <a:tc>
                  <a:txBody>
                    <a:bodyPr/>
                    <a:lstStyle/>
                    <a:p>
                      <a:r>
                        <a:rPr lang="en-US" sz="2200" b="1" dirty="0" smtClean="0">
                          <a:solidFill>
                            <a:srgbClr val="920000"/>
                          </a:solidFill>
                          <a:effectLst/>
                          <a:latin typeface="Comic Sans MS" pitchFamily="66" charset="0"/>
                        </a:rPr>
                        <a:t>When </a:t>
                      </a:r>
                      <a:r>
                        <a:rPr lang="en-US" sz="2200" b="1" dirty="0" smtClean="0">
                          <a:solidFill>
                            <a:schemeClr val="tx2"/>
                          </a:solidFill>
                          <a:effectLst/>
                          <a:latin typeface="Comic Sans MS" pitchFamily="66" charset="0"/>
                        </a:rPr>
                        <a:t>did</a:t>
                      </a:r>
                      <a:r>
                        <a:rPr lang="en-US" sz="2200" b="1" baseline="0" dirty="0" smtClean="0">
                          <a:solidFill>
                            <a:srgbClr val="920000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lang="en-US" sz="2200" b="1" u="sng" baseline="0" dirty="0" smtClean="0">
                          <a:effectLst/>
                          <a:latin typeface="Comic Sans MS" pitchFamily="66" charset="0"/>
                        </a:rPr>
                        <a:t>you</a:t>
                      </a:r>
                      <a:r>
                        <a:rPr lang="en-US" sz="2200" b="1" baseline="0" dirty="0" smtClean="0"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lang="en-US" sz="2200" b="1" u="sng" baseline="0" dirty="0" smtClean="0">
                          <a:solidFill>
                            <a:schemeClr val="tx2"/>
                          </a:solidFill>
                          <a:effectLst/>
                          <a:latin typeface="Comic Sans MS" pitchFamily="66" charset="0"/>
                        </a:rPr>
                        <a:t>take</a:t>
                      </a:r>
                      <a:r>
                        <a:rPr lang="en-US" sz="2200" b="1" baseline="0" dirty="0" smtClean="0">
                          <a:effectLst/>
                          <a:latin typeface="Comic Sans MS" pitchFamily="66" charset="0"/>
                        </a:rPr>
                        <a:t> a picture of a lizard in the zoo?</a:t>
                      </a:r>
                      <a:endParaRPr lang="ru-RU" sz="2200" b="1" dirty="0">
                        <a:effectLst/>
                        <a:latin typeface="Comic Sans MS" pitchFamily="66" charset="0"/>
                      </a:endParaRPr>
                    </a:p>
                  </a:txBody>
                  <a:tcPr marL="104410" marR="104410" marT="50408" marB="50408"/>
                </a:tc>
              </a:tr>
              <a:tr h="907352"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smtClean="0">
                          <a:solidFill>
                            <a:schemeClr val="tx2"/>
                          </a:solidFill>
                        </a:rPr>
                        <a:t>Future Simple</a:t>
                      </a:r>
                      <a:endParaRPr lang="ru-RU" sz="2600" b="1" dirty="0">
                        <a:solidFill>
                          <a:schemeClr val="tx2"/>
                        </a:solidFill>
                      </a:endParaRPr>
                    </a:p>
                  </a:txBody>
                  <a:tcPr marL="104410" marR="104410" marT="50408" marB="50408"/>
                </a:tc>
                <a:tc>
                  <a:txBody>
                    <a:bodyPr/>
                    <a:lstStyle/>
                    <a:p>
                      <a:r>
                        <a:rPr lang="en-US" sz="2200" b="1" dirty="0" smtClean="0">
                          <a:solidFill>
                            <a:srgbClr val="920000"/>
                          </a:solidFill>
                          <a:effectLst/>
                          <a:latin typeface="Comic Sans MS" pitchFamily="66" charset="0"/>
                        </a:rPr>
                        <a:t>Why </a:t>
                      </a:r>
                      <a:r>
                        <a:rPr lang="en-US" sz="2200" b="1" dirty="0" smtClean="0">
                          <a:solidFill>
                            <a:schemeClr val="tx2"/>
                          </a:solidFill>
                          <a:effectLst/>
                          <a:latin typeface="Comic Sans MS" pitchFamily="66" charset="0"/>
                        </a:rPr>
                        <a:t>will </a:t>
                      </a:r>
                      <a:r>
                        <a:rPr lang="en-US" sz="2200" b="1" u="sng" dirty="0" smtClean="0">
                          <a:effectLst/>
                          <a:latin typeface="Comic Sans MS" pitchFamily="66" charset="0"/>
                        </a:rPr>
                        <a:t>Mary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lang="en-US" sz="2200" b="1" u="sng" dirty="0" smtClean="0">
                          <a:solidFill>
                            <a:schemeClr val="tx2"/>
                          </a:solidFill>
                          <a:effectLst/>
                          <a:latin typeface="Comic Sans MS" pitchFamily="66" charset="0"/>
                        </a:rPr>
                        <a:t>arrange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 a picnic for her friends tomorrow?</a:t>
                      </a:r>
                      <a:endParaRPr lang="ru-RU" sz="2200" b="1" dirty="0">
                        <a:effectLst/>
                        <a:latin typeface="Comic Sans MS" pitchFamily="66" charset="0"/>
                      </a:endParaRPr>
                    </a:p>
                  </a:txBody>
                  <a:tcPr marL="104410" marR="104410" marT="50408" marB="50408"/>
                </a:tc>
              </a:tr>
              <a:tr h="1310619"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smtClean="0">
                          <a:solidFill>
                            <a:schemeClr val="tx2"/>
                          </a:solidFill>
                        </a:rPr>
                        <a:t>Can</a:t>
                      </a:r>
                    </a:p>
                    <a:p>
                      <a:pPr algn="ctr"/>
                      <a:r>
                        <a:rPr lang="en-US" sz="2600" b="1" dirty="0" smtClean="0">
                          <a:solidFill>
                            <a:schemeClr val="tx2"/>
                          </a:solidFill>
                        </a:rPr>
                        <a:t>May</a:t>
                      </a:r>
                    </a:p>
                    <a:p>
                      <a:pPr algn="ctr"/>
                      <a:r>
                        <a:rPr lang="en-US" sz="2600" b="1" dirty="0" smtClean="0">
                          <a:solidFill>
                            <a:schemeClr val="tx2"/>
                          </a:solidFill>
                        </a:rPr>
                        <a:t>Must</a:t>
                      </a:r>
                      <a:endParaRPr lang="ru-RU" sz="2600" b="1" dirty="0">
                        <a:solidFill>
                          <a:schemeClr val="tx2"/>
                        </a:solidFill>
                      </a:endParaRPr>
                    </a:p>
                  </a:txBody>
                  <a:tcPr marL="104410" marR="104410" marT="50408" marB="50408"/>
                </a:tc>
                <a:tc>
                  <a:txBody>
                    <a:bodyPr/>
                    <a:lstStyle/>
                    <a:p>
                      <a:r>
                        <a:rPr lang="en-US" sz="2200" b="1" dirty="0" smtClean="0">
                          <a:solidFill>
                            <a:srgbClr val="920000"/>
                          </a:solidFill>
                          <a:effectLst/>
                          <a:latin typeface="Comic Sans MS" pitchFamily="66" charset="0"/>
                        </a:rPr>
                        <a:t>Whose book </a:t>
                      </a:r>
                      <a:r>
                        <a:rPr lang="en-US" sz="2200" b="1" dirty="0" smtClean="0">
                          <a:solidFill>
                            <a:schemeClr val="tx2"/>
                          </a:solidFill>
                          <a:effectLst/>
                          <a:latin typeface="Comic Sans MS" pitchFamily="66" charset="0"/>
                        </a:rPr>
                        <a:t>can</a:t>
                      </a:r>
                      <a:r>
                        <a:rPr lang="en-US" sz="2200" b="1" dirty="0" smtClean="0">
                          <a:solidFill>
                            <a:srgbClr val="920000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lang="en-US" sz="2200" b="1" u="sng" dirty="0" smtClean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r>
                        <a:rPr lang="en-US" sz="2200" b="1" dirty="0" smtClean="0"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lang="en-US" sz="2200" b="1" u="sng" dirty="0" smtClean="0">
                          <a:solidFill>
                            <a:schemeClr val="tx2"/>
                          </a:solidFill>
                          <a:effectLst/>
                          <a:latin typeface="Comic Sans MS" pitchFamily="66" charset="0"/>
                        </a:rPr>
                        <a:t>take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?</a:t>
                      </a:r>
                    </a:p>
                    <a:p>
                      <a:r>
                        <a:rPr lang="en-US" sz="2200" b="1" dirty="0" smtClean="0">
                          <a:solidFill>
                            <a:srgbClr val="920000"/>
                          </a:solidFill>
                          <a:effectLst/>
                          <a:latin typeface="Comic Sans MS" pitchFamily="66" charset="0"/>
                        </a:rPr>
                        <a:t>Where </a:t>
                      </a:r>
                      <a:r>
                        <a:rPr lang="en-US" sz="2200" b="1" dirty="0" smtClean="0">
                          <a:solidFill>
                            <a:schemeClr val="tx2"/>
                          </a:solidFill>
                          <a:effectLst/>
                          <a:latin typeface="Comic Sans MS" pitchFamily="66" charset="0"/>
                        </a:rPr>
                        <a:t>may </a:t>
                      </a:r>
                      <a:r>
                        <a:rPr lang="en-US" sz="2200" b="1" u="sng" dirty="0" smtClean="0">
                          <a:effectLst/>
                          <a:latin typeface="Comic Sans MS" pitchFamily="66" charset="0"/>
                        </a:rPr>
                        <a:t>I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lang="en-US" sz="2200" b="1" u="sng" dirty="0" smtClean="0">
                          <a:solidFill>
                            <a:schemeClr val="tx2"/>
                          </a:solidFill>
                          <a:effectLst/>
                          <a:latin typeface="Comic Sans MS" pitchFamily="66" charset="0"/>
                        </a:rPr>
                        <a:t>close</a:t>
                      </a:r>
                      <a:r>
                        <a:rPr lang="en-US" sz="2200" b="1" dirty="0" smtClean="0">
                          <a:solidFill>
                            <a:schemeClr val="tx2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the window?</a:t>
                      </a:r>
                    </a:p>
                    <a:p>
                      <a:r>
                        <a:rPr lang="en-US" sz="2200" b="1" dirty="0" smtClean="0">
                          <a:solidFill>
                            <a:srgbClr val="920000"/>
                          </a:solidFill>
                          <a:effectLst/>
                          <a:latin typeface="Comic Sans MS" pitchFamily="66" charset="0"/>
                        </a:rPr>
                        <a:t>Why </a:t>
                      </a:r>
                      <a:r>
                        <a:rPr lang="en-US" sz="2200" b="1" dirty="0" smtClean="0">
                          <a:solidFill>
                            <a:schemeClr val="tx2"/>
                          </a:solidFill>
                          <a:effectLst/>
                          <a:latin typeface="Comic Sans MS" pitchFamily="66" charset="0"/>
                        </a:rPr>
                        <a:t>must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lang="en-US" sz="2200" b="1" u="sng" dirty="0" smtClean="0">
                          <a:effectLst/>
                          <a:latin typeface="Comic Sans MS" pitchFamily="66" charset="0"/>
                        </a:rPr>
                        <a:t>I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lang="en-US" sz="2200" b="1" u="sng" dirty="0" smtClean="0">
                          <a:solidFill>
                            <a:schemeClr val="tx2"/>
                          </a:solidFill>
                          <a:effectLst/>
                          <a:latin typeface="Comic Sans MS" pitchFamily="66" charset="0"/>
                        </a:rPr>
                        <a:t>do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 this exercise?</a:t>
                      </a:r>
                    </a:p>
                  </a:txBody>
                  <a:tcPr marL="104410" marR="104410" marT="50408" marB="50408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8810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31629" y="107463"/>
            <a:ext cx="5011949" cy="59631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lIns="102870" tIns="51435" rIns="102870" bIns="51435">
            <a:spAutoFit/>
          </a:bodyPr>
          <a:lstStyle/>
          <a:p>
            <a:r>
              <a:rPr lang="en-US" sz="3200" b="1" dirty="0" smtClean="0">
                <a:solidFill>
                  <a:schemeClr val="accent2"/>
                </a:solidFill>
                <a:latin typeface="Comic Sans MS" pitchFamily="66" charset="0"/>
              </a:rPr>
              <a:t>Question </a:t>
            </a:r>
            <a:r>
              <a:rPr lang="en-US" sz="3200" b="1" dirty="0">
                <a:solidFill>
                  <a:schemeClr val="accent2"/>
                </a:solidFill>
                <a:latin typeface="Comic Sans MS" pitchFamily="66" charset="0"/>
              </a:rPr>
              <a:t>to the subject</a:t>
            </a:r>
            <a:endParaRPr lang="ru-RU" sz="32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9599301"/>
              </p:ext>
            </p:extLst>
          </p:nvPr>
        </p:nvGraphicFramePr>
        <p:xfrm>
          <a:off x="204975" y="922515"/>
          <a:ext cx="10031040" cy="6445223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808875"/>
                <a:gridCol w="5508850"/>
                <a:gridCol w="2713315"/>
              </a:tblGrid>
              <a:tr h="1308751"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smtClean="0">
                          <a:solidFill>
                            <a:schemeClr val="tx2"/>
                          </a:solidFill>
                        </a:rPr>
                        <a:t>to</a:t>
                      </a:r>
                      <a:r>
                        <a:rPr lang="en-US" sz="2600" b="1" baseline="0" dirty="0" smtClean="0">
                          <a:solidFill>
                            <a:schemeClr val="tx2"/>
                          </a:solidFill>
                        </a:rPr>
                        <a:t> be</a:t>
                      </a:r>
                      <a:endParaRPr lang="ru-RU" sz="2600" b="1" dirty="0">
                        <a:solidFill>
                          <a:schemeClr val="tx2"/>
                        </a:solidFill>
                      </a:endParaRPr>
                    </a:p>
                  </a:txBody>
                  <a:tcPr marL="104410" marR="104410" marT="50408" marB="50408"/>
                </a:tc>
                <a:tc>
                  <a:txBody>
                    <a:bodyPr/>
                    <a:lstStyle/>
                    <a:p>
                      <a:r>
                        <a:rPr lang="en-US" sz="2200" b="1" dirty="0" smtClean="0">
                          <a:solidFill>
                            <a:schemeClr val="tx2"/>
                          </a:solidFill>
                          <a:effectLst/>
                          <a:latin typeface="Comic Sans MS" pitchFamily="66" charset="0"/>
                        </a:rPr>
                        <a:t>Who</a:t>
                      </a:r>
                      <a:r>
                        <a:rPr lang="en-US" sz="2200" b="1" dirty="0" smtClean="0">
                          <a:solidFill>
                            <a:srgbClr val="920000"/>
                          </a:solidFill>
                          <a:effectLst/>
                          <a:latin typeface="Comic Sans MS" pitchFamily="66" charset="0"/>
                        </a:rPr>
                        <a:t> is 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at work?</a:t>
                      </a:r>
                    </a:p>
                    <a:p>
                      <a:r>
                        <a:rPr lang="en-US" sz="2200" b="1" dirty="0" smtClean="0">
                          <a:solidFill>
                            <a:schemeClr val="tx2"/>
                          </a:solidFill>
                          <a:effectLst/>
                          <a:latin typeface="Comic Sans MS" pitchFamily="66" charset="0"/>
                        </a:rPr>
                        <a:t>Who</a:t>
                      </a:r>
                      <a:r>
                        <a:rPr lang="en-US" sz="2200" b="1" dirty="0" smtClean="0">
                          <a:solidFill>
                            <a:srgbClr val="920000"/>
                          </a:solidFill>
                          <a:effectLst/>
                          <a:latin typeface="Comic Sans MS" pitchFamily="66" charset="0"/>
                        </a:rPr>
                        <a:t> is 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a nurse?</a:t>
                      </a:r>
                    </a:p>
                    <a:p>
                      <a:r>
                        <a:rPr lang="en-US" sz="2200" b="1" dirty="0" smtClean="0">
                          <a:solidFill>
                            <a:schemeClr val="tx2"/>
                          </a:solidFill>
                          <a:effectLst/>
                          <a:latin typeface="Comic Sans MS" pitchFamily="66" charset="0"/>
                        </a:rPr>
                        <a:t>Who</a:t>
                      </a:r>
                      <a:r>
                        <a:rPr lang="en-US" sz="2200" b="1" dirty="0" smtClean="0">
                          <a:solidFill>
                            <a:srgbClr val="920000"/>
                          </a:solidFill>
                          <a:effectLst/>
                          <a:latin typeface="Comic Sans MS" pitchFamily="66" charset="0"/>
                        </a:rPr>
                        <a:t> is 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at home?</a:t>
                      </a:r>
                      <a:endParaRPr lang="ru-RU" sz="2200" b="1" dirty="0">
                        <a:effectLst/>
                        <a:latin typeface="Comic Sans MS" pitchFamily="66" charset="0"/>
                      </a:endParaRPr>
                    </a:p>
                  </a:txBody>
                  <a:tcPr marL="104410" marR="104410" marT="50408" marB="50408"/>
                </a:tc>
                <a:tc>
                  <a:txBody>
                    <a:bodyPr/>
                    <a:lstStyle/>
                    <a:p>
                      <a:r>
                        <a:rPr lang="en-US" sz="1800" b="1" baseline="0" dirty="0" smtClean="0">
                          <a:solidFill>
                            <a:srgbClr val="05470B"/>
                          </a:solidFill>
                          <a:effectLst/>
                          <a:latin typeface="Comic Sans MS" pitchFamily="66" charset="0"/>
                        </a:rPr>
                        <a:t>Ask question in</a:t>
                      </a:r>
                      <a:r>
                        <a:rPr lang="ru-RU" sz="1800" b="1" baseline="0" dirty="0" smtClean="0">
                          <a:solidFill>
                            <a:srgbClr val="05470B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</a:p>
                    <a:p>
                      <a:r>
                        <a:rPr lang="en-US" sz="1800" b="1" u="sng" baseline="0" dirty="0" smtClean="0">
                          <a:solidFill>
                            <a:srgbClr val="920000"/>
                          </a:solidFill>
                          <a:effectLst/>
                          <a:latin typeface="Comic Sans MS" pitchFamily="66" charset="0"/>
                        </a:rPr>
                        <a:t>The third singular persons</a:t>
                      </a:r>
                      <a:r>
                        <a:rPr lang="ru-RU" sz="1800" b="1" u="sng" baseline="0" dirty="0" smtClean="0">
                          <a:solidFill>
                            <a:srgbClr val="920000"/>
                          </a:solidFill>
                          <a:effectLst/>
                          <a:latin typeface="Comic Sans MS" pitchFamily="66" charset="0"/>
                        </a:rPr>
                        <a:t>.</a:t>
                      </a:r>
                      <a:endParaRPr lang="ru-RU" sz="1800" b="1" u="sng" dirty="0">
                        <a:solidFill>
                          <a:srgbClr val="92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104410" marR="104410" marT="50408" marB="50408"/>
                </a:tc>
              </a:tr>
              <a:tr h="1377830"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smtClean="0">
                          <a:solidFill>
                            <a:schemeClr val="tx2"/>
                          </a:solidFill>
                        </a:rPr>
                        <a:t>Present Simple</a:t>
                      </a:r>
                      <a:endParaRPr lang="ru-RU" sz="2600" b="1" dirty="0">
                        <a:solidFill>
                          <a:schemeClr val="tx2"/>
                        </a:solidFill>
                      </a:endParaRPr>
                    </a:p>
                  </a:txBody>
                  <a:tcPr marL="104410" marR="104410" marT="50408" marB="50408"/>
                </a:tc>
                <a:tc>
                  <a:txBody>
                    <a:bodyPr/>
                    <a:lstStyle/>
                    <a:p>
                      <a:r>
                        <a:rPr lang="en-US" sz="2200" b="1" dirty="0" smtClean="0">
                          <a:solidFill>
                            <a:schemeClr val="tx2"/>
                          </a:solidFill>
                          <a:effectLst/>
                          <a:latin typeface="Comic Sans MS" pitchFamily="66" charset="0"/>
                        </a:rPr>
                        <a:t>Who</a:t>
                      </a:r>
                      <a:r>
                        <a:rPr lang="en-US" sz="2200" b="1" dirty="0" smtClean="0">
                          <a:solidFill>
                            <a:srgbClr val="920000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lang="en-US" sz="2200" b="1" u="sng" dirty="0" smtClean="0">
                          <a:solidFill>
                            <a:srgbClr val="920000"/>
                          </a:solidFill>
                          <a:effectLst/>
                          <a:latin typeface="Comic Sans MS" pitchFamily="66" charset="0"/>
                        </a:rPr>
                        <a:t>discuss</a:t>
                      </a:r>
                      <a:r>
                        <a:rPr lang="en-US" sz="3100" b="1" u="sng" dirty="0" smtClean="0">
                          <a:solidFill>
                            <a:srgbClr val="920000"/>
                          </a:solidFill>
                          <a:effectLst/>
                          <a:latin typeface="Comic Sans MS" pitchFamily="66" charset="0"/>
                        </a:rPr>
                        <a:t>es</a:t>
                      </a:r>
                      <a:r>
                        <a:rPr lang="en-US" sz="2200" b="1" dirty="0" smtClean="0">
                          <a:solidFill>
                            <a:srgbClr val="920000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difficult grammar rules at school?</a:t>
                      </a:r>
                    </a:p>
                    <a:p>
                      <a:r>
                        <a:rPr lang="en-US" sz="2200" b="1" dirty="0" smtClean="0">
                          <a:solidFill>
                            <a:schemeClr val="tx2"/>
                          </a:solidFill>
                          <a:effectLst/>
                          <a:latin typeface="Comic Sans MS" pitchFamily="66" charset="0"/>
                        </a:rPr>
                        <a:t>Who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lang="en-US" sz="2200" b="1" u="sng" dirty="0" smtClean="0">
                          <a:solidFill>
                            <a:srgbClr val="920000"/>
                          </a:solidFill>
                          <a:effectLst/>
                          <a:latin typeface="Comic Sans MS" pitchFamily="66" charset="0"/>
                        </a:rPr>
                        <a:t>take</a:t>
                      </a:r>
                      <a:r>
                        <a:rPr lang="en-US" sz="3100" b="1" u="sng" dirty="0" smtClean="0">
                          <a:solidFill>
                            <a:srgbClr val="920000"/>
                          </a:solidFill>
                          <a:effectLst/>
                          <a:latin typeface="Comic Sans MS" pitchFamily="66" charset="0"/>
                        </a:rPr>
                        <a:t>s</a:t>
                      </a:r>
                      <a:r>
                        <a:rPr lang="en-US" sz="2200" b="1" u="sng" dirty="0" smtClean="0">
                          <a:solidFill>
                            <a:srgbClr val="920000"/>
                          </a:solidFill>
                          <a:effectLst/>
                          <a:latin typeface="Comic Sans MS" pitchFamily="66" charset="0"/>
                        </a:rPr>
                        <a:t> care 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of her little kitten?</a:t>
                      </a:r>
                      <a:endParaRPr lang="ru-RU" sz="2200" b="1" dirty="0">
                        <a:effectLst/>
                        <a:latin typeface="Comic Sans MS" pitchFamily="66" charset="0"/>
                      </a:endParaRPr>
                    </a:p>
                  </a:txBody>
                  <a:tcPr marL="104410" marR="104410" marT="50408" marB="50408"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05470B"/>
                          </a:solidFill>
                          <a:effectLst/>
                          <a:latin typeface="Comic Sans MS" pitchFamily="66" charset="0"/>
                        </a:rPr>
                        <a:t>Ask</a:t>
                      </a:r>
                      <a:r>
                        <a:rPr lang="en-US" sz="1800" b="1" baseline="0" dirty="0" smtClean="0">
                          <a:solidFill>
                            <a:srgbClr val="05470B"/>
                          </a:solidFill>
                          <a:effectLst/>
                          <a:latin typeface="Comic Sans MS" pitchFamily="66" charset="0"/>
                        </a:rPr>
                        <a:t> question in</a:t>
                      </a:r>
                      <a:r>
                        <a:rPr lang="ru-RU" sz="1800" b="1" dirty="0" smtClean="0">
                          <a:solidFill>
                            <a:srgbClr val="05470B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</a:p>
                    <a:p>
                      <a:r>
                        <a:rPr lang="en-US" sz="1800" b="1" u="sng" dirty="0" smtClean="0">
                          <a:solidFill>
                            <a:srgbClr val="920000"/>
                          </a:solidFill>
                          <a:effectLst/>
                          <a:latin typeface="Comic Sans MS" pitchFamily="66" charset="0"/>
                        </a:rPr>
                        <a:t>The</a:t>
                      </a:r>
                      <a:r>
                        <a:rPr lang="en-US" sz="1800" b="1" u="sng" baseline="0" dirty="0" smtClean="0">
                          <a:solidFill>
                            <a:srgbClr val="920000"/>
                          </a:solidFill>
                          <a:effectLst/>
                          <a:latin typeface="Comic Sans MS" pitchFamily="66" charset="0"/>
                        </a:rPr>
                        <a:t> third singular persons</a:t>
                      </a:r>
                      <a:r>
                        <a:rPr lang="ru-RU" sz="1800" b="1" dirty="0" smtClean="0">
                          <a:effectLst/>
                          <a:latin typeface="Comic Sans MS" pitchFamily="66" charset="0"/>
                        </a:rPr>
                        <a:t>.</a:t>
                      </a:r>
                      <a:r>
                        <a:rPr lang="ru-RU" sz="1800" b="1" dirty="0" smtClean="0">
                          <a:solidFill>
                            <a:srgbClr val="05470B"/>
                          </a:solidFill>
                          <a:effectLst/>
                          <a:latin typeface="Comic Sans MS" pitchFamily="66" charset="0"/>
                        </a:rPr>
                        <a:t>,</a:t>
                      </a:r>
                      <a:r>
                        <a:rPr lang="en-US" sz="1800" b="1" dirty="0" smtClean="0">
                          <a:solidFill>
                            <a:srgbClr val="05470B"/>
                          </a:solidFill>
                          <a:effectLst/>
                          <a:latin typeface="Comic Sans MS" pitchFamily="66" charset="0"/>
                        </a:rPr>
                        <a:t>don`t</a:t>
                      </a:r>
                      <a:r>
                        <a:rPr lang="en-US" sz="1800" b="1" baseline="0" dirty="0" smtClean="0">
                          <a:solidFill>
                            <a:srgbClr val="05470B"/>
                          </a:solidFill>
                          <a:effectLst/>
                          <a:latin typeface="Comic Sans MS" pitchFamily="66" charset="0"/>
                        </a:rPr>
                        <a:t> use</a:t>
                      </a:r>
                      <a:r>
                        <a:rPr lang="ru-RU" sz="1800" b="1" dirty="0" smtClean="0">
                          <a:solidFill>
                            <a:srgbClr val="05470B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lang="en-US" sz="1800" b="1" dirty="0" smtClean="0">
                          <a:solidFill>
                            <a:srgbClr val="05470B"/>
                          </a:solidFill>
                          <a:effectLst/>
                          <a:latin typeface="Comic Sans MS" pitchFamily="66" charset="0"/>
                        </a:rPr>
                        <a:t>Auxiliary</a:t>
                      </a:r>
                      <a:r>
                        <a:rPr lang="en-US" sz="1800" b="1" baseline="0" dirty="0" smtClean="0">
                          <a:solidFill>
                            <a:srgbClr val="05470B"/>
                          </a:solidFill>
                          <a:effectLst/>
                          <a:latin typeface="Comic Sans MS" pitchFamily="66" charset="0"/>
                        </a:rPr>
                        <a:t> verbs</a:t>
                      </a:r>
                      <a:endParaRPr lang="ru-RU" sz="1800" b="1" dirty="0">
                        <a:solidFill>
                          <a:srgbClr val="05470B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104410" marR="104410" marT="50408" marB="50408"/>
                </a:tc>
              </a:tr>
              <a:tr h="1445041"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smtClean="0">
                          <a:solidFill>
                            <a:schemeClr val="tx2"/>
                          </a:solidFill>
                        </a:rPr>
                        <a:t>Past Simple</a:t>
                      </a:r>
                      <a:endParaRPr lang="ru-RU" sz="2600" b="1" dirty="0">
                        <a:solidFill>
                          <a:schemeClr val="tx2"/>
                        </a:solidFill>
                      </a:endParaRPr>
                    </a:p>
                  </a:txBody>
                  <a:tcPr marL="104410" marR="104410" marT="50408" marB="50408"/>
                </a:tc>
                <a:tc>
                  <a:txBody>
                    <a:bodyPr/>
                    <a:lstStyle/>
                    <a:p>
                      <a:r>
                        <a:rPr lang="en-US" sz="2200" b="1" dirty="0" smtClean="0">
                          <a:solidFill>
                            <a:schemeClr val="tx2"/>
                          </a:solidFill>
                          <a:effectLst/>
                          <a:latin typeface="Comic Sans MS" pitchFamily="66" charset="0"/>
                        </a:rPr>
                        <a:t>Who</a:t>
                      </a:r>
                      <a:r>
                        <a:rPr lang="en-US" sz="2200" b="1" dirty="0" smtClean="0">
                          <a:solidFill>
                            <a:srgbClr val="920000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lang="en-US" sz="3100" b="1" u="sng" dirty="0" smtClean="0">
                          <a:solidFill>
                            <a:srgbClr val="920000"/>
                          </a:solidFill>
                          <a:effectLst/>
                          <a:latin typeface="Comic Sans MS" pitchFamily="66" charset="0"/>
                        </a:rPr>
                        <a:t>took</a:t>
                      </a:r>
                      <a:r>
                        <a:rPr lang="en-US" sz="2200" b="1" baseline="0" dirty="0" smtClean="0">
                          <a:effectLst/>
                          <a:latin typeface="Comic Sans MS" pitchFamily="66" charset="0"/>
                        </a:rPr>
                        <a:t> a picture of a lizard in the zoo last week?</a:t>
                      </a:r>
                      <a:endParaRPr lang="ru-RU" sz="2200" b="1" dirty="0">
                        <a:effectLst/>
                        <a:latin typeface="Comic Sans MS" pitchFamily="66" charset="0"/>
                      </a:endParaRPr>
                    </a:p>
                  </a:txBody>
                  <a:tcPr marL="104410" marR="104410" marT="50408" marB="50408"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05470B"/>
                          </a:solidFill>
                          <a:effectLst/>
                          <a:latin typeface="Comic Sans MS" pitchFamily="66" charset="0"/>
                        </a:rPr>
                        <a:t>Auxiliary</a:t>
                      </a:r>
                      <a:r>
                        <a:rPr lang="en-US" sz="1800" b="1" baseline="0" dirty="0" smtClean="0">
                          <a:solidFill>
                            <a:srgbClr val="05470B"/>
                          </a:solidFill>
                          <a:effectLst/>
                          <a:latin typeface="Comic Sans MS" pitchFamily="66" charset="0"/>
                        </a:rPr>
                        <a:t> verb not needed but the semantic verb must stand in the past tense</a:t>
                      </a:r>
                      <a:endParaRPr lang="ru-RU" sz="1800" b="1" dirty="0">
                        <a:solidFill>
                          <a:srgbClr val="05470B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104410" marR="104410" marT="50408" marB="50408"/>
                </a:tc>
              </a:tr>
              <a:tr h="949474"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smtClean="0">
                          <a:solidFill>
                            <a:schemeClr val="tx2"/>
                          </a:solidFill>
                        </a:rPr>
                        <a:t>Future Simple</a:t>
                      </a:r>
                      <a:endParaRPr lang="ru-RU" sz="2600" b="1" dirty="0">
                        <a:solidFill>
                          <a:schemeClr val="tx2"/>
                        </a:solidFill>
                      </a:endParaRPr>
                    </a:p>
                  </a:txBody>
                  <a:tcPr marL="104410" marR="104410" marT="50408" marB="50408"/>
                </a:tc>
                <a:tc>
                  <a:txBody>
                    <a:bodyPr/>
                    <a:lstStyle/>
                    <a:p>
                      <a:r>
                        <a:rPr lang="en-US" sz="2200" b="1" dirty="0" smtClean="0">
                          <a:solidFill>
                            <a:schemeClr val="tx2"/>
                          </a:solidFill>
                          <a:effectLst/>
                          <a:latin typeface="Comic Sans MS" pitchFamily="66" charset="0"/>
                        </a:rPr>
                        <a:t>Who</a:t>
                      </a:r>
                      <a:r>
                        <a:rPr lang="en-US" sz="2200" b="1" dirty="0" smtClean="0">
                          <a:solidFill>
                            <a:srgbClr val="920000"/>
                          </a:solidFill>
                          <a:effectLst/>
                          <a:latin typeface="Comic Sans MS" pitchFamily="66" charset="0"/>
                        </a:rPr>
                        <a:t> will </a:t>
                      </a:r>
                      <a:r>
                        <a:rPr lang="en-US" sz="2200" b="1" u="sng" dirty="0" smtClean="0">
                          <a:solidFill>
                            <a:schemeClr val="tx2"/>
                          </a:solidFill>
                          <a:effectLst/>
                          <a:latin typeface="Comic Sans MS" pitchFamily="66" charset="0"/>
                        </a:rPr>
                        <a:t>arrange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 a picnic for her friends tomorrow?</a:t>
                      </a:r>
                      <a:endParaRPr lang="ru-RU" sz="2200" b="1" dirty="0">
                        <a:effectLst/>
                        <a:latin typeface="Comic Sans MS" pitchFamily="66" charset="0"/>
                      </a:endParaRPr>
                    </a:p>
                  </a:txBody>
                  <a:tcPr marL="104410" marR="104410" marT="50408" marB="50408"/>
                </a:tc>
                <a:tc>
                  <a:txBody>
                    <a:bodyPr/>
                    <a:lstStyle/>
                    <a:p>
                      <a:endParaRPr lang="ru-RU" sz="2200" b="1" dirty="0">
                        <a:effectLst/>
                        <a:latin typeface="Comic Sans MS" pitchFamily="66" charset="0"/>
                      </a:endParaRPr>
                    </a:p>
                  </a:txBody>
                  <a:tcPr marL="104410" marR="104410" marT="50408" marB="50408"/>
                </a:tc>
              </a:tr>
              <a:tr h="1333606"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smtClean="0">
                          <a:solidFill>
                            <a:schemeClr val="tx2"/>
                          </a:solidFill>
                        </a:rPr>
                        <a:t>Can</a:t>
                      </a:r>
                    </a:p>
                    <a:p>
                      <a:pPr algn="ctr"/>
                      <a:r>
                        <a:rPr lang="en-US" sz="2600" b="1" dirty="0" smtClean="0">
                          <a:solidFill>
                            <a:schemeClr val="tx2"/>
                          </a:solidFill>
                        </a:rPr>
                        <a:t>May</a:t>
                      </a:r>
                    </a:p>
                    <a:p>
                      <a:pPr algn="ctr"/>
                      <a:r>
                        <a:rPr lang="en-US" sz="2600" b="1" dirty="0" smtClean="0">
                          <a:solidFill>
                            <a:schemeClr val="tx2"/>
                          </a:solidFill>
                        </a:rPr>
                        <a:t>Must</a:t>
                      </a:r>
                      <a:endParaRPr lang="ru-RU" sz="2600" b="1" dirty="0">
                        <a:solidFill>
                          <a:schemeClr val="tx2"/>
                        </a:solidFill>
                      </a:endParaRPr>
                    </a:p>
                  </a:txBody>
                  <a:tcPr marL="104410" marR="104410" marT="50408" marB="50408"/>
                </a:tc>
                <a:tc>
                  <a:txBody>
                    <a:bodyPr/>
                    <a:lstStyle/>
                    <a:p>
                      <a:r>
                        <a:rPr lang="en-US" sz="2200" b="1" dirty="0" smtClean="0">
                          <a:solidFill>
                            <a:schemeClr val="tx2"/>
                          </a:solidFill>
                          <a:effectLst/>
                          <a:latin typeface="Comic Sans MS" pitchFamily="66" charset="0"/>
                        </a:rPr>
                        <a:t>Who</a:t>
                      </a:r>
                      <a:r>
                        <a:rPr lang="en-US" sz="2200" b="1" dirty="0" smtClean="0">
                          <a:solidFill>
                            <a:srgbClr val="920000"/>
                          </a:solidFill>
                          <a:effectLst/>
                          <a:latin typeface="Comic Sans MS" pitchFamily="66" charset="0"/>
                        </a:rPr>
                        <a:t> can </a:t>
                      </a:r>
                      <a:r>
                        <a:rPr lang="en-US" sz="2200" b="1" u="sng" dirty="0" smtClean="0">
                          <a:solidFill>
                            <a:schemeClr val="tx2"/>
                          </a:solidFill>
                          <a:effectLst/>
                          <a:latin typeface="Comic Sans MS" pitchFamily="66" charset="0"/>
                        </a:rPr>
                        <a:t>give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 me some advice?</a:t>
                      </a:r>
                    </a:p>
                    <a:p>
                      <a:r>
                        <a:rPr lang="en-US" sz="2200" b="1" dirty="0" smtClean="0">
                          <a:solidFill>
                            <a:schemeClr val="tx2"/>
                          </a:solidFill>
                          <a:effectLst/>
                          <a:latin typeface="Comic Sans MS" pitchFamily="66" charset="0"/>
                        </a:rPr>
                        <a:t>Who</a:t>
                      </a:r>
                      <a:r>
                        <a:rPr lang="en-US" sz="2200" b="1" dirty="0" smtClean="0">
                          <a:solidFill>
                            <a:srgbClr val="920000"/>
                          </a:solidFill>
                          <a:effectLst/>
                          <a:latin typeface="Comic Sans MS" pitchFamily="66" charset="0"/>
                        </a:rPr>
                        <a:t> may </a:t>
                      </a:r>
                      <a:r>
                        <a:rPr lang="en-US" sz="2200" b="1" u="sng" dirty="0" smtClean="0">
                          <a:solidFill>
                            <a:schemeClr val="tx2"/>
                          </a:solidFill>
                          <a:effectLst/>
                          <a:latin typeface="Comic Sans MS" pitchFamily="66" charset="0"/>
                        </a:rPr>
                        <a:t>close</a:t>
                      </a:r>
                      <a:r>
                        <a:rPr lang="en-US" sz="2200" b="1" dirty="0" smtClean="0">
                          <a:solidFill>
                            <a:schemeClr val="tx2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the window?</a:t>
                      </a:r>
                    </a:p>
                    <a:p>
                      <a:r>
                        <a:rPr lang="en-US" sz="2200" b="1" dirty="0" smtClean="0">
                          <a:solidFill>
                            <a:schemeClr val="tx2"/>
                          </a:solidFill>
                          <a:effectLst/>
                          <a:latin typeface="Comic Sans MS" pitchFamily="66" charset="0"/>
                        </a:rPr>
                        <a:t>Who</a:t>
                      </a:r>
                      <a:r>
                        <a:rPr lang="en-US" sz="2200" b="1" dirty="0" smtClean="0">
                          <a:solidFill>
                            <a:srgbClr val="920000"/>
                          </a:solidFill>
                          <a:effectLst/>
                          <a:latin typeface="Comic Sans MS" pitchFamily="66" charset="0"/>
                        </a:rPr>
                        <a:t> must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lang="en-US" sz="2200" b="1" u="sng" dirty="0" smtClean="0">
                          <a:solidFill>
                            <a:schemeClr val="tx2"/>
                          </a:solidFill>
                          <a:effectLst/>
                          <a:latin typeface="Comic Sans MS" pitchFamily="66" charset="0"/>
                        </a:rPr>
                        <a:t>do</a:t>
                      </a:r>
                      <a:r>
                        <a:rPr lang="en-US" sz="2200" b="1" dirty="0" smtClean="0">
                          <a:effectLst/>
                          <a:latin typeface="Comic Sans MS" pitchFamily="66" charset="0"/>
                        </a:rPr>
                        <a:t> this exercise?</a:t>
                      </a:r>
                    </a:p>
                  </a:txBody>
                  <a:tcPr marL="104410" marR="104410" marT="50408" marB="50408"/>
                </a:tc>
                <a:tc>
                  <a:txBody>
                    <a:bodyPr/>
                    <a:lstStyle/>
                    <a:p>
                      <a:endParaRPr lang="en-US" sz="2200" b="1" dirty="0" smtClean="0">
                        <a:effectLst/>
                        <a:latin typeface="Comic Sans MS" pitchFamily="66" charset="0"/>
                      </a:endParaRPr>
                    </a:p>
                  </a:txBody>
                  <a:tcPr marL="104410" marR="104410" marT="50408" marB="50408"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69418" y="255696"/>
            <a:ext cx="1320233" cy="59631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lIns="102870" tIns="51435" rIns="102870" bIns="51435">
            <a:spAutoFit/>
          </a:bodyPr>
          <a:lstStyle/>
          <a:p>
            <a:r>
              <a:rPr lang="en-US" sz="3200" b="1" dirty="0" smtClean="0">
                <a:solidFill>
                  <a:schemeClr val="tx2"/>
                </a:solidFill>
                <a:latin typeface="Comic Sans MS" pitchFamily="66" charset="0"/>
              </a:rPr>
              <a:t>Who?</a:t>
            </a:r>
            <a:endParaRPr lang="ru-RU" sz="3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810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40504" y="107463"/>
            <a:ext cx="2785378" cy="59631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lIns="102870" tIns="51435" rIns="102870" bIns="51435">
            <a:spAutoFit/>
          </a:bodyPr>
          <a:lstStyle/>
          <a:p>
            <a:r>
              <a:rPr lang="en-US" sz="3200" b="1" dirty="0" smtClean="0">
                <a:solidFill>
                  <a:schemeClr val="accent2"/>
                </a:solidFill>
                <a:latin typeface="Comic Sans MS" pitchFamily="66" charset="0"/>
              </a:rPr>
              <a:t>Tag-question</a:t>
            </a:r>
            <a:endParaRPr lang="ru-RU" sz="3200" dirty="0"/>
          </a:p>
        </p:txBody>
      </p:sp>
      <p:sp>
        <p:nvSpPr>
          <p:cNvPr id="3" name="Минус 2"/>
          <p:cNvSpPr/>
          <p:nvPr/>
        </p:nvSpPr>
        <p:spPr>
          <a:xfrm>
            <a:off x="-21067" y="4568154"/>
            <a:ext cx="2104000" cy="50407"/>
          </a:xfrm>
          <a:prstGeom prst="mathMinus">
            <a:avLst/>
          </a:prstGeom>
          <a:ln w="5715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102870" tIns="51435" rIns="102870" bIns="51435" rtlCol="0" anchor="ctr"/>
          <a:lstStyle/>
          <a:p>
            <a:pPr algn="ctr"/>
            <a:endParaRPr lang="ru-RU"/>
          </a:p>
        </p:txBody>
      </p:sp>
      <p:sp>
        <p:nvSpPr>
          <p:cNvPr id="4" name="Равно 3"/>
          <p:cNvSpPr/>
          <p:nvPr/>
        </p:nvSpPr>
        <p:spPr>
          <a:xfrm>
            <a:off x="1684963" y="4415770"/>
            <a:ext cx="3658863" cy="370887"/>
          </a:xfrm>
          <a:prstGeom prst="mathEqual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102870" tIns="51435" rIns="102870" bIns="51435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6082" y="792055"/>
            <a:ext cx="8962159" cy="1165704"/>
          </a:xfrm>
          <a:prstGeom prst="rect">
            <a:avLst/>
          </a:prstGeom>
          <a:noFill/>
        </p:spPr>
        <p:txBody>
          <a:bodyPr wrap="square" lIns="102870" tIns="51435" rIns="102870" bIns="51435" rtlCol="0">
            <a:spAutoFit/>
          </a:bodyPr>
          <a:lstStyle/>
          <a:p>
            <a:r>
              <a:rPr lang="en-US" sz="2300" b="1" dirty="0" smtClean="0">
                <a:solidFill>
                  <a:schemeClr val="tx2"/>
                </a:solidFill>
                <a:latin typeface="Comic Sans MS" pitchFamily="66" charset="0"/>
              </a:rPr>
              <a:t>You liked the movie</a:t>
            </a:r>
            <a:r>
              <a:rPr lang="ru-RU" sz="2300" b="1" dirty="0" smtClean="0">
                <a:solidFill>
                  <a:schemeClr val="tx2"/>
                </a:solidFill>
                <a:latin typeface="Comic Sans MS" pitchFamily="66" charset="0"/>
              </a:rPr>
              <a:t>, </a:t>
            </a:r>
            <a:r>
              <a:rPr lang="en-US" sz="2300" b="1" dirty="0" smtClean="0">
                <a:solidFill>
                  <a:srgbClr val="920000"/>
                </a:solidFill>
                <a:latin typeface="Comic Sans MS" pitchFamily="66" charset="0"/>
              </a:rPr>
              <a:t>is not it</a:t>
            </a:r>
            <a:r>
              <a:rPr lang="ru-RU" sz="2300" b="1" dirty="0" smtClean="0">
                <a:solidFill>
                  <a:schemeClr val="tx2"/>
                </a:solidFill>
                <a:latin typeface="Comic Sans MS" pitchFamily="66" charset="0"/>
              </a:rPr>
              <a:t>?</a:t>
            </a:r>
          </a:p>
          <a:p>
            <a:r>
              <a:rPr lang="en-US" sz="2300" b="1" dirty="0" smtClean="0">
                <a:solidFill>
                  <a:schemeClr val="tx2"/>
                </a:solidFill>
                <a:latin typeface="Comic Sans MS" pitchFamily="66" charset="0"/>
              </a:rPr>
              <a:t>You will miss school</a:t>
            </a:r>
            <a:r>
              <a:rPr lang="ru-RU" sz="2300" b="1" dirty="0" smtClean="0">
                <a:solidFill>
                  <a:schemeClr val="tx2"/>
                </a:solidFill>
                <a:latin typeface="Comic Sans MS" pitchFamily="66" charset="0"/>
              </a:rPr>
              <a:t>, </a:t>
            </a:r>
            <a:r>
              <a:rPr lang="en-US" sz="2300" b="1" dirty="0" smtClean="0">
                <a:solidFill>
                  <a:srgbClr val="920000"/>
                </a:solidFill>
                <a:latin typeface="Comic Sans MS" pitchFamily="66" charset="0"/>
              </a:rPr>
              <a:t>is not it</a:t>
            </a:r>
            <a:r>
              <a:rPr lang="ru-RU" sz="2300" b="1" dirty="0" smtClean="0">
                <a:solidFill>
                  <a:schemeClr val="tx2"/>
                </a:solidFill>
                <a:latin typeface="Comic Sans MS" pitchFamily="66" charset="0"/>
              </a:rPr>
              <a:t>?</a:t>
            </a:r>
          </a:p>
          <a:p>
            <a:r>
              <a:rPr lang="en-US" sz="2300" b="1" dirty="0" smtClean="0">
                <a:solidFill>
                  <a:schemeClr val="tx2"/>
                </a:solidFill>
                <a:latin typeface="Comic Sans MS" pitchFamily="66" charset="0"/>
              </a:rPr>
              <a:t>You could read it</a:t>
            </a:r>
            <a:r>
              <a:rPr lang="ru-RU" sz="2300" b="1" dirty="0" smtClean="0">
                <a:solidFill>
                  <a:schemeClr val="tx2"/>
                </a:solidFill>
                <a:latin typeface="Comic Sans MS" pitchFamily="66" charset="0"/>
              </a:rPr>
              <a:t>, </a:t>
            </a:r>
            <a:r>
              <a:rPr lang="en-US" sz="2300" b="1" dirty="0" smtClean="0">
                <a:solidFill>
                  <a:srgbClr val="920000"/>
                </a:solidFill>
                <a:latin typeface="Comic Sans MS" pitchFamily="66" charset="0"/>
              </a:rPr>
              <a:t>yes</a:t>
            </a:r>
            <a:r>
              <a:rPr lang="ru-RU" sz="2300" b="1" dirty="0" smtClean="0">
                <a:solidFill>
                  <a:schemeClr val="tx2"/>
                </a:solidFill>
                <a:latin typeface="Comic Sans MS" pitchFamily="66" charset="0"/>
              </a:rPr>
              <a:t>?</a:t>
            </a:r>
            <a:endParaRPr lang="ru-RU" sz="2300" b="1" dirty="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73829" y="3621847"/>
            <a:ext cx="452219" cy="1765868"/>
          </a:xfrm>
          <a:prstGeom prst="rect">
            <a:avLst/>
          </a:prstGeom>
          <a:noFill/>
        </p:spPr>
        <p:txBody>
          <a:bodyPr wrap="square" lIns="102870" tIns="51435" rIns="102870" bIns="51435" rtlCol="0">
            <a:spAutoFit/>
          </a:bodyPr>
          <a:lstStyle/>
          <a:p>
            <a:r>
              <a:rPr lang="ru-RU" sz="10800" dirty="0" smtClean="0">
                <a:solidFill>
                  <a:srgbClr val="920000"/>
                </a:solidFill>
              </a:rPr>
              <a:t>,</a:t>
            </a:r>
            <a:endParaRPr lang="ru-RU" sz="10800" dirty="0">
              <a:solidFill>
                <a:srgbClr val="920000"/>
              </a:solidFill>
            </a:endParaRPr>
          </a:p>
        </p:txBody>
      </p:sp>
      <p:sp>
        <p:nvSpPr>
          <p:cNvPr id="7" name="Равно 6"/>
          <p:cNvSpPr/>
          <p:nvPr/>
        </p:nvSpPr>
        <p:spPr>
          <a:xfrm>
            <a:off x="5532139" y="4415769"/>
            <a:ext cx="2401669" cy="370887"/>
          </a:xfrm>
          <a:prstGeom prst="mathEqual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102870" tIns="51435" rIns="102870" bIns="51435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Минус 7"/>
          <p:cNvSpPr/>
          <p:nvPr/>
        </p:nvSpPr>
        <p:spPr>
          <a:xfrm>
            <a:off x="8052788" y="4578864"/>
            <a:ext cx="1808876" cy="79392"/>
          </a:xfrm>
          <a:prstGeom prst="mathMinus">
            <a:avLst/>
          </a:prstGeom>
          <a:solidFill>
            <a:srgbClr val="C00000"/>
          </a:solidFill>
          <a:ln w="57150">
            <a:solidFill>
              <a:srgbClr val="92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870" tIns="51435" rIns="102870" bIns="51435"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714379" y="3956706"/>
            <a:ext cx="577209" cy="1042593"/>
          </a:xfrm>
          <a:prstGeom prst="rect">
            <a:avLst/>
          </a:prstGeom>
          <a:noFill/>
        </p:spPr>
        <p:txBody>
          <a:bodyPr wrap="none" lIns="102870" tIns="51435" rIns="102870" bIns="51435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6100" b="1" spc="56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rPr>
              <a:t>?</a:t>
            </a:r>
            <a:endParaRPr lang="ru-RU" sz="6100" b="1" spc="56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22752" y="1978301"/>
            <a:ext cx="1778034" cy="38087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102870" tIns="51435" rIns="102870" bIns="51435">
            <a:spAutoFit/>
          </a:bodyPr>
          <a:lstStyle/>
          <a:p>
            <a:pPr algn="ctr"/>
            <a:r>
              <a:rPr lang="en-US" sz="1800" b="1" dirty="0" smtClean="0">
                <a:solidFill>
                  <a:schemeClr val="accent2"/>
                </a:solidFill>
                <a:latin typeface="Comic Sans MS" pitchFamily="66" charset="0"/>
              </a:rPr>
              <a:t>subject</a:t>
            </a:r>
            <a:endParaRPr lang="ru-RU" sz="18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013850" y="1954612"/>
            <a:ext cx="3083311" cy="93487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102870" tIns="51435" rIns="102870" bIns="51435">
            <a:spAutoFit/>
          </a:bodyPr>
          <a:lstStyle/>
          <a:p>
            <a:pPr algn="ctr"/>
            <a:r>
              <a:rPr lang="en-US" sz="1800" b="1" dirty="0" smtClean="0">
                <a:solidFill>
                  <a:schemeClr val="accent2"/>
                </a:solidFill>
                <a:latin typeface="Comic Sans MS" pitchFamily="66" charset="0"/>
              </a:rPr>
              <a:t>predicate</a:t>
            </a:r>
            <a:r>
              <a:rPr lang="ru-RU" sz="1800" b="1" dirty="0" smtClean="0">
                <a:solidFill>
                  <a:schemeClr val="accent2"/>
                </a:solidFill>
                <a:latin typeface="Comic Sans MS" pitchFamily="66" charset="0"/>
              </a:rPr>
              <a:t>– </a:t>
            </a:r>
            <a:r>
              <a:rPr lang="en-US" sz="1800" b="1" dirty="0" smtClean="0">
                <a:solidFill>
                  <a:schemeClr val="accent2"/>
                </a:solidFill>
                <a:latin typeface="Comic Sans MS" pitchFamily="66" charset="0"/>
              </a:rPr>
              <a:t>semantic</a:t>
            </a:r>
            <a:endParaRPr lang="ru-RU" sz="1800" b="1" dirty="0" smtClean="0">
              <a:solidFill>
                <a:schemeClr val="accent2"/>
              </a:solidFill>
              <a:latin typeface="Comic Sans MS" pitchFamily="66" charset="0"/>
            </a:endParaRPr>
          </a:p>
          <a:p>
            <a:pPr algn="ctr"/>
            <a:r>
              <a:rPr lang="en-US" sz="1800" b="1" dirty="0" smtClean="0">
                <a:solidFill>
                  <a:schemeClr val="accent2"/>
                </a:solidFill>
                <a:latin typeface="Comic Sans MS" pitchFamily="66" charset="0"/>
              </a:rPr>
              <a:t>The verb in the right time and form</a:t>
            </a:r>
            <a:endParaRPr lang="ru-RU" sz="1800" b="1" dirty="0" smtClean="0">
              <a:solidFill>
                <a:schemeClr val="accent2"/>
              </a:solidFill>
              <a:latin typeface="Comic Sans MS" pitchFamily="66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460504" y="1954612"/>
            <a:ext cx="2592284" cy="14888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102870" tIns="51435" rIns="102870" bIns="51435">
            <a:spAutoFit/>
          </a:bodyPr>
          <a:lstStyle/>
          <a:p>
            <a:pPr algn="ctr"/>
            <a:r>
              <a:rPr lang="en-US" sz="1800" b="1" dirty="0" smtClean="0">
                <a:solidFill>
                  <a:schemeClr val="accent2"/>
                </a:solidFill>
                <a:latin typeface="Comic Sans MS" pitchFamily="66" charset="0"/>
              </a:rPr>
              <a:t>Auxiliary                  (modal verbs) </a:t>
            </a:r>
            <a:endParaRPr lang="en-US" sz="1800" b="1" dirty="0">
              <a:solidFill>
                <a:schemeClr val="accent2"/>
              </a:solidFill>
              <a:latin typeface="Comic Sans MS" pitchFamily="66" charset="0"/>
            </a:endParaRPr>
          </a:p>
          <a:p>
            <a:pPr algn="ctr"/>
            <a:r>
              <a:rPr lang="en-US" sz="1800" b="1" dirty="0" smtClean="0">
                <a:solidFill>
                  <a:schemeClr val="accent2"/>
                </a:solidFill>
                <a:latin typeface="Comic Sans MS" pitchFamily="66" charset="0"/>
              </a:rPr>
              <a:t>Corresponding to the time and form of the meaningful verb</a:t>
            </a:r>
            <a:endParaRPr lang="ru-RU" sz="1800" b="1" dirty="0" smtClean="0">
              <a:solidFill>
                <a:schemeClr val="accent2"/>
              </a:solidFill>
              <a:latin typeface="Comic Sans MS" pitchFamily="66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218916" y="1970993"/>
            <a:ext cx="1845664" cy="93487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102870" tIns="51435" rIns="102870" bIns="51435">
            <a:spAutoFit/>
          </a:bodyPr>
          <a:lstStyle/>
          <a:p>
            <a:pPr algn="ctr"/>
            <a:r>
              <a:rPr lang="en-US" sz="1800" b="1" dirty="0" smtClean="0">
                <a:solidFill>
                  <a:schemeClr val="accent2"/>
                </a:solidFill>
                <a:latin typeface="Comic Sans MS" pitchFamily="66" charset="0"/>
              </a:rPr>
              <a:t>pronouns</a:t>
            </a:r>
            <a:r>
              <a:rPr lang="ru-RU" sz="1800" b="1" dirty="0" smtClean="0">
                <a:solidFill>
                  <a:schemeClr val="accent2"/>
                </a:solidFill>
                <a:latin typeface="Comic Sans MS" pitchFamily="66" charset="0"/>
              </a:rPr>
              <a:t>,</a:t>
            </a:r>
          </a:p>
          <a:p>
            <a:pPr algn="ctr"/>
            <a:r>
              <a:rPr lang="en-US" sz="1800" b="1" dirty="0" smtClean="0">
                <a:solidFill>
                  <a:schemeClr val="accent2"/>
                </a:solidFill>
                <a:latin typeface="Comic Sans MS" pitchFamily="66" charset="0"/>
              </a:rPr>
              <a:t>substituting</a:t>
            </a:r>
            <a:endParaRPr lang="ru-RU" sz="1800" b="1" dirty="0" smtClean="0">
              <a:solidFill>
                <a:schemeClr val="accent2"/>
              </a:solidFill>
              <a:latin typeface="Comic Sans MS" pitchFamily="66" charset="0"/>
            </a:endParaRPr>
          </a:p>
          <a:p>
            <a:pPr algn="ctr"/>
            <a:r>
              <a:rPr lang="en-US" sz="1800" b="1" dirty="0" smtClean="0">
                <a:solidFill>
                  <a:schemeClr val="accent2"/>
                </a:solidFill>
                <a:latin typeface="Comic Sans MS" pitchFamily="66" charset="0"/>
              </a:rPr>
              <a:t>subject</a:t>
            </a:r>
            <a:endParaRPr lang="ru-RU" sz="1800" b="1" dirty="0" smtClean="0">
              <a:solidFill>
                <a:schemeClr val="accent2"/>
              </a:solidFill>
              <a:latin typeface="Comic Sans MS" pitchFamily="66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973829" y="1637043"/>
            <a:ext cx="452219" cy="1765868"/>
          </a:xfrm>
          <a:prstGeom prst="rect">
            <a:avLst/>
          </a:prstGeom>
          <a:noFill/>
        </p:spPr>
        <p:txBody>
          <a:bodyPr wrap="square" lIns="102870" tIns="51435" rIns="102870" bIns="51435" rtlCol="0">
            <a:spAutoFit/>
          </a:bodyPr>
          <a:lstStyle/>
          <a:p>
            <a:r>
              <a:rPr lang="ru-RU" sz="10800" dirty="0" smtClean="0">
                <a:solidFill>
                  <a:srgbClr val="920000"/>
                </a:solidFill>
              </a:rPr>
              <a:t>,</a:t>
            </a:r>
            <a:endParaRPr lang="ru-RU" sz="10800" dirty="0">
              <a:solidFill>
                <a:srgbClr val="920000"/>
              </a:solidFill>
            </a:endParaRPr>
          </a:p>
        </p:txBody>
      </p:sp>
      <p:sp>
        <p:nvSpPr>
          <p:cNvPr id="16" name="Минус 15"/>
          <p:cNvSpPr/>
          <p:nvPr/>
        </p:nvSpPr>
        <p:spPr>
          <a:xfrm>
            <a:off x="40531" y="6330786"/>
            <a:ext cx="2104000" cy="50407"/>
          </a:xfrm>
          <a:prstGeom prst="mathMinus">
            <a:avLst/>
          </a:prstGeom>
          <a:ln w="5715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102870" tIns="51435" rIns="102870" bIns="51435" rtlCol="0" anchor="ctr"/>
          <a:lstStyle/>
          <a:p>
            <a:pPr algn="ctr"/>
            <a:endParaRPr lang="ru-RU"/>
          </a:p>
        </p:txBody>
      </p:sp>
      <p:sp>
        <p:nvSpPr>
          <p:cNvPr id="17" name="Равно 16"/>
          <p:cNvSpPr/>
          <p:nvPr/>
        </p:nvSpPr>
        <p:spPr>
          <a:xfrm>
            <a:off x="1746561" y="6178402"/>
            <a:ext cx="3658863" cy="370887"/>
          </a:xfrm>
          <a:prstGeom prst="mathEqual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102870" tIns="51435" rIns="102870" bIns="51435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035427" y="5384479"/>
            <a:ext cx="452219" cy="1765868"/>
          </a:xfrm>
          <a:prstGeom prst="rect">
            <a:avLst/>
          </a:prstGeom>
          <a:noFill/>
        </p:spPr>
        <p:txBody>
          <a:bodyPr wrap="square" lIns="102870" tIns="51435" rIns="102870" bIns="51435" rtlCol="0">
            <a:spAutoFit/>
          </a:bodyPr>
          <a:lstStyle/>
          <a:p>
            <a:r>
              <a:rPr lang="ru-RU" sz="10800" dirty="0" smtClean="0">
                <a:solidFill>
                  <a:srgbClr val="920000"/>
                </a:solidFill>
              </a:rPr>
              <a:t>,</a:t>
            </a:r>
            <a:endParaRPr lang="ru-RU" sz="10800" dirty="0">
              <a:solidFill>
                <a:srgbClr val="920000"/>
              </a:solidFill>
            </a:endParaRPr>
          </a:p>
        </p:txBody>
      </p:sp>
      <p:sp>
        <p:nvSpPr>
          <p:cNvPr id="19" name="Равно 18"/>
          <p:cNvSpPr/>
          <p:nvPr/>
        </p:nvSpPr>
        <p:spPr>
          <a:xfrm>
            <a:off x="5593737" y="6178401"/>
            <a:ext cx="2401669" cy="370887"/>
          </a:xfrm>
          <a:prstGeom prst="mathEqual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102870" tIns="51435" rIns="102870" bIns="51435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Минус 19"/>
          <p:cNvSpPr/>
          <p:nvPr/>
        </p:nvSpPr>
        <p:spPr>
          <a:xfrm>
            <a:off x="8114386" y="6341496"/>
            <a:ext cx="1808876" cy="79392"/>
          </a:xfrm>
          <a:prstGeom prst="mathMinus">
            <a:avLst/>
          </a:prstGeom>
          <a:solidFill>
            <a:srgbClr val="C00000"/>
          </a:solidFill>
          <a:ln w="57150">
            <a:solidFill>
              <a:srgbClr val="92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870" tIns="51435" rIns="102870" bIns="51435"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775976" y="5719338"/>
            <a:ext cx="577209" cy="1042593"/>
          </a:xfrm>
          <a:prstGeom prst="rect">
            <a:avLst/>
          </a:prstGeom>
          <a:noFill/>
        </p:spPr>
        <p:txBody>
          <a:bodyPr wrap="none" lIns="102870" tIns="51435" rIns="102870" bIns="51435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6100" b="1" spc="56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</a:rPr>
              <a:t>?</a:t>
            </a:r>
            <a:endParaRPr lang="ru-RU" sz="6100" b="1" spc="56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2" name="Плюс 21"/>
          <p:cNvSpPr/>
          <p:nvPr/>
        </p:nvSpPr>
        <p:spPr>
          <a:xfrm>
            <a:off x="3164953" y="3741102"/>
            <a:ext cx="657773" cy="701550"/>
          </a:xfrm>
          <a:prstGeom prst="mathPl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102870" tIns="51435" rIns="102870" bIns="51435" rtlCol="0" anchor="ctr"/>
          <a:lstStyle/>
          <a:p>
            <a:pPr algn="ctr"/>
            <a:endParaRPr lang="ru-RU"/>
          </a:p>
        </p:txBody>
      </p:sp>
      <p:sp>
        <p:nvSpPr>
          <p:cNvPr id="23" name="Плюс 22"/>
          <p:cNvSpPr/>
          <p:nvPr/>
        </p:nvSpPr>
        <p:spPr>
          <a:xfrm>
            <a:off x="6404087" y="5569256"/>
            <a:ext cx="657773" cy="701550"/>
          </a:xfrm>
          <a:prstGeom prst="mathPl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102870" tIns="51435" rIns="102870" bIns="51435" rtlCol="0" anchor="ctr"/>
          <a:lstStyle/>
          <a:p>
            <a:pPr algn="ctr"/>
            <a:endParaRPr lang="ru-RU"/>
          </a:p>
        </p:txBody>
      </p:sp>
      <p:sp>
        <p:nvSpPr>
          <p:cNvPr id="24" name="Минус 23"/>
          <p:cNvSpPr/>
          <p:nvPr/>
        </p:nvSpPr>
        <p:spPr>
          <a:xfrm>
            <a:off x="6201568" y="4091877"/>
            <a:ext cx="910024" cy="395282"/>
          </a:xfrm>
          <a:prstGeom prst="mathMin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102870" tIns="51435" rIns="102870" bIns="51435" rtlCol="0" anchor="ctr"/>
          <a:lstStyle/>
          <a:p>
            <a:pPr algn="ctr"/>
            <a:endParaRPr lang="ru-RU"/>
          </a:p>
        </p:txBody>
      </p:sp>
      <p:sp>
        <p:nvSpPr>
          <p:cNvPr id="25" name="Минус 24"/>
          <p:cNvSpPr/>
          <p:nvPr/>
        </p:nvSpPr>
        <p:spPr>
          <a:xfrm>
            <a:off x="2912702" y="5833064"/>
            <a:ext cx="910024" cy="395282"/>
          </a:xfrm>
          <a:prstGeom prst="mathMin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102870" tIns="51435" rIns="102870" bIns="51435"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698304" y="4963189"/>
            <a:ext cx="8962159" cy="811761"/>
          </a:xfrm>
          <a:prstGeom prst="rect">
            <a:avLst/>
          </a:prstGeom>
          <a:noFill/>
        </p:spPr>
        <p:txBody>
          <a:bodyPr wrap="square" lIns="102870" tIns="51435" rIns="102870" bIns="51435" rtlCol="0">
            <a:spAutoFit/>
          </a:bodyPr>
          <a:lstStyle/>
          <a:p>
            <a:r>
              <a:rPr lang="en-US" sz="2300" b="1" dirty="0" smtClean="0">
                <a:solidFill>
                  <a:schemeClr val="tx2"/>
                </a:solidFill>
                <a:latin typeface="Comic Sans MS" pitchFamily="66" charset="0"/>
              </a:rPr>
              <a:t>You enjoyed the film, didn’t you?</a:t>
            </a:r>
          </a:p>
          <a:p>
            <a:r>
              <a:rPr lang="en-US" sz="2300" b="1" dirty="0" smtClean="0">
                <a:solidFill>
                  <a:schemeClr val="tx2"/>
                </a:solidFill>
                <a:latin typeface="Comic Sans MS" pitchFamily="66" charset="0"/>
              </a:rPr>
              <a:t>Danny goes abroad every summer, doesn’t she?</a:t>
            </a:r>
            <a:endParaRPr lang="ru-RU" sz="2300" b="1" dirty="0">
              <a:solidFill>
                <a:schemeClr val="tx2"/>
              </a:solidFill>
              <a:latin typeface="Comic Sans MS" pitchFamily="66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98304" y="6714362"/>
            <a:ext cx="8962159" cy="811761"/>
          </a:xfrm>
          <a:prstGeom prst="rect">
            <a:avLst/>
          </a:prstGeom>
          <a:noFill/>
        </p:spPr>
        <p:txBody>
          <a:bodyPr wrap="square" lIns="102870" tIns="51435" rIns="102870" bIns="51435" rtlCol="0">
            <a:spAutoFit/>
          </a:bodyPr>
          <a:lstStyle/>
          <a:p>
            <a:r>
              <a:rPr lang="en-US" sz="2300" b="1" dirty="0" smtClean="0">
                <a:solidFill>
                  <a:schemeClr val="tx2"/>
                </a:solidFill>
                <a:latin typeface="Comic Sans MS" pitchFamily="66" charset="0"/>
              </a:rPr>
              <a:t>Mary won’t become angry, will she?</a:t>
            </a:r>
          </a:p>
          <a:p>
            <a:r>
              <a:rPr lang="en-US" sz="2300" b="1" dirty="0" smtClean="0">
                <a:solidFill>
                  <a:schemeClr val="tx2"/>
                </a:solidFill>
                <a:latin typeface="Comic Sans MS" pitchFamily="66" charset="0"/>
              </a:rPr>
              <a:t>Children can’t swim in the lake, can they?</a:t>
            </a:r>
            <a:endParaRPr lang="ru-RU" sz="2300" b="1" dirty="0">
              <a:solidFill>
                <a:schemeClr val="tx2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744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8006" y="1404367"/>
            <a:ext cx="91450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The garden is very nice, isn't  it? – Yes, it is. 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It isn't very cold today, is it? – No it isn't.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The day was fine, wasn’t it? – Yes it was. 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The weather wasn’t  warm, was it? – No, it wasn’t </a:t>
            </a:r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972022" y="3132559"/>
            <a:ext cx="5925725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He always comes in time, doesn’t  he? – Yes he does. 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She  doesn’t  know Tom, does she? – No she doesn’t .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You like games, don’t you? – Yes I do.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You don’t  Like to swim, do you? -  No, I don’t.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He came in time, didn’t he? – No she didn’t </a:t>
            </a:r>
            <a:r>
              <a:rPr lang="en-US" dirty="0" smtClean="0"/>
              <a:t>.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044030" y="5292799"/>
            <a:ext cx="905728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He can speak English, cant he? – Yes, he can.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Little Mary cant write, can she? – No, she can t.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He could write the test, couldn’t he? – Yes, he could.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They couldn’t understand many English words, could they? – No they  couldn’t  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ьная выноска 6"/>
          <p:cNvSpPr/>
          <p:nvPr/>
        </p:nvSpPr>
        <p:spPr>
          <a:xfrm>
            <a:off x="4284390" y="0"/>
            <a:ext cx="2736304" cy="1152128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Isn't it?</a:t>
            </a:r>
          </a:p>
          <a:p>
            <a:pPr algn="ctr"/>
            <a:r>
              <a:rPr lang="en-US" dirty="0" smtClean="0"/>
              <a:t>Is it?</a:t>
            </a:r>
          </a:p>
          <a:p>
            <a:pPr algn="ctr"/>
            <a:r>
              <a:rPr lang="en-US" dirty="0" smtClean="0"/>
              <a:t>Wasn’t it?</a:t>
            </a:r>
          </a:p>
          <a:p>
            <a:pPr algn="ctr"/>
            <a:r>
              <a:rPr lang="en-US" dirty="0" smtClean="0"/>
              <a:t>Was it?</a:t>
            </a:r>
            <a:endParaRPr lang="ru-RU" dirty="0"/>
          </a:p>
        </p:txBody>
      </p:sp>
      <p:sp>
        <p:nvSpPr>
          <p:cNvPr id="8" name="Овальная выноска 7"/>
          <p:cNvSpPr/>
          <p:nvPr/>
        </p:nvSpPr>
        <p:spPr>
          <a:xfrm>
            <a:off x="6300614" y="1908423"/>
            <a:ext cx="2664296" cy="1368152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Does she? </a:t>
            </a:r>
          </a:p>
          <a:p>
            <a:pPr algn="ctr"/>
            <a:r>
              <a:rPr lang="en-US" dirty="0" smtClean="0"/>
              <a:t>Doesn’t he?</a:t>
            </a:r>
          </a:p>
          <a:p>
            <a:pPr algn="ctr"/>
            <a:r>
              <a:rPr lang="en-US" dirty="0" smtClean="0"/>
              <a:t>Did she?</a:t>
            </a:r>
          </a:p>
          <a:p>
            <a:pPr algn="ctr"/>
            <a:r>
              <a:rPr lang="en-US" dirty="0" smtClean="0"/>
              <a:t>Didn’t he?</a:t>
            </a:r>
            <a:endParaRPr lang="ru-RU" dirty="0"/>
          </a:p>
        </p:txBody>
      </p:sp>
      <p:sp>
        <p:nvSpPr>
          <p:cNvPr id="9" name="Овальная выноска 8"/>
          <p:cNvSpPr/>
          <p:nvPr/>
        </p:nvSpPr>
        <p:spPr>
          <a:xfrm>
            <a:off x="6732662" y="4284687"/>
            <a:ext cx="2592288" cy="1332728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Can she?</a:t>
            </a:r>
          </a:p>
          <a:p>
            <a:pPr algn="ctr"/>
            <a:r>
              <a:rPr lang="en-US" dirty="0" smtClean="0"/>
              <a:t>cant  he? </a:t>
            </a:r>
          </a:p>
          <a:p>
            <a:pPr algn="ctr"/>
            <a:r>
              <a:rPr lang="en-US" dirty="0" smtClean="0"/>
              <a:t>Could they?</a:t>
            </a:r>
          </a:p>
          <a:p>
            <a:pPr algn="ctr"/>
            <a:r>
              <a:rPr lang="en-US" dirty="0" smtClean="0"/>
              <a:t>Couldn’t they?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876</TotalTime>
  <Words>993</Words>
  <Application>Microsoft Office PowerPoint</Application>
  <PresentationFormat>Произвольный</PresentationFormat>
  <Paragraphs>191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Comic Sans MS</vt:lpstr>
      <vt:lpstr>Constantia</vt:lpstr>
      <vt:lpstr>Times New Roman</vt:lpstr>
      <vt:lpstr>Тема Office</vt:lpstr>
      <vt:lpstr>Types of questions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Present Perfect Tense</dc:title>
  <dc:creator>user</dc:creator>
  <cp:lastModifiedBy>user</cp:lastModifiedBy>
  <cp:revision>114</cp:revision>
  <dcterms:created xsi:type="dcterms:W3CDTF">2011-06-07T13:20:39Z</dcterms:created>
  <dcterms:modified xsi:type="dcterms:W3CDTF">2019-12-24T08:27:54Z</dcterms:modified>
</cp:coreProperties>
</file>