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4"/>
  </p:notesMasterIdLst>
  <p:sldIdLst>
    <p:sldId id="257" r:id="rId2"/>
    <p:sldId id="258" r:id="rId3"/>
    <p:sldId id="261" r:id="rId4"/>
    <p:sldId id="263" r:id="rId5"/>
    <p:sldId id="264" r:id="rId6"/>
    <p:sldId id="265" r:id="rId7"/>
    <p:sldId id="260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62" r:id="rId22"/>
    <p:sldId id="25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03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82C87-8F1F-42BB-ADE8-BFBCE3A061D6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D63BF-4D54-4563-A0C1-3443B8EB59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18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A0E68A2-5C6F-49DB-BE8F-60DD318CBAAF}" type="datetimeFigureOut">
              <a:rPr lang="ru-RU" smtClean="0"/>
              <a:t>13.05.2016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6E7C48C7-CA4B-43FF-984B-212309033E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20680"/>
          </a:xfrm>
          <a:prstGeom prst="roundRect">
            <a:avLst>
              <a:gd name="adj" fmla="val 9438"/>
            </a:avLst>
          </a:prstGeom>
          <a:effectLst>
            <a:innerShdw blurRad="114300">
              <a:prstClr val="black"/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      MAVZU : TRIGONOMETRIK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3600" b="1" dirty="0" smtClean="0">
                <a:solidFill>
                  <a:schemeClr val="tx1"/>
                </a:solidFill>
              </a:rPr>
              <a:t>FUNKSIYALARNI INTEGRALLASH 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1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1030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20891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9248" y="332656"/>
            <a:ext cx="8259216" cy="6192688"/>
          </a:xfrm>
          <a:prstGeom prst="roundRect">
            <a:avLst>
              <a:gd name="adj" fmla="val 1214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748390"/>
            <a:ext cx="7920881" cy="69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" y="1444612"/>
            <a:ext cx="7920881" cy="450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6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0" y="620688"/>
            <a:ext cx="820891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23" y="2348880"/>
            <a:ext cx="820891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80" y="3979493"/>
            <a:ext cx="8145633" cy="240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0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23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35" y="1304764"/>
            <a:ext cx="784887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583777"/>
            <a:ext cx="784887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51" y="3465004"/>
            <a:ext cx="7867985" cy="6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15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872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583264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0768"/>
            <a:ext cx="200147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844824"/>
            <a:ext cx="46085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36962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0124"/>
            <a:ext cx="7834124" cy="108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29000"/>
            <a:ext cx="783412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" y="5085183"/>
            <a:ext cx="7847449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3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120680"/>
          </a:xfrm>
          <a:prstGeom prst="roundRect">
            <a:avLst>
              <a:gd name="adj" fmla="val 871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45092"/>
            <a:ext cx="7704856" cy="2067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78" y="3212976"/>
            <a:ext cx="7719644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77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81744"/>
            <a:ext cx="8208912" cy="6143600"/>
          </a:xfrm>
          <a:prstGeom prst="roundRect">
            <a:avLst>
              <a:gd name="adj" fmla="val 1066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704856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1" y="2492896"/>
            <a:ext cx="7691881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6" y="4365104"/>
            <a:ext cx="7664995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36" y="4941168"/>
            <a:ext cx="7664995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54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41682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44824"/>
            <a:ext cx="741682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74168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31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833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575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192688"/>
          </a:xfrm>
          <a:prstGeom prst="roundRect">
            <a:avLst>
              <a:gd name="adj" fmla="val 10713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560840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56084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46" y="2060848"/>
            <a:ext cx="758427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5608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06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r>
                  <a:rPr lang="en-US" sz="3600" b="1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</a:t>
                </a:r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REJA</a:t>
                </a:r>
              </a:p>
              <a:p>
                <a:r>
                  <a:rPr lang="en-US" sz="36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𝒏𝒙</m:t>
                        </m:r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  ,</m:t>
                        </m:r>
                        <m:func>
                          <m:func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𝒎𝒙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   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integrallash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𝒑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,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𝒒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 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ko’rinishidagi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integrallar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i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ambria Math"/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3.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𝑹</m:t>
                        </m:r>
                        <m:d>
                          <m:dPr>
                            <m:ctrlP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2400" b="1" i="1" smtClean="0">
                                <a:ln w="11430"/>
                                <a:solidFill>
                                  <a:srgbClr val="C00000"/>
                                </a:solidFill>
                                <a:effectLst>
                                  <a:outerShdw blurRad="50800" dist="39000" dir="5460000" algn="tl">
                                    <a:srgbClr val="000000">
                                      <a:alpha val="38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,</m:t>
                            </m:r>
                            <m:func>
                              <m:funcPr>
                                <m:ctrlP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400" b="1" i="1" smtClean="0">
                                    <a:ln w="11430"/>
                                    <a:solidFill>
                                      <a:srgbClr val="C00000"/>
                                    </a:solidFill>
                                    <a:effectLst>
                                      <a:outerShdw blurRad="50800" dist="39000" dir="5460000" algn="tl">
                                        <a:srgbClr val="000000">
                                          <a:alpha val="38000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2400" b="1" i="1" smtClean="0">
                            <a:ln w="11430"/>
                            <a:solidFill>
                              <a:srgbClr val="C00000"/>
                            </a:solidFill>
                            <a:effectLst>
                              <a:outerShdw blurRad="50800" dist="39000" dir="5460000" algn="tl">
                                <a:srgbClr val="000000">
                                  <a:alpha val="38000"/>
                                </a:srgbClr>
                              </a:outerShdw>
                            </a:effectLst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 smtClean="0">
                        <a:ln w="11430"/>
                        <a:solidFill>
                          <a:srgbClr val="C00000"/>
                        </a:solidFill>
                        <a:effectLst>
                          <a:outerShdw blurRad="50800" dist="39000" dir="5460000" algn="tl">
                            <a:srgbClr val="000000">
                              <a:alpha val="38000"/>
                            </a:srgbClr>
                          </a:outerShdw>
                        </a:effectLst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integralni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hisoblash</a:t>
                </a:r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endParaRPr lang="en-US" sz="2400" b="1" dirty="0" smtClean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  <a:p>
                <a:pPr marL="457200" indent="-457200">
                  <a:buAutoNum type="arabicPeriod"/>
                </a:pP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 4.  </a:t>
                </a:r>
                <a:r>
                  <a:rPr lang="en-US" sz="2400" b="1" dirty="0" err="1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Xulosa</a:t>
                </a:r>
                <a:r>
                  <a:rPr lang="en-US" sz="2400" b="1" dirty="0" smtClean="0">
                    <a:ln w="11430"/>
                    <a:solidFill>
                      <a:srgbClr val="C0000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.</a:t>
                </a:r>
              </a:p>
              <a:p>
                <a:endPara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blackGray">
              <a:xfrm>
                <a:off x="478765" y="332656"/>
                <a:ext cx="8208912" cy="6192688"/>
              </a:xfrm>
              <a:prstGeom prst="roundRect">
                <a:avLst>
                  <a:gd name="adj" fmla="val 8699"/>
                </a:avLst>
              </a:prstGeom>
              <a:blipFill rotWithShape="1"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264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8234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8808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8" t="40208" r="14495" b="12500"/>
          <a:stretch/>
        </p:blipFill>
        <p:spPr bwMode="auto">
          <a:xfrm>
            <a:off x="502568" y="332656"/>
            <a:ext cx="813816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8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10084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E’TIBORINGIZ </a:t>
            </a:r>
          </a:p>
          <a:p>
            <a:pPr algn="ctr"/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UCHUN RAHMAT 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214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9522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MA’RUZANING MAZMUNI</a:t>
            </a:r>
          </a:p>
          <a:p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qatnashgan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xar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qanday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xam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bo’lavermaydi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ba’zilarnigina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.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sababli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ushbu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maruzada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integrallash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mumkin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bo’lgan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trigonometrik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funksiyalarni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ko’rib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chiqamiz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en-US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44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solidFill>
                <a:schemeClr val="bg1">
                  <a:lumMod val="95000"/>
                </a:schemeClr>
              </a:solidFill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r>
                  <a:rPr lang="en-US" sz="28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Blimlarni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jonlantirish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800" b="1" spc="50" dirty="0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800" b="1" spc="50" dirty="0" err="1" smtClean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savollar</a:t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r>
                  <a:rPr lang="en-US" sz="2800" b="1" spc="50" dirty="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endParaRPr lang="en-US" sz="28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uchun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qo’llanish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mumkin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Eylerning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almashtirishlarini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bilasiz</a:t>
                </a:r>
                <a:endParaRPr lang="en-US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  <a:p>
                <a:pPr marL="514350" indent="-514350">
                  <a:buAutoNum type="arabicPeriod"/>
                </a:pP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Eyler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almashtirishlarri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natijasida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hosil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bo’ladi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2400" b="1" i="0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   </m:t>
                    </m:r>
                  </m:oMath>
                </a14:m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𝑥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Funksiyalar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almashtirishlarni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bajarasiz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sz="2400" b="1" i="1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mbria Math"/>
                      </a:rPr>
                      <m:t>𝑹</m:t>
                    </m:r>
                    <m:d>
                      <m:dPr>
                        <m:ctrlP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  <m:r>
                          <a:rPr lang="en-US" sz="2400" b="1" i="1" spc="5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Cambria Math"/>
                          </a:rPr>
                          <m:t>,</m:t>
                        </m:r>
                        <m:func>
                          <m:funcPr>
                            <m:ctrlP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400" b="1" i="1" spc="5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𝒙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funksiyani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integrallashda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universial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deganda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qanday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almashtirishni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 </a:t>
                </a:r>
                <a:r>
                  <a:rPr lang="en-US" sz="2400" b="1" spc="50" dirty="0" err="1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tushunasiz</a:t>
                </a:r>
                <a:r>
                  <a:rPr lang="en-US" sz="2400" b="1" spc="50" dirty="0" smtClean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</a:rPr>
                  <a:t>.</a:t>
                </a:r>
                <a:endPara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68660"/>
                <a:ext cx="8208912" cy="6120680"/>
              </a:xfrm>
              <a:prstGeom prst="roundRect">
                <a:avLst>
                  <a:gd name="adj" fmla="val 7992"/>
                </a:avLst>
              </a:prstGeom>
              <a:blipFill>
                <a:blip r:embed="rId2"/>
                <a:stretch>
                  <a:fillRect/>
                </a:stretch>
              </a:blipFill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r>
                  <a:rPr lang="uz-Cyrl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80920" cy="626469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5452"/>
            <a:ext cx="7560839" cy="799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3"/>
            <a:ext cx="7560839" cy="2088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15" y="3573016"/>
            <a:ext cx="7560840" cy="2570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40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404664"/>
            <a:ext cx="8208912" cy="6192688"/>
          </a:xfrm>
          <a:prstGeom prst="roundRect">
            <a:avLst>
              <a:gd name="adj" fmla="val 785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772816"/>
            <a:ext cx="770485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006105"/>
            <a:ext cx="7704856" cy="200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42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04664"/>
            <a:ext cx="8208912" cy="6048672"/>
          </a:xfrm>
          <a:prstGeom prst="roundRect">
            <a:avLst>
              <a:gd name="adj" fmla="val 7505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5576" y="518705"/>
            <a:ext cx="7704856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BBXB  JADVALI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963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9911" y="1628800"/>
            <a:ext cx="2202792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BILAMAN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endParaRPr lang="en-US" b="1" dirty="0">
              <a:solidFill>
                <a:schemeClr val="tx1"/>
              </a:solidFill>
            </a:endParaRPr>
          </a:p>
          <a:p>
            <a:pPr algn="ctr"/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363510" y="1657858"/>
            <a:ext cx="2432625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BILISHNI XOXLAYMAN</a:t>
            </a: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en-US" sz="2000" b="1" dirty="0" smtClean="0">
              <a:solidFill>
                <a:schemeClr val="tx1"/>
              </a:solidFill>
            </a:endParaRPr>
          </a:p>
          <a:p>
            <a:pPr algn="ctr"/>
            <a:endParaRPr lang="en-US" sz="2000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84168" y="1628800"/>
            <a:ext cx="2376264" cy="4536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BILIB OLDIM</a:t>
            </a: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en-US" sz="2400" b="1" dirty="0">
              <a:solidFill>
                <a:schemeClr val="tx1"/>
              </a:solidFill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50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8755" y="332656"/>
            <a:ext cx="8208912" cy="6192688"/>
          </a:xfrm>
          <a:prstGeom prst="roundRect">
            <a:avLst>
              <a:gd name="adj" fmla="val 9046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488832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42484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288032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36812"/>
            <a:ext cx="3240360" cy="180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8028384" y="1232184"/>
            <a:ext cx="360040" cy="50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3" y="1916832"/>
            <a:ext cx="749491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83" y="2492896"/>
            <a:ext cx="7488832" cy="365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110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332656"/>
            <a:ext cx="8208912" cy="6192688"/>
          </a:xfrm>
          <a:prstGeom prst="roundRect">
            <a:avLst>
              <a:gd name="adj" fmla="val 7141"/>
            </a:avLst>
          </a:prstGeom>
          <a:solidFill>
            <a:schemeClr val="bg1">
              <a:lumMod val="9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1" y="1268760"/>
            <a:ext cx="806489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1" y="2348880"/>
            <a:ext cx="805098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95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81</Words>
  <Application>Microsoft Office PowerPoint</Application>
  <PresentationFormat>Экран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Cambria Math</vt:lpstr>
      <vt:lpstr>Century Gothic</vt:lpstr>
      <vt:lpstr>Wingdings 2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Bajardi : MO’M 102-guruh talabasi   Boboxonov Sharofiddin</dc:title>
  <dc:creator>DELL</dc:creator>
  <cp:lastModifiedBy>ASER</cp:lastModifiedBy>
  <cp:revision>45</cp:revision>
  <dcterms:created xsi:type="dcterms:W3CDTF">2016-04-06T12:35:30Z</dcterms:created>
  <dcterms:modified xsi:type="dcterms:W3CDTF">2016-05-13T06:37:33Z</dcterms:modified>
</cp:coreProperties>
</file>