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4"/>
  </p:notesMasterIdLst>
  <p:sldIdLst>
    <p:sldId id="257" r:id="rId2"/>
    <p:sldId id="258" r:id="rId3"/>
    <p:sldId id="261" r:id="rId4"/>
    <p:sldId id="263" r:id="rId5"/>
    <p:sldId id="264" r:id="rId6"/>
    <p:sldId id="265" r:id="rId7"/>
    <p:sldId id="260" r:id="rId8"/>
    <p:sldId id="267" r:id="rId9"/>
    <p:sldId id="268" r:id="rId10"/>
    <p:sldId id="269" r:id="rId11"/>
    <p:sldId id="270" r:id="rId12"/>
    <p:sldId id="271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62" r:id="rId22"/>
    <p:sldId id="25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03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82C87-8F1F-42BB-ADE8-BFBCE3A061D6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8D63BF-4D54-4563-A0C1-3443B8EB5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183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A0E68A2-5C6F-49DB-BE8F-60DD318CBAAF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6E7C48C7-CA4B-43FF-984B-212309033EF9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68A2-5C6F-49DB-BE8F-60DD318CBAAF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48C7-CA4B-43FF-984B-212309033E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68A2-5C6F-49DB-BE8F-60DD318CBAAF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48C7-CA4B-43FF-984B-212309033E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68A2-5C6F-49DB-BE8F-60DD318CBAAF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48C7-CA4B-43FF-984B-212309033E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68A2-5C6F-49DB-BE8F-60DD318CBAAF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48C7-CA4B-43FF-984B-212309033E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68A2-5C6F-49DB-BE8F-60DD318CBAAF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48C7-CA4B-43FF-984B-212309033EF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68A2-5C6F-49DB-BE8F-60DD318CBAAF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48C7-CA4B-43FF-984B-212309033E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68A2-5C6F-49DB-BE8F-60DD318CBAAF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48C7-CA4B-43FF-984B-212309033E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68A2-5C6F-49DB-BE8F-60DD318CBAAF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48C7-CA4B-43FF-984B-212309033E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68A2-5C6F-49DB-BE8F-60DD318CBAAF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48C7-CA4B-43FF-984B-212309033EF9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68A2-5C6F-49DB-BE8F-60DD318CBAAF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48C7-CA4B-43FF-984B-212309033E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0A0E68A2-5C6F-49DB-BE8F-60DD318CBAAF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6E7C48C7-CA4B-43FF-984B-212309033EF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332656"/>
            <a:ext cx="8208912" cy="6120680"/>
          </a:xfrm>
          <a:prstGeom prst="roundRect">
            <a:avLst>
              <a:gd name="adj" fmla="val 9438"/>
            </a:avLst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chemeClr val="tx1"/>
                </a:solidFill>
              </a:rPr>
              <a:t>      MAVZU : TRIGONOMETRIK </a:t>
            </a:r>
          </a:p>
          <a:p>
            <a:endParaRPr lang="en-US" sz="3600" b="1" dirty="0">
              <a:solidFill>
                <a:schemeClr val="tx1"/>
              </a:solidFill>
            </a:endParaRPr>
          </a:p>
          <a:p>
            <a:r>
              <a:rPr lang="en-US" sz="3600" b="1" dirty="0" smtClean="0">
                <a:solidFill>
                  <a:schemeClr val="tx1"/>
                </a:solidFill>
              </a:rPr>
              <a:t>FUNKSIYALARNI INTEGRALLASH </a:t>
            </a:r>
            <a:endParaRPr lang="ru-RU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19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332656"/>
            <a:ext cx="8208912" cy="6192688"/>
          </a:xfrm>
          <a:prstGeom prst="roundRect">
            <a:avLst>
              <a:gd name="adj" fmla="val 10301"/>
            </a:avLst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64704"/>
            <a:ext cx="8208912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3352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89248" y="332656"/>
            <a:ext cx="8259216" cy="6192688"/>
          </a:xfrm>
          <a:prstGeom prst="roundRect">
            <a:avLst>
              <a:gd name="adj" fmla="val 12142"/>
            </a:avLst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748390"/>
            <a:ext cx="7920881" cy="696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15" y="1444612"/>
            <a:ext cx="7920881" cy="4504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962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332656"/>
            <a:ext cx="8208912" cy="6192688"/>
          </a:xfrm>
          <a:prstGeom prst="roundRect">
            <a:avLst>
              <a:gd name="adj" fmla="val 7855"/>
            </a:avLst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080" y="620688"/>
            <a:ext cx="8208912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23" y="2348880"/>
            <a:ext cx="8208912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080" y="3979493"/>
            <a:ext cx="8145633" cy="2401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504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404664"/>
            <a:ext cx="8208912" cy="6120680"/>
          </a:xfrm>
          <a:prstGeom prst="roundRect">
            <a:avLst>
              <a:gd name="adj" fmla="val 8233"/>
            </a:avLst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135" y="1304764"/>
            <a:ext cx="7848872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64" y="583777"/>
            <a:ext cx="784887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51" y="3465004"/>
            <a:ext cx="7867985" cy="684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715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332656"/>
            <a:ext cx="8208912" cy="6192688"/>
          </a:xfrm>
          <a:prstGeom prst="roundRect">
            <a:avLst>
              <a:gd name="adj" fmla="val 9522"/>
            </a:avLst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848872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5832648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340768"/>
            <a:ext cx="2001476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1844824"/>
            <a:ext cx="4608512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844824"/>
            <a:ext cx="336962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340124"/>
            <a:ext cx="7834124" cy="1088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429000"/>
            <a:ext cx="7834124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42" y="5085183"/>
            <a:ext cx="7847449" cy="792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539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404664"/>
            <a:ext cx="8208912" cy="6120680"/>
          </a:xfrm>
          <a:prstGeom prst="roundRect">
            <a:avLst>
              <a:gd name="adj" fmla="val 8715"/>
            </a:avLst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45092"/>
            <a:ext cx="7704856" cy="2067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78" y="3212976"/>
            <a:ext cx="7719644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776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381744"/>
            <a:ext cx="8208912" cy="6143600"/>
          </a:xfrm>
          <a:prstGeom prst="roundRect">
            <a:avLst>
              <a:gd name="adj" fmla="val 10665"/>
            </a:avLst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7704856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56792"/>
            <a:ext cx="7704856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551" y="2492896"/>
            <a:ext cx="7691881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36" y="4365104"/>
            <a:ext cx="7664995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36" y="4941168"/>
            <a:ext cx="7664995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554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332656"/>
            <a:ext cx="8208912" cy="6192688"/>
          </a:xfrm>
          <a:prstGeom prst="roundRect">
            <a:avLst/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20688"/>
            <a:ext cx="7416824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44824"/>
            <a:ext cx="7416824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780928"/>
            <a:ext cx="7416824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731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332656"/>
            <a:ext cx="8208912" cy="6192688"/>
          </a:xfrm>
          <a:prstGeom prst="roundRect">
            <a:avLst>
              <a:gd name="adj" fmla="val 8331"/>
            </a:avLst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8064896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575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332656"/>
            <a:ext cx="8280920" cy="6192688"/>
          </a:xfrm>
          <a:prstGeom prst="roundRect">
            <a:avLst>
              <a:gd name="adj" fmla="val 10713"/>
            </a:avLst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48680"/>
            <a:ext cx="7560840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40768"/>
            <a:ext cx="7560840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146" y="2060848"/>
            <a:ext cx="7584278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780928"/>
            <a:ext cx="7560840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060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 bwMode="blackGray">
              <a:xfrm>
                <a:off x="478765" y="332656"/>
                <a:ext cx="8208912" cy="6192688"/>
              </a:xfrm>
              <a:prstGeom prst="roundRect">
                <a:avLst>
                  <a:gd name="adj" fmla="val 8699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r>
                  <a:rPr lang="en-US" sz="3600" b="1" dirty="0" smtClean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  </a:t>
                </a:r>
                <a:r>
                  <a:rPr lang="en-US" sz="3600" b="1" dirty="0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REJA</a:t>
                </a:r>
              </a:p>
              <a:p>
                <a:r>
                  <a:rPr lang="en-US" sz="3600" b="1" dirty="0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 </a:t>
                </a:r>
              </a:p>
              <a:p>
                <a:pPr marL="457200" indent="-457200">
                  <a:buAutoNum type="arabicPeriod"/>
                </a:pPr>
                <a:r>
                  <a:rPr lang="en-US" sz="2400" b="1" dirty="0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1.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b="1" i="1" smtClean="0">
                            <a:ln w="11430"/>
                            <a:solidFill>
                              <a:srgbClr val="C00000"/>
                            </a:solidFill>
                            <a:effectLst>
                              <a:outerShdw blurRad="50800" dist="39000" dir="5460000" algn="tl">
                                <a:srgbClr val="000000">
                                  <a:alpha val="38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n w="11430"/>
                            <a:solidFill>
                              <a:srgbClr val="C00000"/>
                            </a:solidFill>
                            <a:effectLst>
                              <a:outerShdw blurRad="50800" dist="39000" dir="5460000" algn="tl">
                                <a:srgbClr val="000000">
                                  <a:alpha val="38000"/>
                                </a:srgbClr>
                              </a:outerShdw>
                            </a:effectLst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en-US" sz="2400" b="1" i="1" smtClean="0">
                            <a:ln w="11430"/>
                            <a:solidFill>
                              <a:srgbClr val="C00000"/>
                            </a:solidFill>
                            <a:effectLst>
                              <a:outerShdw blurRad="50800" dist="39000" dir="5460000" algn="tl">
                                <a:srgbClr val="000000">
                                  <a:alpha val="38000"/>
                                </a:srgbClr>
                              </a:outerShdw>
                            </a:effectLst>
                            <a:latin typeface="Cambria Math"/>
                          </a:rPr>
                          <m:t>𝒏𝒙</m:t>
                        </m:r>
                        <m:r>
                          <a:rPr lang="en-US" sz="2400" b="1" i="1" smtClean="0">
                            <a:ln w="11430"/>
                            <a:solidFill>
                              <a:srgbClr val="C00000"/>
                            </a:solidFill>
                            <a:effectLst>
                              <a:outerShdw blurRad="50800" dist="39000" dir="5460000" algn="tl">
                                <a:srgbClr val="000000">
                                  <a:alpha val="38000"/>
                                </a:srgbClr>
                              </a:outerShdw>
                            </a:effectLst>
                            <a:latin typeface="Cambria Math"/>
                          </a:rPr>
                          <m:t>  ,</m:t>
                        </m:r>
                        <m:func>
                          <m:funcPr>
                            <m:ctrlPr>
                              <a:rPr lang="en-US" sz="2400" b="1" i="1" smtClean="0">
                                <a:ln w="11430"/>
                                <a:solidFill>
                                  <a:srgbClr val="C00000"/>
                                </a:solidFill>
                                <a:effectLst>
                                  <a:outerShdw blurRad="50800" dist="39000" dir="5460000" algn="tl">
                                    <a:srgbClr val="000000">
                                      <a:alpha val="38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n w="11430"/>
                                <a:solidFill>
                                  <a:srgbClr val="C00000"/>
                                </a:solidFill>
                                <a:effectLst>
                                  <a:outerShdw blurRad="50800" dist="39000" dir="5460000" algn="tl">
                                    <a:srgbClr val="000000">
                                      <a:alpha val="38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n-US" sz="2400" b="1" i="1" smtClean="0">
                                <a:ln w="11430"/>
                                <a:solidFill>
                                  <a:srgbClr val="C00000"/>
                                </a:solidFill>
                                <a:effectLst>
                                  <a:outerShdw blurRad="50800" dist="39000" dir="5460000" algn="tl">
                                    <a:srgbClr val="000000">
                                      <a:alpha val="38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𝒎𝒙</m:t>
                            </m:r>
                          </m:e>
                        </m:func>
                      </m:e>
                    </m:func>
                  </m:oMath>
                </a14:m>
                <a:r>
                  <a:rPr lang="en-US" sz="2400" b="1" dirty="0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  </a:t>
                </a:r>
                <a:r>
                  <a:rPr lang="en-US" sz="2400" b="1" dirty="0" err="1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funksiyalar</a:t>
                </a:r>
                <a:r>
                  <a:rPr lang="en-US" sz="2400" b="1" dirty="0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      </a:t>
                </a:r>
                <a:r>
                  <a:rPr lang="en-US" sz="2400" b="1" dirty="0" err="1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integrallash</a:t>
                </a:r>
                <a:r>
                  <a:rPr lang="en-US" sz="2400" b="1" dirty="0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 </a:t>
                </a:r>
              </a:p>
              <a:p>
                <a:endParaRPr lang="en-US" sz="2400" b="1" dirty="0" smtClean="0">
                  <a:ln w="11430"/>
                  <a:solidFill>
                    <a:srgbClr val="C0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  <a:p>
                <a:pPr marL="457200" indent="-457200">
                  <a:buAutoNum type="arabicPeriod"/>
                </a:pPr>
                <a:r>
                  <a:rPr lang="en-US" sz="2400" b="1" dirty="0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2. 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b="1" i="1" smtClean="0">
                            <a:ln w="11430"/>
                            <a:solidFill>
                              <a:srgbClr val="C00000"/>
                            </a:solidFill>
                            <a:effectLst>
                              <a:outerShdw blurRad="50800" dist="39000" dir="5460000" algn="tl">
                                <a:srgbClr val="000000">
                                  <a:alpha val="38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n-US" sz="2400" b="1" i="1" smtClean="0">
                                <a:ln w="11430"/>
                                <a:solidFill>
                                  <a:srgbClr val="C00000"/>
                                </a:solidFill>
                                <a:effectLst>
                                  <a:outerShdw blurRad="50800" dist="39000" dir="5460000" algn="tl">
                                    <a:srgbClr val="000000">
                                      <a:alpha val="38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ln w="11430"/>
                                <a:solidFill>
                                  <a:srgbClr val="C00000"/>
                                </a:solidFill>
                                <a:effectLst>
                                  <a:outerShdw blurRad="50800" dist="39000" dir="5460000" algn="tl">
                                    <a:srgbClr val="000000">
                                      <a:alpha val="38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𝒔𝒊𝒏</m:t>
                            </m:r>
                          </m:e>
                          <m:sup>
                            <m:r>
                              <a:rPr lang="en-US" sz="2400" b="1" i="1" smtClean="0">
                                <a:ln w="11430"/>
                                <a:solidFill>
                                  <a:srgbClr val="C00000"/>
                                </a:solidFill>
                                <a:effectLst>
                                  <a:outerShdw blurRad="50800" dist="39000" dir="5460000" algn="tl">
                                    <a:srgbClr val="000000">
                                      <a:alpha val="38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𝒑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sz="2400" b="1" dirty="0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x , 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b="1" i="1" smtClean="0">
                            <a:ln w="11430"/>
                            <a:solidFill>
                              <a:srgbClr val="C00000"/>
                            </a:solidFill>
                            <a:effectLst>
                              <a:outerShdw blurRad="50800" dist="39000" dir="5460000" algn="tl">
                                <a:srgbClr val="000000">
                                  <a:alpha val="38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n-US" sz="2400" b="1" i="1" smtClean="0">
                                <a:ln w="11430"/>
                                <a:solidFill>
                                  <a:srgbClr val="C00000"/>
                                </a:solidFill>
                                <a:effectLst>
                                  <a:outerShdw blurRad="50800" dist="39000" dir="5460000" algn="tl">
                                    <a:srgbClr val="000000">
                                      <a:alpha val="38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ln w="11430"/>
                                <a:solidFill>
                                  <a:srgbClr val="C00000"/>
                                </a:solidFill>
                                <a:effectLst>
                                  <a:outerShdw blurRad="50800" dist="39000" dir="5460000" algn="tl">
                                    <a:srgbClr val="000000">
                                      <a:alpha val="38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𝒄𝒐𝒔</m:t>
                            </m:r>
                          </m:e>
                          <m:sup>
                            <m:r>
                              <a:rPr lang="en-US" sz="2400" b="1" i="1" smtClean="0">
                                <a:ln w="11430"/>
                                <a:solidFill>
                                  <a:srgbClr val="C00000"/>
                                </a:solidFill>
                                <a:effectLst>
                                  <a:outerShdw blurRad="50800" dist="39000" dir="5460000" algn="tl">
                                    <a:srgbClr val="000000">
                                      <a:alpha val="38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𝒒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sz="2400" b="1" dirty="0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x   </a:t>
                </a:r>
                <a:r>
                  <a:rPr lang="en-US" sz="2400" b="1" dirty="0" err="1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ko’rinishidagi</a:t>
                </a:r>
                <a:r>
                  <a:rPr lang="en-US" sz="2400" b="1" dirty="0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 </a:t>
                </a:r>
                <a:r>
                  <a:rPr lang="en-US" sz="2400" b="1" dirty="0" err="1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integrallar</a:t>
                </a:r>
                <a:endParaRPr lang="en-US" sz="2400" b="1" dirty="0" smtClean="0">
                  <a:ln w="11430"/>
                  <a:solidFill>
                    <a:srgbClr val="C0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  <a:p>
                <a:endParaRPr lang="en-US" sz="2400" b="1" i="1" dirty="0" smtClean="0">
                  <a:ln w="11430"/>
                  <a:solidFill>
                    <a:srgbClr val="C0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Cambria Math"/>
                </a:endParaRPr>
              </a:p>
              <a:p>
                <a:pPr marL="457200" indent="-457200">
                  <a:buAutoNum type="arabicPeriod"/>
                </a:pPr>
                <a:r>
                  <a:rPr lang="en-US" sz="2400" b="1" dirty="0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3. 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b="1" i="1" smtClean="0">
                            <a:ln w="11430"/>
                            <a:solidFill>
                              <a:srgbClr val="C00000"/>
                            </a:solidFill>
                            <a:effectLst>
                              <a:outerShdw blurRad="50800" dist="39000" dir="5460000" algn="tl">
                                <a:srgbClr val="000000">
                                  <a:alpha val="38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400" b="1" i="1" smtClean="0">
                            <a:ln w="11430"/>
                            <a:solidFill>
                              <a:srgbClr val="C00000"/>
                            </a:solidFill>
                            <a:effectLst>
                              <a:outerShdw blurRad="50800" dist="39000" dir="5460000" algn="tl">
                                <a:srgbClr val="000000">
                                  <a:alpha val="38000"/>
                                </a:srgbClr>
                              </a:outerShdw>
                            </a:effectLst>
                            <a:latin typeface="Cambria Math"/>
                          </a:rPr>
                          <m:t>𝑹</m:t>
                        </m:r>
                        <m:d>
                          <m:dPr>
                            <m:ctrlPr>
                              <a:rPr lang="en-US" sz="2400" b="1" i="1" smtClean="0">
                                <a:ln w="11430"/>
                                <a:solidFill>
                                  <a:srgbClr val="C00000"/>
                                </a:solidFill>
                                <a:effectLst>
                                  <a:outerShdw blurRad="50800" dist="39000" dir="5460000" algn="tl">
                                    <a:srgbClr val="000000">
                                      <a:alpha val="38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US" sz="2400" b="1" i="1" smtClean="0">
                                    <a:ln w="11430"/>
                                    <a:solidFill>
                                      <a:srgbClr val="C00000"/>
                                    </a:solidFill>
                                    <a:effectLst>
                                      <a:outerShdw blurRad="50800" dist="39000" dir="5460000" algn="tl">
                                        <a:srgbClr val="000000">
                                          <a:alpha val="38000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400" b="0" i="0" smtClean="0">
                                    <a:ln w="11430"/>
                                    <a:solidFill>
                                      <a:srgbClr val="C00000"/>
                                    </a:solidFill>
                                    <a:effectLst>
                                      <a:outerShdw blurRad="50800" dist="39000" dir="5460000" algn="tl">
                                        <a:srgbClr val="000000">
                                          <a:alpha val="38000"/>
                                        </a:srgbClr>
                                      </a:outerShdw>
                                    </a:effectLst>
                                    <a:latin typeface="Cambria Math"/>
                                  </a:rPr>
                                  <m:t>sin</m:t>
                                </m:r>
                              </m:fName>
                              <m:e>
                                <m:r>
                                  <a:rPr lang="en-US" sz="2400" b="1" i="1" smtClean="0">
                                    <a:ln w="11430"/>
                                    <a:solidFill>
                                      <a:srgbClr val="C00000"/>
                                    </a:solidFill>
                                    <a:effectLst>
                                      <a:outerShdw blurRad="50800" dist="39000" dir="5460000" algn="tl">
                                        <a:srgbClr val="000000">
                                          <a:alpha val="38000"/>
                                        </a:srgbClr>
                                      </a:outerShdw>
                                    </a:effectLst>
                                    <a:latin typeface="Cambria Math"/>
                                  </a:rPr>
                                  <m:t>𝒙</m:t>
                                </m:r>
                              </m:e>
                            </m:func>
                            <m:r>
                              <a:rPr lang="en-US" sz="2400" b="1" i="1" smtClean="0">
                                <a:ln w="11430"/>
                                <a:solidFill>
                                  <a:srgbClr val="C00000"/>
                                </a:solidFill>
                                <a:effectLst>
                                  <a:outerShdw blurRad="50800" dist="39000" dir="5460000" algn="tl">
                                    <a:srgbClr val="000000">
                                      <a:alpha val="38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,</m:t>
                            </m:r>
                            <m:func>
                              <m:funcPr>
                                <m:ctrlPr>
                                  <a:rPr lang="en-US" sz="2400" b="1" i="1" smtClean="0">
                                    <a:ln w="11430"/>
                                    <a:solidFill>
                                      <a:srgbClr val="C00000"/>
                                    </a:solidFill>
                                    <a:effectLst>
                                      <a:outerShdw blurRad="50800" dist="39000" dir="5460000" algn="tl">
                                        <a:srgbClr val="000000">
                                          <a:alpha val="38000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400" b="0" i="0" smtClean="0">
                                    <a:ln w="11430"/>
                                    <a:solidFill>
                                      <a:srgbClr val="C00000"/>
                                    </a:solidFill>
                                    <a:effectLst>
                                      <a:outerShdw blurRad="50800" dist="39000" dir="5460000" algn="tl">
                                        <a:srgbClr val="000000">
                                          <a:alpha val="38000"/>
                                        </a:srgbClr>
                                      </a:outerShdw>
                                    </a:effectLst>
                                    <a:latin typeface="Cambria Math"/>
                                  </a:rPr>
                                  <m:t>cos</m:t>
                                </m:r>
                              </m:fName>
                              <m:e>
                                <m:r>
                                  <a:rPr lang="en-US" sz="2400" b="1" i="1" smtClean="0">
                                    <a:ln w="11430"/>
                                    <a:solidFill>
                                      <a:srgbClr val="C00000"/>
                                    </a:solidFill>
                                    <a:effectLst>
                                      <a:outerShdw blurRad="50800" dist="39000" dir="5460000" algn="tl">
                                        <a:srgbClr val="000000">
                                          <a:alpha val="38000"/>
                                        </a:srgbClr>
                                      </a:outerShdw>
                                    </a:effectLst>
                                    <a:latin typeface="Cambria Math"/>
                                  </a:rPr>
                                  <m:t>𝒙</m:t>
                                </m:r>
                              </m:e>
                            </m:func>
                          </m:e>
                        </m:d>
                        <m:r>
                          <a:rPr lang="en-US" sz="2400" b="1" i="1" smtClean="0">
                            <a:ln w="11430"/>
                            <a:solidFill>
                              <a:srgbClr val="C00000"/>
                            </a:solidFill>
                            <a:effectLst>
                              <a:outerShdw blurRad="50800" dist="39000" dir="5460000" algn="tl">
                                <a:srgbClr val="000000">
                                  <a:alpha val="38000"/>
                                </a:srgbClr>
                              </a:outerShdw>
                            </a:effectLst>
                            <a:latin typeface="Cambria Math"/>
                          </a:rPr>
                          <m:t>𝒅𝒙</m:t>
                        </m:r>
                      </m:e>
                    </m:nary>
                    <m:r>
                      <a:rPr lang="en-US" sz="2400" b="1" i="1" smtClean="0">
                        <a:ln w="11430"/>
                        <a:solidFill>
                          <a:srgbClr val="C00000"/>
                        </a:soli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latin typeface="Cambria Math"/>
                      </a:rPr>
                      <m:t>      </m:t>
                    </m:r>
                  </m:oMath>
                </a14:m>
                <a:r>
                  <a:rPr lang="en-US" sz="2400" b="1" dirty="0" err="1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integralni</a:t>
                </a:r>
                <a:r>
                  <a:rPr lang="en-US" sz="2400" b="1" dirty="0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 </a:t>
                </a:r>
                <a:r>
                  <a:rPr lang="en-US" sz="2400" b="1" dirty="0" err="1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hisoblash</a:t>
                </a:r>
                <a:endParaRPr lang="en-US" sz="2400" b="1" dirty="0" smtClean="0">
                  <a:ln w="11430"/>
                  <a:solidFill>
                    <a:srgbClr val="C0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  <a:p>
                <a:endParaRPr lang="en-US" sz="2400" b="1" dirty="0" smtClean="0">
                  <a:ln w="11430"/>
                  <a:solidFill>
                    <a:srgbClr val="C0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  <a:p>
                <a:pPr marL="457200" indent="-457200">
                  <a:buAutoNum type="arabicPeriod"/>
                </a:pPr>
                <a:r>
                  <a:rPr lang="en-US" sz="2400" b="1" dirty="0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 4.  </a:t>
                </a:r>
                <a:r>
                  <a:rPr lang="en-US" sz="2400" b="1" dirty="0" err="1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Xulosa</a:t>
                </a:r>
                <a:r>
                  <a:rPr lang="en-US" sz="2400" b="1" dirty="0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.</a:t>
                </a:r>
              </a:p>
              <a:p>
                <a:endParaRPr lang="en-US" sz="36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blackGray">
              <a:xfrm>
                <a:off x="478765" y="332656"/>
                <a:ext cx="8208912" cy="6192688"/>
              </a:xfrm>
              <a:prstGeom prst="roundRect">
                <a:avLst>
                  <a:gd name="adj" fmla="val 8699"/>
                </a:avLst>
              </a:prstGeom>
              <a:blipFill rotWithShape="1"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innerShdw blurRad="114300">
                  <a:prstClr val="black"/>
                </a:inn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264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82349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332656"/>
            <a:ext cx="8208912" cy="6192688"/>
          </a:xfrm>
          <a:prstGeom prst="roundRect">
            <a:avLst>
              <a:gd name="adj" fmla="val 8808"/>
            </a:avLst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58" t="40208" r="14495" b="12500"/>
          <a:stretch/>
        </p:blipFill>
        <p:spPr bwMode="auto">
          <a:xfrm>
            <a:off x="502568" y="332656"/>
            <a:ext cx="8138160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787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404664"/>
            <a:ext cx="8208912" cy="6048672"/>
          </a:xfrm>
          <a:prstGeom prst="roundRect">
            <a:avLst>
              <a:gd name="adj" fmla="val 10084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E’TIBORINGIZ </a:t>
            </a:r>
          </a:p>
          <a:p>
            <a:pPr algn="ctr"/>
            <a:endParaRPr lang="en-US" sz="6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en-US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UCHUN RAHMAT !</a:t>
            </a:r>
            <a:endParaRPr lang="ru-RU" sz="6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79635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7214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332656"/>
            <a:ext cx="8208912" cy="6192688"/>
          </a:xfrm>
          <a:prstGeom prst="roundRect">
            <a:avLst>
              <a:gd name="adj" fmla="val 9522"/>
            </a:avLst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</a:t>
            </a:r>
            <a:r>
              <a:rPr lang="en-US" sz="36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MA’RUZANING MAZMUNI</a:t>
            </a:r>
          </a:p>
          <a:p>
            <a:endParaRPr lang="en-US"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Trigonometrik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funksiyalar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qatnashgan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xar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qanday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funksiyalarni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xam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integrallab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bo’lavermaydi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ba’zilarnigina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integrallash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mumkin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.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Shu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sababli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ushbu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maruzada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integrallash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mumkin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bo’lgan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trigonometrik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funksiyalarni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ko’rib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chiqamiz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  <a:endParaRPr lang="en-US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3442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467544" y="368660"/>
                <a:ext cx="8208912" cy="6120680"/>
              </a:xfrm>
              <a:prstGeom prst="roundRect">
                <a:avLst>
                  <a:gd name="adj" fmla="val 7992"/>
                </a:avLst>
              </a:prstGeom>
              <a:solidFill>
                <a:schemeClr val="bg1">
                  <a:lumMod val="95000"/>
                </a:schemeClr>
              </a:solidFill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r>
                  <a:rPr lang="en-US" sz="28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800" b="1" spc="50" dirty="0" err="1" smtClean="0">
                    <a:ln w="11430"/>
                    <a:solidFill>
                      <a:srgbClr val="C00000"/>
                    </a:soli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Blimlarni</a:t>
                </a:r>
                <a:r>
                  <a:rPr lang="en-US" sz="2800" b="1" spc="50" dirty="0" smtClean="0">
                    <a:ln w="11430"/>
                    <a:solidFill>
                      <a:srgbClr val="C00000"/>
                    </a:soli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800" b="1" spc="50" dirty="0" err="1" smtClean="0">
                    <a:ln w="11430"/>
                    <a:solidFill>
                      <a:srgbClr val="C00000"/>
                    </a:soli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jonlantirish</a:t>
                </a:r>
                <a:r>
                  <a:rPr lang="en-US" sz="2800" b="1" spc="50" dirty="0" smtClean="0">
                    <a:ln w="11430"/>
                    <a:solidFill>
                      <a:srgbClr val="C00000"/>
                    </a:soli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800" b="1" spc="50" dirty="0" err="1" smtClean="0">
                    <a:ln w="11430"/>
                    <a:solidFill>
                      <a:srgbClr val="C00000"/>
                    </a:soli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uchun</a:t>
                </a:r>
                <a:r>
                  <a:rPr lang="en-US" sz="2800" b="1" spc="50" dirty="0" smtClean="0">
                    <a:ln w="11430"/>
                    <a:solidFill>
                      <a:srgbClr val="C00000"/>
                    </a:soli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800" b="1" spc="50" dirty="0" err="1" smtClean="0">
                    <a:ln w="11430"/>
                    <a:solidFill>
                      <a:srgbClr val="C00000"/>
                    </a:soli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savollar</a:t>
                </a:r>
                <a:endParaRPr lang="en-US" sz="2800" b="1" spc="50" dirty="0" smtClean="0">
                  <a:ln w="11430"/>
                  <a:solidFill>
                    <a:srgbClr val="C0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  <a:p>
                <a:r>
                  <a:rPr lang="en-US" sz="2800" b="1" spc="50" dirty="0">
                    <a:ln w="11430"/>
                    <a:solidFill>
                      <a:srgbClr val="C00000"/>
                    </a:soli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endParaRPr lang="en-US" sz="2800" b="1" spc="50" dirty="0" smtClean="0">
                  <a:ln w="11430"/>
                  <a:solidFill>
                    <a:srgbClr val="C0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  <a:p>
                <a:pPr marL="514350" indent="-514350">
                  <a:buAutoNum type="arabicPeriod"/>
                </a:pP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Qnday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funksiyalar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uchun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Eyler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almashtirishlari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qo’llanish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mumkin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.</a:t>
                </a:r>
              </a:p>
              <a:p>
                <a:pPr marL="514350" indent="-514350">
                  <a:buAutoNum type="arabicPeriod"/>
                </a:pP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Eylerning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qanday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almashtirishlarini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bilasiz</a:t>
                </a:r>
                <a:endParaRPr lang="en-US" sz="24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  <a:p>
                <a:pPr marL="514350" indent="-514350">
                  <a:buAutoNum type="arabicPeriod"/>
                </a:pP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Eyler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almashtirishlarri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natijasida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qanday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funksiya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hosil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bo’ladi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.</a:t>
                </a:r>
              </a:p>
              <a:p>
                <a:pPr marL="514350" indent="-514350">
                  <a:buAutoNum type="arabicPeriod"/>
                </a:pPr>
                <a14:m>
                  <m:oMath xmlns:m="http://schemas.openxmlformats.org/officeDocument/2006/math">
                    <m:r>
                      <a:rPr lang="en-US" sz="2400" b="1" i="1" spc="50" smtClean="0">
                        <a:ln w="11430"/>
                        <a:gradFill>
                          <a:gsLst>
                            <a:gs pos="25000">
                              <a:schemeClr val="accent2">
                                <a:satMod val="155000"/>
                              </a:schemeClr>
                            </a:gs>
                            <a:gs pos="100000">
                              <a:schemeClr val="accent2">
                                <a:shade val="45000"/>
                                <a:satMod val="16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76200" dist="50800" dir="5400000" algn="tl" rotWithShape="0">
                            <a:srgbClr val="000000">
                              <a:alpha val="65000"/>
                            </a:srgbClr>
                          </a:outerShdw>
                        </a:effectLst>
                        <a:latin typeface="Cambria Math"/>
                      </a:rPr>
                      <m:t>𝑹</m:t>
                    </m:r>
                    <m:d>
                      <m:dPr>
                        <m:ctrlPr>
                          <a:rPr lang="en-US" sz="2400" b="1" i="1" spc="50" smtClean="0">
                            <a:ln w="11430"/>
                            <a:gradFill>
                              <a:gsLst>
                                <a:gs pos="25000">
                                  <a:schemeClr val="accent2">
                                    <a:satMod val="155000"/>
                                  </a:schemeClr>
                                </a:gs>
                                <a:gs pos="100000">
                                  <a:schemeClr val="accent2">
                                    <a:shade val="45000"/>
                                    <a:satMod val="16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outerShdw blurRad="76200" dist="50800" dir="5400000" algn="tl" rotWithShape="0">
                                <a:srgbClr val="000000">
                                  <a:alpha val="65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400" b="1" i="1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2400" b="1" i="1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𝒙</m:t>
                            </m:r>
                          </m:e>
                        </m:func>
                        <m:r>
                          <a:rPr lang="en-US" sz="2400" b="1" i="1" spc="50" smtClean="0">
                            <a:ln w="11430"/>
                            <a:gradFill>
                              <a:gsLst>
                                <a:gs pos="25000">
                                  <a:schemeClr val="accent2">
                                    <a:satMod val="155000"/>
                                  </a:schemeClr>
                                </a:gs>
                                <a:gs pos="100000">
                                  <a:schemeClr val="accent2">
                                    <a:shade val="45000"/>
                                    <a:satMod val="16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outerShdw blurRad="76200" dist="50800" dir="5400000" algn="tl" rotWithShape="0">
                                <a:srgbClr val="000000">
                                  <a:alpha val="65000"/>
                                </a:srgbClr>
                              </a:outerShdw>
                            </a:effectLst>
                            <a:latin typeface="Cambria Math"/>
                          </a:rPr>
                          <m:t>,</m:t>
                        </m:r>
                        <m:func>
                          <m:funcPr>
                            <m:ctrlPr>
                              <a:rPr lang="en-US" sz="2400" b="1" i="1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n-US" sz="2400" b="1" i="1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𝒙</m:t>
                            </m:r>
                          </m:e>
                        </m:func>
                      </m:e>
                    </m:d>
                    <m:r>
                      <a:rPr lang="en-US" sz="2400" b="1" i="0" spc="50" smtClean="0">
                        <a:ln w="11430"/>
                        <a:gradFill>
                          <a:gsLst>
                            <a:gs pos="25000">
                              <a:schemeClr val="accent2">
                                <a:satMod val="155000"/>
                              </a:schemeClr>
                            </a:gs>
                            <a:gs pos="100000">
                              <a:schemeClr val="accent2">
                                <a:shade val="45000"/>
                                <a:satMod val="16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76200" dist="50800" dir="5400000" algn="tl" rotWithShape="0">
                            <a:srgbClr val="000000">
                              <a:alpha val="65000"/>
                            </a:srgbClr>
                          </a:outerShdw>
                        </a:effectLst>
                        <a:latin typeface="Cambria Math"/>
                      </a:rPr>
                      <m:t>   </m:t>
                    </m:r>
                  </m:oMath>
                </a14:m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funksiya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deganda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qanday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funksiya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tushunasiz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.</a:t>
                </a:r>
              </a:p>
              <a:p>
                <a:pPr marL="514350" indent="-514350">
                  <a:buAutoNum type="arabicPeriod"/>
                </a:pPr>
                <a14:m>
                  <m:oMath xmlns:m="http://schemas.openxmlformats.org/officeDocument/2006/math">
                    <m:r>
                      <a:rPr lang="en-US" sz="2400" b="1" i="1" spc="50" smtClean="0">
                        <a:ln w="11430"/>
                        <a:gradFill>
                          <a:gsLst>
                            <a:gs pos="25000">
                              <a:schemeClr val="accent2">
                                <a:satMod val="155000"/>
                              </a:schemeClr>
                            </a:gs>
                            <a:gs pos="100000">
                              <a:schemeClr val="accent2">
                                <a:shade val="45000"/>
                                <a:satMod val="16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76200" dist="50800" dir="5400000" algn="tl" rotWithShape="0">
                            <a:srgbClr val="000000">
                              <a:alpha val="65000"/>
                            </a:srgbClr>
                          </a:outerShdw>
                        </a:effectLst>
                        <a:latin typeface="Cambria Math"/>
                      </a:rPr>
                      <m:t>𝑹</m:t>
                    </m:r>
                    <m:d>
                      <m:dPr>
                        <m:ctrlPr>
                          <a:rPr lang="en-US" sz="2400" b="1" i="1" spc="50" smtClean="0">
                            <a:ln w="11430"/>
                            <a:gradFill>
                              <a:gsLst>
                                <a:gs pos="25000">
                                  <a:schemeClr val="accent2">
                                    <a:satMod val="155000"/>
                                  </a:schemeClr>
                                </a:gs>
                                <a:gs pos="100000">
                                  <a:schemeClr val="accent2">
                                    <a:shade val="45000"/>
                                    <a:satMod val="16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outerShdw blurRad="76200" dist="50800" dir="5400000" algn="tl" rotWithShape="0">
                                <a:srgbClr val="000000">
                                  <a:alpha val="65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400" b="1" i="1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2400" b="0" i="1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𝑥</m:t>
                            </m:r>
                          </m:e>
                        </m:func>
                        <m:r>
                          <a:rPr lang="en-US" sz="2400" b="1" i="1" spc="50" smtClean="0">
                            <a:ln w="11430"/>
                            <a:gradFill>
                              <a:gsLst>
                                <a:gs pos="25000">
                                  <a:schemeClr val="accent2">
                                    <a:satMod val="155000"/>
                                  </a:schemeClr>
                                </a:gs>
                                <a:gs pos="100000">
                                  <a:schemeClr val="accent2">
                                    <a:shade val="45000"/>
                                    <a:satMod val="16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outerShdw blurRad="76200" dist="50800" dir="5400000" algn="tl" rotWithShape="0">
                                <a:srgbClr val="000000">
                                  <a:alpha val="65000"/>
                                </a:srgbClr>
                              </a:outerShdw>
                            </a:effectLst>
                            <a:latin typeface="Cambria Math"/>
                          </a:rPr>
                          <m:t>,</m:t>
                        </m:r>
                        <m:func>
                          <m:funcPr>
                            <m:ctrlPr>
                              <a:rPr lang="en-US" sz="2400" b="1" i="1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n-US" sz="2400" b="1" i="1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𝒙</m:t>
                            </m:r>
                          </m:e>
                        </m:func>
                      </m:e>
                    </m:d>
                  </m:oMath>
                </a14:m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Funksiyalar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integrallashda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qanday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almashtirishlarni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bajarasiz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.</a:t>
                </a:r>
              </a:p>
              <a:p>
                <a:pPr marL="514350" indent="-514350">
                  <a:buAutoNum type="arabicPeriod"/>
                </a:pPr>
                <a14:m>
                  <m:oMath xmlns:m="http://schemas.openxmlformats.org/officeDocument/2006/math">
                    <m:r>
                      <a:rPr lang="en-US" sz="2400" b="1" i="1" spc="50" smtClean="0">
                        <a:ln w="11430"/>
                        <a:gradFill>
                          <a:gsLst>
                            <a:gs pos="25000">
                              <a:schemeClr val="accent2">
                                <a:satMod val="155000"/>
                              </a:schemeClr>
                            </a:gs>
                            <a:gs pos="100000">
                              <a:schemeClr val="accent2">
                                <a:shade val="45000"/>
                                <a:satMod val="16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76200" dist="50800" dir="5400000" algn="tl" rotWithShape="0">
                            <a:srgbClr val="000000">
                              <a:alpha val="65000"/>
                            </a:srgbClr>
                          </a:outerShdw>
                        </a:effectLst>
                        <a:latin typeface="Cambria Math"/>
                      </a:rPr>
                      <m:t>𝑹</m:t>
                    </m:r>
                    <m:d>
                      <m:dPr>
                        <m:ctrlPr>
                          <a:rPr lang="en-US" sz="2400" b="1" i="1" spc="50" smtClean="0">
                            <a:ln w="11430"/>
                            <a:gradFill>
                              <a:gsLst>
                                <a:gs pos="25000">
                                  <a:schemeClr val="accent2">
                                    <a:satMod val="155000"/>
                                  </a:schemeClr>
                                </a:gs>
                                <a:gs pos="100000">
                                  <a:schemeClr val="accent2">
                                    <a:shade val="45000"/>
                                    <a:satMod val="16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outerShdw blurRad="76200" dist="50800" dir="5400000" algn="tl" rotWithShape="0">
                                <a:srgbClr val="000000">
                                  <a:alpha val="65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400" b="1" i="1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2400" b="1" i="1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𝒙</m:t>
                            </m:r>
                          </m:e>
                        </m:func>
                        <m:r>
                          <a:rPr lang="en-US" sz="2400" b="1" i="1" spc="50" smtClean="0">
                            <a:ln w="11430"/>
                            <a:gradFill>
                              <a:gsLst>
                                <a:gs pos="25000">
                                  <a:schemeClr val="accent2">
                                    <a:satMod val="155000"/>
                                  </a:schemeClr>
                                </a:gs>
                                <a:gs pos="100000">
                                  <a:schemeClr val="accent2">
                                    <a:shade val="45000"/>
                                    <a:satMod val="16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outerShdw blurRad="76200" dist="50800" dir="5400000" algn="tl" rotWithShape="0">
                                <a:srgbClr val="000000">
                                  <a:alpha val="65000"/>
                                </a:srgbClr>
                              </a:outerShdw>
                            </a:effectLst>
                            <a:latin typeface="Cambria Math"/>
                          </a:rPr>
                          <m:t>,</m:t>
                        </m:r>
                        <m:func>
                          <m:funcPr>
                            <m:ctrlPr>
                              <a:rPr lang="en-US" sz="2400" b="1" i="1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n-US" sz="2400" b="1" i="1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𝒙</m:t>
                            </m:r>
                          </m:e>
                        </m:func>
                      </m:e>
                    </m:d>
                  </m:oMath>
                </a14:m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  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funksiyani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integrallashda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universial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almashtirish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deganda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qanday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almashtirishni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tushunasiz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.</a:t>
                </a:r>
                <a:endParaRPr lang="ru-RU" sz="24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68660"/>
                <a:ext cx="8208912" cy="6120680"/>
              </a:xfrm>
              <a:prstGeom prst="roundRect">
                <a:avLst>
                  <a:gd name="adj" fmla="val 7992"/>
                </a:avLst>
              </a:prstGeom>
              <a:blipFill>
                <a:blip r:embed="rId2"/>
                <a:stretch>
                  <a:fillRect/>
                </a:stretch>
              </a:blipFill>
              <a:effectLst>
                <a:innerShdw blurRad="114300">
                  <a:prstClr val="black"/>
                </a:innerShdw>
              </a:effectLst>
            </p:spPr>
            <p:txBody>
              <a:bodyPr/>
              <a:lstStyle/>
              <a:p>
                <a:r>
                  <a:rPr lang="uz-Cyrl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0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332656"/>
            <a:ext cx="8280920" cy="6264696"/>
          </a:xfrm>
          <a:prstGeom prst="roundRect">
            <a:avLst/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85452"/>
            <a:ext cx="7560839" cy="799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3"/>
            <a:ext cx="7560839" cy="2088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15" y="3573016"/>
            <a:ext cx="7560840" cy="2570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840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404664"/>
            <a:ext cx="8208912" cy="6192688"/>
          </a:xfrm>
          <a:prstGeom prst="roundRect">
            <a:avLst>
              <a:gd name="adj" fmla="val 7855"/>
            </a:avLst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572" y="1772816"/>
            <a:ext cx="7704856" cy="65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572" y="3006105"/>
            <a:ext cx="7704856" cy="2007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4293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404664"/>
            <a:ext cx="8208912" cy="6048672"/>
          </a:xfrm>
          <a:prstGeom prst="roundRect">
            <a:avLst>
              <a:gd name="adj" fmla="val 7505"/>
            </a:avLst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55576" y="518705"/>
            <a:ext cx="7704856" cy="9144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r>
              <a:rPr lang="en-US" sz="3200" b="1" dirty="0" smtClean="0">
                <a:solidFill>
                  <a:schemeClr val="tx1"/>
                </a:solidFill>
              </a:rPr>
              <a:t>BBXB  JADVALI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79635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39911" y="1628800"/>
            <a:ext cx="2202792" cy="4536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BILAMAN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 smtClean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 smtClean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 smtClean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 smtClean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 smtClean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363510" y="1657858"/>
            <a:ext cx="2432625" cy="4536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BILISHNI XOXLAYMAN</a:t>
            </a:r>
          </a:p>
          <a:p>
            <a:pPr algn="ctr"/>
            <a:endParaRPr lang="en-US" sz="2000" b="1" dirty="0">
              <a:solidFill>
                <a:schemeClr val="tx1"/>
              </a:solidFill>
            </a:endParaRPr>
          </a:p>
          <a:p>
            <a:pPr algn="ctr"/>
            <a:endParaRPr lang="en-US" sz="2000" b="1" dirty="0" smtClean="0">
              <a:solidFill>
                <a:schemeClr val="tx1"/>
              </a:solidFill>
            </a:endParaRPr>
          </a:p>
          <a:p>
            <a:pPr algn="ctr"/>
            <a:endParaRPr lang="en-US" sz="2000" b="1" dirty="0">
              <a:solidFill>
                <a:schemeClr val="tx1"/>
              </a:solidFill>
            </a:endParaRPr>
          </a:p>
          <a:p>
            <a:pPr algn="ctr"/>
            <a:endParaRPr lang="en-US" sz="2000" b="1" dirty="0" smtClean="0">
              <a:solidFill>
                <a:schemeClr val="tx1"/>
              </a:solidFill>
            </a:endParaRPr>
          </a:p>
          <a:p>
            <a:pPr algn="ctr"/>
            <a:endParaRPr lang="en-US" sz="2000" b="1" dirty="0">
              <a:solidFill>
                <a:schemeClr val="tx1"/>
              </a:solidFill>
            </a:endParaRPr>
          </a:p>
          <a:p>
            <a:pPr algn="ctr"/>
            <a:endParaRPr lang="en-US" sz="2000" b="1" dirty="0" smtClean="0">
              <a:solidFill>
                <a:schemeClr val="tx1"/>
              </a:solidFill>
            </a:endParaRPr>
          </a:p>
          <a:p>
            <a:pPr algn="ctr"/>
            <a:endParaRPr lang="en-US" sz="2000" b="1" dirty="0">
              <a:solidFill>
                <a:schemeClr val="tx1"/>
              </a:solidFill>
            </a:endParaRPr>
          </a:p>
          <a:p>
            <a:pPr algn="ctr"/>
            <a:endParaRPr lang="en-US" sz="2000" b="1" dirty="0" smtClean="0">
              <a:solidFill>
                <a:schemeClr val="tx1"/>
              </a:solidFill>
            </a:endParaRPr>
          </a:p>
          <a:p>
            <a:pPr algn="ctr"/>
            <a:endParaRPr lang="en-US" sz="2000" b="1" dirty="0">
              <a:solidFill>
                <a:schemeClr val="tx1"/>
              </a:solidFill>
            </a:endParaRPr>
          </a:p>
          <a:p>
            <a:pPr algn="ctr"/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084168" y="1628800"/>
            <a:ext cx="2376264" cy="4536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BILIB OLDIM</a:t>
            </a:r>
          </a:p>
          <a:p>
            <a:pPr algn="ctr"/>
            <a:endParaRPr lang="en-US" sz="2400" b="1" dirty="0">
              <a:solidFill>
                <a:schemeClr val="tx1"/>
              </a:solidFill>
            </a:endParaRPr>
          </a:p>
          <a:p>
            <a:pPr algn="ctr"/>
            <a:endParaRPr lang="en-US" sz="2400" b="1" dirty="0" smtClean="0">
              <a:solidFill>
                <a:schemeClr val="tx1"/>
              </a:solidFill>
            </a:endParaRPr>
          </a:p>
          <a:p>
            <a:pPr algn="ctr"/>
            <a:endParaRPr lang="en-US" sz="2400" b="1" dirty="0">
              <a:solidFill>
                <a:schemeClr val="tx1"/>
              </a:solidFill>
            </a:endParaRPr>
          </a:p>
          <a:p>
            <a:pPr algn="ctr"/>
            <a:endParaRPr lang="en-US" sz="2400" b="1" dirty="0" smtClean="0">
              <a:solidFill>
                <a:schemeClr val="tx1"/>
              </a:solidFill>
            </a:endParaRPr>
          </a:p>
          <a:p>
            <a:pPr algn="ctr"/>
            <a:endParaRPr lang="en-US" sz="2400" b="1" dirty="0">
              <a:solidFill>
                <a:schemeClr val="tx1"/>
              </a:solidFill>
            </a:endParaRPr>
          </a:p>
          <a:p>
            <a:pPr algn="ctr"/>
            <a:endParaRPr lang="en-US" sz="2400" b="1" dirty="0" smtClean="0">
              <a:solidFill>
                <a:schemeClr val="tx1"/>
              </a:solidFill>
            </a:endParaRPr>
          </a:p>
          <a:p>
            <a:pPr algn="ctr"/>
            <a:endParaRPr lang="en-US" sz="2400" b="1" dirty="0">
              <a:solidFill>
                <a:schemeClr val="tx1"/>
              </a:solidFill>
            </a:endParaRPr>
          </a:p>
          <a:p>
            <a:pPr algn="ctr"/>
            <a:endParaRPr lang="en-US" sz="2400" b="1" dirty="0" smtClean="0">
              <a:solidFill>
                <a:schemeClr val="tx1"/>
              </a:solidFill>
            </a:endParaRPr>
          </a:p>
          <a:p>
            <a:pPr algn="ctr"/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50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98755" y="332656"/>
            <a:ext cx="8208912" cy="6192688"/>
          </a:xfrm>
          <a:prstGeom prst="roundRect">
            <a:avLst>
              <a:gd name="adj" fmla="val 9046"/>
            </a:avLst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48680"/>
            <a:ext cx="748883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68760"/>
            <a:ext cx="4248472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268760"/>
            <a:ext cx="2880320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36812"/>
            <a:ext cx="3240360" cy="180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8028384" y="1232184"/>
            <a:ext cx="360040" cy="504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513" y="1916832"/>
            <a:ext cx="7494911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183" y="2492896"/>
            <a:ext cx="7488832" cy="3657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1104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332656"/>
            <a:ext cx="8208912" cy="6192688"/>
          </a:xfrm>
          <a:prstGeom prst="roundRect">
            <a:avLst>
              <a:gd name="adj" fmla="val 7141"/>
            </a:avLst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71" y="1268760"/>
            <a:ext cx="8064896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71" y="2348880"/>
            <a:ext cx="8050985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095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336</TotalTime>
  <Words>81</Words>
  <Application>Microsoft Office PowerPoint</Application>
  <PresentationFormat>Экран (4:3)</PresentationFormat>
  <Paragraphs>58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Calibri</vt:lpstr>
      <vt:lpstr>Cambria Math</vt:lpstr>
      <vt:lpstr>Century Gothic</vt:lpstr>
      <vt:lpstr>Wingdings 2</vt:lpstr>
      <vt:lpstr>Остин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Bajardi : MO’M 102-guruh talabasi   Boboxonov Sharofiddin</dc:title>
  <dc:creator>DELL</dc:creator>
  <cp:lastModifiedBy>ASER</cp:lastModifiedBy>
  <cp:revision>45</cp:revision>
  <dcterms:created xsi:type="dcterms:W3CDTF">2016-04-06T12:35:30Z</dcterms:created>
  <dcterms:modified xsi:type="dcterms:W3CDTF">2016-05-13T06:37:33Z</dcterms:modified>
</cp:coreProperties>
</file>