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7" r:id="rId19"/>
    <p:sldId id="274" r:id="rId20"/>
    <p:sldId id="276" r:id="rId21"/>
    <p:sldId id="271" r:id="rId22"/>
    <p:sldId id="275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289ADE-6F42-462C-AAFA-249E1C69DF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375092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75E7DBE-8D7D-444B-881C-16FD9D8C5AB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C78A6E-BF64-4DE1-A64E-5F2888F52B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1268760"/>
            <a:ext cx="6048672" cy="3168352"/>
          </a:xfrm>
        </p:spPr>
        <p:txBody>
          <a:bodyPr/>
          <a:lstStyle/>
          <a:p>
            <a:pPr algn="ctr"/>
            <a:r>
              <a:rPr lang="en-US" sz="6600" dirty="0"/>
              <a:t>Roll, </a:t>
            </a:r>
            <a:r>
              <a:rPr lang="uz-Cyrl-UZ" sz="6600" dirty="0" smtClean="0"/>
              <a:t>Lagranj </a:t>
            </a:r>
            <a:r>
              <a:rPr lang="en-US" sz="6600" dirty="0" err="1" smtClean="0"/>
              <a:t>teoremalari</a:t>
            </a:r>
            <a:endParaRPr lang="ru-RU" sz="6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635896" y="5949280"/>
            <a:ext cx="5114778" cy="636048"/>
          </a:xfrm>
        </p:spPr>
        <p:txBody>
          <a:bodyPr/>
          <a:lstStyle/>
          <a:p>
            <a:r>
              <a:rPr lang="en-US" dirty="0" err="1" smtClean="0"/>
              <a:t>Bo’ronova</a:t>
            </a:r>
            <a:r>
              <a:rPr lang="en-US" dirty="0" smtClean="0"/>
              <a:t> </a:t>
            </a:r>
            <a:r>
              <a:rPr lang="en-US" dirty="0" err="1" smtClean="0"/>
              <a:t>Munisa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22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63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z-Cyrl-UZ" sz="4000" dirty="0"/>
              <a:t>Lagranj</a:t>
            </a:r>
            <a:r>
              <a:rPr lang="en-US" sz="4000" dirty="0"/>
              <a:t> </a:t>
            </a:r>
            <a:r>
              <a:rPr lang="en-US" sz="4000" dirty="0" err="1"/>
              <a:t>teoremasi</a:t>
            </a:r>
            <a:r>
              <a:rPr lang="en-US" sz="4000" dirty="0"/>
              <a:t/>
            </a:r>
            <a:br>
              <a:rPr lang="en-US" sz="40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348880"/>
            <a:ext cx="7848872" cy="3888432"/>
          </a:xfrm>
        </p:spPr>
        <p:txBody>
          <a:bodyPr>
            <a:normAutofit/>
          </a:bodyPr>
          <a:lstStyle/>
          <a:p>
            <a:r>
              <a:rPr lang="en-US" sz="2400" b="1" dirty="0"/>
              <a:t>3-t</a:t>
            </a:r>
            <a:r>
              <a:rPr lang="uz-Cyrl-UZ" sz="2400" b="1" dirty="0"/>
              <a:t>eorema</a:t>
            </a:r>
            <a:r>
              <a:rPr lang="uz-Cyrl-UZ" sz="2400" dirty="0"/>
              <a:t> </a:t>
            </a:r>
            <a:r>
              <a:rPr lang="uz-Cyrl-UZ" sz="2400" b="1" dirty="0" smtClean="0"/>
              <a:t>Lagranj teoremasi.</a:t>
            </a:r>
            <a:r>
              <a:rPr lang="uz-Cyrl-UZ" sz="2400" dirty="0" smtClean="0"/>
              <a:t> </a:t>
            </a:r>
            <a:r>
              <a:rPr lang="uz-Cyrl-UZ" sz="2400" dirty="0"/>
              <a:t>Agar </a:t>
            </a:r>
            <a:r>
              <a:rPr lang="uz-Cyrl-UZ" sz="2400" i="1" dirty="0"/>
              <a:t>f(x)</a:t>
            </a:r>
            <a:r>
              <a:rPr lang="uz-Cyrl-UZ" sz="2400" dirty="0"/>
              <a:t> funksiya [</a:t>
            </a:r>
            <a:r>
              <a:rPr lang="uz-Cyrl-UZ" sz="2400" i="1" dirty="0"/>
              <a:t>a,b</a:t>
            </a:r>
            <a:r>
              <a:rPr lang="uz-Cyrl-UZ" sz="2400" dirty="0"/>
              <a:t>] kesmada uzluksiz va (</a:t>
            </a:r>
            <a:r>
              <a:rPr lang="uz-Cyrl-UZ" sz="2400" i="1" dirty="0"/>
              <a:t>a,b</a:t>
            </a:r>
            <a:r>
              <a:rPr lang="uz-Cyrl-UZ" sz="2400" dirty="0"/>
              <a:t>) da chekli </a:t>
            </a:r>
            <a:r>
              <a:rPr lang="uz-Cyrl-UZ" sz="2400" i="1" dirty="0"/>
              <a:t>f’(x</a:t>
            </a:r>
            <a:r>
              <a:rPr lang="uz-Cyrl-UZ" sz="2400" i="1" dirty="0" smtClean="0"/>
              <a:t>)</a:t>
            </a:r>
            <a:endParaRPr lang="en-US" sz="2400" i="1" dirty="0" smtClean="0"/>
          </a:p>
          <a:p>
            <a:pPr marL="0" indent="0">
              <a:buNone/>
            </a:pPr>
            <a:r>
              <a:rPr lang="uz-Cyrl-UZ" sz="2400" dirty="0" smtClean="0"/>
              <a:t> </a:t>
            </a:r>
            <a:r>
              <a:rPr lang="uz-Cyrl-UZ" sz="2400" dirty="0"/>
              <a:t>hosila mavjud bo‘lsa, u holda (</a:t>
            </a:r>
            <a:r>
              <a:rPr lang="uz-Cyrl-UZ" sz="2400" i="1" dirty="0"/>
              <a:t>a,b</a:t>
            </a:r>
            <a:r>
              <a:rPr lang="uz-Cyrl-UZ" sz="2400" dirty="0"/>
              <a:t>) da kamida bitta shunday  </a:t>
            </a:r>
            <a:r>
              <a:rPr lang="uz-Cyrl-UZ" sz="2400" i="1" dirty="0"/>
              <a:t>c </a:t>
            </a:r>
            <a:r>
              <a:rPr lang="uz-Cyrl-UZ" sz="2400" dirty="0"/>
              <a:t> nuqta mavjud bo‘lib, </a:t>
            </a:r>
            <a:endParaRPr lang="ru-RU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uz-Cyrl-UZ" sz="2400" dirty="0" smtClean="0"/>
              <a:t>                                    </a:t>
            </a:r>
            <a:r>
              <a:rPr lang="en-US" sz="2400" dirty="0" smtClean="0"/>
              <a:t>         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         </a:t>
            </a:r>
            <a:r>
              <a:rPr lang="uz-Cyrl-UZ" sz="2400" dirty="0" smtClean="0"/>
              <a:t>(</a:t>
            </a:r>
            <a:r>
              <a:rPr lang="uz-Cyrl-UZ" sz="2400" dirty="0"/>
              <a:t>1)</a:t>
            </a:r>
            <a:endParaRPr lang="ru-RU" sz="2400" dirty="0"/>
          </a:p>
          <a:p>
            <a:pPr marL="0" indent="0">
              <a:buNone/>
            </a:pPr>
            <a:r>
              <a:rPr lang="uz-Cyrl-UZ" sz="2400" dirty="0" smtClean="0"/>
              <a:t>tenglik </a:t>
            </a:r>
            <a:r>
              <a:rPr lang="uz-Cyrl-UZ" sz="2400" dirty="0"/>
              <a:t>o‘rinli bo‘ladi</a:t>
            </a:r>
            <a:r>
              <a:rPr lang="uz-Cyrl-UZ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uz-Cyrl-UZ" sz="2400" b="1" dirty="0" smtClean="0"/>
              <a:t>Isboti</a:t>
            </a:r>
            <a:r>
              <a:rPr lang="uz-Cyrl-UZ" sz="2400" dirty="0"/>
              <a:t>. Quyidagi yordamchi funksiyani tuzib olamiz: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020570"/>
              </p:ext>
            </p:extLst>
          </p:nvPr>
        </p:nvGraphicFramePr>
        <p:xfrm>
          <a:off x="1187624" y="3933056"/>
          <a:ext cx="31369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Формула" r:id="rId3" imgW="1269720" imgH="393480" progId="Equation.3">
                  <p:embed/>
                </p:oleObj>
              </mc:Choice>
              <mc:Fallback>
                <p:oleObj name="Формула" r:id="rId3" imgW="12697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3933056"/>
                        <a:ext cx="313690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195583"/>
              </p:ext>
            </p:extLst>
          </p:nvPr>
        </p:nvGraphicFramePr>
        <p:xfrm>
          <a:off x="683568" y="4941168"/>
          <a:ext cx="621188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Формула" r:id="rId5" imgW="2514600" imgH="393480" progId="Equation.3">
                  <p:embed/>
                </p:oleObj>
              </mc:Choice>
              <mc:Fallback>
                <p:oleObj name="Формула" r:id="rId5" imgW="2514600" imgH="393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941168"/>
                        <a:ext cx="6211887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734481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61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7848872" cy="6597352"/>
          </a:xfrm>
        </p:spPr>
        <p:txBody>
          <a:bodyPr>
            <a:normAutofit fontScale="92500" lnSpcReduction="20000"/>
          </a:bodyPr>
          <a:lstStyle/>
          <a:p>
            <a:r>
              <a:rPr lang="uz-Cyrl-UZ" dirty="0" smtClean="0"/>
              <a:t>Bu</a:t>
            </a:r>
            <a:r>
              <a:rPr lang="en-US" dirty="0" smtClean="0"/>
              <a:t> </a:t>
            </a:r>
            <a:r>
              <a:rPr lang="ru-RU" dirty="0" smtClean="0"/>
              <a:t>Ф(</a:t>
            </a:r>
            <a:r>
              <a:rPr lang="en-US" dirty="0" smtClean="0"/>
              <a:t>x</a:t>
            </a:r>
            <a:r>
              <a:rPr lang="ru-RU" dirty="0" smtClean="0"/>
              <a:t>) </a:t>
            </a:r>
            <a:r>
              <a:rPr lang="uz-Cyrl-UZ" dirty="0" smtClean="0"/>
              <a:t>funksiyani </a:t>
            </a:r>
            <a:r>
              <a:rPr lang="uz-Cyrl-UZ" dirty="0"/>
              <a:t>[</a:t>
            </a:r>
            <a:r>
              <a:rPr lang="uz-Cyrl-UZ" i="1" dirty="0"/>
              <a:t>a,b</a:t>
            </a:r>
            <a:r>
              <a:rPr lang="uz-Cyrl-UZ" dirty="0"/>
              <a:t>] kesmada uzluksiz va (</a:t>
            </a:r>
            <a:r>
              <a:rPr lang="uz-Cyrl-UZ" i="1" dirty="0"/>
              <a:t>a,b</a:t>
            </a:r>
            <a:r>
              <a:rPr lang="uz-Cyrl-UZ" dirty="0"/>
              <a:t>) da  hosilaga ega bo‘lgan </a:t>
            </a:r>
            <a:r>
              <a:rPr lang="uz-Cyrl-UZ" i="1" dirty="0"/>
              <a:t>f(x)</a:t>
            </a:r>
            <a:r>
              <a:rPr lang="uz-Cyrl-UZ" dirty="0"/>
              <a:t> va </a:t>
            </a:r>
            <a:r>
              <a:rPr lang="uz-Cyrl-UZ" i="1" dirty="0"/>
              <a:t>x </a:t>
            </a:r>
            <a:r>
              <a:rPr lang="uz-Cyrl-UZ" dirty="0"/>
              <a:t>funksiyalarning chiziqli kombinatsiyasi sifatida qarash mumkin. Bundan </a:t>
            </a:r>
            <a:r>
              <a:rPr lang="ru-RU" dirty="0"/>
              <a:t>Ф(</a:t>
            </a:r>
            <a:r>
              <a:rPr lang="en-US" dirty="0"/>
              <a:t>x</a:t>
            </a:r>
            <a:r>
              <a:rPr lang="ru-RU" dirty="0"/>
              <a:t>)</a:t>
            </a:r>
            <a:r>
              <a:rPr lang="ru-RU" dirty="0" smtClean="0"/>
              <a:t> </a:t>
            </a:r>
            <a:r>
              <a:rPr lang="uz-Cyrl-UZ" dirty="0" smtClean="0"/>
              <a:t>funksiyaning </a:t>
            </a:r>
            <a:r>
              <a:rPr lang="uz-Cyrl-UZ" dirty="0"/>
              <a:t>[</a:t>
            </a:r>
            <a:r>
              <a:rPr lang="uz-Cyrl-UZ" i="1" dirty="0"/>
              <a:t>a,b</a:t>
            </a:r>
            <a:r>
              <a:rPr lang="uz-Cyrl-UZ" dirty="0"/>
              <a:t>] kesmada uzluksiz va (</a:t>
            </a:r>
            <a:r>
              <a:rPr lang="uz-Cyrl-UZ" i="1" dirty="0"/>
              <a:t>a,b</a:t>
            </a:r>
            <a:r>
              <a:rPr lang="uz-Cyrl-UZ" dirty="0"/>
              <a:t>) da  hosilaga ega ekanligi kelib chiqadi. Shuningdek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               </a:t>
            </a:r>
            <a:r>
              <a:rPr lang="ru-RU" dirty="0" smtClean="0"/>
              <a:t>Ф(</a:t>
            </a:r>
            <a:r>
              <a:rPr lang="en-US" dirty="0" smtClean="0"/>
              <a:t>a</a:t>
            </a:r>
            <a:r>
              <a:rPr lang="ru-RU" dirty="0" smtClean="0"/>
              <a:t>)</a:t>
            </a:r>
            <a:r>
              <a:rPr lang="en-US" dirty="0" smtClean="0"/>
              <a:t>=</a:t>
            </a:r>
            <a:r>
              <a:rPr lang="ru-RU" dirty="0"/>
              <a:t> </a:t>
            </a:r>
            <a:r>
              <a:rPr lang="ru-RU" dirty="0" smtClean="0"/>
              <a:t>Ф(</a:t>
            </a:r>
            <a:r>
              <a:rPr lang="en-US" dirty="0" smtClean="0"/>
              <a:t>b</a:t>
            </a:r>
            <a:r>
              <a:rPr lang="ru-RU" dirty="0" smtClean="0"/>
              <a:t>) </a:t>
            </a:r>
            <a:r>
              <a:rPr lang="en-US" dirty="0" smtClean="0"/>
              <a:t>=0,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uz-Cyrl-UZ" dirty="0" smtClean="0"/>
              <a:t>demak </a:t>
            </a:r>
            <a:r>
              <a:rPr lang="ru-RU" dirty="0"/>
              <a:t>Ф(</a:t>
            </a:r>
            <a:r>
              <a:rPr lang="en-US" dirty="0"/>
              <a:t>x</a:t>
            </a:r>
            <a:r>
              <a:rPr lang="ru-RU" dirty="0"/>
              <a:t>)</a:t>
            </a:r>
            <a:r>
              <a:rPr lang="ru-RU" dirty="0" smtClean="0"/>
              <a:t> </a:t>
            </a:r>
            <a:r>
              <a:rPr lang="uz-Cyrl-UZ" dirty="0"/>
              <a:t>funksiya Roll teoremasining barcha shartlarini qanoatlantiradi. </a:t>
            </a:r>
            <a:endParaRPr lang="ru-RU" dirty="0"/>
          </a:p>
          <a:p>
            <a:r>
              <a:rPr lang="uz-Cyrl-UZ" dirty="0"/>
              <a:t>Demak, Roll teoremasiga ko‘ra (</a:t>
            </a:r>
            <a:r>
              <a:rPr lang="uz-Cyrl-UZ" i="1" dirty="0"/>
              <a:t>a,b</a:t>
            </a:r>
            <a:r>
              <a:rPr lang="uz-Cyrl-UZ" dirty="0"/>
              <a:t>) intervalda kamida bitta shunday </a:t>
            </a:r>
            <a:r>
              <a:rPr lang="uz-Cyrl-UZ" i="1" dirty="0"/>
              <a:t>c</a:t>
            </a:r>
            <a:r>
              <a:rPr lang="uz-Cyrl-UZ" dirty="0"/>
              <a:t> nuqta mavjud bo‘ladiki, </a:t>
            </a:r>
            <a:r>
              <a:rPr lang="ru-RU" dirty="0" smtClean="0"/>
              <a:t>Ф</a:t>
            </a:r>
            <a:r>
              <a:rPr lang="en-US" dirty="0" smtClean="0"/>
              <a:t>’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/>
              <a:t>) </a:t>
            </a:r>
            <a:r>
              <a:rPr lang="uz-Cyrl-UZ" dirty="0" smtClean="0"/>
              <a:t>=</a:t>
            </a:r>
            <a:r>
              <a:rPr lang="uz-Cyrl-UZ" dirty="0"/>
              <a:t>0 bo‘ladi. 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Shunday</a:t>
            </a:r>
            <a:r>
              <a:rPr lang="ru-RU" dirty="0"/>
              <a:t> </a:t>
            </a:r>
            <a:r>
              <a:rPr lang="ru-RU" dirty="0" err="1"/>
              <a:t>qilib</a:t>
            </a:r>
            <a:r>
              <a:rPr lang="en-US" dirty="0"/>
              <a:t>,</a:t>
            </a:r>
            <a:endParaRPr lang="ru-RU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bundan</a:t>
            </a:r>
            <a:r>
              <a:rPr lang="en-US" dirty="0"/>
              <a:t>  </a:t>
            </a:r>
            <a:r>
              <a:rPr lang="en-US" dirty="0" err="1"/>
              <a:t>esa</a:t>
            </a:r>
            <a:r>
              <a:rPr lang="en-US" dirty="0"/>
              <a:t>  </a:t>
            </a:r>
            <a:r>
              <a:rPr lang="en-US" dirty="0" err="1"/>
              <a:t>isbot</a:t>
            </a:r>
            <a:r>
              <a:rPr lang="en-US" dirty="0"/>
              <a:t>  </a:t>
            </a:r>
            <a:r>
              <a:rPr lang="en-US" dirty="0" err="1"/>
              <a:t>qilinishi</a:t>
            </a:r>
            <a:r>
              <a:rPr lang="en-US" dirty="0"/>
              <a:t> </a:t>
            </a:r>
            <a:r>
              <a:rPr lang="en-US" dirty="0" err="1"/>
              <a:t>kerak</a:t>
            </a:r>
            <a:r>
              <a:rPr lang="en-US" dirty="0"/>
              <a:t> </a:t>
            </a:r>
            <a:r>
              <a:rPr lang="en-US" dirty="0" err="1"/>
              <a:t>bo‘lgan</a:t>
            </a:r>
            <a:r>
              <a:rPr lang="en-US" dirty="0"/>
              <a:t> (1) formula </a:t>
            </a:r>
            <a:r>
              <a:rPr lang="en-US" dirty="0" err="1"/>
              <a:t>kelib</a:t>
            </a:r>
            <a:r>
              <a:rPr lang="en-US" dirty="0"/>
              <a:t> </a:t>
            </a:r>
            <a:r>
              <a:rPr lang="en-US" dirty="0" err="1"/>
              <a:t>chiqadi</a:t>
            </a:r>
            <a:r>
              <a:rPr lang="en-US" dirty="0"/>
              <a:t>. </a:t>
            </a:r>
            <a:r>
              <a:rPr lang="en-US" dirty="0" err="1"/>
              <a:t>Teorema</a:t>
            </a:r>
            <a:r>
              <a:rPr lang="en-US" dirty="0"/>
              <a:t> </a:t>
            </a:r>
            <a:r>
              <a:rPr lang="en-US" dirty="0" err="1"/>
              <a:t>isbot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formulani</a:t>
            </a:r>
            <a:r>
              <a:rPr lang="en-US" dirty="0"/>
              <a:t> </a:t>
            </a:r>
            <a:r>
              <a:rPr lang="en-US" dirty="0" err="1"/>
              <a:t>ba’zida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deb ham </a:t>
            </a:r>
            <a:r>
              <a:rPr lang="en-US" dirty="0" err="1"/>
              <a:t>yuritiladi</a:t>
            </a:r>
            <a:r>
              <a:rPr lang="en-US" dirty="0"/>
              <a:t>. Bu formula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             </a:t>
            </a:r>
            <a:r>
              <a:rPr lang="uz-Cyrl-UZ" i="1" dirty="0" smtClean="0"/>
              <a:t>f(b</a:t>
            </a:r>
            <a:r>
              <a:rPr lang="uz-Cyrl-UZ" i="1" dirty="0"/>
              <a:t>)-f(a)=f’(c)(b-a) </a:t>
            </a:r>
            <a:r>
              <a:rPr lang="en-US" dirty="0"/>
              <a:t>    </a:t>
            </a:r>
            <a:r>
              <a:rPr lang="uz-Cyrl-UZ" dirty="0"/>
              <a:t>       </a:t>
            </a:r>
            <a:r>
              <a:rPr lang="en-US" dirty="0"/>
              <a:t>    (2)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ko‘rinishda</a:t>
            </a:r>
            <a:r>
              <a:rPr lang="en-US" dirty="0"/>
              <a:t> ham </a:t>
            </a:r>
            <a:r>
              <a:rPr lang="en-US" dirty="0" err="1"/>
              <a:t>yoziladi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992512"/>
              </p:ext>
            </p:extLst>
          </p:nvPr>
        </p:nvGraphicFramePr>
        <p:xfrm>
          <a:off x="2339752" y="3573016"/>
          <a:ext cx="576064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3" imgW="1981080" imgH="393480" progId="Equation.3">
                  <p:embed/>
                </p:oleObj>
              </mc:Choice>
              <mc:Fallback>
                <p:oleObj name="Формула" r:id="rId3" imgW="1981080" imgH="39348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573016"/>
                        <a:ext cx="576064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210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776864" cy="6552728"/>
          </a:xfrm>
        </p:spPr>
        <p:txBody>
          <a:bodyPr/>
          <a:lstStyle/>
          <a:p>
            <a:r>
              <a:rPr lang="en-US" dirty="0" err="1"/>
              <a:t>Endi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Lagranj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teoremasining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geometrik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ma’nosi</a:t>
            </a:r>
            <a:r>
              <a:rPr lang="en-US" dirty="0" err="1"/>
              <a:t>ga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to‘xtalamiz</a:t>
            </a:r>
            <a:r>
              <a:rPr lang="en-US" dirty="0"/>
              <a:t>. </a:t>
            </a:r>
            <a:r>
              <a:rPr lang="en-US" i="1" dirty="0"/>
              <a:t>f(x)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funksiya</a:t>
            </a:r>
            <a:r>
              <a:rPr lang="en-US" dirty="0" smtClean="0"/>
              <a:t> </a:t>
            </a:r>
            <a:r>
              <a:rPr lang="en-US" dirty="0" err="1" smtClean="0"/>
              <a:t>Lagranj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teoremasining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shartlarini</a:t>
            </a:r>
            <a:r>
              <a:rPr lang="en-US" dirty="0" smtClean="0"/>
              <a:t> </a:t>
            </a:r>
            <a:r>
              <a:rPr lang="en-US" dirty="0" err="1" smtClean="0"/>
              <a:t>qanoatlantirsin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deylik</a:t>
            </a:r>
            <a:r>
              <a:rPr lang="en-US" dirty="0" smtClean="0"/>
              <a:t> </a:t>
            </a:r>
            <a:r>
              <a:rPr lang="en-US" dirty="0"/>
              <a:t>.</a:t>
            </a:r>
            <a:r>
              <a:rPr lang="en-US" dirty="0" err="1" smtClean="0"/>
              <a:t>Funksiya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grafigining</a:t>
            </a:r>
            <a:r>
              <a:rPr lang="en-US" dirty="0" smtClean="0"/>
              <a:t> </a:t>
            </a:r>
            <a:r>
              <a:rPr lang="en-US" i="1" dirty="0" smtClean="0"/>
              <a:t>A(</a:t>
            </a:r>
            <a:r>
              <a:rPr lang="en-US" i="1" dirty="0" err="1" smtClean="0"/>
              <a:t>a;f</a:t>
            </a:r>
            <a:r>
              <a:rPr lang="en-US" i="1" dirty="0" smtClean="0"/>
              <a:t>(a</a:t>
            </a:r>
            <a:r>
              <a:rPr lang="en-US" i="1" dirty="0"/>
              <a:t>)), 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B(</a:t>
            </a:r>
            <a:r>
              <a:rPr lang="en-US" i="1" dirty="0" err="1" smtClean="0"/>
              <a:t>b;f</a:t>
            </a:r>
            <a:r>
              <a:rPr lang="en-US" i="1" dirty="0" smtClean="0"/>
              <a:t>(b</a:t>
            </a:r>
            <a:r>
              <a:rPr lang="en-US" i="1" dirty="0"/>
              <a:t>))</a:t>
            </a:r>
            <a:r>
              <a:rPr lang="en-US" dirty="0"/>
              <a:t> </a:t>
            </a:r>
            <a:r>
              <a:rPr lang="en-US" dirty="0" err="1" smtClean="0"/>
              <a:t>nuqtalar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kesuvchi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o‘tkazamiz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/>
              <a:t>burchak</a:t>
            </a:r>
            <a:r>
              <a:rPr lang="en-US" dirty="0"/>
              <a:t> </a:t>
            </a:r>
            <a:r>
              <a:rPr lang="en-US" dirty="0" err="1"/>
              <a:t>koeffitsienti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                                </a:t>
            </a:r>
            <a:r>
              <a:rPr lang="en-US" dirty="0" err="1" smtClean="0"/>
              <a:t>bo‘ladi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356850"/>
              </p:ext>
            </p:extLst>
          </p:nvPr>
        </p:nvGraphicFramePr>
        <p:xfrm>
          <a:off x="1291477" y="5733256"/>
          <a:ext cx="290699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3" imgW="1549080" imgH="393480" progId="Equation.3">
                  <p:embed/>
                </p:oleObj>
              </mc:Choice>
              <mc:Fallback>
                <p:oleObj name="Формула" r:id="rId3" imgW="15490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1477" y="5733256"/>
                        <a:ext cx="2906992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764703"/>
            <a:ext cx="3888432" cy="4536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88640"/>
                <a:ext cx="7704856" cy="640871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uz-Cyrl-UZ" dirty="0" smtClean="0"/>
                  <a:t>Hosilaning geometrik ma’nosiga binoan </a:t>
                </a:r>
                <a:r>
                  <a:rPr lang="uz-Cyrl-UZ" i="1" dirty="0"/>
                  <a:t>f’(c)</a:t>
                </a:r>
                <a:r>
                  <a:rPr lang="uz-Cyrl-UZ" dirty="0"/>
                  <a:t> - bu </a:t>
                </a:r>
                <a:r>
                  <a:rPr lang="uz-Cyrl-UZ" i="1" dirty="0"/>
                  <a:t>f(x)</a:t>
                </a:r>
                <a:r>
                  <a:rPr lang="uz-Cyrl-UZ" dirty="0"/>
                  <a:t> funksiya grafigiga uning </a:t>
                </a:r>
                <a:r>
                  <a:rPr lang="uz-Cyrl-UZ" i="1" dirty="0"/>
                  <a:t>(c;f(c))</a:t>
                </a:r>
                <a:r>
                  <a:rPr lang="uz-Cyrl-UZ" dirty="0"/>
                  <a:t> nuqtasida o‘tkazilgan urinmaning burchak koeffitsienti: </a:t>
                </a:r>
                <a:r>
                  <a:rPr lang="uz-Cyrl-UZ" i="1" dirty="0"/>
                  <a:t>tg</a:t>
                </a:r>
                <a:r>
                  <a:rPr lang="en-US" i="1" dirty="0">
                    <a:sym typeface="Symbol"/>
                  </a:rPr>
                  <a:t></a:t>
                </a:r>
                <a:r>
                  <a:rPr lang="uz-Cyrl-UZ" i="1" dirty="0"/>
                  <a:t>=f’(c)</a:t>
                </a:r>
                <a:r>
                  <a:rPr lang="uz-Cyrl-UZ" dirty="0"/>
                  <a:t> Demak, (1) formula </a:t>
                </a:r>
                <a:r>
                  <a:rPr lang="uz-Cyrl-UZ" i="1" dirty="0"/>
                  <a:t>(a,b)</a:t>
                </a:r>
                <a:r>
                  <a:rPr lang="uz-Cyrl-UZ" dirty="0"/>
                  <a:t> intervalda kamida bitta shunday  </a:t>
                </a:r>
                <a:r>
                  <a:rPr lang="uz-Cyrl-UZ" i="1" dirty="0"/>
                  <a:t>c</a:t>
                </a:r>
                <a:r>
                  <a:rPr lang="uz-Cyrl-UZ" dirty="0"/>
                  <a:t>  nuqta mavjudligini ko‘rsatadiki,  </a:t>
                </a:r>
                <a:r>
                  <a:rPr lang="uz-Cyrl-UZ" i="1" dirty="0"/>
                  <a:t>f(x)</a:t>
                </a:r>
                <a:r>
                  <a:rPr lang="uz-Cyrl-UZ" dirty="0"/>
                  <a:t> funksiya grafigiga </a:t>
                </a:r>
                <a:r>
                  <a:rPr lang="uz-Cyrl-UZ" i="1" dirty="0"/>
                  <a:t>(c;f(c))</a:t>
                </a:r>
                <a:r>
                  <a:rPr lang="uz-Cyrl-UZ" dirty="0"/>
                  <a:t> nuqtada o‘tkazilgan urinma </a:t>
                </a:r>
                <a:r>
                  <a:rPr lang="uz-Cyrl-UZ" i="1" dirty="0"/>
                  <a:t>AB</a:t>
                </a:r>
                <a:r>
                  <a:rPr lang="uz-Cyrl-UZ" dirty="0"/>
                  <a:t>  kesuvchiga paralell bo‘ladi.</a:t>
                </a:r>
                <a:endParaRPr lang="ru-RU" dirty="0"/>
              </a:p>
              <a:p>
                <a:r>
                  <a:rPr lang="uz-Cyrl-UZ" dirty="0" smtClean="0"/>
                  <a:t>	Isbot qilingan (1) formulani boshqacha ko‘rinishda ham yozish mumkin. Buning uchun </a:t>
                </a:r>
                <a:r>
                  <a:rPr lang="uz-Cyrl-UZ" i="1" dirty="0"/>
                  <a:t>a&lt;</a:t>
                </a:r>
                <a:r>
                  <a:rPr lang="en-US" i="1" dirty="0"/>
                  <a:t>c</a:t>
                </a:r>
                <a:r>
                  <a:rPr lang="uz-Cyrl-UZ" i="1" dirty="0"/>
                  <a:t>&lt;b</a:t>
                </a:r>
                <a:r>
                  <a:rPr lang="uz-Cyrl-UZ" dirty="0"/>
                  <a:t> tengsizliklarni e’tiborga </a:t>
                </a:r>
                <a:r>
                  <a:rPr lang="uz-Cyrl-UZ" dirty="0" smtClean="0"/>
                  <a:t>olib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θ</m:t>
                    </m:r>
                  </m:oMath>
                </a14:m>
                <a:r>
                  <a:rPr lang="uz-Cyrl-UZ" dirty="0" smtClean="0"/>
                  <a:t> </a:t>
                </a:r>
                <a:r>
                  <a:rPr lang="ru-RU" dirty="0" smtClean="0"/>
                  <a:t> </a:t>
                </a:r>
                <a:r>
                  <a:rPr lang="uz-Cyrl-UZ" dirty="0"/>
                  <a:t>belgilash kiritamiz, u holda </a:t>
                </a:r>
                <a:r>
                  <a:rPr lang="en-US" i="1" dirty="0"/>
                  <a:t>c</a:t>
                </a:r>
                <a:r>
                  <a:rPr lang="uz-Cyrl-UZ" i="1" dirty="0"/>
                  <a:t>=a+(b-a)</a:t>
                </a:r>
                <a:r>
                  <a:rPr lang="ru-RU" i="1" dirty="0">
                    <a:sym typeface="Symbol"/>
                  </a:rPr>
                  <a:t></a:t>
                </a:r>
                <a:r>
                  <a:rPr lang="uz-Cyrl-UZ" i="1" dirty="0"/>
                  <a:t>, 0&lt;</a:t>
                </a:r>
                <a:r>
                  <a:rPr lang="ru-RU" i="1" dirty="0">
                    <a:sym typeface="Symbol"/>
                  </a:rPr>
                  <a:t></a:t>
                </a:r>
                <a:r>
                  <a:rPr lang="uz-Cyrl-UZ" i="1" dirty="0"/>
                  <a:t>&lt;</a:t>
                </a:r>
                <a:r>
                  <a:rPr lang="uz-Cyrl-UZ" dirty="0"/>
                  <a:t>1 bo‘lishi ravshan. Natijada (1) formula ushbu Natijada (1) formula ushbu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i="1" dirty="0"/>
                  <a:t> </a:t>
                </a:r>
                <a:r>
                  <a:rPr lang="en-US" i="1" dirty="0" smtClean="0"/>
                  <a:t>                </a:t>
                </a:r>
                <a:r>
                  <a:rPr lang="uz-Cyrl-UZ" i="1" dirty="0" smtClean="0"/>
                  <a:t>f(b</a:t>
                </a:r>
                <a:r>
                  <a:rPr lang="uz-Cyrl-UZ" i="1" dirty="0"/>
                  <a:t>) - f(a) = f’(a+</a:t>
                </a:r>
                <a:r>
                  <a:rPr lang="en-US" i="1" dirty="0">
                    <a:sym typeface="Symbol"/>
                  </a:rPr>
                  <a:t></a:t>
                </a:r>
                <a:r>
                  <a:rPr lang="uz-Cyrl-UZ" i="1" dirty="0"/>
                  <a:t>(b-a))(b-a)</a:t>
                </a:r>
                <a:endParaRPr lang="ru-RU" dirty="0"/>
              </a:p>
              <a:p>
                <a:pPr marL="0" indent="0">
                  <a:buNone/>
                </a:pPr>
                <a:r>
                  <a:rPr lang="uz-Cyrl-UZ" dirty="0" smtClean="0"/>
                  <a:t>ko‘rinishga </a:t>
                </a:r>
                <a:r>
                  <a:rPr lang="uz-Cyrl-UZ" dirty="0"/>
                  <a:t>keladi. 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88640"/>
                <a:ext cx="7704856" cy="6408712"/>
              </a:xfrm>
              <a:blipFill rotWithShape="1">
                <a:blip r:embed="rId2"/>
                <a:stretch>
                  <a:fillRect l="-1345" t="-1522" r="-23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841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7920880" cy="6264696"/>
          </a:xfrm>
        </p:spPr>
        <p:txBody>
          <a:bodyPr>
            <a:noAutofit/>
          </a:bodyPr>
          <a:lstStyle/>
          <a:p>
            <a:r>
              <a:rPr lang="en-US" sz="3200" dirty="0"/>
              <a:t>Agar (1) </a:t>
            </a:r>
            <a:r>
              <a:rPr lang="en-US" sz="3200" dirty="0" err="1"/>
              <a:t>formulada</a:t>
            </a:r>
            <a:r>
              <a:rPr lang="en-US" sz="3200" dirty="0"/>
              <a:t> </a:t>
            </a:r>
            <a:r>
              <a:rPr lang="en-US" sz="3200" i="1" dirty="0"/>
              <a:t>a=x</a:t>
            </a:r>
            <a:r>
              <a:rPr lang="en-US" sz="3200" i="1" baseline="-25000" dirty="0"/>
              <a:t>0</a:t>
            </a:r>
            <a:r>
              <a:rPr lang="en-US" sz="3200" i="1" dirty="0"/>
              <a:t>; b=x</a:t>
            </a:r>
            <a:r>
              <a:rPr lang="en-US" sz="3200" i="1" baseline="-25000" dirty="0"/>
              <a:t>0</a:t>
            </a:r>
            <a:r>
              <a:rPr lang="en-US" sz="3200" i="1" dirty="0"/>
              <a:t>+</a:t>
            </a:r>
            <a:r>
              <a:rPr lang="en-US" sz="3200" i="1" dirty="0">
                <a:sym typeface="Symbol"/>
              </a:rPr>
              <a:t></a:t>
            </a:r>
            <a:r>
              <a:rPr lang="en-US" sz="3200" i="1" dirty="0"/>
              <a:t>x</a:t>
            </a:r>
            <a:r>
              <a:rPr lang="en-US" sz="3200" dirty="0"/>
              <a:t> </a:t>
            </a:r>
            <a:r>
              <a:rPr lang="en-US" sz="3200" dirty="0" err="1"/>
              <a:t>almashtirishlar</a:t>
            </a:r>
            <a:r>
              <a:rPr lang="en-US" sz="3200" dirty="0"/>
              <a:t> </a:t>
            </a:r>
            <a:r>
              <a:rPr lang="en-US" sz="3200" dirty="0" err="1"/>
              <a:t>bajarsak</a:t>
            </a:r>
            <a:r>
              <a:rPr lang="en-US" sz="3200" dirty="0"/>
              <a:t>, u</a:t>
            </a:r>
            <a:endParaRPr lang="ru-RU" sz="3200" dirty="0"/>
          </a:p>
          <a:p>
            <a:pPr marL="0" indent="0">
              <a:buNone/>
            </a:pPr>
            <a:r>
              <a:rPr lang="en-US" sz="3200" i="1" dirty="0"/>
              <a:t> </a:t>
            </a:r>
            <a:r>
              <a:rPr lang="en-US" sz="3200" i="1" dirty="0" smtClean="0"/>
              <a:t> </a:t>
            </a:r>
            <a:r>
              <a:rPr lang="ru-RU" sz="3200" i="1" dirty="0" smtClean="0"/>
              <a:t>     </a:t>
            </a:r>
            <a:r>
              <a:rPr lang="en-US" sz="3200" i="1" dirty="0" smtClean="0"/>
              <a:t> f(x</a:t>
            </a:r>
            <a:r>
              <a:rPr lang="en-US" sz="3200" i="1" baseline="-25000" dirty="0" smtClean="0"/>
              <a:t>0</a:t>
            </a:r>
            <a:r>
              <a:rPr lang="en-US" sz="3200" i="1" dirty="0"/>
              <a:t>+</a:t>
            </a:r>
            <a:r>
              <a:rPr lang="en-US" sz="3200" i="1" dirty="0">
                <a:sym typeface="Symbol"/>
              </a:rPr>
              <a:t></a:t>
            </a:r>
            <a:r>
              <a:rPr lang="en-US" sz="3200" i="1" dirty="0"/>
              <a:t>x)-f(x</a:t>
            </a:r>
            <a:r>
              <a:rPr lang="en-US" sz="3200" i="1" baseline="-25000" dirty="0"/>
              <a:t>0</a:t>
            </a:r>
            <a:r>
              <a:rPr lang="en-US" sz="3200" i="1" dirty="0"/>
              <a:t>)=f’(c)</a:t>
            </a:r>
            <a:r>
              <a:rPr lang="en-US" sz="3200" i="1" dirty="0">
                <a:sym typeface="Symbol"/>
              </a:rPr>
              <a:t></a:t>
            </a:r>
            <a:r>
              <a:rPr lang="en-US" sz="3200" i="1" dirty="0"/>
              <a:t>x</a:t>
            </a:r>
            <a:r>
              <a:rPr lang="en-US" sz="3200" dirty="0"/>
              <a:t>           </a:t>
            </a:r>
            <a:r>
              <a:rPr lang="uz-Cyrl-UZ" sz="3200" dirty="0" smtClean="0"/>
              <a:t> </a:t>
            </a:r>
            <a:r>
              <a:rPr lang="en-US" sz="3200" dirty="0" smtClean="0"/>
              <a:t>(</a:t>
            </a:r>
            <a:r>
              <a:rPr lang="en-US" sz="3200" dirty="0"/>
              <a:t>3)</a:t>
            </a:r>
            <a:endParaRPr lang="ru-RU" sz="3200" dirty="0"/>
          </a:p>
          <a:p>
            <a:pPr marL="0" indent="0">
              <a:buNone/>
            </a:pP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yerda</a:t>
            </a:r>
            <a:r>
              <a:rPr lang="en-US" sz="3200" dirty="0"/>
              <a:t> </a:t>
            </a:r>
            <a:r>
              <a:rPr lang="en-US" sz="3200" i="1" dirty="0"/>
              <a:t>x</a:t>
            </a:r>
            <a:r>
              <a:rPr lang="en-US" sz="3200" i="1" baseline="-25000" dirty="0"/>
              <a:t>0</a:t>
            </a:r>
            <a:r>
              <a:rPr lang="en-US" sz="3200" i="1" dirty="0"/>
              <a:t> &lt;c&lt;x</a:t>
            </a:r>
            <a:r>
              <a:rPr lang="en-US" sz="3200" i="1" baseline="-25000" dirty="0"/>
              <a:t>0</a:t>
            </a:r>
            <a:r>
              <a:rPr lang="en-US" sz="3200" i="1" dirty="0"/>
              <a:t>+</a:t>
            </a:r>
            <a:r>
              <a:rPr lang="en-US" sz="3200" i="1" dirty="0">
                <a:sym typeface="Symbol"/>
              </a:rPr>
              <a:t></a:t>
            </a:r>
            <a:r>
              <a:rPr lang="en-US" sz="3200" i="1" dirty="0"/>
              <a:t>x</a:t>
            </a:r>
            <a:r>
              <a:rPr lang="en-US" sz="3200" dirty="0"/>
              <a:t>, </a:t>
            </a:r>
            <a:r>
              <a:rPr lang="en-US" sz="3200" dirty="0" err="1"/>
              <a:t>ko‘rinishga</a:t>
            </a:r>
            <a:r>
              <a:rPr lang="en-US" sz="3200" dirty="0"/>
              <a:t> </a:t>
            </a:r>
            <a:r>
              <a:rPr lang="en-US" sz="3200" dirty="0" err="1"/>
              <a:t>keladi</a:t>
            </a:r>
            <a:r>
              <a:rPr lang="en-US" sz="3200" dirty="0"/>
              <a:t>. Bu formula argument </a:t>
            </a:r>
            <a:r>
              <a:rPr lang="en-US" sz="3200" dirty="0" err="1"/>
              <a:t>orttirmasi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funksiya</a:t>
            </a:r>
            <a:r>
              <a:rPr lang="en-US" sz="3200" dirty="0"/>
              <a:t> </a:t>
            </a:r>
            <a:r>
              <a:rPr lang="en-US" sz="3200" dirty="0" err="1"/>
              <a:t>orttirmasini</a:t>
            </a:r>
            <a:r>
              <a:rPr lang="en-US" sz="3200" dirty="0"/>
              <a:t> </a:t>
            </a:r>
            <a:r>
              <a:rPr lang="en-US" sz="3200" dirty="0" err="1"/>
              <a:t>bog‘laydi</a:t>
            </a:r>
            <a:r>
              <a:rPr lang="en-US" sz="3200" dirty="0"/>
              <a:t>, </a:t>
            </a:r>
            <a:r>
              <a:rPr lang="en-US" sz="3200" dirty="0" err="1"/>
              <a:t>shu</a:t>
            </a:r>
            <a:r>
              <a:rPr lang="en-US" sz="3200" dirty="0"/>
              <a:t> </a:t>
            </a:r>
            <a:r>
              <a:rPr lang="en-US" sz="3200" dirty="0" err="1"/>
              <a:t>sababli</a:t>
            </a:r>
            <a:r>
              <a:rPr lang="en-US" sz="3200" dirty="0"/>
              <a:t> (3) formula </a:t>
            </a:r>
            <a:r>
              <a:rPr lang="en-US" sz="3200" i="1" u="sng" dirty="0" err="1"/>
              <a:t>chekli</a:t>
            </a:r>
            <a:r>
              <a:rPr lang="en-US" sz="3200" i="1" u="sng" dirty="0"/>
              <a:t> </a:t>
            </a:r>
            <a:r>
              <a:rPr lang="en-US" sz="3200" i="1" u="sng" dirty="0" err="1"/>
              <a:t>orttirmalar</a:t>
            </a:r>
            <a:r>
              <a:rPr lang="en-US" sz="3200" i="1" u="sng" dirty="0"/>
              <a:t> </a:t>
            </a:r>
            <a:r>
              <a:rPr lang="en-US" sz="3200" i="1" u="sng" dirty="0" err="1"/>
              <a:t>formulasi</a:t>
            </a:r>
            <a:r>
              <a:rPr lang="en-US" sz="3200" dirty="0"/>
              <a:t> deb </a:t>
            </a:r>
            <a:r>
              <a:rPr lang="en-US" sz="3200" dirty="0" err="1"/>
              <a:t>ataladi</a:t>
            </a:r>
            <a:r>
              <a:rPr lang="en-US" sz="3200" dirty="0"/>
              <a:t>.</a:t>
            </a:r>
            <a:endParaRPr lang="ru-RU" sz="3200" dirty="0"/>
          </a:p>
          <a:p>
            <a:pPr marL="0" indent="0">
              <a:buNone/>
            </a:pPr>
            <a:r>
              <a:rPr lang="en-US" sz="3200" dirty="0" smtClean="0"/>
              <a:t>Agar </a:t>
            </a:r>
            <a:r>
              <a:rPr lang="en-US" sz="3200" dirty="0"/>
              <a:t>(1) </a:t>
            </a:r>
            <a:r>
              <a:rPr lang="en-US" sz="3200" dirty="0" err="1"/>
              <a:t>Lagranj</a:t>
            </a:r>
            <a:r>
              <a:rPr lang="en-US" sz="3200" dirty="0"/>
              <a:t> </a:t>
            </a:r>
            <a:r>
              <a:rPr lang="en-US" sz="3200" dirty="0" err="1"/>
              <a:t>formulasida</a:t>
            </a:r>
            <a:r>
              <a:rPr lang="en-US" sz="3200" dirty="0"/>
              <a:t> </a:t>
            </a:r>
            <a:r>
              <a:rPr lang="en-US" sz="3200" i="1" dirty="0"/>
              <a:t>f(a)=f(b)</a:t>
            </a:r>
            <a:r>
              <a:rPr lang="en-US" sz="3200" dirty="0"/>
              <a:t> deb </a:t>
            </a:r>
            <a:r>
              <a:rPr lang="en-US" sz="3200" dirty="0" err="1"/>
              <a:t>olsak</a:t>
            </a:r>
            <a:r>
              <a:rPr lang="en-US" sz="3200" dirty="0"/>
              <a:t>, Roll </a:t>
            </a:r>
            <a:r>
              <a:rPr lang="en-US" sz="3200" dirty="0" err="1"/>
              <a:t>teoremasi</a:t>
            </a:r>
            <a:r>
              <a:rPr lang="en-US" sz="3200" dirty="0"/>
              <a:t> </a:t>
            </a:r>
            <a:r>
              <a:rPr lang="en-US" sz="3200" dirty="0" err="1"/>
              <a:t>kelib</a:t>
            </a:r>
            <a:r>
              <a:rPr lang="en-US" sz="3200" dirty="0"/>
              <a:t> </a:t>
            </a:r>
            <a:r>
              <a:rPr lang="en-US" sz="3200" dirty="0" err="1"/>
              <a:t>chiqadi</a:t>
            </a:r>
            <a:r>
              <a:rPr lang="en-US" sz="3200" dirty="0"/>
              <a:t>, </a:t>
            </a:r>
            <a:r>
              <a:rPr lang="en-US" sz="3200" dirty="0" err="1"/>
              <a:t>ya’ni</a:t>
            </a:r>
            <a:r>
              <a:rPr lang="en-US" sz="3200" dirty="0"/>
              <a:t> Roll </a:t>
            </a:r>
            <a:r>
              <a:rPr lang="en-US" sz="3200" dirty="0" err="1"/>
              <a:t>teoremasi</a:t>
            </a:r>
            <a:r>
              <a:rPr lang="en-US" sz="3200" dirty="0"/>
              <a:t> </a:t>
            </a:r>
            <a:r>
              <a:rPr lang="en-US" sz="3200" dirty="0" err="1"/>
              <a:t>Lagranj</a:t>
            </a:r>
            <a:r>
              <a:rPr lang="en-US" sz="3200" dirty="0"/>
              <a:t> </a:t>
            </a:r>
            <a:r>
              <a:rPr lang="en-US" sz="3200" dirty="0" err="1"/>
              <a:t>teoremasining</a:t>
            </a:r>
            <a:r>
              <a:rPr lang="en-US" sz="3200" dirty="0"/>
              <a:t> </a:t>
            </a:r>
            <a:r>
              <a:rPr lang="en-US" sz="3200" dirty="0" err="1"/>
              <a:t>xususiy</a:t>
            </a:r>
            <a:r>
              <a:rPr lang="en-US" sz="3200" dirty="0"/>
              <a:t> </a:t>
            </a:r>
            <a:r>
              <a:rPr lang="en-US" sz="3200" dirty="0" err="1"/>
              <a:t>holi</a:t>
            </a:r>
            <a:r>
              <a:rPr lang="en-US" sz="3200" dirty="0"/>
              <a:t> </a:t>
            </a:r>
            <a:r>
              <a:rPr lang="en-US" sz="3200" dirty="0" err="1"/>
              <a:t>ekan</a:t>
            </a:r>
            <a:r>
              <a:rPr lang="en-US" sz="3200" dirty="0"/>
              <a:t>.</a:t>
            </a:r>
            <a:endParaRPr lang="ru-RU" sz="3200" dirty="0"/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78199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028384" cy="6669360"/>
          </a:xfrm>
        </p:spPr>
        <p:txBody>
          <a:bodyPr>
            <a:normAutofit/>
          </a:bodyPr>
          <a:lstStyle/>
          <a:p>
            <a:r>
              <a:rPr lang="en-US" i="1" dirty="0" err="1"/>
              <a:t>Misol</a:t>
            </a:r>
            <a:r>
              <a:rPr lang="uz-Cyrl-UZ" dirty="0"/>
              <a:t>. </a:t>
            </a:r>
            <a:r>
              <a:rPr lang="en-US" dirty="0" err="1"/>
              <a:t>Ushbu</a:t>
            </a:r>
            <a:r>
              <a:rPr lang="en-US" dirty="0"/>
              <a:t> [0,2]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i="1" dirty="0"/>
              <a:t>f(x)=4x</a:t>
            </a:r>
            <a:r>
              <a:rPr lang="en-US" i="1" baseline="30000" dirty="0"/>
              <a:t>3</a:t>
            </a:r>
            <a:r>
              <a:rPr lang="en-US" i="1" dirty="0"/>
              <a:t>-5x</a:t>
            </a:r>
            <a:r>
              <a:rPr lang="en-US" i="1" baseline="30000" dirty="0"/>
              <a:t>2</a:t>
            </a:r>
            <a:r>
              <a:rPr lang="en-US" i="1" dirty="0"/>
              <a:t>+x</a:t>
            </a:r>
            <a:r>
              <a:rPr lang="en-US" dirty="0"/>
              <a:t>-2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formulasidagi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uz-Cyrl-UZ" dirty="0"/>
              <a:t>q</a:t>
            </a:r>
            <a:r>
              <a:rPr lang="en-US" dirty="0" err="1"/>
              <a:t>iymatini</a:t>
            </a:r>
            <a:r>
              <a:rPr lang="en-US" dirty="0"/>
              <a:t> toping.</a:t>
            </a:r>
            <a:endParaRPr lang="ru-RU" dirty="0"/>
          </a:p>
          <a:p>
            <a:pPr marL="0" indent="0">
              <a:buNone/>
            </a:pPr>
            <a:r>
              <a:rPr lang="en-US" i="1" dirty="0" err="1"/>
              <a:t>Yechish</a:t>
            </a:r>
            <a:r>
              <a:rPr lang="en-US" dirty="0"/>
              <a:t>. </a:t>
            </a:r>
            <a:r>
              <a:rPr lang="en-US" dirty="0" err="1"/>
              <a:t>funksiyaning</a:t>
            </a:r>
            <a:r>
              <a:rPr lang="en-US" dirty="0"/>
              <a:t> </a:t>
            </a:r>
            <a:r>
              <a:rPr lang="en-US" dirty="0" err="1"/>
              <a:t>kesma</a:t>
            </a:r>
            <a:r>
              <a:rPr lang="en-US" dirty="0"/>
              <a:t> </a:t>
            </a:r>
            <a:r>
              <a:rPr lang="en-US" dirty="0" err="1"/>
              <a:t>uchlaridagi</a:t>
            </a:r>
            <a:r>
              <a:rPr lang="en-US" dirty="0"/>
              <a:t> </a:t>
            </a:r>
            <a:r>
              <a:rPr lang="en-US" dirty="0" err="1"/>
              <a:t>qiymatlarini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uz-Cyrl-UZ" dirty="0"/>
              <a:t>hosila</a:t>
            </a:r>
            <a:r>
              <a:rPr lang="en-US" dirty="0"/>
              <a:t>s</a:t>
            </a:r>
            <a:r>
              <a:rPr lang="uz-Cyrl-UZ" dirty="0"/>
              <a:t>ini</a:t>
            </a:r>
            <a:r>
              <a:rPr lang="en-US" dirty="0"/>
              <a:t> </a:t>
            </a:r>
            <a:r>
              <a:rPr lang="en-US" dirty="0" err="1"/>
              <a:t>hisoblaymiz</a:t>
            </a:r>
            <a:r>
              <a:rPr lang="uz-Cyrl-UZ" dirty="0"/>
              <a:t>: </a:t>
            </a:r>
            <a:r>
              <a:rPr lang="en-US" i="1" dirty="0"/>
              <a:t>f</a:t>
            </a:r>
            <a:r>
              <a:rPr lang="en-US" dirty="0"/>
              <a:t>(0)=-2; </a:t>
            </a:r>
            <a:r>
              <a:rPr lang="en-US" i="1" dirty="0"/>
              <a:t>f</a:t>
            </a:r>
            <a:r>
              <a:rPr lang="en-US" dirty="0"/>
              <a:t>(2)=12; </a:t>
            </a:r>
            <a:r>
              <a:rPr lang="en-US" i="1" dirty="0"/>
              <a:t>f’(x)=</a:t>
            </a:r>
            <a:r>
              <a:rPr lang="en-US" dirty="0"/>
              <a:t>12</a:t>
            </a:r>
            <a:r>
              <a:rPr lang="en-US" i="1" dirty="0"/>
              <a:t>x</a:t>
            </a:r>
            <a:r>
              <a:rPr lang="en-US" i="1" baseline="30000" dirty="0"/>
              <a:t>2</a:t>
            </a:r>
            <a:r>
              <a:rPr lang="en-US" dirty="0"/>
              <a:t>-10</a:t>
            </a:r>
            <a:r>
              <a:rPr lang="en-US" i="1" dirty="0"/>
              <a:t>x</a:t>
            </a:r>
            <a:r>
              <a:rPr lang="en-US" dirty="0"/>
              <a:t>+1. </a:t>
            </a:r>
            <a:r>
              <a:rPr lang="en-US" dirty="0" err="1"/>
              <a:t>Olingan</a:t>
            </a:r>
            <a:r>
              <a:rPr lang="en-US" dirty="0"/>
              <a:t> </a:t>
            </a:r>
            <a:r>
              <a:rPr lang="en-US" dirty="0" err="1"/>
              <a:t>natijalarni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 </a:t>
            </a:r>
            <a:r>
              <a:rPr lang="en-US" dirty="0" err="1"/>
              <a:t>formulasiga</a:t>
            </a:r>
            <a:r>
              <a:rPr lang="en-US" dirty="0"/>
              <a:t> </a:t>
            </a:r>
            <a:r>
              <a:rPr lang="en-US" dirty="0" err="1"/>
              <a:t>qo‘yamiz</a:t>
            </a:r>
            <a:r>
              <a:rPr lang="en-US" dirty="0"/>
              <a:t>, </a:t>
            </a:r>
            <a:r>
              <a:rPr lang="en-US" dirty="0" err="1"/>
              <a:t>natijada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uz-Cyrl-UZ" dirty="0"/>
              <a:t>12</a:t>
            </a:r>
            <a:r>
              <a:rPr lang="en-US" dirty="0"/>
              <a:t>-(-2)=( 12</a:t>
            </a:r>
            <a:r>
              <a:rPr lang="en-US" i="1" dirty="0"/>
              <a:t>c</a:t>
            </a:r>
            <a:r>
              <a:rPr lang="en-US" i="1" baseline="30000" dirty="0"/>
              <a:t>2</a:t>
            </a:r>
            <a:r>
              <a:rPr lang="en-US" dirty="0"/>
              <a:t>-10</a:t>
            </a:r>
            <a:r>
              <a:rPr lang="en-US" i="1" dirty="0"/>
              <a:t>c</a:t>
            </a:r>
            <a:r>
              <a:rPr lang="en-US" dirty="0"/>
              <a:t>+1)(2-0)  </a:t>
            </a:r>
            <a:r>
              <a:rPr lang="en-US" dirty="0" err="1"/>
              <a:t>yoki</a:t>
            </a:r>
            <a:r>
              <a:rPr lang="en-US" dirty="0"/>
              <a:t>  6</a:t>
            </a:r>
            <a:r>
              <a:rPr lang="en-US" i="1" dirty="0"/>
              <a:t>c</a:t>
            </a:r>
            <a:r>
              <a:rPr lang="en-US" i="1" baseline="30000" dirty="0"/>
              <a:t>2</a:t>
            </a:r>
            <a:r>
              <a:rPr lang="en-US" dirty="0"/>
              <a:t>-5</a:t>
            </a:r>
            <a:r>
              <a:rPr lang="en-US" i="1" dirty="0"/>
              <a:t>c</a:t>
            </a:r>
            <a:r>
              <a:rPr lang="en-US" dirty="0"/>
              <a:t>-3=0 </a:t>
            </a:r>
            <a:r>
              <a:rPr lang="en-US" dirty="0" err="1"/>
              <a:t>kvadrat</a:t>
            </a:r>
            <a:r>
              <a:rPr lang="en-US" dirty="0"/>
              <a:t> </a:t>
            </a:r>
            <a:r>
              <a:rPr lang="en-US" dirty="0" err="1"/>
              <a:t>tenglamani</a:t>
            </a:r>
            <a:r>
              <a:rPr lang="en-US" dirty="0"/>
              <a:t> </a:t>
            </a:r>
            <a:r>
              <a:rPr lang="uz-Cyrl-UZ" dirty="0"/>
              <a:t>hosil qilamiz. Bu tenglamani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uz-Cyrl-UZ" dirty="0"/>
              <a:t>echamiz:</a:t>
            </a:r>
            <a:endParaRPr lang="ru-RU" dirty="0"/>
          </a:p>
          <a:p>
            <a:pPr marL="0" indent="0">
              <a:buNone/>
            </a:pPr>
            <a:r>
              <a:rPr lang="ru-RU" i="1" dirty="0" smtClean="0"/>
              <a:t>              </a:t>
            </a:r>
            <a:r>
              <a:rPr lang="en-US" i="1" dirty="0" smtClean="0"/>
              <a:t>c</a:t>
            </a:r>
            <a:r>
              <a:rPr lang="uz-Cyrl-UZ" i="1" baseline="-25000" dirty="0"/>
              <a:t>1,2</a:t>
            </a:r>
            <a:r>
              <a:rPr lang="uz-Cyrl-UZ" dirty="0" smtClean="0"/>
              <a:t>=</a:t>
            </a:r>
          </a:p>
          <a:p>
            <a:pPr marL="0" indent="0">
              <a:buNone/>
            </a:pPr>
            <a:r>
              <a:rPr lang="uz-Cyrl-UZ" dirty="0" smtClean="0"/>
              <a:t>Topilgan </a:t>
            </a:r>
            <a:r>
              <a:rPr lang="uz-Cyrl-UZ" dirty="0"/>
              <a:t>ildizlardan faqat  </a:t>
            </a:r>
            <a:r>
              <a:rPr lang="uz-Cyrl-UZ" dirty="0" smtClean="0"/>
              <a:t>        </a:t>
            </a:r>
            <a:r>
              <a:rPr lang="ru-RU" dirty="0" smtClean="0"/>
              <a:t>     </a:t>
            </a:r>
            <a:r>
              <a:rPr lang="uz-Cyrl-UZ" dirty="0" smtClean="0"/>
              <a:t>qaralayotgan </a:t>
            </a:r>
          </a:p>
          <a:p>
            <a:pPr marL="0" indent="0">
              <a:buNone/>
            </a:pPr>
            <a:endParaRPr lang="uz-Cyrl-UZ" dirty="0" smtClean="0"/>
          </a:p>
          <a:p>
            <a:pPr marL="0" indent="0">
              <a:buNone/>
            </a:pPr>
            <a:r>
              <a:rPr lang="uz-Cyrl-UZ" dirty="0" smtClean="0"/>
              <a:t>kesmaga </a:t>
            </a:r>
            <a:r>
              <a:rPr lang="uz-Cyrl-UZ" dirty="0"/>
              <a:t>tegishli. Demak, </a:t>
            </a:r>
            <a:r>
              <a:rPr lang="en-US" i="1" dirty="0"/>
              <a:t>c</a:t>
            </a:r>
            <a:r>
              <a:rPr lang="uz-Cyrl-UZ" dirty="0"/>
              <a:t>=</a:t>
            </a:r>
            <a:r>
              <a:rPr lang="ru-RU" dirty="0"/>
              <a:t> </a:t>
            </a:r>
            <a:r>
              <a:rPr lang="ru-RU" dirty="0" smtClean="0"/>
              <a:t>            </a:t>
            </a:r>
            <a:r>
              <a:rPr lang="uz-Cyrl-UZ" dirty="0" smtClean="0"/>
              <a:t>ekan</a:t>
            </a:r>
            <a:r>
              <a:rPr lang="uz-Cyrl-UZ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640803"/>
              </p:ext>
            </p:extLst>
          </p:nvPr>
        </p:nvGraphicFramePr>
        <p:xfrm>
          <a:off x="2170113" y="4221087"/>
          <a:ext cx="2257871" cy="852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Формула" r:id="rId3" imgW="558720" imgH="431640" progId="Equation.3">
                  <p:embed/>
                </p:oleObj>
              </mc:Choice>
              <mc:Fallback>
                <p:oleObj name="Формула" r:id="rId3" imgW="558720" imgH="431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221087"/>
                        <a:ext cx="2257871" cy="8528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112531"/>
              </p:ext>
            </p:extLst>
          </p:nvPr>
        </p:nvGraphicFramePr>
        <p:xfrm>
          <a:off x="3995936" y="4797152"/>
          <a:ext cx="121142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Формула" r:id="rId5" imgW="558720" imgH="431640" progId="Equation.3">
                  <p:embed/>
                </p:oleObj>
              </mc:Choice>
              <mc:Fallback>
                <p:oleObj name="Формула" r:id="rId5" imgW="5587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95936" y="4797152"/>
                        <a:ext cx="1211428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251465"/>
              </p:ext>
            </p:extLst>
          </p:nvPr>
        </p:nvGraphicFramePr>
        <p:xfrm>
          <a:off x="4283968" y="5661248"/>
          <a:ext cx="121126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Формула" r:id="rId7" imgW="558720" imgH="431640" progId="Equation.3">
                  <p:embed/>
                </p:oleObj>
              </mc:Choice>
              <mc:Fallback>
                <p:oleObj name="Формула" r:id="rId7" imgW="55872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661248"/>
                        <a:ext cx="1211262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92515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err="1"/>
              <a:t>Mustaqil</a:t>
            </a:r>
            <a:r>
              <a:rPr lang="en-US" i="1" dirty="0"/>
              <a:t> </a:t>
            </a:r>
            <a:r>
              <a:rPr lang="en-US" i="1" dirty="0" err="1"/>
              <a:t>yechish</a:t>
            </a:r>
            <a:r>
              <a:rPr lang="en-US" i="1" dirty="0"/>
              <a:t> </a:t>
            </a:r>
            <a:r>
              <a:rPr lang="en-US" i="1" dirty="0" err="1"/>
              <a:t>uchun</a:t>
            </a:r>
            <a:r>
              <a:rPr lang="en-US" i="1" dirty="0"/>
              <a:t> </a:t>
            </a:r>
            <a:r>
              <a:rPr lang="en-US" i="1" dirty="0" err="1"/>
              <a:t>misol</a:t>
            </a:r>
            <a:r>
              <a:rPr lang="en-US" i="1" dirty="0"/>
              <a:t> </a:t>
            </a:r>
            <a:r>
              <a:rPr lang="en-US" i="1" dirty="0" err="1"/>
              <a:t>va</a:t>
            </a:r>
            <a:r>
              <a:rPr lang="en-US" i="1" dirty="0"/>
              <a:t> </a:t>
            </a:r>
            <a:r>
              <a:rPr lang="en-US" i="1" dirty="0" err="1"/>
              <a:t>masalalar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7848872" cy="5589240"/>
          </a:xfrm>
        </p:spPr>
        <p:txBody>
          <a:bodyPr>
            <a:normAutofit fontScale="92500"/>
          </a:bodyPr>
          <a:lstStyle/>
          <a:p>
            <a:r>
              <a:rPr lang="en-US" dirty="0"/>
              <a:t>1.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i="1" dirty="0"/>
              <a:t>f(x)=x</a:t>
            </a:r>
            <a:r>
              <a:rPr lang="en-US" i="1" baseline="30000" dirty="0"/>
              <a:t>3</a:t>
            </a:r>
            <a:r>
              <a:rPr lang="en-US" i="1" dirty="0"/>
              <a:t>+5x</a:t>
            </a:r>
            <a:r>
              <a:rPr lang="en-US" i="1" baseline="30000" dirty="0"/>
              <a:t>2</a:t>
            </a:r>
            <a:r>
              <a:rPr lang="en-US" i="1" dirty="0"/>
              <a:t>-6x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[0;1]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. Bu </a:t>
            </a:r>
            <a:r>
              <a:rPr lang="en-US" dirty="0" err="1"/>
              <a:t>funksiyaga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kesmada</a:t>
            </a:r>
            <a:r>
              <a:rPr lang="en-US" dirty="0"/>
              <a:t> Roll </a:t>
            </a:r>
            <a:r>
              <a:rPr lang="en-US" dirty="0" err="1"/>
              <a:t>teoremasini</a:t>
            </a:r>
            <a:r>
              <a:rPr lang="en-US" dirty="0"/>
              <a:t> </a:t>
            </a:r>
            <a:r>
              <a:rPr lang="en-US" dirty="0" err="1"/>
              <a:t>tatbiq</a:t>
            </a:r>
            <a:r>
              <a:rPr lang="en-US" dirty="0"/>
              <a:t> </a:t>
            </a:r>
            <a:r>
              <a:rPr lang="en-US" dirty="0" err="1"/>
              <a:t>qilib</a:t>
            </a:r>
            <a:r>
              <a:rPr lang="en-US" dirty="0"/>
              <a:t> </a:t>
            </a:r>
            <a:r>
              <a:rPr lang="en-US" dirty="0" err="1"/>
              <a:t>bo‘ladimi</a:t>
            </a:r>
            <a:r>
              <a:rPr lang="en-US" dirty="0"/>
              <a:t>? Agar </a:t>
            </a:r>
            <a:r>
              <a:rPr lang="en-US" dirty="0" err="1"/>
              <a:t>tatbiq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</a:t>
            </a:r>
            <a:r>
              <a:rPr lang="en-US" dirty="0" err="1"/>
              <a:t>teoremadagi</a:t>
            </a:r>
            <a:r>
              <a:rPr lang="en-US" dirty="0"/>
              <a:t> </a:t>
            </a:r>
            <a:r>
              <a:rPr lang="en-US" i="1" dirty="0"/>
              <a:t>c 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?</a:t>
            </a:r>
            <a:endParaRPr lang="ru-RU" dirty="0"/>
          </a:p>
          <a:p>
            <a:r>
              <a:rPr lang="en-US" dirty="0"/>
              <a:t>2.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i="1" dirty="0"/>
              <a:t>f(x)=x</a:t>
            </a:r>
            <a:r>
              <a:rPr lang="en-US" i="1" baseline="30000" dirty="0"/>
              <a:t>2</a:t>
            </a:r>
            <a:r>
              <a:rPr lang="en-US" i="1" dirty="0"/>
              <a:t>-4x-5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ildizlari</a:t>
            </a:r>
            <a:r>
              <a:rPr lang="en-US" dirty="0"/>
              <a:t> </a:t>
            </a:r>
            <a:r>
              <a:rPr lang="en-US" dirty="0" err="1"/>
              <a:t>orasida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hosilasining</a:t>
            </a:r>
            <a:r>
              <a:rPr lang="en-US" dirty="0"/>
              <a:t> </a:t>
            </a:r>
            <a:r>
              <a:rPr lang="en-US" dirty="0" err="1"/>
              <a:t>ildizi</a:t>
            </a:r>
            <a:r>
              <a:rPr lang="en-US" dirty="0"/>
              <a:t> </a:t>
            </a:r>
            <a:r>
              <a:rPr lang="en-US" dirty="0" err="1"/>
              <a:t>mavjudligini</a:t>
            </a:r>
            <a:r>
              <a:rPr lang="en-US" dirty="0"/>
              <a:t> </a:t>
            </a:r>
            <a:r>
              <a:rPr lang="en-US" dirty="0" err="1"/>
              <a:t>isbotlang</a:t>
            </a:r>
            <a:r>
              <a:rPr lang="en-US" dirty="0"/>
              <a:t>, </a:t>
            </a:r>
            <a:r>
              <a:rPr lang="en-US" dirty="0" err="1"/>
              <a:t>uni</a:t>
            </a:r>
            <a:r>
              <a:rPr lang="en-US" dirty="0"/>
              <a:t> toping. Bu </a:t>
            </a:r>
            <a:r>
              <a:rPr lang="en-US" dirty="0" err="1"/>
              <a:t>natijaga</a:t>
            </a:r>
            <a:r>
              <a:rPr lang="en-US" dirty="0"/>
              <a:t> </a:t>
            </a:r>
            <a:r>
              <a:rPr lang="en-US" dirty="0" err="1"/>
              <a:t>geometrik</a:t>
            </a:r>
            <a:r>
              <a:rPr lang="en-US" dirty="0"/>
              <a:t> </a:t>
            </a:r>
            <a:r>
              <a:rPr lang="en-US" dirty="0" err="1"/>
              <a:t>talqin</a:t>
            </a:r>
            <a:r>
              <a:rPr lang="en-US" dirty="0"/>
              <a:t> </a:t>
            </a:r>
            <a:r>
              <a:rPr lang="en-US" dirty="0" err="1"/>
              <a:t>bering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3.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i="1" baseline="30000" dirty="0"/>
              <a:t>3</a:t>
            </a:r>
            <a:r>
              <a:rPr lang="en-US" i="1" dirty="0"/>
              <a:t>+3x+5=0</a:t>
            </a:r>
            <a:r>
              <a:rPr lang="en-US" dirty="0"/>
              <a:t> </a:t>
            </a:r>
            <a:r>
              <a:rPr lang="en-US" dirty="0" err="1"/>
              <a:t>tenglamaning</a:t>
            </a:r>
            <a:r>
              <a:rPr lang="en-US" dirty="0"/>
              <a:t>  </a:t>
            </a:r>
            <a:r>
              <a:rPr lang="en-US" dirty="0" err="1"/>
              <a:t>haqiqiy</a:t>
            </a:r>
            <a:r>
              <a:rPr lang="en-US" dirty="0"/>
              <a:t> </a:t>
            </a:r>
            <a:r>
              <a:rPr lang="en-US" dirty="0" err="1"/>
              <a:t>ildizi</a:t>
            </a:r>
            <a:r>
              <a:rPr lang="en-US" dirty="0"/>
              <a:t> </a:t>
            </a:r>
            <a:r>
              <a:rPr lang="en-US" dirty="0" err="1"/>
              <a:t>yagona</a:t>
            </a:r>
            <a:r>
              <a:rPr lang="en-US" dirty="0"/>
              <a:t> </a:t>
            </a:r>
            <a:r>
              <a:rPr lang="en-US" dirty="0" err="1"/>
              <a:t>ekanligini</a:t>
            </a:r>
            <a:r>
              <a:rPr lang="en-US" dirty="0"/>
              <a:t> </a:t>
            </a:r>
            <a:r>
              <a:rPr lang="en-US" dirty="0" err="1"/>
              <a:t>isbotlang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4.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i="1" dirty="0"/>
              <a:t>f(x)=</a:t>
            </a:r>
            <a:r>
              <a:rPr lang="en-US" i="1" dirty="0" err="1"/>
              <a:t>lnx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[1;</a:t>
            </a:r>
            <a:r>
              <a:rPr lang="en-US" i="1" dirty="0"/>
              <a:t>e</a:t>
            </a:r>
            <a:r>
              <a:rPr lang="en-US" dirty="0"/>
              <a:t>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. Bu </a:t>
            </a:r>
            <a:r>
              <a:rPr lang="en-US" dirty="0" err="1"/>
              <a:t>funksiyaga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teoremasini</a:t>
            </a:r>
            <a:r>
              <a:rPr lang="en-US" dirty="0"/>
              <a:t> </a:t>
            </a:r>
            <a:r>
              <a:rPr lang="en-US" dirty="0" err="1"/>
              <a:t>tatbiq</a:t>
            </a:r>
            <a:r>
              <a:rPr lang="en-US" dirty="0"/>
              <a:t> </a:t>
            </a:r>
            <a:r>
              <a:rPr lang="en-US" dirty="0" err="1"/>
              <a:t>qilib</a:t>
            </a:r>
            <a:r>
              <a:rPr lang="en-US" dirty="0"/>
              <a:t> </a:t>
            </a:r>
            <a:r>
              <a:rPr lang="en-US" dirty="0" err="1"/>
              <a:t>bo‘ladimi</a:t>
            </a:r>
            <a:r>
              <a:rPr lang="en-US" dirty="0"/>
              <a:t>? Agar </a:t>
            </a:r>
            <a:r>
              <a:rPr lang="en-US" dirty="0" err="1"/>
              <a:t>tatbiq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formulasidagi</a:t>
            </a:r>
            <a:r>
              <a:rPr lang="en-US" dirty="0"/>
              <a:t> </a:t>
            </a:r>
            <a:r>
              <a:rPr lang="en-US" i="1" dirty="0"/>
              <a:t>c </a:t>
            </a:r>
            <a:r>
              <a:rPr lang="en-US" dirty="0"/>
              <a:t>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 smtClean="0"/>
              <a:t>?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42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260648"/>
                <a:ext cx="7776864" cy="640871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800" dirty="0" smtClean="0"/>
                  <a:t>5. </a:t>
                </a:r>
                <a:r>
                  <a:rPr lang="en-US" sz="2800" dirty="0" err="1"/>
                  <a:t>Berilgan</a:t>
                </a:r>
                <a:r>
                  <a:rPr lang="en-US" sz="2800" dirty="0"/>
                  <a:t> </a:t>
                </a:r>
                <a:r>
                  <a:rPr lang="en-US" sz="2800" i="1" dirty="0"/>
                  <a:t>y=4-x</a:t>
                </a:r>
                <a:r>
                  <a:rPr lang="en-US" sz="2800" i="1" baseline="30000" dirty="0"/>
                  <a:t>2</a:t>
                </a:r>
                <a:r>
                  <a:rPr lang="en-US" sz="2800" dirty="0"/>
                  <a:t> </a:t>
                </a:r>
                <a:r>
                  <a:rPr lang="en-US" sz="2800" dirty="0" err="1"/>
                  <a:t>egri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chiziqning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qaysi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nuqtasida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o‘tkazilgan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urinmasi</a:t>
                </a:r>
                <a:r>
                  <a:rPr lang="en-US" sz="2800" dirty="0"/>
                  <a:t>    </a:t>
                </a:r>
                <a:r>
                  <a:rPr lang="en-US" sz="2800" i="1" dirty="0"/>
                  <a:t>A</a:t>
                </a:r>
                <a:r>
                  <a:rPr lang="en-US" sz="2800" dirty="0"/>
                  <a:t>(-2;0) </a:t>
                </a:r>
                <a:r>
                  <a:rPr lang="en-US" sz="2800" dirty="0" err="1"/>
                  <a:t>va</a:t>
                </a:r>
                <a:r>
                  <a:rPr lang="en-US" sz="2800" dirty="0"/>
                  <a:t> </a:t>
                </a:r>
                <a:r>
                  <a:rPr lang="en-US" sz="2800" i="1" dirty="0"/>
                  <a:t>B</a:t>
                </a:r>
                <a:r>
                  <a:rPr lang="en-US" sz="2800" dirty="0"/>
                  <a:t>(1;3) </a:t>
                </a:r>
                <a:r>
                  <a:rPr lang="en-US" sz="2800" dirty="0" err="1"/>
                  <a:t>nuqtalardan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o‘tadigan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vatariga</a:t>
                </a:r>
                <a:r>
                  <a:rPr lang="en-US" sz="2800" dirty="0"/>
                  <a:t> parallel </a:t>
                </a:r>
                <a:r>
                  <a:rPr lang="en-US" sz="2800" dirty="0" err="1"/>
                  <a:t>bo‘ladi</a:t>
                </a:r>
                <a:r>
                  <a:rPr lang="en-US" sz="2800" dirty="0"/>
                  <a:t>? </a:t>
                </a:r>
                <a:endParaRPr lang="ru-RU" sz="2800" dirty="0"/>
              </a:p>
              <a:p>
                <a:r>
                  <a:rPr lang="en-US" sz="2800" dirty="0"/>
                  <a:t>6. </a:t>
                </a:r>
                <a:r>
                  <a:rPr lang="en-US" sz="2800" dirty="0" err="1"/>
                  <a:t>Nima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uchun</a:t>
                </a:r>
                <a:r>
                  <a:rPr lang="en-US" sz="2800" dirty="0"/>
                  <a:t> </a:t>
                </a:r>
                <a:r>
                  <a:rPr lang="en-US" sz="2800" i="1" dirty="0"/>
                  <a:t>y=x+|</a:t>
                </a:r>
                <a:r>
                  <a:rPr lang="en-US" sz="2800" i="1" dirty="0" err="1"/>
                  <a:t>sinx</a:t>
                </a:r>
                <a:r>
                  <a:rPr lang="en-US" sz="2800" dirty="0"/>
                  <a:t>| </a:t>
                </a:r>
                <a:r>
                  <a:rPr lang="en-US" sz="2800" dirty="0" err="1"/>
                  <a:t>funksiyaga</a:t>
                </a:r>
                <a:r>
                  <a:rPr lang="en-US" sz="2800" dirty="0"/>
                  <a:t> [-1;1] </a:t>
                </a:r>
                <a:r>
                  <a:rPr lang="en-US" sz="2800" dirty="0" err="1"/>
                  <a:t>kesmada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Lagranj</a:t>
                </a:r>
                <a:r>
                  <a:rPr lang="en-US" sz="2800" dirty="0"/>
                  <a:t> </a:t>
                </a:r>
                <a:r>
                  <a:rPr lang="en-US" sz="2800" dirty="0" err="1"/>
                  <a:t>teoremasini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tatbiq</a:t>
                </a:r>
                <a:r>
                  <a:rPr lang="en-US" sz="2800" dirty="0"/>
                  <a:t> </a:t>
                </a:r>
                <a:r>
                  <a:rPr lang="en-US" sz="2800" dirty="0" err="1"/>
                  <a:t>qilib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bo‘lmaydi</a:t>
                </a:r>
                <a:r>
                  <a:rPr lang="en-US" sz="2800" dirty="0"/>
                  <a:t>? </a:t>
                </a:r>
                <a:r>
                  <a:rPr lang="en-US" sz="2800" dirty="0" err="1"/>
                  <a:t>Chizmasini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chizing</a:t>
                </a:r>
                <a:r>
                  <a:rPr lang="en-US" sz="2800" dirty="0"/>
                  <a:t>.</a:t>
                </a:r>
                <a:endParaRPr lang="ru-RU" sz="2800" dirty="0"/>
              </a:p>
              <a:p>
                <a:r>
                  <a:rPr lang="en-US" sz="2800" dirty="0"/>
                  <a:t>7. </a:t>
                </a:r>
                <a:r>
                  <a:rPr lang="en-US" sz="2800" dirty="0" err="1"/>
                  <a:t>Lagranj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formulasidan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foydalanib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i="1" baseline="-25000" dirty="0"/>
                  <a:t>2</a:t>
                </a:r>
                <a:r>
                  <a:rPr lang="en-US" sz="2800" i="1" dirty="0"/>
                  <a:t>&gt;x</a:t>
                </a:r>
                <a:r>
                  <a:rPr lang="en-US" sz="2800" i="1" baseline="-25000" dirty="0"/>
                  <a:t>1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bo‘lganda</a:t>
                </a:r>
                <a:r>
                  <a:rPr lang="en-US" sz="2800" dirty="0"/>
                  <a:t> </a:t>
                </a:r>
                <a:r>
                  <a:rPr lang="en-US" sz="2800" i="1" dirty="0"/>
                  <a:t>arctgx</a:t>
                </a:r>
                <a:r>
                  <a:rPr lang="en-US" sz="2800" i="1" baseline="-25000" dirty="0"/>
                  <a:t>2</a:t>
                </a:r>
                <a:r>
                  <a:rPr lang="en-US" sz="2800" i="1" dirty="0"/>
                  <a:t>-arctgx</a:t>
                </a:r>
                <a:r>
                  <a:rPr lang="en-US" sz="2800" i="1" baseline="-25000" dirty="0"/>
                  <a:t>1</a:t>
                </a:r>
                <a:r>
                  <a:rPr lang="ru-RU" sz="2800" i="1" dirty="0">
                    <a:sym typeface="Symbol"/>
                  </a:rPr>
                  <a:t></a:t>
                </a:r>
                <a:r>
                  <a:rPr lang="en-US" sz="2800" i="1" dirty="0"/>
                  <a:t>x</a:t>
                </a:r>
                <a:r>
                  <a:rPr lang="en-US" sz="2800" i="1" baseline="-25000" dirty="0"/>
                  <a:t>2</a:t>
                </a:r>
                <a:r>
                  <a:rPr lang="en-US" sz="2800" i="1" dirty="0"/>
                  <a:t>-x</a:t>
                </a:r>
                <a:r>
                  <a:rPr lang="en-US" sz="2800" i="1" baseline="-25000" dirty="0"/>
                  <a:t>1</a:t>
                </a:r>
                <a:r>
                  <a:rPr lang="en-US" sz="2800" dirty="0"/>
                  <a:t> </a:t>
                </a:r>
                <a:r>
                  <a:rPr lang="en-US" sz="2800" dirty="0" err="1"/>
                  <a:t>ekanligini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isbotlang</a:t>
                </a:r>
                <a:r>
                  <a:rPr lang="en-US" sz="2800" dirty="0"/>
                  <a:t>.</a:t>
                </a:r>
                <a:endParaRPr lang="ru-RU" sz="2800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 </a:t>
                </a: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                       </a:t>
                </a:r>
                <a:r>
                  <a:rPr lang="en-US" b="1" dirty="0" err="1" smtClean="0">
                    <a:solidFill>
                      <a:srgbClr val="FF0000"/>
                    </a:solidFill>
                  </a:rPr>
                  <a:t>Javoblar</a:t>
                </a:r>
                <a:r>
                  <a:rPr lang="en-US" b="1" dirty="0">
                    <a:solidFill>
                      <a:srgbClr val="FF0000"/>
                    </a:solidFill>
                  </a:rPr>
                  <a:t>: </a:t>
                </a:r>
                <a:endParaRPr lang="en-US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                  </a:t>
                </a: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tx1"/>
                    </a:solidFill>
                  </a:rPr>
                  <a:t>1.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𝟒𝟑</m:t>
                            </m:r>
                          </m:e>
                        </m:rad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     4.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𝑐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𝑒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−1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     5.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=−0.5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    8.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𝑐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260648"/>
                <a:ext cx="7776864" cy="6408712"/>
              </a:xfrm>
              <a:blipFill rotWithShape="1">
                <a:blip r:embed="rId2"/>
                <a:stretch>
                  <a:fillRect l="-1332" t="-1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115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815C-40B0-42F4-92BE-D5A6F874E7BF}" type="slidenum">
              <a:rPr lang="ru-RU"/>
              <a:pPr/>
              <a:t>18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/>
              <a:t>Insert </a:t>
            </a:r>
            <a:r>
              <a:rPr lang="en-US" sz="4000" b="1" dirty="0" err="1" smtClean="0"/>
              <a:t>jadvali</a:t>
            </a:r>
            <a:endParaRPr lang="ru-RU" sz="2400" b="1" dirty="0">
              <a:latin typeface="Times New Roman" pitchFamily="18" charset="0"/>
            </a:endParaRPr>
          </a:p>
        </p:txBody>
      </p:sp>
      <p:graphicFrame>
        <p:nvGraphicFramePr>
          <p:cNvPr id="170063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094475"/>
              </p:ext>
            </p:extLst>
          </p:nvPr>
        </p:nvGraphicFramePr>
        <p:xfrm>
          <a:off x="251520" y="1268760"/>
          <a:ext cx="7772400" cy="2952327"/>
        </p:xfrm>
        <a:graphic>
          <a:graphicData uri="http://schemas.openxmlformats.org/drawingml/2006/table">
            <a:tbl>
              <a:tblPr/>
              <a:tblGrid>
                <a:gridCol w="1941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446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7201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3528" y="4437112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en-US" sz="2400" dirty="0">
                <a:latin typeface="Times New Roman" pitchFamily="18" charset="0"/>
              </a:rPr>
              <a:t>V</a:t>
            </a:r>
            <a:r>
              <a:rPr lang="uz-Cyrl-UZ" sz="2400" dirty="0">
                <a:latin typeface="Times New Roman" pitchFamily="18" charset="0"/>
              </a:rPr>
              <a:t>”-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bilgan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ma’lumotlarga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mos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ru-RU" sz="2400" dirty="0">
                <a:latin typeface="Times New Roman" pitchFamily="18" charset="0"/>
              </a:rPr>
              <a:t>-</a:t>
            </a:r>
            <a:r>
              <a:rPr lang="uz-Cyrl-UZ" sz="2400" dirty="0">
                <a:latin typeface="Times New Roman" pitchFamily="18" charset="0"/>
              </a:rPr>
              <a:t>“ 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bilgan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ma’lumotlarga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zid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 smtClean="0">
                <a:latin typeface="Times New Roman" pitchFamily="18" charset="0"/>
              </a:rPr>
              <a:t>“+” –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yangi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</a:t>
            </a:r>
            <a:r>
              <a:rPr lang="uz-Cyrl-UZ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“?” </a:t>
            </a:r>
            <a:r>
              <a:rPr lang="uz-Cyrl-UZ" sz="2400" dirty="0" smtClean="0">
                <a:latin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uchun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tushunarsiz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yoki</a:t>
            </a:r>
            <a:r>
              <a:rPr lang="uz-Cyrl-UZ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ma’lumotni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aniqlash</a:t>
            </a:r>
            <a:r>
              <a:rPr lang="uz-Cyrl-UZ" sz="2400" dirty="0" smtClean="0">
                <a:latin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</a:rPr>
              <a:t>to’ldirish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talab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qilinadi</a:t>
            </a:r>
            <a:r>
              <a:rPr lang="uz-Cyrl-UZ" sz="2400" dirty="0" smtClean="0">
                <a:latin typeface="Times New Roman" pitchFamily="18" charset="0"/>
              </a:rPr>
              <a:t>.</a:t>
            </a:r>
            <a:endParaRPr lang="uz-Cyrl-UZ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4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805858" y="332656"/>
            <a:ext cx="2811213" cy="1728192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TEOREMA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539550" y="2276872"/>
            <a:ext cx="2664296" cy="1653586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79646"/>
              </a:gs>
              <a:gs pos="100000">
                <a:srgbClr val="FABF8F"/>
              </a:gs>
            </a:gsLst>
            <a:lin ang="5400000" scaled="1"/>
          </a:gradFill>
          <a:ln w="12700">
            <a:solidFill>
              <a:srgbClr val="F79646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KOSHI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5024185" y="2277348"/>
            <a:ext cx="2592288" cy="1653586"/>
          </a:xfrm>
          <a:prstGeom prst="ellipse">
            <a:avLst/>
          </a:prstGeom>
          <a:gradFill rotWithShape="0">
            <a:gsLst>
              <a:gs pos="0">
                <a:srgbClr val="B2A1C7"/>
              </a:gs>
              <a:gs pos="50000">
                <a:srgbClr val="8064A2"/>
              </a:gs>
              <a:gs pos="100000">
                <a:srgbClr val="B2A1C7"/>
              </a:gs>
            </a:gsLst>
            <a:lin ang="5400000" scaled="1"/>
          </a:gradFill>
          <a:ln w="12700">
            <a:solidFill>
              <a:srgbClr val="8064A2"/>
            </a:solidFill>
            <a:round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LAGRANJ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5081183" y="4382058"/>
            <a:ext cx="2592288" cy="1762748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4BACC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824156" y="4393007"/>
            <a:ext cx="2586626" cy="1762747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4BACC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2" name="Прямая со стрелкой 11"/>
          <p:cNvCxnSpPr>
            <a:stCxn id="6" idx="2"/>
            <a:endCxn id="7" idx="0"/>
          </p:cNvCxnSpPr>
          <p:nvPr/>
        </p:nvCxnSpPr>
        <p:spPr>
          <a:xfrm flipH="1">
            <a:off x="1871698" y="1196752"/>
            <a:ext cx="93416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>
            <a:off x="5617071" y="1193369"/>
            <a:ext cx="703258" cy="1083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4"/>
            <a:endCxn id="10" idx="7"/>
          </p:cNvCxnSpPr>
          <p:nvPr/>
        </p:nvCxnSpPr>
        <p:spPr>
          <a:xfrm>
            <a:off x="1871698" y="3930458"/>
            <a:ext cx="1160281" cy="7206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4"/>
            <a:endCxn id="9" idx="1"/>
          </p:cNvCxnSpPr>
          <p:nvPr/>
        </p:nvCxnSpPr>
        <p:spPr>
          <a:xfrm flipH="1">
            <a:off x="5460815" y="3930934"/>
            <a:ext cx="859514" cy="709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50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4622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dirty="0" err="1" smtClean="0"/>
              <a:t>Reja</a:t>
            </a:r>
            <a:r>
              <a:rPr lang="en-US" sz="6600" dirty="0" smtClean="0"/>
              <a:t>: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100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571865"/>
              </p:ext>
            </p:extLst>
          </p:nvPr>
        </p:nvGraphicFramePr>
        <p:xfrm>
          <a:off x="1187624" y="2420888"/>
          <a:ext cx="5544616" cy="33123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2771440488"/>
                    </a:ext>
                  </a:extLst>
                </a:gridCol>
              </a:tblGrid>
              <a:tr h="33123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90170" algn="l"/>
                        </a:tabLst>
                      </a:pPr>
                      <a:r>
                        <a:rPr lang="en-US" sz="40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uz-Cyrl-UZ" sz="3600" dirty="0">
                          <a:solidFill>
                            <a:schemeClr val="tx1"/>
                          </a:solidFill>
                          <a:effectLst/>
                        </a:rPr>
                        <a:t>Lagranj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effectLst/>
                        </a:rPr>
                        <a:t>teoremasi</a:t>
                      </a:r>
                      <a:endParaRPr lang="uz-Cyrl-UZ" sz="3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90170" algn="l"/>
                        </a:tabLst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effectLst/>
                        </a:rPr>
                        <a:t>Koshi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effectLst/>
                        </a:rPr>
                        <a:t>teoremasi</a:t>
                      </a:r>
                      <a:endParaRPr lang="en-US" sz="3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0170" algn="l"/>
                        </a:tabLst>
                        <a:defRPr/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</a:rPr>
                        <a:t>Mavzu</a:t>
                      </a:r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</a:rPr>
                        <a:t>yuzasidan</a:t>
                      </a:r>
                      <a:r>
                        <a:rPr lang="en-US" sz="3600" b="1" smtClean="0">
                          <a:solidFill>
                            <a:schemeClr val="tx1"/>
                          </a:solidFill>
                        </a:rPr>
                        <a:t>   misollar</a:t>
                      </a:r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90170" algn="l"/>
                        </a:tabLst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uz-Cyrl-UZ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61920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2336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BX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</a:rPr>
              <a:t>JADVALI</a:t>
            </a:r>
            <a:endParaRPr lang="ru-RU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157801" name="Group 1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559363"/>
              </p:ext>
            </p:extLst>
          </p:nvPr>
        </p:nvGraphicFramePr>
        <p:xfrm>
          <a:off x="179512" y="1988840"/>
          <a:ext cx="7772400" cy="4114801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37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878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Bilaman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Bilishni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xohlayman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oldim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22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8732"/>
            <a:ext cx="7239000" cy="1850464"/>
          </a:xfrm>
        </p:spPr>
        <p:txBody>
          <a:bodyPr>
            <a:noAutofit/>
          </a:bodyPr>
          <a:lstStyle/>
          <a:p>
            <a:pPr algn="ctr"/>
            <a:r>
              <a:rPr lang="uz-Cyrl-UZ" sz="3600" i="1" dirty="0"/>
              <a:t>O‘z-o‘zini tekshirish uchun savollar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/>
              <a:t>Roll teoremasini </a:t>
            </a:r>
            <a:r>
              <a:rPr lang="uz-Cyrl-UZ" dirty="0" smtClean="0"/>
              <a:t>ayting</a:t>
            </a:r>
            <a:r>
              <a:rPr lang="en-US" dirty="0" smtClean="0"/>
              <a:t>.</a:t>
            </a:r>
          </a:p>
          <a:p>
            <a:r>
              <a:rPr lang="uz-Cyrl-UZ" dirty="0"/>
              <a:t>Roll </a:t>
            </a:r>
            <a:r>
              <a:rPr lang="uz-Cyrl-UZ" dirty="0" smtClean="0"/>
              <a:t>teoremasini</a:t>
            </a:r>
            <a:r>
              <a:rPr lang="en-US" dirty="0" err="1" smtClean="0"/>
              <a:t>ng</a:t>
            </a:r>
            <a:r>
              <a:rPr lang="en-US" dirty="0" smtClean="0"/>
              <a:t> </a:t>
            </a:r>
            <a:r>
              <a:rPr lang="en-US" dirty="0" err="1" smtClean="0"/>
              <a:t>geometrik</a:t>
            </a:r>
            <a:r>
              <a:rPr lang="en-US" dirty="0" smtClean="0"/>
              <a:t> </a:t>
            </a:r>
            <a:r>
              <a:rPr lang="en-US" dirty="0" err="1"/>
              <a:t>ma’nosi</a:t>
            </a:r>
            <a:r>
              <a:rPr lang="en-US" dirty="0"/>
              <a:t> </a:t>
            </a:r>
            <a:r>
              <a:rPr lang="en-US" dirty="0" err="1"/>
              <a:t>nimadan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?</a:t>
            </a:r>
            <a:endParaRPr lang="ru-RU" dirty="0"/>
          </a:p>
          <a:p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teoremasini</a:t>
            </a:r>
            <a:r>
              <a:rPr lang="en-US" dirty="0"/>
              <a:t> </a:t>
            </a:r>
            <a:r>
              <a:rPr lang="en-US" dirty="0" err="1"/>
              <a:t>ayting</a:t>
            </a:r>
            <a:r>
              <a:rPr lang="en-US" dirty="0"/>
              <a:t>.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geometrik</a:t>
            </a:r>
            <a:r>
              <a:rPr lang="en-US" dirty="0"/>
              <a:t> </a:t>
            </a:r>
            <a:r>
              <a:rPr lang="en-US" dirty="0" err="1"/>
              <a:t>ma’nosi</a:t>
            </a:r>
            <a:r>
              <a:rPr lang="en-US" dirty="0"/>
              <a:t> </a:t>
            </a:r>
            <a:r>
              <a:rPr lang="en-US" dirty="0" err="1"/>
              <a:t>nimadan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?</a:t>
            </a:r>
            <a:endParaRPr lang="ru-RU" dirty="0"/>
          </a:p>
          <a:p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teoremasi</a:t>
            </a:r>
            <a:r>
              <a:rPr lang="en-US" dirty="0"/>
              <a:t> </a:t>
            </a:r>
            <a:r>
              <a:rPr lang="en-US" dirty="0" err="1"/>
              <a:t>shartlarining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zaruriy</a:t>
            </a:r>
            <a:r>
              <a:rPr lang="en-US" dirty="0"/>
              <a:t>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ekanligini</a:t>
            </a:r>
            <a:r>
              <a:rPr lang="en-US" dirty="0"/>
              <a:t> </a:t>
            </a:r>
            <a:r>
              <a:rPr lang="en-US" dirty="0" err="1"/>
              <a:t>misollarda</a:t>
            </a:r>
            <a:r>
              <a:rPr lang="en-US" dirty="0"/>
              <a:t> </a:t>
            </a:r>
            <a:r>
              <a:rPr lang="en-US" dirty="0" err="1"/>
              <a:t>tushuntiring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Roll </a:t>
            </a:r>
            <a:r>
              <a:rPr lang="en-US" dirty="0" err="1"/>
              <a:t>teoremasi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teoremasining</a:t>
            </a:r>
            <a:r>
              <a:rPr lang="en-US" dirty="0"/>
              <a:t> </a:t>
            </a:r>
            <a:r>
              <a:rPr lang="en-US" dirty="0" err="1"/>
              <a:t>xususiy</a:t>
            </a:r>
            <a:r>
              <a:rPr lang="en-US" dirty="0"/>
              <a:t> </a:t>
            </a:r>
            <a:r>
              <a:rPr lang="en-US" dirty="0" err="1"/>
              <a:t>holi</a:t>
            </a:r>
            <a:r>
              <a:rPr lang="en-US" dirty="0"/>
              <a:t> </a:t>
            </a:r>
            <a:r>
              <a:rPr lang="en-US" dirty="0" err="1"/>
              <a:t>ekanligini</a:t>
            </a:r>
            <a:r>
              <a:rPr lang="en-US" dirty="0"/>
              <a:t> </a:t>
            </a:r>
            <a:r>
              <a:rPr lang="en-US" dirty="0" err="1"/>
              <a:t>ko‘rsating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32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 fontScale="92500" lnSpcReduction="10000"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</a:pPr>
            <a:r>
              <a:rPr lang="en-US" sz="2800" dirty="0" err="1">
                <a:latin typeface="Times New Roman"/>
                <a:ea typeface="Calibri"/>
                <a:cs typeface="Times New Roman"/>
              </a:rPr>
              <a:t>Foydalanilgan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adabiyotlar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/>
            </a:r>
            <a:br>
              <a:rPr lang="en-US" sz="2800" dirty="0">
                <a:latin typeface="Times New Roman"/>
                <a:ea typeface="Calibri"/>
                <a:cs typeface="Times New Roman"/>
              </a:rPr>
            </a:br>
            <a:r>
              <a:rPr lang="en-US" sz="2800" dirty="0">
                <a:latin typeface="Times New Roman"/>
                <a:ea typeface="Calibri"/>
                <a:cs typeface="Times New Roman"/>
              </a:rPr>
              <a:t>1.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Toshmetov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O’.,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Turgunbayev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R.,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Saydamatov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E.,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Madirimov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M. </a:t>
            </a:r>
            <a:r>
              <a:rPr lang="uz-Cyrl-UZ" sz="2800" dirty="0">
                <a:latin typeface="Times New Roman"/>
                <a:ea typeface="Calibri"/>
                <a:cs typeface="Times New Roman"/>
              </a:rPr>
              <a:t>Matematik analiz I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-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qism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.</a:t>
            </a:r>
            <a:r>
              <a:rPr lang="uz-Cyrl-UZ" sz="2800" dirty="0">
                <a:latin typeface="Times New Roman"/>
                <a:ea typeface="Calibri"/>
                <a:cs typeface="Times New Roman"/>
              </a:rPr>
              <a:t> T.: “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Extremum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-Press</a:t>
            </a:r>
            <a:r>
              <a:rPr lang="uz-Cyrl-UZ" sz="2800" dirty="0">
                <a:latin typeface="Times New Roman"/>
                <a:ea typeface="Calibri"/>
                <a:cs typeface="Times New Roman"/>
              </a:rPr>
              <a:t>”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, 2015. -97-99 b.</a:t>
            </a:r>
            <a:br>
              <a:rPr lang="en-US" sz="2800" dirty="0">
                <a:latin typeface="Times New Roman"/>
                <a:ea typeface="Calibri"/>
                <a:cs typeface="Times New Roman"/>
              </a:rPr>
            </a:br>
            <a:r>
              <a:rPr lang="en-US" sz="2800" dirty="0">
                <a:latin typeface="Times New Roman"/>
                <a:ea typeface="Calibri"/>
                <a:cs typeface="Times New Roman"/>
              </a:rPr>
              <a:t>2. Claudia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Canuto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, Anita 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Tabacco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Mathematical analysis. I. Springer-</a:t>
            </a:r>
            <a:r>
              <a:rPr lang="en-US" sz="2800" dirty="0" err="1">
                <a:latin typeface="Times New Roman"/>
                <a:ea typeface="Calibri"/>
                <a:cs typeface="Times New Roman"/>
              </a:rPr>
              <a:t>Verlag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. Italia, Milan. 2008.-    96-102p.</a:t>
            </a:r>
            <a:br>
              <a:rPr lang="en-US" sz="2800" dirty="0">
                <a:latin typeface="Times New Roman"/>
                <a:ea typeface="Calibri"/>
                <a:cs typeface="Times New Roman"/>
              </a:rPr>
            </a:br>
            <a:r>
              <a:rPr lang="en-US" sz="2800" dirty="0">
                <a:latin typeface="Times New Roman"/>
                <a:ea typeface="Calibri"/>
                <a:cs typeface="Times New Roman"/>
              </a:rPr>
              <a:t>3. </a:t>
            </a:r>
            <a:r>
              <a:rPr lang="uz-Cyrl-UZ" sz="2800" dirty="0">
                <a:latin typeface="Times New Roman"/>
                <a:ea typeface="Calibri"/>
                <a:cs typeface="Times New Roman"/>
              </a:rPr>
              <a:t>Xudayberganov G., Vorisov A., Mansurov X., Shoimqulov B. Matematik analizdan ma’ruzalar. I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T.:</a:t>
            </a:r>
            <a:r>
              <a:rPr lang="uz-Cyrl-UZ" sz="2800" dirty="0">
                <a:latin typeface="Times New Roman"/>
                <a:ea typeface="Calibri"/>
                <a:cs typeface="Times New Roman"/>
              </a:rPr>
              <a:t>«Voris-nashriyot». 2010 y. 85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–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91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 b.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8295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DARSLIRLAR\Maktab slaydlari\Matematikaga slaydlar\Матемга расмлар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00663" y="764704"/>
            <a:ext cx="7128792" cy="2123658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E’TIBORINGIZ UCHUN RAXMAT!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Picture 7" descr="mickeymous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068960"/>
            <a:ext cx="2160240" cy="321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64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err="1"/>
              <a:t>O’tilgan</a:t>
            </a:r>
            <a:r>
              <a:rPr lang="en-US" sz="4000" dirty="0"/>
              <a:t> </a:t>
            </a:r>
            <a:r>
              <a:rPr lang="en-US" sz="4000" dirty="0" err="1"/>
              <a:t>mavzular</a:t>
            </a:r>
            <a:r>
              <a:rPr lang="en-US" sz="4000" dirty="0"/>
              <a:t> </a:t>
            </a:r>
            <a:r>
              <a:rPr lang="en-US" sz="4000" dirty="0" err="1"/>
              <a:t>bo’yicha</a:t>
            </a:r>
            <a:r>
              <a:rPr lang="en-US" sz="4000" dirty="0"/>
              <a:t> </a:t>
            </a:r>
            <a:r>
              <a:rPr lang="en-US" sz="4000" dirty="0" err="1"/>
              <a:t>savol-javob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800" b="1" dirty="0"/>
              <a:t>1)  </a:t>
            </a:r>
            <a:r>
              <a:rPr lang="uz-Cyrl-UZ" sz="2800" b="1" dirty="0"/>
              <a:t>Funksiya hosilasi qanday ta’riflanadi? </a:t>
            </a:r>
            <a:endParaRPr lang="ru-RU" sz="2800" b="1" dirty="0"/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/>
              <a:t>2)</a:t>
            </a:r>
            <a:r>
              <a:rPr lang="uz-Cyrl-UZ" sz="2800" b="1" dirty="0"/>
              <a:t>  Funksiya hosilasining geometrik ma’no</a:t>
            </a:r>
            <a:r>
              <a:rPr lang="en-US" sz="2800" b="1" dirty="0"/>
              <a:t>s</a:t>
            </a:r>
            <a:r>
              <a:rPr lang="uz-Cyrl-UZ" sz="2800" b="1" dirty="0"/>
              <a:t>i nimadan </a:t>
            </a:r>
            <a:r>
              <a:rPr lang="en-US" sz="2800" b="1" dirty="0"/>
              <a:t>  </a:t>
            </a:r>
            <a:r>
              <a:rPr lang="uz-Cyrl-UZ" sz="2800" b="1" dirty="0"/>
              <a:t>iborat?</a:t>
            </a:r>
            <a:endParaRPr lang="ru-RU" sz="2800" b="1" dirty="0"/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/>
              <a:t>3)  </a:t>
            </a:r>
            <a:r>
              <a:rPr lang="uz-Cyrl-UZ" sz="2800" b="1" dirty="0"/>
              <a:t>Egri chiziq urinmasi</a:t>
            </a:r>
            <a:r>
              <a:rPr lang="en-US" sz="2800" b="1" dirty="0" err="1"/>
              <a:t>ning</a:t>
            </a:r>
            <a:r>
              <a:rPr lang="uz-Cyrl-UZ" sz="2800" b="1" dirty="0"/>
              <a:t> tenglama</a:t>
            </a:r>
            <a:r>
              <a:rPr lang="en-US" sz="2800" b="1" dirty="0"/>
              <a:t>s</a:t>
            </a:r>
            <a:r>
              <a:rPr lang="uz-Cyrl-UZ" sz="2800" b="1" dirty="0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qanday</a:t>
            </a:r>
            <a:r>
              <a:rPr lang="en-US" sz="2800" b="1" dirty="0"/>
              <a:t> </a:t>
            </a:r>
            <a:r>
              <a:rPr lang="en-US" sz="2800" b="1" dirty="0" err="1"/>
              <a:t>ko’rinishga</a:t>
            </a:r>
            <a:r>
              <a:rPr lang="en-US" sz="2800" b="1" dirty="0"/>
              <a:t> </a:t>
            </a:r>
            <a:r>
              <a:rPr lang="en-US" sz="2800" b="1" dirty="0" err="1"/>
              <a:t>ega</a:t>
            </a:r>
            <a:r>
              <a:rPr lang="en-US" sz="2800" b="1" dirty="0"/>
              <a:t>? </a:t>
            </a:r>
            <a:endParaRPr lang="ru-RU" sz="2800" b="1" dirty="0"/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/>
              <a:t>4) </a:t>
            </a:r>
            <a:r>
              <a:rPr lang="uz-Cyrl-UZ" sz="2800" b="1" dirty="0"/>
              <a:t>Hosilaga ega bo‘lgan funksiyaning uzluksizligi</a:t>
            </a:r>
            <a:r>
              <a:rPr lang="en-US" sz="2800" b="1" dirty="0"/>
              <a:t> </a:t>
            </a:r>
            <a:r>
              <a:rPr lang="en-US" sz="2800" b="1" dirty="0" err="1"/>
              <a:t>deganda</a:t>
            </a:r>
            <a:r>
              <a:rPr lang="en-US" sz="2800" b="1" dirty="0"/>
              <a:t> </a:t>
            </a:r>
            <a:r>
              <a:rPr lang="en-US" sz="2800" b="1" dirty="0" err="1"/>
              <a:t>nimani</a:t>
            </a:r>
            <a:r>
              <a:rPr lang="en-US" sz="2800" b="1" dirty="0"/>
              <a:t> </a:t>
            </a:r>
            <a:r>
              <a:rPr lang="en-US" sz="2800" b="1" dirty="0" err="1"/>
              <a:t>tushunasiz</a:t>
            </a:r>
            <a:r>
              <a:rPr lang="en-US" sz="2800" b="1" dirty="0"/>
              <a:t>? </a:t>
            </a:r>
            <a:endParaRPr lang="ru-RU" sz="2800" b="1" dirty="0"/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/>
              <a:t>5) </a:t>
            </a:r>
            <a:r>
              <a:rPr lang="en-US" sz="2800" b="1" dirty="0" err="1"/>
              <a:t>To’plamda</a:t>
            </a:r>
            <a:r>
              <a:rPr lang="en-US" sz="2800" b="1" dirty="0"/>
              <a:t> </a:t>
            </a:r>
            <a:r>
              <a:rPr lang="en-US" sz="2800" b="1" dirty="0" err="1"/>
              <a:t>differensiallanuvchi</a:t>
            </a:r>
            <a:r>
              <a:rPr lang="en-US" sz="2800" b="1" dirty="0"/>
              <a:t> </a:t>
            </a:r>
            <a:r>
              <a:rPr lang="en-US" sz="2800" b="1" dirty="0" err="1"/>
              <a:t>funksiya</a:t>
            </a:r>
            <a:r>
              <a:rPr lang="en-US" sz="2800" b="1" dirty="0"/>
              <a:t> </a:t>
            </a:r>
            <a:r>
              <a:rPr lang="en-US" sz="2800" b="1" dirty="0" err="1"/>
              <a:t>deganda</a:t>
            </a:r>
            <a:r>
              <a:rPr lang="en-US" sz="2800" b="1" dirty="0"/>
              <a:t> </a:t>
            </a:r>
            <a:r>
              <a:rPr lang="en-US" sz="2800" b="1" dirty="0" err="1"/>
              <a:t>nimani</a:t>
            </a:r>
            <a:r>
              <a:rPr lang="en-US" sz="2800" b="1" dirty="0"/>
              <a:t> </a:t>
            </a:r>
            <a:r>
              <a:rPr lang="en-US" sz="2800" b="1" dirty="0" err="1"/>
              <a:t>tushunasiz</a:t>
            </a:r>
            <a:r>
              <a:rPr lang="en-US" sz="2800" b="1" dirty="0"/>
              <a:t>? </a:t>
            </a:r>
            <a:endParaRPr lang="ru-RU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69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15750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 </a:t>
            </a:r>
            <a:r>
              <a:rPr lang="en-US" sz="4000" dirty="0" err="1" smtClean="0"/>
              <a:t>Darsning</a:t>
            </a:r>
            <a:r>
              <a:rPr lang="en-US" sz="4000" dirty="0" smtClean="0"/>
              <a:t> </a:t>
            </a:r>
            <a:r>
              <a:rPr lang="en-US" sz="4000" dirty="0" err="1" smtClean="0"/>
              <a:t>maqsadi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/>
              <a:t>tayanch</a:t>
            </a:r>
            <a:r>
              <a:rPr lang="en-US" sz="4000" dirty="0"/>
              <a:t> </a:t>
            </a:r>
            <a:r>
              <a:rPr lang="en-US" sz="4000" dirty="0" err="1"/>
              <a:t>tushunchalar</a:t>
            </a:r>
            <a:r>
              <a:rPr lang="en-US" sz="4000" dirty="0"/>
              <a:t/>
            </a:r>
            <a:br>
              <a:rPr lang="en-US" sz="40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7156648" cy="3674808"/>
          </a:xfrm>
        </p:spPr>
        <p:txBody>
          <a:bodyPr>
            <a:normAutofit/>
          </a:bodyPr>
          <a:lstStyle/>
          <a:p>
            <a:r>
              <a:rPr lang="en-US" sz="3600" dirty="0" err="1"/>
              <a:t>Darsning</a:t>
            </a:r>
            <a:r>
              <a:rPr lang="en-US" sz="3600" dirty="0"/>
              <a:t> </a:t>
            </a:r>
            <a:r>
              <a:rPr lang="en-US" sz="3600" dirty="0" err="1"/>
              <a:t>maqsadi</a:t>
            </a:r>
            <a:r>
              <a:rPr lang="en-US" sz="3600" dirty="0"/>
              <a:t> :</a:t>
            </a:r>
            <a:r>
              <a:rPr lang="uz-Cyrl-UZ" sz="3200" i="1" u="sng" dirty="0" smtClean="0"/>
              <a:t>Roll</a:t>
            </a:r>
            <a:r>
              <a:rPr lang="uz-Cyrl-UZ" sz="3200" i="1" u="sng" dirty="0"/>
              <a:t>, Lagranj</a:t>
            </a:r>
            <a:r>
              <a:rPr lang="uz-Cyrl-UZ" sz="3200" i="1" u="sng" dirty="0" smtClean="0"/>
              <a:t>, </a:t>
            </a:r>
            <a:r>
              <a:rPr lang="uz-Cyrl-UZ" sz="3200" i="1" u="sng" dirty="0"/>
              <a:t>teoremalarini va ularning tadbiqini  talabalarga tushuntirish. </a:t>
            </a:r>
            <a:endParaRPr lang="en-US" sz="3200" i="1" u="sng" dirty="0" smtClean="0"/>
          </a:p>
          <a:p>
            <a:r>
              <a:rPr lang="en-US" sz="3600" dirty="0" err="1" smtClean="0"/>
              <a:t>Tayanch</a:t>
            </a:r>
            <a:r>
              <a:rPr lang="en-US" sz="3600" dirty="0" smtClean="0"/>
              <a:t> </a:t>
            </a:r>
            <a:r>
              <a:rPr lang="en-US" sz="3600" dirty="0" err="1" smtClean="0"/>
              <a:t>tushunchalar</a:t>
            </a:r>
            <a:r>
              <a:rPr lang="en-US" sz="3600" dirty="0" smtClean="0"/>
              <a:t>:</a:t>
            </a:r>
          </a:p>
          <a:p>
            <a:pPr marL="0" indent="0">
              <a:buNone/>
            </a:pPr>
            <a:r>
              <a:rPr lang="en-US" sz="3200" dirty="0" smtClean="0"/>
              <a:t>   </a:t>
            </a:r>
            <a:r>
              <a:rPr lang="uz-Cyrl-UZ" sz="3200" dirty="0" smtClean="0"/>
              <a:t>1</a:t>
            </a:r>
            <a:r>
              <a:rPr lang="uz-Cyrl-UZ" sz="3200" dirty="0"/>
              <a:t>. </a:t>
            </a:r>
            <a:r>
              <a:rPr lang="uz-Cyrl-UZ" sz="3200" dirty="0" smtClean="0"/>
              <a:t>Roll teoremasi;</a:t>
            </a:r>
            <a:endParaRPr lang="ru-RU" sz="3200" dirty="0" smtClean="0"/>
          </a:p>
          <a:p>
            <a:pPr marL="0" indent="0">
              <a:buNone/>
            </a:pPr>
            <a:r>
              <a:rPr lang="en-US" sz="3200" dirty="0" smtClean="0"/>
              <a:t>   </a:t>
            </a:r>
            <a:r>
              <a:rPr lang="uz-Cyrl-UZ" sz="3200" dirty="0" smtClean="0"/>
              <a:t>2. Lagranj teoremasi;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7319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pPr algn="ctr"/>
            <a:r>
              <a:rPr lang="en-US" sz="4000" dirty="0" err="1"/>
              <a:t>Tarixiy</a:t>
            </a:r>
            <a:r>
              <a:rPr lang="en-US" sz="4000" dirty="0"/>
              <a:t> </a:t>
            </a:r>
            <a:r>
              <a:rPr lang="en-US" sz="4000" dirty="0" err="1"/>
              <a:t>ma’lumot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7239000" cy="5258984"/>
          </a:xfrm>
        </p:spPr>
        <p:txBody>
          <a:bodyPr>
            <a:normAutofit/>
          </a:bodyPr>
          <a:lstStyle/>
          <a:p>
            <a:r>
              <a:rPr lang="en-US" sz="3200" dirty="0" err="1"/>
              <a:t>Mishel</a:t>
            </a:r>
            <a:r>
              <a:rPr lang="en-US" sz="3200" dirty="0"/>
              <a:t> Roll (1652-1719)- </a:t>
            </a:r>
            <a:r>
              <a:rPr lang="en-US" sz="3200" dirty="0" err="1"/>
              <a:t>farang</a:t>
            </a:r>
            <a:r>
              <a:rPr lang="en-US" sz="3200" dirty="0"/>
              <a:t> </a:t>
            </a:r>
            <a:r>
              <a:rPr lang="en-US" sz="3200" dirty="0" err="1"/>
              <a:t>matematigi</a:t>
            </a:r>
            <a:r>
              <a:rPr lang="en-US" sz="3200" dirty="0"/>
              <a:t>, </a:t>
            </a:r>
            <a:r>
              <a:rPr lang="en-US" sz="3200" dirty="0" err="1"/>
              <a:t>uzoq</a:t>
            </a:r>
            <a:r>
              <a:rPr lang="en-US" sz="3200" dirty="0"/>
              <a:t> </a:t>
            </a:r>
            <a:r>
              <a:rPr lang="en-US" sz="3200" dirty="0" err="1"/>
              <a:t>vaqt</a:t>
            </a:r>
            <a:r>
              <a:rPr lang="en-US" sz="3200" dirty="0"/>
              <a:t> </a:t>
            </a:r>
            <a:r>
              <a:rPr lang="en-US" sz="3200" dirty="0" err="1"/>
              <a:t>yangi</a:t>
            </a:r>
            <a:r>
              <a:rPr lang="en-US" sz="3200" dirty="0"/>
              <a:t> </a:t>
            </a:r>
            <a:r>
              <a:rPr lang="en-US" sz="3200" dirty="0" err="1"/>
              <a:t>hisobga</a:t>
            </a:r>
            <a:r>
              <a:rPr lang="en-US" sz="3200" dirty="0"/>
              <a:t> </a:t>
            </a:r>
            <a:r>
              <a:rPr lang="en-US" sz="3200" dirty="0" err="1"/>
              <a:t>qarshi</a:t>
            </a:r>
            <a:r>
              <a:rPr lang="en-US" sz="3200" dirty="0"/>
              <a:t> </a:t>
            </a:r>
            <a:r>
              <a:rPr lang="en-US" sz="3200" dirty="0" err="1"/>
              <a:t>bo’lgan</a:t>
            </a:r>
            <a:r>
              <a:rPr lang="en-US" sz="3200" dirty="0"/>
              <a:t>,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izlanishlarga</a:t>
            </a:r>
            <a:r>
              <a:rPr lang="en-US" sz="3200" dirty="0"/>
              <a:t> </a:t>
            </a:r>
            <a:r>
              <a:rPr lang="en-US" sz="3200" dirty="0" err="1"/>
              <a:t>umrini</a:t>
            </a:r>
            <a:r>
              <a:rPr lang="en-US" sz="3200" dirty="0"/>
              <a:t> </a:t>
            </a:r>
            <a:r>
              <a:rPr lang="en-US" sz="3200" dirty="0" err="1"/>
              <a:t>oxiridagina</a:t>
            </a:r>
            <a:r>
              <a:rPr lang="en-US" sz="3200" dirty="0"/>
              <a:t> </a:t>
            </a:r>
            <a:r>
              <a:rPr lang="en-US" sz="3200" dirty="0" err="1"/>
              <a:t>qo’shilgan</a:t>
            </a:r>
            <a:r>
              <a:rPr lang="en-US" sz="3200" dirty="0"/>
              <a:t>. </a:t>
            </a:r>
            <a:endParaRPr lang="ru-RU" sz="3200" dirty="0" smtClean="0"/>
          </a:p>
          <a:p>
            <a:r>
              <a:rPr lang="en-US" sz="3200" dirty="0" err="1"/>
              <a:t>Jozef-Lui</a:t>
            </a:r>
            <a:r>
              <a:rPr lang="en-US" sz="3200" dirty="0"/>
              <a:t> </a:t>
            </a:r>
            <a:r>
              <a:rPr lang="en-US" sz="3200" dirty="0" err="1"/>
              <a:t>Lagranj</a:t>
            </a:r>
            <a:r>
              <a:rPr lang="en-US" sz="3200" dirty="0"/>
              <a:t> (1736-1813)- </a:t>
            </a:r>
            <a:r>
              <a:rPr lang="en-US" sz="3200" dirty="0" err="1"/>
              <a:t>mashxur</a:t>
            </a:r>
            <a:r>
              <a:rPr lang="en-US" sz="3200" dirty="0"/>
              <a:t> </a:t>
            </a:r>
            <a:r>
              <a:rPr lang="en-US" sz="3200" dirty="0" err="1"/>
              <a:t>farang</a:t>
            </a:r>
            <a:r>
              <a:rPr lang="en-US" sz="3200" dirty="0"/>
              <a:t> </a:t>
            </a:r>
            <a:r>
              <a:rPr lang="en-US" sz="3200" dirty="0" err="1"/>
              <a:t>matematigi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mexanigi</a:t>
            </a:r>
            <a:r>
              <a:rPr lang="en-US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9923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2390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Roll </a:t>
            </a:r>
            <a:r>
              <a:rPr lang="en-US" sz="4000" dirty="0" err="1"/>
              <a:t>teoremasi</a:t>
            </a:r>
            <a:r>
              <a:rPr lang="en-US" sz="4000" dirty="0"/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427168" cy="5949280"/>
          </a:xfrm>
        </p:spPr>
        <p:txBody>
          <a:bodyPr>
            <a:normAutofit/>
          </a:bodyPr>
          <a:lstStyle/>
          <a:p>
            <a:r>
              <a:rPr lang="en-US" b="1" dirty="0"/>
              <a:t>1</a:t>
            </a:r>
            <a:r>
              <a:rPr lang="en-US" b="1" dirty="0" smtClean="0"/>
              <a:t>-teorema</a:t>
            </a:r>
            <a:r>
              <a:rPr lang="en-US" dirty="0" smtClean="0"/>
              <a:t> </a:t>
            </a:r>
            <a:r>
              <a:rPr lang="en-US" b="1" dirty="0" smtClean="0"/>
              <a:t>Roll </a:t>
            </a:r>
            <a:r>
              <a:rPr lang="en-US" b="1" dirty="0" err="1" smtClean="0"/>
              <a:t>teoremasi</a:t>
            </a:r>
            <a:r>
              <a:rPr lang="en-US" dirty="0" smtClean="0"/>
              <a:t>. </a:t>
            </a:r>
            <a:r>
              <a:rPr lang="en-US" dirty="0"/>
              <a:t>Agar 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 [</a:t>
            </a:r>
            <a:r>
              <a:rPr lang="en-US" i="1" dirty="0" err="1"/>
              <a:t>a;b</a:t>
            </a:r>
            <a:r>
              <a:rPr lang="en-US" dirty="0"/>
              <a:t>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, </a:t>
            </a:r>
            <a:r>
              <a:rPr lang="en-US" dirty="0" err="1"/>
              <a:t>quyidagi</a:t>
            </a:r>
            <a:r>
              <a:rPr lang="en-US" dirty="0"/>
              <a:t> </a:t>
            </a:r>
            <a:endParaRPr lang="ru-RU" dirty="0"/>
          </a:p>
          <a:p>
            <a:r>
              <a:rPr lang="en-US" dirty="0"/>
              <a:t>1) [</a:t>
            </a:r>
            <a:r>
              <a:rPr lang="en-US" i="1" dirty="0" err="1"/>
              <a:t>a;b</a:t>
            </a:r>
            <a:r>
              <a:rPr lang="en-US" dirty="0"/>
              <a:t>] da </a:t>
            </a:r>
            <a:r>
              <a:rPr lang="en-US" dirty="0" err="1"/>
              <a:t>uzluksiz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2) (</a:t>
            </a:r>
            <a:r>
              <a:rPr lang="en-US" i="1" dirty="0" err="1"/>
              <a:t>a;b</a:t>
            </a:r>
            <a:r>
              <a:rPr lang="en-US" dirty="0"/>
              <a:t>) da </a:t>
            </a:r>
            <a:r>
              <a:rPr lang="en-US" dirty="0" err="1"/>
              <a:t>differensiallanuvchi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3) </a:t>
            </a:r>
            <a:r>
              <a:rPr lang="en-US" i="1" dirty="0"/>
              <a:t>f(a)= f(b)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shartlarni</a:t>
            </a:r>
            <a:r>
              <a:rPr lang="en-US" dirty="0"/>
              <a:t> </a:t>
            </a:r>
            <a:r>
              <a:rPr lang="en-US" dirty="0" err="1"/>
              <a:t>qanoatlantirsa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i="1" dirty="0"/>
              <a:t>f’(c)=0</a:t>
            </a:r>
            <a:r>
              <a:rPr lang="en-US" dirty="0"/>
              <a:t> </a:t>
            </a:r>
            <a:r>
              <a:rPr lang="en-US" dirty="0" err="1"/>
              <a:t>bo‘ladigan</a:t>
            </a:r>
            <a:r>
              <a:rPr lang="en-US" dirty="0"/>
              <a:t> </a:t>
            </a:r>
            <a:r>
              <a:rPr lang="en-US" dirty="0" err="1"/>
              <a:t>kamida</a:t>
            </a:r>
            <a:r>
              <a:rPr lang="en-US" dirty="0"/>
              <a:t> </a:t>
            </a:r>
            <a:r>
              <a:rPr lang="en-US" dirty="0" err="1"/>
              <a:t>bitta</a:t>
            </a:r>
            <a:r>
              <a:rPr lang="en-US" dirty="0"/>
              <a:t>  </a:t>
            </a:r>
            <a:r>
              <a:rPr lang="en-US" i="1" dirty="0"/>
              <a:t>c</a:t>
            </a:r>
            <a:r>
              <a:rPr lang="en-US" dirty="0"/>
              <a:t>  (</a:t>
            </a:r>
            <a:r>
              <a:rPr lang="en-US" i="1" dirty="0"/>
              <a:t>a&lt;c&lt;b</a:t>
            </a:r>
            <a:r>
              <a:rPr lang="en-US" dirty="0"/>
              <a:t>) </a:t>
            </a:r>
            <a:r>
              <a:rPr lang="en-US" dirty="0" err="1"/>
              <a:t>nuqta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Isboti</a:t>
            </a:r>
            <a:r>
              <a:rPr lang="en-US" dirty="0"/>
              <a:t>. </a:t>
            </a:r>
            <a:r>
              <a:rPr lang="en-US" dirty="0" err="1"/>
              <a:t>Ma’lumki</a:t>
            </a:r>
            <a:r>
              <a:rPr lang="en-US" dirty="0"/>
              <a:t>, agar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[</a:t>
            </a:r>
            <a:r>
              <a:rPr lang="en-US" i="1" dirty="0" err="1"/>
              <a:t>a;b</a:t>
            </a:r>
            <a:r>
              <a:rPr lang="en-US" dirty="0"/>
              <a:t>] 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uzluksiz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o‘zining</a:t>
            </a:r>
            <a:r>
              <a:rPr lang="en-US" dirty="0"/>
              <a:t> 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qiymatlariga</a:t>
            </a:r>
            <a:r>
              <a:rPr lang="en-US" dirty="0"/>
              <a:t> </a:t>
            </a:r>
            <a:r>
              <a:rPr lang="en-US" dirty="0" err="1"/>
              <a:t>erishadi</a:t>
            </a:r>
            <a:r>
              <a:rPr lang="en-US" dirty="0"/>
              <a:t>. </a:t>
            </a:r>
            <a:r>
              <a:rPr lang="en-US" dirty="0" err="1"/>
              <a:t>Qaralayotgan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hol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21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7848872" cy="66693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1. </a:t>
            </a:r>
            <a:r>
              <a:rPr lang="en-US" i="1" dirty="0"/>
              <a:t>M=m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holda</a:t>
            </a:r>
            <a:r>
              <a:rPr lang="en-US" dirty="0"/>
              <a:t> [</a:t>
            </a:r>
            <a:r>
              <a:rPr lang="en-US" i="1" dirty="0" err="1"/>
              <a:t>a,b</a:t>
            </a:r>
            <a:r>
              <a:rPr lang="en-US" dirty="0"/>
              <a:t>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i="1" dirty="0"/>
              <a:t>f(x)=</a:t>
            </a:r>
            <a:r>
              <a:rPr lang="en-US" i="1" dirty="0" err="1"/>
              <a:t>const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f’(x)</a:t>
            </a:r>
            <a:r>
              <a:rPr lang="en-US" dirty="0"/>
              <a:t>=0 </a:t>
            </a:r>
            <a:r>
              <a:rPr lang="en-US" dirty="0" err="1"/>
              <a:t>bo‘ladi</a:t>
            </a:r>
            <a:r>
              <a:rPr lang="en-US" dirty="0"/>
              <a:t>. </a:t>
            </a:r>
            <a:r>
              <a:rPr lang="en-US" dirty="0" err="1"/>
              <a:t>Ravshanki</a:t>
            </a:r>
            <a:r>
              <a:rPr lang="en-US" dirty="0"/>
              <a:t>, </a:t>
            </a:r>
            <a:r>
              <a:rPr lang="en-US" i="1" dirty="0"/>
              <a:t>f’(c)</a:t>
            </a:r>
            <a:r>
              <a:rPr lang="en-US" dirty="0"/>
              <a:t>=0 </a:t>
            </a:r>
            <a:r>
              <a:rPr lang="en-US" dirty="0" err="1"/>
              <a:t>tenglamani</a:t>
            </a:r>
            <a:r>
              <a:rPr lang="en-US" dirty="0"/>
              <a:t> </a:t>
            </a:r>
            <a:r>
              <a:rPr lang="en-US" dirty="0" err="1"/>
              <a:t>qanoatlantiradigan</a:t>
            </a:r>
            <a:r>
              <a:rPr lang="en-US" dirty="0"/>
              <a:t> </a:t>
            </a:r>
            <a:r>
              <a:rPr lang="en-US" dirty="0" err="1"/>
              <a:t>nuqta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ru-RU" dirty="0">
                <a:sym typeface="Symbol"/>
              </a:rPr>
              <a:t></a:t>
            </a:r>
            <a:r>
              <a:rPr lang="en-US" i="1" dirty="0"/>
              <a:t>s</a:t>
            </a:r>
            <a:r>
              <a:rPr lang="ru-RU" dirty="0">
                <a:sym typeface="Symbol"/>
              </a:rPr>
              <a:t></a:t>
            </a:r>
            <a:r>
              <a:rPr lang="en-US" dirty="0"/>
              <a:t>(</a:t>
            </a:r>
            <a:r>
              <a:rPr lang="en-US" i="1" dirty="0" err="1"/>
              <a:t>a;b</a:t>
            </a:r>
            <a:r>
              <a:rPr lang="en-US" dirty="0"/>
              <a:t>)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2. </a:t>
            </a:r>
            <a:r>
              <a:rPr lang="en-US" i="1" dirty="0"/>
              <a:t>M&gt;m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dirty="0" err="1"/>
              <a:t>teoremaning</a:t>
            </a:r>
            <a:r>
              <a:rPr lang="en-US" dirty="0"/>
              <a:t> </a:t>
            </a:r>
            <a:r>
              <a:rPr lang="en-US" i="1" dirty="0"/>
              <a:t>f(a)=f(b)</a:t>
            </a:r>
            <a:r>
              <a:rPr lang="en-US" dirty="0"/>
              <a:t> </a:t>
            </a:r>
            <a:r>
              <a:rPr lang="en-US" dirty="0" err="1"/>
              <a:t>shartidan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qiymatlaridan</a:t>
            </a:r>
            <a:r>
              <a:rPr lang="en-US" dirty="0"/>
              <a:t> </a:t>
            </a:r>
            <a:r>
              <a:rPr lang="en-US" dirty="0" err="1"/>
              <a:t>kamida</a:t>
            </a:r>
            <a:r>
              <a:rPr lang="en-US" dirty="0"/>
              <a:t> </a:t>
            </a:r>
            <a:r>
              <a:rPr lang="en-US" dirty="0" err="1"/>
              <a:t>birini</a:t>
            </a:r>
            <a:r>
              <a:rPr lang="en-US" dirty="0"/>
              <a:t> [</a:t>
            </a:r>
            <a:r>
              <a:rPr lang="en-US" i="1" dirty="0" err="1"/>
              <a:t>a,b</a:t>
            </a:r>
            <a:r>
              <a:rPr lang="en-US" dirty="0"/>
              <a:t>] </a:t>
            </a:r>
            <a:r>
              <a:rPr lang="en-US" dirty="0" err="1"/>
              <a:t>kesmaning</a:t>
            </a:r>
            <a:r>
              <a:rPr lang="en-US" dirty="0"/>
              <a:t> </a:t>
            </a:r>
            <a:r>
              <a:rPr lang="en-US" dirty="0" err="1"/>
              <a:t>ichki</a:t>
            </a:r>
            <a:r>
              <a:rPr lang="en-US" dirty="0"/>
              <a:t> </a:t>
            </a:r>
            <a:r>
              <a:rPr lang="en-US" dirty="0" err="1"/>
              <a:t>nuqtasida</a:t>
            </a:r>
            <a:r>
              <a:rPr lang="en-US" dirty="0"/>
              <a:t> </a:t>
            </a:r>
            <a:r>
              <a:rPr lang="en-US" dirty="0" err="1"/>
              <a:t>qabul</a:t>
            </a:r>
            <a:r>
              <a:rPr lang="en-US" dirty="0"/>
              <a:t> </a:t>
            </a:r>
            <a:r>
              <a:rPr lang="en-US" dirty="0" err="1"/>
              <a:t>qilishi</a:t>
            </a:r>
            <a:r>
              <a:rPr lang="en-US" dirty="0"/>
              <a:t> </a:t>
            </a:r>
            <a:r>
              <a:rPr lang="en-US" dirty="0" err="1"/>
              <a:t>kelib</a:t>
            </a:r>
            <a:r>
              <a:rPr lang="en-US" dirty="0"/>
              <a:t> </a:t>
            </a:r>
            <a:r>
              <a:rPr lang="en-US" dirty="0" err="1"/>
              <a:t>chiqadi</a:t>
            </a:r>
            <a:r>
              <a:rPr lang="en-US" dirty="0"/>
              <a:t>. </a:t>
            </a:r>
            <a:r>
              <a:rPr lang="en-US" dirty="0" err="1"/>
              <a:t>Aniqlik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f(c)=m</a:t>
            </a:r>
            <a:r>
              <a:rPr lang="en-US" dirty="0"/>
              <a:t> </a:t>
            </a:r>
            <a:r>
              <a:rPr lang="en-US" dirty="0" err="1"/>
              <a:t>bo‘lsin</a:t>
            </a:r>
            <a:r>
              <a:rPr lang="en-US" dirty="0"/>
              <a:t>.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dirty="0" err="1"/>
              <a:t>qiymatning</a:t>
            </a:r>
            <a:r>
              <a:rPr lang="en-US" dirty="0"/>
              <a:t> </a:t>
            </a:r>
            <a:r>
              <a:rPr lang="en-US" dirty="0" err="1"/>
              <a:t>ta’rifiga</a:t>
            </a:r>
            <a:r>
              <a:rPr lang="en-US" dirty="0"/>
              <a:t> </a:t>
            </a:r>
            <a:r>
              <a:rPr lang="en-US" dirty="0" err="1"/>
              <a:t>ko‘ra</a:t>
            </a:r>
            <a:r>
              <a:rPr lang="en-US" dirty="0"/>
              <a:t> </a:t>
            </a:r>
            <a:r>
              <a:rPr lang="ru-RU" dirty="0">
                <a:sym typeface="Symbol"/>
              </a:rPr>
              <a:t></a:t>
            </a:r>
            <a:r>
              <a:rPr lang="en-US" i="1" dirty="0"/>
              <a:t>x</a:t>
            </a:r>
            <a:r>
              <a:rPr lang="ru-RU" dirty="0">
                <a:sym typeface="Symbol"/>
              </a:rPr>
              <a:t></a:t>
            </a:r>
            <a:r>
              <a:rPr lang="en-US" dirty="0"/>
              <a:t>[</a:t>
            </a:r>
            <a:r>
              <a:rPr lang="en-US" i="1" dirty="0" err="1"/>
              <a:t>a,b</a:t>
            </a:r>
            <a:r>
              <a:rPr lang="en-US" dirty="0"/>
              <a:t>]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ru-RU" i="1" dirty="0">
                <a:sym typeface="Symbol"/>
              </a:rPr>
              <a:t></a:t>
            </a:r>
            <a:r>
              <a:rPr lang="ru-RU" i="1" dirty="0"/>
              <a:t> </a:t>
            </a:r>
            <a:r>
              <a:rPr lang="en-US" i="1" dirty="0"/>
              <a:t>f(c)</a:t>
            </a:r>
            <a:r>
              <a:rPr lang="en-US" dirty="0"/>
              <a:t> </a:t>
            </a:r>
            <a:r>
              <a:rPr lang="en-US" dirty="0" err="1"/>
              <a:t>tengsizlik</a:t>
            </a:r>
            <a:r>
              <a:rPr lang="en-US" dirty="0"/>
              <a:t> </a:t>
            </a:r>
            <a:r>
              <a:rPr lang="en-US" dirty="0" err="1"/>
              <a:t>o‘rinli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Endi</a:t>
            </a:r>
            <a:r>
              <a:rPr lang="en-US" dirty="0"/>
              <a:t> </a:t>
            </a:r>
            <a:r>
              <a:rPr lang="en-US" i="1" dirty="0"/>
              <a:t>f’(c)=</a:t>
            </a:r>
            <a:r>
              <a:rPr lang="en-US" dirty="0"/>
              <a:t>0 </a:t>
            </a:r>
            <a:r>
              <a:rPr lang="en-US" dirty="0" err="1"/>
              <a:t>ekanligini</a:t>
            </a:r>
            <a:r>
              <a:rPr lang="en-US" dirty="0"/>
              <a:t> </a:t>
            </a:r>
            <a:r>
              <a:rPr lang="en-US" dirty="0" err="1"/>
              <a:t>ko‘rsatamiz</a:t>
            </a:r>
            <a:r>
              <a:rPr lang="en-US" dirty="0"/>
              <a:t>. </a:t>
            </a:r>
            <a:r>
              <a:rPr lang="en-US" dirty="0" err="1"/>
              <a:t>Teoremaning</a:t>
            </a:r>
            <a:r>
              <a:rPr lang="en-US" dirty="0"/>
              <a:t> </a:t>
            </a:r>
            <a:r>
              <a:rPr lang="en-US" dirty="0" err="1"/>
              <a:t>ikkinchi</a:t>
            </a:r>
            <a:r>
              <a:rPr lang="en-US" dirty="0"/>
              <a:t> </a:t>
            </a:r>
            <a:r>
              <a:rPr lang="en-US" dirty="0" err="1"/>
              <a:t>shartiga</a:t>
            </a:r>
            <a:r>
              <a:rPr lang="en-US" dirty="0"/>
              <a:t> </a:t>
            </a:r>
            <a:r>
              <a:rPr lang="en-US" dirty="0" err="1"/>
              <a:t>ko‘ra</a:t>
            </a:r>
            <a:r>
              <a:rPr lang="en-US" dirty="0"/>
              <a:t> 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a;b</a:t>
            </a:r>
            <a:r>
              <a:rPr lang="en-US" dirty="0"/>
              <a:t>) </a:t>
            </a:r>
            <a:r>
              <a:rPr lang="en-US" dirty="0" err="1"/>
              <a:t>intervalning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nuqtasida</a:t>
            </a:r>
            <a:r>
              <a:rPr lang="en-US" dirty="0"/>
              <a:t> </a:t>
            </a:r>
            <a:r>
              <a:rPr lang="en-US" dirty="0" err="1"/>
              <a:t>chekli</a:t>
            </a:r>
            <a:r>
              <a:rPr lang="en-US" dirty="0"/>
              <a:t> </a:t>
            </a:r>
            <a:r>
              <a:rPr lang="en-US" dirty="0" err="1"/>
              <a:t>hosilaga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. Bu </a:t>
            </a:r>
            <a:r>
              <a:rPr lang="en-US" dirty="0" err="1"/>
              <a:t>shart</a:t>
            </a:r>
            <a:r>
              <a:rPr lang="en-US" dirty="0"/>
              <a:t>, </a:t>
            </a:r>
            <a:r>
              <a:rPr lang="en-US" dirty="0" err="1"/>
              <a:t>xususan</a:t>
            </a:r>
            <a:r>
              <a:rPr lang="en-US" dirty="0"/>
              <a:t> </a:t>
            </a:r>
            <a:r>
              <a:rPr lang="en-US" i="1" dirty="0"/>
              <a:t>c </a:t>
            </a:r>
            <a:r>
              <a:rPr lang="en-US" dirty="0" err="1"/>
              <a:t>nuqta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uz-Cyrl-UZ" dirty="0"/>
              <a:t>ham o‘rinli. Demak, Ferma teoremasi shartlari bajariladi. Bundan  </a:t>
            </a:r>
            <a:r>
              <a:rPr lang="uz-Cyrl-UZ" i="1" dirty="0"/>
              <a:t>f’(c)=0</a:t>
            </a:r>
            <a:r>
              <a:rPr lang="uz-Cyrl-UZ" dirty="0"/>
              <a:t> ekanligi kelib chiqadi. </a:t>
            </a:r>
            <a:endParaRPr lang="ru-RU" dirty="0"/>
          </a:p>
          <a:p>
            <a:r>
              <a:rPr lang="uz-Cyrl-UZ" i="1" dirty="0"/>
              <a:t>f(c)=M</a:t>
            </a:r>
            <a:r>
              <a:rPr lang="uz-Cyrl-UZ" dirty="0"/>
              <a:t> bo‘lgan holda teorema yuqoridagi kabi isbotlanadi.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uz-Cyrl-UZ" dirty="0" smtClean="0"/>
              <a:t>Roll </a:t>
            </a:r>
            <a:r>
              <a:rPr lang="uz-Cyrl-UZ" dirty="0"/>
              <a:t>teoremasiga quyidagicha geometrik talqin berish mumkin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39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7632848" cy="6336704"/>
          </a:xfrm>
        </p:spPr>
        <p:txBody>
          <a:bodyPr>
            <a:normAutofit lnSpcReduction="10000"/>
          </a:bodyPr>
          <a:lstStyle/>
          <a:p>
            <a:r>
              <a:rPr lang="uz-Cyrl-UZ" dirty="0"/>
              <a:t>Agar [</a:t>
            </a:r>
            <a:r>
              <a:rPr lang="uz-Cyrl-UZ" i="1" dirty="0"/>
              <a:t>a,b</a:t>
            </a:r>
            <a:r>
              <a:rPr lang="uz-Cyrl-UZ" dirty="0"/>
              <a:t>] kesmada uzluksiz</a:t>
            </a:r>
            <a:r>
              <a:rPr lang="uz-Cyrl-UZ" dirty="0" smtClean="0"/>
              <a:t>,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(</a:t>
            </a:r>
            <a:r>
              <a:rPr lang="uz-Cyrl-UZ" i="1" dirty="0"/>
              <a:t>a,b</a:t>
            </a:r>
            <a:r>
              <a:rPr lang="uz-Cyrl-UZ" dirty="0"/>
              <a:t>) </a:t>
            </a:r>
            <a:r>
              <a:rPr lang="uz-Cyrl-UZ" dirty="0" smtClean="0"/>
              <a:t>intervalda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 </a:t>
            </a:r>
            <a:r>
              <a:rPr lang="uz-Cyrl-UZ" dirty="0"/>
              <a:t>differensiallanuvchi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 </a:t>
            </a:r>
            <a:r>
              <a:rPr lang="uz-Cyrl-UZ" i="1" dirty="0"/>
              <a:t>f(x)</a:t>
            </a:r>
            <a:r>
              <a:rPr lang="uz-Cyrl-UZ" dirty="0"/>
              <a:t> funksiya kesma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uchlarida </a:t>
            </a:r>
            <a:r>
              <a:rPr lang="uz-Cyrl-UZ" dirty="0"/>
              <a:t>teng </a:t>
            </a:r>
            <a:r>
              <a:rPr lang="uz-Cyrl-UZ" dirty="0" smtClean="0"/>
              <a:t>qiymatlar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uz-Cyrl-UZ" dirty="0" smtClean="0"/>
              <a:t>qabul </a:t>
            </a:r>
            <a:r>
              <a:rPr lang="uz-Cyrl-UZ" dirty="0"/>
              <a:t>qilsa, u holda </a:t>
            </a:r>
            <a:r>
              <a:rPr lang="uz-Cyrl-UZ" i="1" dirty="0"/>
              <a:t>f(x)</a:t>
            </a:r>
            <a:r>
              <a:rPr lang="uz-Cyrl-UZ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funksiya </a:t>
            </a:r>
            <a:r>
              <a:rPr lang="uz-Cyrl-UZ" dirty="0"/>
              <a:t>grafigida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uz-Cyrl-UZ" dirty="0" smtClean="0"/>
              <a:t>bssissasi</a:t>
            </a:r>
            <a:r>
              <a:rPr lang="en-US" dirty="0" smtClean="0"/>
              <a:t> </a:t>
            </a:r>
            <a:r>
              <a:rPr lang="uz-Cyrl-UZ" i="1" dirty="0" smtClean="0"/>
              <a:t>x=c</a:t>
            </a:r>
            <a:r>
              <a:rPr lang="uz-Cyrl-UZ" dirty="0" smtClean="0"/>
              <a:t> </a:t>
            </a:r>
            <a:r>
              <a:rPr lang="uz-Cyrl-UZ" dirty="0"/>
              <a:t>bo‘lgan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shunday </a:t>
            </a:r>
            <a:r>
              <a:rPr lang="uz-Cyrl-UZ" i="1" dirty="0" smtClean="0"/>
              <a:t>C</a:t>
            </a:r>
            <a:r>
              <a:rPr lang="en-US" dirty="0"/>
              <a:t> n</a:t>
            </a:r>
            <a:r>
              <a:rPr lang="uz-Cyrl-UZ" dirty="0" smtClean="0"/>
              <a:t>uqta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topiladiki</a:t>
            </a:r>
            <a:r>
              <a:rPr lang="uz-Cyrl-UZ" dirty="0"/>
              <a:t>, shu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nuqtada funksiya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grafigiga </a:t>
            </a:r>
            <a:r>
              <a:rPr lang="uz-Cyrl-UZ" dirty="0"/>
              <a:t>o‘tkazilgan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urinma </a:t>
            </a:r>
            <a:r>
              <a:rPr lang="uz-Cyrl-UZ" dirty="0"/>
              <a:t>abssissalar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o‘qiga parallel </a:t>
            </a:r>
            <a:r>
              <a:rPr lang="uz-Cyrl-UZ" dirty="0"/>
              <a:t>bo‘ladi.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92696"/>
            <a:ext cx="4104456" cy="574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595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7372672" cy="6267096"/>
          </a:xfrm>
        </p:spPr>
        <p:txBody>
          <a:bodyPr>
            <a:normAutofit/>
          </a:bodyPr>
          <a:lstStyle/>
          <a:p>
            <a:r>
              <a:rPr lang="en-US" b="1" dirty="0" smtClean="0"/>
              <a:t>1-</a:t>
            </a:r>
            <a:r>
              <a:rPr lang="uz-Cyrl-UZ" b="1" dirty="0" smtClean="0"/>
              <a:t>eslatma</a:t>
            </a:r>
            <a:r>
              <a:rPr lang="uz-Cyrl-UZ" dirty="0"/>
              <a:t>. Roll teoremasining shartlari yetarli  bo‘lib, zaruriy  shart emas. </a:t>
            </a:r>
            <a:r>
              <a:rPr lang="en-US" dirty="0" err="1"/>
              <a:t>Masalan</a:t>
            </a:r>
            <a:r>
              <a:rPr lang="en-US" dirty="0"/>
              <a:t>, 1</a:t>
            </a:r>
            <a:r>
              <a:rPr lang="uz-Cyrl-UZ" dirty="0"/>
              <a:t>) </a:t>
            </a:r>
            <a:r>
              <a:rPr lang="en-US" i="1" dirty="0"/>
              <a:t>f(x)=x</a:t>
            </a:r>
            <a:r>
              <a:rPr lang="en-US" i="1" baseline="30000" dirty="0"/>
              <a:t>3</a:t>
            </a:r>
            <a:r>
              <a:rPr lang="en-US" dirty="0"/>
              <a:t>,  </a:t>
            </a:r>
            <a:r>
              <a:rPr lang="en-US" i="1" dirty="0"/>
              <a:t>x</a:t>
            </a:r>
            <a:r>
              <a:rPr lang="ru-RU" dirty="0">
                <a:sym typeface="Symbol"/>
              </a:rPr>
              <a:t></a:t>
            </a:r>
            <a:r>
              <a:rPr lang="en-US" dirty="0"/>
              <a:t>[-1:1]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teoremaning</a:t>
            </a:r>
            <a:r>
              <a:rPr lang="en-US" dirty="0"/>
              <a:t> 3-sharti </a:t>
            </a:r>
            <a:r>
              <a:rPr lang="en-US" dirty="0" err="1"/>
              <a:t>bajarilmaydi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(</a:t>
            </a:r>
            <a:r>
              <a:rPr lang="en-US" i="1" dirty="0"/>
              <a:t>f(-1)=-1</a:t>
            </a:r>
            <a:r>
              <a:rPr lang="ru-RU" i="1" dirty="0">
                <a:sym typeface="Symbol"/>
              </a:rPr>
              <a:t></a:t>
            </a:r>
            <a:r>
              <a:rPr lang="en-US" i="1" dirty="0"/>
              <a:t>1=f(1)</a:t>
            </a:r>
            <a:r>
              <a:rPr lang="en-US" dirty="0"/>
              <a:t>), </a:t>
            </a:r>
            <a:r>
              <a:rPr lang="en-US" dirty="0" err="1"/>
              <a:t>lekin</a:t>
            </a:r>
            <a:r>
              <a:rPr lang="en-US" dirty="0"/>
              <a:t> </a:t>
            </a:r>
            <a:r>
              <a:rPr lang="en-US" i="1" dirty="0"/>
              <a:t>f’(0)=0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                   x,  agar   0≤x≤1,</a:t>
            </a:r>
          </a:p>
          <a:p>
            <a:pPr marL="0" indent="0">
              <a:buNone/>
            </a:pPr>
            <a:r>
              <a:rPr lang="en-US" i="1" dirty="0" smtClean="0"/>
              <a:t>2)  f(x) =      0,  agar   1&lt;x&lt;2,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   2,  agar     x≥2</a:t>
            </a:r>
          </a:p>
          <a:p>
            <a:pPr marL="0" indent="0">
              <a:buNone/>
            </a:pPr>
            <a:r>
              <a:rPr lang="en-US" i="1" dirty="0" smtClean="0"/>
              <a:t>      </a:t>
            </a:r>
          </a:p>
          <a:p>
            <a:pPr marL="0" indent="0">
              <a:buNone/>
            </a:pPr>
            <a:r>
              <a:rPr lang="en-US" dirty="0" err="1" smtClean="0"/>
              <a:t>funksiya</a:t>
            </a:r>
            <a:r>
              <a:rPr lang="en-US" dirty="0" smtClean="0"/>
              <a:t> </a:t>
            </a:r>
            <a:r>
              <a:rPr lang="en-US" dirty="0" err="1"/>
              <a:t>uchun</a:t>
            </a:r>
            <a:r>
              <a:rPr lang="en-US" dirty="0"/>
              <a:t> Roll </a:t>
            </a:r>
            <a:r>
              <a:rPr lang="en-US" dirty="0" err="1"/>
              <a:t>teoremasining</a:t>
            </a:r>
            <a:r>
              <a:rPr lang="en-US" dirty="0"/>
              <a:t> </a:t>
            </a:r>
            <a:r>
              <a:rPr lang="en-US" dirty="0" err="1"/>
              <a:t>barcha</a:t>
            </a:r>
            <a:r>
              <a:rPr lang="en-US" dirty="0"/>
              <a:t> </a:t>
            </a:r>
            <a:r>
              <a:rPr lang="en-US" dirty="0" err="1"/>
              <a:t>shartlari</a:t>
            </a:r>
            <a:r>
              <a:rPr lang="en-US" dirty="0"/>
              <a:t> </a:t>
            </a:r>
            <a:r>
              <a:rPr lang="en-US" dirty="0" err="1"/>
              <a:t>bajarilmaydi</a:t>
            </a:r>
            <a:r>
              <a:rPr lang="en-US" dirty="0"/>
              <a:t>, </a:t>
            </a:r>
            <a:r>
              <a:rPr lang="en-US" dirty="0" err="1"/>
              <a:t>lekin</a:t>
            </a:r>
            <a:r>
              <a:rPr lang="en-US" dirty="0"/>
              <a:t> </a:t>
            </a:r>
            <a:r>
              <a:rPr lang="uz-Cyrl-UZ" dirty="0"/>
              <a:t>(</a:t>
            </a:r>
            <a:r>
              <a:rPr lang="en-US" dirty="0"/>
              <a:t>1;2) </a:t>
            </a:r>
            <a:r>
              <a:rPr lang="en-US" dirty="0" err="1"/>
              <a:t>intervalning</a:t>
            </a:r>
            <a:r>
              <a:rPr lang="en-US" dirty="0"/>
              <a:t> </a:t>
            </a:r>
            <a:r>
              <a:rPr lang="en-US" dirty="0" err="1"/>
              <a:t>ixtiyoriy</a:t>
            </a:r>
            <a:r>
              <a:rPr lang="en-US" dirty="0"/>
              <a:t> </a:t>
            </a:r>
            <a:r>
              <a:rPr lang="en-US" dirty="0" err="1"/>
              <a:t>nuqtasida</a:t>
            </a:r>
            <a:r>
              <a:rPr lang="en-US" dirty="0"/>
              <a:t> </a:t>
            </a:r>
            <a:r>
              <a:rPr lang="en-US" i="1" dirty="0"/>
              <a:t>f’(x)=</a:t>
            </a:r>
            <a:r>
              <a:rPr lang="en-US" dirty="0"/>
              <a:t>0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867750" y="2348880"/>
            <a:ext cx="360040" cy="144016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4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370</TotalTime>
  <Words>1381</Words>
  <Application>Microsoft Office PowerPoint</Application>
  <PresentationFormat>Экран (4:3)</PresentationFormat>
  <Paragraphs>138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Изящная</vt:lpstr>
      <vt:lpstr>Формула</vt:lpstr>
      <vt:lpstr>Roll, Lagranj teoremalari</vt:lpstr>
      <vt:lpstr>Reja:</vt:lpstr>
      <vt:lpstr>O’tilgan mavzular bo’yicha savol-javob</vt:lpstr>
      <vt:lpstr> Darsning maqsadi va tayanch tushunchalar </vt:lpstr>
      <vt:lpstr>Tarixiy ma’lumot</vt:lpstr>
      <vt:lpstr>Roll teoremasi  </vt:lpstr>
      <vt:lpstr>Презентация PowerPoint</vt:lpstr>
      <vt:lpstr>Презентация PowerPoint</vt:lpstr>
      <vt:lpstr>Презентация PowerPoint</vt:lpstr>
      <vt:lpstr>Lagranj teoremasi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yechish uchun misol va masalalar </vt:lpstr>
      <vt:lpstr>Презентация PowerPoint</vt:lpstr>
      <vt:lpstr>Insert jadvali</vt:lpstr>
      <vt:lpstr>Презентация PowerPoint</vt:lpstr>
      <vt:lpstr>B/BX/B  JADVALI</vt:lpstr>
      <vt:lpstr>O‘z-o‘zini tekshirish uchun savollar 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</dc:creator>
  <cp:lastModifiedBy>UMK</cp:lastModifiedBy>
  <cp:revision>29</cp:revision>
  <dcterms:created xsi:type="dcterms:W3CDTF">2016-04-04T19:29:11Z</dcterms:created>
  <dcterms:modified xsi:type="dcterms:W3CDTF">2016-05-19T10:22:45Z</dcterms:modified>
</cp:coreProperties>
</file>