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60" r:id="rId3"/>
    <p:sldId id="261" r:id="rId4"/>
    <p:sldId id="262" r:id="rId5"/>
    <p:sldId id="263" r:id="rId6"/>
    <p:sldId id="264" r:id="rId7"/>
    <p:sldId id="265" r:id="rId8"/>
    <p:sldId id="266" r:id="rId9"/>
    <p:sldId id="270" r:id="rId10"/>
    <p:sldId id="271" r:id="rId11"/>
    <p:sldId id="273" r:id="rId12"/>
    <p:sldId id="274" r:id="rId13"/>
    <p:sldId id="275" r:id="rId14"/>
    <p:sldId id="276" r:id="rId15"/>
    <p:sldId id="267" r:id="rId16"/>
    <p:sldId id="277" r:id="rId17"/>
    <p:sldId id="269" r:id="rId18"/>
    <p:sldId id="279" r:id="rId19"/>
    <p:sldId id="278" r:id="rId20"/>
    <p:sldId id="28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75B2D-AD47-41D7-AB88-66A136530B12}" type="datetimeFigureOut">
              <a:rPr lang="ru-RU" smtClean="0"/>
              <a:t>19.05.2016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6B971-5337-46ED-BCCA-17DBB2437621}" type="slidenum">
              <a:rPr lang="ru-RU" smtClean="0"/>
              <a:t>‹#›</a:t>
            </a:fld>
            <a:endParaRPr lang="ru-RU"/>
          </a:p>
        </p:txBody>
      </p:sp>
    </p:spTree>
    <p:extLst>
      <p:ext uri="{BB962C8B-B14F-4D97-AF65-F5344CB8AC3E}">
        <p14:creationId xmlns:p14="http://schemas.microsoft.com/office/powerpoint/2010/main" val="31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916B971-5337-46ED-BCCA-17DBB2437621}" type="slidenum">
              <a:rPr lang="ru-RU" smtClean="0"/>
              <a:t>12</a:t>
            </a:fld>
            <a:endParaRPr lang="ru-RU"/>
          </a:p>
        </p:txBody>
      </p:sp>
    </p:spTree>
    <p:extLst>
      <p:ext uri="{BB962C8B-B14F-4D97-AF65-F5344CB8AC3E}">
        <p14:creationId xmlns:p14="http://schemas.microsoft.com/office/powerpoint/2010/main" val="422563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FBB961-96C9-4ACF-A845-A6D96D06E870}" type="datetimeFigureOut">
              <a:rPr lang="ru-RU" smtClean="0"/>
              <a:t>19.05.2016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FBB961-96C9-4ACF-A845-A6D96D06E870}" type="datetimeFigureOut">
              <a:rPr lang="ru-RU" smtClean="0"/>
              <a:t>19.05.2016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FBB961-96C9-4ACF-A845-A6D96D06E870}" type="datetimeFigureOut">
              <a:rPr lang="ru-RU" smtClean="0"/>
              <a:t>19.05.2016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09066D-D6FB-4CB0-B1B5-532A8F696147}"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FBB961-96C9-4ACF-A845-A6D96D06E870}" type="datetimeFigureOut">
              <a:rPr lang="ru-RU" smtClean="0"/>
              <a:t>19.05.2016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09066D-D6FB-4CB0-B1B5-532A8F696147}"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FBB961-96C9-4ACF-A845-A6D96D06E870}" type="datetimeFigureOut">
              <a:rPr lang="ru-RU" smtClean="0"/>
              <a:t>19.05.2016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DFBB961-96C9-4ACF-A845-A6D96D06E870}" type="datetimeFigureOut">
              <a:rPr lang="ru-RU" smtClean="0"/>
              <a:t>19.05.2016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09066D-D6FB-4CB0-B1B5-532A8F696147}"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FBB961-96C9-4ACF-A845-A6D96D06E870}" type="datetimeFigureOut">
              <a:rPr lang="ru-RU" smtClean="0"/>
              <a:t>19.05.2016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DFBB961-96C9-4ACF-A845-A6D96D06E870}" type="datetimeFigureOut">
              <a:rPr lang="ru-RU" smtClean="0"/>
              <a:t>19.05.2016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DFBB961-96C9-4ACF-A845-A6D96D06E870}" type="datetimeFigureOut">
              <a:rPr lang="ru-RU" smtClean="0"/>
              <a:t>19.05.2016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09066D-D6FB-4CB0-B1B5-532A8F69614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FBB961-96C9-4ACF-A845-A6D96D06E870}" type="datetimeFigureOut">
              <a:rPr lang="ru-RU" smtClean="0"/>
              <a:t>19.05.2016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09066D-D6FB-4CB0-B1B5-532A8F696147}"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FBB961-96C9-4ACF-A845-A6D96D06E870}" type="datetimeFigureOut">
              <a:rPr lang="ru-RU" smtClean="0"/>
              <a:t>19.05.2016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09066D-D6FB-4CB0-B1B5-532A8F696147}"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DFBB961-96C9-4ACF-A845-A6D96D06E870}" type="datetimeFigureOut">
              <a:rPr lang="ru-RU" smtClean="0"/>
              <a:t>19.05.2016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09066D-D6FB-4CB0-B1B5-532A8F696147}"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0.png"/><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emf"/><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05064"/>
            <a:ext cx="7772400" cy="1800200"/>
          </a:xfrm>
        </p:spPr>
        <p:txBody>
          <a:bodyPr>
            <a:normAutofit fontScale="90000"/>
          </a:bodyPr>
          <a:lstStyle/>
          <a:p>
            <a:r>
              <a:rPr lang="en-US" sz="4800" dirty="0" err="1" smtClean="0">
                <a:solidFill>
                  <a:srgbClr val="7030A0"/>
                </a:solidFill>
              </a:rPr>
              <a:t>Mavzu</a:t>
            </a:r>
            <a:r>
              <a:rPr lang="en-US" sz="4800" dirty="0" smtClean="0">
                <a:solidFill>
                  <a:srgbClr val="7030A0"/>
                </a:solidFill>
              </a:rPr>
              <a:t>:</a:t>
            </a:r>
            <a:r>
              <a:rPr lang="en-US" dirty="0" smtClean="0">
                <a:solidFill>
                  <a:srgbClr val="7030A0"/>
                </a:solidFill>
              </a:rPr>
              <a:t> </a:t>
            </a:r>
            <a:r>
              <a:rPr lang="en-US" dirty="0" err="1" smtClean="0">
                <a:solidFill>
                  <a:schemeClr val="accent2">
                    <a:lumMod val="50000"/>
                  </a:schemeClr>
                </a:solidFill>
              </a:rPr>
              <a:t>Maksimum</a:t>
            </a:r>
            <a:r>
              <a:rPr lang="en-US" dirty="0" smtClean="0">
                <a:solidFill>
                  <a:schemeClr val="accent2">
                    <a:lumMod val="50000"/>
                  </a:schemeClr>
                </a:solidFill>
              </a:rPr>
              <a:t> </a:t>
            </a:r>
            <a:r>
              <a:rPr lang="en-US" dirty="0" err="1" smtClean="0">
                <a:solidFill>
                  <a:schemeClr val="accent2">
                    <a:lumMod val="50000"/>
                  </a:schemeClr>
                </a:solidFill>
              </a:rPr>
              <a:t>va</a:t>
            </a:r>
            <a:r>
              <a:rPr lang="en-US" dirty="0" smtClean="0">
                <a:solidFill>
                  <a:schemeClr val="accent2">
                    <a:lumMod val="50000"/>
                  </a:schemeClr>
                </a:solidFill>
              </a:rPr>
              <a:t> </a:t>
            </a:r>
            <a:r>
              <a:rPr lang="en-US" dirty="0" err="1" smtClean="0">
                <a:solidFill>
                  <a:schemeClr val="accent2">
                    <a:lumMod val="50000"/>
                  </a:schemeClr>
                </a:solidFill>
              </a:rPr>
              <a:t>minimumlar</a:t>
            </a:r>
            <a:r>
              <a:rPr lang="en-US" dirty="0" smtClean="0">
                <a:solidFill>
                  <a:schemeClr val="accent2">
                    <a:lumMod val="50000"/>
                  </a:schemeClr>
                </a:solidFill>
              </a:rPr>
              <a:t> </a:t>
            </a:r>
            <a:r>
              <a:rPr lang="en-US" dirty="0" err="1" smtClean="0">
                <a:solidFill>
                  <a:schemeClr val="accent2">
                    <a:lumMod val="50000"/>
                  </a:schemeClr>
                </a:solidFill>
              </a:rPr>
              <a:t>ekstremumning</a:t>
            </a:r>
            <a:r>
              <a:rPr lang="en-US" dirty="0" smtClean="0">
                <a:solidFill>
                  <a:schemeClr val="accent2">
                    <a:lumMod val="50000"/>
                  </a:schemeClr>
                </a:solidFill>
              </a:rPr>
              <a:t> </a:t>
            </a:r>
            <a:r>
              <a:rPr lang="en-US" dirty="0" err="1" smtClean="0">
                <a:solidFill>
                  <a:schemeClr val="accent2">
                    <a:lumMod val="50000"/>
                  </a:schemeClr>
                </a:solidFill>
              </a:rPr>
              <a:t>zaruriy</a:t>
            </a:r>
            <a:r>
              <a:rPr lang="en-US" dirty="0" smtClean="0">
                <a:solidFill>
                  <a:schemeClr val="accent2">
                    <a:lumMod val="50000"/>
                  </a:schemeClr>
                </a:solidFill>
              </a:rPr>
              <a:t> </a:t>
            </a:r>
            <a:r>
              <a:rPr lang="en-US" dirty="0" err="1" smtClean="0">
                <a:solidFill>
                  <a:schemeClr val="accent2">
                    <a:lumMod val="50000"/>
                  </a:schemeClr>
                </a:solidFill>
              </a:rPr>
              <a:t>va</a:t>
            </a:r>
            <a:r>
              <a:rPr lang="en-US" dirty="0" smtClean="0">
                <a:solidFill>
                  <a:schemeClr val="accent2">
                    <a:lumMod val="50000"/>
                  </a:schemeClr>
                </a:solidFill>
              </a:rPr>
              <a:t> </a:t>
            </a:r>
            <a:r>
              <a:rPr lang="en-US" dirty="0" err="1" smtClean="0">
                <a:solidFill>
                  <a:schemeClr val="accent2">
                    <a:lumMod val="50000"/>
                  </a:schemeClr>
                </a:solidFill>
              </a:rPr>
              <a:t>yetarli</a:t>
            </a:r>
            <a:r>
              <a:rPr lang="en-US" dirty="0" smtClean="0">
                <a:solidFill>
                  <a:schemeClr val="accent2">
                    <a:lumMod val="50000"/>
                  </a:schemeClr>
                </a:solidFill>
              </a:rPr>
              <a:t> </a:t>
            </a:r>
            <a:r>
              <a:rPr lang="en-US" dirty="0" err="1" smtClean="0">
                <a:solidFill>
                  <a:schemeClr val="accent2">
                    <a:lumMod val="50000"/>
                  </a:schemeClr>
                </a:solidFill>
              </a:rPr>
              <a:t>sharti</a:t>
            </a:r>
            <a:r>
              <a:rPr lang="en-US" dirty="0" smtClean="0">
                <a:solidFill>
                  <a:schemeClr val="accent2">
                    <a:lumMod val="50000"/>
                  </a:schemeClr>
                </a:solidFill>
              </a:rPr>
              <a:t>. </a:t>
            </a:r>
            <a:r>
              <a:rPr lang="en-US" dirty="0" err="1" smtClean="0">
                <a:solidFill>
                  <a:schemeClr val="accent2">
                    <a:lumMod val="50000"/>
                  </a:schemeClr>
                </a:solidFill>
              </a:rPr>
              <a:t>Eng</a:t>
            </a:r>
            <a:r>
              <a:rPr lang="en-US" dirty="0" smtClean="0">
                <a:solidFill>
                  <a:schemeClr val="accent2">
                    <a:lumMod val="50000"/>
                  </a:schemeClr>
                </a:solidFill>
              </a:rPr>
              <a:t> </a:t>
            </a:r>
            <a:r>
              <a:rPr lang="en-US" dirty="0" err="1" smtClean="0">
                <a:solidFill>
                  <a:schemeClr val="accent2">
                    <a:lumMod val="50000"/>
                  </a:schemeClr>
                </a:solidFill>
              </a:rPr>
              <a:t>katta</a:t>
            </a:r>
            <a:r>
              <a:rPr lang="en-US" dirty="0" smtClean="0">
                <a:solidFill>
                  <a:schemeClr val="accent2">
                    <a:lumMod val="50000"/>
                  </a:schemeClr>
                </a:solidFill>
              </a:rPr>
              <a:t> </a:t>
            </a:r>
            <a:r>
              <a:rPr lang="en-US" dirty="0" err="1" smtClean="0">
                <a:solidFill>
                  <a:schemeClr val="accent2">
                    <a:lumMod val="50000"/>
                  </a:schemeClr>
                </a:solidFill>
              </a:rPr>
              <a:t>va</a:t>
            </a:r>
            <a:r>
              <a:rPr lang="en-US" dirty="0" smtClean="0">
                <a:solidFill>
                  <a:schemeClr val="accent2">
                    <a:lumMod val="50000"/>
                  </a:schemeClr>
                </a:solidFill>
              </a:rPr>
              <a:t> </a:t>
            </a:r>
            <a:r>
              <a:rPr lang="en-US" dirty="0" err="1" smtClean="0">
                <a:solidFill>
                  <a:schemeClr val="accent2">
                    <a:lumMod val="50000"/>
                  </a:schemeClr>
                </a:solidFill>
              </a:rPr>
              <a:t>eng</a:t>
            </a:r>
            <a:r>
              <a:rPr lang="en-US" dirty="0" smtClean="0">
                <a:solidFill>
                  <a:schemeClr val="accent2">
                    <a:lumMod val="50000"/>
                  </a:schemeClr>
                </a:solidFill>
              </a:rPr>
              <a:t> </a:t>
            </a:r>
            <a:r>
              <a:rPr lang="en-US" dirty="0" err="1" smtClean="0">
                <a:solidFill>
                  <a:schemeClr val="accent2">
                    <a:lumMod val="50000"/>
                  </a:schemeClr>
                </a:solidFill>
              </a:rPr>
              <a:t>kichik</a:t>
            </a:r>
            <a:r>
              <a:rPr lang="en-US" dirty="0" smtClean="0">
                <a:solidFill>
                  <a:schemeClr val="accent2">
                    <a:lumMod val="50000"/>
                  </a:schemeClr>
                </a:solidFill>
              </a:rPr>
              <a:t> </a:t>
            </a:r>
            <a:r>
              <a:rPr lang="en-US" dirty="0" err="1" smtClean="0">
                <a:solidFill>
                  <a:schemeClr val="accent2">
                    <a:lumMod val="50000"/>
                  </a:schemeClr>
                </a:solidFill>
              </a:rPr>
              <a:t>qiymatlarni</a:t>
            </a:r>
            <a:r>
              <a:rPr lang="en-US" dirty="0" smtClean="0">
                <a:solidFill>
                  <a:schemeClr val="accent2">
                    <a:lumMod val="50000"/>
                  </a:schemeClr>
                </a:solidFill>
              </a:rPr>
              <a:t> </a:t>
            </a:r>
            <a:r>
              <a:rPr lang="en-US" dirty="0" err="1" smtClean="0">
                <a:solidFill>
                  <a:schemeClr val="accent2">
                    <a:lumMod val="50000"/>
                  </a:schemeClr>
                </a:solidFill>
              </a:rPr>
              <a:t>izlash</a:t>
            </a:r>
            <a:r>
              <a:rPr lang="en-US" dirty="0" smtClean="0">
                <a:solidFill>
                  <a:schemeClr val="bg1"/>
                </a:solidFill>
              </a:rPr>
              <a:t>. </a:t>
            </a:r>
            <a:br>
              <a:rPr lang="en-US" dirty="0" smtClean="0">
                <a:solidFill>
                  <a:schemeClr val="bg1"/>
                </a:solidFill>
              </a:rPr>
            </a:br>
            <a:r>
              <a:rPr lang="en-US" dirty="0">
                <a:solidFill>
                  <a:schemeClr val="bg1"/>
                </a:solidFill>
              </a:rPr>
              <a:t/>
            </a:r>
            <a:br>
              <a:rPr lang="en-US" dirty="0">
                <a:solidFill>
                  <a:schemeClr val="bg1"/>
                </a:solidFill>
              </a:rPr>
            </a:br>
            <a:endParaRPr lang="ru-RU" dirty="0">
              <a:solidFill>
                <a:srgbClr val="7030A0"/>
              </a:solidFill>
            </a:endParaRPr>
          </a:p>
        </p:txBody>
      </p:sp>
      <p:sp>
        <p:nvSpPr>
          <p:cNvPr id="3" name="Подзаголовок 2"/>
          <p:cNvSpPr>
            <a:spLocks noGrp="1"/>
          </p:cNvSpPr>
          <p:nvPr>
            <p:ph type="subTitle" idx="1"/>
          </p:nvPr>
        </p:nvSpPr>
        <p:spPr>
          <a:xfrm>
            <a:off x="395536" y="6309320"/>
            <a:ext cx="45719" cy="45719"/>
          </a:xfrm>
        </p:spPr>
        <p:txBody>
          <a:bodyPr>
            <a:normAutofit fontScale="25000" lnSpcReduction="20000"/>
          </a:bodyPr>
          <a:lstStyle/>
          <a:p>
            <a:endParaRPr lang="ru-RU" sz="1800" dirty="0"/>
          </a:p>
        </p:txBody>
      </p:sp>
    </p:spTree>
    <p:extLst>
      <p:ext uri="{BB962C8B-B14F-4D97-AF65-F5344CB8AC3E}">
        <p14:creationId xmlns:p14="http://schemas.microsoft.com/office/powerpoint/2010/main" val="33033740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717032"/>
            <a:ext cx="7772400" cy="2016224"/>
          </a:xfrm>
        </p:spPr>
        <p:txBody>
          <a:bodyPr>
            <a:noAutofit/>
          </a:bodyPr>
          <a:lstStyle/>
          <a:p>
            <a:pPr algn="l"/>
            <a:r>
              <a:rPr lang="en-US" sz="2000" dirty="0" smtClean="0">
                <a:solidFill>
                  <a:schemeClr val="tx2">
                    <a:lumMod val="50000"/>
                  </a:schemeClr>
                </a:solidFill>
              </a:rPr>
              <a:t>     </a:t>
            </a:r>
            <a:r>
              <a:rPr lang="en-US" sz="2000" dirty="0" err="1" smtClean="0">
                <a:solidFill>
                  <a:schemeClr val="tx2">
                    <a:lumMod val="50000"/>
                  </a:schemeClr>
                </a:solidFill>
              </a:rPr>
              <a:t>Shunday</a:t>
            </a:r>
            <a:r>
              <a:rPr lang="en-US" sz="2000" dirty="0" smtClean="0">
                <a:solidFill>
                  <a:schemeClr val="tx2">
                    <a:lumMod val="50000"/>
                  </a:schemeClr>
                </a:solidFill>
              </a:rPr>
              <a:t> </a:t>
            </a:r>
            <a:r>
              <a:rPr lang="en-US" sz="2000" dirty="0" err="1">
                <a:solidFill>
                  <a:schemeClr val="tx2">
                    <a:lumMod val="50000"/>
                  </a:schemeClr>
                </a:solidFill>
              </a:rPr>
              <a:t>qilib</a:t>
            </a:r>
            <a:r>
              <a:rPr lang="en-US" sz="2000" dirty="0">
                <a:solidFill>
                  <a:schemeClr val="tx2">
                    <a:lumMod val="50000"/>
                  </a:schemeClr>
                </a:solidFill>
              </a:rPr>
              <a:t> </a:t>
            </a:r>
            <a:r>
              <a:rPr lang="en-US" sz="2000" dirty="0" err="1">
                <a:solidFill>
                  <a:schemeClr val="tx2">
                    <a:lumMod val="50000"/>
                  </a:schemeClr>
                </a:solidFill>
              </a:rPr>
              <a:t>ekstremumga</a:t>
            </a:r>
            <a:r>
              <a:rPr lang="en-US" sz="2000" dirty="0">
                <a:solidFill>
                  <a:schemeClr val="tx2">
                    <a:lumMod val="50000"/>
                  </a:schemeClr>
                </a:solidFill>
              </a:rPr>
              <a:t> </a:t>
            </a:r>
            <a:r>
              <a:rPr lang="en-US" sz="2000" dirty="0" err="1">
                <a:solidFill>
                  <a:schemeClr val="tx2">
                    <a:lumMod val="50000"/>
                  </a:schemeClr>
                </a:solidFill>
              </a:rPr>
              <a:t>sinalayotgan</a:t>
            </a:r>
            <a:r>
              <a:rPr lang="en-US" sz="2000" dirty="0">
                <a:solidFill>
                  <a:schemeClr val="tx2">
                    <a:lumMod val="50000"/>
                  </a:schemeClr>
                </a:solidFill>
              </a:rPr>
              <a:t> </a:t>
            </a:r>
            <a:r>
              <a:rPr lang="en-US" sz="2000" dirty="0" err="1">
                <a:solidFill>
                  <a:schemeClr val="tx2">
                    <a:lumMod val="50000"/>
                  </a:schemeClr>
                </a:solidFill>
              </a:rPr>
              <a:t>nuqtani</a:t>
            </a:r>
            <a:r>
              <a:rPr lang="en-US" sz="2000" dirty="0">
                <a:solidFill>
                  <a:schemeClr val="tx2">
                    <a:lumMod val="50000"/>
                  </a:schemeClr>
                </a:solidFill>
              </a:rPr>
              <a:t>  </a:t>
            </a:r>
            <a:r>
              <a:rPr lang="en-US" sz="2000" dirty="0" err="1">
                <a:solidFill>
                  <a:schemeClr val="tx2">
                    <a:lumMod val="50000"/>
                  </a:schemeClr>
                </a:solidFill>
              </a:rPr>
              <a:t>o‘tishda</a:t>
            </a:r>
            <a:r>
              <a:rPr lang="en-US" sz="2000" dirty="0">
                <a:solidFill>
                  <a:schemeClr val="tx2">
                    <a:lumMod val="50000"/>
                  </a:schemeClr>
                </a:solidFill>
              </a:rPr>
              <a:t> </a:t>
            </a:r>
            <a:r>
              <a:rPr lang="en-US" sz="2000" dirty="0" err="1">
                <a:solidFill>
                  <a:schemeClr val="tx2">
                    <a:lumMod val="50000"/>
                  </a:schemeClr>
                </a:solidFill>
              </a:rPr>
              <a:t>funksiya</a:t>
            </a:r>
            <a:r>
              <a:rPr lang="en-US" sz="2000" dirty="0">
                <a:solidFill>
                  <a:schemeClr val="tx2">
                    <a:lumMod val="50000"/>
                  </a:schemeClr>
                </a:solidFill>
              </a:rPr>
              <a:t>  </a:t>
            </a:r>
            <a:r>
              <a:rPr lang="en-US" sz="2000" dirty="0" err="1">
                <a:solidFill>
                  <a:schemeClr val="tx2">
                    <a:lumMod val="50000"/>
                  </a:schemeClr>
                </a:solidFill>
              </a:rPr>
              <a:t>hosilasi</a:t>
            </a:r>
            <a:r>
              <a:rPr lang="en-US" sz="2000" dirty="0">
                <a:solidFill>
                  <a:schemeClr val="tx2">
                    <a:lumMod val="50000"/>
                  </a:schemeClr>
                </a:solidFill>
              </a:rPr>
              <a:t>  </a:t>
            </a:r>
            <a:r>
              <a:rPr lang="en-US" sz="2000" dirty="0" err="1">
                <a:solidFill>
                  <a:schemeClr val="tx2">
                    <a:lumMod val="50000"/>
                  </a:schemeClr>
                </a:solidFill>
              </a:rPr>
              <a:t>ishorasining</a:t>
            </a:r>
            <a:r>
              <a:rPr lang="en-US" sz="2000" dirty="0">
                <a:solidFill>
                  <a:schemeClr val="tx2">
                    <a:lumMod val="50000"/>
                  </a:schemeClr>
                </a:solidFill>
              </a:rPr>
              <a:t> </a:t>
            </a:r>
            <a:r>
              <a:rPr lang="en-US" sz="2000" dirty="0" err="1">
                <a:solidFill>
                  <a:schemeClr val="tx2">
                    <a:lumMod val="50000"/>
                  </a:schemeClr>
                </a:solidFill>
              </a:rPr>
              <a:t>o‘zgarishi</a:t>
            </a:r>
            <a:r>
              <a:rPr lang="en-US" sz="2000" dirty="0">
                <a:solidFill>
                  <a:schemeClr val="tx2">
                    <a:lumMod val="50000"/>
                  </a:schemeClr>
                </a:solidFill>
              </a:rPr>
              <a:t>  </a:t>
            </a:r>
            <a:r>
              <a:rPr lang="en-US" sz="2000" dirty="0" err="1">
                <a:solidFill>
                  <a:schemeClr val="tx2">
                    <a:lumMod val="50000"/>
                  </a:schemeClr>
                </a:solidFill>
              </a:rPr>
              <a:t>ekstremumga</a:t>
            </a:r>
            <a:r>
              <a:rPr lang="en-US" sz="2000" dirty="0">
                <a:solidFill>
                  <a:schemeClr val="tx2">
                    <a:lumMod val="50000"/>
                  </a:schemeClr>
                </a:solidFill>
              </a:rPr>
              <a:t> </a:t>
            </a:r>
            <a:r>
              <a:rPr lang="en-US" sz="2000" dirty="0" err="1">
                <a:solidFill>
                  <a:schemeClr val="tx2">
                    <a:lumMod val="50000"/>
                  </a:schemeClr>
                </a:solidFill>
              </a:rPr>
              <a:t>erishishning</a:t>
            </a:r>
            <a:r>
              <a:rPr lang="en-US" sz="2000" dirty="0">
                <a:solidFill>
                  <a:schemeClr val="tx2">
                    <a:lumMod val="50000"/>
                  </a:schemeClr>
                </a:solidFill>
              </a:rPr>
              <a:t>  </a:t>
            </a:r>
            <a:r>
              <a:rPr lang="en-US" sz="2000" dirty="0" err="1">
                <a:solidFill>
                  <a:schemeClr val="tx2">
                    <a:lumMod val="50000"/>
                  </a:schemeClr>
                </a:solidFill>
              </a:rPr>
              <a:t>faqat</a:t>
            </a:r>
            <a:r>
              <a:rPr lang="en-US" sz="2000" dirty="0">
                <a:solidFill>
                  <a:schemeClr val="tx2">
                    <a:lumMod val="50000"/>
                  </a:schemeClr>
                </a:solidFill>
              </a:rPr>
              <a:t> </a:t>
            </a:r>
            <a:r>
              <a:rPr lang="en-US" sz="2000" dirty="0" err="1">
                <a:solidFill>
                  <a:schemeClr val="tx2">
                    <a:lumMod val="50000"/>
                  </a:schemeClr>
                </a:solidFill>
              </a:rPr>
              <a:t>yetarli</a:t>
            </a:r>
            <a:r>
              <a:rPr lang="en-US" sz="2000" dirty="0">
                <a:solidFill>
                  <a:schemeClr val="tx2">
                    <a:lumMod val="50000"/>
                  </a:schemeClr>
                </a:solidFill>
              </a:rPr>
              <a:t> </a:t>
            </a:r>
            <a:r>
              <a:rPr lang="en-US" sz="2000" dirty="0" err="1">
                <a:solidFill>
                  <a:schemeClr val="tx2">
                    <a:lumMod val="50000"/>
                  </a:schemeClr>
                </a:solidFill>
              </a:rPr>
              <a:t>sharti</a:t>
            </a:r>
            <a:r>
              <a:rPr lang="en-US" sz="2000" dirty="0">
                <a:solidFill>
                  <a:schemeClr val="tx2">
                    <a:lumMod val="50000"/>
                  </a:schemeClr>
                </a:solidFill>
              </a:rPr>
              <a:t> </a:t>
            </a:r>
            <a:r>
              <a:rPr lang="en-US" sz="2000" dirty="0" err="1">
                <a:solidFill>
                  <a:schemeClr val="tx2">
                    <a:lumMod val="50000"/>
                  </a:schemeClr>
                </a:solidFill>
              </a:rPr>
              <a:t>bo‘lib</a:t>
            </a:r>
            <a:r>
              <a:rPr lang="en-US" sz="2000" dirty="0">
                <a:solidFill>
                  <a:schemeClr val="tx2">
                    <a:lumMod val="50000"/>
                  </a:schemeClr>
                </a:solidFill>
              </a:rPr>
              <a:t>,  </a:t>
            </a:r>
            <a:r>
              <a:rPr lang="en-US" sz="2000" dirty="0" err="1">
                <a:solidFill>
                  <a:schemeClr val="tx2">
                    <a:lumMod val="50000"/>
                  </a:schemeClr>
                </a:solidFill>
              </a:rPr>
              <a:t>lekin</a:t>
            </a:r>
            <a:r>
              <a:rPr lang="en-US" sz="2000" dirty="0">
                <a:solidFill>
                  <a:schemeClr val="tx2">
                    <a:lumMod val="50000"/>
                  </a:schemeClr>
                </a:solidFill>
              </a:rPr>
              <a:t> </a:t>
            </a:r>
            <a:r>
              <a:rPr lang="en-US" sz="2000" dirty="0" err="1">
                <a:solidFill>
                  <a:schemeClr val="tx2">
                    <a:lumMod val="50000"/>
                  </a:schemeClr>
                </a:solidFill>
              </a:rPr>
              <a:t>zaruriy</a:t>
            </a:r>
            <a:r>
              <a:rPr lang="en-US" sz="2000" dirty="0">
                <a:solidFill>
                  <a:schemeClr val="tx2">
                    <a:lumMod val="50000"/>
                  </a:schemeClr>
                </a:solidFill>
              </a:rPr>
              <a:t> </a:t>
            </a:r>
            <a:r>
              <a:rPr lang="en-US" sz="2000" dirty="0" err="1">
                <a:solidFill>
                  <a:schemeClr val="tx2">
                    <a:lumMod val="50000"/>
                  </a:schemeClr>
                </a:solidFill>
              </a:rPr>
              <a:t>sharti</a:t>
            </a:r>
            <a:r>
              <a:rPr lang="en-US" sz="2000" dirty="0">
                <a:solidFill>
                  <a:schemeClr val="tx2">
                    <a:lumMod val="50000"/>
                  </a:schemeClr>
                </a:solidFill>
              </a:rPr>
              <a:t> </a:t>
            </a:r>
            <a:r>
              <a:rPr lang="en-US" sz="2000" dirty="0" err="1">
                <a:solidFill>
                  <a:schemeClr val="tx2">
                    <a:lumMod val="50000"/>
                  </a:schemeClr>
                </a:solidFill>
              </a:rPr>
              <a:t>bo‘la</a:t>
            </a:r>
            <a:r>
              <a:rPr lang="en-US" sz="2000" dirty="0">
                <a:solidFill>
                  <a:schemeClr val="tx2">
                    <a:lumMod val="50000"/>
                  </a:schemeClr>
                </a:solidFill>
              </a:rPr>
              <a:t> </a:t>
            </a:r>
            <a:r>
              <a:rPr lang="en-US" sz="2000" dirty="0" err="1">
                <a:solidFill>
                  <a:schemeClr val="tx2">
                    <a:lumMod val="50000"/>
                  </a:schemeClr>
                </a:solidFill>
              </a:rPr>
              <a:t>olmaydi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2-teoremadan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ekstremumga</a:t>
            </a:r>
            <a:r>
              <a:rPr lang="en-US" sz="2000" dirty="0">
                <a:solidFill>
                  <a:schemeClr val="tx2">
                    <a:lumMod val="50000"/>
                  </a:schemeClr>
                </a:solidFill>
              </a:rPr>
              <a:t> </a:t>
            </a:r>
            <a:r>
              <a:rPr lang="en-US" sz="2000" dirty="0" err="1">
                <a:solidFill>
                  <a:schemeClr val="tx2">
                    <a:lumMod val="50000"/>
                  </a:schemeClr>
                </a:solidFill>
              </a:rPr>
              <a:t>tekshirish</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1-qoidani  </a:t>
            </a:r>
            <a:r>
              <a:rPr lang="en-US" sz="2000" dirty="0" err="1">
                <a:solidFill>
                  <a:schemeClr val="tx2">
                    <a:lumMod val="50000"/>
                  </a:schemeClr>
                </a:solidFill>
              </a:rPr>
              <a:t>keltirib</a:t>
            </a:r>
            <a:r>
              <a:rPr lang="en-US" sz="2000" dirty="0">
                <a:solidFill>
                  <a:schemeClr val="tx2">
                    <a:lumMod val="50000"/>
                  </a:schemeClr>
                </a:solidFill>
              </a:rPr>
              <a:t> </a:t>
            </a:r>
            <a:r>
              <a:rPr lang="en-US" sz="2000" dirty="0" err="1">
                <a:solidFill>
                  <a:schemeClr val="tx2">
                    <a:lumMod val="50000"/>
                  </a:schemeClr>
                </a:solidFill>
              </a:rPr>
              <a:t>chiqaramiz</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b="1" dirty="0">
                <a:solidFill>
                  <a:schemeClr val="tx2">
                    <a:lumMod val="50000"/>
                  </a:schemeClr>
                </a:solidFill>
              </a:rPr>
              <a:t>1-qoida</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ekstremumlarini</a:t>
            </a:r>
            <a:r>
              <a:rPr lang="en-US" sz="2000" dirty="0">
                <a:solidFill>
                  <a:schemeClr val="tx2">
                    <a:lumMod val="50000"/>
                  </a:schemeClr>
                </a:solidFill>
              </a:rPr>
              <a:t> </a:t>
            </a:r>
            <a:r>
              <a:rPr lang="en-US" sz="2000" dirty="0" err="1">
                <a:solidFill>
                  <a:schemeClr val="tx2">
                    <a:lumMod val="50000"/>
                  </a:schemeClr>
                </a:solidFill>
              </a:rPr>
              <a:t>topish</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1)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hosilasini</a:t>
            </a:r>
            <a:r>
              <a:rPr lang="en-US" sz="2000" dirty="0">
                <a:solidFill>
                  <a:schemeClr val="tx2">
                    <a:lumMod val="50000"/>
                  </a:schemeClr>
                </a:solidFill>
              </a:rPr>
              <a:t> </a:t>
            </a:r>
            <a:r>
              <a:rPr lang="en-US" sz="2000" dirty="0" err="1">
                <a:solidFill>
                  <a:schemeClr val="tx2">
                    <a:lumMod val="50000"/>
                  </a:schemeClr>
                </a:solidFill>
              </a:rPr>
              <a:t>topib</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0 </a:t>
            </a:r>
            <a:r>
              <a:rPr lang="en-US" sz="2000" dirty="0" err="1">
                <a:solidFill>
                  <a:schemeClr val="tx2">
                    <a:lumMod val="50000"/>
                  </a:schemeClr>
                </a:solidFill>
              </a:rPr>
              <a:t>tenglamani</a:t>
            </a:r>
            <a:r>
              <a:rPr lang="en-US" sz="2000" dirty="0">
                <a:solidFill>
                  <a:schemeClr val="tx2">
                    <a:lumMod val="50000"/>
                  </a:schemeClr>
                </a:solidFill>
              </a:rPr>
              <a:t> </a:t>
            </a:r>
            <a:r>
              <a:rPr lang="en-US" sz="2000" dirty="0" err="1">
                <a:solidFill>
                  <a:schemeClr val="tx2">
                    <a:lumMod val="50000"/>
                  </a:schemeClr>
                </a:solidFill>
              </a:rPr>
              <a:t>yechish</a:t>
            </a:r>
            <a:r>
              <a:rPr lang="en-US" sz="2000" dirty="0">
                <a:solidFill>
                  <a:schemeClr val="tx2">
                    <a:lumMod val="50000"/>
                  </a:schemeClr>
                </a:solidFill>
              </a:rPr>
              <a:t> </a:t>
            </a:r>
            <a:r>
              <a:rPr lang="en-US" sz="2000" dirty="0" err="1">
                <a:solidFill>
                  <a:schemeClr val="tx2">
                    <a:lumMod val="50000"/>
                  </a:schemeClr>
                </a:solidFill>
              </a:rPr>
              <a:t>kerak</a:t>
            </a:r>
            <a:r>
              <a:rPr lang="en-US" sz="2000" dirty="0">
                <a:solidFill>
                  <a:schemeClr val="tx2">
                    <a:lumMod val="50000"/>
                  </a:schemeClr>
                </a:solidFill>
              </a:rPr>
              <a:t>. </a:t>
            </a:r>
            <a:r>
              <a:rPr lang="en-US" sz="2000" dirty="0" err="1">
                <a:solidFill>
                  <a:schemeClr val="tx2">
                    <a:lumMod val="50000"/>
                  </a:schemeClr>
                </a:solidFill>
              </a:rPr>
              <a:t>So‘ngra</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mavjud</a:t>
            </a:r>
            <a:r>
              <a:rPr lang="en-US" sz="2000" dirty="0">
                <a:solidFill>
                  <a:schemeClr val="tx2">
                    <a:lumMod val="50000"/>
                  </a:schemeClr>
                </a:solidFill>
              </a:rPr>
              <a:t> </a:t>
            </a:r>
            <a:r>
              <a:rPr lang="en-US" sz="2000" dirty="0" err="1">
                <a:solidFill>
                  <a:schemeClr val="tx2">
                    <a:lumMod val="50000"/>
                  </a:schemeClr>
                </a:solidFill>
              </a:rPr>
              <a:t>bo‘lmagan</a:t>
            </a:r>
            <a:r>
              <a:rPr lang="en-US" sz="2000" dirty="0">
                <a:solidFill>
                  <a:schemeClr val="tx2">
                    <a:lumMod val="50000"/>
                  </a:schemeClr>
                </a:solidFill>
              </a:rPr>
              <a:t>  </a:t>
            </a:r>
            <a:r>
              <a:rPr lang="en-US" sz="2000" dirty="0" err="1">
                <a:solidFill>
                  <a:schemeClr val="tx2">
                    <a:lumMod val="50000"/>
                  </a:schemeClr>
                </a:solidFill>
              </a:rPr>
              <a:t>nuqtalarni</a:t>
            </a:r>
            <a:r>
              <a:rPr lang="en-US" sz="2000" dirty="0">
                <a:solidFill>
                  <a:schemeClr val="tx2">
                    <a:lumMod val="50000"/>
                  </a:schemeClr>
                </a:solidFill>
              </a:rPr>
              <a:t> </a:t>
            </a:r>
            <a:r>
              <a:rPr lang="en-US" sz="2000" dirty="0" err="1">
                <a:solidFill>
                  <a:schemeClr val="tx2">
                    <a:lumMod val="50000"/>
                  </a:schemeClr>
                </a:solidFill>
              </a:rPr>
              <a:t>topib</a:t>
            </a:r>
            <a:r>
              <a:rPr lang="en-US" sz="2000" dirty="0">
                <a:solidFill>
                  <a:schemeClr val="tx2">
                    <a:lumMod val="50000"/>
                  </a:schemeClr>
                </a:solidFill>
              </a:rPr>
              <a:t>, </a:t>
            </a:r>
            <a:r>
              <a:rPr lang="en-US" sz="2000" dirty="0" err="1">
                <a:solidFill>
                  <a:schemeClr val="tx2">
                    <a:lumMod val="50000"/>
                  </a:schemeClr>
                </a:solidFill>
              </a:rPr>
              <a:t>kritik</a:t>
            </a:r>
            <a:r>
              <a:rPr lang="en-US" sz="2000" dirty="0">
                <a:solidFill>
                  <a:schemeClr val="tx2">
                    <a:lumMod val="50000"/>
                  </a:schemeClr>
                </a:solidFill>
              </a:rPr>
              <a:t> </a:t>
            </a:r>
            <a:r>
              <a:rPr lang="en-US" sz="2000" dirty="0" err="1">
                <a:solidFill>
                  <a:schemeClr val="tx2">
                    <a:lumMod val="50000"/>
                  </a:schemeClr>
                </a:solidFill>
              </a:rPr>
              <a:t>nuqtalar</a:t>
            </a:r>
            <a:r>
              <a:rPr lang="en-US" sz="2000" dirty="0">
                <a:solidFill>
                  <a:schemeClr val="tx2">
                    <a:lumMod val="50000"/>
                  </a:schemeClr>
                </a:solidFill>
              </a:rPr>
              <a:t> </a:t>
            </a:r>
            <a:r>
              <a:rPr lang="en-US" sz="2000" dirty="0" err="1">
                <a:solidFill>
                  <a:schemeClr val="tx2">
                    <a:lumMod val="50000"/>
                  </a:schemeClr>
                </a:solidFill>
              </a:rPr>
              <a:t>to‘plamini</a:t>
            </a:r>
            <a:r>
              <a:rPr lang="en-US" sz="2000" dirty="0">
                <a:solidFill>
                  <a:schemeClr val="tx2">
                    <a:lumMod val="50000"/>
                  </a:schemeClr>
                </a:solidFill>
              </a:rPr>
              <a:t> </a:t>
            </a:r>
            <a:r>
              <a:rPr lang="en-US" sz="2000" dirty="0" err="1">
                <a:solidFill>
                  <a:schemeClr val="tx2">
                    <a:lumMod val="50000"/>
                  </a:schemeClr>
                </a:solidFill>
              </a:rPr>
              <a:t>hosil</a:t>
            </a:r>
            <a:r>
              <a:rPr lang="en-US" sz="2000" dirty="0">
                <a:solidFill>
                  <a:schemeClr val="tx2">
                    <a:lumMod val="50000"/>
                  </a:schemeClr>
                </a:solidFill>
              </a:rPr>
              <a:t> </a:t>
            </a:r>
            <a:r>
              <a:rPr lang="en-US" sz="2000" dirty="0" err="1">
                <a:solidFill>
                  <a:schemeClr val="tx2">
                    <a:lumMod val="50000"/>
                  </a:schemeClr>
                </a:solidFill>
              </a:rPr>
              <a:t>qilish</a:t>
            </a:r>
            <a:r>
              <a:rPr lang="en-US" sz="2000" dirty="0">
                <a:solidFill>
                  <a:schemeClr val="tx2">
                    <a:lumMod val="50000"/>
                  </a:schemeClr>
                </a:solidFill>
              </a:rPr>
              <a:t> </a:t>
            </a:r>
            <a:r>
              <a:rPr lang="en-US" sz="2000" dirty="0" err="1">
                <a:solidFill>
                  <a:schemeClr val="tx2">
                    <a:lumMod val="50000"/>
                  </a:schemeClr>
                </a:solidFill>
              </a:rPr>
              <a:t>kerak</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2) har bir kritik nuqtadan chapda  va o‘ngda  hosilaning ishorasini  aniqlash kerak</a:t>
            </a:r>
            <a:r>
              <a:rPr lang="uz-Cyrl-UZ" sz="2000" dirty="0" smtClean="0">
                <a:solidFill>
                  <a:schemeClr val="tx2">
                    <a:lumMod val="50000"/>
                  </a:schemeClr>
                </a:solidFill>
              </a:rPr>
              <a:t>.</a:t>
            </a:r>
            <a:r>
              <a:rPr lang="uz-Cyrl-UZ" sz="2000" dirty="0"/>
              <a:t> </a:t>
            </a:r>
            <a:r>
              <a:rPr lang="en-US" sz="2000" dirty="0" smtClean="0"/>
              <a:t/>
            </a:r>
            <a:br>
              <a:rPr lang="en-US" sz="2000" dirty="0" smtClean="0"/>
            </a:br>
            <a:r>
              <a:rPr lang="en-US" sz="2000" dirty="0">
                <a:solidFill>
                  <a:schemeClr val="tx2">
                    <a:lumMod val="50000"/>
                  </a:schemeClr>
                </a:solidFill>
              </a:rPr>
              <a:t>   </a:t>
            </a:r>
            <a:r>
              <a:rPr lang="uz-Cyrl-UZ" sz="2000" dirty="0">
                <a:solidFill>
                  <a:schemeClr val="tx2">
                    <a:lumMod val="50000"/>
                  </a:schemeClr>
                </a:solidFill>
              </a:rPr>
              <a:t>3) agar hosila ishorasini «+» dan «-» ga («-» dan «+» ga) o‘zgartirsa, u holda bu kritik nuqtada </a:t>
            </a:r>
            <a:r>
              <a:rPr lang="uz-Cyrl-UZ" sz="2000" i="1" dirty="0">
                <a:solidFill>
                  <a:schemeClr val="tx2">
                    <a:lumMod val="50000"/>
                  </a:schemeClr>
                </a:solidFill>
              </a:rPr>
              <a:t>f(x)</a:t>
            </a:r>
            <a:r>
              <a:rPr lang="uz-Cyrl-UZ" sz="2000" dirty="0">
                <a:solidFill>
                  <a:schemeClr val="tx2">
                    <a:lumMod val="50000"/>
                  </a:schemeClr>
                </a:solidFill>
              </a:rPr>
              <a:t> funksiya maksimumga  (minimumga) ega bo‘ladi. </a:t>
            </a:r>
            <a:r>
              <a:rPr lang="en-US" sz="2000" dirty="0">
                <a:solidFill>
                  <a:schemeClr val="tx2">
                    <a:lumMod val="50000"/>
                  </a:schemeClr>
                </a:solidFill>
              </a:rPr>
              <a:t>Agar </a:t>
            </a:r>
            <a:r>
              <a:rPr lang="en-US" sz="2000" dirty="0" err="1">
                <a:solidFill>
                  <a:schemeClr val="tx2">
                    <a:lumMod val="50000"/>
                  </a:schemeClr>
                </a:solidFill>
              </a:rPr>
              <a:t>hosila</a:t>
            </a:r>
            <a:r>
              <a:rPr lang="en-US" sz="2000" dirty="0">
                <a:solidFill>
                  <a:schemeClr val="tx2">
                    <a:lumMod val="50000"/>
                  </a:schemeClr>
                </a:solidFill>
              </a:rPr>
              <a:t> </a:t>
            </a:r>
            <a:r>
              <a:rPr lang="en-US" sz="2000" dirty="0" err="1">
                <a:solidFill>
                  <a:schemeClr val="tx2">
                    <a:lumMod val="50000"/>
                  </a:schemeClr>
                </a:solidFill>
              </a:rPr>
              <a:t>ishorasi</a:t>
            </a:r>
            <a:r>
              <a:rPr lang="en-US" sz="2000" dirty="0">
                <a:solidFill>
                  <a:schemeClr val="tx2">
                    <a:lumMod val="50000"/>
                  </a:schemeClr>
                </a:solidFill>
              </a:rPr>
              <a:t> </a:t>
            </a:r>
            <a:r>
              <a:rPr lang="en-US" sz="2000" dirty="0" err="1">
                <a:solidFill>
                  <a:schemeClr val="tx2">
                    <a:lumMod val="50000"/>
                  </a:schemeClr>
                </a:solidFill>
              </a:rPr>
              <a:t>o‘zgarmasa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mavjud</a:t>
            </a:r>
            <a:r>
              <a:rPr lang="en-US" sz="2000" dirty="0">
                <a:solidFill>
                  <a:schemeClr val="tx2">
                    <a:lumMod val="50000"/>
                  </a:schemeClr>
                </a:solidFill>
              </a:rPr>
              <a:t> </a:t>
            </a:r>
            <a:r>
              <a:rPr lang="en-US" sz="2000" dirty="0" err="1">
                <a:solidFill>
                  <a:schemeClr val="tx2">
                    <a:lumMod val="50000"/>
                  </a:schemeClr>
                </a:solidFill>
              </a:rPr>
              <a:t>bo‘lmaydi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endParaRPr lang="ru-RU" sz="2000" dirty="0">
              <a:solidFill>
                <a:schemeClr val="tx2">
                  <a:lumMod val="50000"/>
                </a:schemeClr>
              </a:solidFill>
            </a:endParaRPr>
          </a:p>
        </p:txBody>
      </p:sp>
      <p:sp>
        <p:nvSpPr>
          <p:cNvPr id="3" name="Подзаголовок 2"/>
          <p:cNvSpPr>
            <a:spLocks noGrp="1"/>
          </p:cNvSpPr>
          <p:nvPr>
            <p:ph type="subTitle" idx="1"/>
          </p:nvPr>
        </p:nvSpPr>
        <p:spPr>
          <a:xfrm>
            <a:off x="1043608" y="5864592"/>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122931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83568" y="2132856"/>
                <a:ext cx="7772400" cy="3672408"/>
              </a:xfrm>
            </p:spPr>
            <p:txBody>
              <a:bodyPr>
                <a:normAutofit fontScale="90000"/>
              </a:bodyPr>
              <a:lstStyle/>
              <a:p>
                <a:pPr algn="l"/>
                <a:r>
                  <a:rPr lang="en-US" sz="2200" b="1" dirty="0" smtClean="0">
                    <a:solidFill>
                      <a:schemeClr val="tx2">
                        <a:lumMod val="50000"/>
                      </a:schemeClr>
                    </a:solidFill>
                  </a:rPr>
                  <a:t>4.Funksiyaning </a:t>
                </a:r>
                <a:r>
                  <a:rPr lang="en-US" sz="2200" b="1" dirty="0" err="1">
                    <a:solidFill>
                      <a:schemeClr val="tx2">
                        <a:lumMod val="50000"/>
                      </a:schemeClr>
                    </a:solidFill>
                  </a:rPr>
                  <a:t>eng</a:t>
                </a:r>
                <a:r>
                  <a:rPr lang="en-US" sz="2200" b="1" dirty="0">
                    <a:solidFill>
                      <a:schemeClr val="tx2">
                        <a:lumMod val="50000"/>
                      </a:schemeClr>
                    </a:solidFill>
                  </a:rPr>
                  <a:t> </a:t>
                </a:r>
                <a:r>
                  <a:rPr lang="en-US" sz="2200" b="1" dirty="0" err="1">
                    <a:solidFill>
                      <a:schemeClr val="tx2">
                        <a:lumMod val="50000"/>
                      </a:schemeClr>
                    </a:solidFill>
                  </a:rPr>
                  <a:t>katta</a:t>
                </a:r>
                <a:r>
                  <a:rPr lang="en-US" sz="2200" b="1" dirty="0">
                    <a:solidFill>
                      <a:schemeClr val="tx2">
                        <a:lumMod val="50000"/>
                      </a:schemeClr>
                    </a:solidFill>
                  </a:rPr>
                  <a:t> </a:t>
                </a:r>
                <a:r>
                  <a:rPr lang="en-US" sz="2200" b="1" dirty="0" err="1">
                    <a:solidFill>
                      <a:schemeClr val="tx2">
                        <a:lumMod val="50000"/>
                      </a:schemeClr>
                    </a:solidFill>
                  </a:rPr>
                  <a:t>va</a:t>
                </a:r>
                <a:r>
                  <a:rPr lang="en-US" sz="2200" b="1" dirty="0">
                    <a:solidFill>
                      <a:schemeClr val="tx2">
                        <a:lumMod val="50000"/>
                      </a:schemeClr>
                    </a:solidFill>
                  </a:rPr>
                  <a:t> </a:t>
                </a:r>
                <a:r>
                  <a:rPr lang="en-US" sz="2200" b="1" dirty="0" err="1">
                    <a:solidFill>
                      <a:schemeClr val="tx2">
                        <a:lumMod val="50000"/>
                      </a:schemeClr>
                    </a:solidFill>
                  </a:rPr>
                  <a:t>eng</a:t>
                </a:r>
                <a:r>
                  <a:rPr lang="en-US" sz="2200" b="1" dirty="0">
                    <a:solidFill>
                      <a:schemeClr val="tx2">
                        <a:lumMod val="50000"/>
                      </a:schemeClr>
                    </a:solidFill>
                  </a:rPr>
                  <a:t> </a:t>
                </a:r>
                <a:r>
                  <a:rPr lang="en-US" sz="2200" b="1" dirty="0" err="1">
                    <a:solidFill>
                      <a:schemeClr val="tx2">
                        <a:lumMod val="50000"/>
                      </a:schemeClr>
                    </a:solidFill>
                  </a:rPr>
                  <a:t>kichik</a:t>
                </a:r>
                <a:r>
                  <a:rPr lang="en-US" sz="2200" b="1" dirty="0">
                    <a:solidFill>
                      <a:schemeClr val="tx2">
                        <a:lumMod val="50000"/>
                      </a:schemeClr>
                    </a:solidFill>
                  </a:rPr>
                  <a:t> </a:t>
                </a:r>
                <a:r>
                  <a:rPr lang="en-US" sz="2200" b="1" dirty="0" err="1">
                    <a:solidFill>
                      <a:schemeClr val="tx2">
                        <a:lumMod val="50000"/>
                      </a:schemeClr>
                    </a:solidFill>
                  </a:rPr>
                  <a:t>qiymatlarini</a:t>
                </a:r>
                <a:r>
                  <a:rPr lang="en-US" sz="2200" b="1" dirty="0">
                    <a:solidFill>
                      <a:schemeClr val="tx2">
                        <a:lumMod val="50000"/>
                      </a:schemeClr>
                    </a:solidFill>
                  </a:rPr>
                  <a:t> </a:t>
                </a:r>
                <a:r>
                  <a:rPr lang="en-US" sz="2200" b="1" dirty="0" err="1">
                    <a:solidFill>
                      <a:schemeClr val="tx2">
                        <a:lumMod val="50000"/>
                      </a:schemeClr>
                    </a:solidFill>
                  </a:rPr>
                  <a:t>izlash</a:t>
                </a:r>
                <a:r>
                  <a:rPr lang="en-US" sz="2200" b="1" dirty="0">
                    <a:solidFill>
                      <a:schemeClr val="tx2">
                        <a:lumMod val="50000"/>
                      </a:schemeClr>
                    </a:solidFill>
                  </a:rPr>
                  <a:t>.   </a:t>
                </a:r>
                <a:r>
                  <a:rPr lang="en-US" sz="2200" dirty="0">
                    <a:solidFill>
                      <a:schemeClr val="tx2">
                        <a:lumMod val="50000"/>
                      </a:schemeClr>
                    </a:solidFill>
                  </a:rPr>
                  <a:t/>
                </a:r>
                <a:br>
                  <a:rPr lang="en-US" sz="2200" dirty="0">
                    <a:solidFill>
                      <a:schemeClr val="tx2">
                        <a:lumMod val="50000"/>
                      </a:schemeClr>
                    </a:solidFill>
                  </a:rPr>
                </a:br>
                <a:r>
                  <a:rPr lang="en-US" sz="2200" dirty="0" smtClean="0">
                    <a:solidFill>
                      <a:schemeClr val="tx2">
                        <a:lumMod val="50000"/>
                      </a:schemeClr>
                    </a:solidFill>
                  </a:rPr>
                  <a:t>     </a:t>
                </a:r>
                <a:r>
                  <a:rPr lang="uz-Cyrl-UZ" sz="2200" dirty="0">
                    <a:solidFill>
                      <a:schemeClr val="tx2">
                        <a:lumMod val="50000"/>
                      </a:schemeClr>
                    </a:solidFill>
                  </a:rPr>
                  <a:t>Faraz qilaylik, </a:t>
                </a:r>
                <a:r>
                  <a:rPr lang="uz-Cyrl-UZ" sz="2200" i="1" dirty="0">
                    <a:solidFill>
                      <a:schemeClr val="tx2">
                        <a:lumMod val="50000"/>
                      </a:schemeClr>
                    </a:solidFill>
                  </a:rPr>
                  <a:t>f(x)</a:t>
                </a:r>
                <a:r>
                  <a:rPr lang="uz-Cyrl-UZ" sz="2200" dirty="0">
                    <a:solidFill>
                      <a:schemeClr val="tx2">
                        <a:lumMod val="50000"/>
                      </a:schemeClr>
                    </a:solidFill>
                  </a:rPr>
                  <a:t> funksiya  </a:t>
                </a:r>
                <a:r>
                  <a:rPr lang="uz-Cyrl-UZ" sz="2200" i="1" dirty="0">
                    <a:solidFill>
                      <a:schemeClr val="tx2">
                        <a:lumMod val="50000"/>
                      </a:schemeClr>
                    </a:solidFill>
                  </a:rPr>
                  <a:t>X</a:t>
                </a:r>
                <a:r>
                  <a:rPr lang="uz-Cyrl-UZ" sz="2200" dirty="0">
                    <a:solidFill>
                      <a:schemeClr val="tx2">
                        <a:lumMod val="50000"/>
                      </a:schemeClr>
                    </a:solidFill>
                  </a:rPr>
                  <a:t> sohada aniqlangan bo‘lsin. Bu  funksiyaning qiymatlar to‘plami  </a:t>
                </a:r>
                <a:r>
                  <a:rPr lang="uz-Cyrl-UZ" sz="2200" i="1" dirty="0">
                    <a:solidFill>
                      <a:schemeClr val="tx2">
                        <a:lumMod val="50000"/>
                      </a:schemeClr>
                    </a:solidFill>
                  </a:rPr>
                  <a:t>E(f)={f(x): x</a:t>
                </a:r>
                <a:r>
                  <a:rPr lang="en-US" sz="2200" i="1" dirty="0">
                    <a:solidFill>
                      <a:schemeClr val="tx2">
                        <a:lumMod val="50000"/>
                      </a:schemeClr>
                    </a:solidFill>
                    <a:sym typeface="Symbol"/>
                  </a:rPr>
                  <a:t></a:t>
                </a:r>
                <a:r>
                  <a:rPr lang="uz-Cyrl-UZ" sz="2200" i="1" dirty="0">
                    <a:solidFill>
                      <a:schemeClr val="tx2">
                        <a:lumMod val="50000"/>
                      </a:schemeClr>
                    </a:solidFill>
                  </a:rPr>
                  <a:t>X}</a:t>
                </a:r>
                <a:r>
                  <a:rPr lang="uz-Cyrl-UZ" sz="2200" dirty="0">
                    <a:solidFill>
                      <a:schemeClr val="tx2">
                        <a:lumMod val="50000"/>
                      </a:schemeClr>
                    </a:solidFill>
                  </a:rPr>
                  <a:t> ni qaraymiz.</a:t>
                </a:r>
                <a:r>
                  <a:rPr lang="ru-RU" sz="2200" dirty="0">
                    <a:solidFill>
                      <a:schemeClr val="tx2">
                        <a:lumMod val="50000"/>
                      </a:schemeClr>
                    </a:solidFill>
                  </a:rPr>
                  <a:t/>
                </a:r>
                <a:br>
                  <a:rPr lang="ru-RU" sz="2200" dirty="0">
                    <a:solidFill>
                      <a:schemeClr val="tx2">
                        <a:lumMod val="50000"/>
                      </a:schemeClr>
                    </a:solidFill>
                  </a:rPr>
                </a:br>
                <a:r>
                  <a:rPr lang="uz-Cyrl-UZ" sz="2200" dirty="0">
                    <a:solidFill>
                      <a:schemeClr val="tx2">
                        <a:lumMod val="50000"/>
                      </a:schemeClr>
                    </a:solidFill>
                  </a:rPr>
                  <a:t>Agar </a:t>
                </a:r>
                <a:r>
                  <a:rPr lang="uz-Cyrl-UZ" sz="2200" i="1" dirty="0">
                    <a:solidFill>
                      <a:schemeClr val="tx2">
                        <a:lumMod val="50000"/>
                      </a:schemeClr>
                    </a:solidFill>
                  </a:rPr>
                  <a:t>E(f)</a:t>
                </a:r>
                <a:r>
                  <a:rPr lang="uz-Cyrl-UZ" sz="2200" dirty="0">
                    <a:solidFill>
                      <a:schemeClr val="tx2">
                        <a:lumMod val="50000"/>
                      </a:schemeClr>
                    </a:solidFill>
                  </a:rPr>
                  <a:t> to‘plam chegaralangan bo‘lsa,  u holda uning aniq yuqori chegarasi mavjud, uni </a:t>
                </a:r>
                <a:r>
                  <a:rPr lang="uz-Cyrl-UZ" sz="2200" i="1" dirty="0" smtClean="0">
                    <a:solidFill>
                      <a:schemeClr val="tx2">
                        <a:lumMod val="50000"/>
                      </a:schemeClr>
                    </a:solidFill>
                  </a:rPr>
                  <a:t>M</a:t>
                </a:r>
                <a:r>
                  <a:rPr lang="uz-Cyrl-UZ" sz="2200" dirty="0" smtClean="0">
                    <a:solidFill>
                      <a:schemeClr val="tx2">
                        <a:lumMod val="50000"/>
                      </a:schemeClr>
                    </a:solidFill>
                  </a:rPr>
                  <a:t>=</a:t>
                </a:r>
                <a14:m>
                  <m:oMath xmlns:m="http://schemas.openxmlformats.org/officeDocument/2006/math">
                    <m:func>
                      <m:funcPr>
                        <m:ctrlPr>
                          <a:rPr lang="en-US" sz="2200" i="1" smtClean="0">
                            <a:solidFill>
                              <a:schemeClr val="tx2">
                                <a:lumMod val="50000"/>
                              </a:schemeClr>
                            </a:solidFill>
                            <a:latin typeface="Cambria Math"/>
                          </a:rPr>
                        </m:ctrlPr>
                      </m:funcPr>
                      <m:fName>
                        <m:limLow>
                          <m:limLowPr>
                            <m:ctrlPr>
                              <a:rPr lang="en-US" sz="2200" i="1" smtClean="0">
                                <a:solidFill>
                                  <a:schemeClr val="tx2">
                                    <a:lumMod val="50000"/>
                                  </a:schemeClr>
                                </a:solidFill>
                                <a:latin typeface="Cambria Math"/>
                              </a:rPr>
                            </m:ctrlPr>
                          </m:limLowPr>
                          <m:e>
                            <m:r>
                              <m:rPr>
                                <m:sty m:val="p"/>
                              </m:rPr>
                              <a:rPr lang="en-US" sz="2200" b="0" i="0" smtClean="0">
                                <a:solidFill>
                                  <a:schemeClr val="tx2">
                                    <a:lumMod val="50000"/>
                                  </a:schemeClr>
                                </a:solidFill>
                                <a:latin typeface="Cambria Math"/>
                              </a:rPr>
                              <m:t>sup</m:t>
                            </m:r>
                          </m:e>
                          <m:lim>
                            <m:r>
                              <a:rPr lang="en-US" sz="2200" b="0" i="1" smtClean="0">
                                <a:solidFill>
                                  <a:schemeClr val="tx2">
                                    <a:lumMod val="50000"/>
                                  </a:schemeClr>
                                </a:solidFill>
                                <a:latin typeface="Cambria Math"/>
                              </a:rPr>
                              <m:t>𝑥</m:t>
                            </m:r>
                            <m:r>
                              <a:rPr lang="en-US" sz="2200" b="0" i="1" smtClean="0">
                                <a:solidFill>
                                  <a:schemeClr val="tx2">
                                    <a:lumMod val="50000"/>
                                  </a:schemeClr>
                                </a:solidFill>
                                <a:latin typeface="Cambria Math"/>
                                <a:ea typeface="Cambria Math"/>
                              </a:rPr>
                              <m:t>∈</m:t>
                            </m:r>
                            <m:r>
                              <a:rPr lang="en-US" sz="2200" b="0" i="1" smtClean="0">
                                <a:solidFill>
                                  <a:schemeClr val="tx2">
                                    <a:lumMod val="50000"/>
                                  </a:schemeClr>
                                </a:solidFill>
                                <a:latin typeface="Cambria Math"/>
                                <a:ea typeface="Cambria Math"/>
                              </a:rPr>
                              <m:t>𝑋</m:t>
                            </m:r>
                          </m:lim>
                        </m:limLow>
                      </m:fName>
                      <m:e>
                        <m:r>
                          <m:rPr>
                            <m:nor/>
                          </m:rPr>
                          <a:rPr lang="uz-Cyrl-UZ" sz="2200" dirty="0">
                            <a:solidFill>
                              <a:schemeClr val="tx2">
                                <a:lumMod val="50000"/>
                              </a:schemeClr>
                            </a:solidFill>
                          </a:rPr>
                          <m:t>{</m:t>
                        </m:r>
                        <m:r>
                          <m:rPr>
                            <m:nor/>
                          </m:rPr>
                          <a:rPr lang="uz-Cyrl-UZ" sz="2200" i="1" dirty="0">
                            <a:solidFill>
                              <a:schemeClr val="tx2">
                                <a:lumMod val="50000"/>
                              </a:schemeClr>
                            </a:solidFill>
                          </a:rPr>
                          <m:t>f</m:t>
                        </m:r>
                        <m:r>
                          <m:rPr>
                            <m:nor/>
                          </m:rPr>
                          <a:rPr lang="uz-Cyrl-UZ" sz="2200" i="1" dirty="0">
                            <a:solidFill>
                              <a:schemeClr val="tx2">
                                <a:lumMod val="50000"/>
                              </a:schemeClr>
                            </a:solidFill>
                          </a:rPr>
                          <m:t>(</m:t>
                        </m:r>
                        <m:r>
                          <m:rPr>
                            <m:nor/>
                          </m:rPr>
                          <a:rPr lang="uz-Cyrl-UZ" sz="2200" i="1" dirty="0">
                            <a:solidFill>
                              <a:schemeClr val="tx2">
                                <a:lumMod val="50000"/>
                              </a:schemeClr>
                            </a:solidFill>
                          </a:rPr>
                          <m:t>x</m:t>
                        </m:r>
                        <m:r>
                          <m:rPr>
                            <m:nor/>
                          </m:rPr>
                          <a:rPr lang="uz-Cyrl-UZ" sz="2200" i="1" dirty="0">
                            <a:solidFill>
                              <a:schemeClr val="tx2">
                                <a:lumMod val="50000"/>
                              </a:schemeClr>
                            </a:solidFill>
                          </a:rPr>
                          <m:t>)</m:t>
                        </m:r>
                        <m:r>
                          <m:rPr>
                            <m:nor/>
                          </m:rPr>
                          <a:rPr lang="uz-Cyrl-UZ" sz="2200" dirty="0">
                            <a:solidFill>
                              <a:schemeClr val="tx2">
                                <a:lumMod val="50000"/>
                              </a:schemeClr>
                            </a:solidFill>
                          </a:rPr>
                          <m:t>}</m:t>
                        </m:r>
                      </m:e>
                    </m:func>
                  </m:oMath>
                </a14:m>
                <a:r>
                  <a:rPr lang="ru-RU" sz="2200" dirty="0" smtClean="0">
                    <a:solidFill>
                      <a:schemeClr val="tx2">
                        <a:lumMod val="50000"/>
                      </a:schemeClr>
                    </a:solidFill>
                  </a:rPr>
                  <a:t> </a:t>
                </a:r>
                <a:r>
                  <a:rPr lang="uz-Cyrl-UZ" sz="2200" dirty="0" smtClean="0">
                    <a:solidFill>
                      <a:schemeClr val="tx2">
                        <a:lumMod val="50000"/>
                      </a:schemeClr>
                    </a:solidFill>
                  </a:rPr>
                  <a:t>deb </a:t>
                </a:r>
                <a:r>
                  <a:rPr lang="uz-Cyrl-UZ" sz="2200" dirty="0">
                    <a:solidFill>
                      <a:schemeClr val="tx2">
                        <a:lumMod val="50000"/>
                      </a:schemeClr>
                    </a:solidFill>
                  </a:rPr>
                  <a:t>belgilaymiz. Agar </a:t>
                </a:r>
                <a:r>
                  <a:rPr lang="uz-Cyrl-UZ" sz="2200" i="1" dirty="0">
                    <a:solidFill>
                      <a:schemeClr val="tx2">
                        <a:lumMod val="50000"/>
                      </a:schemeClr>
                    </a:solidFill>
                  </a:rPr>
                  <a:t>M</a:t>
                </a:r>
                <a:r>
                  <a:rPr lang="en-US" sz="2200" i="1" dirty="0">
                    <a:solidFill>
                      <a:schemeClr val="tx2">
                        <a:lumMod val="50000"/>
                      </a:schemeClr>
                    </a:solidFill>
                    <a:sym typeface="Symbol"/>
                  </a:rPr>
                  <a:t></a:t>
                </a:r>
                <a:r>
                  <a:rPr lang="uz-Cyrl-UZ" sz="2200" i="1" dirty="0">
                    <a:solidFill>
                      <a:schemeClr val="tx2">
                        <a:lumMod val="50000"/>
                      </a:schemeClr>
                    </a:solidFill>
                  </a:rPr>
                  <a:t>E(f) </a:t>
                </a:r>
                <a:r>
                  <a:rPr lang="uz-Cyrl-UZ" sz="2200" dirty="0">
                    <a:solidFill>
                      <a:schemeClr val="tx2">
                        <a:lumMod val="50000"/>
                      </a:schemeClr>
                    </a:solidFill>
                  </a:rPr>
                  <a:t>bo‘lsa, u holda </a:t>
                </a:r>
                <a:r>
                  <a:rPr lang="uz-Cyrl-UZ" sz="2200" i="1" dirty="0">
                    <a:solidFill>
                      <a:schemeClr val="tx2">
                        <a:lumMod val="50000"/>
                      </a:schemeClr>
                    </a:solidFill>
                  </a:rPr>
                  <a:t>M</a:t>
                </a:r>
                <a:r>
                  <a:rPr lang="uz-Cyrl-UZ" sz="2200" dirty="0">
                    <a:solidFill>
                      <a:schemeClr val="tx2">
                        <a:lumMod val="50000"/>
                      </a:schemeClr>
                    </a:solidFill>
                  </a:rPr>
                  <a:t> soni </a:t>
                </a:r>
                <a:r>
                  <a:rPr lang="uz-Cyrl-UZ" sz="2200" i="1" dirty="0">
                    <a:solidFill>
                      <a:schemeClr val="tx2">
                        <a:lumMod val="50000"/>
                      </a:schemeClr>
                    </a:solidFill>
                  </a:rPr>
                  <a:t>f(x)</a:t>
                </a:r>
                <a:r>
                  <a:rPr lang="uz-Cyrl-UZ" sz="2200" dirty="0">
                    <a:solidFill>
                      <a:schemeClr val="tx2">
                        <a:lumMod val="50000"/>
                      </a:schemeClr>
                    </a:solidFill>
                  </a:rPr>
                  <a:t> funksiyaning eng katta qiymati deb ataladi va </a:t>
                </a:r>
                <a:r>
                  <a:rPr lang="uz-Cyrl-UZ" sz="2200" i="1" dirty="0" smtClean="0">
                    <a:solidFill>
                      <a:schemeClr val="tx2">
                        <a:lumMod val="50000"/>
                      </a:schemeClr>
                    </a:solidFill>
                  </a:rPr>
                  <a:t>M</a:t>
                </a:r>
                <a:r>
                  <a:rPr lang="uz-Cyrl-UZ" sz="2200" dirty="0" smtClean="0">
                    <a:solidFill>
                      <a:schemeClr val="tx2">
                        <a:lumMod val="50000"/>
                      </a:schemeClr>
                    </a:solidFill>
                  </a:rPr>
                  <a:t>=</a:t>
                </a:r>
                <a14:m>
                  <m:oMath xmlns:m="http://schemas.openxmlformats.org/officeDocument/2006/math">
                    <m:func>
                      <m:funcPr>
                        <m:ctrlPr>
                          <a:rPr lang="en-US" sz="2200" i="1" smtClean="0">
                            <a:solidFill>
                              <a:schemeClr val="tx2">
                                <a:lumMod val="50000"/>
                              </a:schemeClr>
                            </a:solidFill>
                            <a:latin typeface="Cambria Math"/>
                          </a:rPr>
                        </m:ctrlPr>
                      </m:funcPr>
                      <m:fName>
                        <m:limLow>
                          <m:limLowPr>
                            <m:ctrlPr>
                              <a:rPr lang="en-US" sz="2200" i="1" smtClean="0">
                                <a:solidFill>
                                  <a:schemeClr val="tx2">
                                    <a:lumMod val="50000"/>
                                  </a:schemeClr>
                                </a:solidFill>
                                <a:latin typeface="Cambria Math"/>
                              </a:rPr>
                            </m:ctrlPr>
                          </m:limLowPr>
                          <m:e>
                            <m:r>
                              <m:rPr>
                                <m:sty m:val="p"/>
                              </m:rPr>
                              <a:rPr lang="en-US" sz="2200" i="0" smtClean="0">
                                <a:solidFill>
                                  <a:schemeClr val="tx2">
                                    <a:lumMod val="50000"/>
                                  </a:schemeClr>
                                </a:solidFill>
                                <a:latin typeface="Cambria Math"/>
                              </a:rPr>
                              <m:t>max</m:t>
                            </m:r>
                          </m:e>
                          <m:lim>
                            <m:r>
                              <a:rPr lang="en-US" sz="2200" b="0" i="1" smtClean="0">
                                <a:solidFill>
                                  <a:schemeClr val="tx2">
                                    <a:lumMod val="50000"/>
                                  </a:schemeClr>
                                </a:solidFill>
                                <a:latin typeface="Cambria Math"/>
                              </a:rPr>
                              <m:t>𝑥</m:t>
                            </m:r>
                            <m:r>
                              <a:rPr lang="en-US" sz="2200" b="0" i="1" smtClean="0">
                                <a:solidFill>
                                  <a:schemeClr val="tx2">
                                    <a:lumMod val="50000"/>
                                  </a:schemeClr>
                                </a:solidFill>
                                <a:latin typeface="Cambria Math"/>
                                <a:ea typeface="Cambria Math"/>
                              </a:rPr>
                              <m:t>∈</m:t>
                            </m:r>
                            <m:r>
                              <a:rPr lang="en-US" sz="2200" b="0" i="1" smtClean="0">
                                <a:solidFill>
                                  <a:schemeClr val="tx2">
                                    <a:lumMod val="50000"/>
                                  </a:schemeClr>
                                </a:solidFill>
                                <a:latin typeface="Cambria Math"/>
                                <a:ea typeface="Cambria Math"/>
                              </a:rPr>
                              <m:t>𝑋</m:t>
                            </m:r>
                          </m:lim>
                        </m:limLow>
                      </m:fName>
                      <m:e>
                        <m:r>
                          <m:rPr>
                            <m:nor/>
                          </m:rPr>
                          <a:rPr lang="uz-Cyrl-UZ" sz="2200" dirty="0">
                            <a:solidFill>
                              <a:schemeClr val="tx2">
                                <a:lumMod val="50000"/>
                              </a:schemeClr>
                            </a:solidFill>
                          </a:rPr>
                          <m:t>{</m:t>
                        </m:r>
                        <m:r>
                          <m:rPr>
                            <m:nor/>
                          </m:rPr>
                          <a:rPr lang="uz-Cyrl-UZ" sz="2200" i="1" dirty="0">
                            <a:solidFill>
                              <a:schemeClr val="tx2">
                                <a:lumMod val="50000"/>
                              </a:schemeClr>
                            </a:solidFill>
                          </a:rPr>
                          <m:t>f</m:t>
                        </m:r>
                        <m:r>
                          <m:rPr>
                            <m:nor/>
                          </m:rPr>
                          <a:rPr lang="uz-Cyrl-UZ" sz="2200" i="1" dirty="0">
                            <a:solidFill>
                              <a:schemeClr val="tx2">
                                <a:lumMod val="50000"/>
                              </a:schemeClr>
                            </a:solidFill>
                          </a:rPr>
                          <m:t>(</m:t>
                        </m:r>
                        <m:r>
                          <m:rPr>
                            <m:nor/>
                          </m:rPr>
                          <a:rPr lang="uz-Cyrl-UZ" sz="2200" i="1" dirty="0">
                            <a:solidFill>
                              <a:schemeClr val="tx2">
                                <a:lumMod val="50000"/>
                              </a:schemeClr>
                            </a:solidFill>
                          </a:rPr>
                          <m:t>x</m:t>
                        </m:r>
                        <m:r>
                          <m:rPr>
                            <m:nor/>
                          </m:rPr>
                          <a:rPr lang="uz-Cyrl-UZ" sz="2200" i="1" dirty="0">
                            <a:solidFill>
                              <a:schemeClr val="tx2">
                                <a:lumMod val="50000"/>
                              </a:schemeClr>
                            </a:solidFill>
                          </a:rPr>
                          <m:t>)</m:t>
                        </m:r>
                        <m:r>
                          <m:rPr>
                            <m:nor/>
                          </m:rPr>
                          <a:rPr lang="uz-Cyrl-UZ" sz="2200" dirty="0">
                            <a:solidFill>
                              <a:schemeClr val="tx2">
                                <a:lumMod val="50000"/>
                              </a:schemeClr>
                            </a:solidFill>
                          </a:rPr>
                          <m:t>}</m:t>
                        </m:r>
                      </m:e>
                    </m:func>
                  </m:oMath>
                </a14:m>
                <a:r>
                  <a:rPr lang="ru-RU" sz="2200" dirty="0" smtClean="0">
                    <a:solidFill>
                      <a:schemeClr val="tx2">
                        <a:lumMod val="50000"/>
                      </a:schemeClr>
                    </a:solidFill>
                  </a:rPr>
                  <a:t> </a:t>
                </a:r>
                <a:r>
                  <a:rPr lang="uz-Cyrl-UZ" sz="2200" dirty="0" smtClean="0">
                    <a:solidFill>
                      <a:schemeClr val="tx2">
                        <a:lumMod val="50000"/>
                      </a:schemeClr>
                    </a:solidFill>
                  </a:rPr>
                  <a:t>kabi </a:t>
                </a:r>
                <a:r>
                  <a:rPr lang="uz-Cyrl-UZ" sz="2200" dirty="0">
                    <a:solidFill>
                      <a:schemeClr val="tx2">
                        <a:lumMod val="50000"/>
                      </a:schemeClr>
                    </a:solidFill>
                  </a:rPr>
                  <a:t>belgilanadi. Xuddi shunga o‘xshash </a:t>
                </a:r>
                <a:r>
                  <a:rPr lang="uz-Cyrl-UZ" sz="2200" i="1" dirty="0">
                    <a:solidFill>
                      <a:schemeClr val="tx2">
                        <a:lumMod val="50000"/>
                      </a:schemeClr>
                    </a:solidFill>
                  </a:rPr>
                  <a:t>E(f)</a:t>
                </a:r>
                <a:r>
                  <a:rPr lang="uz-Cyrl-UZ" sz="2200" dirty="0">
                    <a:solidFill>
                      <a:schemeClr val="tx2">
                        <a:lumMod val="50000"/>
                      </a:schemeClr>
                    </a:solidFill>
                  </a:rPr>
                  <a:t> to‘plamning aniq quyi chegarasi mavjud, uni </a:t>
                </a:r>
                <a:r>
                  <a:rPr lang="uz-Cyrl-UZ" sz="2200" i="1" dirty="0" smtClean="0">
                    <a:solidFill>
                      <a:schemeClr val="tx2">
                        <a:lumMod val="50000"/>
                      </a:schemeClr>
                    </a:solidFill>
                  </a:rPr>
                  <a:t>m</a:t>
                </a:r>
                <a:r>
                  <a:rPr lang="uz-Cyrl-UZ" sz="2200" dirty="0" smtClean="0">
                    <a:solidFill>
                      <a:schemeClr val="tx2">
                        <a:lumMod val="50000"/>
                      </a:schemeClr>
                    </a:solidFill>
                  </a:rPr>
                  <a:t>=</a:t>
                </a:r>
                <a14:m>
                  <m:oMath xmlns:m="http://schemas.openxmlformats.org/officeDocument/2006/math">
                    <m:func>
                      <m:funcPr>
                        <m:ctrlPr>
                          <a:rPr lang="en-US" sz="2200" i="1" smtClean="0">
                            <a:solidFill>
                              <a:schemeClr val="tx2">
                                <a:lumMod val="50000"/>
                              </a:schemeClr>
                            </a:solidFill>
                            <a:latin typeface="Cambria Math"/>
                          </a:rPr>
                        </m:ctrlPr>
                      </m:funcPr>
                      <m:fName>
                        <m:limLow>
                          <m:limLowPr>
                            <m:ctrlPr>
                              <a:rPr lang="en-US" sz="2200" i="1" smtClean="0">
                                <a:solidFill>
                                  <a:schemeClr val="tx2">
                                    <a:lumMod val="50000"/>
                                  </a:schemeClr>
                                </a:solidFill>
                                <a:latin typeface="Cambria Math"/>
                              </a:rPr>
                            </m:ctrlPr>
                          </m:limLowPr>
                          <m:e>
                            <m:r>
                              <m:rPr>
                                <m:sty m:val="p"/>
                              </m:rPr>
                              <a:rPr lang="en-US" sz="2200" b="0" i="0" smtClean="0">
                                <a:solidFill>
                                  <a:schemeClr val="tx2">
                                    <a:lumMod val="50000"/>
                                  </a:schemeClr>
                                </a:solidFill>
                                <a:latin typeface="Cambria Math"/>
                              </a:rPr>
                              <m:t>inf</m:t>
                            </m:r>
                          </m:e>
                          <m:lim>
                            <m:r>
                              <a:rPr lang="en-US" sz="2200" b="0" i="1" smtClean="0">
                                <a:solidFill>
                                  <a:schemeClr val="tx2">
                                    <a:lumMod val="50000"/>
                                  </a:schemeClr>
                                </a:solidFill>
                                <a:latin typeface="Cambria Math"/>
                              </a:rPr>
                              <m:t>𝑥</m:t>
                            </m:r>
                            <m:r>
                              <a:rPr lang="en-US" sz="2200" b="0" i="1" smtClean="0">
                                <a:solidFill>
                                  <a:schemeClr val="tx2">
                                    <a:lumMod val="50000"/>
                                  </a:schemeClr>
                                </a:solidFill>
                                <a:latin typeface="Cambria Math"/>
                                <a:ea typeface="Cambria Math"/>
                              </a:rPr>
                              <m:t>∈</m:t>
                            </m:r>
                            <m:r>
                              <a:rPr lang="en-US" sz="2200" b="0" i="1" smtClean="0">
                                <a:solidFill>
                                  <a:schemeClr val="tx2">
                                    <a:lumMod val="50000"/>
                                  </a:schemeClr>
                                </a:solidFill>
                                <a:latin typeface="Cambria Math"/>
                                <a:ea typeface="Cambria Math"/>
                              </a:rPr>
                              <m:t>𝑋</m:t>
                            </m:r>
                          </m:lim>
                        </m:limLow>
                      </m:fName>
                      <m:e>
                        <m:r>
                          <m:rPr>
                            <m:nor/>
                          </m:rPr>
                          <a:rPr lang="uz-Cyrl-UZ" sz="2200" dirty="0">
                            <a:solidFill>
                              <a:schemeClr val="tx2">
                                <a:lumMod val="50000"/>
                              </a:schemeClr>
                            </a:solidFill>
                          </a:rPr>
                          <m:t>{</m:t>
                        </m:r>
                        <m:r>
                          <m:rPr>
                            <m:nor/>
                          </m:rPr>
                          <a:rPr lang="uz-Cyrl-UZ" sz="2200" i="1" dirty="0">
                            <a:solidFill>
                              <a:schemeClr val="tx2">
                                <a:lumMod val="50000"/>
                              </a:schemeClr>
                            </a:solidFill>
                          </a:rPr>
                          <m:t>f</m:t>
                        </m:r>
                        <m:r>
                          <m:rPr>
                            <m:nor/>
                          </m:rPr>
                          <a:rPr lang="uz-Cyrl-UZ" sz="2200" dirty="0">
                            <a:solidFill>
                              <a:schemeClr val="tx2">
                                <a:lumMod val="50000"/>
                              </a:schemeClr>
                            </a:solidFill>
                          </a:rPr>
                          <m:t>(</m:t>
                        </m:r>
                        <m:r>
                          <m:rPr>
                            <m:nor/>
                          </m:rPr>
                          <a:rPr lang="uz-Cyrl-UZ" sz="2200" i="1" dirty="0">
                            <a:solidFill>
                              <a:schemeClr val="tx2">
                                <a:lumMod val="50000"/>
                              </a:schemeClr>
                            </a:solidFill>
                          </a:rPr>
                          <m:t>x</m:t>
                        </m:r>
                        <m:r>
                          <m:rPr>
                            <m:nor/>
                          </m:rPr>
                          <a:rPr lang="uz-Cyrl-UZ" sz="2200" dirty="0">
                            <a:solidFill>
                              <a:schemeClr val="tx2">
                                <a:lumMod val="50000"/>
                              </a:schemeClr>
                            </a:solidFill>
                          </a:rPr>
                          <m:t>)}</m:t>
                        </m:r>
                      </m:e>
                    </m:func>
                  </m:oMath>
                </a14:m>
                <a:r>
                  <a:rPr lang="ru-RU" sz="2200" dirty="0" smtClean="0">
                    <a:solidFill>
                      <a:schemeClr val="tx2">
                        <a:lumMod val="50000"/>
                      </a:schemeClr>
                    </a:solidFill>
                  </a:rPr>
                  <a:t> </a:t>
                </a:r>
                <a:r>
                  <a:rPr lang="uz-Cyrl-UZ" sz="2200" dirty="0" smtClean="0">
                    <a:solidFill>
                      <a:schemeClr val="tx2">
                        <a:lumMod val="50000"/>
                      </a:schemeClr>
                    </a:solidFill>
                  </a:rPr>
                  <a:t>deb </a:t>
                </a:r>
                <a:r>
                  <a:rPr lang="uz-Cyrl-UZ" sz="2200" dirty="0">
                    <a:solidFill>
                      <a:schemeClr val="tx2">
                        <a:lumMod val="50000"/>
                      </a:schemeClr>
                    </a:solidFill>
                  </a:rPr>
                  <a:t>belgilaymiz. Agar </a:t>
                </a:r>
                <a:r>
                  <a:rPr lang="uz-Cyrl-UZ" sz="2200" i="1" dirty="0">
                    <a:solidFill>
                      <a:schemeClr val="tx2">
                        <a:lumMod val="50000"/>
                      </a:schemeClr>
                    </a:solidFill>
                  </a:rPr>
                  <a:t>m</a:t>
                </a:r>
                <a:r>
                  <a:rPr lang="en-US" sz="2200" i="1" dirty="0">
                    <a:solidFill>
                      <a:schemeClr val="tx2">
                        <a:lumMod val="50000"/>
                      </a:schemeClr>
                    </a:solidFill>
                    <a:sym typeface="Symbol"/>
                  </a:rPr>
                  <a:t></a:t>
                </a:r>
                <a:r>
                  <a:rPr lang="uz-Cyrl-UZ" sz="2200" i="1" dirty="0">
                    <a:solidFill>
                      <a:schemeClr val="tx2">
                        <a:lumMod val="50000"/>
                      </a:schemeClr>
                    </a:solidFill>
                  </a:rPr>
                  <a:t>E(f)</a:t>
                </a:r>
                <a:r>
                  <a:rPr lang="uz-Cyrl-UZ" sz="2200" dirty="0">
                    <a:solidFill>
                      <a:schemeClr val="tx2">
                        <a:lumMod val="50000"/>
                      </a:schemeClr>
                    </a:solidFill>
                  </a:rPr>
                  <a:t> bo‘lsa, u holda </a:t>
                </a:r>
                <a:r>
                  <a:rPr lang="uz-Cyrl-UZ" sz="2200" i="1" dirty="0">
                    <a:solidFill>
                      <a:schemeClr val="tx2">
                        <a:lumMod val="50000"/>
                      </a:schemeClr>
                    </a:solidFill>
                  </a:rPr>
                  <a:t>m</a:t>
                </a:r>
                <a:r>
                  <a:rPr lang="uz-Cyrl-UZ" sz="2200" dirty="0">
                    <a:solidFill>
                      <a:schemeClr val="tx2">
                        <a:lumMod val="50000"/>
                      </a:schemeClr>
                    </a:solidFill>
                  </a:rPr>
                  <a:t> soni </a:t>
                </a:r>
                <a:r>
                  <a:rPr lang="uz-Cyrl-UZ" sz="2200" i="1" dirty="0">
                    <a:solidFill>
                      <a:schemeClr val="tx2">
                        <a:lumMod val="50000"/>
                      </a:schemeClr>
                    </a:solidFill>
                  </a:rPr>
                  <a:t>f(x)</a:t>
                </a:r>
                <a:r>
                  <a:rPr lang="uz-Cyrl-UZ" sz="2200" dirty="0">
                    <a:solidFill>
                      <a:schemeClr val="tx2">
                        <a:lumMod val="50000"/>
                      </a:schemeClr>
                    </a:solidFill>
                  </a:rPr>
                  <a:t> funksiyaning eng kichik qiymati deb ataladi va </a:t>
                </a:r>
                <a:r>
                  <a:rPr lang="uz-Cyrl-UZ" sz="2200" i="1" dirty="0" smtClean="0">
                    <a:solidFill>
                      <a:schemeClr val="tx2">
                        <a:lumMod val="50000"/>
                      </a:schemeClr>
                    </a:solidFill>
                  </a:rPr>
                  <a:t>m</a:t>
                </a:r>
                <a:r>
                  <a:rPr lang="uz-Cyrl-UZ" sz="2200" dirty="0" smtClean="0">
                    <a:solidFill>
                      <a:schemeClr val="tx2">
                        <a:lumMod val="50000"/>
                      </a:schemeClr>
                    </a:solidFill>
                  </a:rPr>
                  <a:t>=</a:t>
                </a:r>
                <a14:m>
                  <m:oMath xmlns:m="http://schemas.openxmlformats.org/officeDocument/2006/math">
                    <m:func>
                      <m:funcPr>
                        <m:ctrlPr>
                          <a:rPr lang="en-US" sz="2200" i="1" smtClean="0">
                            <a:solidFill>
                              <a:schemeClr val="tx2">
                                <a:lumMod val="50000"/>
                              </a:schemeClr>
                            </a:solidFill>
                            <a:latin typeface="Cambria Math"/>
                          </a:rPr>
                        </m:ctrlPr>
                      </m:funcPr>
                      <m:fName>
                        <m:limLow>
                          <m:limLowPr>
                            <m:ctrlPr>
                              <a:rPr lang="en-US" sz="2200" i="1" smtClean="0">
                                <a:solidFill>
                                  <a:schemeClr val="tx2">
                                    <a:lumMod val="50000"/>
                                  </a:schemeClr>
                                </a:solidFill>
                                <a:latin typeface="Cambria Math"/>
                              </a:rPr>
                            </m:ctrlPr>
                          </m:limLowPr>
                          <m:e>
                            <m:r>
                              <m:rPr>
                                <m:sty m:val="p"/>
                              </m:rPr>
                              <a:rPr lang="en-US" sz="2200" i="0" smtClean="0">
                                <a:solidFill>
                                  <a:schemeClr val="tx2">
                                    <a:lumMod val="50000"/>
                                  </a:schemeClr>
                                </a:solidFill>
                                <a:latin typeface="Cambria Math"/>
                              </a:rPr>
                              <m:t>min</m:t>
                            </m:r>
                          </m:e>
                          <m:lim>
                            <m:r>
                              <a:rPr lang="en-US" sz="2200" b="0" i="1" smtClean="0">
                                <a:solidFill>
                                  <a:schemeClr val="tx2">
                                    <a:lumMod val="50000"/>
                                  </a:schemeClr>
                                </a:solidFill>
                                <a:latin typeface="Cambria Math"/>
                              </a:rPr>
                              <m:t>𝑥</m:t>
                            </m:r>
                            <m:r>
                              <a:rPr lang="en-US" sz="2200" b="0" i="1" smtClean="0">
                                <a:solidFill>
                                  <a:schemeClr val="tx2">
                                    <a:lumMod val="50000"/>
                                  </a:schemeClr>
                                </a:solidFill>
                                <a:latin typeface="Cambria Math"/>
                                <a:ea typeface="Cambria Math"/>
                              </a:rPr>
                              <m:t>∈</m:t>
                            </m:r>
                            <m:r>
                              <a:rPr lang="en-US" sz="2200" b="0" i="1" smtClean="0">
                                <a:solidFill>
                                  <a:schemeClr val="tx2">
                                    <a:lumMod val="50000"/>
                                  </a:schemeClr>
                                </a:solidFill>
                                <a:latin typeface="Cambria Math"/>
                                <a:ea typeface="Cambria Math"/>
                              </a:rPr>
                              <m:t>𝑋</m:t>
                            </m:r>
                          </m:lim>
                        </m:limLow>
                      </m:fName>
                      <m:e>
                        <m:r>
                          <m:rPr>
                            <m:nor/>
                          </m:rPr>
                          <a:rPr lang="uz-Cyrl-UZ" sz="2200" dirty="0">
                            <a:solidFill>
                              <a:schemeClr val="tx2">
                                <a:lumMod val="50000"/>
                              </a:schemeClr>
                            </a:solidFill>
                          </a:rPr>
                          <m:t>{</m:t>
                        </m:r>
                        <m:r>
                          <m:rPr>
                            <m:nor/>
                          </m:rPr>
                          <a:rPr lang="uz-Cyrl-UZ" sz="2200" i="1" dirty="0">
                            <a:solidFill>
                              <a:schemeClr val="tx2">
                                <a:lumMod val="50000"/>
                              </a:schemeClr>
                            </a:solidFill>
                          </a:rPr>
                          <m:t>f</m:t>
                        </m:r>
                        <m:r>
                          <m:rPr>
                            <m:nor/>
                          </m:rPr>
                          <a:rPr lang="uz-Cyrl-UZ" sz="2200" i="1" dirty="0">
                            <a:solidFill>
                              <a:schemeClr val="tx2">
                                <a:lumMod val="50000"/>
                              </a:schemeClr>
                            </a:solidFill>
                          </a:rPr>
                          <m:t>(</m:t>
                        </m:r>
                        <m:r>
                          <m:rPr>
                            <m:nor/>
                          </m:rPr>
                          <a:rPr lang="uz-Cyrl-UZ" sz="2200" i="1" dirty="0">
                            <a:solidFill>
                              <a:schemeClr val="tx2">
                                <a:lumMod val="50000"/>
                              </a:schemeClr>
                            </a:solidFill>
                          </a:rPr>
                          <m:t>x</m:t>
                        </m:r>
                        <m:r>
                          <m:rPr>
                            <m:nor/>
                          </m:rPr>
                          <a:rPr lang="uz-Cyrl-UZ" sz="2200" i="1" dirty="0">
                            <a:solidFill>
                              <a:schemeClr val="tx2">
                                <a:lumMod val="50000"/>
                              </a:schemeClr>
                            </a:solidFill>
                          </a:rPr>
                          <m:t>)</m:t>
                        </m:r>
                        <m:r>
                          <m:rPr>
                            <m:nor/>
                          </m:rPr>
                          <a:rPr lang="uz-Cyrl-UZ" sz="2200" dirty="0">
                            <a:solidFill>
                              <a:schemeClr val="tx2">
                                <a:lumMod val="50000"/>
                              </a:schemeClr>
                            </a:solidFill>
                          </a:rPr>
                          <m:t>}</m:t>
                        </m:r>
                      </m:e>
                    </m:func>
                  </m:oMath>
                </a14:m>
                <a:r>
                  <a:rPr lang="ru-RU" sz="2200" dirty="0" smtClean="0">
                    <a:solidFill>
                      <a:schemeClr val="tx2">
                        <a:lumMod val="50000"/>
                      </a:schemeClr>
                    </a:solidFill>
                  </a:rPr>
                  <a:t> </a:t>
                </a:r>
                <a:r>
                  <a:rPr lang="uz-Cyrl-UZ" sz="2200" dirty="0" smtClean="0">
                    <a:solidFill>
                      <a:schemeClr val="tx2">
                        <a:lumMod val="50000"/>
                      </a:schemeClr>
                    </a:solidFill>
                  </a:rPr>
                  <a:t>kabi </a:t>
                </a:r>
                <a:r>
                  <a:rPr lang="uz-Cyrl-UZ" sz="2200" dirty="0">
                    <a:solidFill>
                      <a:schemeClr val="tx2">
                        <a:lumMod val="50000"/>
                      </a:schemeClr>
                    </a:solidFill>
                  </a:rPr>
                  <a:t>belgilanadi.</a:t>
                </a:r>
                <a:r>
                  <a:rPr lang="ru-RU" sz="2200" dirty="0">
                    <a:solidFill>
                      <a:schemeClr val="tx2">
                        <a:lumMod val="50000"/>
                      </a:schemeClr>
                    </a:solidFill>
                  </a:rPr>
                  <a:t/>
                </a:r>
                <a:br>
                  <a:rPr lang="ru-RU" sz="2200" dirty="0">
                    <a:solidFill>
                      <a:schemeClr val="tx2">
                        <a:lumMod val="50000"/>
                      </a:schemeClr>
                    </a:solidFill>
                  </a:rPr>
                </a:br>
                <a:r>
                  <a:rPr lang="en-US" sz="2200" dirty="0" smtClean="0">
                    <a:solidFill>
                      <a:schemeClr val="tx2">
                        <a:lumMod val="50000"/>
                      </a:schemeClr>
                    </a:solidFill>
                  </a:rPr>
                  <a:t>   </a:t>
                </a:r>
                <a:r>
                  <a:rPr lang="uz-Cyrl-UZ" sz="2200" dirty="0" smtClean="0">
                    <a:solidFill>
                      <a:schemeClr val="tx2">
                        <a:lumMod val="50000"/>
                      </a:schemeClr>
                    </a:solidFill>
                  </a:rPr>
                  <a:t>Endi </a:t>
                </a:r>
                <a:r>
                  <a:rPr lang="uz-Cyrl-UZ" sz="2200" dirty="0">
                    <a:solidFill>
                      <a:schemeClr val="tx2">
                        <a:lumMod val="50000"/>
                      </a:schemeClr>
                    </a:solidFill>
                  </a:rPr>
                  <a:t>[</a:t>
                </a:r>
                <a:r>
                  <a:rPr lang="uz-Cyrl-UZ" sz="2200" i="1" dirty="0">
                    <a:solidFill>
                      <a:schemeClr val="tx2">
                        <a:lumMod val="50000"/>
                      </a:schemeClr>
                    </a:solidFill>
                  </a:rPr>
                  <a:t>a,b</a:t>
                </a:r>
                <a:r>
                  <a:rPr lang="uz-Cyrl-UZ" sz="2200" dirty="0">
                    <a:solidFill>
                      <a:schemeClr val="tx2">
                        <a:lumMod val="50000"/>
                      </a:schemeClr>
                    </a:solidFill>
                  </a:rPr>
                  <a:t>] kesmada  aniqlangan va uzluksiz bo‘lgan </a:t>
                </a:r>
                <a:r>
                  <a:rPr lang="uz-Cyrl-UZ" sz="2200" i="1" dirty="0">
                    <a:solidFill>
                      <a:schemeClr val="tx2">
                        <a:lumMod val="50000"/>
                      </a:schemeClr>
                    </a:solidFill>
                  </a:rPr>
                  <a:t>f(x)</a:t>
                </a:r>
                <a:r>
                  <a:rPr lang="uz-Cyrl-UZ" sz="2200" dirty="0">
                    <a:solidFill>
                      <a:schemeClr val="tx2">
                        <a:lumMod val="50000"/>
                      </a:schemeClr>
                    </a:solidFill>
                  </a:rPr>
                  <a:t> funksiyani  qaraymiz. Bu holda Veyershtrassning ikkinchi teoremasiga ko‘ra  funksiyaning [</a:t>
                </a:r>
                <a:r>
                  <a:rPr lang="uz-Cyrl-UZ" sz="2200" i="1" dirty="0">
                    <a:solidFill>
                      <a:schemeClr val="tx2">
                        <a:lumMod val="50000"/>
                      </a:schemeClr>
                    </a:solidFill>
                  </a:rPr>
                  <a:t>a;b</a:t>
                </a:r>
                <a:r>
                  <a:rPr lang="uz-Cyrl-UZ" sz="2200" dirty="0">
                    <a:solidFill>
                      <a:schemeClr val="tx2">
                        <a:lumMod val="50000"/>
                      </a:schemeClr>
                    </a:solidFill>
                  </a:rPr>
                  <a:t>] da eng katta  va eng kichik qiymatlari  mavjud bo‘ladi. Ravshanki, bu holda quyidagi qoida o‘rinli bo‘ladi.</a:t>
                </a:r>
                <a:r>
                  <a:rPr lang="ru-RU" sz="2200" dirty="0">
                    <a:solidFill>
                      <a:schemeClr val="tx2">
                        <a:lumMod val="50000"/>
                      </a:schemeClr>
                    </a:solidFill>
                  </a:rPr>
                  <a:t/>
                </a:r>
                <a:br>
                  <a:rPr lang="ru-RU" sz="2200" dirty="0">
                    <a:solidFill>
                      <a:schemeClr val="tx2">
                        <a:lumMod val="50000"/>
                      </a:schemeClr>
                    </a:solidFill>
                  </a:rPr>
                </a:br>
                <a:r>
                  <a:rPr lang="en-US" sz="2200" dirty="0" smtClean="0">
                    <a:solidFill>
                      <a:schemeClr val="tx2">
                        <a:lumMod val="50000"/>
                      </a:schemeClr>
                    </a:solidFill>
                  </a:rPr>
                  <a:t> </a:t>
                </a:r>
                <a:r>
                  <a:rPr lang="en-US" sz="2200" dirty="0">
                    <a:solidFill>
                      <a:schemeClr val="tx2">
                        <a:lumMod val="50000"/>
                      </a:schemeClr>
                    </a:solidFill>
                  </a:rPr>
                  <a:t/>
                </a:r>
                <a:br>
                  <a:rPr lang="en-US" sz="2200" dirty="0">
                    <a:solidFill>
                      <a:schemeClr val="tx2">
                        <a:lumMod val="50000"/>
                      </a:schemeClr>
                    </a:solidFill>
                  </a:rPr>
                </a:br>
                <a:r>
                  <a:rPr lang="en-US" sz="2000" b="1" dirty="0" smtClean="0">
                    <a:solidFill>
                      <a:schemeClr val="tx2">
                        <a:lumMod val="50000"/>
                      </a:schemeClr>
                    </a:solidFill>
                  </a:rPr>
                  <a:t> </a:t>
                </a:r>
                <a:endParaRPr lang="ru-RU" sz="2000" b="1"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83568" y="2132856"/>
                <a:ext cx="7772400" cy="3672408"/>
              </a:xfrm>
              <a:blipFill rotWithShape="1">
                <a:blip r:embed="rId2"/>
                <a:stretch>
                  <a:fillRect l="-784" t="-35382"/>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flipV="1">
            <a:off x="1259632" y="5910311"/>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936241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755576" y="3501008"/>
                <a:ext cx="7772400" cy="2952328"/>
              </a:xfrm>
            </p:spPr>
            <p:txBody>
              <a:bodyPr>
                <a:noAutofit/>
              </a:bodyPr>
              <a:lstStyle/>
              <a:p>
                <a:pPr algn="l"/>
                <a:r>
                  <a:rPr lang="uz-Cyrl-UZ" sz="1800" b="1" dirty="0" smtClean="0">
                    <a:solidFill>
                      <a:schemeClr val="tx2">
                        <a:lumMod val="50000"/>
                      </a:schemeClr>
                    </a:solidFill>
                  </a:rPr>
                  <a:t>Qoida</a:t>
                </a:r>
                <a:r>
                  <a:rPr lang="uz-Cyrl-UZ" sz="1800" dirty="0">
                    <a:solidFill>
                      <a:schemeClr val="tx2">
                        <a:lumMod val="50000"/>
                      </a:schemeClr>
                    </a:solidFill>
                  </a:rPr>
                  <a:t>. [</a:t>
                </a:r>
                <a:r>
                  <a:rPr lang="uz-Cyrl-UZ" sz="1800" i="1" dirty="0">
                    <a:solidFill>
                      <a:schemeClr val="tx2">
                        <a:lumMod val="50000"/>
                      </a:schemeClr>
                    </a:solidFill>
                  </a:rPr>
                  <a:t>a,b</a:t>
                </a:r>
                <a:r>
                  <a:rPr lang="uz-Cyrl-UZ" sz="1800" dirty="0">
                    <a:solidFill>
                      <a:schemeClr val="tx2">
                        <a:lumMod val="50000"/>
                      </a:schemeClr>
                    </a:solidFill>
                  </a:rPr>
                  <a:t>] da funksiyaning eng katta  va eng kichik qiymatlarini topish uchun bu kesmaga tegishli barcha kritik nuqtalarni topib funksiyaning shu nuqtalardagi qiymatlari hisoblanadi. So‘ngra bu qiymatlar bilan </a:t>
                </a:r>
                <a:r>
                  <a:rPr lang="uz-Cyrl-UZ" sz="1800" i="1" dirty="0">
                    <a:solidFill>
                      <a:schemeClr val="tx2">
                        <a:lumMod val="50000"/>
                      </a:schemeClr>
                    </a:solidFill>
                  </a:rPr>
                  <a:t>f(a)</a:t>
                </a:r>
                <a:r>
                  <a:rPr lang="uz-Cyrl-UZ" sz="1800" dirty="0">
                    <a:solidFill>
                      <a:schemeClr val="tx2">
                        <a:lumMod val="50000"/>
                      </a:schemeClr>
                    </a:solidFill>
                  </a:rPr>
                  <a:t> va </a:t>
                </a:r>
                <a:r>
                  <a:rPr lang="uz-Cyrl-UZ" sz="1800" i="1" dirty="0">
                    <a:solidFill>
                      <a:schemeClr val="tx2">
                        <a:lumMod val="50000"/>
                      </a:schemeClr>
                    </a:solidFill>
                  </a:rPr>
                  <a:t>f(b)</a:t>
                </a:r>
                <a:r>
                  <a:rPr lang="uz-Cyrl-UZ" sz="1800" dirty="0">
                    <a:solidFill>
                      <a:schemeClr val="tx2">
                        <a:lumMod val="50000"/>
                      </a:schemeClr>
                    </a:solidFill>
                  </a:rPr>
                  <a:t> lar taqqoslanadi. Bu qiymatlar ichida eng kattasi </a:t>
                </a:r>
                <a:r>
                  <a:rPr lang="uz-Cyrl-UZ" sz="1800" i="1" dirty="0">
                    <a:solidFill>
                      <a:schemeClr val="tx2">
                        <a:lumMod val="50000"/>
                      </a:schemeClr>
                    </a:solidFill>
                  </a:rPr>
                  <a:t>f(x)</a:t>
                </a:r>
                <a:r>
                  <a:rPr lang="uz-Cyrl-UZ" sz="1800" dirty="0">
                    <a:solidFill>
                      <a:schemeClr val="tx2">
                        <a:lumMod val="50000"/>
                      </a:schemeClr>
                    </a:solidFill>
                  </a:rPr>
                  <a:t> funksiyaning [</a:t>
                </a:r>
                <a:r>
                  <a:rPr lang="uz-Cyrl-UZ" sz="1800" i="1" dirty="0">
                    <a:solidFill>
                      <a:schemeClr val="tx2">
                        <a:lumMod val="50000"/>
                      </a:schemeClr>
                    </a:solidFill>
                  </a:rPr>
                  <a:t>a,b</a:t>
                </a:r>
                <a:r>
                  <a:rPr lang="uz-Cyrl-UZ" sz="1800" dirty="0">
                    <a:solidFill>
                      <a:schemeClr val="tx2">
                        <a:lumMod val="50000"/>
                      </a:schemeClr>
                    </a:solidFill>
                  </a:rPr>
                  <a:t>] kesmadagi eng katta qiymati, eng kichigi esa </a:t>
                </a:r>
                <a:r>
                  <a:rPr lang="uz-Cyrl-UZ" sz="1800" i="1" dirty="0">
                    <a:solidFill>
                      <a:schemeClr val="tx2">
                        <a:lumMod val="50000"/>
                      </a:schemeClr>
                    </a:solidFill>
                  </a:rPr>
                  <a:t>f(x)</a:t>
                </a:r>
                <a:r>
                  <a:rPr lang="uz-Cyrl-UZ" sz="1800" dirty="0">
                    <a:solidFill>
                      <a:schemeClr val="tx2">
                        <a:lumMod val="50000"/>
                      </a:schemeClr>
                    </a:solidFill>
                  </a:rPr>
                  <a:t> funksiyaning eng kichik qiymati bo‘ladi.</a:t>
                </a:r>
                <a:r>
                  <a:rPr lang="ru-RU" sz="1800" dirty="0">
                    <a:solidFill>
                      <a:schemeClr val="tx2">
                        <a:lumMod val="50000"/>
                      </a:schemeClr>
                    </a:solidFill>
                  </a:rPr>
                  <a:t/>
                </a:r>
                <a:br>
                  <a:rPr lang="ru-RU" sz="1800" dirty="0">
                    <a:solidFill>
                      <a:schemeClr val="tx2">
                        <a:lumMod val="50000"/>
                      </a:schemeClr>
                    </a:solidFill>
                  </a:rPr>
                </a:br>
                <a:r>
                  <a:rPr lang="en-US" sz="1800" b="1" dirty="0" smtClean="0">
                    <a:solidFill>
                      <a:schemeClr val="tx2">
                        <a:lumMod val="50000"/>
                      </a:schemeClr>
                    </a:solidFill>
                  </a:rPr>
                  <a:t>    </a:t>
                </a:r>
                <a:r>
                  <a:rPr lang="ru-RU" sz="1800" b="1" dirty="0">
                    <a:solidFill>
                      <a:schemeClr val="tx2">
                        <a:lumMod val="50000"/>
                      </a:schemeClr>
                    </a:solidFill>
                  </a:rPr>
                  <a:t>2</a:t>
                </a:r>
                <a:r>
                  <a:rPr lang="en-US" sz="1800" b="1" dirty="0" smtClean="0">
                    <a:solidFill>
                      <a:schemeClr val="tx2">
                        <a:lumMod val="50000"/>
                      </a:schemeClr>
                    </a:solidFill>
                  </a:rPr>
                  <a:t>-</a:t>
                </a:r>
                <a:r>
                  <a:rPr lang="en-US" sz="1800" b="1" i="1" dirty="0" smtClean="0">
                    <a:solidFill>
                      <a:schemeClr val="tx2">
                        <a:lumMod val="50000"/>
                      </a:schemeClr>
                    </a:solidFill>
                  </a:rPr>
                  <a:t>m</a:t>
                </a:r>
                <a:r>
                  <a:rPr lang="uz-Cyrl-UZ" sz="1800" b="1" i="1" dirty="0">
                    <a:solidFill>
                      <a:schemeClr val="tx2">
                        <a:lumMod val="50000"/>
                      </a:schemeClr>
                    </a:solidFill>
                  </a:rPr>
                  <a:t>isol</a:t>
                </a:r>
                <a:r>
                  <a:rPr lang="uz-Cyrl-UZ" sz="1800" dirty="0">
                    <a:solidFill>
                      <a:schemeClr val="tx2">
                        <a:lumMod val="50000"/>
                      </a:schemeClr>
                    </a:solidFill>
                  </a:rPr>
                  <a:t>. </a:t>
                </a:r>
                <a:r>
                  <a:rPr lang="en-US" sz="1800" i="1" dirty="0" smtClean="0">
                    <a:solidFill>
                      <a:schemeClr val="tx2">
                        <a:lumMod val="50000"/>
                      </a:schemeClr>
                    </a:solidFill>
                  </a:rPr>
                  <a:t>f(x)=x+</a:t>
                </a:r>
                <a14:m>
                  <m:oMath xmlns:m="http://schemas.openxmlformats.org/officeDocument/2006/math">
                    <m:f>
                      <m:fPr>
                        <m:ctrlPr>
                          <a:rPr lang="en-US" sz="1800" i="1" smtClean="0">
                            <a:solidFill>
                              <a:schemeClr val="tx2">
                                <a:lumMod val="50000"/>
                              </a:schemeClr>
                            </a:solidFill>
                            <a:latin typeface="Cambria Math"/>
                          </a:rPr>
                        </m:ctrlPr>
                      </m:fPr>
                      <m:num>
                        <m:r>
                          <a:rPr lang="en-US" sz="1800" b="0" i="1" smtClean="0">
                            <a:solidFill>
                              <a:schemeClr val="tx2">
                                <a:lumMod val="50000"/>
                              </a:schemeClr>
                            </a:solidFill>
                            <a:latin typeface="Cambria Math"/>
                          </a:rPr>
                          <m:t>1</m:t>
                        </m:r>
                      </m:num>
                      <m:den>
                        <m:r>
                          <a:rPr lang="en-US" sz="1800" b="0" i="1" smtClean="0">
                            <a:solidFill>
                              <a:schemeClr val="tx2">
                                <a:lumMod val="50000"/>
                              </a:schemeClr>
                            </a:solidFill>
                            <a:latin typeface="Cambria Math"/>
                          </a:rPr>
                          <m:t>𝑥</m:t>
                        </m:r>
                      </m:den>
                    </m:f>
                  </m:oMath>
                </a14:m>
                <a:r>
                  <a:rPr lang="ru-RU" sz="1800" dirty="0" smtClean="0">
                    <a:solidFill>
                      <a:schemeClr val="tx2">
                        <a:lumMod val="50000"/>
                      </a:schemeClr>
                    </a:solidFill>
                  </a:rPr>
                  <a:t> </a:t>
                </a:r>
                <a:r>
                  <a:rPr lang="uz-Cyrl-UZ" sz="1800" dirty="0">
                    <a:solidFill>
                      <a:schemeClr val="tx2">
                        <a:lumMod val="50000"/>
                      </a:schemeClr>
                    </a:solidFill>
                  </a:rPr>
                  <a:t>funksiyaning </a:t>
                </a:r>
                <a:r>
                  <a:rPr lang="uz-Cyrl-UZ" sz="1800" dirty="0" smtClean="0">
                    <a:solidFill>
                      <a:schemeClr val="tx2">
                        <a:lumMod val="50000"/>
                      </a:schemeClr>
                    </a:solidFill>
                  </a:rPr>
                  <a:t>[</a:t>
                </a:r>
                <a14:m>
                  <m:oMath xmlns:m="http://schemas.openxmlformats.org/officeDocument/2006/math">
                    <m:f>
                      <m:fPr>
                        <m:ctrlPr>
                          <a:rPr lang="uz-Cyrl-UZ" sz="1800" i="1" smtClean="0">
                            <a:solidFill>
                              <a:schemeClr val="tx2">
                                <a:lumMod val="50000"/>
                              </a:schemeClr>
                            </a:solidFill>
                            <a:latin typeface="Cambria Math"/>
                          </a:rPr>
                        </m:ctrlPr>
                      </m:fPr>
                      <m:num>
                        <m:r>
                          <a:rPr lang="ru-RU" sz="1800" b="0" i="1" smtClean="0">
                            <a:solidFill>
                              <a:schemeClr val="tx2">
                                <a:lumMod val="50000"/>
                              </a:schemeClr>
                            </a:solidFill>
                            <a:latin typeface="Cambria Math"/>
                          </a:rPr>
                          <m:t>1</m:t>
                        </m:r>
                      </m:num>
                      <m:den>
                        <m:r>
                          <a:rPr lang="ru-RU" sz="1800" b="0" i="1" smtClean="0">
                            <a:solidFill>
                              <a:schemeClr val="tx2">
                                <a:lumMod val="50000"/>
                              </a:schemeClr>
                            </a:solidFill>
                            <a:latin typeface="Cambria Math"/>
                          </a:rPr>
                          <m:t>100</m:t>
                        </m:r>
                      </m:den>
                    </m:f>
                  </m:oMath>
                </a14:m>
                <a:r>
                  <a:rPr lang="ru-RU" sz="1800" dirty="0" smtClean="0">
                    <a:solidFill>
                      <a:schemeClr val="tx2">
                        <a:lumMod val="50000"/>
                      </a:schemeClr>
                    </a:solidFill>
                  </a:rPr>
                  <a:t> </a:t>
                </a:r>
                <a:r>
                  <a:rPr lang="uz-Cyrl-UZ" sz="1800" dirty="0">
                    <a:solidFill>
                      <a:schemeClr val="tx2">
                        <a:lumMod val="50000"/>
                      </a:schemeClr>
                    </a:solidFill>
                  </a:rPr>
                  <a:t>;100] kesmada eng katta va eng kichik qiymatlarini toping.</a:t>
                </a:r>
                <a:r>
                  <a:rPr lang="ru-RU" sz="1800" dirty="0">
                    <a:solidFill>
                      <a:schemeClr val="tx2">
                        <a:lumMod val="50000"/>
                      </a:schemeClr>
                    </a:solidFill>
                  </a:rPr>
                  <a:t/>
                </a:r>
                <a:br>
                  <a:rPr lang="ru-RU" sz="1800" dirty="0">
                    <a:solidFill>
                      <a:schemeClr val="tx2">
                        <a:lumMod val="50000"/>
                      </a:schemeClr>
                    </a:solidFill>
                  </a:rPr>
                </a:br>
                <a:r>
                  <a:rPr lang="en-US" sz="1800" b="1" i="1" dirty="0" err="1">
                    <a:solidFill>
                      <a:schemeClr val="tx2">
                        <a:lumMod val="50000"/>
                      </a:schemeClr>
                    </a:solidFill>
                  </a:rPr>
                  <a:t>Yechish</a:t>
                </a:r>
                <a:r>
                  <a:rPr lang="en-US" sz="1800" dirty="0">
                    <a:solidFill>
                      <a:schemeClr val="tx2">
                        <a:lumMod val="50000"/>
                      </a:schemeClr>
                    </a:solidFill>
                  </a:rPr>
                  <a:t>. </a:t>
                </a:r>
                <a:r>
                  <a:rPr lang="en-US" sz="1800" dirty="0" err="1">
                    <a:solidFill>
                      <a:schemeClr val="tx2">
                        <a:lumMod val="50000"/>
                      </a:schemeClr>
                    </a:solidFill>
                  </a:rPr>
                  <a:t>Funksiya</a:t>
                </a:r>
                <a:r>
                  <a:rPr lang="en-US" sz="1800" dirty="0">
                    <a:solidFill>
                      <a:schemeClr val="tx2">
                        <a:lumMod val="50000"/>
                      </a:schemeClr>
                    </a:solidFill>
                  </a:rPr>
                  <a:t> </a:t>
                </a:r>
                <a:r>
                  <a:rPr lang="en-US" sz="1800" dirty="0" err="1">
                    <a:solidFill>
                      <a:schemeClr val="tx2">
                        <a:lumMod val="50000"/>
                      </a:schemeClr>
                    </a:solidFill>
                  </a:rPr>
                  <a:t>hosilasini</a:t>
                </a:r>
                <a:r>
                  <a:rPr lang="en-US" sz="1800" dirty="0">
                    <a:solidFill>
                      <a:schemeClr val="tx2">
                        <a:lumMod val="50000"/>
                      </a:schemeClr>
                    </a:solidFill>
                  </a:rPr>
                  <a:t> </a:t>
                </a:r>
                <a:r>
                  <a:rPr lang="en-US" sz="1800" dirty="0" err="1">
                    <a:solidFill>
                      <a:schemeClr val="tx2">
                        <a:lumMod val="50000"/>
                      </a:schemeClr>
                    </a:solidFill>
                  </a:rPr>
                  <a:t>topamiz</a:t>
                </a:r>
                <a:r>
                  <a:rPr lang="en-US" sz="1800" dirty="0">
                    <a:solidFill>
                      <a:schemeClr val="tx2">
                        <a:lumMod val="50000"/>
                      </a:schemeClr>
                    </a:solidFill>
                  </a:rPr>
                  <a:t>: </a:t>
                </a:r>
                <a:r>
                  <a:rPr lang="en-US" sz="1800" i="1" dirty="0">
                    <a:solidFill>
                      <a:schemeClr val="tx2">
                        <a:lumMod val="50000"/>
                      </a:schemeClr>
                    </a:solidFill>
                  </a:rPr>
                  <a:t>f’(x</a:t>
                </a:r>
                <a:r>
                  <a:rPr lang="en-US" sz="1800" i="1" dirty="0" smtClean="0">
                    <a:solidFill>
                      <a:schemeClr val="tx2">
                        <a:lumMod val="50000"/>
                      </a:schemeClr>
                    </a:solidFill>
                  </a:rPr>
                  <a:t>)=</a:t>
                </a:r>
                <a14:m>
                  <m:oMath xmlns:m="http://schemas.openxmlformats.org/officeDocument/2006/math">
                    <m:f>
                      <m:fPr>
                        <m:ctrlPr>
                          <a:rPr lang="en-US" sz="1800" i="1" smtClean="0">
                            <a:solidFill>
                              <a:schemeClr val="tx2">
                                <a:lumMod val="50000"/>
                              </a:schemeClr>
                            </a:solidFill>
                            <a:latin typeface="Cambria Math"/>
                          </a:rPr>
                        </m:ctrlPr>
                      </m:fPr>
                      <m:num>
                        <m:sSup>
                          <m:sSupPr>
                            <m:ctrlPr>
                              <a:rPr lang="en-US" sz="1800" i="1" smtClean="0">
                                <a:solidFill>
                                  <a:schemeClr val="tx2">
                                    <a:lumMod val="50000"/>
                                  </a:schemeClr>
                                </a:solidFill>
                                <a:latin typeface="Cambria Math"/>
                              </a:rPr>
                            </m:ctrlPr>
                          </m:sSupPr>
                          <m:e>
                            <m:r>
                              <a:rPr lang="en-US" sz="1800" b="0" i="1" smtClean="0">
                                <a:solidFill>
                                  <a:schemeClr val="tx2">
                                    <a:lumMod val="50000"/>
                                  </a:schemeClr>
                                </a:solidFill>
                                <a:latin typeface="Cambria Math"/>
                              </a:rPr>
                              <m:t>𝑥</m:t>
                            </m:r>
                          </m:e>
                          <m:sup>
                            <m:r>
                              <a:rPr lang="en-US" sz="1800" b="0" i="1" smtClean="0">
                                <a:solidFill>
                                  <a:schemeClr val="tx2">
                                    <a:lumMod val="50000"/>
                                  </a:schemeClr>
                                </a:solidFill>
                                <a:latin typeface="Cambria Math"/>
                              </a:rPr>
                              <m:t>2</m:t>
                            </m:r>
                          </m:sup>
                        </m:sSup>
                        <m:r>
                          <a:rPr lang="en-US" sz="1800" b="0" i="1" smtClean="0">
                            <a:solidFill>
                              <a:schemeClr val="tx2">
                                <a:lumMod val="50000"/>
                              </a:schemeClr>
                            </a:solidFill>
                            <a:latin typeface="Cambria Math"/>
                          </a:rPr>
                          <m:t>−1</m:t>
                        </m:r>
                      </m:num>
                      <m:den>
                        <m:sSup>
                          <m:sSupPr>
                            <m:ctrlPr>
                              <a:rPr lang="en-US" sz="1800" i="1" smtClean="0">
                                <a:solidFill>
                                  <a:schemeClr val="tx2">
                                    <a:lumMod val="50000"/>
                                  </a:schemeClr>
                                </a:solidFill>
                                <a:latin typeface="Cambria Math"/>
                              </a:rPr>
                            </m:ctrlPr>
                          </m:sSupPr>
                          <m:e>
                            <m:r>
                              <a:rPr lang="en-US" sz="1800" b="0" i="1" smtClean="0">
                                <a:solidFill>
                                  <a:schemeClr val="tx2">
                                    <a:lumMod val="50000"/>
                                  </a:schemeClr>
                                </a:solidFill>
                                <a:latin typeface="Cambria Math"/>
                              </a:rPr>
                              <m:t>𝑥</m:t>
                            </m:r>
                          </m:e>
                          <m:sup>
                            <m:r>
                              <a:rPr lang="en-US" sz="1800" b="0" i="1" smtClean="0">
                                <a:solidFill>
                                  <a:schemeClr val="tx2">
                                    <a:lumMod val="50000"/>
                                  </a:schemeClr>
                                </a:solidFill>
                                <a:latin typeface="Cambria Math"/>
                              </a:rPr>
                              <m:t>2</m:t>
                            </m:r>
                          </m:sup>
                        </m:sSup>
                      </m:den>
                    </m:f>
                  </m:oMath>
                </a14:m>
                <a:r>
                  <a:rPr lang="ru-RU" sz="1800" i="1" dirty="0" smtClean="0">
                    <a:solidFill>
                      <a:schemeClr val="tx2">
                        <a:lumMod val="50000"/>
                      </a:schemeClr>
                    </a:solidFill>
                  </a:rPr>
                  <a:t> </a:t>
                </a:r>
                <a:r>
                  <a:rPr lang="en-US" sz="1800" i="1" dirty="0">
                    <a:solidFill>
                      <a:schemeClr val="tx2">
                        <a:lumMod val="50000"/>
                      </a:schemeClr>
                    </a:solidFill>
                  </a:rPr>
                  <a:t>.</a:t>
                </a:r>
                <a:r>
                  <a:rPr lang="en-US" sz="1800" dirty="0">
                    <a:solidFill>
                      <a:schemeClr val="tx2">
                        <a:lumMod val="50000"/>
                      </a:schemeClr>
                    </a:solidFill>
                  </a:rPr>
                  <a:t> </a:t>
                </a:r>
                <a:r>
                  <a:rPr lang="en-US" sz="1800" dirty="0" err="1">
                    <a:solidFill>
                      <a:schemeClr val="tx2">
                        <a:lumMod val="50000"/>
                      </a:schemeClr>
                    </a:solidFill>
                  </a:rPr>
                  <a:t>Uni</a:t>
                </a:r>
                <a:r>
                  <a:rPr lang="en-US" sz="1800" dirty="0">
                    <a:solidFill>
                      <a:schemeClr val="tx2">
                        <a:lumMod val="50000"/>
                      </a:schemeClr>
                    </a:solidFill>
                  </a:rPr>
                  <a:t> </a:t>
                </a:r>
                <a:r>
                  <a:rPr lang="en-US" sz="1800" dirty="0" err="1">
                    <a:solidFill>
                      <a:schemeClr val="tx2">
                        <a:lumMod val="50000"/>
                      </a:schemeClr>
                    </a:solidFill>
                  </a:rPr>
                  <a:t>nolga</a:t>
                </a:r>
                <a:r>
                  <a:rPr lang="en-US" sz="1800" dirty="0">
                    <a:solidFill>
                      <a:schemeClr val="tx2">
                        <a:lumMod val="50000"/>
                      </a:schemeClr>
                    </a:solidFill>
                  </a:rPr>
                  <a:t> </a:t>
                </a:r>
                <a:r>
                  <a:rPr lang="en-US" sz="1800" dirty="0" err="1">
                    <a:solidFill>
                      <a:schemeClr val="tx2">
                        <a:lumMod val="50000"/>
                      </a:schemeClr>
                    </a:solidFill>
                  </a:rPr>
                  <a:t>tenglab</a:t>
                </a:r>
                <a:r>
                  <a:rPr lang="en-US" sz="1800" dirty="0">
                    <a:solidFill>
                      <a:schemeClr val="tx2">
                        <a:lumMod val="50000"/>
                      </a:schemeClr>
                    </a:solidFill>
                  </a:rPr>
                  <a:t>, </a:t>
                </a:r>
                <a:r>
                  <a:rPr lang="en-US" sz="1800" dirty="0" err="1" smtClean="0">
                    <a:solidFill>
                      <a:schemeClr val="tx2">
                        <a:lumMod val="50000"/>
                      </a:schemeClr>
                    </a:solidFill>
                  </a:rPr>
                  <a:t>ya’ni</a:t>
                </a:r>
                <a:r>
                  <a:rPr lang="en-US" sz="1800" dirty="0" smtClean="0">
                    <a:solidFill>
                      <a:schemeClr val="tx2">
                        <a:lumMod val="50000"/>
                      </a:schemeClr>
                    </a:solidFill>
                  </a:rPr>
                  <a:t> </a:t>
                </a:r>
                <a14:m>
                  <m:oMath xmlns:m="http://schemas.openxmlformats.org/officeDocument/2006/math">
                    <m:f>
                      <m:fPr>
                        <m:ctrlPr>
                          <a:rPr lang="en-US" sz="1800" i="1">
                            <a:solidFill>
                              <a:schemeClr val="tx2">
                                <a:lumMod val="50000"/>
                              </a:schemeClr>
                            </a:solidFill>
                            <a:latin typeface="Cambria Math"/>
                          </a:rPr>
                        </m:ctrlPr>
                      </m:fPr>
                      <m:num>
                        <m:sSup>
                          <m:sSupPr>
                            <m:ctrlPr>
                              <a:rPr lang="en-US" sz="1800" i="1">
                                <a:solidFill>
                                  <a:schemeClr val="tx2">
                                    <a:lumMod val="50000"/>
                                  </a:schemeClr>
                                </a:solidFill>
                                <a:latin typeface="Cambria Math"/>
                              </a:rPr>
                            </m:ctrlPr>
                          </m:sSupPr>
                          <m:e>
                            <m:r>
                              <a:rPr lang="en-US" sz="1800" i="1">
                                <a:solidFill>
                                  <a:schemeClr val="tx2">
                                    <a:lumMod val="50000"/>
                                  </a:schemeClr>
                                </a:solidFill>
                                <a:latin typeface="Cambria Math"/>
                              </a:rPr>
                              <m:t>𝑥</m:t>
                            </m:r>
                          </m:e>
                          <m:sup>
                            <m:r>
                              <a:rPr lang="en-US" sz="1800" i="1">
                                <a:solidFill>
                                  <a:schemeClr val="tx2">
                                    <a:lumMod val="50000"/>
                                  </a:schemeClr>
                                </a:solidFill>
                                <a:latin typeface="Cambria Math"/>
                              </a:rPr>
                              <m:t>2</m:t>
                            </m:r>
                          </m:sup>
                        </m:sSup>
                        <m:r>
                          <a:rPr lang="en-US" sz="1800" i="1">
                            <a:solidFill>
                              <a:schemeClr val="tx2">
                                <a:lumMod val="50000"/>
                              </a:schemeClr>
                            </a:solidFill>
                            <a:latin typeface="Cambria Math"/>
                          </a:rPr>
                          <m:t>−1</m:t>
                        </m:r>
                      </m:num>
                      <m:den>
                        <m:sSup>
                          <m:sSupPr>
                            <m:ctrlPr>
                              <a:rPr lang="en-US" sz="1800" i="1">
                                <a:solidFill>
                                  <a:schemeClr val="tx2">
                                    <a:lumMod val="50000"/>
                                  </a:schemeClr>
                                </a:solidFill>
                                <a:latin typeface="Cambria Math"/>
                              </a:rPr>
                            </m:ctrlPr>
                          </m:sSupPr>
                          <m:e>
                            <m:r>
                              <a:rPr lang="en-US" sz="1800" i="1">
                                <a:solidFill>
                                  <a:schemeClr val="tx2">
                                    <a:lumMod val="50000"/>
                                  </a:schemeClr>
                                </a:solidFill>
                                <a:latin typeface="Cambria Math"/>
                              </a:rPr>
                              <m:t>𝑥</m:t>
                            </m:r>
                          </m:e>
                          <m:sup>
                            <m:r>
                              <a:rPr lang="en-US" sz="1800" i="1">
                                <a:solidFill>
                                  <a:schemeClr val="tx2">
                                    <a:lumMod val="50000"/>
                                  </a:schemeClr>
                                </a:solidFill>
                                <a:latin typeface="Cambria Math"/>
                              </a:rPr>
                              <m:t>2</m:t>
                            </m:r>
                          </m:sup>
                        </m:sSup>
                      </m:den>
                    </m:f>
                  </m:oMath>
                </a14:m>
                <a:r>
                  <a:rPr lang="en-US" sz="1800" dirty="0" smtClean="0">
                    <a:solidFill>
                      <a:schemeClr val="tx2">
                        <a:lumMod val="50000"/>
                      </a:schemeClr>
                    </a:solidFill>
                  </a:rPr>
                  <a:t> </a:t>
                </a:r>
                <a:r>
                  <a:rPr lang="en-US" sz="1800" dirty="0">
                    <a:solidFill>
                      <a:schemeClr val="tx2">
                        <a:lumMod val="50000"/>
                      </a:schemeClr>
                    </a:solidFill>
                  </a:rPr>
                  <a:t>=0 </a:t>
                </a:r>
                <a:r>
                  <a:rPr lang="en-US" sz="1800" dirty="0" err="1">
                    <a:solidFill>
                      <a:schemeClr val="tx2">
                        <a:lumMod val="50000"/>
                      </a:schemeClr>
                    </a:solidFill>
                  </a:rPr>
                  <a:t>tenglamani</a:t>
                </a:r>
                <a:r>
                  <a:rPr lang="en-US" sz="1800" dirty="0">
                    <a:solidFill>
                      <a:schemeClr val="tx2">
                        <a:lumMod val="50000"/>
                      </a:schemeClr>
                    </a:solidFill>
                  </a:rPr>
                  <a:t> </a:t>
                </a:r>
                <a:r>
                  <a:rPr lang="en-US" sz="1800" dirty="0" err="1">
                    <a:solidFill>
                      <a:schemeClr val="tx2">
                        <a:lumMod val="50000"/>
                      </a:schemeClr>
                    </a:solidFill>
                  </a:rPr>
                  <a:t>qarab</a:t>
                </a:r>
                <a:r>
                  <a:rPr lang="en-US"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=-1 </a:t>
                </a:r>
                <a:r>
                  <a:rPr lang="en-US" sz="1800" dirty="0" err="1">
                    <a:solidFill>
                      <a:schemeClr val="tx2">
                        <a:lumMod val="50000"/>
                      </a:schemeClr>
                    </a:solidFill>
                  </a:rPr>
                  <a:t>va</a:t>
                </a:r>
                <a:r>
                  <a:rPr lang="en-US"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=1 </a:t>
                </a:r>
                <a:r>
                  <a:rPr lang="en-US" sz="1800" dirty="0" err="1">
                    <a:solidFill>
                      <a:schemeClr val="tx2">
                        <a:lumMod val="50000"/>
                      </a:schemeClr>
                    </a:solidFill>
                  </a:rPr>
                  <a:t>ekanligini</a:t>
                </a:r>
                <a:r>
                  <a:rPr lang="en-US" sz="1800" dirty="0">
                    <a:solidFill>
                      <a:schemeClr val="tx2">
                        <a:lumMod val="50000"/>
                      </a:schemeClr>
                    </a:solidFill>
                  </a:rPr>
                  <a:t> </a:t>
                </a:r>
                <a:r>
                  <a:rPr lang="en-US" sz="1800" dirty="0" err="1">
                    <a:solidFill>
                      <a:schemeClr val="tx2">
                        <a:lumMod val="50000"/>
                      </a:schemeClr>
                    </a:solidFill>
                  </a:rPr>
                  <a:t>topamiz</a:t>
                </a:r>
                <a:r>
                  <a:rPr lang="en-US" sz="1800" dirty="0">
                    <a:solidFill>
                      <a:schemeClr val="tx2">
                        <a:lumMod val="50000"/>
                      </a:schemeClr>
                    </a:solidFill>
                  </a:rPr>
                  <a:t>. </a:t>
                </a:r>
                <a:r>
                  <a:rPr lang="en-US" sz="1800" dirty="0" err="1">
                    <a:solidFill>
                      <a:schemeClr val="tx2">
                        <a:lumMod val="50000"/>
                      </a:schemeClr>
                    </a:solidFill>
                  </a:rPr>
                  <a:t>Bulardan</a:t>
                </a:r>
                <a:r>
                  <a:rPr lang="en-US"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=-1 </a:t>
                </a:r>
                <a:r>
                  <a:rPr lang="en-US" sz="1800" dirty="0" err="1">
                    <a:solidFill>
                      <a:schemeClr val="tx2">
                        <a:lumMod val="50000"/>
                      </a:schemeClr>
                    </a:solidFill>
                  </a:rPr>
                  <a:t>nuqta</a:t>
                </a:r>
                <a:r>
                  <a:rPr lang="en-US" sz="1800" dirty="0">
                    <a:solidFill>
                      <a:schemeClr val="tx2">
                        <a:lumMod val="50000"/>
                      </a:schemeClr>
                    </a:solidFill>
                  </a:rPr>
                  <a:t> [</a:t>
                </a:r>
                <a14:m>
                  <m:oMath xmlns:m="http://schemas.openxmlformats.org/officeDocument/2006/math">
                    <m:f>
                      <m:fPr>
                        <m:ctrlPr>
                          <a:rPr lang="uz-Cyrl-UZ" sz="1800" i="1">
                            <a:solidFill>
                              <a:schemeClr val="tx2">
                                <a:lumMod val="50000"/>
                              </a:schemeClr>
                            </a:solidFill>
                            <a:latin typeface="Cambria Math"/>
                          </a:rPr>
                        </m:ctrlPr>
                      </m:fPr>
                      <m:num>
                        <m:r>
                          <a:rPr lang="ru-RU" sz="1800" i="1">
                            <a:solidFill>
                              <a:schemeClr val="tx2">
                                <a:lumMod val="50000"/>
                              </a:schemeClr>
                            </a:solidFill>
                            <a:latin typeface="Cambria Math"/>
                          </a:rPr>
                          <m:t>1</m:t>
                        </m:r>
                      </m:num>
                      <m:den>
                        <m:r>
                          <a:rPr lang="ru-RU" sz="1800" i="1">
                            <a:solidFill>
                              <a:schemeClr val="tx2">
                                <a:lumMod val="50000"/>
                              </a:schemeClr>
                            </a:solidFill>
                            <a:latin typeface="Cambria Math"/>
                          </a:rPr>
                          <m:t>100</m:t>
                        </m:r>
                      </m:den>
                    </m:f>
                  </m:oMath>
                </a14:m>
                <a:r>
                  <a:rPr lang="ru-RU" sz="1800" dirty="0">
                    <a:solidFill>
                      <a:schemeClr val="tx2">
                        <a:lumMod val="50000"/>
                      </a:schemeClr>
                    </a:solidFill>
                  </a:rPr>
                  <a:t> </a:t>
                </a:r>
                <a:r>
                  <a:rPr lang="en-US" sz="1800" dirty="0">
                    <a:solidFill>
                      <a:schemeClr val="tx2">
                        <a:lumMod val="50000"/>
                      </a:schemeClr>
                    </a:solidFill>
                  </a:rPr>
                  <a:t>;100]  </a:t>
                </a:r>
                <a:r>
                  <a:rPr lang="en-US" sz="1800" dirty="0" err="1">
                    <a:solidFill>
                      <a:schemeClr val="tx2">
                        <a:lumMod val="50000"/>
                      </a:schemeClr>
                    </a:solidFill>
                  </a:rPr>
                  <a:t>kesmaga</a:t>
                </a:r>
                <a:r>
                  <a:rPr lang="en-US" sz="1800" dirty="0">
                    <a:solidFill>
                      <a:schemeClr val="tx2">
                        <a:lumMod val="50000"/>
                      </a:schemeClr>
                    </a:solidFill>
                  </a:rPr>
                  <a:t> </a:t>
                </a:r>
                <a:r>
                  <a:rPr lang="en-US" sz="1800" dirty="0" err="1">
                    <a:solidFill>
                      <a:schemeClr val="tx2">
                        <a:lumMod val="50000"/>
                      </a:schemeClr>
                    </a:solidFill>
                  </a:rPr>
                  <a:t>tegishli</a:t>
                </a:r>
                <a:r>
                  <a:rPr lang="en-US" sz="1800" dirty="0">
                    <a:solidFill>
                      <a:schemeClr val="tx2">
                        <a:lumMod val="50000"/>
                      </a:schemeClr>
                    </a:solidFill>
                  </a:rPr>
                  <a:t> </a:t>
                </a:r>
                <a:r>
                  <a:rPr lang="en-US" sz="1800" dirty="0" err="1">
                    <a:solidFill>
                      <a:schemeClr val="tx2">
                        <a:lumMod val="50000"/>
                      </a:schemeClr>
                    </a:solidFill>
                  </a:rPr>
                  <a:t>emas</a:t>
                </a:r>
                <a:r>
                  <a:rPr lang="en-US" sz="1800" dirty="0">
                    <a:solidFill>
                      <a:schemeClr val="tx2">
                        <a:lumMod val="50000"/>
                      </a:schemeClr>
                    </a:solidFill>
                  </a:rPr>
                  <a:t> </a:t>
                </a:r>
                <a:r>
                  <a:rPr lang="en-US" sz="1800" dirty="0" err="1">
                    <a:solidFill>
                      <a:schemeClr val="tx2">
                        <a:lumMod val="50000"/>
                      </a:schemeClr>
                    </a:solidFill>
                  </a:rPr>
                  <a:t>va</a:t>
                </a:r>
                <a:r>
                  <a:rPr lang="en-US" sz="1800" dirty="0">
                    <a:solidFill>
                      <a:schemeClr val="tx2">
                        <a:lumMod val="50000"/>
                      </a:schemeClr>
                    </a:solidFill>
                  </a:rPr>
                  <a:t> </a:t>
                </a:r>
                <a:r>
                  <a:rPr lang="en-US" sz="1800" dirty="0" err="1">
                    <a:solidFill>
                      <a:schemeClr val="tx2">
                        <a:lumMod val="50000"/>
                      </a:schemeClr>
                    </a:solidFill>
                  </a:rPr>
                  <a:t>bu</a:t>
                </a:r>
                <a:r>
                  <a:rPr lang="en-US" sz="1800" dirty="0">
                    <a:solidFill>
                      <a:schemeClr val="tx2">
                        <a:lumMod val="50000"/>
                      </a:schemeClr>
                    </a:solidFill>
                  </a:rPr>
                  <a:t>  </a:t>
                </a:r>
                <a:r>
                  <a:rPr lang="en-US" sz="1800" dirty="0" err="1">
                    <a:solidFill>
                      <a:schemeClr val="tx2">
                        <a:lumMod val="50000"/>
                      </a:schemeClr>
                    </a:solidFill>
                  </a:rPr>
                  <a:t>kesmada</a:t>
                </a:r>
                <a:r>
                  <a:rPr lang="en-US" sz="1800" dirty="0">
                    <a:solidFill>
                      <a:schemeClr val="tx2">
                        <a:lumMod val="50000"/>
                      </a:schemeClr>
                    </a:solidFill>
                  </a:rPr>
                  <a:t> </a:t>
                </a:r>
                <a:r>
                  <a:rPr lang="en-US" sz="1800" dirty="0" err="1">
                    <a:solidFill>
                      <a:schemeClr val="tx2">
                        <a:lumMod val="50000"/>
                      </a:schemeClr>
                    </a:solidFill>
                  </a:rPr>
                  <a:t>hosila</a:t>
                </a:r>
                <a:r>
                  <a:rPr lang="en-US" sz="1800" dirty="0">
                    <a:solidFill>
                      <a:schemeClr val="tx2">
                        <a:lumMod val="50000"/>
                      </a:schemeClr>
                    </a:solidFill>
                  </a:rPr>
                  <a:t> </a:t>
                </a:r>
                <a:r>
                  <a:rPr lang="en-US" sz="1800" dirty="0" err="1">
                    <a:solidFill>
                      <a:schemeClr val="tx2">
                        <a:lumMod val="50000"/>
                      </a:schemeClr>
                    </a:solidFill>
                  </a:rPr>
                  <a:t>mavjud</a:t>
                </a:r>
                <a:r>
                  <a:rPr lang="en-US" sz="1800" dirty="0">
                    <a:solidFill>
                      <a:schemeClr val="tx2">
                        <a:lumMod val="50000"/>
                      </a:schemeClr>
                    </a:solidFill>
                  </a:rPr>
                  <a:t> </a:t>
                </a:r>
                <a:r>
                  <a:rPr lang="en-US" sz="1800" dirty="0" err="1">
                    <a:solidFill>
                      <a:schemeClr val="tx2">
                        <a:lumMod val="50000"/>
                      </a:schemeClr>
                    </a:solidFill>
                  </a:rPr>
                  <a:t>bo‘lmagan</a:t>
                </a:r>
                <a:r>
                  <a:rPr lang="en-US" sz="1800" dirty="0">
                    <a:solidFill>
                      <a:schemeClr val="tx2">
                        <a:lumMod val="50000"/>
                      </a:schemeClr>
                    </a:solidFill>
                  </a:rPr>
                  <a:t> </a:t>
                </a:r>
                <a:r>
                  <a:rPr lang="en-US" sz="1800" dirty="0" err="1">
                    <a:solidFill>
                      <a:schemeClr val="tx2">
                        <a:lumMod val="50000"/>
                      </a:schemeClr>
                    </a:solidFill>
                  </a:rPr>
                  <a:t>nuqta</a:t>
                </a:r>
                <a:r>
                  <a:rPr lang="en-US" sz="1800" dirty="0">
                    <a:solidFill>
                      <a:schemeClr val="tx2">
                        <a:lumMod val="50000"/>
                      </a:schemeClr>
                    </a:solidFill>
                  </a:rPr>
                  <a:t>  </a:t>
                </a:r>
                <a:r>
                  <a:rPr lang="en-US" sz="1800" dirty="0" err="1">
                    <a:solidFill>
                      <a:schemeClr val="tx2">
                        <a:lumMod val="50000"/>
                      </a:schemeClr>
                    </a:solidFill>
                  </a:rPr>
                  <a:t>yo‘q</a:t>
                </a:r>
                <a:r>
                  <a:rPr lang="en-US" sz="1800" dirty="0">
                    <a:solidFill>
                      <a:schemeClr val="tx2">
                        <a:lumMod val="50000"/>
                      </a:schemeClr>
                    </a:solidFill>
                  </a:rPr>
                  <a:t>.  </a:t>
                </a:r>
                <a:r>
                  <a:rPr lang="en-US" sz="1800" dirty="0" err="1">
                    <a:solidFill>
                      <a:schemeClr val="tx2">
                        <a:lumMod val="50000"/>
                      </a:schemeClr>
                    </a:solidFill>
                  </a:rPr>
                  <a:t>Faqat</a:t>
                </a:r>
                <a:r>
                  <a:rPr lang="en-US" sz="1800" dirty="0">
                    <a:solidFill>
                      <a:schemeClr val="tx2">
                        <a:lumMod val="50000"/>
                      </a:schemeClr>
                    </a:solidFill>
                  </a:rPr>
                  <a:t> </a:t>
                </a:r>
                <a:r>
                  <a:rPr lang="en-US" sz="1800" dirty="0" err="1">
                    <a:solidFill>
                      <a:schemeClr val="tx2">
                        <a:lumMod val="50000"/>
                      </a:schemeClr>
                    </a:solidFill>
                  </a:rPr>
                  <a:t>bitta</a:t>
                </a:r>
                <a:r>
                  <a:rPr lang="en-US"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=1 </a:t>
                </a:r>
                <a:r>
                  <a:rPr lang="en-US" sz="1800" dirty="0" err="1">
                    <a:solidFill>
                      <a:schemeClr val="tx2">
                        <a:lumMod val="50000"/>
                      </a:schemeClr>
                    </a:solidFill>
                  </a:rPr>
                  <a:t>statsionar</a:t>
                </a:r>
                <a:r>
                  <a:rPr lang="en-US" sz="1800" dirty="0">
                    <a:solidFill>
                      <a:schemeClr val="tx2">
                        <a:lumMod val="50000"/>
                      </a:schemeClr>
                    </a:solidFill>
                  </a:rPr>
                  <a:t> </a:t>
                </a:r>
                <a:r>
                  <a:rPr lang="en-US" sz="1800" dirty="0" err="1">
                    <a:solidFill>
                      <a:schemeClr val="tx2">
                        <a:lumMod val="50000"/>
                      </a:schemeClr>
                    </a:solidFill>
                  </a:rPr>
                  <a:t>nuqta</a:t>
                </a:r>
                <a:r>
                  <a:rPr lang="en-US" sz="1800" dirty="0">
                    <a:solidFill>
                      <a:schemeClr val="tx2">
                        <a:lumMod val="50000"/>
                      </a:schemeClr>
                    </a:solidFill>
                  </a:rPr>
                  <a:t>  [</a:t>
                </a:r>
                <a14:m>
                  <m:oMath xmlns:m="http://schemas.openxmlformats.org/officeDocument/2006/math">
                    <m:f>
                      <m:fPr>
                        <m:ctrlPr>
                          <a:rPr lang="uz-Cyrl-UZ" sz="1800" i="1">
                            <a:solidFill>
                              <a:schemeClr val="tx2">
                                <a:lumMod val="50000"/>
                              </a:schemeClr>
                            </a:solidFill>
                            <a:latin typeface="Cambria Math"/>
                          </a:rPr>
                        </m:ctrlPr>
                      </m:fPr>
                      <m:num>
                        <m:r>
                          <a:rPr lang="ru-RU" sz="1800" i="1">
                            <a:solidFill>
                              <a:schemeClr val="tx2">
                                <a:lumMod val="50000"/>
                              </a:schemeClr>
                            </a:solidFill>
                            <a:latin typeface="Cambria Math"/>
                          </a:rPr>
                          <m:t>1</m:t>
                        </m:r>
                      </m:num>
                      <m:den>
                        <m:r>
                          <a:rPr lang="ru-RU" sz="1800" i="1">
                            <a:solidFill>
                              <a:schemeClr val="tx2">
                                <a:lumMod val="50000"/>
                              </a:schemeClr>
                            </a:solidFill>
                            <a:latin typeface="Cambria Math"/>
                          </a:rPr>
                          <m:t>100</m:t>
                        </m:r>
                      </m:den>
                    </m:f>
                  </m:oMath>
                </a14:m>
                <a:r>
                  <a:rPr lang="ru-RU" sz="1800" dirty="0">
                    <a:solidFill>
                      <a:schemeClr val="tx2">
                        <a:lumMod val="50000"/>
                      </a:schemeClr>
                    </a:solidFill>
                  </a:rPr>
                  <a:t> </a:t>
                </a:r>
                <a:r>
                  <a:rPr lang="en-US" sz="1800" dirty="0">
                    <a:solidFill>
                      <a:schemeClr val="tx2">
                        <a:lumMod val="50000"/>
                      </a:schemeClr>
                    </a:solidFill>
                  </a:rPr>
                  <a:t>;100]  </a:t>
                </a:r>
                <a:r>
                  <a:rPr lang="en-US" sz="1800" dirty="0" err="1">
                    <a:solidFill>
                      <a:schemeClr val="tx2">
                        <a:lumMod val="50000"/>
                      </a:schemeClr>
                    </a:solidFill>
                  </a:rPr>
                  <a:t>kesmaga</a:t>
                </a:r>
                <a:r>
                  <a:rPr lang="en-US" sz="1800" dirty="0">
                    <a:solidFill>
                      <a:schemeClr val="tx2">
                        <a:lumMod val="50000"/>
                      </a:schemeClr>
                    </a:solidFill>
                  </a:rPr>
                  <a:t> </a:t>
                </a:r>
                <a:r>
                  <a:rPr lang="en-US" sz="1800" dirty="0" err="1">
                    <a:solidFill>
                      <a:schemeClr val="tx2">
                        <a:lumMod val="50000"/>
                      </a:schemeClr>
                    </a:solidFill>
                  </a:rPr>
                  <a:t>tegishli</a:t>
                </a:r>
                <a:r>
                  <a:rPr lang="en-US" sz="1800" dirty="0">
                    <a:solidFill>
                      <a:schemeClr val="tx2">
                        <a:lumMod val="50000"/>
                      </a:schemeClr>
                    </a:solidFill>
                  </a:rPr>
                  <a:t>. </a:t>
                </a:r>
                <a:r>
                  <a:rPr lang="en-US" sz="1800" dirty="0" err="1">
                    <a:solidFill>
                      <a:schemeClr val="tx2">
                        <a:lumMod val="50000"/>
                      </a:schemeClr>
                    </a:solidFill>
                  </a:rPr>
                  <a:t>Berilgan</a:t>
                </a:r>
                <a:r>
                  <a:rPr lang="en-US" sz="1800" dirty="0">
                    <a:solidFill>
                      <a:schemeClr val="tx2">
                        <a:lumMod val="50000"/>
                      </a:schemeClr>
                    </a:solidFill>
                  </a:rPr>
                  <a:t> </a:t>
                </a:r>
                <a:r>
                  <a:rPr lang="en-US" sz="1800" dirty="0" err="1">
                    <a:solidFill>
                      <a:schemeClr val="tx2">
                        <a:lumMod val="50000"/>
                      </a:schemeClr>
                    </a:solidFill>
                  </a:rPr>
                  <a:t>funksiyaning</a:t>
                </a:r>
                <a:r>
                  <a:rPr lang="en-US"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a:t>
                </a:r>
                <a14:m>
                  <m:oMath xmlns:m="http://schemas.openxmlformats.org/officeDocument/2006/math">
                    <m:f>
                      <m:fPr>
                        <m:ctrlPr>
                          <a:rPr lang="uz-Cyrl-UZ" sz="1800" i="1">
                            <a:solidFill>
                              <a:schemeClr val="tx2">
                                <a:lumMod val="50000"/>
                              </a:schemeClr>
                            </a:solidFill>
                            <a:latin typeface="Cambria Math"/>
                          </a:rPr>
                        </m:ctrlPr>
                      </m:fPr>
                      <m:num>
                        <m:r>
                          <a:rPr lang="ru-RU" sz="1800" i="1">
                            <a:solidFill>
                              <a:schemeClr val="tx2">
                                <a:lumMod val="50000"/>
                              </a:schemeClr>
                            </a:solidFill>
                            <a:latin typeface="Cambria Math"/>
                          </a:rPr>
                          <m:t>1</m:t>
                        </m:r>
                      </m:num>
                      <m:den>
                        <m:r>
                          <a:rPr lang="ru-RU" sz="1800" i="1">
                            <a:solidFill>
                              <a:schemeClr val="tx2">
                                <a:lumMod val="50000"/>
                              </a:schemeClr>
                            </a:solidFill>
                            <a:latin typeface="Cambria Math"/>
                          </a:rPr>
                          <m:t>100</m:t>
                        </m:r>
                      </m:den>
                    </m:f>
                  </m:oMath>
                </a14:m>
                <a:r>
                  <a:rPr lang="ru-RU" sz="1800" dirty="0">
                    <a:solidFill>
                      <a:schemeClr val="tx2">
                        <a:lumMod val="50000"/>
                      </a:schemeClr>
                    </a:solidFill>
                  </a:rPr>
                  <a:t>  </a:t>
                </a:r>
                <a:r>
                  <a:rPr lang="en-US" sz="1800" i="1" dirty="0">
                    <a:solidFill>
                      <a:schemeClr val="tx2">
                        <a:lumMod val="50000"/>
                      </a:schemeClr>
                    </a:solidFill>
                  </a:rPr>
                  <a:t>x</a:t>
                </a:r>
                <a:r>
                  <a:rPr lang="en-US" sz="1800" dirty="0">
                    <a:solidFill>
                      <a:schemeClr val="tx2">
                        <a:lumMod val="50000"/>
                      </a:schemeClr>
                    </a:solidFill>
                  </a:rPr>
                  <a:t>=1; </a:t>
                </a:r>
                <a:r>
                  <a:rPr lang="en-US" sz="1800" i="1" dirty="0">
                    <a:solidFill>
                      <a:schemeClr val="tx2">
                        <a:lumMod val="50000"/>
                      </a:schemeClr>
                    </a:solidFill>
                  </a:rPr>
                  <a:t>x</a:t>
                </a:r>
                <a:r>
                  <a:rPr lang="en-US" sz="1800" dirty="0">
                    <a:solidFill>
                      <a:schemeClr val="tx2">
                        <a:lumMod val="50000"/>
                      </a:schemeClr>
                    </a:solidFill>
                  </a:rPr>
                  <a:t>=100 </a:t>
                </a:r>
                <a:r>
                  <a:rPr lang="en-US" sz="1800" dirty="0" err="1">
                    <a:solidFill>
                      <a:schemeClr val="tx2">
                        <a:lumMod val="50000"/>
                      </a:schemeClr>
                    </a:solidFill>
                  </a:rPr>
                  <a:t>nuqtalaridagi</a:t>
                </a:r>
                <a:r>
                  <a:rPr lang="en-US" sz="1800" dirty="0">
                    <a:solidFill>
                      <a:schemeClr val="tx2">
                        <a:lumMod val="50000"/>
                      </a:schemeClr>
                    </a:solidFill>
                  </a:rPr>
                  <a:t> </a:t>
                </a:r>
                <a:r>
                  <a:rPr lang="en-US" sz="1800" dirty="0" err="1">
                    <a:solidFill>
                      <a:schemeClr val="tx2">
                        <a:lumMod val="50000"/>
                      </a:schemeClr>
                    </a:solidFill>
                  </a:rPr>
                  <a:t>qiymatlarini</a:t>
                </a:r>
                <a:r>
                  <a:rPr lang="en-US" sz="1800" dirty="0">
                    <a:solidFill>
                      <a:schemeClr val="tx2">
                        <a:lumMod val="50000"/>
                      </a:schemeClr>
                    </a:solidFill>
                  </a:rPr>
                  <a:t> </a:t>
                </a:r>
                <a:r>
                  <a:rPr lang="en-US" sz="1800" dirty="0" err="1">
                    <a:solidFill>
                      <a:schemeClr val="tx2">
                        <a:lumMod val="50000"/>
                      </a:schemeClr>
                    </a:solidFill>
                  </a:rPr>
                  <a:t>hisoblaymiz</a:t>
                </a:r>
                <a:r>
                  <a:rPr lang="en-US" sz="1800" dirty="0">
                    <a:solidFill>
                      <a:schemeClr val="tx2">
                        <a:lumMod val="50000"/>
                      </a:schemeClr>
                    </a:solidFill>
                  </a:rPr>
                  <a:t>. </a:t>
                </a:r>
                <a:r>
                  <a:rPr lang="en-US" sz="1800" i="1" dirty="0">
                    <a:solidFill>
                      <a:schemeClr val="tx2">
                        <a:lumMod val="50000"/>
                      </a:schemeClr>
                    </a:solidFill>
                  </a:rPr>
                  <a:t>f(</a:t>
                </a:r>
                <a:r>
                  <a:rPr lang="en-US" sz="1800" dirty="0">
                    <a:solidFill>
                      <a:schemeClr val="tx2">
                        <a:lumMod val="50000"/>
                      </a:schemeClr>
                    </a:solidFill>
                  </a:rPr>
                  <a:t>1/100)=100,01; </a:t>
                </a:r>
                <a:r>
                  <a:rPr lang="en-US" sz="1800" i="1" dirty="0">
                    <a:solidFill>
                      <a:schemeClr val="tx2">
                        <a:lumMod val="50000"/>
                      </a:schemeClr>
                    </a:solidFill>
                  </a:rPr>
                  <a:t>f</a:t>
                </a:r>
                <a:r>
                  <a:rPr lang="en-US" sz="1800" dirty="0">
                    <a:solidFill>
                      <a:schemeClr val="tx2">
                        <a:lumMod val="50000"/>
                      </a:schemeClr>
                    </a:solidFill>
                  </a:rPr>
                  <a:t>(1)=2; </a:t>
                </a:r>
                <a:r>
                  <a:rPr lang="en-US" sz="1800" i="1" dirty="0">
                    <a:solidFill>
                      <a:schemeClr val="tx2">
                        <a:lumMod val="50000"/>
                      </a:schemeClr>
                    </a:solidFill>
                  </a:rPr>
                  <a:t>f</a:t>
                </a:r>
                <a:r>
                  <a:rPr lang="en-US" sz="1800" dirty="0">
                    <a:solidFill>
                      <a:schemeClr val="tx2">
                        <a:lumMod val="50000"/>
                      </a:schemeClr>
                    </a:solidFill>
                  </a:rPr>
                  <a:t>(100)=100,01. Bu </a:t>
                </a:r>
                <a:r>
                  <a:rPr lang="en-US" sz="1800" dirty="0" err="1">
                    <a:solidFill>
                      <a:schemeClr val="tx2">
                        <a:lumMod val="50000"/>
                      </a:schemeClr>
                    </a:solidFill>
                  </a:rPr>
                  <a:t>qiymatlarning</a:t>
                </a:r>
                <a:r>
                  <a:rPr lang="en-US" sz="1800" dirty="0">
                    <a:solidFill>
                      <a:schemeClr val="tx2">
                        <a:lumMod val="50000"/>
                      </a:schemeClr>
                    </a:solidFill>
                  </a:rPr>
                  <a:t> </a:t>
                </a:r>
                <a:r>
                  <a:rPr lang="en-US" sz="1800" dirty="0" err="1">
                    <a:solidFill>
                      <a:schemeClr val="tx2">
                        <a:lumMod val="50000"/>
                      </a:schemeClr>
                    </a:solidFill>
                  </a:rPr>
                  <a:t>eng</a:t>
                </a:r>
                <a:r>
                  <a:rPr lang="en-US" sz="1800" dirty="0">
                    <a:solidFill>
                      <a:schemeClr val="tx2">
                        <a:lumMod val="50000"/>
                      </a:schemeClr>
                    </a:solidFill>
                  </a:rPr>
                  <a:t> </a:t>
                </a:r>
                <a:r>
                  <a:rPr lang="en-US" sz="1800" dirty="0" err="1">
                    <a:solidFill>
                      <a:schemeClr val="tx2">
                        <a:lumMod val="50000"/>
                      </a:schemeClr>
                    </a:solidFill>
                  </a:rPr>
                  <a:t>kattasi</a:t>
                </a:r>
                <a:r>
                  <a:rPr lang="en-US" sz="1800" dirty="0">
                    <a:solidFill>
                      <a:schemeClr val="tx2">
                        <a:lumMod val="50000"/>
                      </a:schemeClr>
                    </a:solidFill>
                  </a:rPr>
                  <a:t> 100, 01;  </a:t>
                </a:r>
                <a:r>
                  <a:rPr lang="en-US" sz="1800" dirty="0" err="1">
                    <a:solidFill>
                      <a:schemeClr val="tx2">
                        <a:lumMod val="50000"/>
                      </a:schemeClr>
                    </a:solidFill>
                  </a:rPr>
                  <a:t>eng</a:t>
                </a:r>
                <a:r>
                  <a:rPr lang="en-US" sz="1800" dirty="0">
                    <a:solidFill>
                      <a:schemeClr val="tx2">
                        <a:lumMod val="50000"/>
                      </a:schemeClr>
                    </a:solidFill>
                  </a:rPr>
                  <a:t> </a:t>
                </a:r>
                <a:r>
                  <a:rPr lang="en-US" sz="1800" dirty="0" err="1">
                    <a:solidFill>
                      <a:schemeClr val="tx2">
                        <a:lumMod val="50000"/>
                      </a:schemeClr>
                    </a:solidFill>
                  </a:rPr>
                  <a:t>kichigi</a:t>
                </a:r>
                <a:r>
                  <a:rPr lang="en-US" sz="1800" dirty="0">
                    <a:solidFill>
                      <a:schemeClr val="tx2">
                        <a:lumMod val="50000"/>
                      </a:schemeClr>
                    </a:solidFill>
                  </a:rPr>
                  <a:t> 2.</a:t>
                </a:r>
                <a:r>
                  <a:rPr lang="ru-RU" sz="1800" dirty="0">
                    <a:solidFill>
                      <a:schemeClr val="tx2">
                        <a:lumMod val="50000"/>
                      </a:schemeClr>
                    </a:solidFill>
                  </a:rPr>
                  <a:t/>
                </a:r>
                <a:br>
                  <a:rPr lang="ru-RU" sz="1800" dirty="0">
                    <a:solidFill>
                      <a:schemeClr val="tx2">
                        <a:lumMod val="50000"/>
                      </a:schemeClr>
                    </a:solidFill>
                  </a:rPr>
                </a:br>
                <a:r>
                  <a:rPr lang="uz-Cyrl-UZ" sz="1800" dirty="0">
                    <a:solidFill>
                      <a:schemeClr val="tx2">
                        <a:lumMod val="50000"/>
                      </a:schemeClr>
                    </a:solidFill>
                  </a:rPr>
                  <a:t>Demak, berilgan funksiyaning  </a:t>
                </a:r>
                <a:r>
                  <a:rPr lang="en-US" sz="1800" dirty="0">
                    <a:solidFill>
                      <a:schemeClr val="tx2">
                        <a:lumMod val="50000"/>
                      </a:schemeClr>
                    </a:solidFill>
                  </a:rPr>
                  <a:t>[</a:t>
                </a:r>
                <a14:m>
                  <m:oMath xmlns:m="http://schemas.openxmlformats.org/officeDocument/2006/math">
                    <m:f>
                      <m:fPr>
                        <m:ctrlPr>
                          <a:rPr lang="uz-Cyrl-UZ" sz="1800" i="1">
                            <a:solidFill>
                              <a:schemeClr val="tx2">
                                <a:lumMod val="50000"/>
                              </a:schemeClr>
                            </a:solidFill>
                            <a:latin typeface="Cambria Math"/>
                          </a:rPr>
                        </m:ctrlPr>
                      </m:fPr>
                      <m:num>
                        <m:r>
                          <a:rPr lang="ru-RU" sz="1800" i="1">
                            <a:solidFill>
                              <a:schemeClr val="tx2">
                                <a:lumMod val="50000"/>
                              </a:schemeClr>
                            </a:solidFill>
                            <a:latin typeface="Cambria Math"/>
                          </a:rPr>
                          <m:t>1</m:t>
                        </m:r>
                      </m:num>
                      <m:den>
                        <m:r>
                          <a:rPr lang="ru-RU" sz="1800" i="1">
                            <a:solidFill>
                              <a:schemeClr val="tx2">
                                <a:lumMod val="50000"/>
                              </a:schemeClr>
                            </a:solidFill>
                            <a:latin typeface="Cambria Math"/>
                          </a:rPr>
                          <m:t>100</m:t>
                        </m:r>
                      </m:den>
                    </m:f>
                  </m:oMath>
                </a14:m>
                <a:r>
                  <a:rPr lang="ru-RU" sz="1800" dirty="0">
                    <a:solidFill>
                      <a:schemeClr val="tx2">
                        <a:lumMod val="50000"/>
                      </a:schemeClr>
                    </a:solidFill>
                  </a:rPr>
                  <a:t> </a:t>
                </a:r>
                <a:r>
                  <a:rPr lang="en-US" sz="1800" dirty="0">
                    <a:solidFill>
                      <a:schemeClr val="tx2">
                        <a:lumMod val="50000"/>
                      </a:schemeClr>
                    </a:solidFill>
                  </a:rPr>
                  <a:t>;100]</a:t>
                </a:r>
                <a:r>
                  <a:rPr lang="uz-Cyrl-UZ" sz="1800" dirty="0">
                    <a:solidFill>
                      <a:schemeClr val="tx2">
                        <a:lumMod val="50000"/>
                      </a:schemeClr>
                    </a:solidFill>
                  </a:rPr>
                  <a:t>  dagi eng katta qiymati 100,01, eng kichik qiymati esa 2</a:t>
                </a:r>
                <a:r>
                  <a:rPr lang="en-US" sz="1800" dirty="0">
                    <a:solidFill>
                      <a:schemeClr val="tx2">
                        <a:lumMod val="50000"/>
                      </a:schemeClr>
                    </a:solidFill>
                  </a:rPr>
                  <a:t> </a:t>
                </a:r>
                <a:r>
                  <a:rPr lang="en-US" sz="1800" dirty="0" err="1">
                    <a:solidFill>
                      <a:schemeClr val="tx2">
                        <a:lumMod val="50000"/>
                      </a:schemeClr>
                    </a:solidFill>
                  </a:rPr>
                  <a:t>ga</a:t>
                </a:r>
                <a:r>
                  <a:rPr lang="en-US" sz="1800" dirty="0">
                    <a:solidFill>
                      <a:schemeClr val="tx2">
                        <a:lumMod val="50000"/>
                      </a:schemeClr>
                    </a:solidFill>
                  </a:rPr>
                  <a:t> </a:t>
                </a:r>
                <a:r>
                  <a:rPr lang="en-US" sz="1800" dirty="0" err="1">
                    <a:solidFill>
                      <a:schemeClr val="tx2">
                        <a:lumMod val="50000"/>
                      </a:schemeClr>
                    </a:solidFill>
                  </a:rPr>
                  <a:t>teng</a:t>
                </a:r>
                <a:r>
                  <a:rPr lang="uz-Cyrl-UZ" sz="1800" dirty="0">
                    <a:solidFill>
                      <a:schemeClr val="tx2">
                        <a:lumMod val="50000"/>
                      </a:schemeClr>
                    </a:solidFill>
                  </a:rPr>
                  <a:t>, </a:t>
                </a:r>
                <a:r>
                  <a:rPr lang="uz-Cyrl-UZ" sz="1800" dirty="0" smtClean="0">
                    <a:solidFill>
                      <a:schemeClr val="tx2">
                        <a:lumMod val="50000"/>
                      </a:schemeClr>
                    </a:solidFill>
                  </a:rPr>
                  <a:t>ya’ni</a:t>
                </a:r>
                <a:r>
                  <a:rPr lang="en-US" sz="1800" dirty="0">
                    <a:solidFill>
                      <a:schemeClr val="tx2">
                        <a:lumMod val="50000"/>
                      </a:schemeClr>
                    </a:solidFill>
                  </a:rPr>
                  <a:t> </a:t>
                </a:r>
                <a14:m>
                  <m:oMath xmlns:m="http://schemas.openxmlformats.org/officeDocument/2006/math">
                    <m:func>
                      <m:funcPr>
                        <m:ctrlPr>
                          <a:rPr lang="en-US" sz="1800" i="1">
                            <a:solidFill>
                              <a:schemeClr val="tx2">
                                <a:lumMod val="50000"/>
                              </a:schemeClr>
                            </a:solidFill>
                            <a:latin typeface="Cambria Math"/>
                          </a:rPr>
                        </m:ctrlPr>
                      </m:funcPr>
                      <m:fName>
                        <m:limLow>
                          <m:limLowPr>
                            <m:ctrlPr>
                              <a:rPr lang="en-US" sz="1800" i="1">
                                <a:solidFill>
                                  <a:schemeClr val="tx2">
                                    <a:lumMod val="50000"/>
                                  </a:schemeClr>
                                </a:solidFill>
                                <a:latin typeface="Cambria Math"/>
                              </a:rPr>
                            </m:ctrlPr>
                          </m:limLowPr>
                          <m:e>
                            <m:r>
                              <m:rPr>
                                <m:sty m:val="p"/>
                              </m:rPr>
                              <a:rPr lang="en-US" sz="1800">
                                <a:solidFill>
                                  <a:schemeClr val="tx2">
                                    <a:lumMod val="50000"/>
                                  </a:schemeClr>
                                </a:solidFill>
                                <a:latin typeface="Cambria Math"/>
                              </a:rPr>
                              <m:t>max</m:t>
                            </m:r>
                          </m:e>
                          <m:lim>
                            <m:r>
                              <m:rPr>
                                <m:nor/>
                              </m:rPr>
                              <a:rPr lang="uz-Cyrl-UZ" sz="1800" dirty="0">
                                <a:solidFill>
                                  <a:schemeClr val="tx2">
                                    <a:lumMod val="50000"/>
                                  </a:schemeClr>
                                </a:solidFill>
                              </a:rPr>
                              <m:t>[</m:t>
                            </m:r>
                            <m:r>
                              <a:rPr lang="en-US" sz="1800" i="1" dirty="0">
                                <a:solidFill>
                                  <a:schemeClr val="tx2">
                                    <a:lumMod val="50000"/>
                                  </a:schemeClr>
                                </a:solidFill>
                                <a:latin typeface="Cambria Math"/>
                              </a:rPr>
                              <m:t>0,01,100</m:t>
                            </m:r>
                            <m:r>
                              <m:rPr>
                                <m:nor/>
                              </m:rPr>
                              <a:rPr lang="uz-Cyrl-UZ" sz="1800" dirty="0">
                                <a:solidFill>
                                  <a:schemeClr val="tx2">
                                    <a:lumMod val="50000"/>
                                  </a:schemeClr>
                                </a:solidFill>
                              </a:rPr>
                              <m:t>]</m:t>
                            </m:r>
                          </m:lim>
                        </m:limLow>
                      </m:fName>
                      <m:e>
                        <m:r>
                          <m:rPr>
                            <m:nor/>
                          </m:rPr>
                          <a:rPr lang="uz-Cyrl-UZ" sz="1800" dirty="0">
                            <a:solidFill>
                              <a:schemeClr val="tx2">
                                <a:lumMod val="50000"/>
                              </a:schemeClr>
                            </a:solidFill>
                          </a:rPr>
                          <m:t>{</m:t>
                        </m:r>
                        <m:r>
                          <m:rPr>
                            <m:nor/>
                          </m:rPr>
                          <a:rPr lang="uz-Cyrl-UZ" sz="1800" i="1" dirty="0">
                            <a:solidFill>
                              <a:schemeClr val="tx2">
                                <a:lumMod val="50000"/>
                              </a:schemeClr>
                            </a:solidFill>
                          </a:rPr>
                          <m:t>f</m:t>
                        </m:r>
                        <m:r>
                          <m:rPr>
                            <m:nor/>
                          </m:rPr>
                          <a:rPr lang="uz-Cyrl-UZ" sz="1800" dirty="0">
                            <a:solidFill>
                              <a:schemeClr val="tx2">
                                <a:lumMod val="50000"/>
                              </a:schemeClr>
                            </a:solidFill>
                          </a:rPr>
                          <m:t> </m:t>
                        </m:r>
                        <m:r>
                          <m:rPr>
                            <m:nor/>
                          </m:rPr>
                          <a:rPr lang="uz-Cyrl-UZ" sz="1800" i="1" dirty="0">
                            <a:solidFill>
                              <a:schemeClr val="tx2">
                                <a:lumMod val="50000"/>
                              </a:schemeClr>
                            </a:solidFill>
                          </a:rPr>
                          <m:t>(</m:t>
                        </m:r>
                        <m:r>
                          <m:rPr>
                            <m:nor/>
                          </m:rPr>
                          <a:rPr lang="uz-Cyrl-UZ" sz="1800" i="1" dirty="0">
                            <a:solidFill>
                              <a:schemeClr val="tx2">
                                <a:lumMod val="50000"/>
                              </a:schemeClr>
                            </a:solidFill>
                          </a:rPr>
                          <m:t>x</m:t>
                        </m:r>
                        <m:r>
                          <m:rPr>
                            <m:nor/>
                          </m:rPr>
                          <a:rPr lang="uz-Cyrl-UZ" sz="1800" i="1" dirty="0">
                            <a:solidFill>
                              <a:schemeClr val="tx2">
                                <a:lumMod val="50000"/>
                              </a:schemeClr>
                            </a:solidFill>
                          </a:rPr>
                          <m:t>)</m:t>
                        </m:r>
                        <m:r>
                          <m:rPr>
                            <m:nor/>
                          </m:rPr>
                          <a:rPr lang="uz-Cyrl-UZ" sz="1800" dirty="0">
                            <a:solidFill>
                              <a:schemeClr val="tx2">
                                <a:lumMod val="50000"/>
                              </a:schemeClr>
                            </a:solidFill>
                          </a:rPr>
                          <m:t>}=100,01;</m:t>
                        </m:r>
                      </m:e>
                    </m:func>
                  </m:oMath>
                </a14:m>
                <a:r>
                  <a:rPr lang="en-US" sz="1800" dirty="0" smtClean="0">
                    <a:solidFill>
                      <a:schemeClr val="tx2">
                        <a:lumMod val="50000"/>
                      </a:schemeClr>
                    </a:solidFill>
                  </a:rPr>
                  <a:t>  </a:t>
                </a:r>
                <a14:m>
                  <m:oMath xmlns:m="http://schemas.openxmlformats.org/officeDocument/2006/math">
                    <m:func>
                      <m:funcPr>
                        <m:ctrlPr>
                          <a:rPr lang="en-US" sz="1800" i="1" smtClean="0">
                            <a:solidFill>
                              <a:schemeClr val="tx2">
                                <a:lumMod val="50000"/>
                              </a:schemeClr>
                            </a:solidFill>
                            <a:latin typeface="Cambria Math"/>
                          </a:rPr>
                        </m:ctrlPr>
                      </m:funcPr>
                      <m:fName>
                        <m:limLow>
                          <m:limLowPr>
                            <m:ctrlPr>
                              <a:rPr lang="en-US" sz="1800" i="1" smtClean="0">
                                <a:solidFill>
                                  <a:schemeClr val="tx2">
                                    <a:lumMod val="50000"/>
                                  </a:schemeClr>
                                </a:solidFill>
                                <a:latin typeface="Cambria Math"/>
                              </a:rPr>
                            </m:ctrlPr>
                          </m:limLowPr>
                          <m:e>
                            <m:r>
                              <m:rPr>
                                <m:sty m:val="p"/>
                              </m:rPr>
                              <a:rPr lang="en-US" sz="1800" i="0" smtClean="0">
                                <a:solidFill>
                                  <a:schemeClr val="tx2">
                                    <a:lumMod val="50000"/>
                                  </a:schemeClr>
                                </a:solidFill>
                                <a:latin typeface="Cambria Math"/>
                              </a:rPr>
                              <m:t>m</m:t>
                            </m:r>
                            <m:r>
                              <m:rPr>
                                <m:sty m:val="p"/>
                              </m:rPr>
                              <a:rPr lang="en-US" sz="1800" b="0" i="0" smtClean="0">
                                <a:solidFill>
                                  <a:schemeClr val="tx2">
                                    <a:lumMod val="50000"/>
                                  </a:schemeClr>
                                </a:solidFill>
                                <a:latin typeface="Cambria Math"/>
                              </a:rPr>
                              <m:t>in</m:t>
                            </m:r>
                          </m:e>
                          <m:lim>
                            <m:r>
                              <m:rPr>
                                <m:nor/>
                              </m:rPr>
                              <a:rPr lang="uz-Cyrl-UZ" sz="1800" dirty="0">
                                <a:solidFill>
                                  <a:schemeClr val="tx2">
                                    <a:lumMod val="50000"/>
                                  </a:schemeClr>
                                </a:solidFill>
                              </a:rPr>
                              <m:t>[</m:t>
                            </m:r>
                            <m:r>
                              <a:rPr lang="en-US" sz="1800" b="0" i="1" dirty="0" smtClean="0">
                                <a:solidFill>
                                  <a:schemeClr val="tx2">
                                    <a:lumMod val="50000"/>
                                  </a:schemeClr>
                                </a:solidFill>
                                <a:latin typeface="Cambria Math"/>
                              </a:rPr>
                              <m:t>0,01,100</m:t>
                            </m:r>
                            <m:r>
                              <m:rPr>
                                <m:nor/>
                              </m:rPr>
                              <a:rPr lang="uz-Cyrl-UZ" sz="1800" dirty="0">
                                <a:solidFill>
                                  <a:schemeClr val="tx2">
                                    <a:lumMod val="50000"/>
                                  </a:schemeClr>
                                </a:solidFill>
                              </a:rPr>
                              <m:t>]</m:t>
                            </m:r>
                          </m:lim>
                        </m:limLow>
                      </m:fName>
                      <m:e>
                        <m:r>
                          <m:rPr>
                            <m:nor/>
                          </m:rPr>
                          <a:rPr lang="uz-Cyrl-UZ" sz="1800" dirty="0">
                            <a:solidFill>
                              <a:schemeClr val="tx2">
                                <a:lumMod val="50000"/>
                              </a:schemeClr>
                            </a:solidFill>
                          </a:rPr>
                          <m:t>{</m:t>
                        </m:r>
                        <m:r>
                          <m:rPr>
                            <m:nor/>
                          </m:rPr>
                          <a:rPr lang="uz-Cyrl-UZ" sz="1800" i="1" dirty="0">
                            <a:solidFill>
                              <a:schemeClr val="tx2">
                                <a:lumMod val="50000"/>
                              </a:schemeClr>
                            </a:solidFill>
                          </a:rPr>
                          <m:t>f</m:t>
                        </m:r>
                        <m:r>
                          <m:rPr>
                            <m:nor/>
                          </m:rPr>
                          <a:rPr lang="uz-Cyrl-UZ" sz="1800" dirty="0">
                            <a:solidFill>
                              <a:schemeClr val="tx2">
                                <a:lumMod val="50000"/>
                              </a:schemeClr>
                            </a:solidFill>
                          </a:rPr>
                          <m:t> </m:t>
                        </m:r>
                        <m:r>
                          <m:rPr>
                            <m:nor/>
                          </m:rPr>
                          <a:rPr lang="uz-Cyrl-UZ" sz="1800" i="1" dirty="0">
                            <a:solidFill>
                              <a:schemeClr val="tx2">
                                <a:lumMod val="50000"/>
                              </a:schemeClr>
                            </a:solidFill>
                          </a:rPr>
                          <m:t>(</m:t>
                        </m:r>
                        <m:r>
                          <m:rPr>
                            <m:nor/>
                          </m:rPr>
                          <a:rPr lang="uz-Cyrl-UZ" sz="1800" i="1" dirty="0">
                            <a:solidFill>
                              <a:schemeClr val="tx2">
                                <a:lumMod val="50000"/>
                              </a:schemeClr>
                            </a:solidFill>
                          </a:rPr>
                          <m:t>x</m:t>
                        </m:r>
                        <m:r>
                          <m:rPr>
                            <m:nor/>
                          </m:rPr>
                          <a:rPr lang="uz-Cyrl-UZ" sz="1800" i="1" dirty="0">
                            <a:solidFill>
                              <a:schemeClr val="tx2">
                                <a:lumMod val="50000"/>
                              </a:schemeClr>
                            </a:solidFill>
                          </a:rPr>
                          <m:t>)</m:t>
                        </m:r>
                        <m:r>
                          <m:rPr>
                            <m:nor/>
                          </m:rPr>
                          <a:rPr lang="uz-Cyrl-UZ" sz="1800" dirty="0">
                            <a:solidFill>
                              <a:schemeClr val="tx2">
                                <a:lumMod val="50000"/>
                              </a:schemeClr>
                            </a:solidFill>
                          </a:rPr>
                          <m:t>}=</m:t>
                        </m:r>
                        <m:r>
                          <a:rPr lang="en-US" sz="1800" b="0" i="1" dirty="0" smtClean="0">
                            <a:solidFill>
                              <a:schemeClr val="tx2">
                                <a:lumMod val="50000"/>
                              </a:schemeClr>
                            </a:solidFill>
                            <a:latin typeface="Cambria Math"/>
                          </a:rPr>
                          <m:t>2</m:t>
                        </m:r>
                      </m:e>
                    </m:func>
                  </m:oMath>
                </a14:m>
                <a:r>
                  <a:rPr lang="uz-Cyrl-UZ" sz="1800" dirty="0" smtClean="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endParaRPr lang="ru-RU" sz="20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755576" y="3501008"/>
                <a:ext cx="7772400" cy="2952328"/>
              </a:xfrm>
              <a:blipFill rotWithShape="1">
                <a:blip r:embed="rId3"/>
                <a:stretch>
                  <a:fillRect l="-706" t="-105773" r="-706"/>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1115616" y="6008608"/>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7003390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25144"/>
            <a:ext cx="7772400" cy="1780108"/>
          </a:xfrm>
        </p:spPr>
        <p:txBody>
          <a:bodyPr>
            <a:normAutofit fontScale="90000"/>
          </a:bodyPr>
          <a:lstStyle/>
          <a:p>
            <a:pPr algn="l"/>
            <a:r>
              <a:rPr lang="uz-Cyrl-UZ" sz="2000" dirty="0">
                <a:solidFill>
                  <a:schemeClr val="tx2">
                    <a:lumMod val="50000"/>
                  </a:schemeClr>
                </a:solidFill>
              </a:rPr>
              <a:t>Agar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intervalda, to‘g‘ri chiziqda,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a:t>
            </a:r>
            <a:r>
              <a:rPr lang="uz-Cyrl-UZ" sz="2000" i="1" dirty="0">
                <a:solidFill>
                  <a:schemeClr val="tx2">
                    <a:lumMod val="50000"/>
                  </a:schemeClr>
                </a:solidFill>
              </a:rPr>
              <a:t>a</a:t>
            </a:r>
            <a:r>
              <a:rPr lang="uz-Cyrl-UZ" sz="2000" dirty="0">
                <a:solidFill>
                  <a:schemeClr val="tx2">
                    <a:lumMod val="50000"/>
                  </a:schemeClr>
                </a:solidFill>
              </a:rPr>
              <a:t>;+</a:t>
            </a:r>
            <a:r>
              <a:rPr lang="ru-RU" sz="2000" dirty="0">
                <a:solidFill>
                  <a:schemeClr val="tx2">
                    <a:lumMod val="50000"/>
                  </a:schemeClr>
                </a:solidFill>
                <a:sym typeface="Symbol"/>
              </a:rPr>
              <a:t></a:t>
            </a:r>
            <a:r>
              <a:rPr lang="uz-Cyrl-UZ" sz="2000" dirty="0">
                <a:solidFill>
                  <a:schemeClr val="tx2">
                    <a:lumMod val="50000"/>
                  </a:schemeClr>
                </a:solidFill>
              </a:rPr>
              <a:t>), (-</a:t>
            </a:r>
            <a:r>
              <a:rPr lang="ru-RU" sz="2000" dirty="0">
                <a:solidFill>
                  <a:schemeClr val="tx2">
                    <a:lumMod val="50000"/>
                  </a:schemeClr>
                </a:solidFill>
                <a:sym typeface="Symbol"/>
              </a:rPr>
              <a:t></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a:t>
            </a:r>
            <a:r>
              <a:rPr lang="uz-Cyrl-UZ" sz="2000" i="1" dirty="0">
                <a:solidFill>
                  <a:schemeClr val="tx2">
                    <a:lumMod val="50000"/>
                  </a:schemeClr>
                </a:solidFill>
              </a:rPr>
              <a:t>a</a:t>
            </a:r>
            <a:r>
              <a:rPr lang="uz-Cyrl-UZ" sz="2000" dirty="0">
                <a:solidFill>
                  <a:schemeClr val="tx2">
                    <a:lumMod val="50000"/>
                  </a:schemeClr>
                </a:solidFill>
              </a:rPr>
              <a:t>;+</a:t>
            </a:r>
            <a:r>
              <a:rPr lang="en-US" sz="2000" dirty="0">
                <a:solidFill>
                  <a:schemeClr val="tx2">
                    <a:lumMod val="50000"/>
                  </a:schemeClr>
                </a:solidFill>
                <a:sym typeface="Symbol"/>
              </a:rPr>
              <a:t></a:t>
            </a:r>
            <a:r>
              <a:rPr lang="uz-Cyrl-UZ" sz="2000" dirty="0">
                <a:solidFill>
                  <a:schemeClr val="tx2">
                    <a:lumMod val="50000"/>
                  </a:schemeClr>
                </a:solidFill>
              </a:rPr>
              <a:t>), (-</a:t>
            </a:r>
            <a:r>
              <a:rPr lang="en-US" sz="2000" dirty="0">
                <a:solidFill>
                  <a:schemeClr val="tx2">
                    <a:lumMod val="50000"/>
                  </a:schemeClr>
                </a:solidFill>
                <a:sym typeface="Symbol"/>
              </a:rPr>
              <a:t></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oraliqlarda tekshirilayotgan bo‘lsa, u holda bunday oraliqlarda funksiyaning eng katta (eng kichik) qiymatlari mavjud bo‘lmasligi ham mumkin. </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Masalan, </a:t>
            </a:r>
            <a:r>
              <a:rPr lang="uz-Cyrl-UZ" sz="2000" i="1" dirty="0">
                <a:solidFill>
                  <a:schemeClr val="tx2">
                    <a:lumMod val="50000"/>
                  </a:schemeClr>
                </a:solidFill>
              </a:rPr>
              <a:t>y</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funksiyaning (1;2] oraliqda eng kichik qiymati, [1;2) oraliqda esa eng katta qiymati mavjud emas. Sonlar o‘qida </a:t>
            </a:r>
            <a:r>
              <a:rPr lang="uz-Cyrl-UZ" sz="2000" i="1" dirty="0">
                <a:solidFill>
                  <a:schemeClr val="tx2">
                    <a:lumMod val="50000"/>
                  </a:schemeClr>
                </a:solidFill>
              </a:rPr>
              <a:t>y</a:t>
            </a:r>
            <a:r>
              <a:rPr lang="uz-Cyrl-UZ" sz="2000" dirty="0">
                <a:solidFill>
                  <a:schemeClr val="tx2">
                    <a:lumMod val="50000"/>
                  </a:schemeClr>
                </a:solidFill>
              </a:rPr>
              <a:t>=</a:t>
            </a:r>
            <a:r>
              <a:rPr lang="uz-Cyrl-UZ" sz="2000" i="1" dirty="0">
                <a:solidFill>
                  <a:schemeClr val="tx2">
                    <a:lumMod val="50000"/>
                  </a:schemeClr>
                </a:solidFill>
              </a:rPr>
              <a:t>x</a:t>
            </a:r>
            <a:r>
              <a:rPr lang="uz-Cyrl-UZ" sz="2000" baseline="30000" dirty="0">
                <a:solidFill>
                  <a:schemeClr val="tx2">
                    <a:lumMod val="50000"/>
                  </a:schemeClr>
                </a:solidFill>
              </a:rPr>
              <a:t>2</a:t>
            </a:r>
            <a:r>
              <a:rPr lang="uz-Cyrl-UZ" sz="2000" dirty="0">
                <a:solidFill>
                  <a:schemeClr val="tx2">
                    <a:lumMod val="50000"/>
                  </a:schemeClr>
                </a:solidFill>
              </a:rPr>
              <a:t> funksiyaning eng katta qiymati, </a:t>
            </a:r>
            <a:r>
              <a:rPr lang="uz-Cyrl-UZ" sz="2000" i="1" dirty="0">
                <a:solidFill>
                  <a:schemeClr val="tx2">
                    <a:lumMod val="50000"/>
                  </a:schemeClr>
                </a:solidFill>
              </a:rPr>
              <a:t>y</a:t>
            </a:r>
            <a:r>
              <a:rPr lang="uz-Cyrl-UZ" sz="2000" dirty="0">
                <a:solidFill>
                  <a:schemeClr val="tx2">
                    <a:lumMod val="50000"/>
                  </a:schemeClr>
                </a:solidFill>
              </a:rPr>
              <a:t>=arctg</a:t>
            </a:r>
            <a:r>
              <a:rPr lang="uz-Cyrl-UZ" sz="2000" i="1" dirty="0">
                <a:solidFill>
                  <a:schemeClr val="tx2">
                    <a:lumMod val="50000"/>
                  </a:schemeClr>
                </a:solidFill>
              </a:rPr>
              <a:t>x</a:t>
            </a:r>
            <a:r>
              <a:rPr lang="uz-Cyrl-UZ" sz="2000" dirty="0">
                <a:solidFill>
                  <a:schemeClr val="tx2">
                    <a:lumMod val="50000"/>
                  </a:schemeClr>
                </a:solidFill>
              </a:rPr>
              <a:t> funksiyaning eng katta, eng kichik qiymatlari mavjud emas.</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Agar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a:t>
            </a:r>
            <a:r>
              <a:rPr lang="uz-Cyrl-UZ" sz="2000" i="1" dirty="0">
                <a:solidFill>
                  <a:schemeClr val="tx2">
                    <a:lumMod val="50000"/>
                  </a:schemeClr>
                </a:solidFill>
              </a:rPr>
              <a:t>a</a:t>
            </a:r>
            <a:r>
              <a:rPr lang="uz-Cyrl-UZ" sz="2000" dirty="0">
                <a:solidFill>
                  <a:schemeClr val="tx2">
                    <a:lumMod val="50000"/>
                  </a:schemeClr>
                </a:solidFill>
              </a:rPr>
              <a:t>;+</a:t>
            </a:r>
            <a:r>
              <a:rPr lang="ru-RU" sz="2000" dirty="0">
                <a:solidFill>
                  <a:schemeClr val="tx2">
                    <a:lumMod val="50000"/>
                  </a:schemeClr>
                </a:solidFill>
                <a:sym typeface="Symbol"/>
              </a:rPr>
              <a:t></a:t>
            </a:r>
            <a:r>
              <a:rPr lang="uz-Cyrl-UZ" sz="2000" dirty="0">
                <a:solidFill>
                  <a:schemeClr val="tx2">
                    <a:lumMod val="50000"/>
                  </a:schemeClr>
                </a:solidFill>
              </a:rPr>
              <a:t>)) oraliqda o‘suvchi bo‘lsa, u holda bu oraliqda funksiyaning eng kichik qiymati mavjud va unga </a:t>
            </a:r>
            <a:r>
              <a:rPr lang="uz-Cyrl-UZ" sz="2000" i="1" dirty="0">
                <a:solidFill>
                  <a:schemeClr val="tx2">
                    <a:lumMod val="50000"/>
                  </a:schemeClr>
                </a:solidFill>
              </a:rPr>
              <a:t>x</a:t>
            </a:r>
            <a:r>
              <a:rPr lang="uz-Cyrl-UZ" sz="2000" dirty="0">
                <a:solidFill>
                  <a:schemeClr val="tx2">
                    <a:lumMod val="50000"/>
                  </a:schemeClr>
                </a:solidFill>
              </a:rPr>
              <a:t>=</a:t>
            </a:r>
            <a:r>
              <a:rPr lang="uz-Cyrl-UZ" sz="2000" i="1" dirty="0">
                <a:solidFill>
                  <a:schemeClr val="tx2">
                    <a:lumMod val="50000"/>
                  </a:schemeClr>
                </a:solidFill>
              </a:rPr>
              <a:t>a</a:t>
            </a:r>
            <a:r>
              <a:rPr lang="uz-Cyrl-UZ" sz="2000" dirty="0">
                <a:solidFill>
                  <a:schemeClr val="tx2">
                    <a:lumMod val="50000"/>
                  </a:schemeClr>
                </a:solidFill>
              </a:rPr>
              <a:t> nuqtada erishadi.</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Shunga o‘xshash tasdiq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a:t>
            </a:r>
            <a:r>
              <a:rPr lang="ru-RU" sz="2000" dirty="0">
                <a:solidFill>
                  <a:schemeClr val="tx2">
                    <a:lumMod val="50000"/>
                  </a:schemeClr>
                </a:solidFill>
                <a:sym typeface="Symbol"/>
              </a:rPr>
              <a:t></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oraliqda uzluksiz funksiya uchun ham o‘rinlidir.</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Agar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intervalda uzluksiz, </a:t>
            </a:r>
            <a:r>
              <a:rPr lang="uz-Cyrl-UZ" sz="2000" i="1" dirty="0">
                <a:solidFill>
                  <a:schemeClr val="tx2">
                    <a:lumMod val="50000"/>
                  </a:schemeClr>
                </a:solidFill>
              </a:rPr>
              <a:t>x</a:t>
            </a:r>
            <a:r>
              <a:rPr lang="uz-Cyrl-UZ" sz="2000" baseline="-25000" dirty="0">
                <a:solidFill>
                  <a:schemeClr val="tx2">
                    <a:lumMod val="50000"/>
                  </a:schemeClr>
                </a:solidFill>
              </a:rPr>
              <a:t>0</a:t>
            </a:r>
            <a:r>
              <a:rPr lang="uz-Cyrl-UZ" sz="2000" dirty="0">
                <a:solidFill>
                  <a:schemeClr val="tx2">
                    <a:lumMod val="50000"/>
                  </a:schemeClr>
                </a:solidFill>
                <a:sym typeface="Symbol"/>
              </a:rPr>
              <a:t></a:t>
            </a:r>
            <a:r>
              <a:rPr lang="uz-Cyrl-UZ" sz="2000" dirty="0">
                <a:solidFill>
                  <a:schemeClr val="tx2">
                    <a:lumMod val="50000"/>
                  </a:schemeClr>
                </a:solidFill>
              </a:rPr>
              <a:t>(</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kritik nuqtaga ega,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x</a:t>
            </a:r>
            <a:r>
              <a:rPr lang="uz-Cyrl-UZ" sz="2000" baseline="-25000" dirty="0">
                <a:solidFill>
                  <a:schemeClr val="tx2">
                    <a:lumMod val="50000"/>
                  </a:schemeClr>
                </a:solidFill>
              </a:rPr>
              <a:t>0</a:t>
            </a:r>
            <a:r>
              <a:rPr lang="uz-Cyrl-UZ" sz="2000" dirty="0">
                <a:solidFill>
                  <a:schemeClr val="tx2">
                    <a:lumMod val="50000"/>
                  </a:schemeClr>
                </a:solidFill>
              </a:rPr>
              <a:t>) intervalda o‘suvchi (kamayuvchi), (</a:t>
            </a:r>
            <a:r>
              <a:rPr lang="uz-Cyrl-UZ" sz="2000" i="1" dirty="0">
                <a:solidFill>
                  <a:schemeClr val="tx2">
                    <a:lumMod val="50000"/>
                  </a:schemeClr>
                </a:solidFill>
              </a:rPr>
              <a:t>x</a:t>
            </a:r>
            <a:r>
              <a:rPr lang="uz-Cyrl-UZ" sz="2000" baseline="-25000" dirty="0">
                <a:solidFill>
                  <a:schemeClr val="tx2">
                    <a:lumMod val="50000"/>
                  </a:schemeClr>
                </a:solidFill>
              </a:rPr>
              <a:t>0</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intervalda kamayuvchi (o‘suvchi) bo‘lsa, u holda qaralayotgan oraliqda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i="1" dirty="0">
                <a:solidFill>
                  <a:schemeClr val="tx2">
                    <a:lumMod val="50000"/>
                  </a:schemeClr>
                </a:solidFill>
              </a:rPr>
              <a:t>x</a:t>
            </a:r>
            <a:r>
              <a:rPr lang="uz-Cyrl-UZ" sz="2000" baseline="-25000" dirty="0">
                <a:solidFill>
                  <a:schemeClr val="tx2">
                    <a:lumMod val="50000"/>
                  </a:schemeClr>
                </a:solidFill>
              </a:rPr>
              <a:t>0 </a:t>
            </a:r>
            <a:r>
              <a:rPr lang="uz-Cyrl-UZ" sz="2000" dirty="0">
                <a:solidFill>
                  <a:schemeClr val="tx2">
                    <a:lumMod val="50000"/>
                  </a:schemeClr>
                </a:solidFill>
              </a:rPr>
              <a:t>nuqtada eng katta (eng kichik) qiymatga erishadi.</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Agar uzluksiz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intervalda uzluksiz, unda chekli sondagi kritik nuqtalarga ega va </a:t>
            </a:r>
            <a:r>
              <a:rPr lang="uz-Cyrl-UZ" sz="2000" i="1" dirty="0">
                <a:solidFill>
                  <a:schemeClr val="tx2">
                    <a:lumMod val="50000"/>
                  </a:schemeClr>
                </a:solidFill>
              </a:rPr>
              <a:t>a</a:t>
            </a:r>
            <a:r>
              <a:rPr lang="uz-Cyrl-UZ" sz="2000" dirty="0">
                <a:solidFill>
                  <a:schemeClr val="tx2">
                    <a:lumMod val="50000"/>
                  </a:schemeClr>
                </a:solidFill>
              </a:rPr>
              <a:t>&lt;</a:t>
            </a:r>
            <a:r>
              <a:rPr lang="uz-Cyrl-UZ" sz="2000" i="1" dirty="0">
                <a:solidFill>
                  <a:schemeClr val="tx2">
                    <a:lumMod val="50000"/>
                  </a:schemeClr>
                </a:solidFill>
              </a:rPr>
              <a:t>x</a:t>
            </a:r>
            <a:r>
              <a:rPr lang="uz-Cyrl-UZ" sz="2000" baseline="-25000" dirty="0">
                <a:solidFill>
                  <a:schemeClr val="tx2">
                    <a:lumMod val="50000"/>
                  </a:schemeClr>
                </a:solidFill>
              </a:rPr>
              <a:t>0</a:t>
            </a:r>
            <a:r>
              <a:rPr lang="uz-Cyrl-UZ" sz="2000" dirty="0">
                <a:solidFill>
                  <a:schemeClr val="tx2">
                    <a:lumMod val="50000"/>
                  </a:schemeClr>
                </a:solidFill>
              </a:rPr>
              <a:t>&lt;</a:t>
            </a:r>
            <a:r>
              <a:rPr lang="uz-Cyrl-UZ" sz="2000" i="1" dirty="0">
                <a:solidFill>
                  <a:schemeClr val="tx2">
                    <a:lumMod val="50000"/>
                  </a:schemeClr>
                </a:solidFill>
              </a:rPr>
              <a:t>x</a:t>
            </a:r>
            <a:r>
              <a:rPr lang="uz-Cyrl-UZ" sz="2000" baseline="-25000" dirty="0">
                <a:solidFill>
                  <a:schemeClr val="tx2">
                    <a:lumMod val="50000"/>
                  </a:schemeClr>
                </a:solidFill>
              </a:rPr>
              <a:t>1</a:t>
            </a:r>
            <a:r>
              <a:rPr lang="uz-Cyrl-UZ" sz="2000" dirty="0">
                <a:solidFill>
                  <a:schemeClr val="tx2">
                    <a:lumMod val="50000"/>
                  </a:schemeClr>
                </a:solidFill>
              </a:rPr>
              <a:t>&lt;…&lt;</a:t>
            </a:r>
            <a:r>
              <a:rPr lang="uz-Cyrl-UZ" sz="2000" i="1" dirty="0">
                <a:solidFill>
                  <a:schemeClr val="tx2">
                    <a:lumMod val="50000"/>
                  </a:schemeClr>
                </a:solidFill>
              </a:rPr>
              <a:t>x</a:t>
            </a:r>
            <a:r>
              <a:rPr lang="uz-Cyrl-UZ" sz="2000" i="1" baseline="-25000" dirty="0">
                <a:solidFill>
                  <a:schemeClr val="tx2">
                    <a:lumMod val="50000"/>
                  </a:schemeClr>
                </a:solidFill>
              </a:rPr>
              <a:t>n</a:t>
            </a:r>
            <a:r>
              <a:rPr lang="uz-Cyrl-UZ" sz="2000" dirty="0">
                <a:solidFill>
                  <a:schemeClr val="tx2">
                    <a:lumMod val="50000"/>
                  </a:schemeClr>
                </a:solidFill>
              </a:rPr>
              <a:t>&lt;</a:t>
            </a:r>
            <a:r>
              <a:rPr lang="uz-Cyrl-UZ" sz="2000" i="1" dirty="0">
                <a:solidFill>
                  <a:schemeClr val="tx2">
                    <a:lumMod val="50000"/>
                  </a:schemeClr>
                </a:solidFill>
              </a:rPr>
              <a:t>b</a:t>
            </a:r>
            <a:r>
              <a:rPr lang="uz-Cyrl-UZ" sz="2000" dirty="0">
                <a:solidFill>
                  <a:schemeClr val="tx2">
                    <a:lumMod val="50000"/>
                  </a:schemeClr>
                </a:solidFill>
              </a:rPr>
              <a:t> ,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x</a:t>
            </a:r>
            <a:r>
              <a:rPr lang="uz-Cyrl-UZ" sz="2000" baseline="-25000" dirty="0">
                <a:solidFill>
                  <a:schemeClr val="tx2">
                    <a:lumMod val="50000"/>
                  </a:schemeClr>
                </a:solidFill>
              </a:rPr>
              <a:t>0</a:t>
            </a:r>
            <a:r>
              <a:rPr lang="uz-Cyrl-UZ" sz="2000" dirty="0">
                <a:solidFill>
                  <a:schemeClr val="tx2">
                    <a:lumMod val="50000"/>
                  </a:schemeClr>
                </a:solidFill>
              </a:rPr>
              <a:t>) intervalda o‘suvchi (kamayuvchi), (</a:t>
            </a:r>
            <a:r>
              <a:rPr lang="uz-Cyrl-UZ" sz="2000" i="1" dirty="0">
                <a:solidFill>
                  <a:schemeClr val="tx2">
                    <a:lumMod val="50000"/>
                  </a:schemeClr>
                </a:solidFill>
              </a:rPr>
              <a:t>x</a:t>
            </a:r>
            <a:r>
              <a:rPr lang="uz-Cyrl-UZ" sz="2000" i="1" baseline="-25000" dirty="0">
                <a:solidFill>
                  <a:schemeClr val="tx2">
                    <a:lumMod val="50000"/>
                  </a:schemeClr>
                </a:solidFill>
              </a:rPr>
              <a:t>n</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intervalda kamayuvchi (o‘suvchi) bo‘lsa, u holda qaralayotgan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intervalda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eng katta (eng kichik) qiymatga erishadi. Bu qiymatni funksiya kritik nuqtalardan birida qabul qiladi.</a:t>
            </a:r>
            <a:r>
              <a:rPr lang="ru-RU" sz="2000" dirty="0">
                <a:solidFill>
                  <a:schemeClr val="tx2">
                    <a:lumMod val="50000"/>
                  </a:schemeClr>
                </a:solidFill>
              </a:rPr>
              <a:t/>
            </a:r>
            <a:br>
              <a:rPr lang="ru-RU" sz="2000" dirty="0">
                <a:solidFill>
                  <a:schemeClr val="tx2">
                    <a:lumMod val="50000"/>
                  </a:schemeClr>
                </a:solidFill>
              </a:rPr>
            </a:br>
            <a:r>
              <a:rPr lang="ru-RU" sz="2000" dirty="0">
                <a:solidFill>
                  <a:schemeClr val="tx2">
                    <a:lumMod val="50000"/>
                  </a:schemeClr>
                </a:solidFill>
              </a:rPr>
              <a:t/>
            </a:r>
            <a:br>
              <a:rPr lang="ru-RU" sz="2000" dirty="0">
                <a:solidFill>
                  <a:schemeClr val="tx2">
                    <a:lumMod val="50000"/>
                  </a:schemeClr>
                </a:solidFill>
              </a:rPr>
            </a:br>
            <a:endParaRPr lang="ru-RU" sz="2000" dirty="0">
              <a:solidFill>
                <a:schemeClr val="tx2">
                  <a:lumMod val="50000"/>
                </a:schemeClr>
              </a:solidFill>
            </a:endParaRPr>
          </a:p>
        </p:txBody>
      </p:sp>
      <p:sp>
        <p:nvSpPr>
          <p:cNvPr id="3" name="Подзаголовок 2"/>
          <p:cNvSpPr>
            <a:spLocks noGrp="1"/>
          </p:cNvSpPr>
          <p:nvPr>
            <p:ph type="subTitle" idx="1"/>
          </p:nvPr>
        </p:nvSpPr>
        <p:spPr>
          <a:xfrm>
            <a:off x="1403648" y="6008608"/>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9561663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11560" y="3356992"/>
                <a:ext cx="7772400" cy="1780108"/>
              </a:xfrm>
            </p:spPr>
            <p:txBody>
              <a:bodyPr>
                <a:noAutofit/>
              </a:bodyPr>
              <a:lstStyle/>
              <a:p>
                <a:pPr algn="l"/>
                <a:r>
                  <a:rPr lang="uz-Cyrl-UZ" sz="2000" dirty="0" smtClean="0">
                    <a:solidFill>
                      <a:schemeClr val="tx2">
                        <a:lumMod val="50000"/>
                      </a:schemeClr>
                    </a:solidFill>
                  </a:rPr>
                  <a:t>      Agar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dirty="0">
                    <a:solidFill>
                      <a:schemeClr val="tx2">
                        <a:lumMod val="50000"/>
                      </a:schemeClr>
                    </a:solidFill>
                    <a:sym typeface="Symbol"/>
                  </a:rPr>
                  <a:t></a:t>
                </a:r>
                <a:r>
                  <a:rPr lang="uz-Cyrl-UZ" sz="2000" dirty="0">
                    <a:solidFill>
                      <a:schemeClr val="tx2">
                        <a:lumMod val="50000"/>
                      </a:schemeClr>
                    </a:solidFill>
                  </a:rPr>
                  <a:t>;+</a:t>
                </a:r>
                <a:r>
                  <a:rPr lang="uz-Cyrl-UZ" sz="2000" dirty="0">
                    <a:solidFill>
                      <a:schemeClr val="tx2">
                        <a:lumMod val="50000"/>
                      </a:schemeClr>
                    </a:solidFill>
                    <a:sym typeface="Symbol"/>
                  </a:rPr>
                  <a:t></a:t>
                </a:r>
                <a:r>
                  <a:rPr lang="uz-Cyrl-UZ" sz="2000" dirty="0">
                    <a:solidFill>
                      <a:schemeClr val="tx2">
                        <a:lumMod val="50000"/>
                      </a:schemeClr>
                    </a:solidFill>
                  </a:rPr>
                  <a:t>)  ([</a:t>
                </a:r>
                <a:r>
                  <a:rPr lang="uz-Cyrl-UZ" sz="2000" i="1" dirty="0">
                    <a:solidFill>
                      <a:schemeClr val="tx2">
                        <a:lumMod val="50000"/>
                      </a:schemeClr>
                    </a:solidFill>
                  </a:rPr>
                  <a:t>a</a:t>
                </a:r>
                <a:r>
                  <a:rPr lang="uz-Cyrl-UZ" sz="2000" dirty="0">
                    <a:solidFill>
                      <a:schemeClr val="tx2">
                        <a:lumMod val="50000"/>
                      </a:schemeClr>
                    </a:solidFill>
                  </a:rPr>
                  <a:t>;</a:t>
                </a:r>
                <a:r>
                  <a:rPr lang="uz-Cyrl-UZ" sz="2000" i="1" dirty="0">
                    <a:solidFill>
                      <a:schemeClr val="tx2">
                        <a:lumMod val="50000"/>
                      </a:schemeClr>
                    </a:solidFill>
                  </a:rPr>
                  <a:t>b</a:t>
                </a:r>
                <a:r>
                  <a:rPr lang="uz-Cyrl-UZ" sz="2000" dirty="0">
                    <a:solidFill>
                      <a:schemeClr val="tx2">
                        <a:lumMod val="50000"/>
                      </a:schemeClr>
                    </a:solidFill>
                  </a:rPr>
                  <a:t>)) da uzluksiz va </a:t>
                </a:r>
                <a:r>
                  <a:rPr lang="uz-Cyrl-UZ" sz="2000" i="1" dirty="0">
                    <a:solidFill>
                      <a:schemeClr val="tx2">
                        <a:lumMod val="50000"/>
                      </a:schemeClr>
                    </a:solidFill>
                  </a:rPr>
                  <a:t>x</a:t>
                </a:r>
                <a:r>
                  <a:rPr lang="en-US" sz="2000" dirty="0">
                    <a:solidFill>
                      <a:schemeClr val="tx2">
                        <a:lumMod val="50000"/>
                      </a:schemeClr>
                    </a:solidFill>
                    <a:sym typeface="Symbol"/>
                  </a:rPr>
                  <a:t></a:t>
                </a:r>
                <a:r>
                  <a:rPr lang="uz-Cyrl-UZ" sz="2000" dirty="0">
                    <a:solidFill>
                      <a:schemeClr val="tx2">
                        <a:lumMod val="50000"/>
                      </a:schemeClr>
                    </a:solidFill>
                  </a:rPr>
                  <a:t>-</a:t>
                </a:r>
                <a:r>
                  <a:rPr lang="en-US" sz="2000" dirty="0">
                    <a:solidFill>
                      <a:schemeClr val="tx2">
                        <a:lumMod val="50000"/>
                      </a:schemeClr>
                    </a:solidFill>
                    <a:sym typeface="Symbol"/>
                  </a:rPr>
                  <a:t></a:t>
                </a:r>
                <a:r>
                  <a:rPr lang="uz-Cyrl-UZ" sz="2000" dirty="0">
                    <a:solidFill>
                      <a:schemeClr val="tx2">
                        <a:lumMod val="50000"/>
                      </a:schemeClr>
                    </a:solidFill>
                  </a:rPr>
                  <a:t>, </a:t>
                </a:r>
                <a:r>
                  <a:rPr lang="uz-Cyrl-UZ" sz="2000" i="1" dirty="0">
                    <a:solidFill>
                      <a:schemeClr val="tx2">
                        <a:lumMod val="50000"/>
                      </a:schemeClr>
                    </a:solidFill>
                  </a:rPr>
                  <a:t>x</a:t>
                </a:r>
                <a:r>
                  <a:rPr lang="en-US" sz="2000" dirty="0">
                    <a:solidFill>
                      <a:schemeClr val="tx2">
                        <a:lumMod val="50000"/>
                      </a:schemeClr>
                    </a:solidFill>
                    <a:sym typeface="Symbol"/>
                  </a:rPr>
                  <a:t></a:t>
                </a:r>
                <a:r>
                  <a:rPr lang="uz-Cyrl-UZ" sz="2000" dirty="0">
                    <a:solidFill>
                      <a:schemeClr val="tx2">
                        <a:lumMod val="50000"/>
                      </a:schemeClr>
                    </a:solidFill>
                  </a:rPr>
                  <a:t>+</a:t>
                </a:r>
                <a:r>
                  <a:rPr lang="en-US" sz="2000" dirty="0">
                    <a:solidFill>
                      <a:schemeClr val="tx2">
                        <a:lumMod val="50000"/>
                      </a:schemeClr>
                    </a:solidFill>
                    <a:sym typeface="Symbol"/>
                  </a:rPr>
                  <a:t></a:t>
                </a:r>
                <a:r>
                  <a:rPr lang="uz-Cyrl-UZ" sz="2000" dirty="0">
                    <a:solidFill>
                      <a:schemeClr val="tx2">
                        <a:lumMod val="50000"/>
                      </a:schemeClr>
                    </a:solidFill>
                  </a:rPr>
                  <a:t> (</a:t>
                </a:r>
                <a:r>
                  <a:rPr lang="uz-Cyrl-UZ" sz="2000" i="1" dirty="0">
                    <a:solidFill>
                      <a:schemeClr val="tx2">
                        <a:lumMod val="50000"/>
                      </a:schemeClr>
                    </a:solidFill>
                  </a:rPr>
                  <a:t>x</a:t>
                </a:r>
                <a:r>
                  <a:rPr lang="uz-Cyrl-UZ" sz="2000" dirty="0">
                    <a:solidFill>
                      <a:schemeClr val="tx2">
                        <a:lumMod val="50000"/>
                      </a:schemeClr>
                    </a:solidFill>
                    <a:sym typeface="Symbol"/>
                  </a:rPr>
                  <a:t></a:t>
                </a:r>
                <a:r>
                  <a:rPr lang="uz-Cyrl-UZ" sz="2000" i="1" dirty="0">
                    <a:solidFill>
                      <a:schemeClr val="tx2">
                        <a:lumMod val="50000"/>
                      </a:schemeClr>
                    </a:solidFill>
                  </a:rPr>
                  <a:t>b</a:t>
                </a:r>
                <a:r>
                  <a:rPr lang="uz-Cyrl-UZ" sz="2000" dirty="0">
                    <a:solidFill>
                      <a:schemeClr val="tx2">
                        <a:lumMod val="50000"/>
                      </a:schemeClr>
                    </a:solidFill>
                  </a:rPr>
                  <a:t>-0)) da chekli yoki cheksiz limitga ega bo‘lsa, u holda bu funksiyaning kritik nuqtalardagi qiymati va cheksizdagi limitlarini solishtirib, uning eng katta, eng kichik qiymatlarining mavjudligi haqida fikr bildirish mumkin. </a:t>
                </a:r>
                <a:r>
                  <a:rPr lang="ru-RU" sz="2000" dirty="0">
                    <a:solidFill>
                      <a:schemeClr val="tx2">
                        <a:lumMod val="50000"/>
                      </a:schemeClr>
                    </a:solidFill>
                  </a:rPr>
                  <a:t/>
                </a:r>
                <a:br>
                  <a:rPr lang="ru-RU" sz="2000" dirty="0">
                    <a:solidFill>
                      <a:schemeClr val="tx2">
                        <a:lumMod val="50000"/>
                      </a:schemeClr>
                    </a:solidFill>
                  </a:rPr>
                </a:br>
                <a:r>
                  <a:rPr lang="ru-RU" sz="2000" dirty="0" smtClean="0">
                    <a:solidFill>
                      <a:schemeClr val="tx2">
                        <a:lumMod val="50000"/>
                      </a:schemeClr>
                    </a:solidFill>
                  </a:rPr>
                  <a:t/>
                </a:r>
                <a:br>
                  <a:rPr lang="ru-RU" sz="2000" dirty="0" smtClean="0">
                    <a:solidFill>
                      <a:schemeClr val="tx2">
                        <a:lumMod val="50000"/>
                      </a:schemeClr>
                    </a:solidFill>
                  </a:rPr>
                </a:br>
                <a:r>
                  <a:rPr lang="uz-Cyrl-UZ" sz="2000" b="1" dirty="0" smtClean="0">
                    <a:solidFill>
                      <a:schemeClr val="tx2">
                        <a:lumMod val="50000"/>
                      </a:schemeClr>
                    </a:solidFill>
                  </a:rPr>
                  <a:t>2-</a:t>
                </a:r>
                <a:r>
                  <a:rPr lang="uz-Cyrl-UZ" sz="2000" b="1" i="1" dirty="0" smtClean="0">
                    <a:solidFill>
                      <a:schemeClr val="tx2">
                        <a:lumMod val="50000"/>
                      </a:schemeClr>
                    </a:solidFill>
                  </a:rPr>
                  <a:t>misol</a:t>
                </a:r>
                <a:r>
                  <a:rPr lang="uz-Cyrl-UZ" sz="2000" dirty="0">
                    <a:solidFill>
                      <a:schemeClr val="tx2">
                        <a:lumMod val="50000"/>
                      </a:schemeClr>
                    </a:solidFill>
                  </a:rPr>
                  <a:t>.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)=ln</a:t>
                </a:r>
                <a:r>
                  <a:rPr lang="uz-Cyrl-UZ" sz="2000" i="1" dirty="0">
                    <a:solidFill>
                      <a:schemeClr val="tx2">
                        <a:lumMod val="50000"/>
                      </a:schemeClr>
                    </a:solidFill>
                  </a:rPr>
                  <a:t>x</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funksiyaning (0;+</a:t>
                </a:r>
                <a:r>
                  <a:rPr lang="ru-RU" sz="2000" dirty="0">
                    <a:solidFill>
                      <a:schemeClr val="tx2">
                        <a:lumMod val="50000"/>
                      </a:schemeClr>
                    </a:solidFill>
                    <a:sym typeface="Symbol"/>
                  </a:rPr>
                  <a:t></a:t>
                </a:r>
                <a:r>
                  <a:rPr lang="uz-Cyrl-UZ" sz="2000" dirty="0">
                    <a:solidFill>
                      <a:schemeClr val="tx2">
                        <a:lumMod val="50000"/>
                      </a:schemeClr>
                    </a:solidFill>
                  </a:rPr>
                  <a:t>) oraliqdagi eng katta qiymatini toping.</a:t>
                </a:r>
                <a:r>
                  <a:rPr lang="ru-RU" sz="2000" dirty="0">
                    <a:solidFill>
                      <a:schemeClr val="tx2">
                        <a:lumMod val="50000"/>
                      </a:schemeClr>
                    </a:solidFill>
                  </a:rPr>
                  <a:t/>
                </a:r>
                <a:br>
                  <a:rPr lang="ru-RU" sz="2000" dirty="0">
                    <a:solidFill>
                      <a:schemeClr val="tx2">
                        <a:lumMod val="50000"/>
                      </a:schemeClr>
                    </a:solidFill>
                  </a:rPr>
                </a:br>
                <a:r>
                  <a:rPr lang="en-US" sz="2000" i="1" dirty="0" err="1">
                    <a:solidFill>
                      <a:schemeClr val="tx2">
                        <a:lumMod val="50000"/>
                      </a:schemeClr>
                    </a:solidFill>
                  </a:rPr>
                  <a:t>Yechish</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uz-Cyrl-UZ" sz="2000" dirty="0">
                    <a:solidFill>
                      <a:schemeClr val="tx2">
                        <a:lumMod val="50000"/>
                      </a:schemeClr>
                    </a:solidFill>
                  </a:rPr>
                  <a:t>hosilasini va kritik nuqtalarini topamiz: </a:t>
                </a:r>
                <a:r>
                  <a:rPr lang="en-US" sz="2000" i="1" dirty="0" smtClean="0">
                    <a:solidFill>
                      <a:schemeClr val="tx2">
                        <a:lumMod val="50000"/>
                      </a:schemeClr>
                    </a:solidFill>
                  </a:rPr>
                  <a:t>f’(x)=</a:t>
                </a:r>
                <a14:m>
                  <m:oMath xmlns:m="http://schemas.openxmlformats.org/officeDocument/2006/math">
                    <m:f>
                      <m:fPr>
                        <m:ctrlPr>
                          <a:rPr lang="en-US" sz="2000" i="1" smtClean="0">
                            <a:solidFill>
                              <a:schemeClr val="tx2">
                                <a:lumMod val="50000"/>
                              </a:schemeClr>
                            </a:solidFill>
                            <a:latin typeface="Cambria Math"/>
                          </a:rPr>
                        </m:ctrlPr>
                      </m:fPr>
                      <m:num>
                        <m:r>
                          <a:rPr lang="en-US" sz="2000" b="0" i="1" smtClean="0">
                            <a:solidFill>
                              <a:schemeClr val="tx2">
                                <a:lumMod val="50000"/>
                              </a:schemeClr>
                            </a:solidFill>
                            <a:latin typeface="Cambria Math"/>
                          </a:rPr>
                          <m:t>1−</m:t>
                        </m:r>
                        <m:r>
                          <a:rPr lang="en-US" sz="2000" b="0" i="1" smtClean="0">
                            <a:solidFill>
                              <a:schemeClr val="tx2">
                                <a:lumMod val="50000"/>
                              </a:schemeClr>
                            </a:solidFill>
                            <a:latin typeface="Cambria Math"/>
                          </a:rPr>
                          <m:t>𝑥</m:t>
                        </m:r>
                      </m:num>
                      <m:den>
                        <m:r>
                          <a:rPr lang="en-US" sz="2000" b="0" i="1" smtClean="0">
                            <a:solidFill>
                              <a:schemeClr val="tx2">
                                <a:lumMod val="50000"/>
                              </a:schemeClr>
                            </a:solidFill>
                            <a:latin typeface="Cambria Math"/>
                          </a:rPr>
                          <m:t>𝑥</m:t>
                        </m:r>
                      </m:den>
                    </m:f>
                  </m:oMath>
                </a14:m>
                <a:r>
                  <a:rPr lang="en-US" sz="2000" dirty="0" smtClean="0">
                    <a:solidFill>
                      <a:schemeClr val="tx2">
                        <a:lumMod val="50000"/>
                      </a:schemeClr>
                    </a:solidFill>
                  </a:rPr>
                  <a:t>, </a:t>
                </a:r>
                <a:r>
                  <a:rPr lang="en-US" sz="2000" i="1" dirty="0">
                    <a:solidFill>
                      <a:schemeClr val="tx2">
                        <a:lumMod val="50000"/>
                      </a:schemeClr>
                    </a:solidFill>
                  </a:rPr>
                  <a:t>x</a:t>
                </a:r>
                <a:r>
                  <a:rPr lang="en-US" sz="2000" dirty="0">
                    <a:solidFill>
                      <a:schemeClr val="tx2">
                        <a:lumMod val="50000"/>
                      </a:schemeClr>
                    </a:solidFill>
                  </a:rPr>
                  <a:t>=1. Agar 0&lt;</a:t>
                </a:r>
                <a:r>
                  <a:rPr lang="en-US" sz="2000" i="1" dirty="0">
                    <a:solidFill>
                      <a:schemeClr val="tx2">
                        <a:lumMod val="50000"/>
                      </a:schemeClr>
                    </a:solidFill>
                  </a:rPr>
                  <a:t>x</a:t>
                </a:r>
                <a:r>
                  <a:rPr lang="en-US" sz="2000" dirty="0">
                    <a:solidFill>
                      <a:schemeClr val="tx2">
                        <a:lumMod val="50000"/>
                      </a:schemeClr>
                    </a:solidFill>
                  </a:rPr>
                  <a:t>&lt;1 </a:t>
                </a:r>
                <a:r>
                  <a:rPr lang="en-US" sz="2000" dirty="0" err="1">
                    <a:solidFill>
                      <a:schemeClr val="tx2">
                        <a:lumMod val="50000"/>
                      </a:schemeClr>
                    </a:solidFill>
                  </a:rPr>
                  <a:t>bo‘lsa</a:t>
                </a:r>
                <a:r>
                  <a:rPr lang="en-US" sz="2000" dirty="0">
                    <a:solidFill>
                      <a:schemeClr val="tx2">
                        <a:lumMod val="50000"/>
                      </a:schemeClr>
                    </a:solidFill>
                  </a:rPr>
                  <a:t>, u </a:t>
                </a:r>
                <a:r>
                  <a:rPr lang="en-US" sz="2000" dirty="0" err="1">
                    <a:solidFill>
                      <a:schemeClr val="tx2">
                        <a:lumMod val="50000"/>
                      </a:schemeClr>
                    </a:solidFill>
                  </a:rPr>
                  <a:t>holda</a:t>
                </a:r>
                <a:r>
                  <a:rPr lang="en-US" sz="2000" dirty="0">
                    <a:solidFill>
                      <a:schemeClr val="tx2">
                        <a:lumMod val="50000"/>
                      </a:schemeClr>
                    </a:solidFill>
                  </a:rPr>
                  <a:t> </a:t>
                </a:r>
                <a:r>
                  <a:rPr lang="en-US" sz="2000" i="1" dirty="0" smtClean="0">
                    <a:solidFill>
                      <a:schemeClr val="tx2">
                        <a:lumMod val="50000"/>
                      </a:schemeClr>
                    </a:solidFill>
                  </a:rPr>
                  <a:t>f’(x)&gt;0</a:t>
                </a:r>
                <a:r>
                  <a:rPr lang="en-US" sz="2000" dirty="0">
                    <a:solidFill>
                      <a:schemeClr val="tx2">
                        <a:lumMod val="50000"/>
                      </a:schemeClr>
                    </a:solidFill>
                  </a:rPr>
                  <a:t>, </a:t>
                </a:r>
                <a:r>
                  <a:rPr lang="en-US" sz="2000" dirty="0" err="1">
                    <a:solidFill>
                      <a:schemeClr val="tx2">
                        <a:lumMod val="50000"/>
                      </a:schemeClr>
                    </a:solidFill>
                  </a:rPr>
                  <a:t>bundan</a:t>
                </a:r>
                <a:r>
                  <a:rPr lang="en-US" sz="2000" dirty="0">
                    <a:solidFill>
                      <a:schemeClr val="tx2">
                        <a:lumMod val="50000"/>
                      </a:schemeClr>
                    </a:solidFill>
                  </a:rPr>
                  <a:t> </a:t>
                </a:r>
                <a:r>
                  <a:rPr lang="en-US" sz="2000" i="1" dirty="0">
                    <a:solidFill>
                      <a:schemeClr val="tx2">
                        <a:lumMod val="50000"/>
                      </a:schemeClr>
                    </a:solidFill>
                  </a:rPr>
                  <a:t>f</a:t>
                </a:r>
                <a:r>
                  <a:rPr lang="en-US" sz="2000" dirty="0">
                    <a:solidFill>
                      <a:schemeClr val="tx2">
                        <a:lumMod val="50000"/>
                      </a:schemeClr>
                    </a:solidFill>
                  </a:rPr>
                  <a:t>(</a:t>
                </a:r>
                <a:r>
                  <a:rPr lang="en-US" sz="2000" i="1" dirty="0">
                    <a:solidFill>
                      <a:schemeClr val="tx2">
                        <a:lumMod val="50000"/>
                      </a:schemeClr>
                    </a:solidFill>
                  </a:rPr>
                  <a:t>x</a:t>
                </a:r>
                <a:r>
                  <a:rPr lang="en-US" sz="2000" dirty="0">
                    <a:solidFill>
                      <a:schemeClr val="tx2">
                        <a:lumMod val="50000"/>
                      </a:schemeClr>
                    </a:solidFill>
                  </a:rPr>
                  <a:t>) </a:t>
                </a:r>
                <a:r>
                  <a:rPr lang="en-US" sz="2000" dirty="0" err="1">
                    <a:solidFill>
                      <a:schemeClr val="tx2">
                        <a:lumMod val="50000"/>
                      </a:schemeClr>
                    </a:solidFill>
                  </a:rPr>
                  <a:t>o‘suvchi</a:t>
                </a:r>
                <a:r>
                  <a:rPr lang="en-US" sz="2000" dirty="0">
                    <a:solidFill>
                      <a:schemeClr val="tx2">
                        <a:lumMod val="50000"/>
                      </a:schemeClr>
                    </a:solidFill>
                  </a:rPr>
                  <a:t>. Agar 1&lt;</a:t>
                </a:r>
                <a:r>
                  <a:rPr lang="en-US" sz="2000" i="1" dirty="0">
                    <a:solidFill>
                      <a:schemeClr val="tx2">
                        <a:lumMod val="50000"/>
                      </a:schemeClr>
                    </a:solidFill>
                  </a:rPr>
                  <a:t>x</a:t>
                </a:r>
                <a:r>
                  <a:rPr lang="en-US" sz="2000" dirty="0">
                    <a:solidFill>
                      <a:schemeClr val="tx2">
                        <a:lumMod val="50000"/>
                      </a:schemeClr>
                    </a:solidFill>
                  </a:rPr>
                  <a:t>&lt;+</a:t>
                </a:r>
                <a:r>
                  <a:rPr lang="en-US" sz="2000" dirty="0">
                    <a:solidFill>
                      <a:schemeClr val="tx2">
                        <a:lumMod val="50000"/>
                      </a:schemeClr>
                    </a:solidFill>
                    <a:sym typeface="Symbol"/>
                  </a:rPr>
                  <a:t></a:t>
                </a:r>
                <a:r>
                  <a:rPr lang="en-US" sz="2000" dirty="0">
                    <a:solidFill>
                      <a:schemeClr val="tx2">
                        <a:lumMod val="50000"/>
                      </a:schemeClr>
                    </a:solidFill>
                  </a:rPr>
                  <a:t> </a:t>
                </a:r>
                <a:r>
                  <a:rPr lang="en-US" sz="2000" dirty="0" err="1">
                    <a:solidFill>
                      <a:schemeClr val="tx2">
                        <a:lumMod val="50000"/>
                      </a:schemeClr>
                    </a:solidFill>
                  </a:rPr>
                  <a:t>bo‘lsa</a:t>
                </a:r>
                <a:r>
                  <a:rPr lang="en-US" sz="2000" dirty="0">
                    <a:solidFill>
                      <a:schemeClr val="tx2">
                        <a:lumMod val="50000"/>
                      </a:schemeClr>
                    </a:solidFill>
                  </a:rPr>
                  <a:t>, u </a:t>
                </a:r>
                <a:r>
                  <a:rPr lang="en-US" sz="2000" dirty="0" err="1">
                    <a:solidFill>
                      <a:schemeClr val="tx2">
                        <a:lumMod val="50000"/>
                      </a:schemeClr>
                    </a:solidFill>
                  </a:rPr>
                  <a:t>holda</a:t>
                </a:r>
                <a:r>
                  <a:rPr lang="en-US" sz="2000" dirty="0">
                    <a:solidFill>
                      <a:schemeClr val="tx2">
                        <a:lumMod val="50000"/>
                      </a:schemeClr>
                    </a:solidFill>
                  </a:rPr>
                  <a:t> </a:t>
                </a:r>
                <a:r>
                  <a:rPr lang="en-US" sz="2000" i="1" dirty="0" smtClean="0">
                    <a:solidFill>
                      <a:schemeClr val="tx2">
                        <a:lumMod val="50000"/>
                      </a:schemeClr>
                    </a:solidFill>
                  </a:rPr>
                  <a:t>f’(x)</a:t>
                </a:r>
                <a:r>
                  <a:rPr lang="en-US" sz="2000" dirty="0" smtClean="0">
                    <a:solidFill>
                      <a:schemeClr val="tx2">
                        <a:lumMod val="50000"/>
                      </a:schemeClr>
                    </a:solidFill>
                  </a:rPr>
                  <a:t>&lt;0</a:t>
                </a:r>
                <a:r>
                  <a:rPr lang="en-US" sz="2000" dirty="0">
                    <a:solidFill>
                      <a:schemeClr val="tx2">
                        <a:lumMod val="50000"/>
                      </a:schemeClr>
                    </a:solidFill>
                  </a:rPr>
                  <a:t>, </a:t>
                </a:r>
                <a:r>
                  <a:rPr lang="en-US" sz="2000" dirty="0" err="1">
                    <a:solidFill>
                      <a:schemeClr val="tx2">
                        <a:lumMod val="50000"/>
                      </a:schemeClr>
                    </a:solidFill>
                  </a:rPr>
                  <a:t>bundan</a:t>
                </a:r>
                <a:r>
                  <a:rPr lang="en-US" sz="2000" dirty="0">
                    <a:solidFill>
                      <a:schemeClr val="tx2">
                        <a:lumMod val="50000"/>
                      </a:schemeClr>
                    </a:solidFill>
                  </a:rPr>
                  <a:t> </a:t>
                </a:r>
                <a:r>
                  <a:rPr lang="en-US" sz="2000" i="1" dirty="0">
                    <a:solidFill>
                      <a:schemeClr val="tx2">
                        <a:lumMod val="50000"/>
                      </a:schemeClr>
                    </a:solidFill>
                  </a:rPr>
                  <a:t>f</a:t>
                </a:r>
                <a:r>
                  <a:rPr lang="en-US" sz="2000" dirty="0">
                    <a:solidFill>
                      <a:schemeClr val="tx2">
                        <a:lumMod val="50000"/>
                      </a:schemeClr>
                    </a:solidFill>
                  </a:rPr>
                  <a:t>(</a:t>
                </a:r>
                <a:r>
                  <a:rPr lang="en-US" sz="2000" i="1" dirty="0">
                    <a:solidFill>
                      <a:schemeClr val="tx2">
                        <a:lumMod val="50000"/>
                      </a:schemeClr>
                    </a:solidFill>
                  </a:rPr>
                  <a:t>x</a:t>
                </a:r>
                <a:r>
                  <a:rPr lang="en-US" sz="2000" dirty="0">
                    <a:solidFill>
                      <a:schemeClr val="tx2">
                        <a:lumMod val="50000"/>
                      </a:schemeClr>
                    </a:solidFill>
                  </a:rPr>
                  <a:t>) </a:t>
                </a:r>
                <a:r>
                  <a:rPr lang="en-US" sz="2000" dirty="0" err="1">
                    <a:solidFill>
                      <a:schemeClr val="tx2">
                        <a:lumMod val="50000"/>
                      </a:schemeClr>
                    </a:solidFill>
                  </a:rPr>
                  <a:t>kamayuvchi</a:t>
                </a:r>
                <a:r>
                  <a:rPr lang="uz-Cyrl-UZ" sz="2000" dirty="0">
                    <a:solidFill>
                      <a:schemeClr val="tx2">
                        <a:lumMod val="50000"/>
                      </a:schemeClr>
                    </a:solidFill>
                  </a:rPr>
                  <a:t>. Demak, </a:t>
                </a:r>
                <a:r>
                  <a:rPr lang="uz-Cyrl-UZ" sz="2000" i="1" dirty="0">
                    <a:solidFill>
                      <a:schemeClr val="tx2">
                        <a:lumMod val="50000"/>
                      </a:schemeClr>
                    </a:solidFill>
                  </a:rPr>
                  <a:t>f</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)=ln</a:t>
                </a:r>
                <a:r>
                  <a:rPr lang="uz-Cyrl-UZ" sz="2000" i="1" dirty="0">
                    <a:solidFill>
                      <a:schemeClr val="tx2">
                        <a:lumMod val="50000"/>
                      </a:schemeClr>
                    </a:solidFill>
                  </a:rPr>
                  <a:t>x</a:t>
                </a:r>
                <a:r>
                  <a:rPr lang="uz-Cyrl-UZ" sz="2000" dirty="0">
                    <a:solidFill>
                      <a:schemeClr val="tx2">
                        <a:lumMod val="50000"/>
                      </a:schemeClr>
                    </a:solidFill>
                  </a:rPr>
                  <a:t>-</a:t>
                </a:r>
                <a:r>
                  <a:rPr lang="uz-Cyrl-UZ" sz="2000" i="1" dirty="0">
                    <a:solidFill>
                      <a:schemeClr val="tx2">
                        <a:lumMod val="50000"/>
                      </a:schemeClr>
                    </a:solidFill>
                  </a:rPr>
                  <a:t>x</a:t>
                </a:r>
                <a:r>
                  <a:rPr lang="uz-Cyrl-UZ" sz="2000" dirty="0">
                    <a:solidFill>
                      <a:schemeClr val="tx2">
                        <a:lumMod val="50000"/>
                      </a:schemeClr>
                    </a:solidFill>
                  </a:rPr>
                  <a:t> funksiya </a:t>
                </a:r>
                <a:r>
                  <a:rPr lang="uz-Cyrl-UZ" sz="2000" i="1" dirty="0">
                    <a:solidFill>
                      <a:schemeClr val="tx2">
                        <a:lumMod val="50000"/>
                      </a:schemeClr>
                    </a:solidFill>
                  </a:rPr>
                  <a:t>x</a:t>
                </a:r>
                <a:r>
                  <a:rPr lang="uz-Cyrl-UZ" sz="2000" dirty="0">
                    <a:solidFill>
                      <a:schemeClr val="tx2">
                        <a:lumMod val="50000"/>
                      </a:schemeClr>
                    </a:solidFill>
                  </a:rPr>
                  <a:t>=1 nuqtada eng katta qiymatiga erishadi: f(1)=-1.</a:t>
                </a:r>
                <a:r>
                  <a:rPr lang="ru-RU" sz="2000" dirty="0">
                    <a:solidFill>
                      <a:schemeClr val="tx2">
                        <a:lumMod val="50000"/>
                      </a:schemeClr>
                    </a:solidFill>
                  </a:rPr>
                  <a:t/>
                </a:r>
                <a:br>
                  <a:rPr lang="ru-RU" sz="2000" dirty="0">
                    <a:solidFill>
                      <a:schemeClr val="tx2">
                        <a:lumMod val="50000"/>
                      </a:schemeClr>
                    </a:solidFill>
                  </a:rPr>
                </a:br>
                <a:endParaRPr lang="ru-RU" sz="20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11560" y="3356992"/>
                <a:ext cx="7772400" cy="1780108"/>
              </a:xfrm>
              <a:blipFill rotWithShape="1">
                <a:blip r:embed="rId2"/>
                <a:stretch>
                  <a:fillRect l="-784" t="-137329" r="-1020"/>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1331640" y="5936600"/>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3936409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323528" y="6289227"/>
            <a:ext cx="45719" cy="45719"/>
          </a:xfrm>
        </p:spPr>
        <p:txBody>
          <a:bodyPr>
            <a:normAutofit fontScale="90000"/>
          </a:bodyPr>
          <a:lstStyle/>
          <a:p>
            <a:endParaRPr lang="ru-RU" dirty="0"/>
          </a:p>
        </p:txBody>
      </p:sp>
      <p:sp>
        <p:nvSpPr>
          <p:cNvPr id="3" name="Подзаголовок 2"/>
          <p:cNvSpPr>
            <a:spLocks noGrp="1"/>
          </p:cNvSpPr>
          <p:nvPr>
            <p:ph type="subTitle" idx="1"/>
          </p:nvPr>
        </p:nvSpPr>
        <p:spPr>
          <a:xfrm flipH="1" flipV="1">
            <a:off x="1122364" y="6270351"/>
            <a:ext cx="45719" cy="45719"/>
          </a:xfrm>
        </p:spPr>
        <p:txBody>
          <a:bodyPr>
            <a:normAutofit fontScale="25000" lnSpcReduction="20000"/>
          </a:bodyPr>
          <a:lstStyle/>
          <a:p>
            <a:endParaRPr lang="ru-RU" dirty="0"/>
          </a:p>
        </p:txBody>
      </p:sp>
      <p:sp>
        <p:nvSpPr>
          <p:cNvPr id="4" name="Номер слайда 5"/>
          <p:cNvSpPr>
            <a:spLocks noGrp="1"/>
          </p:cNvSpPr>
          <p:nvPr>
            <p:ph type="sldNum" sz="quarter" idx="12"/>
          </p:nvPr>
        </p:nvSpPr>
        <p:spPr>
          <a:xfrm>
            <a:off x="6535300" y="6248400"/>
            <a:ext cx="1905000" cy="457200"/>
          </a:xfrm>
        </p:spPr>
        <p:txBody>
          <a:bodyPr/>
          <a:lstStyle/>
          <a:p>
            <a:fld id="{CE53ABE8-D1F9-4001-A629-5AB187A03B4A}" type="slidenum">
              <a:rPr lang="ru-RU"/>
              <a:pPr/>
              <a:t>15</a:t>
            </a:fld>
            <a:endParaRPr lang="ru-RU"/>
          </a:p>
        </p:txBody>
      </p:sp>
      <p:sp>
        <p:nvSpPr>
          <p:cNvPr id="5" name="Rectangle 2"/>
          <p:cNvSpPr txBox="1">
            <a:spLocks noChangeArrowheads="1"/>
          </p:cNvSpPr>
          <p:nvPr/>
        </p:nvSpPr>
        <p:spPr>
          <a:xfrm>
            <a:off x="1117422" y="457200"/>
            <a:ext cx="77724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z-Cyrl-UZ" sz="4000" b="1" smtClean="0">
                <a:solidFill>
                  <a:schemeClr val="tx1"/>
                </a:solidFill>
              </a:rPr>
              <a:t>Б/БХ/Б  ЖАДВАЛИ</a:t>
            </a:r>
            <a:endParaRPr lang="ru-RU" sz="4000" b="1">
              <a:solidFill>
                <a:schemeClr val="tx1"/>
              </a:solidFill>
            </a:endParaRPr>
          </a:p>
        </p:txBody>
      </p:sp>
      <p:graphicFrame>
        <p:nvGraphicFramePr>
          <p:cNvPr id="6" name="Group 105"/>
          <p:cNvGraphicFramePr>
            <a:graphicFrameLocks/>
          </p:cNvGraphicFramePr>
          <p:nvPr>
            <p:extLst>
              <p:ext uri="{D42A27DB-BD31-4B8C-83A1-F6EECF244321}">
                <p14:modId xmlns:p14="http://schemas.microsoft.com/office/powerpoint/2010/main" val="2618722947"/>
              </p:ext>
            </p:extLst>
          </p:nvPr>
        </p:nvGraphicFramePr>
        <p:xfrm>
          <a:off x="755576" y="1988840"/>
          <a:ext cx="7772400" cy="4114801"/>
        </p:xfrm>
        <a:graphic>
          <a:graphicData uri="http://schemas.openxmlformats.org/drawingml/2006/table">
            <a:tbl>
              <a:tblPr/>
              <a:tblGrid>
                <a:gridCol w="2590800"/>
                <a:gridCol w="2590800"/>
                <a:gridCol w="2590800"/>
              </a:tblGrid>
              <a:tr h="142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chemeClr val="tx1"/>
                          </a:solidFill>
                          <a:effectLst/>
                          <a:latin typeface="Times New Roman" pitchFamily="18" charset="0"/>
                          <a:cs typeface="Times New Roman" pitchFamily="18" charset="0"/>
                        </a:rPr>
                        <a:t>Биламан</a:t>
                      </a:r>
                      <a:endParaRPr kumimoji="0" lang="uz-Cyrl-UZ" sz="4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400" b="0" i="0" u="none" strike="noStrike" cap="none" normalizeH="0" baseline="0" smtClean="0">
                          <a:ln>
                            <a:noFill/>
                          </a:ln>
                          <a:solidFill>
                            <a:schemeClr val="tx1"/>
                          </a:solidFill>
                          <a:effectLst/>
                          <a:latin typeface="Times New Roman" pitchFamily="18" charset="0"/>
                          <a:cs typeface="Times New Roman" pitchFamily="18" charset="0"/>
                        </a:rPr>
                        <a:t>Билишни хоҳлайман</a:t>
                      </a:r>
                      <a:endParaRPr kumimoji="0" lang="uz-Cyrl-UZ"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chemeClr val="tx1"/>
                          </a:solidFill>
                          <a:effectLst/>
                          <a:latin typeface="Times New Roman" pitchFamily="18" charset="0"/>
                          <a:cs typeface="Times New Roman" pitchFamily="18" charset="0"/>
                        </a:rPr>
                        <a:t>Билиб олдим</a:t>
                      </a:r>
                      <a:endParaRPr kumimoji="0" lang="uz-Cyrl-UZ" sz="4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7" descr="Рисунок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14832" flipH="1">
            <a:off x="746875" y="212925"/>
            <a:ext cx="112388" cy="14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p:cNvGrpSpPr>
            <a:grpSpLocks/>
          </p:cNvGrpSpPr>
          <p:nvPr/>
        </p:nvGrpSpPr>
        <p:grpSpPr bwMode="auto">
          <a:xfrm rot="-2497178">
            <a:off x="16683" y="783930"/>
            <a:ext cx="1741035" cy="657317"/>
            <a:chOff x="1632" y="2352"/>
            <a:chExt cx="2415" cy="1304"/>
          </a:xfrm>
        </p:grpSpPr>
        <p:sp>
          <p:nvSpPr>
            <p:cNvPr id="9" name="Freeform 12"/>
            <p:cNvSpPr>
              <a:spLocks noEditPoints="1"/>
            </p:cNvSpPr>
            <p:nvPr/>
          </p:nvSpPr>
          <p:spPr bwMode="auto">
            <a:xfrm>
              <a:off x="1632" y="2352"/>
              <a:ext cx="2415" cy="1304"/>
            </a:xfrm>
            <a:custGeom>
              <a:avLst/>
              <a:gdLst>
                <a:gd name="T0" fmla="*/ 0 w 4829"/>
                <a:gd name="T1" fmla="*/ 956 h 2610"/>
                <a:gd name="T2" fmla="*/ 2268 w 4829"/>
                <a:gd name="T3" fmla="*/ 0 h 2610"/>
                <a:gd name="T4" fmla="*/ 2415 w 4829"/>
                <a:gd name="T5" fmla="*/ 346 h 2610"/>
                <a:gd name="T6" fmla="*/ 147 w 4829"/>
                <a:gd name="T7" fmla="*/ 1304 h 2610"/>
                <a:gd name="T8" fmla="*/ 0 w 4829"/>
                <a:gd name="T9" fmla="*/ 956 h 2610"/>
                <a:gd name="T10" fmla="*/ 170 w 4829"/>
                <a:gd name="T11" fmla="*/ 1155 h 2610"/>
                <a:gd name="T12" fmla="*/ 157 w 4829"/>
                <a:gd name="T13" fmla="*/ 1144 h 2610"/>
                <a:gd name="T14" fmla="*/ 145 w 4829"/>
                <a:gd name="T15" fmla="*/ 1138 h 2610"/>
                <a:gd name="T16" fmla="*/ 132 w 4829"/>
                <a:gd name="T17" fmla="*/ 1135 h 2610"/>
                <a:gd name="T18" fmla="*/ 121 w 4829"/>
                <a:gd name="T19" fmla="*/ 1136 h 2610"/>
                <a:gd name="T20" fmla="*/ 112 w 4829"/>
                <a:gd name="T21" fmla="*/ 1139 h 2610"/>
                <a:gd name="T22" fmla="*/ 106 w 4829"/>
                <a:gd name="T23" fmla="*/ 1145 h 2610"/>
                <a:gd name="T24" fmla="*/ 103 w 4829"/>
                <a:gd name="T25" fmla="*/ 1153 h 2610"/>
                <a:gd name="T26" fmla="*/ 107 w 4829"/>
                <a:gd name="T27" fmla="*/ 1163 h 2610"/>
                <a:gd name="T28" fmla="*/ 111 w 4829"/>
                <a:gd name="T29" fmla="*/ 1172 h 2610"/>
                <a:gd name="T30" fmla="*/ 116 w 4829"/>
                <a:gd name="T31" fmla="*/ 1181 h 2610"/>
                <a:gd name="T32" fmla="*/ 122 w 4829"/>
                <a:gd name="T33" fmla="*/ 1188 h 2610"/>
                <a:gd name="T34" fmla="*/ 132 w 4829"/>
                <a:gd name="T35" fmla="*/ 1195 h 2610"/>
                <a:gd name="T36" fmla="*/ 144 w 4829"/>
                <a:gd name="T37" fmla="*/ 1203 h 2610"/>
                <a:gd name="T38" fmla="*/ 160 w 4829"/>
                <a:gd name="T39" fmla="*/ 1213 h 2610"/>
                <a:gd name="T40" fmla="*/ 182 w 4829"/>
                <a:gd name="T41" fmla="*/ 1226 h 2610"/>
                <a:gd name="T42" fmla="*/ 211 w 4829"/>
                <a:gd name="T43" fmla="*/ 1242 h 2610"/>
                <a:gd name="T44" fmla="*/ 209 w 4829"/>
                <a:gd name="T45" fmla="*/ 1226 h 2610"/>
                <a:gd name="T46" fmla="*/ 212 w 4829"/>
                <a:gd name="T47" fmla="*/ 1208 h 2610"/>
                <a:gd name="T48" fmla="*/ 216 w 4829"/>
                <a:gd name="T49" fmla="*/ 1190 h 2610"/>
                <a:gd name="T50" fmla="*/ 224 w 4829"/>
                <a:gd name="T51" fmla="*/ 1172 h 2610"/>
                <a:gd name="T52" fmla="*/ 229 w 4829"/>
                <a:gd name="T53" fmla="*/ 1153 h 2610"/>
                <a:gd name="T54" fmla="*/ 233 w 4829"/>
                <a:gd name="T55" fmla="*/ 1136 h 2610"/>
                <a:gd name="T56" fmla="*/ 231 w 4829"/>
                <a:gd name="T57" fmla="*/ 1122 h 2610"/>
                <a:gd name="T58" fmla="*/ 224 w 4829"/>
                <a:gd name="T59" fmla="*/ 1111 h 2610"/>
                <a:gd name="T60" fmla="*/ 213 w 4829"/>
                <a:gd name="T61" fmla="*/ 1103 h 2610"/>
                <a:gd name="T62" fmla="*/ 202 w 4829"/>
                <a:gd name="T63" fmla="*/ 1102 h 2610"/>
                <a:gd name="T64" fmla="*/ 191 w 4829"/>
                <a:gd name="T65" fmla="*/ 1105 h 2610"/>
                <a:gd name="T66" fmla="*/ 184 w 4829"/>
                <a:gd name="T67" fmla="*/ 1112 h 2610"/>
                <a:gd name="T68" fmla="*/ 177 w 4829"/>
                <a:gd name="T69" fmla="*/ 1120 h 2610"/>
                <a:gd name="T70" fmla="*/ 172 w 4829"/>
                <a:gd name="T71" fmla="*/ 1132 h 2610"/>
                <a:gd name="T72" fmla="*/ 169 w 4829"/>
                <a:gd name="T73" fmla="*/ 1143 h 2610"/>
                <a:gd name="T74" fmla="*/ 170 w 4829"/>
                <a:gd name="T75" fmla="*/ 1155 h 26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29" h="2610">
                  <a:moveTo>
                    <a:pt x="0" y="1914"/>
                  </a:moveTo>
                  <a:lnTo>
                    <a:pt x="4536" y="0"/>
                  </a:lnTo>
                  <a:lnTo>
                    <a:pt x="4829" y="692"/>
                  </a:lnTo>
                  <a:lnTo>
                    <a:pt x="293" y="2610"/>
                  </a:lnTo>
                  <a:lnTo>
                    <a:pt x="0" y="1914"/>
                  </a:lnTo>
                  <a:close/>
                  <a:moveTo>
                    <a:pt x="339" y="2311"/>
                  </a:moveTo>
                  <a:lnTo>
                    <a:pt x="314" y="2290"/>
                  </a:lnTo>
                  <a:lnTo>
                    <a:pt x="289" y="2278"/>
                  </a:lnTo>
                  <a:lnTo>
                    <a:pt x="264" y="2272"/>
                  </a:lnTo>
                  <a:lnTo>
                    <a:pt x="242" y="2274"/>
                  </a:lnTo>
                  <a:lnTo>
                    <a:pt x="223" y="2280"/>
                  </a:lnTo>
                  <a:lnTo>
                    <a:pt x="211" y="2292"/>
                  </a:lnTo>
                  <a:lnTo>
                    <a:pt x="206" y="2307"/>
                  </a:lnTo>
                  <a:lnTo>
                    <a:pt x="213" y="2328"/>
                  </a:lnTo>
                  <a:lnTo>
                    <a:pt x="221" y="2346"/>
                  </a:lnTo>
                  <a:lnTo>
                    <a:pt x="231" y="2363"/>
                  </a:lnTo>
                  <a:lnTo>
                    <a:pt x="244" y="2377"/>
                  </a:lnTo>
                  <a:lnTo>
                    <a:pt x="264" y="2392"/>
                  </a:lnTo>
                  <a:lnTo>
                    <a:pt x="287" y="2408"/>
                  </a:lnTo>
                  <a:lnTo>
                    <a:pt x="320" y="2427"/>
                  </a:lnTo>
                  <a:lnTo>
                    <a:pt x="363" y="2453"/>
                  </a:lnTo>
                  <a:lnTo>
                    <a:pt x="421" y="2486"/>
                  </a:lnTo>
                  <a:lnTo>
                    <a:pt x="417" y="2453"/>
                  </a:lnTo>
                  <a:lnTo>
                    <a:pt x="423" y="2418"/>
                  </a:lnTo>
                  <a:lnTo>
                    <a:pt x="432" y="2381"/>
                  </a:lnTo>
                  <a:lnTo>
                    <a:pt x="448" y="2346"/>
                  </a:lnTo>
                  <a:lnTo>
                    <a:pt x="458" y="2307"/>
                  </a:lnTo>
                  <a:lnTo>
                    <a:pt x="465" y="2274"/>
                  </a:lnTo>
                  <a:lnTo>
                    <a:pt x="462" y="2245"/>
                  </a:lnTo>
                  <a:lnTo>
                    <a:pt x="448" y="2224"/>
                  </a:lnTo>
                  <a:lnTo>
                    <a:pt x="425" y="2208"/>
                  </a:lnTo>
                  <a:lnTo>
                    <a:pt x="403" y="2206"/>
                  </a:lnTo>
                  <a:lnTo>
                    <a:pt x="382" y="2212"/>
                  </a:lnTo>
                  <a:lnTo>
                    <a:pt x="367" y="2226"/>
                  </a:lnTo>
                  <a:lnTo>
                    <a:pt x="353" y="2241"/>
                  </a:lnTo>
                  <a:lnTo>
                    <a:pt x="343" y="2265"/>
                  </a:lnTo>
                  <a:lnTo>
                    <a:pt x="337" y="2288"/>
                  </a:lnTo>
                  <a:lnTo>
                    <a:pt x="339" y="2311"/>
                  </a:lnTo>
                  <a:close/>
                </a:path>
              </a:pathLst>
            </a:custGeom>
            <a:solidFill>
              <a:srgbClr val="FFAD00"/>
            </a:solidFill>
            <a:ln w="1588">
              <a:solidFill>
                <a:srgbClr val="FF8000"/>
              </a:solidFill>
              <a:prstDash val="solid"/>
              <a:round/>
              <a:headEnd/>
              <a:tailEnd/>
            </a:ln>
          </p:spPr>
          <p:txBody>
            <a:bodyPr/>
            <a:lstStyle/>
            <a:p>
              <a:endParaRPr lang="ru-RU"/>
            </a:p>
          </p:txBody>
        </p:sp>
        <p:sp>
          <p:nvSpPr>
            <p:cNvPr id="10" name="Freeform 13"/>
            <p:cNvSpPr>
              <a:spLocks/>
            </p:cNvSpPr>
            <p:nvPr/>
          </p:nvSpPr>
          <p:spPr bwMode="auto">
            <a:xfrm>
              <a:off x="2429" y="2944"/>
              <a:ext cx="387" cy="210"/>
            </a:xfrm>
            <a:custGeom>
              <a:avLst/>
              <a:gdLst>
                <a:gd name="T0" fmla="*/ 32 w 776"/>
                <a:gd name="T1" fmla="*/ 151 h 421"/>
                <a:gd name="T2" fmla="*/ 45 w 776"/>
                <a:gd name="T3" fmla="*/ 142 h 421"/>
                <a:gd name="T4" fmla="*/ 84 w 776"/>
                <a:gd name="T5" fmla="*/ 121 h 421"/>
                <a:gd name="T6" fmla="*/ 138 w 776"/>
                <a:gd name="T7" fmla="*/ 92 h 421"/>
                <a:gd name="T8" fmla="*/ 201 w 776"/>
                <a:gd name="T9" fmla="*/ 61 h 421"/>
                <a:gd name="T10" fmla="*/ 264 w 776"/>
                <a:gd name="T11" fmla="*/ 31 h 421"/>
                <a:gd name="T12" fmla="*/ 322 w 776"/>
                <a:gd name="T13" fmla="*/ 8 h 421"/>
                <a:gd name="T14" fmla="*/ 365 w 776"/>
                <a:gd name="T15" fmla="*/ 0 h 421"/>
                <a:gd name="T16" fmla="*/ 387 w 776"/>
                <a:gd name="T17" fmla="*/ 8 h 421"/>
                <a:gd name="T18" fmla="*/ 379 w 776"/>
                <a:gd name="T19" fmla="*/ 61 h 421"/>
                <a:gd name="T20" fmla="*/ 330 w 776"/>
                <a:gd name="T21" fmla="*/ 111 h 421"/>
                <a:gd name="T22" fmla="*/ 252 w 776"/>
                <a:gd name="T23" fmla="*/ 155 h 421"/>
                <a:gd name="T24" fmla="*/ 167 w 776"/>
                <a:gd name="T25" fmla="*/ 189 h 421"/>
                <a:gd name="T26" fmla="*/ 84 w 776"/>
                <a:gd name="T27" fmla="*/ 207 h 421"/>
                <a:gd name="T28" fmla="*/ 23 w 776"/>
                <a:gd name="T29" fmla="*/ 210 h 421"/>
                <a:gd name="T30" fmla="*/ 0 w 776"/>
                <a:gd name="T31" fmla="*/ 193 h 421"/>
                <a:gd name="T32" fmla="*/ 32 w 776"/>
                <a:gd name="T33" fmla="*/ 151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6" h="421">
                  <a:moveTo>
                    <a:pt x="64" y="302"/>
                  </a:moveTo>
                  <a:lnTo>
                    <a:pt x="91" y="285"/>
                  </a:lnTo>
                  <a:lnTo>
                    <a:pt x="169" y="242"/>
                  </a:lnTo>
                  <a:lnTo>
                    <a:pt x="276" y="184"/>
                  </a:lnTo>
                  <a:lnTo>
                    <a:pt x="404" y="122"/>
                  </a:lnTo>
                  <a:lnTo>
                    <a:pt x="530" y="62"/>
                  </a:lnTo>
                  <a:lnTo>
                    <a:pt x="646" y="17"/>
                  </a:lnTo>
                  <a:lnTo>
                    <a:pt x="731" y="0"/>
                  </a:lnTo>
                  <a:lnTo>
                    <a:pt x="776" y="17"/>
                  </a:lnTo>
                  <a:lnTo>
                    <a:pt x="760" y="122"/>
                  </a:lnTo>
                  <a:lnTo>
                    <a:pt x="662" y="223"/>
                  </a:lnTo>
                  <a:lnTo>
                    <a:pt x="506" y="310"/>
                  </a:lnTo>
                  <a:lnTo>
                    <a:pt x="334" y="378"/>
                  </a:lnTo>
                  <a:lnTo>
                    <a:pt x="169" y="415"/>
                  </a:lnTo>
                  <a:lnTo>
                    <a:pt x="47" y="421"/>
                  </a:lnTo>
                  <a:lnTo>
                    <a:pt x="0" y="386"/>
                  </a:lnTo>
                  <a:lnTo>
                    <a:pt x="64" y="302"/>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14"/>
            <p:cNvSpPr>
              <a:spLocks/>
            </p:cNvSpPr>
            <p:nvPr/>
          </p:nvSpPr>
          <p:spPr bwMode="auto">
            <a:xfrm>
              <a:off x="2499" y="2962"/>
              <a:ext cx="291" cy="158"/>
            </a:xfrm>
            <a:custGeom>
              <a:avLst/>
              <a:gdLst>
                <a:gd name="T0" fmla="*/ 24 w 582"/>
                <a:gd name="T1" fmla="*/ 115 h 316"/>
                <a:gd name="T2" fmla="*/ 35 w 582"/>
                <a:gd name="T3" fmla="*/ 108 h 316"/>
                <a:gd name="T4" fmla="*/ 63 w 582"/>
                <a:gd name="T5" fmla="*/ 91 h 316"/>
                <a:gd name="T6" fmla="*/ 104 w 582"/>
                <a:gd name="T7" fmla="*/ 69 h 316"/>
                <a:gd name="T8" fmla="*/ 151 w 582"/>
                <a:gd name="T9" fmla="*/ 46 h 316"/>
                <a:gd name="T10" fmla="*/ 199 w 582"/>
                <a:gd name="T11" fmla="*/ 23 h 316"/>
                <a:gd name="T12" fmla="*/ 243 w 582"/>
                <a:gd name="T13" fmla="*/ 7 h 316"/>
                <a:gd name="T14" fmla="*/ 275 w 582"/>
                <a:gd name="T15" fmla="*/ 0 h 316"/>
                <a:gd name="T16" fmla="*/ 291 w 582"/>
                <a:gd name="T17" fmla="*/ 7 h 316"/>
                <a:gd name="T18" fmla="*/ 285 w 582"/>
                <a:gd name="T19" fmla="*/ 46 h 316"/>
                <a:gd name="T20" fmla="*/ 248 w 582"/>
                <a:gd name="T21" fmla="*/ 84 h 316"/>
                <a:gd name="T22" fmla="*/ 190 w 582"/>
                <a:gd name="T23" fmla="*/ 116 h 316"/>
                <a:gd name="T24" fmla="*/ 125 w 582"/>
                <a:gd name="T25" fmla="*/ 142 h 316"/>
                <a:gd name="T26" fmla="*/ 63 w 582"/>
                <a:gd name="T27" fmla="*/ 156 h 316"/>
                <a:gd name="T28" fmla="*/ 18 w 582"/>
                <a:gd name="T29" fmla="*/ 158 h 316"/>
                <a:gd name="T30" fmla="*/ 0 w 582"/>
                <a:gd name="T31" fmla="*/ 145 h 316"/>
                <a:gd name="T32" fmla="*/ 24 w 582"/>
                <a:gd name="T33" fmla="*/ 115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2" h="316">
                  <a:moveTo>
                    <a:pt x="48" y="229"/>
                  </a:moveTo>
                  <a:lnTo>
                    <a:pt x="70" y="215"/>
                  </a:lnTo>
                  <a:lnTo>
                    <a:pt x="126" y="182"/>
                  </a:lnTo>
                  <a:lnTo>
                    <a:pt x="207" y="137"/>
                  </a:lnTo>
                  <a:lnTo>
                    <a:pt x="302" y="91"/>
                  </a:lnTo>
                  <a:lnTo>
                    <a:pt x="397" y="46"/>
                  </a:lnTo>
                  <a:lnTo>
                    <a:pt x="485" y="13"/>
                  </a:lnTo>
                  <a:lnTo>
                    <a:pt x="549" y="0"/>
                  </a:lnTo>
                  <a:lnTo>
                    <a:pt x="582" y="13"/>
                  </a:lnTo>
                  <a:lnTo>
                    <a:pt x="570" y="91"/>
                  </a:lnTo>
                  <a:lnTo>
                    <a:pt x="496" y="167"/>
                  </a:lnTo>
                  <a:lnTo>
                    <a:pt x="380" y="232"/>
                  </a:lnTo>
                  <a:lnTo>
                    <a:pt x="250" y="283"/>
                  </a:lnTo>
                  <a:lnTo>
                    <a:pt x="126" y="312"/>
                  </a:lnTo>
                  <a:lnTo>
                    <a:pt x="35" y="316"/>
                  </a:lnTo>
                  <a:lnTo>
                    <a:pt x="0" y="289"/>
                  </a:lnTo>
                  <a:lnTo>
                    <a:pt x="48" y="229"/>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15"/>
            <p:cNvSpPr>
              <a:spLocks/>
            </p:cNvSpPr>
            <p:nvPr/>
          </p:nvSpPr>
          <p:spPr bwMode="auto">
            <a:xfrm>
              <a:off x="2572" y="2980"/>
              <a:ext cx="193" cy="105"/>
            </a:xfrm>
            <a:custGeom>
              <a:avLst/>
              <a:gdLst>
                <a:gd name="T0" fmla="*/ 17 w 386"/>
                <a:gd name="T1" fmla="*/ 76 h 211"/>
                <a:gd name="T2" fmla="*/ 24 w 386"/>
                <a:gd name="T3" fmla="*/ 71 h 211"/>
                <a:gd name="T4" fmla="*/ 43 w 386"/>
                <a:gd name="T5" fmla="*/ 61 h 211"/>
                <a:gd name="T6" fmla="*/ 69 w 386"/>
                <a:gd name="T7" fmla="*/ 46 h 211"/>
                <a:gd name="T8" fmla="*/ 101 w 386"/>
                <a:gd name="T9" fmla="*/ 31 h 211"/>
                <a:gd name="T10" fmla="*/ 132 w 386"/>
                <a:gd name="T11" fmla="*/ 15 h 211"/>
                <a:gd name="T12" fmla="*/ 161 w 386"/>
                <a:gd name="T13" fmla="*/ 4 h 211"/>
                <a:gd name="T14" fmla="*/ 182 w 386"/>
                <a:gd name="T15" fmla="*/ 0 h 211"/>
                <a:gd name="T16" fmla="*/ 193 w 386"/>
                <a:gd name="T17" fmla="*/ 4 h 211"/>
                <a:gd name="T18" fmla="*/ 189 w 386"/>
                <a:gd name="T19" fmla="*/ 31 h 211"/>
                <a:gd name="T20" fmla="*/ 164 w 386"/>
                <a:gd name="T21" fmla="*/ 56 h 211"/>
                <a:gd name="T22" fmla="*/ 126 w 386"/>
                <a:gd name="T23" fmla="*/ 77 h 211"/>
                <a:gd name="T24" fmla="*/ 83 w 386"/>
                <a:gd name="T25" fmla="*/ 94 h 211"/>
                <a:gd name="T26" fmla="*/ 41 w 386"/>
                <a:gd name="T27" fmla="*/ 103 h 211"/>
                <a:gd name="T28" fmla="*/ 12 w 386"/>
                <a:gd name="T29" fmla="*/ 105 h 211"/>
                <a:gd name="T30" fmla="*/ 0 w 386"/>
                <a:gd name="T31" fmla="*/ 96 h 211"/>
                <a:gd name="T32" fmla="*/ 17 w 386"/>
                <a:gd name="T33" fmla="*/ 76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11">
                  <a:moveTo>
                    <a:pt x="33" y="153"/>
                  </a:moveTo>
                  <a:lnTo>
                    <a:pt x="47" y="143"/>
                  </a:lnTo>
                  <a:lnTo>
                    <a:pt x="86" y="122"/>
                  </a:lnTo>
                  <a:lnTo>
                    <a:pt x="138" y="93"/>
                  </a:lnTo>
                  <a:lnTo>
                    <a:pt x="202" y="62"/>
                  </a:lnTo>
                  <a:lnTo>
                    <a:pt x="264" y="31"/>
                  </a:lnTo>
                  <a:lnTo>
                    <a:pt x="322" y="9"/>
                  </a:lnTo>
                  <a:lnTo>
                    <a:pt x="363" y="0"/>
                  </a:lnTo>
                  <a:lnTo>
                    <a:pt x="386" y="9"/>
                  </a:lnTo>
                  <a:lnTo>
                    <a:pt x="378" y="62"/>
                  </a:lnTo>
                  <a:lnTo>
                    <a:pt x="328" y="112"/>
                  </a:lnTo>
                  <a:lnTo>
                    <a:pt x="252" y="155"/>
                  </a:lnTo>
                  <a:lnTo>
                    <a:pt x="165" y="188"/>
                  </a:lnTo>
                  <a:lnTo>
                    <a:pt x="82" y="207"/>
                  </a:lnTo>
                  <a:lnTo>
                    <a:pt x="23" y="211"/>
                  </a:lnTo>
                  <a:lnTo>
                    <a:pt x="0" y="192"/>
                  </a:lnTo>
                  <a:lnTo>
                    <a:pt x="33" y="15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16"/>
            <p:cNvSpPr>
              <a:spLocks/>
            </p:cNvSpPr>
            <p:nvPr/>
          </p:nvSpPr>
          <p:spPr bwMode="auto">
            <a:xfrm>
              <a:off x="2642" y="2998"/>
              <a:ext cx="97" cy="53"/>
            </a:xfrm>
            <a:custGeom>
              <a:avLst/>
              <a:gdLst>
                <a:gd name="T0" fmla="*/ 9 w 194"/>
                <a:gd name="T1" fmla="*/ 38 h 104"/>
                <a:gd name="T2" fmla="*/ 12 w 194"/>
                <a:gd name="T3" fmla="*/ 35 h 104"/>
                <a:gd name="T4" fmla="*/ 22 w 194"/>
                <a:gd name="T5" fmla="*/ 31 h 104"/>
                <a:gd name="T6" fmla="*/ 34 w 194"/>
                <a:gd name="T7" fmla="*/ 22 h 104"/>
                <a:gd name="T8" fmla="*/ 51 w 194"/>
                <a:gd name="T9" fmla="*/ 16 h 104"/>
                <a:gd name="T10" fmla="*/ 66 w 194"/>
                <a:gd name="T11" fmla="*/ 7 h 104"/>
                <a:gd name="T12" fmla="*/ 81 w 194"/>
                <a:gd name="T13" fmla="*/ 2 h 104"/>
                <a:gd name="T14" fmla="*/ 91 w 194"/>
                <a:gd name="T15" fmla="*/ 0 h 104"/>
                <a:gd name="T16" fmla="*/ 97 w 194"/>
                <a:gd name="T17" fmla="*/ 3 h 104"/>
                <a:gd name="T18" fmla="*/ 94 w 194"/>
                <a:gd name="T19" fmla="*/ 16 h 104"/>
                <a:gd name="T20" fmla="*/ 83 w 194"/>
                <a:gd name="T21" fmla="*/ 28 h 104"/>
                <a:gd name="T22" fmla="*/ 63 w 194"/>
                <a:gd name="T23" fmla="*/ 38 h 104"/>
                <a:gd name="T24" fmla="*/ 43 w 194"/>
                <a:gd name="T25" fmla="*/ 47 h 104"/>
                <a:gd name="T26" fmla="*/ 22 w 194"/>
                <a:gd name="T27" fmla="*/ 52 h 104"/>
                <a:gd name="T28" fmla="*/ 7 w 194"/>
                <a:gd name="T29" fmla="*/ 53 h 104"/>
                <a:gd name="T30" fmla="*/ 0 w 194"/>
                <a:gd name="T31" fmla="*/ 48 h 104"/>
                <a:gd name="T32" fmla="*/ 9 w 194"/>
                <a:gd name="T33" fmla="*/ 38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 h="104">
                  <a:moveTo>
                    <a:pt x="17" y="75"/>
                  </a:moveTo>
                  <a:lnTo>
                    <a:pt x="23" y="69"/>
                  </a:lnTo>
                  <a:lnTo>
                    <a:pt x="43" y="60"/>
                  </a:lnTo>
                  <a:lnTo>
                    <a:pt x="68" y="44"/>
                  </a:lnTo>
                  <a:lnTo>
                    <a:pt x="101" y="31"/>
                  </a:lnTo>
                  <a:lnTo>
                    <a:pt x="132" y="13"/>
                  </a:lnTo>
                  <a:lnTo>
                    <a:pt x="161" y="3"/>
                  </a:lnTo>
                  <a:lnTo>
                    <a:pt x="182" y="0"/>
                  </a:lnTo>
                  <a:lnTo>
                    <a:pt x="194" y="5"/>
                  </a:lnTo>
                  <a:lnTo>
                    <a:pt x="188" y="31"/>
                  </a:lnTo>
                  <a:lnTo>
                    <a:pt x="165" y="54"/>
                  </a:lnTo>
                  <a:lnTo>
                    <a:pt x="126" y="75"/>
                  </a:lnTo>
                  <a:lnTo>
                    <a:pt x="85" y="93"/>
                  </a:lnTo>
                  <a:lnTo>
                    <a:pt x="43" y="102"/>
                  </a:lnTo>
                  <a:lnTo>
                    <a:pt x="13" y="104"/>
                  </a:lnTo>
                  <a:lnTo>
                    <a:pt x="0" y="95"/>
                  </a:lnTo>
                  <a:lnTo>
                    <a:pt x="17" y="75"/>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17"/>
            <p:cNvSpPr>
              <a:spLocks/>
            </p:cNvSpPr>
            <p:nvPr/>
          </p:nvSpPr>
          <p:spPr bwMode="auto">
            <a:xfrm>
              <a:off x="2815" y="2781"/>
              <a:ext cx="386" cy="210"/>
            </a:xfrm>
            <a:custGeom>
              <a:avLst/>
              <a:gdLst>
                <a:gd name="T0" fmla="*/ 31 w 774"/>
                <a:gd name="T1" fmla="*/ 151 h 421"/>
                <a:gd name="T2" fmla="*/ 44 w 774"/>
                <a:gd name="T3" fmla="*/ 142 h 421"/>
                <a:gd name="T4" fmla="*/ 83 w 774"/>
                <a:gd name="T5" fmla="*/ 121 h 421"/>
                <a:gd name="T6" fmla="*/ 137 w 774"/>
                <a:gd name="T7" fmla="*/ 92 h 421"/>
                <a:gd name="T8" fmla="*/ 201 w 774"/>
                <a:gd name="T9" fmla="*/ 61 h 421"/>
                <a:gd name="T10" fmla="*/ 264 w 774"/>
                <a:gd name="T11" fmla="*/ 31 h 421"/>
                <a:gd name="T12" fmla="*/ 322 w 774"/>
                <a:gd name="T13" fmla="*/ 9 h 421"/>
                <a:gd name="T14" fmla="*/ 365 w 774"/>
                <a:gd name="T15" fmla="*/ 0 h 421"/>
                <a:gd name="T16" fmla="*/ 386 w 774"/>
                <a:gd name="T17" fmla="*/ 9 h 421"/>
                <a:gd name="T18" fmla="*/ 379 w 774"/>
                <a:gd name="T19" fmla="*/ 61 h 421"/>
                <a:gd name="T20" fmla="*/ 330 w 774"/>
                <a:gd name="T21" fmla="*/ 111 h 421"/>
                <a:gd name="T22" fmla="*/ 252 w 774"/>
                <a:gd name="T23" fmla="*/ 155 h 421"/>
                <a:gd name="T24" fmla="*/ 167 w 774"/>
                <a:gd name="T25" fmla="*/ 189 h 421"/>
                <a:gd name="T26" fmla="*/ 83 w 774"/>
                <a:gd name="T27" fmla="*/ 207 h 421"/>
                <a:gd name="T28" fmla="*/ 23 w 774"/>
                <a:gd name="T29" fmla="*/ 210 h 421"/>
                <a:gd name="T30" fmla="*/ 0 w 774"/>
                <a:gd name="T31" fmla="*/ 193 h 421"/>
                <a:gd name="T32" fmla="*/ 31 w 774"/>
                <a:gd name="T33" fmla="*/ 151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4" h="421">
                  <a:moveTo>
                    <a:pt x="62" y="303"/>
                  </a:moveTo>
                  <a:lnTo>
                    <a:pt x="89" y="285"/>
                  </a:lnTo>
                  <a:lnTo>
                    <a:pt x="167" y="243"/>
                  </a:lnTo>
                  <a:lnTo>
                    <a:pt x="275" y="184"/>
                  </a:lnTo>
                  <a:lnTo>
                    <a:pt x="403" y="122"/>
                  </a:lnTo>
                  <a:lnTo>
                    <a:pt x="530" y="62"/>
                  </a:lnTo>
                  <a:lnTo>
                    <a:pt x="646" y="18"/>
                  </a:lnTo>
                  <a:lnTo>
                    <a:pt x="731" y="0"/>
                  </a:lnTo>
                  <a:lnTo>
                    <a:pt x="774" y="18"/>
                  </a:lnTo>
                  <a:lnTo>
                    <a:pt x="760" y="122"/>
                  </a:lnTo>
                  <a:lnTo>
                    <a:pt x="661" y="223"/>
                  </a:lnTo>
                  <a:lnTo>
                    <a:pt x="506" y="310"/>
                  </a:lnTo>
                  <a:lnTo>
                    <a:pt x="334" y="378"/>
                  </a:lnTo>
                  <a:lnTo>
                    <a:pt x="167" y="415"/>
                  </a:lnTo>
                  <a:lnTo>
                    <a:pt x="47" y="421"/>
                  </a:lnTo>
                  <a:lnTo>
                    <a:pt x="0" y="386"/>
                  </a:lnTo>
                  <a:lnTo>
                    <a:pt x="62" y="303"/>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 name="Freeform 18"/>
            <p:cNvSpPr>
              <a:spLocks/>
            </p:cNvSpPr>
            <p:nvPr/>
          </p:nvSpPr>
          <p:spPr bwMode="auto">
            <a:xfrm>
              <a:off x="2886" y="2799"/>
              <a:ext cx="290" cy="159"/>
            </a:xfrm>
            <a:custGeom>
              <a:avLst/>
              <a:gdLst>
                <a:gd name="T0" fmla="*/ 24 w 579"/>
                <a:gd name="T1" fmla="*/ 116 h 318"/>
                <a:gd name="T2" fmla="*/ 35 w 579"/>
                <a:gd name="T3" fmla="*/ 109 h 318"/>
                <a:gd name="T4" fmla="*/ 63 w 579"/>
                <a:gd name="T5" fmla="*/ 93 h 318"/>
                <a:gd name="T6" fmla="*/ 104 w 579"/>
                <a:gd name="T7" fmla="*/ 71 h 318"/>
                <a:gd name="T8" fmla="*/ 151 w 579"/>
                <a:gd name="T9" fmla="*/ 48 h 318"/>
                <a:gd name="T10" fmla="*/ 199 w 579"/>
                <a:gd name="T11" fmla="*/ 25 h 318"/>
                <a:gd name="T12" fmla="*/ 242 w 579"/>
                <a:gd name="T13" fmla="*/ 8 h 318"/>
                <a:gd name="T14" fmla="*/ 273 w 579"/>
                <a:gd name="T15" fmla="*/ 0 h 318"/>
                <a:gd name="T16" fmla="*/ 290 w 579"/>
                <a:gd name="T17" fmla="*/ 7 h 318"/>
                <a:gd name="T18" fmla="*/ 284 w 579"/>
                <a:gd name="T19" fmla="*/ 47 h 318"/>
                <a:gd name="T20" fmla="*/ 247 w 579"/>
                <a:gd name="T21" fmla="*/ 85 h 318"/>
                <a:gd name="T22" fmla="*/ 190 w 579"/>
                <a:gd name="T23" fmla="*/ 118 h 318"/>
                <a:gd name="T24" fmla="*/ 125 w 579"/>
                <a:gd name="T25" fmla="*/ 143 h 318"/>
                <a:gd name="T26" fmla="*/ 63 w 579"/>
                <a:gd name="T27" fmla="*/ 157 h 318"/>
                <a:gd name="T28" fmla="*/ 17 w 579"/>
                <a:gd name="T29" fmla="*/ 159 h 318"/>
                <a:gd name="T30" fmla="*/ 0 w 579"/>
                <a:gd name="T31" fmla="*/ 146 h 318"/>
                <a:gd name="T32" fmla="*/ 24 w 579"/>
                <a:gd name="T33" fmla="*/ 116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9" h="318">
                  <a:moveTo>
                    <a:pt x="48" y="231"/>
                  </a:moveTo>
                  <a:lnTo>
                    <a:pt x="69" y="217"/>
                  </a:lnTo>
                  <a:lnTo>
                    <a:pt x="126" y="186"/>
                  </a:lnTo>
                  <a:lnTo>
                    <a:pt x="207" y="142"/>
                  </a:lnTo>
                  <a:lnTo>
                    <a:pt x="302" y="95"/>
                  </a:lnTo>
                  <a:lnTo>
                    <a:pt x="397" y="49"/>
                  </a:lnTo>
                  <a:lnTo>
                    <a:pt x="484" y="16"/>
                  </a:lnTo>
                  <a:lnTo>
                    <a:pt x="546" y="0"/>
                  </a:lnTo>
                  <a:lnTo>
                    <a:pt x="579" y="14"/>
                  </a:lnTo>
                  <a:lnTo>
                    <a:pt x="568" y="93"/>
                  </a:lnTo>
                  <a:lnTo>
                    <a:pt x="494" y="169"/>
                  </a:lnTo>
                  <a:lnTo>
                    <a:pt x="380" y="235"/>
                  </a:lnTo>
                  <a:lnTo>
                    <a:pt x="250" y="285"/>
                  </a:lnTo>
                  <a:lnTo>
                    <a:pt x="126" y="314"/>
                  </a:lnTo>
                  <a:lnTo>
                    <a:pt x="34" y="318"/>
                  </a:lnTo>
                  <a:lnTo>
                    <a:pt x="0" y="291"/>
                  </a:lnTo>
                  <a:lnTo>
                    <a:pt x="48" y="231"/>
                  </a:lnTo>
                  <a:close/>
                </a:path>
              </a:pathLst>
            </a:custGeom>
            <a:solidFill>
              <a:srgbClr val="FA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19"/>
            <p:cNvSpPr>
              <a:spLocks/>
            </p:cNvSpPr>
            <p:nvPr/>
          </p:nvSpPr>
          <p:spPr bwMode="auto">
            <a:xfrm>
              <a:off x="2957" y="2817"/>
              <a:ext cx="194" cy="106"/>
            </a:xfrm>
            <a:custGeom>
              <a:avLst/>
              <a:gdLst>
                <a:gd name="T0" fmla="*/ 17 w 388"/>
                <a:gd name="T1" fmla="*/ 77 h 211"/>
                <a:gd name="T2" fmla="*/ 24 w 388"/>
                <a:gd name="T3" fmla="*/ 72 h 211"/>
                <a:gd name="T4" fmla="*/ 43 w 388"/>
                <a:gd name="T5" fmla="*/ 61 h 211"/>
                <a:gd name="T6" fmla="*/ 69 w 388"/>
                <a:gd name="T7" fmla="*/ 47 h 211"/>
                <a:gd name="T8" fmla="*/ 101 w 388"/>
                <a:gd name="T9" fmla="*/ 31 h 211"/>
                <a:gd name="T10" fmla="*/ 133 w 388"/>
                <a:gd name="T11" fmla="*/ 16 h 211"/>
                <a:gd name="T12" fmla="*/ 162 w 388"/>
                <a:gd name="T13" fmla="*/ 5 h 211"/>
                <a:gd name="T14" fmla="*/ 183 w 388"/>
                <a:gd name="T15" fmla="*/ 0 h 211"/>
                <a:gd name="T16" fmla="*/ 194 w 388"/>
                <a:gd name="T17" fmla="*/ 5 h 211"/>
                <a:gd name="T18" fmla="*/ 189 w 388"/>
                <a:gd name="T19" fmla="*/ 31 h 211"/>
                <a:gd name="T20" fmla="*/ 165 w 388"/>
                <a:gd name="T21" fmla="*/ 56 h 211"/>
                <a:gd name="T22" fmla="*/ 126 w 388"/>
                <a:gd name="T23" fmla="*/ 78 h 211"/>
                <a:gd name="T24" fmla="*/ 84 w 388"/>
                <a:gd name="T25" fmla="*/ 94 h 211"/>
                <a:gd name="T26" fmla="*/ 42 w 388"/>
                <a:gd name="T27" fmla="*/ 104 h 211"/>
                <a:gd name="T28" fmla="*/ 12 w 388"/>
                <a:gd name="T29" fmla="*/ 106 h 211"/>
                <a:gd name="T30" fmla="*/ 0 w 388"/>
                <a:gd name="T31" fmla="*/ 96 h 211"/>
                <a:gd name="T32" fmla="*/ 17 w 388"/>
                <a:gd name="T33" fmla="*/ 77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8" h="211">
                  <a:moveTo>
                    <a:pt x="33" y="153"/>
                  </a:moveTo>
                  <a:lnTo>
                    <a:pt x="47" y="143"/>
                  </a:lnTo>
                  <a:lnTo>
                    <a:pt x="85" y="122"/>
                  </a:lnTo>
                  <a:lnTo>
                    <a:pt x="138" y="93"/>
                  </a:lnTo>
                  <a:lnTo>
                    <a:pt x="202" y="62"/>
                  </a:lnTo>
                  <a:lnTo>
                    <a:pt x="266" y="31"/>
                  </a:lnTo>
                  <a:lnTo>
                    <a:pt x="324" y="10"/>
                  </a:lnTo>
                  <a:lnTo>
                    <a:pt x="365" y="0"/>
                  </a:lnTo>
                  <a:lnTo>
                    <a:pt x="388" y="10"/>
                  </a:lnTo>
                  <a:lnTo>
                    <a:pt x="378" y="62"/>
                  </a:lnTo>
                  <a:lnTo>
                    <a:pt x="330" y="112"/>
                  </a:lnTo>
                  <a:lnTo>
                    <a:pt x="252" y="155"/>
                  </a:lnTo>
                  <a:lnTo>
                    <a:pt x="167" y="188"/>
                  </a:lnTo>
                  <a:lnTo>
                    <a:pt x="84" y="207"/>
                  </a:lnTo>
                  <a:lnTo>
                    <a:pt x="23" y="211"/>
                  </a:lnTo>
                  <a:lnTo>
                    <a:pt x="0" y="192"/>
                  </a:lnTo>
                  <a:lnTo>
                    <a:pt x="33" y="153"/>
                  </a:lnTo>
                  <a:close/>
                </a:path>
              </a:pathLst>
            </a:custGeom>
            <a:solidFill>
              <a:srgbClr val="F5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Freeform 20"/>
            <p:cNvSpPr>
              <a:spLocks/>
            </p:cNvSpPr>
            <p:nvPr/>
          </p:nvSpPr>
          <p:spPr bwMode="auto">
            <a:xfrm>
              <a:off x="3029" y="2835"/>
              <a:ext cx="96" cy="53"/>
            </a:xfrm>
            <a:custGeom>
              <a:avLst/>
              <a:gdLst>
                <a:gd name="T0" fmla="*/ 9 w 192"/>
                <a:gd name="T1" fmla="*/ 39 h 105"/>
                <a:gd name="T2" fmla="*/ 12 w 192"/>
                <a:gd name="T3" fmla="*/ 36 h 105"/>
                <a:gd name="T4" fmla="*/ 21 w 192"/>
                <a:gd name="T5" fmla="*/ 31 h 105"/>
                <a:gd name="T6" fmla="*/ 34 w 192"/>
                <a:gd name="T7" fmla="*/ 23 h 105"/>
                <a:gd name="T8" fmla="*/ 51 w 192"/>
                <a:gd name="T9" fmla="*/ 16 h 105"/>
                <a:gd name="T10" fmla="*/ 66 w 192"/>
                <a:gd name="T11" fmla="*/ 7 h 105"/>
                <a:gd name="T12" fmla="*/ 81 w 192"/>
                <a:gd name="T13" fmla="*/ 2 h 105"/>
                <a:gd name="T14" fmla="*/ 90 w 192"/>
                <a:gd name="T15" fmla="*/ 0 h 105"/>
                <a:gd name="T16" fmla="*/ 96 w 192"/>
                <a:gd name="T17" fmla="*/ 3 h 105"/>
                <a:gd name="T18" fmla="*/ 93 w 192"/>
                <a:gd name="T19" fmla="*/ 16 h 105"/>
                <a:gd name="T20" fmla="*/ 82 w 192"/>
                <a:gd name="T21" fmla="*/ 27 h 105"/>
                <a:gd name="T22" fmla="*/ 62 w 192"/>
                <a:gd name="T23" fmla="*/ 38 h 105"/>
                <a:gd name="T24" fmla="*/ 42 w 192"/>
                <a:gd name="T25" fmla="*/ 47 h 105"/>
                <a:gd name="T26" fmla="*/ 20 w 192"/>
                <a:gd name="T27" fmla="*/ 52 h 105"/>
                <a:gd name="T28" fmla="*/ 6 w 192"/>
                <a:gd name="T29" fmla="*/ 53 h 105"/>
                <a:gd name="T30" fmla="*/ 0 w 192"/>
                <a:gd name="T31" fmla="*/ 49 h 105"/>
                <a:gd name="T32" fmla="*/ 9 w 192"/>
                <a:gd name="T33" fmla="*/ 3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05">
                  <a:moveTo>
                    <a:pt x="17" y="77"/>
                  </a:moveTo>
                  <a:lnTo>
                    <a:pt x="23" y="72"/>
                  </a:lnTo>
                  <a:lnTo>
                    <a:pt x="42" y="62"/>
                  </a:lnTo>
                  <a:lnTo>
                    <a:pt x="68" y="46"/>
                  </a:lnTo>
                  <a:lnTo>
                    <a:pt x="101" y="31"/>
                  </a:lnTo>
                  <a:lnTo>
                    <a:pt x="132" y="13"/>
                  </a:lnTo>
                  <a:lnTo>
                    <a:pt x="161" y="4"/>
                  </a:lnTo>
                  <a:lnTo>
                    <a:pt x="180" y="0"/>
                  </a:lnTo>
                  <a:lnTo>
                    <a:pt x="192" y="6"/>
                  </a:lnTo>
                  <a:lnTo>
                    <a:pt x="186" y="31"/>
                  </a:lnTo>
                  <a:lnTo>
                    <a:pt x="163" y="54"/>
                  </a:lnTo>
                  <a:lnTo>
                    <a:pt x="124" y="75"/>
                  </a:lnTo>
                  <a:lnTo>
                    <a:pt x="83" y="93"/>
                  </a:lnTo>
                  <a:lnTo>
                    <a:pt x="40" y="103"/>
                  </a:lnTo>
                  <a:lnTo>
                    <a:pt x="11" y="105"/>
                  </a:lnTo>
                  <a:lnTo>
                    <a:pt x="0" y="97"/>
                  </a:lnTo>
                  <a:lnTo>
                    <a:pt x="17" y="77"/>
                  </a:lnTo>
                  <a:close/>
                </a:path>
              </a:pathLst>
            </a:custGeom>
            <a:solidFill>
              <a:srgbClr val="F0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 name="Freeform 21"/>
            <p:cNvSpPr>
              <a:spLocks/>
            </p:cNvSpPr>
            <p:nvPr/>
          </p:nvSpPr>
          <p:spPr bwMode="auto">
            <a:xfrm>
              <a:off x="2498" y="3054"/>
              <a:ext cx="387" cy="211"/>
            </a:xfrm>
            <a:custGeom>
              <a:avLst/>
              <a:gdLst>
                <a:gd name="T0" fmla="*/ 32 w 774"/>
                <a:gd name="T1" fmla="*/ 151 h 421"/>
                <a:gd name="T2" fmla="*/ 46 w 774"/>
                <a:gd name="T3" fmla="*/ 143 h 421"/>
                <a:gd name="T4" fmla="*/ 85 w 774"/>
                <a:gd name="T5" fmla="*/ 121 h 421"/>
                <a:gd name="T6" fmla="*/ 138 w 774"/>
                <a:gd name="T7" fmla="*/ 92 h 421"/>
                <a:gd name="T8" fmla="*/ 202 w 774"/>
                <a:gd name="T9" fmla="*/ 61 h 421"/>
                <a:gd name="T10" fmla="*/ 266 w 774"/>
                <a:gd name="T11" fmla="*/ 31 h 421"/>
                <a:gd name="T12" fmla="*/ 323 w 774"/>
                <a:gd name="T13" fmla="*/ 9 h 421"/>
                <a:gd name="T14" fmla="*/ 366 w 774"/>
                <a:gd name="T15" fmla="*/ 0 h 421"/>
                <a:gd name="T16" fmla="*/ 387 w 774"/>
                <a:gd name="T17" fmla="*/ 9 h 421"/>
                <a:gd name="T18" fmla="*/ 380 w 774"/>
                <a:gd name="T19" fmla="*/ 61 h 421"/>
                <a:gd name="T20" fmla="*/ 331 w 774"/>
                <a:gd name="T21" fmla="*/ 112 h 421"/>
                <a:gd name="T22" fmla="*/ 253 w 774"/>
                <a:gd name="T23" fmla="*/ 155 h 421"/>
                <a:gd name="T24" fmla="*/ 167 w 774"/>
                <a:gd name="T25" fmla="*/ 189 h 421"/>
                <a:gd name="T26" fmla="*/ 85 w 774"/>
                <a:gd name="T27" fmla="*/ 208 h 421"/>
                <a:gd name="T28" fmla="*/ 23 w 774"/>
                <a:gd name="T29" fmla="*/ 211 h 421"/>
                <a:gd name="T30" fmla="*/ 0 w 774"/>
                <a:gd name="T31" fmla="*/ 193 h 421"/>
                <a:gd name="T32" fmla="*/ 32 w 774"/>
                <a:gd name="T33" fmla="*/ 151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4" h="421">
                  <a:moveTo>
                    <a:pt x="64" y="302"/>
                  </a:moveTo>
                  <a:lnTo>
                    <a:pt x="91" y="285"/>
                  </a:lnTo>
                  <a:lnTo>
                    <a:pt x="169" y="242"/>
                  </a:lnTo>
                  <a:lnTo>
                    <a:pt x="275" y="184"/>
                  </a:lnTo>
                  <a:lnTo>
                    <a:pt x="403" y="122"/>
                  </a:lnTo>
                  <a:lnTo>
                    <a:pt x="531" y="62"/>
                  </a:lnTo>
                  <a:lnTo>
                    <a:pt x="646" y="17"/>
                  </a:lnTo>
                  <a:lnTo>
                    <a:pt x="731" y="0"/>
                  </a:lnTo>
                  <a:lnTo>
                    <a:pt x="774" y="17"/>
                  </a:lnTo>
                  <a:lnTo>
                    <a:pt x="760" y="122"/>
                  </a:lnTo>
                  <a:lnTo>
                    <a:pt x="661" y="223"/>
                  </a:lnTo>
                  <a:lnTo>
                    <a:pt x="506" y="310"/>
                  </a:lnTo>
                  <a:lnTo>
                    <a:pt x="333" y="378"/>
                  </a:lnTo>
                  <a:lnTo>
                    <a:pt x="169" y="415"/>
                  </a:lnTo>
                  <a:lnTo>
                    <a:pt x="46" y="421"/>
                  </a:lnTo>
                  <a:lnTo>
                    <a:pt x="0" y="386"/>
                  </a:lnTo>
                  <a:lnTo>
                    <a:pt x="64" y="302"/>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 name="Freeform 22"/>
            <p:cNvSpPr>
              <a:spLocks/>
            </p:cNvSpPr>
            <p:nvPr/>
          </p:nvSpPr>
          <p:spPr bwMode="auto">
            <a:xfrm>
              <a:off x="2569" y="3073"/>
              <a:ext cx="290" cy="158"/>
            </a:xfrm>
            <a:custGeom>
              <a:avLst/>
              <a:gdLst>
                <a:gd name="T0" fmla="*/ 25 w 580"/>
                <a:gd name="T1" fmla="*/ 115 h 316"/>
                <a:gd name="T2" fmla="*/ 35 w 580"/>
                <a:gd name="T3" fmla="*/ 108 h 316"/>
                <a:gd name="T4" fmla="*/ 63 w 580"/>
                <a:gd name="T5" fmla="*/ 91 h 316"/>
                <a:gd name="T6" fmla="*/ 104 w 580"/>
                <a:gd name="T7" fmla="*/ 69 h 316"/>
                <a:gd name="T8" fmla="*/ 152 w 580"/>
                <a:gd name="T9" fmla="*/ 46 h 316"/>
                <a:gd name="T10" fmla="*/ 199 w 580"/>
                <a:gd name="T11" fmla="*/ 23 h 316"/>
                <a:gd name="T12" fmla="*/ 243 w 580"/>
                <a:gd name="T13" fmla="*/ 7 h 316"/>
                <a:gd name="T14" fmla="*/ 274 w 580"/>
                <a:gd name="T15" fmla="*/ 0 h 316"/>
                <a:gd name="T16" fmla="*/ 290 w 580"/>
                <a:gd name="T17" fmla="*/ 7 h 316"/>
                <a:gd name="T18" fmla="*/ 285 w 580"/>
                <a:gd name="T19" fmla="*/ 46 h 316"/>
                <a:gd name="T20" fmla="*/ 248 w 580"/>
                <a:gd name="T21" fmla="*/ 84 h 316"/>
                <a:gd name="T22" fmla="*/ 191 w 580"/>
                <a:gd name="T23" fmla="*/ 116 h 316"/>
                <a:gd name="T24" fmla="*/ 126 w 580"/>
                <a:gd name="T25" fmla="*/ 142 h 316"/>
                <a:gd name="T26" fmla="*/ 63 w 580"/>
                <a:gd name="T27" fmla="*/ 156 h 316"/>
                <a:gd name="T28" fmla="*/ 18 w 580"/>
                <a:gd name="T29" fmla="*/ 158 h 316"/>
                <a:gd name="T30" fmla="*/ 0 w 580"/>
                <a:gd name="T31" fmla="*/ 145 h 316"/>
                <a:gd name="T32" fmla="*/ 25 w 580"/>
                <a:gd name="T33" fmla="*/ 115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0" h="316">
                  <a:moveTo>
                    <a:pt x="49" y="229"/>
                  </a:moveTo>
                  <a:lnTo>
                    <a:pt x="70" y="215"/>
                  </a:lnTo>
                  <a:lnTo>
                    <a:pt x="126" y="182"/>
                  </a:lnTo>
                  <a:lnTo>
                    <a:pt x="208" y="137"/>
                  </a:lnTo>
                  <a:lnTo>
                    <a:pt x="303" y="91"/>
                  </a:lnTo>
                  <a:lnTo>
                    <a:pt x="398" y="46"/>
                  </a:lnTo>
                  <a:lnTo>
                    <a:pt x="485" y="13"/>
                  </a:lnTo>
                  <a:lnTo>
                    <a:pt x="547" y="0"/>
                  </a:lnTo>
                  <a:lnTo>
                    <a:pt x="580" y="13"/>
                  </a:lnTo>
                  <a:lnTo>
                    <a:pt x="569" y="91"/>
                  </a:lnTo>
                  <a:lnTo>
                    <a:pt x="495" y="167"/>
                  </a:lnTo>
                  <a:lnTo>
                    <a:pt x="381" y="232"/>
                  </a:lnTo>
                  <a:lnTo>
                    <a:pt x="251" y="283"/>
                  </a:lnTo>
                  <a:lnTo>
                    <a:pt x="126" y="312"/>
                  </a:lnTo>
                  <a:lnTo>
                    <a:pt x="35" y="316"/>
                  </a:lnTo>
                  <a:lnTo>
                    <a:pt x="0" y="289"/>
                  </a:lnTo>
                  <a:lnTo>
                    <a:pt x="49" y="229"/>
                  </a:lnTo>
                  <a:close/>
                </a:path>
              </a:pathLst>
            </a:custGeom>
            <a:solidFill>
              <a:srgbClr val="FA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23"/>
            <p:cNvSpPr>
              <a:spLocks/>
            </p:cNvSpPr>
            <p:nvPr/>
          </p:nvSpPr>
          <p:spPr bwMode="auto">
            <a:xfrm>
              <a:off x="2641" y="3090"/>
              <a:ext cx="193" cy="106"/>
            </a:xfrm>
            <a:custGeom>
              <a:avLst/>
              <a:gdLst>
                <a:gd name="T0" fmla="*/ 17 w 386"/>
                <a:gd name="T1" fmla="*/ 77 h 211"/>
                <a:gd name="T2" fmla="*/ 23 w 386"/>
                <a:gd name="T3" fmla="*/ 72 h 211"/>
                <a:gd name="T4" fmla="*/ 43 w 386"/>
                <a:gd name="T5" fmla="*/ 61 h 211"/>
                <a:gd name="T6" fmla="*/ 69 w 386"/>
                <a:gd name="T7" fmla="*/ 47 h 211"/>
                <a:gd name="T8" fmla="*/ 101 w 386"/>
                <a:gd name="T9" fmla="*/ 31 h 211"/>
                <a:gd name="T10" fmla="*/ 132 w 386"/>
                <a:gd name="T11" fmla="*/ 16 h 211"/>
                <a:gd name="T12" fmla="*/ 161 w 386"/>
                <a:gd name="T13" fmla="*/ 5 h 211"/>
                <a:gd name="T14" fmla="*/ 182 w 386"/>
                <a:gd name="T15" fmla="*/ 0 h 211"/>
                <a:gd name="T16" fmla="*/ 193 w 386"/>
                <a:gd name="T17" fmla="*/ 5 h 211"/>
                <a:gd name="T18" fmla="*/ 189 w 386"/>
                <a:gd name="T19" fmla="*/ 31 h 211"/>
                <a:gd name="T20" fmla="*/ 165 w 386"/>
                <a:gd name="T21" fmla="*/ 56 h 211"/>
                <a:gd name="T22" fmla="*/ 126 w 386"/>
                <a:gd name="T23" fmla="*/ 78 h 211"/>
                <a:gd name="T24" fmla="*/ 84 w 386"/>
                <a:gd name="T25" fmla="*/ 94 h 211"/>
                <a:gd name="T26" fmla="*/ 42 w 386"/>
                <a:gd name="T27" fmla="*/ 104 h 211"/>
                <a:gd name="T28" fmla="*/ 12 w 386"/>
                <a:gd name="T29" fmla="*/ 106 h 211"/>
                <a:gd name="T30" fmla="*/ 0 w 386"/>
                <a:gd name="T31" fmla="*/ 96 h 211"/>
                <a:gd name="T32" fmla="*/ 17 w 386"/>
                <a:gd name="T33" fmla="*/ 77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11">
                  <a:moveTo>
                    <a:pt x="33" y="153"/>
                  </a:moveTo>
                  <a:lnTo>
                    <a:pt x="46" y="143"/>
                  </a:lnTo>
                  <a:lnTo>
                    <a:pt x="85" y="122"/>
                  </a:lnTo>
                  <a:lnTo>
                    <a:pt x="138" y="93"/>
                  </a:lnTo>
                  <a:lnTo>
                    <a:pt x="202" y="62"/>
                  </a:lnTo>
                  <a:lnTo>
                    <a:pt x="264" y="31"/>
                  </a:lnTo>
                  <a:lnTo>
                    <a:pt x="322" y="9"/>
                  </a:lnTo>
                  <a:lnTo>
                    <a:pt x="363" y="0"/>
                  </a:lnTo>
                  <a:lnTo>
                    <a:pt x="386" y="9"/>
                  </a:lnTo>
                  <a:lnTo>
                    <a:pt x="378" y="62"/>
                  </a:lnTo>
                  <a:lnTo>
                    <a:pt x="330" y="112"/>
                  </a:lnTo>
                  <a:lnTo>
                    <a:pt x="252" y="155"/>
                  </a:lnTo>
                  <a:lnTo>
                    <a:pt x="167" y="188"/>
                  </a:lnTo>
                  <a:lnTo>
                    <a:pt x="83" y="207"/>
                  </a:lnTo>
                  <a:lnTo>
                    <a:pt x="23" y="211"/>
                  </a:lnTo>
                  <a:lnTo>
                    <a:pt x="0" y="192"/>
                  </a:lnTo>
                  <a:lnTo>
                    <a:pt x="33" y="153"/>
                  </a:lnTo>
                  <a:close/>
                </a:path>
              </a:pathLst>
            </a:custGeom>
            <a:solidFill>
              <a:srgbClr val="F5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24"/>
            <p:cNvSpPr>
              <a:spLocks/>
            </p:cNvSpPr>
            <p:nvPr/>
          </p:nvSpPr>
          <p:spPr bwMode="auto">
            <a:xfrm>
              <a:off x="2712" y="3109"/>
              <a:ext cx="98" cy="52"/>
            </a:xfrm>
            <a:custGeom>
              <a:avLst/>
              <a:gdLst>
                <a:gd name="T0" fmla="*/ 9 w 196"/>
                <a:gd name="T1" fmla="*/ 38 h 104"/>
                <a:gd name="T2" fmla="*/ 12 w 196"/>
                <a:gd name="T3" fmla="*/ 35 h 104"/>
                <a:gd name="T4" fmla="*/ 22 w 196"/>
                <a:gd name="T5" fmla="*/ 30 h 104"/>
                <a:gd name="T6" fmla="*/ 34 w 196"/>
                <a:gd name="T7" fmla="*/ 22 h 104"/>
                <a:gd name="T8" fmla="*/ 51 w 196"/>
                <a:gd name="T9" fmla="*/ 16 h 104"/>
                <a:gd name="T10" fmla="*/ 66 w 196"/>
                <a:gd name="T11" fmla="*/ 7 h 104"/>
                <a:gd name="T12" fmla="*/ 82 w 196"/>
                <a:gd name="T13" fmla="*/ 2 h 104"/>
                <a:gd name="T14" fmla="*/ 93 w 196"/>
                <a:gd name="T15" fmla="*/ 0 h 104"/>
                <a:gd name="T16" fmla="*/ 98 w 196"/>
                <a:gd name="T17" fmla="*/ 3 h 104"/>
                <a:gd name="T18" fmla="*/ 96 w 196"/>
                <a:gd name="T19" fmla="*/ 16 h 104"/>
                <a:gd name="T20" fmla="*/ 83 w 196"/>
                <a:gd name="T21" fmla="*/ 27 h 104"/>
                <a:gd name="T22" fmla="*/ 64 w 196"/>
                <a:gd name="T23" fmla="*/ 38 h 104"/>
                <a:gd name="T24" fmla="*/ 42 w 196"/>
                <a:gd name="T25" fmla="*/ 47 h 104"/>
                <a:gd name="T26" fmla="*/ 21 w 196"/>
                <a:gd name="T27" fmla="*/ 51 h 104"/>
                <a:gd name="T28" fmla="*/ 6 w 196"/>
                <a:gd name="T29" fmla="*/ 52 h 104"/>
                <a:gd name="T30" fmla="*/ 0 w 196"/>
                <a:gd name="T31" fmla="*/ 48 h 104"/>
                <a:gd name="T32" fmla="*/ 9 w 196"/>
                <a:gd name="T33" fmla="*/ 38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04">
                  <a:moveTo>
                    <a:pt x="18" y="75"/>
                  </a:moveTo>
                  <a:lnTo>
                    <a:pt x="24" y="69"/>
                  </a:lnTo>
                  <a:lnTo>
                    <a:pt x="43" y="60"/>
                  </a:lnTo>
                  <a:lnTo>
                    <a:pt x="68" y="44"/>
                  </a:lnTo>
                  <a:lnTo>
                    <a:pt x="101" y="31"/>
                  </a:lnTo>
                  <a:lnTo>
                    <a:pt x="132" y="13"/>
                  </a:lnTo>
                  <a:lnTo>
                    <a:pt x="163" y="3"/>
                  </a:lnTo>
                  <a:lnTo>
                    <a:pt x="185" y="0"/>
                  </a:lnTo>
                  <a:lnTo>
                    <a:pt x="196" y="5"/>
                  </a:lnTo>
                  <a:lnTo>
                    <a:pt x="191" y="31"/>
                  </a:lnTo>
                  <a:lnTo>
                    <a:pt x="165" y="54"/>
                  </a:lnTo>
                  <a:lnTo>
                    <a:pt x="127" y="75"/>
                  </a:lnTo>
                  <a:lnTo>
                    <a:pt x="84" y="93"/>
                  </a:lnTo>
                  <a:lnTo>
                    <a:pt x="41" y="102"/>
                  </a:lnTo>
                  <a:lnTo>
                    <a:pt x="12" y="104"/>
                  </a:lnTo>
                  <a:lnTo>
                    <a:pt x="0" y="95"/>
                  </a:lnTo>
                  <a:lnTo>
                    <a:pt x="18" y="75"/>
                  </a:lnTo>
                  <a:close/>
                </a:path>
              </a:pathLst>
            </a:custGeom>
            <a:solidFill>
              <a:srgbClr val="F0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 name="Freeform 25"/>
            <p:cNvSpPr>
              <a:spLocks/>
            </p:cNvSpPr>
            <p:nvPr/>
          </p:nvSpPr>
          <p:spPr bwMode="auto">
            <a:xfrm>
              <a:off x="3094" y="2449"/>
              <a:ext cx="835" cy="361"/>
            </a:xfrm>
            <a:custGeom>
              <a:avLst/>
              <a:gdLst>
                <a:gd name="T0" fmla="*/ 735 w 1669"/>
                <a:gd name="T1" fmla="*/ 1 h 723"/>
                <a:gd name="T2" fmla="*/ 701 w 1669"/>
                <a:gd name="T3" fmla="*/ 12 h 723"/>
                <a:gd name="T4" fmla="*/ 615 w 1669"/>
                <a:gd name="T5" fmla="*/ 41 h 723"/>
                <a:gd name="T6" fmla="*/ 493 w 1669"/>
                <a:gd name="T7" fmla="*/ 82 h 723"/>
                <a:gd name="T8" fmla="*/ 354 w 1669"/>
                <a:gd name="T9" fmla="*/ 134 h 723"/>
                <a:gd name="T10" fmla="*/ 216 w 1669"/>
                <a:gd name="T11" fmla="*/ 188 h 723"/>
                <a:gd name="T12" fmla="*/ 100 w 1669"/>
                <a:gd name="T13" fmla="*/ 240 h 723"/>
                <a:gd name="T14" fmla="*/ 20 w 1669"/>
                <a:gd name="T15" fmla="*/ 286 h 723"/>
                <a:gd name="T16" fmla="*/ 0 w 1669"/>
                <a:gd name="T17" fmla="*/ 321 h 723"/>
                <a:gd name="T18" fmla="*/ 78 w 1669"/>
                <a:gd name="T19" fmla="*/ 361 h 723"/>
                <a:gd name="T20" fmla="*/ 219 w 1669"/>
                <a:gd name="T21" fmla="*/ 346 h 723"/>
                <a:gd name="T22" fmla="*/ 394 w 1669"/>
                <a:gd name="T23" fmla="*/ 288 h 723"/>
                <a:gd name="T24" fmla="*/ 572 w 1669"/>
                <a:gd name="T25" fmla="*/ 208 h 723"/>
                <a:gd name="T26" fmla="*/ 724 w 1669"/>
                <a:gd name="T27" fmla="*/ 121 h 723"/>
                <a:gd name="T28" fmla="*/ 822 w 1669"/>
                <a:gd name="T29" fmla="*/ 46 h 723"/>
                <a:gd name="T30" fmla="*/ 835 w 1669"/>
                <a:gd name="T31" fmla="*/ 0 h 723"/>
                <a:gd name="T32" fmla="*/ 735 w 1669"/>
                <a:gd name="T33" fmla="*/ 1 h 7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69" h="723">
                  <a:moveTo>
                    <a:pt x="1470" y="2"/>
                  </a:moveTo>
                  <a:lnTo>
                    <a:pt x="1402" y="24"/>
                  </a:lnTo>
                  <a:lnTo>
                    <a:pt x="1229" y="82"/>
                  </a:lnTo>
                  <a:lnTo>
                    <a:pt x="985" y="165"/>
                  </a:lnTo>
                  <a:lnTo>
                    <a:pt x="707" y="268"/>
                  </a:lnTo>
                  <a:lnTo>
                    <a:pt x="432" y="376"/>
                  </a:lnTo>
                  <a:lnTo>
                    <a:pt x="199" y="481"/>
                  </a:lnTo>
                  <a:lnTo>
                    <a:pt x="40" y="572"/>
                  </a:lnTo>
                  <a:lnTo>
                    <a:pt x="0" y="642"/>
                  </a:lnTo>
                  <a:lnTo>
                    <a:pt x="155" y="723"/>
                  </a:lnTo>
                  <a:lnTo>
                    <a:pt x="438" y="692"/>
                  </a:lnTo>
                  <a:lnTo>
                    <a:pt x="787" y="576"/>
                  </a:lnTo>
                  <a:lnTo>
                    <a:pt x="1144" y="417"/>
                  </a:lnTo>
                  <a:lnTo>
                    <a:pt x="1448" y="243"/>
                  </a:lnTo>
                  <a:lnTo>
                    <a:pt x="1644" y="93"/>
                  </a:lnTo>
                  <a:lnTo>
                    <a:pt x="1669" y="0"/>
                  </a:lnTo>
                  <a:lnTo>
                    <a:pt x="1470" y="2"/>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 name="Freeform 26"/>
            <p:cNvSpPr>
              <a:spLocks/>
            </p:cNvSpPr>
            <p:nvPr/>
          </p:nvSpPr>
          <p:spPr bwMode="auto">
            <a:xfrm>
              <a:off x="3155" y="2513"/>
              <a:ext cx="624" cy="270"/>
            </a:xfrm>
            <a:custGeom>
              <a:avLst/>
              <a:gdLst>
                <a:gd name="T0" fmla="*/ 549 w 1249"/>
                <a:gd name="T1" fmla="*/ 1 h 541"/>
                <a:gd name="T2" fmla="*/ 524 w 1249"/>
                <a:gd name="T3" fmla="*/ 8 h 541"/>
                <a:gd name="T4" fmla="*/ 459 w 1249"/>
                <a:gd name="T5" fmla="*/ 30 h 541"/>
                <a:gd name="T6" fmla="*/ 367 w 1249"/>
                <a:gd name="T7" fmla="*/ 61 h 541"/>
                <a:gd name="T8" fmla="*/ 264 w 1249"/>
                <a:gd name="T9" fmla="*/ 100 h 541"/>
                <a:gd name="T10" fmla="*/ 161 w 1249"/>
                <a:gd name="T11" fmla="*/ 139 h 541"/>
                <a:gd name="T12" fmla="*/ 73 w 1249"/>
                <a:gd name="T13" fmla="*/ 179 h 541"/>
                <a:gd name="T14" fmla="*/ 14 w 1249"/>
                <a:gd name="T15" fmla="*/ 213 h 541"/>
                <a:gd name="T16" fmla="*/ 0 w 1249"/>
                <a:gd name="T17" fmla="*/ 239 h 541"/>
                <a:gd name="T18" fmla="*/ 58 w 1249"/>
                <a:gd name="T19" fmla="*/ 270 h 541"/>
                <a:gd name="T20" fmla="*/ 164 w 1249"/>
                <a:gd name="T21" fmla="*/ 259 h 541"/>
                <a:gd name="T22" fmla="*/ 293 w 1249"/>
                <a:gd name="T23" fmla="*/ 216 h 541"/>
                <a:gd name="T24" fmla="*/ 427 w 1249"/>
                <a:gd name="T25" fmla="*/ 156 h 541"/>
                <a:gd name="T26" fmla="*/ 541 w 1249"/>
                <a:gd name="T27" fmla="*/ 91 h 541"/>
                <a:gd name="T28" fmla="*/ 614 w 1249"/>
                <a:gd name="T29" fmla="*/ 35 h 541"/>
                <a:gd name="T30" fmla="*/ 624 w 1249"/>
                <a:gd name="T31" fmla="*/ 0 h 541"/>
                <a:gd name="T32" fmla="*/ 549 w 1249"/>
                <a:gd name="T33" fmla="*/ 1 h 5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9" h="541">
                  <a:moveTo>
                    <a:pt x="1099" y="2"/>
                  </a:moveTo>
                  <a:lnTo>
                    <a:pt x="1049" y="16"/>
                  </a:lnTo>
                  <a:lnTo>
                    <a:pt x="919" y="60"/>
                  </a:lnTo>
                  <a:lnTo>
                    <a:pt x="735" y="122"/>
                  </a:lnTo>
                  <a:lnTo>
                    <a:pt x="529" y="200"/>
                  </a:lnTo>
                  <a:lnTo>
                    <a:pt x="322" y="279"/>
                  </a:lnTo>
                  <a:lnTo>
                    <a:pt x="147" y="359"/>
                  </a:lnTo>
                  <a:lnTo>
                    <a:pt x="29" y="427"/>
                  </a:lnTo>
                  <a:lnTo>
                    <a:pt x="0" y="479"/>
                  </a:lnTo>
                  <a:lnTo>
                    <a:pt x="116" y="541"/>
                  </a:lnTo>
                  <a:lnTo>
                    <a:pt x="328" y="518"/>
                  </a:lnTo>
                  <a:lnTo>
                    <a:pt x="587" y="433"/>
                  </a:lnTo>
                  <a:lnTo>
                    <a:pt x="855" y="312"/>
                  </a:lnTo>
                  <a:lnTo>
                    <a:pt x="1082" y="182"/>
                  </a:lnTo>
                  <a:lnTo>
                    <a:pt x="1229" y="70"/>
                  </a:lnTo>
                  <a:lnTo>
                    <a:pt x="1249" y="0"/>
                  </a:lnTo>
                  <a:lnTo>
                    <a:pt x="1099" y="2"/>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 name="Freeform 27"/>
            <p:cNvSpPr>
              <a:spLocks/>
            </p:cNvSpPr>
            <p:nvPr/>
          </p:nvSpPr>
          <p:spPr bwMode="auto">
            <a:xfrm>
              <a:off x="3215" y="2575"/>
              <a:ext cx="415" cy="181"/>
            </a:xfrm>
            <a:custGeom>
              <a:avLst/>
              <a:gdLst>
                <a:gd name="T0" fmla="*/ 366 w 830"/>
                <a:gd name="T1" fmla="*/ 0 h 363"/>
                <a:gd name="T2" fmla="*/ 348 w 830"/>
                <a:gd name="T3" fmla="*/ 5 h 363"/>
                <a:gd name="T4" fmla="*/ 306 w 830"/>
                <a:gd name="T5" fmla="*/ 19 h 363"/>
                <a:gd name="T6" fmla="*/ 245 w 830"/>
                <a:gd name="T7" fmla="*/ 41 h 363"/>
                <a:gd name="T8" fmla="*/ 176 w 830"/>
                <a:gd name="T9" fmla="*/ 66 h 363"/>
                <a:gd name="T10" fmla="*/ 107 w 830"/>
                <a:gd name="T11" fmla="*/ 92 h 363"/>
                <a:gd name="T12" fmla="*/ 50 w 830"/>
                <a:gd name="T13" fmla="*/ 119 h 363"/>
                <a:gd name="T14" fmla="*/ 10 w 830"/>
                <a:gd name="T15" fmla="*/ 142 h 363"/>
                <a:gd name="T16" fmla="*/ 0 w 830"/>
                <a:gd name="T17" fmla="*/ 161 h 363"/>
                <a:gd name="T18" fmla="*/ 39 w 830"/>
                <a:gd name="T19" fmla="*/ 181 h 363"/>
                <a:gd name="T20" fmla="*/ 110 w 830"/>
                <a:gd name="T21" fmla="*/ 172 h 363"/>
                <a:gd name="T22" fmla="*/ 196 w 830"/>
                <a:gd name="T23" fmla="*/ 143 h 363"/>
                <a:gd name="T24" fmla="*/ 285 w 830"/>
                <a:gd name="T25" fmla="*/ 104 h 363"/>
                <a:gd name="T26" fmla="*/ 361 w 830"/>
                <a:gd name="T27" fmla="*/ 60 h 363"/>
                <a:gd name="T28" fmla="*/ 409 w 830"/>
                <a:gd name="T29" fmla="*/ 23 h 363"/>
                <a:gd name="T30" fmla="*/ 415 w 830"/>
                <a:gd name="T31" fmla="*/ 0 h 363"/>
                <a:gd name="T32" fmla="*/ 366 w 830"/>
                <a:gd name="T33" fmla="*/ 0 h 3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0" h="363">
                  <a:moveTo>
                    <a:pt x="731" y="0"/>
                  </a:moveTo>
                  <a:lnTo>
                    <a:pt x="696" y="10"/>
                  </a:lnTo>
                  <a:lnTo>
                    <a:pt x="611" y="39"/>
                  </a:lnTo>
                  <a:lnTo>
                    <a:pt x="489" y="82"/>
                  </a:lnTo>
                  <a:lnTo>
                    <a:pt x="351" y="132"/>
                  </a:lnTo>
                  <a:lnTo>
                    <a:pt x="213" y="185"/>
                  </a:lnTo>
                  <a:lnTo>
                    <a:pt x="99" y="239"/>
                  </a:lnTo>
                  <a:lnTo>
                    <a:pt x="19" y="285"/>
                  </a:lnTo>
                  <a:lnTo>
                    <a:pt x="0" y="322"/>
                  </a:lnTo>
                  <a:lnTo>
                    <a:pt x="78" y="363"/>
                  </a:lnTo>
                  <a:lnTo>
                    <a:pt x="219" y="345"/>
                  </a:lnTo>
                  <a:lnTo>
                    <a:pt x="392" y="287"/>
                  </a:lnTo>
                  <a:lnTo>
                    <a:pt x="570" y="208"/>
                  </a:lnTo>
                  <a:lnTo>
                    <a:pt x="721" y="121"/>
                  </a:lnTo>
                  <a:lnTo>
                    <a:pt x="818" y="47"/>
                  </a:lnTo>
                  <a:lnTo>
                    <a:pt x="830" y="0"/>
                  </a:lnTo>
                  <a:lnTo>
                    <a:pt x="731"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 name="Freeform 28"/>
            <p:cNvSpPr>
              <a:spLocks/>
            </p:cNvSpPr>
            <p:nvPr/>
          </p:nvSpPr>
          <p:spPr bwMode="auto">
            <a:xfrm>
              <a:off x="3274" y="2638"/>
              <a:ext cx="207" cy="89"/>
            </a:xfrm>
            <a:custGeom>
              <a:avLst/>
              <a:gdLst>
                <a:gd name="T0" fmla="*/ 183 w 413"/>
                <a:gd name="T1" fmla="*/ 1 h 179"/>
                <a:gd name="T2" fmla="*/ 174 w 413"/>
                <a:gd name="T3" fmla="*/ 3 h 179"/>
                <a:gd name="T4" fmla="*/ 153 w 413"/>
                <a:gd name="T5" fmla="*/ 10 h 179"/>
                <a:gd name="T6" fmla="*/ 123 w 413"/>
                <a:gd name="T7" fmla="*/ 19 h 179"/>
                <a:gd name="T8" fmla="*/ 89 w 413"/>
                <a:gd name="T9" fmla="*/ 33 h 179"/>
                <a:gd name="T10" fmla="*/ 54 w 413"/>
                <a:gd name="T11" fmla="*/ 45 h 179"/>
                <a:gd name="T12" fmla="*/ 26 w 413"/>
                <a:gd name="T13" fmla="*/ 59 h 179"/>
                <a:gd name="T14" fmla="*/ 5 w 413"/>
                <a:gd name="T15" fmla="*/ 71 h 179"/>
                <a:gd name="T16" fmla="*/ 0 w 413"/>
                <a:gd name="T17" fmla="*/ 80 h 179"/>
                <a:gd name="T18" fmla="*/ 19 w 413"/>
                <a:gd name="T19" fmla="*/ 89 h 179"/>
                <a:gd name="T20" fmla="*/ 55 w 413"/>
                <a:gd name="T21" fmla="*/ 85 h 179"/>
                <a:gd name="T22" fmla="*/ 97 w 413"/>
                <a:gd name="T23" fmla="*/ 71 h 179"/>
                <a:gd name="T24" fmla="*/ 142 w 413"/>
                <a:gd name="T25" fmla="*/ 51 h 179"/>
                <a:gd name="T26" fmla="*/ 179 w 413"/>
                <a:gd name="T27" fmla="*/ 30 h 179"/>
                <a:gd name="T28" fmla="*/ 204 w 413"/>
                <a:gd name="T29" fmla="*/ 12 h 179"/>
                <a:gd name="T30" fmla="*/ 207 w 413"/>
                <a:gd name="T31" fmla="*/ 0 h 179"/>
                <a:gd name="T32" fmla="*/ 183 w 413"/>
                <a:gd name="T33" fmla="*/ 1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3" h="179">
                  <a:moveTo>
                    <a:pt x="365" y="2"/>
                  </a:moveTo>
                  <a:lnTo>
                    <a:pt x="347" y="6"/>
                  </a:lnTo>
                  <a:lnTo>
                    <a:pt x="305" y="20"/>
                  </a:lnTo>
                  <a:lnTo>
                    <a:pt x="245" y="39"/>
                  </a:lnTo>
                  <a:lnTo>
                    <a:pt x="177" y="66"/>
                  </a:lnTo>
                  <a:lnTo>
                    <a:pt x="107" y="91"/>
                  </a:lnTo>
                  <a:lnTo>
                    <a:pt x="51" y="119"/>
                  </a:lnTo>
                  <a:lnTo>
                    <a:pt x="10" y="142"/>
                  </a:lnTo>
                  <a:lnTo>
                    <a:pt x="0" y="161"/>
                  </a:lnTo>
                  <a:lnTo>
                    <a:pt x="37" y="179"/>
                  </a:lnTo>
                  <a:lnTo>
                    <a:pt x="109" y="171"/>
                  </a:lnTo>
                  <a:lnTo>
                    <a:pt x="194" y="142"/>
                  </a:lnTo>
                  <a:lnTo>
                    <a:pt x="283" y="103"/>
                  </a:lnTo>
                  <a:lnTo>
                    <a:pt x="357" y="60"/>
                  </a:lnTo>
                  <a:lnTo>
                    <a:pt x="408" y="24"/>
                  </a:lnTo>
                  <a:lnTo>
                    <a:pt x="413" y="0"/>
                  </a:lnTo>
                  <a:lnTo>
                    <a:pt x="365" y="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Freeform 29"/>
            <p:cNvSpPr>
              <a:spLocks/>
            </p:cNvSpPr>
            <p:nvPr/>
          </p:nvSpPr>
          <p:spPr bwMode="auto">
            <a:xfrm>
              <a:off x="3736" y="2617"/>
              <a:ext cx="248" cy="153"/>
            </a:xfrm>
            <a:custGeom>
              <a:avLst/>
              <a:gdLst>
                <a:gd name="T0" fmla="*/ 210 w 497"/>
                <a:gd name="T1" fmla="*/ 0 h 304"/>
                <a:gd name="T2" fmla="*/ 200 w 497"/>
                <a:gd name="T3" fmla="*/ 2 h 304"/>
                <a:gd name="T4" fmla="*/ 174 w 497"/>
                <a:gd name="T5" fmla="*/ 10 h 304"/>
                <a:gd name="T6" fmla="*/ 137 w 497"/>
                <a:gd name="T7" fmla="*/ 21 h 304"/>
                <a:gd name="T8" fmla="*/ 96 w 497"/>
                <a:gd name="T9" fmla="*/ 38 h 304"/>
                <a:gd name="T10" fmla="*/ 55 w 497"/>
                <a:gd name="T11" fmla="*/ 54 h 304"/>
                <a:gd name="T12" fmla="*/ 21 w 497"/>
                <a:gd name="T13" fmla="*/ 73 h 304"/>
                <a:gd name="T14" fmla="*/ 1 w 497"/>
                <a:gd name="T15" fmla="*/ 93 h 304"/>
                <a:gd name="T16" fmla="*/ 0 w 497"/>
                <a:gd name="T17" fmla="*/ 112 h 304"/>
                <a:gd name="T18" fmla="*/ 34 w 497"/>
                <a:gd name="T19" fmla="*/ 146 h 304"/>
                <a:gd name="T20" fmla="*/ 81 w 497"/>
                <a:gd name="T21" fmla="*/ 153 h 304"/>
                <a:gd name="T22" fmla="*/ 135 w 497"/>
                <a:gd name="T23" fmla="*/ 137 h 304"/>
                <a:gd name="T24" fmla="*/ 185 w 497"/>
                <a:gd name="T25" fmla="*/ 109 h 304"/>
                <a:gd name="T26" fmla="*/ 225 w 497"/>
                <a:gd name="T27" fmla="*/ 73 h 304"/>
                <a:gd name="T28" fmla="*/ 248 w 497"/>
                <a:gd name="T29" fmla="*/ 38 h 304"/>
                <a:gd name="T30" fmla="*/ 245 w 497"/>
                <a:gd name="T31" fmla="*/ 11 h 304"/>
                <a:gd name="T32" fmla="*/ 210 w 497"/>
                <a:gd name="T33" fmla="*/ 0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7" h="304">
                  <a:moveTo>
                    <a:pt x="421" y="0"/>
                  </a:moveTo>
                  <a:lnTo>
                    <a:pt x="400" y="4"/>
                  </a:lnTo>
                  <a:lnTo>
                    <a:pt x="348" y="19"/>
                  </a:lnTo>
                  <a:lnTo>
                    <a:pt x="274" y="42"/>
                  </a:lnTo>
                  <a:lnTo>
                    <a:pt x="192" y="75"/>
                  </a:lnTo>
                  <a:lnTo>
                    <a:pt x="111" y="108"/>
                  </a:lnTo>
                  <a:lnTo>
                    <a:pt x="43" y="145"/>
                  </a:lnTo>
                  <a:lnTo>
                    <a:pt x="2" y="184"/>
                  </a:lnTo>
                  <a:lnTo>
                    <a:pt x="0" y="223"/>
                  </a:lnTo>
                  <a:lnTo>
                    <a:pt x="68" y="290"/>
                  </a:lnTo>
                  <a:lnTo>
                    <a:pt x="163" y="304"/>
                  </a:lnTo>
                  <a:lnTo>
                    <a:pt x="270" y="273"/>
                  </a:lnTo>
                  <a:lnTo>
                    <a:pt x="371" y="217"/>
                  </a:lnTo>
                  <a:lnTo>
                    <a:pt x="450" y="145"/>
                  </a:lnTo>
                  <a:lnTo>
                    <a:pt x="497" y="75"/>
                  </a:lnTo>
                  <a:lnTo>
                    <a:pt x="491" y="21"/>
                  </a:lnTo>
                  <a:lnTo>
                    <a:pt x="421" y="0"/>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 name="Freeform 30"/>
            <p:cNvSpPr>
              <a:spLocks/>
            </p:cNvSpPr>
            <p:nvPr/>
          </p:nvSpPr>
          <p:spPr bwMode="auto">
            <a:xfrm>
              <a:off x="3753" y="2642"/>
              <a:ext cx="187" cy="114"/>
            </a:xfrm>
            <a:custGeom>
              <a:avLst/>
              <a:gdLst>
                <a:gd name="T0" fmla="*/ 159 w 375"/>
                <a:gd name="T1" fmla="*/ 0 h 229"/>
                <a:gd name="T2" fmla="*/ 150 w 375"/>
                <a:gd name="T3" fmla="*/ 2 h 229"/>
                <a:gd name="T4" fmla="*/ 131 w 375"/>
                <a:gd name="T5" fmla="*/ 8 h 229"/>
                <a:gd name="T6" fmla="*/ 103 w 375"/>
                <a:gd name="T7" fmla="*/ 16 h 229"/>
                <a:gd name="T8" fmla="*/ 73 w 375"/>
                <a:gd name="T9" fmla="*/ 28 h 229"/>
                <a:gd name="T10" fmla="*/ 42 w 375"/>
                <a:gd name="T11" fmla="*/ 41 h 229"/>
                <a:gd name="T12" fmla="*/ 17 w 375"/>
                <a:gd name="T13" fmla="*/ 55 h 229"/>
                <a:gd name="T14" fmla="*/ 1 w 375"/>
                <a:gd name="T15" fmla="*/ 69 h 229"/>
                <a:gd name="T16" fmla="*/ 0 w 375"/>
                <a:gd name="T17" fmla="*/ 83 h 229"/>
                <a:gd name="T18" fmla="*/ 25 w 375"/>
                <a:gd name="T19" fmla="*/ 108 h 229"/>
                <a:gd name="T20" fmla="*/ 61 w 375"/>
                <a:gd name="T21" fmla="*/ 114 h 229"/>
                <a:gd name="T22" fmla="*/ 101 w 375"/>
                <a:gd name="T23" fmla="*/ 103 h 229"/>
                <a:gd name="T24" fmla="*/ 140 w 375"/>
                <a:gd name="T25" fmla="*/ 81 h 229"/>
                <a:gd name="T26" fmla="*/ 170 w 375"/>
                <a:gd name="T27" fmla="*/ 54 h 229"/>
                <a:gd name="T28" fmla="*/ 187 w 375"/>
                <a:gd name="T29" fmla="*/ 29 h 229"/>
                <a:gd name="T30" fmla="*/ 185 w 375"/>
                <a:gd name="T31" fmla="*/ 9 h 229"/>
                <a:gd name="T32" fmla="*/ 159 w 375"/>
                <a:gd name="T33" fmla="*/ 0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5" h="229">
                  <a:moveTo>
                    <a:pt x="318" y="0"/>
                  </a:moveTo>
                  <a:lnTo>
                    <a:pt x="301" y="4"/>
                  </a:lnTo>
                  <a:lnTo>
                    <a:pt x="262" y="16"/>
                  </a:lnTo>
                  <a:lnTo>
                    <a:pt x="206" y="33"/>
                  </a:lnTo>
                  <a:lnTo>
                    <a:pt x="146" y="56"/>
                  </a:lnTo>
                  <a:lnTo>
                    <a:pt x="84" y="82"/>
                  </a:lnTo>
                  <a:lnTo>
                    <a:pt x="35" y="111"/>
                  </a:lnTo>
                  <a:lnTo>
                    <a:pt x="2" y="138"/>
                  </a:lnTo>
                  <a:lnTo>
                    <a:pt x="0" y="167"/>
                  </a:lnTo>
                  <a:lnTo>
                    <a:pt x="51" y="217"/>
                  </a:lnTo>
                  <a:lnTo>
                    <a:pt x="123" y="229"/>
                  </a:lnTo>
                  <a:lnTo>
                    <a:pt x="202" y="206"/>
                  </a:lnTo>
                  <a:lnTo>
                    <a:pt x="280" y="163"/>
                  </a:lnTo>
                  <a:lnTo>
                    <a:pt x="340" y="109"/>
                  </a:lnTo>
                  <a:lnTo>
                    <a:pt x="375" y="58"/>
                  </a:lnTo>
                  <a:lnTo>
                    <a:pt x="371" y="18"/>
                  </a:lnTo>
                  <a:lnTo>
                    <a:pt x="318" y="0"/>
                  </a:lnTo>
                  <a:close/>
                </a:path>
              </a:pathLst>
            </a:custGeom>
            <a:solidFill>
              <a:srgbClr val="FC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8" name="Freeform 31"/>
            <p:cNvSpPr>
              <a:spLocks/>
            </p:cNvSpPr>
            <p:nvPr/>
          </p:nvSpPr>
          <p:spPr bwMode="auto">
            <a:xfrm>
              <a:off x="3773" y="2666"/>
              <a:ext cx="124" cy="74"/>
            </a:xfrm>
            <a:custGeom>
              <a:avLst/>
              <a:gdLst>
                <a:gd name="T0" fmla="*/ 105 w 248"/>
                <a:gd name="T1" fmla="*/ 0 h 149"/>
                <a:gd name="T2" fmla="*/ 99 w 248"/>
                <a:gd name="T3" fmla="*/ 1 h 149"/>
                <a:gd name="T4" fmla="*/ 87 w 248"/>
                <a:gd name="T5" fmla="*/ 4 h 149"/>
                <a:gd name="T6" fmla="*/ 68 w 248"/>
                <a:gd name="T7" fmla="*/ 9 h 149"/>
                <a:gd name="T8" fmla="*/ 48 w 248"/>
                <a:gd name="T9" fmla="*/ 18 h 149"/>
                <a:gd name="T10" fmla="*/ 27 w 248"/>
                <a:gd name="T11" fmla="*/ 26 h 149"/>
                <a:gd name="T12" fmla="*/ 11 w 248"/>
                <a:gd name="T13" fmla="*/ 35 h 149"/>
                <a:gd name="T14" fmla="*/ 1 w 248"/>
                <a:gd name="T15" fmla="*/ 45 h 149"/>
                <a:gd name="T16" fmla="*/ 0 w 248"/>
                <a:gd name="T17" fmla="*/ 55 h 149"/>
                <a:gd name="T18" fmla="*/ 18 w 248"/>
                <a:gd name="T19" fmla="*/ 71 h 149"/>
                <a:gd name="T20" fmla="*/ 41 w 248"/>
                <a:gd name="T21" fmla="*/ 74 h 149"/>
                <a:gd name="T22" fmla="*/ 67 w 248"/>
                <a:gd name="T23" fmla="*/ 66 h 149"/>
                <a:gd name="T24" fmla="*/ 93 w 248"/>
                <a:gd name="T25" fmla="*/ 53 h 149"/>
                <a:gd name="T26" fmla="*/ 113 w 248"/>
                <a:gd name="T27" fmla="*/ 35 h 149"/>
                <a:gd name="T28" fmla="*/ 124 w 248"/>
                <a:gd name="T29" fmla="*/ 18 h 149"/>
                <a:gd name="T30" fmla="*/ 123 w 248"/>
                <a:gd name="T31" fmla="*/ 4 h 149"/>
                <a:gd name="T32" fmla="*/ 105 w 248"/>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149">
                  <a:moveTo>
                    <a:pt x="210" y="0"/>
                  </a:moveTo>
                  <a:lnTo>
                    <a:pt x="198" y="2"/>
                  </a:lnTo>
                  <a:lnTo>
                    <a:pt x="173" y="9"/>
                  </a:lnTo>
                  <a:lnTo>
                    <a:pt x="136" y="19"/>
                  </a:lnTo>
                  <a:lnTo>
                    <a:pt x="95" y="36"/>
                  </a:lnTo>
                  <a:lnTo>
                    <a:pt x="54" y="52"/>
                  </a:lnTo>
                  <a:lnTo>
                    <a:pt x="21" y="71"/>
                  </a:lnTo>
                  <a:lnTo>
                    <a:pt x="2" y="91"/>
                  </a:lnTo>
                  <a:lnTo>
                    <a:pt x="0" y="110"/>
                  </a:lnTo>
                  <a:lnTo>
                    <a:pt x="35" y="143"/>
                  </a:lnTo>
                  <a:lnTo>
                    <a:pt x="82" y="149"/>
                  </a:lnTo>
                  <a:lnTo>
                    <a:pt x="134" y="133"/>
                  </a:lnTo>
                  <a:lnTo>
                    <a:pt x="186" y="106"/>
                  </a:lnTo>
                  <a:lnTo>
                    <a:pt x="225" y="71"/>
                  </a:lnTo>
                  <a:lnTo>
                    <a:pt x="248" y="36"/>
                  </a:lnTo>
                  <a:lnTo>
                    <a:pt x="245" y="9"/>
                  </a:lnTo>
                  <a:lnTo>
                    <a:pt x="210" y="0"/>
                  </a:lnTo>
                  <a:close/>
                </a:path>
              </a:pathLst>
            </a:custGeom>
            <a:solidFill>
              <a:srgbClr val="FA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9" name="Freeform 32"/>
            <p:cNvSpPr>
              <a:spLocks/>
            </p:cNvSpPr>
            <p:nvPr/>
          </p:nvSpPr>
          <p:spPr bwMode="auto">
            <a:xfrm>
              <a:off x="3791" y="2690"/>
              <a:ext cx="62" cy="38"/>
            </a:xfrm>
            <a:custGeom>
              <a:avLst/>
              <a:gdLst>
                <a:gd name="T0" fmla="*/ 53 w 124"/>
                <a:gd name="T1" fmla="*/ 0 h 76"/>
                <a:gd name="T2" fmla="*/ 50 w 124"/>
                <a:gd name="T3" fmla="*/ 0 h 76"/>
                <a:gd name="T4" fmla="*/ 43 w 124"/>
                <a:gd name="T5" fmla="*/ 2 h 76"/>
                <a:gd name="T6" fmla="*/ 33 w 124"/>
                <a:gd name="T7" fmla="*/ 5 h 76"/>
                <a:gd name="T8" fmla="*/ 24 w 124"/>
                <a:gd name="T9" fmla="*/ 9 h 76"/>
                <a:gd name="T10" fmla="*/ 13 w 124"/>
                <a:gd name="T11" fmla="*/ 13 h 76"/>
                <a:gd name="T12" fmla="*/ 5 w 124"/>
                <a:gd name="T13" fmla="*/ 18 h 76"/>
                <a:gd name="T14" fmla="*/ 0 w 124"/>
                <a:gd name="T15" fmla="*/ 23 h 76"/>
                <a:gd name="T16" fmla="*/ 0 w 124"/>
                <a:gd name="T17" fmla="*/ 28 h 76"/>
                <a:gd name="T18" fmla="*/ 8 w 124"/>
                <a:gd name="T19" fmla="*/ 36 h 76"/>
                <a:gd name="T20" fmla="*/ 21 w 124"/>
                <a:gd name="T21" fmla="*/ 38 h 76"/>
                <a:gd name="T22" fmla="*/ 33 w 124"/>
                <a:gd name="T23" fmla="*/ 34 h 76"/>
                <a:gd name="T24" fmla="*/ 47 w 124"/>
                <a:gd name="T25" fmla="*/ 27 h 76"/>
                <a:gd name="T26" fmla="*/ 56 w 124"/>
                <a:gd name="T27" fmla="*/ 18 h 76"/>
                <a:gd name="T28" fmla="*/ 62 w 124"/>
                <a:gd name="T29" fmla="*/ 9 h 76"/>
                <a:gd name="T30" fmla="*/ 61 w 124"/>
                <a:gd name="T31" fmla="*/ 2 h 76"/>
                <a:gd name="T32" fmla="*/ 53 w 124"/>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76">
                  <a:moveTo>
                    <a:pt x="105" y="0"/>
                  </a:moveTo>
                  <a:lnTo>
                    <a:pt x="99" y="0"/>
                  </a:lnTo>
                  <a:lnTo>
                    <a:pt x="85" y="4"/>
                  </a:lnTo>
                  <a:lnTo>
                    <a:pt x="66" y="10"/>
                  </a:lnTo>
                  <a:lnTo>
                    <a:pt x="47" y="17"/>
                  </a:lnTo>
                  <a:lnTo>
                    <a:pt x="25" y="25"/>
                  </a:lnTo>
                  <a:lnTo>
                    <a:pt x="10" y="35"/>
                  </a:lnTo>
                  <a:lnTo>
                    <a:pt x="0" y="45"/>
                  </a:lnTo>
                  <a:lnTo>
                    <a:pt x="0" y="56"/>
                  </a:lnTo>
                  <a:lnTo>
                    <a:pt x="16" y="72"/>
                  </a:lnTo>
                  <a:lnTo>
                    <a:pt x="41" y="76"/>
                  </a:lnTo>
                  <a:lnTo>
                    <a:pt x="66" y="68"/>
                  </a:lnTo>
                  <a:lnTo>
                    <a:pt x="93" y="54"/>
                  </a:lnTo>
                  <a:lnTo>
                    <a:pt x="112" y="35"/>
                  </a:lnTo>
                  <a:lnTo>
                    <a:pt x="124" y="17"/>
                  </a:lnTo>
                  <a:lnTo>
                    <a:pt x="122" y="4"/>
                  </a:lnTo>
                  <a:lnTo>
                    <a:pt x="105" y="0"/>
                  </a:lnTo>
                  <a:close/>
                </a:path>
              </a:pathLst>
            </a:custGeom>
            <a:solidFill>
              <a:srgbClr val="F7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33"/>
            <p:cNvSpPr>
              <a:spLocks/>
            </p:cNvSpPr>
            <p:nvPr/>
          </p:nvSpPr>
          <p:spPr bwMode="auto">
            <a:xfrm>
              <a:off x="1892" y="3394"/>
              <a:ext cx="250" cy="152"/>
            </a:xfrm>
            <a:custGeom>
              <a:avLst/>
              <a:gdLst>
                <a:gd name="T0" fmla="*/ 211 w 498"/>
                <a:gd name="T1" fmla="*/ 0 h 305"/>
                <a:gd name="T2" fmla="*/ 200 w 498"/>
                <a:gd name="T3" fmla="*/ 2 h 305"/>
                <a:gd name="T4" fmla="*/ 174 w 498"/>
                <a:gd name="T5" fmla="*/ 10 h 305"/>
                <a:gd name="T6" fmla="*/ 137 w 498"/>
                <a:gd name="T7" fmla="*/ 21 h 305"/>
                <a:gd name="T8" fmla="*/ 96 w 498"/>
                <a:gd name="T9" fmla="*/ 37 h 305"/>
                <a:gd name="T10" fmla="*/ 55 w 498"/>
                <a:gd name="T11" fmla="*/ 53 h 305"/>
                <a:gd name="T12" fmla="*/ 21 w 498"/>
                <a:gd name="T13" fmla="*/ 73 h 305"/>
                <a:gd name="T14" fmla="*/ 1 w 498"/>
                <a:gd name="T15" fmla="*/ 92 h 305"/>
                <a:gd name="T16" fmla="*/ 0 w 498"/>
                <a:gd name="T17" fmla="*/ 111 h 305"/>
                <a:gd name="T18" fmla="*/ 34 w 498"/>
                <a:gd name="T19" fmla="*/ 145 h 305"/>
                <a:gd name="T20" fmla="*/ 83 w 498"/>
                <a:gd name="T21" fmla="*/ 152 h 305"/>
                <a:gd name="T22" fmla="*/ 135 w 498"/>
                <a:gd name="T23" fmla="*/ 137 h 305"/>
                <a:gd name="T24" fmla="*/ 187 w 498"/>
                <a:gd name="T25" fmla="*/ 109 h 305"/>
                <a:gd name="T26" fmla="*/ 227 w 498"/>
                <a:gd name="T27" fmla="*/ 73 h 305"/>
                <a:gd name="T28" fmla="*/ 250 w 498"/>
                <a:gd name="T29" fmla="*/ 38 h 305"/>
                <a:gd name="T30" fmla="*/ 247 w 498"/>
                <a:gd name="T31" fmla="*/ 11 h 305"/>
                <a:gd name="T32" fmla="*/ 211 w 498"/>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8" h="305">
                  <a:moveTo>
                    <a:pt x="421" y="0"/>
                  </a:moveTo>
                  <a:lnTo>
                    <a:pt x="399" y="4"/>
                  </a:lnTo>
                  <a:lnTo>
                    <a:pt x="347" y="20"/>
                  </a:lnTo>
                  <a:lnTo>
                    <a:pt x="273" y="43"/>
                  </a:lnTo>
                  <a:lnTo>
                    <a:pt x="192" y="74"/>
                  </a:lnTo>
                  <a:lnTo>
                    <a:pt x="110" y="107"/>
                  </a:lnTo>
                  <a:lnTo>
                    <a:pt x="42" y="146"/>
                  </a:lnTo>
                  <a:lnTo>
                    <a:pt x="2" y="185"/>
                  </a:lnTo>
                  <a:lnTo>
                    <a:pt x="0" y="223"/>
                  </a:lnTo>
                  <a:lnTo>
                    <a:pt x="68" y="291"/>
                  </a:lnTo>
                  <a:lnTo>
                    <a:pt x="165" y="305"/>
                  </a:lnTo>
                  <a:lnTo>
                    <a:pt x="269" y="274"/>
                  </a:lnTo>
                  <a:lnTo>
                    <a:pt x="372" y="218"/>
                  </a:lnTo>
                  <a:lnTo>
                    <a:pt x="452" y="146"/>
                  </a:lnTo>
                  <a:lnTo>
                    <a:pt x="498" y="76"/>
                  </a:lnTo>
                  <a:lnTo>
                    <a:pt x="492" y="22"/>
                  </a:lnTo>
                  <a:lnTo>
                    <a:pt x="421" y="0"/>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1" name="Freeform 34"/>
            <p:cNvSpPr>
              <a:spLocks/>
            </p:cNvSpPr>
            <p:nvPr/>
          </p:nvSpPr>
          <p:spPr bwMode="auto">
            <a:xfrm>
              <a:off x="1912" y="3418"/>
              <a:ext cx="185" cy="113"/>
            </a:xfrm>
            <a:custGeom>
              <a:avLst/>
              <a:gdLst>
                <a:gd name="T0" fmla="*/ 157 w 370"/>
                <a:gd name="T1" fmla="*/ 0 h 227"/>
                <a:gd name="T2" fmla="*/ 148 w 370"/>
                <a:gd name="T3" fmla="*/ 2 h 227"/>
                <a:gd name="T4" fmla="*/ 129 w 370"/>
                <a:gd name="T5" fmla="*/ 7 h 227"/>
                <a:gd name="T6" fmla="*/ 101 w 370"/>
                <a:gd name="T7" fmla="*/ 15 h 227"/>
                <a:gd name="T8" fmla="*/ 71 w 370"/>
                <a:gd name="T9" fmla="*/ 27 h 227"/>
                <a:gd name="T10" fmla="*/ 41 w 370"/>
                <a:gd name="T11" fmla="*/ 39 h 227"/>
                <a:gd name="T12" fmla="*/ 16 w 370"/>
                <a:gd name="T13" fmla="*/ 54 h 227"/>
                <a:gd name="T14" fmla="*/ 1 w 370"/>
                <a:gd name="T15" fmla="*/ 69 h 227"/>
                <a:gd name="T16" fmla="*/ 0 w 370"/>
                <a:gd name="T17" fmla="*/ 83 h 227"/>
                <a:gd name="T18" fmla="*/ 25 w 370"/>
                <a:gd name="T19" fmla="*/ 108 h 227"/>
                <a:gd name="T20" fmla="*/ 61 w 370"/>
                <a:gd name="T21" fmla="*/ 113 h 227"/>
                <a:gd name="T22" fmla="*/ 100 w 370"/>
                <a:gd name="T23" fmla="*/ 101 h 227"/>
                <a:gd name="T24" fmla="*/ 139 w 370"/>
                <a:gd name="T25" fmla="*/ 80 h 227"/>
                <a:gd name="T26" fmla="*/ 169 w 370"/>
                <a:gd name="T27" fmla="*/ 53 h 227"/>
                <a:gd name="T28" fmla="*/ 185 w 370"/>
                <a:gd name="T29" fmla="*/ 28 h 227"/>
                <a:gd name="T30" fmla="*/ 183 w 370"/>
                <a:gd name="T31" fmla="*/ 7 h 227"/>
                <a:gd name="T32" fmla="*/ 157 w 37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227">
                  <a:moveTo>
                    <a:pt x="314" y="0"/>
                  </a:moveTo>
                  <a:lnTo>
                    <a:pt x="296" y="4"/>
                  </a:lnTo>
                  <a:lnTo>
                    <a:pt x="257" y="15"/>
                  </a:lnTo>
                  <a:lnTo>
                    <a:pt x="201" y="31"/>
                  </a:lnTo>
                  <a:lnTo>
                    <a:pt x="141" y="54"/>
                  </a:lnTo>
                  <a:lnTo>
                    <a:pt x="81" y="79"/>
                  </a:lnTo>
                  <a:lnTo>
                    <a:pt x="32" y="108"/>
                  </a:lnTo>
                  <a:lnTo>
                    <a:pt x="1" y="138"/>
                  </a:lnTo>
                  <a:lnTo>
                    <a:pt x="0" y="167"/>
                  </a:lnTo>
                  <a:lnTo>
                    <a:pt x="50" y="217"/>
                  </a:lnTo>
                  <a:lnTo>
                    <a:pt x="122" y="227"/>
                  </a:lnTo>
                  <a:lnTo>
                    <a:pt x="199" y="203"/>
                  </a:lnTo>
                  <a:lnTo>
                    <a:pt x="277" y="161"/>
                  </a:lnTo>
                  <a:lnTo>
                    <a:pt x="337" y="107"/>
                  </a:lnTo>
                  <a:lnTo>
                    <a:pt x="370" y="56"/>
                  </a:lnTo>
                  <a:lnTo>
                    <a:pt x="366" y="15"/>
                  </a:lnTo>
                  <a:lnTo>
                    <a:pt x="314" y="0"/>
                  </a:lnTo>
                  <a:close/>
                </a:path>
              </a:pathLst>
            </a:custGeom>
            <a:solidFill>
              <a:srgbClr val="FA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2" name="Freeform 35"/>
            <p:cNvSpPr>
              <a:spLocks/>
            </p:cNvSpPr>
            <p:nvPr/>
          </p:nvSpPr>
          <p:spPr bwMode="auto">
            <a:xfrm>
              <a:off x="1930" y="3442"/>
              <a:ext cx="123" cy="75"/>
            </a:xfrm>
            <a:custGeom>
              <a:avLst/>
              <a:gdLst>
                <a:gd name="T0" fmla="*/ 105 w 247"/>
                <a:gd name="T1" fmla="*/ 0 h 150"/>
                <a:gd name="T2" fmla="*/ 99 w 247"/>
                <a:gd name="T3" fmla="*/ 1 h 150"/>
                <a:gd name="T4" fmla="*/ 86 w 247"/>
                <a:gd name="T5" fmla="*/ 5 h 150"/>
                <a:gd name="T6" fmla="*/ 67 w 247"/>
                <a:gd name="T7" fmla="*/ 10 h 150"/>
                <a:gd name="T8" fmla="*/ 47 w 247"/>
                <a:gd name="T9" fmla="*/ 19 h 150"/>
                <a:gd name="T10" fmla="*/ 26 w 247"/>
                <a:gd name="T11" fmla="*/ 27 h 150"/>
                <a:gd name="T12" fmla="*/ 11 w 247"/>
                <a:gd name="T13" fmla="*/ 36 h 150"/>
                <a:gd name="T14" fmla="*/ 0 w 247"/>
                <a:gd name="T15" fmla="*/ 46 h 150"/>
                <a:gd name="T16" fmla="*/ 0 w 247"/>
                <a:gd name="T17" fmla="*/ 56 h 150"/>
                <a:gd name="T18" fmla="*/ 16 w 247"/>
                <a:gd name="T19" fmla="*/ 72 h 150"/>
                <a:gd name="T20" fmla="*/ 40 w 247"/>
                <a:gd name="T21" fmla="*/ 75 h 150"/>
                <a:gd name="T22" fmla="*/ 66 w 247"/>
                <a:gd name="T23" fmla="*/ 67 h 150"/>
                <a:gd name="T24" fmla="*/ 92 w 247"/>
                <a:gd name="T25" fmla="*/ 54 h 150"/>
                <a:gd name="T26" fmla="*/ 111 w 247"/>
                <a:gd name="T27" fmla="*/ 36 h 150"/>
                <a:gd name="T28" fmla="*/ 123 w 247"/>
                <a:gd name="T29" fmla="*/ 19 h 150"/>
                <a:gd name="T30" fmla="*/ 122 w 247"/>
                <a:gd name="T31" fmla="*/ 5 h 150"/>
                <a:gd name="T32" fmla="*/ 105 w 247"/>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7" h="150">
                  <a:moveTo>
                    <a:pt x="210" y="0"/>
                  </a:moveTo>
                  <a:lnTo>
                    <a:pt x="198" y="2"/>
                  </a:lnTo>
                  <a:lnTo>
                    <a:pt x="173" y="10"/>
                  </a:lnTo>
                  <a:lnTo>
                    <a:pt x="134" y="20"/>
                  </a:lnTo>
                  <a:lnTo>
                    <a:pt x="95" y="37"/>
                  </a:lnTo>
                  <a:lnTo>
                    <a:pt x="53" y="53"/>
                  </a:lnTo>
                  <a:lnTo>
                    <a:pt x="22" y="72"/>
                  </a:lnTo>
                  <a:lnTo>
                    <a:pt x="0" y="92"/>
                  </a:lnTo>
                  <a:lnTo>
                    <a:pt x="0" y="111"/>
                  </a:lnTo>
                  <a:lnTo>
                    <a:pt x="33" y="144"/>
                  </a:lnTo>
                  <a:lnTo>
                    <a:pt x="80" y="150"/>
                  </a:lnTo>
                  <a:lnTo>
                    <a:pt x="132" y="134"/>
                  </a:lnTo>
                  <a:lnTo>
                    <a:pt x="185" y="107"/>
                  </a:lnTo>
                  <a:lnTo>
                    <a:pt x="223" y="72"/>
                  </a:lnTo>
                  <a:lnTo>
                    <a:pt x="247" y="37"/>
                  </a:lnTo>
                  <a:lnTo>
                    <a:pt x="245" y="10"/>
                  </a:lnTo>
                  <a:lnTo>
                    <a:pt x="210" y="0"/>
                  </a:lnTo>
                  <a:close/>
                </a:path>
              </a:pathLst>
            </a:custGeom>
            <a:solidFill>
              <a:srgbClr val="F5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3" name="Freeform 36"/>
            <p:cNvSpPr>
              <a:spLocks/>
            </p:cNvSpPr>
            <p:nvPr/>
          </p:nvSpPr>
          <p:spPr bwMode="auto">
            <a:xfrm>
              <a:off x="1949" y="3466"/>
              <a:ext cx="61" cy="37"/>
            </a:xfrm>
            <a:custGeom>
              <a:avLst/>
              <a:gdLst>
                <a:gd name="T0" fmla="*/ 52 w 122"/>
                <a:gd name="T1" fmla="*/ 0 h 74"/>
                <a:gd name="T2" fmla="*/ 49 w 122"/>
                <a:gd name="T3" fmla="*/ 0 h 74"/>
                <a:gd name="T4" fmla="*/ 42 w 122"/>
                <a:gd name="T5" fmla="*/ 2 h 74"/>
                <a:gd name="T6" fmla="*/ 33 w 122"/>
                <a:gd name="T7" fmla="*/ 5 h 74"/>
                <a:gd name="T8" fmla="*/ 24 w 122"/>
                <a:gd name="T9" fmla="*/ 9 h 74"/>
                <a:gd name="T10" fmla="*/ 13 w 122"/>
                <a:gd name="T11" fmla="*/ 13 h 74"/>
                <a:gd name="T12" fmla="*/ 5 w 122"/>
                <a:gd name="T13" fmla="*/ 18 h 74"/>
                <a:gd name="T14" fmla="*/ 0 w 122"/>
                <a:gd name="T15" fmla="*/ 22 h 74"/>
                <a:gd name="T16" fmla="*/ 0 w 122"/>
                <a:gd name="T17" fmla="*/ 27 h 74"/>
                <a:gd name="T18" fmla="*/ 8 w 122"/>
                <a:gd name="T19" fmla="*/ 35 h 74"/>
                <a:gd name="T20" fmla="*/ 20 w 122"/>
                <a:gd name="T21" fmla="*/ 37 h 74"/>
                <a:gd name="T22" fmla="*/ 32 w 122"/>
                <a:gd name="T23" fmla="*/ 33 h 74"/>
                <a:gd name="T24" fmla="*/ 46 w 122"/>
                <a:gd name="T25" fmla="*/ 26 h 74"/>
                <a:gd name="T26" fmla="*/ 56 w 122"/>
                <a:gd name="T27" fmla="*/ 17 h 74"/>
                <a:gd name="T28" fmla="*/ 61 w 122"/>
                <a:gd name="T29" fmla="*/ 9 h 74"/>
                <a:gd name="T30" fmla="*/ 60 w 122"/>
                <a:gd name="T31" fmla="*/ 2 h 74"/>
                <a:gd name="T32" fmla="*/ 52 w 122"/>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4">
                  <a:moveTo>
                    <a:pt x="103" y="0"/>
                  </a:moveTo>
                  <a:lnTo>
                    <a:pt x="97" y="0"/>
                  </a:lnTo>
                  <a:lnTo>
                    <a:pt x="84" y="4"/>
                  </a:lnTo>
                  <a:lnTo>
                    <a:pt x="66" y="10"/>
                  </a:lnTo>
                  <a:lnTo>
                    <a:pt x="47" y="17"/>
                  </a:lnTo>
                  <a:lnTo>
                    <a:pt x="25" y="25"/>
                  </a:lnTo>
                  <a:lnTo>
                    <a:pt x="10" y="35"/>
                  </a:lnTo>
                  <a:lnTo>
                    <a:pt x="0" y="44"/>
                  </a:lnTo>
                  <a:lnTo>
                    <a:pt x="0" y="54"/>
                  </a:lnTo>
                  <a:lnTo>
                    <a:pt x="16" y="70"/>
                  </a:lnTo>
                  <a:lnTo>
                    <a:pt x="39" y="74"/>
                  </a:lnTo>
                  <a:lnTo>
                    <a:pt x="64" y="66"/>
                  </a:lnTo>
                  <a:lnTo>
                    <a:pt x="91" y="52"/>
                  </a:lnTo>
                  <a:lnTo>
                    <a:pt x="111" y="33"/>
                  </a:lnTo>
                  <a:lnTo>
                    <a:pt x="122" y="17"/>
                  </a:lnTo>
                  <a:lnTo>
                    <a:pt x="120" y="4"/>
                  </a:lnTo>
                  <a:lnTo>
                    <a:pt x="103" y="0"/>
                  </a:lnTo>
                  <a:close/>
                </a:path>
              </a:pathLst>
            </a:custGeom>
            <a:solidFill>
              <a:srgbClr val="F0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4" name="Freeform 37"/>
            <p:cNvSpPr>
              <a:spLocks/>
            </p:cNvSpPr>
            <p:nvPr/>
          </p:nvSpPr>
          <p:spPr bwMode="auto">
            <a:xfrm>
              <a:off x="2112" y="3195"/>
              <a:ext cx="425" cy="211"/>
            </a:xfrm>
            <a:custGeom>
              <a:avLst/>
              <a:gdLst>
                <a:gd name="T0" fmla="*/ 37 w 851"/>
                <a:gd name="T1" fmla="*/ 151 h 423"/>
                <a:gd name="T2" fmla="*/ 52 w 851"/>
                <a:gd name="T3" fmla="*/ 142 h 423"/>
                <a:gd name="T4" fmla="*/ 95 w 851"/>
                <a:gd name="T5" fmla="*/ 121 h 423"/>
                <a:gd name="T6" fmla="*/ 155 w 851"/>
                <a:gd name="T7" fmla="*/ 92 h 423"/>
                <a:gd name="T8" fmla="*/ 225 w 851"/>
                <a:gd name="T9" fmla="*/ 61 h 423"/>
                <a:gd name="T10" fmla="*/ 295 w 851"/>
                <a:gd name="T11" fmla="*/ 31 h 423"/>
                <a:gd name="T12" fmla="*/ 358 w 851"/>
                <a:gd name="T13" fmla="*/ 9 h 423"/>
                <a:gd name="T14" fmla="*/ 403 w 851"/>
                <a:gd name="T15" fmla="*/ 0 h 423"/>
                <a:gd name="T16" fmla="*/ 425 w 851"/>
                <a:gd name="T17" fmla="*/ 9 h 423"/>
                <a:gd name="T18" fmla="*/ 413 w 851"/>
                <a:gd name="T19" fmla="*/ 63 h 423"/>
                <a:gd name="T20" fmla="*/ 356 w 851"/>
                <a:gd name="T21" fmla="*/ 114 h 423"/>
                <a:gd name="T22" fmla="*/ 271 w 851"/>
                <a:gd name="T23" fmla="*/ 158 h 423"/>
                <a:gd name="T24" fmla="*/ 176 w 851"/>
                <a:gd name="T25" fmla="*/ 191 h 423"/>
                <a:gd name="T26" fmla="*/ 87 w 851"/>
                <a:gd name="T27" fmla="*/ 209 h 423"/>
                <a:gd name="T28" fmla="*/ 23 w 851"/>
                <a:gd name="T29" fmla="*/ 211 h 423"/>
                <a:gd name="T30" fmla="*/ 0 w 851"/>
                <a:gd name="T31" fmla="*/ 193 h 423"/>
                <a:gd name="T32" fmla="*/ 37 w 851"/>
                <a:gd name="T33" fmla="*/ 151 h 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1" h="423">
                  <a:moveTo>
                    <a:pt x="74" y="302"/>
                  </a:moveTo>
                  <a:lnTo>
                    <a:pt x="105" y="285"/>
                  </a:lnTo>
                  <a:lnTo>
                    <a:pt x="190" y="242"/>
                  </a:lnTo>
                  <a:lnTo>
                    <a:pt x="310" y="184"/>
                  </a:lnTo>
                  <a:lnTo>
                    <a:pt x="450" y="122"/>
                  </a:lnTo>
                  <a:lnTo>
                    <a:pt x="590" y="62"/>
                  </a:lnTo>
                  <a:lnTo>
                    <a:pt x="716" y="19"/>
                  </a:lnTo>
                  <a:lnTo>
                    <a:pt x="807" y="0"/>
                  </a:lnTo>
                  <a:lnTo>
                    <a:pt x="851" y="19"/>
                  </a:lnTo>
                  <a:lnTo>
                    <a:pt x="826" y="126"/>
                  </a:lnTo>
                  <a:lnTo>
                    <a:pt x="712" y="229"/>
                  </a:lnTo>
                  <a:lnTo>
                    <a:pt x="543" y="316"/>
                  </a:lnTo>
                  <a:lnTo>
                    <a:pt x="353" y="382"/>
                  </a:lnTo>
                  <a:lnTo>
                    <a:pt x="175" y="419"/>
                  </a:lnTo>
                  <a:lnTo>
                    <a:pt x="47" y="423"/>
                  </a:lnTo>
                  <a:lnTo>
                    <a:pt x="0" y="386"/>
                  </a:lnTo>
                  <a:lnTo>
                    <a:pt x="74" y="302"/>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5" name="Freeform 38"/>
            <p:cNvSpPr>
              <a:spLocks/>
            </p:cNvSpPr>
            <p:nvPr/>
          </p:nvSpPr>
          <p:spPr bwMode="auto">
            <a:xfrm>
              <a:off x="2190" y="3213"/>
              <a:ext cx="319" cy="159"/>
            </a:xfrm>
            <a:custGeom>
              <a:avLst/>
              <a:gdLst>
                <a:gd name="T0" fmla="*/ 27 w 638"/>
                <a:gd name="T1" fmla="*/ 114 h 318"/>
                <a:gd name="T2" fmla="*/ 39 w 638"/>
                <a:gd name="T3" fmla="*/ 107 h 318"/>
                <a:gd name="T4" fmla="*/ 71 w 638"/>
                <a:gd name="T5" fmla="*/ 91 h 318"/>
                <a:gd name="T6" fmla="*/ 116 w 638"/>
                <a:gd name="T7" fmla="*/ 69 h 318"/>
                <a:gd name="T8" fmla="*/ 169 w 638"/>
                <a:gd name="T9" fmla="*/ 46 h 318"/>
                <a:gd name="T10" fmla="*/ 220 w 638"/>
                <a:gd name="T11" fmla="*/ 23 h 318"/>
                <a:gd name="T12" fmla="*/ 268 w 638"/>
                <a:gd name="T13" fmla="*/ 8 h 318"/>
                <a:gd name="T14" fmla="*/ 303 w 638"/>
                <a:gd name="T15" fmla="*/ 0 h 318"/>
                <a:gd name="T16" fmla="*/ 319 w 638"/>
                <a:gd name="T17" fmla="*/ 8 h 318"/>
                <a:gd name="T18" fmla="*/ 310 w 638"/>
                <a:gd name="T19" fmla="*/ 48 h 318"/>
                <a:gd name="T20" fmla="*/ 267 w 638"/>
                <a:gd name="T21" fmla="*/ 85 h 318"/>
                <a:gd name="T22" fmla="*/ 203 w 638"/>
                <a:gd name="T23" fmla="*/ 118 h 318"/>
                <a:gd name="T24" fmla="*/ 132 w 638"/>
                <a:gd name="T25" fmla="*/ 144 h 318"/>
                <a:gd name="T26" fmla="*/ 65 w 638"/>
                <a:gd name="T27" fmla="*/ 157 h 318"/>
                <a:gd name="T28" fmla="*/ 17 w 638"/>
                <a:gd name="T29" fmla="*/ 159 h 318"/>
                <a:gd name="T30" fmla="*/ 0 w 638"/>
                <a:gd name="T31" fmla="*/ 145 h 318"/>
                <a:gd name="T32" fmla="*/ 27 w 638"/>
                <a:gd name="T33" fmla="*/ 114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8" h="318">
                  <a:moveTo>
                    <a:pt x="54" y="227"/>
                  </a:moveTo>
                  <a:lnTo>
                    <a:pt x="78" y="213"/>
                  </a:lnTo>
                  <a:lnTo>
                    <a:pt x="142" y="182"/>
                  </a:lnTo>
                  <a:lnTo>
                    <a:pt x="231" y="138"/>
                  </a:lnTo>
                  <a:lnTo>
                    <a:pt x="338" y="91"/>
                  </a:lnTo>
                  <a:lnTo>
                    <a:pt x="440" y="46"/>
                  </a:lnTo>
                  <a:lnTo>
                    <a:pt x="535" y="15"/>
                  </a:lnTo>
                  <a:lnTo>
                    <a:pt x="605" y="0"/>
                  </a:lnTo>
                  <a:lnTo>
                    <a:pt x="638" y="15"/>
                  </a:lnTo>
                  <a:lnTo>
                    <a:pt x="619" y="95"/>
                  </a:lnTo>
                  <a:lnTo>
                    <a:pt x="533" y="170"/>
                  </a:lnTo>
                  <a:lnTo>
                    <a:pt x="405" y="236"/>
                  </a:lnTo>
                  <a:lnTo>
                    <a:pt x="264" y="287"/>
                  </a:lnTo>
                  <a:lnTo>
                    <a:pt x="130" y="314"/>
                  </a:lnTo>
                  <a:lnTo>
                    <a:pt x="33" y="318"/>
                  </a:lnTo>
                  <a:lnTo>
                    <a:pt x="0" y="289"/>
                  </a:lnTo>
                  <a:lnTo>
                    <a:pt x="54" y="227"/>
                  </a:lnTo>
                  <a:close/>
                </a:path>
              </a:pathLst>
            </a:custGeom>
            <a:solidFill>
              <a:srgbClr val="FC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6" name="Freeform 39"/>
            <p:cNvSpPr>
              <a:spLocks/>
            </p:cNvSpPr>
            <p:nvPr/>
          </p:nvSpPr>
          <p:spPr bwMode="auto">
            <a:xfrm>
              <a:off x="2269" y="3232"/>
              <a:ext cx="211" cy="106"/>
            </a:xfrm>
            <a:custGeom>
              <a:avLst/>
              <a:gdLst>
                <a:gd name="T0" fmla="*/ 19 w 423"/>
                <a:gd name="T1" fmla="*/ 77 h 211"/>
                <a:gd name="T2" fmla="*/ 26 w 423"/>
                <a:gd name="T3" fmla="*/ 72 h 211"/>
                <a:gd name="T4" fmla="*/ 47 w 423"/>
                <a:gd name="T5" fmla="*/ 61 h 211"/>
                <a:gd name="T6" fmla="*/ 76 w 423"/>
                <a:gd name="T7" fmla="*/ 47 h 211"/>
                <a:gd name="T8" fmla="*/ 112 w 423"/>
                <a:gd name="T9" fmla="*/ 31 h 211"/>
                <a:gd name="T10" fmla="*/ 146 w 423"/>
                <a:gd name="T11" fmla="*/ 16 h 211"/>
                <a:gd name="T12" fmla="*/ 177 w 423"/>
                <a:gd name="T13" fmla="*/ 5 h 211"/>
                <a:gd name="T14" fmla="*/ 200 w 423"/>
                <a:gd name="T15" fmla="*/ 0 h 211"/>
                <a:gd name="T16" fmla="*/ 211 w 423"/>
                <a:gd name="T17" fmla="*/ 5 h 211"/>
                <a:gd name="T18" fmla="*/ 205 w 423"/>
                <a:gd name="T19" fmla="*/ 31 h 211"/>
                <a:gd name="T20" fmla="*/ 176 w 423"/>
                <a:gd name="T21" fmla="*/ 57 h 211"/>
                <a:gd name="T22" fmla="*/ 134 w 423"/>
                <a:gd name="T23" fmla="*/ 79 h 211"/>
                <a:gd name="T24" fmla="*/ 87 w 423"/>
                <a:gd name="T25" fmla="*/ 96 h 211"/>
                <a:gd name="T26" fmla="*/ 43 w 423"/>
                <a:gd name="T27" fmla="*/ 105 h 211"/>
                <a:gd name="T28" fmla="*/ 11 w 423"/>
                <a:gd name="T29" fmla="*/ 106 h 211"/>
                <a:gd name="T30" fmla="*/ 0 w 423"/>
                <a:gd name="T31" fmla="*/ 97 h 211"/>
                <a:gd name="T32" fmla="*/ 19 w 423"/>
                <a:gd name="T33" fmla="*/ 77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211">
                  <a:moveTo>
                    <a:pt x="39" y="153"/>
                  </a:moveTo>
                  <a:lnTo>
                    <a:pt x="53" y="143"/>
                  </a:lnTo>
                  <a:lnTo>
                    <a:pt x="95" y="122"/>
                  </a:lnTo>
                  <a:lnTo>
                    <a:pt x="153" y="93"/>
                  </a:lnTo>
                  <a:lnTo>
                    <a:pt x="225" y="62"/>
                  </a:lnTo>
                  <a:lnTo>
                    <a:pt x="293" y="31"/>
                  </a:lnTo>
                  <a:lnTo>
                    <a:pt x="355" y="9"/>
                  </a:lnTo>
                  <a:lnTo>
                    <a:pt x="400" y="0"/>
                  </a:lnTo>
                  <a:lnTo>
                    <a:pt x="423" y="9"/>
                  </a:lnTo>
                  <a:lnTo>
                    <a:pt x="411" y="62"/>
                  </a:lnTo>
                  <a:lnTo>
                    <a:pt x="353" y="114"/>
                  </a:lnTo>
                  <a:lnTo>
                    <a:pt x="268" y="157"/>
                  </a:lnTo>
                  <a:lnTo>
                    <a:pt x="175" y="192"/>
                  </a:lnTo>
                  <a:lnTo>
                    <a:pt x="87" y="209"/>
                  </a:lnTo>
                  <a:lnTo>
                    <a:pt x="23" y="211"/>
                  </a:lnTo>
                  <a:lnTo>
                    <a:pt x="0" y="194"/>
                  </a:lnTo>
                  <a:lnTo>
                    <a:pt x="39" y="153"/>
                  </a:lnTo>
                  <a:close/>
                </a:path>
              </a:pathLst>
            </a:custGeom>
            <a:solidFill>
              <a:srgbClr val="FA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7" name="Freeform 40"/>
            <p:cNvSpPr>
              <a:spLocks/>
            </p:cNvSpPr>
            <p:nvPr/>
          </p:nvSpPr>
          <p:spPr bwMode="auto">
            <a:xfrm>
              <a:off x="2346" y="3250"/>
              <a:ext cx="106" cy="53"/>
            </a:xfrm>
            <a:custGeom>
              <a:avLst/>
              <a:gdLst>
                <a:gd name="T0" fmla="*/ 10 w 212"/>
                <a:gd name="T1" fmla="*/ 38 h 104"/>
                <a:gd name="T2" fmla="*/ 13 w 212"/>
                <a:gd name="T3" fmla="*/ 35 h 104"/>
                <a:gd name="T4" fmla="*/ 24 w 212"/>
                <a:gd name="T5" fmla="*/ 31 h 104"/>
                <a:gd name="T6" fmla="*/ 38 w 212"/>
                <a:gd name="T7" fmla="*/ 22 h 104"/>
                <a:gd name="T8" fmla="*/ 57 w 212"/>
                <a:gd name="T9" fmla="*/ 16 h 104"/>
                <a:gd name="T10" fmla="*/ 73 w 212"/>
                <a:gd name="T11" fmla="*/ 7 h 104"/>
                <a:gd name="T12" fmla="*/ 89 w 212"/>
                <a:gd name="T13" fmla="*/ 2 h 104"/>
                <a:gd name="T14" fmla="*/ 100 w 212"/>
                <a:gd name="T15" fmla="*/ 0 h 104"/>
                <a:gd name="T16" fmla="*/ 106 w 212"/>
                <a:gd name="T17" fmla="*/ 3 h 104"/>
                <a:gd name="T18" fmla="*/ 102 w 212"/>
                <a:gd name="T19" fmla="*/ 16 h 104"/>
                <a:gd name="T20" fmla="*/ 88 w 212"/>
                <a:gd name="T21" fmla="*/ 29 h 104"/>
                <a:gd name="T22" fmla="*/ 67 w 212"/>
                <a:gd name="T23" fmla="*/ 39 h 104"/>
                <a:gd name="T24" fmla="*/ 44 w 212"/>
                <a:gd name="T25" fmla="*/ 48 h 104"/>
                <a:gd name="T26" fmla="*/ 22 w 212"/>
                <a:gd name="T27" fmla="*/ 52 h 104"/>
                <a:gd name="T28" fmla="*/ 6 w 212"/>
                <a:gd name="T29" fmla="*/ 53 h 104"/>
                <a:gd name="T30" fmla="*/ 0 w 212"/>
                <a:gd name="T31" fmla="*/ 48 h 104"/>
                <a:gd name="T32" fmla="*/ 10 w 212"/>
                <a:gd name="T33" fmla="*/ 38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04">
                  <a:moveTo>
                    <a:pt x="20" y="75"/>
                  </a:moveTo>
                  <a:lnTo>
                    <a:pt x="26" y="69"/>
                  </a:lnTo>
                  <a:lnTo>
                    <a:pt x="47" y="60"/>
                  </a:lnTo>
                  <a:lnTo>
                    <a:pt x="76" y="44"/>
                  </a:lnTo>
                  <a:lnTo>
                    <a:pt x="113" y="31"/>
                  </a:lnTo>
                  <a:lnTo>
                    <a:pt x="146" y="13"/>
                  </a:lnTo>
                  <a:lnTo>
                    <a:pt x="177" y="3"/>
                  </a:lnTo>
                  <a:lnTo>
                    <a:pt x="200" y="0"/>
                  </a:lnTo>
                  <a:lnTo>
                    <a:pt x="212" y="5"/>
                  </a:lnTo>
                  <a:lnTo>
                    <a:pt x="204" y="31"/>
                  </a:lnTo>
                  <a:lnTo>
                    <a:pt x="175" y="56"/>
                  </a:lnTo>
                  <a:lnTo>
                    <a:pt x="134" y="77"/>
                  </a:lnTo>
                  <a:lnTo>
                    <a:pt x="88" y="95"/>
                  </a:lnTo>
                  <a:lnTo>
                    <a:pt x="43" y="102"/>
                  </a:lnTo>
                  <a:lnTo>
                    <a:pt x="12" y="104"/>
                  </a:lnTo>
                  <a:lnTo>
                    <a:pt x="0" y="95"/>
                  </a:lnTo>
                  <a:lnTo>
                    <a:pt x="20" y="75"/>
                  </a:lnTo>
                  <a:close/>
                </a:path>
              </a:pathLst>
            </a:custGeom>
            <a:solidFill>
              <a:srgbClr val="F7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8" name="Freeform 41"/>
            <p:cNvSpPr>
              <a:spLocks/>
            </p:cNvSpPr>
            <p:nvPr/>
          </p:nvSpPr>
          <p:spPr bwMode="auto">
            <a:xfrm>
              <a:off x="2383" y="2754"/>
              <a:ext cx="730" cy="301"/>
            </a:xfrm>
            <a:custGeom>
              <a:avLst/>
              <a:gdLst>
                <a:gd name="T0" fmla="*/ 646 w 1460"/>
                <a:gd name="T1" fmla="*/ 7 h 603"/>
                <a:gd name="T2" fmla="*/ 617 w 1460"/>
                <a:gd name="T3" fmla="*/ 15 h 603"/>
                <a:gd name="T4" fmla="*/ 541 w 1460"/>
                <a:gd name="T5" fmla="*/ 41 h 603"/>
                <a:gd name="T6" fmla="*/ 435 w 1460"/>
                <a:gd name="T7" fmla="*/ 78 h 603"/>
                <a:gd name="T8" fmla="*/ 314 w 1460"/>
                <a:gd name="T9" fmla="*/ 124 h 603"/>
                <a:gd name="T10" fmla="*/ 194 w 1460"/>
                <a:gd name="T11" fmla="*/ 170 h 603"/>
                <a:gd name="T12" fmla="*/ 91 w 1460"/>
                <a:gd name="T13" fmla="*/ 215 h 603"/>
                <a:gd name="T14" fmla="*/ 21 w 1460"/>
                <a:gd name="T15" fmla="*/ 252 h 603"/>
                <a:gd name="T16" fmla="*/ 0 w 1460"/>
                <a:gd name="T17" fmla="*/ 278 h 603"/>
                <a:gd name="T18" fmla="*/ 62 w 1460"/>
                <a:gd name="T19" fmla="*/ 301 h 603"/>
                <a:gd name="T20" fmla="*/ 184 w 1460"/>
                <a:gd name="T21" fmla="*/ 282 h 603"/>
                <a:gd name="T22" fmla="*/ 335 w 1460"/>
                <a:gd name="T23" fmla="*/ 230 h 603"/>
                <a:gd name="T24" fmla="*/ 493 w 1460"/>
                <a:gd name="T25" fmla="*/ 164 h 603"/>
                <a:gd name="T26" fmla="*/ 628 w 1460"/>
                <a:gd name="T27" fmla="*/ 93 h 603"/>
                <a:gd name="T28" fmla="*/ 716 w 1460"/>
                <a:gd name="T29" fmla="*/ 34 h 603"/>
                <a:gd name="T30" fmla="*/ 730 w 1460"/>
                <a:gd name="T31" fmla="*/ 0 h 603"/>
                <a:gd name="T32" fmla="*/ 646 w 1460"/>
                <a:gd name="T33" fmla="*/ 7 h 6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0" h="603">
                  <a:moveTo>
                    <a:pt x="1292" y="14"/>
                  </a:moveTo>
                  <a:lnTo>
                    <a:pt x="1233" y="31"/>
                  </a:lnTo>
                  <a:lnTo>
                    <a:pt x="1082" y="83"/>
                  </a:lnTo>
                  <a:lnTo>
                    <a:pt x="869" y="157"/>
                  </a:lnTo>
                  <a:lnTo>
                    <a:pt x="628" y="248"/>
                  </a:lnTo>
                  <a:lnTo>
                    <a:pt x="388" y="341"/>
                  </a:lnTo>
                  <a:lnTo>
                    <a:pt x="182" y="430"/>
                  </a:lnTo>
                  <a:lnTo>
                    <a:pt x="41" y="504"/>
                  </a:lnTo>
                  <a:lnTo>
                    <a:pt x="0" y="556"/>
                  </a:lnTo>
                  <a:lnTo>
                    <a:pt x="124" y="603"/>
                  </a:lnTo>
                  <a:lnTo>
                    <a:pt x="367" y="564"/>
                  </a:lnTo>
                  <a:lnTo>
                    <a:pt x="669" y="461"/>
                  </a:lnTo>
                  <a:lnTo>
                    <a:pt x="985" y="328"/>
                  </a:lnTo>
                  <a:lnTo>
                    <a:pt x="1255" y="186"/>
                  </a:lnTo>
                  <a:lnTo>
                    <a:pt x="1431" y="68"/>
                  </a:lnTo>
                  <a:lnTo>
                    <a:pt x="1460" y="0"/>
                  </a:lnTo>
                  <a:lnTo>
                    <a:pt x="1292" y="14"/>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9" name="Freeform 42"/>
            <p:cNvSpPr>
              <a:spLocks/>
            </p:cNvSpPr>
            <p:nvPr/>
          </p:nvSpPr>
          <p:spPr bwMode="auto">
            <a:xfrm>
              <a:off x="2435" y="2808"/>
              <a:ext cx="548" cy="225"/>
            </a:xfrm>
            <a:custGeom>
              <a:avLst/>
              <a:gdLst>
                <a:gd name="T0" fmla="*/ 485 w 1096"/>
                <a:gd name="T1" fmla="*/ 6 h 449"/>
                <a:gd name="T2" fmla="*/ 463 w 1096"/>
                <a:gd name="T3" fmla="*/ 13 h 449"/>
                <a:gd name="T4" fmla="*/ 406 w 1096"/>
                <a:gd name="T5" fmla="*/ 32 h 449"/>
                <a:gd name="T6" fmla="*/ 326 w 1096"/>
                <a:gd name="T7" fmla="*/ 59 h 449"/>
                <a:gd name="T8" fmla="*/ 236 w 1096"/>
                <a:gd name="T9" fmla="*/ 93 h 449"/>
                <a:gd name="T10" fmla="*/ 145 w 1096"/>
                <a:gd name="T11" fmla="*/ 127 h 449"/>
                <a:gd name="T12" fmla="*/ 68 w 1096"/>
                <a:gd name="T13" fmla="*/ 160 h 449"/>
                <a:gd name="T14" fmla="*/ 15 w 1096"/>
                <a:gd name="T15" fmla="*/ 187 h 449"/>
                <a:gd name="T16" fmla="*/ 0 w 1096"/>
                <a:gd name="T17" fmla="*/ 207 h 449"/>
                <a:gd name="T18" fmla="*/ 47 w 1096"/>
                <a:gd name="T19" fmla="*/ 225 h 449"/>
                <a:gd name="T20" fmla="*/ 137 w 1096"/>
                <a:gd name="T21" fmla="*/ 210 h 449"/>
                <a:gd name="T22" fmla="*/ 250 w 1096"/>
                <a:gd name="T23" fmla="*/ 172 h 449"/>
                <a:gd name="T24" fmla="*/ 369 w 1096"/>
                <a:gd name="T25" fmla="*/ 122 h 449"/>
                <a:gd name="T26" fmla="*/ 470 w 1096"/>
                <a:gd name="T27" fmla="*/ 69 h 449"/>
                <a:gd name="T28" fmla="*/ 537 w 1096"/>
                <a:gd name="T29" fmla="*/ 25 h 449"/>
                <a:gd name="T30" fmla="*/ 548 w 1096"/>
                <a:gd name="T31" fmla="*/ 0 h 449"/>
                <a:gd name="T32" fmla="*/ 485 w 1096"/>
                <a:gd name="T33" fmla="*/ 6 h 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6" h="449">
                  <a:moveTo>
                    <a:pt x="969" y="11"/>
                  </a:moveTo>
                  <a:lnTo>
                    <a:pt x="925" y="25"/>
                  </a:lnTo>
                  <a:lnTo>
                    <a:pt x="812" y="64"/>
                  </a:lnTo>
                  <a:lnTo>
                    <a:pt x="651" y="118"/>
                  </a:lnTo>
                  <a:lnTo>
                    <a:pt x="471" y="186"/>
                  </a:lnTo>
                  <a:lnTo>
                    <a:pt x="289" y="254"/>
                  </a:lnTo>
                  <a:lnTo>
                    <a:pt x="136" y="319"/>
                  </a:lnTo>
                  <a:lnTo>
                    <a:pt x="29" y="374"/>
                  </a:lnTo>
                  <a:lnTo>
                    <a:pt x="0" y="414"/>
                  </a:lnTo>
                  <a:lnTo>
                    <a:pt x="93" y="449"/>
                  </a:lnTo>
                  <a:lnTo>
                    <a:pt x="273" y="420"/>
                  </a:lnTo>
                  <a:lnTo>
                    <a:pt x="500" y="343"/>
                  </a:lnTo>
                  <a:lnTo>
                    <a:pt x="737" y="244"/>
                  </a:lnTo>
                  <a:lnTo>
                    <a:pt x="940" y="137"/>
                  </a:lnTo>
                  <a:lnTo>
                    <a:pt x="1074" y="50"/>
                  </a:lnTo>
                  <a:lnTo>
                    <a:pt x="1096" y="0"/>
                  </a:lnTo>
                  <a:lnTo>
                    <a:pt x="969" y="11"/>
                  </a:lnTo>
                  <a:close/>
                </a:path>
              </a:pathLst>
            </a:custGeom>
            <a:solidFill>
              <a:srgbClr val="FC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 name="Freeform 43"/>
            <p:cNvSpPr>
              <a:spLocks/>
            </p:cNvSpPr>
            <p:nvPr/>
          </p:nvSpPr>
          <p:spPr bwMode="auto">
            <a:xfrm>
              <a:off x="2489" y="2861"/>
              <a:ext cx="363" cy="150"/>
            </a:xfrm>
            <a:custGeom>
              <a:avLst/>
              <a:gdLst>
                <a:gd name="T0" fmla="*/ 321 w 728"/>
                <a:gd name="T1" fmla="*/ 4 h 301"/>
                <a:gd name="T2" fmla="*/ 307 w 728"/>
                <a:gd name="T3" fmla="*/ 8 h 301"/>
                <a:gd name="T4" fmla="*/ 269 w 728"/>
                <a:gd name="T5" fmla="*/ 21 h 301"/>
                <a:gd name="T6" fmla="*/ 215 w 728"/>
                <a:gd name="T7" fmla="*/ 40 h 301"/>
                <a:gd name="T8" fmla="*/ 156 w 728"/>
                <a:gd name="T9" fmla="*/ 62 h 301"/>
                <a:gd name="T10" fmla="*/ 95 w 728"/>
                <a:gd name="T11" fmla="*/ 84 h 301"/>
                <a:gd name="T12" fmla="*/ 45 w 728"/>
                <a:gd name="T13" fmla="*/ 107 h 301"/>
                <a:gd name="T14" fmla="*/ 9 w 728"/>
                <a:gd name="T15" fmla="*/ 126 h 301"/>
                <a:gd name="T16" fmla="*/ 0 w 728"/>
                <a:gd name="T17" fmla="*/ 139 h 301"/>
                <a:gd name="T18" fmla="*/ 30 w 728"/>
                <a:gd name="T19" fmla="*/ 150 h 301"/>
                <a:gd name="T20" fmla="*/ 90 w 728"/>
                <a:gd name="T21" fmla="*/ 140 h 301"/>
                <a:gd name="T22" fmla="*/ 166 w 728"/>
                <a:gd name="T23" fmla="*/ 114 h 301"/>
                <a:gd name="T24" fmla="*/ 245 w 728"/>
                <a:gd name="T25" fmla="*/ 81 h 301"/>
                <a:gd name="T26" fmla="*/ 312 w 728"/>
                <a:gd name="T27" fmla="*/ 46 h 301"/>
                <a:gd name="T28" fmla="*/ 356 w 728"/>
                <a:gd name="T29" fmla="*/ 17 h 301"/>
                <a:gd name="T30" fmla="*/ 363 w 728"/>
                <a:gd name="T31" fmla="*/ 0 h 301"/>
                <a:gd name="T32" fmla="*/ 321 w 728"/>
                <a:gd name="T33" fmla="*/ 4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8" h="301">
                  <a:moveTo>
                    <a:pt x="644" y="8"/>
                  </a:moveTo>
                  <a:lnTo>
                    <a:pt x="615" y="16"/>
                  </a:lnTo>
                  <a:lnTo>
                    <a:pt x="540" y="43"/>
                  </a:lnTo>
                  <a:lnTo>
                    <a:pt x="431" y="80"/>
                  </a:lnTo>
                  <a:lnTo>
                    <a:pt x="313" y="124"/>
                  </a:lnTo>
                  <a:lnTo>
                    <a:pt x="190" y="169"/>
                  </a:lnTo>
                  <a:lnTo>
                    <a:pt x="90" y="215"/>
                  </a:lnTo>
                  <a:lnTo>
                    <a:pt x="18" y="252"/>
                  </a:lnTo>
                  <a:lnTo>
                    <a:pt x="0" y="279"/>
                  </a:lnTo>
                  <a:lnTo>
                    <a:pt x="61" y="301"/>
                  </a:lnTo>
                  <a:lnTo>
                    <a:pt x="181" y="281"/>
                  </a:lnTo>
                  <a:lnTo>
                    <a:pt x="332" y="229"/>
                  </a:lnTo>
                  <a:lnTo>
                    <a:pt x="491" y="163"/>
                  </a:lnTo>
                  <a:lnTo>
                    <a:pt x="625" y="93"/>
                  </a:lnTo>
                  <a:lnTo>
                    <a:pt x="714" y="35"/>
                  </a:lnTo>
                  <a:lnTo>
                    <a:pt x="728" y="0"/>
                  </a:lnTo>
                  <a:lnTo>
                    <a:pt x="644" y="8"/>
                  </a:lnTo>
                  <a:close/>
                </a:path>
              </a:pathLst>
            </a:custGeom>
            <a:solidFill>
              <a:srgbClr val="FA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 name="Freeform 44"/>
            <p:cNvSpPr>
              <a:spLocks/>
            </p:cNvSpPr>
            <p:nvPr/>
          </p:nvSpPr>
          <p:spPr bwMode="auto">
            <a:xfrm>
              <a:off x="2541" y="2914"/>
              <a:ext cx="179" cy="75"/>
            </a:xfrm>
            <a:custGeom>
              <a:avLst/>
              <a:gdLst>
                <a:gd name="T0" fmla="*/ 159 w 359"/>
                <a:gd name="T1" fmla="*/ 2 h 149"/>
                <a:gd name="T2" fmla="*/ 151 w 359"/>
                <a:gd name="T3" fmla="*/ 4 h 149"/>
                <a:gd name="T4" fmla="*/ 133 w 359"/>
                <a:gd name="T5" fmla="*/ 11 h 149"/>
                <a:gd name="T6" fmla="*/ 106 w 359"/>
                <a:gd name="T7" fmla="*/ 20 h 149"/>
                <a:gd name="T8" fmla="*/ 76 w 359"/>
                <a:gd name="T9" fmla="*/ 31 h 149"/>
                <a:gd name="T10" fmla="*/ 46 w 359"/>
                <a:gd name="T11" fmla="*/ 42 h 149"/>
                <a:gd name="T12" fmla="*/ 22 w 359"/>
                <a:gd name="T13" fmla="*/ 53 h 149"/>
                <a:gd name="T14" fmla="*/ 5 w 359"/>
                <a:gd name="T15" fmla="*/ 62 h 149"/>
                <a:gd name="T16" fmla="*/ 0 w 359"/>
                <a:gd name="T17" fmla="*/ 70 h 149"/>
                <a:gd name="T18" fmla="*/ 14 w 359"/>
                <a:gd name="T19" fmla="*/ 75 h 149"/>
                <a:gd name="T20" fmla="*/ 44 w 359"/>
                <a:gd name="T21" fmla="*/ 70 h 149"/>
                <a:gd name="T22" fmla="*/ 81 w 359"/>
                <a:gd name="T23" fmla="*/ 57 h 149"/>
                <a:gd name="T24" fmla="*/ 121 w 359"/>
                <a:gd name="T25" fmla="*/ 42 h 149"/>
                <a:gd name="T26" fmla="*/ 154 w 359"/>
                <a:gd name="T27" fmla="*/ 23 h 149"/>
                <a:gd name="T28" fmla="*/ 176 w 359"/>
                <a:gd name="T29" fmla="*/ 9 h 149"/>
                <a:gd name="T30" fmla="*/ 179 w 359"/>
                <a:gd name="T31" fmla="*/ 0 h 149"/>
                <a:gd name="T32" fmla="*/ 159 w 359"/>
                <a:gd name="T33" fmla="*/ 2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9" h="149">
                  <a:moveTo>
                    <a:pt x="318" y="4"/>
                  </a:moveTo>
                  <a:lnTo>
                    <a:pt x="303" y="8"/>
                  </a:lnTo>
                  <a:lnTo>
                    <a:pt x="266" y="21"/>
                  </a:lnTo>
                  <a:lnTo>
                    <a:pt x="212" y="39"/>
                  </a:lnTo>
                  <a:lnTo>
                    <a:pt x="153" y="62"/>
                  </a:lnTo>
                  <a:lnTo>
                    <a:pt x="93" y="83"/>
                  </a:lnTo>
                  <a:lnTo>
                    <a:pt x="45" y="106"/>
                  </a:lnTo>
                  <a:lnTo>
                    <a:pt x="10" y="124"/>
                  </a:lnTo>
                  <a:lnTo>
                    <a:pt x="0" y="139"/>
                  </a:lnTo>
                  <a:lnTo>
                    <a:pt x="29" y="149"/>
                  </a:lnTo>
                  <a:lnTo>
                    <a:pt x="89" y="139"/>
                  </a:lnTo>
                  <a:lnTo>
                    <a:pt x="163" y="114"/>
                  </a:lnTo>
                  <a:lnTo>
                    <a:pt x="243" y="83"/>
                  </a:lnTo>
                  <a:lnTo>
                    <a:pt x="309" y="46"/>
                  </a:lnTo>
                  <a:lnTo>
                    <a:pt x="353" y="17"/>
                  </a:lnTo>
                  <a:lnTo>
                    <a:pt x="359" y="0"/>
                  </a:lnTo>
                  <a:lnTo>
                    <a:pt x="318" y="4"/>
                  </a:lnTo>
                  <a:close/>
                </a:path>
              </a:pathLst>
            </a:custGeom>
            <a:solidFill>
              <a:srgbClr val="F7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 name="Freeform 45"/>
            <p:cNvSpPr>
              <a:spLocks/>
            </p:cNvSpPr>
            <p:nvPr/>
          </p:nvSpPr>
          <p:spPr bwMode="auto">
            <a:xfrm>
              <a:off x="1802" y="3033"/>
              <a:ext cx="740" cy="379"/>
            </a:xfrm>
            <a:custGeom>
              <a:avLst/>
              <a:gdLst>
                <a:gd name="T0" fmla="*/ 101 w 1480"/>
                <a:gd name="T1" fmla="*/ 379 h 758"/>
                <a:gd name="T2" fmla="*/ 130 w 1480"/>
                <a:gd name="T3" fmla="*/ 368 h 758"/>
                <a:gd name="T4" fmla="*/ 208 w 1480"/>
                <a:gd name="T5" fmla="*/ 340 h 758"/>
                <a:gd name="T6" fmla="*/ 317 w 1480"/>
                <a:gd name="T7" fmla="*/ 297 h 758"/>
                <a:gd name="T8" fmla="*/ 441 w 1480"/>
                <a:gd name="T9" fmla="*/ 247 h 758"/>
                <a:gd name="T10" fmla="*/ 560 w 1480"/>
                <a:gd name="T11" fmla="*/ 191 h 758"/>
                <a:gd name="T12" fmla="*/ 662 w 1480"/>
                <a:gd name="T13" fmla="*/ 138 h 758"/>
                <a:gd name="T14" fmla="*/ 727 w 1480"/>
                <a:gd name="T15" fmla="*/ 91 h 758"/>
                <a:gd name="T16" fmla="*/ 740 w 1480"/>
                <a:gd name="T17" fmla="*/ 54 h 758"/>
                <a:gd name="T18" fmla="*/ 652 w 1480"/>
                <a:gd name="T19" fmla="*/ 0 h 758"/>
                <a:gd name="T20" fmla="*/ 517 w 1480"/>
                <a:gd name="T21" fmla="*/ 12 h 758"/>
                <a:gd name="T22" fmla="*/ 360 w 1480"/>
                <a:gd name="T23" fmla="*/ 67 h 758"/>
                <a:gd name="T24" fmla="*/ 206 w 1480"/>
                <a:gd name="T25" fmla="*/ 151 h 758"/>
                <a:gd name="T26" fmla="*/ 78 w 1480"/>
                <a:gd name="T27" fmla="*/ 240 h 758"/>
                <a:gd name="T28" fmla="*/ 2 w 1480"/>
                <a:gd name="T29" fmla="*/ 321 h 758"/>
                <a:gd name="T30" fmla="*/ 0 w 1480"/>
                <a:gd name="T31" fmla="*/ 373 h 758"/>
                <a:gd name="T32" fmla="*/ 101 w 1480"/>
                <a:gd name="T33" fmla="*/ 379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80" h="758">
                  <a:moveTo>
                    <a:pt x="202" y="758"/>
                  </a:moveTo>
                  <a:lnTo>
                    <a:pt x="260" y="735"/>
                  </a:lnTo>
                  <a:lnTo>
                    <a:pt x="415" y="679"/>
                  </a:lnTo>
                  <a:lnTo>
                    <a:pt x="633" y="594"/>
                  </a:lnTo>
                  <a:lnTo>
                    <a:pt x="881" y="493"/>
                  </a:lnTo>
                  <a:lnTo>
                    <a:pt x="1119" y="382"/>
                  </a:lnTo>
                  <a:lnTo>
                    <a:pt x="1323" y="276"/>
                  </a:lnTo>
                  <a:lnTo>
                    <a:pt x="1453" y="181"/>
                  </a:lnTo>
                  <a:lnTo>
                    <a:pt x="1480" y="107"/>
                  </a:lnTo>
                  <a:lnTo>
                    <a:pt x="1304" y="0"/>
                  </a:lnTo>
                  <a:lnTo>
                    <a:pt x="1034" y="24"/>
                  </a:lnTo>
                  <a:lnTo>
                    <a:pt x="720" y="134"/>
                  </a:lnTo>
                  <a:lnTo>
                    <a:pt x="412" y="301"/>
                  </a:lnTo>
                  <a:lnTo>
                    <a:pt x="156" y="479"/>
                  </a:lnTo>
                  <a:lnTo>
                    <a:pt x="4" y="642"/>
                  </a:lnTo>
                  <a:lnTo>
                    <a:pt x="0" y="745"/>
                  </a:lnTo>
                  <a:lnTo>
                    <a:pt x="202" y="758"/>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 name="Freeform 46"/>
            <p:cNvSpPr>
              <a:spLocks/>
            </p:cNvSpPr>
            <p:nvPr/>
          </p:nvSpPr>
          <p:spPr bwMode="auto">
            <a:xfrm>
              <a:off x="1863" y="3054"/>
              <a:ext cx="641" cy="328"/>
            </a:xfrm>
            <a:custGeom>
              <a:avLst/>
              <a:gdLst>
                <a:gd name="T0" fmla="*/ 87 w 1281"/>
                <a:gd name="T1" fmla="*/ 328 h 657"/>
                <a:gd name="T2" fmla="*/ 113 w 1281"/>
                <a:gd name="T3" fmla="*/ 319 h 657"/>
                <a:gd name="T4" fmla="*/ 179 w 1281"/>
                <a:gd name="T5" fmla="*/ 294 h 657"/>
                <a:gd name="T6" fmla="*/ 273 w 1281"/>
                <a:gd name="T7" fmla="*/ 258 h 657"/>
                <a:gd name="T8" fmla="*/ 381 w 1281"/>
                <a:gd name="T9" fmla="*/ 214 h 657"/>
                <a:gd name="T10" fmla="*/ 485 w 1281"/>
                <a:gd name="T11" fmla="*/ 166 h 657"/>
                <a:gd name="T12" fmla="*/ 573 w 1281"/>
                <a:gd name="T13" fmla="*/ 120 h 657"/>
                <a:gd name="T14" fmla="*/ 630 w 1281"/>
                <a:gd name="T15" fmla="*/ 78 h 657"/>
                <a:gd name="T16" fmla="*/ 641 w 1281"/>
                <a:gd name="T17" fmla="*/ 45 h 657"/>
                <a:gd name="T18" fmla="*/ 563 w 1281"/>
                <a:gd name="T19" fmla="*/ 0 h 657"/>
                <a:gd name="T20" fmla="*/ 447 w 1281"/>
                <a:gd name="T21" fmla="*/ 10 h 657"/>
                <a:gd name="T22" fmla="*/ 310 w 1281"/>
                <a:gd name="T23" fmla="*/ 58 h 657"/>
                <a:gd name="T24" fmla="*/ 177 w 1281"/>
                <a:gd name="T25" fmla="*/ 130 h 657"/>
                <a:gd name="T26" fmla="*/ 66 w 1281"/>
                <a:gd name="T27" fmla="*/ 207 h 657"/>
                <a:gd name="T28" fmla="*/ 0 w 1281"/>
                <a:gd name="T29" fmla="*/ 278 h 657"/>
                <a:gd name="T30" fmla="*/ 0 w 1281"/>
                <a:gd name="T31" fmla="*/ 323 h 657"/>
                <a:gd name="T32" fmla="*/ 87 w 1281"/>
                <a:gd name="T33" fmla="*/ 328 h 6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 h="657">
                  <a:moveTo>
                    <a:pt x="174" y="657"/>
                  </a:moveTo>
                  <a:lnTo>
                    <a:pt x="225" y="638"/>
                  </a:lnTo>
                  <a:lnTo>
                    <a:pt x="358" y="589"/>
                  </a:lnTo>
                  <a:lnTo>
                    <a:pt x="546" y="516"/>
                  </a:lnTo>
                  <a:lnTo>
                    <a:pt x="762" y="428"/>
                  </a:lnTo>
                  <a:lnTo>
                    <a:pt x="969" y="333"/>
                  </a:lnTo>
                  <a:lnTo>
                    <a:pt x="1146" y="240"/>
                  </a:lnTo>
                  <a:lnTo>
                    <a:pt x="1260" y="157"/>
                  </a:lnTo>
                  <a:lnTo>
                    <a:pt x="1281" y="91"/>
                  </a:lnTo>
                  <a:lnTo>
                    <a:pt x="1126" y="0"/>
                  </a:lnTo>
                  <a:lnTo>
                    <a:pt x="894" y="21"/>
                  </a:lnTo>
                  <a:lnTo>
                    <a:pt x="620" y="116"/>
                  </a:lnTo>
                  <a:lnTo>
                    <a:pt x="354" y="260"/>
                  </a:lnTo>
                  <a:lnTo>
                    <a:pt x="131" y="415"/>
                  </a:lnTo>
                  <a:lnTo>
                    <a:pt x="0" y="556"/>
                  </a:lnTo>
                  <a:lnTo>
                    <a:pt x="0" y="646"/>
                  </a:lnTo>
                  <a:lnTo>
                    <a:pt x="174" y="657"/>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 name="Freeform 47"/>
            <p:cNvSpPr>
              <a:spLocks/>
            </p:cNvSpPr>
            <p:nvPr/>
          </p:nvSpPr>
          <p:spPr bwMode="auto">
            <a:xfrm>
              <a:off x="1922" y="3074"/>
              <a:ext cx="544" cy="279"/>
            </a:xfrm>
            <a:custGeom>
              <a:avLst/>
              <a:gdLst>
                <a:gd name="T0" fmla="*/ 74 w 1088"/>
                <a:gd name="T1" fmla="*/ 279 h 558"/>
                <a:gd name="T2" fmla="*/ 95 w 1088"/>
                <a:gd name="T3" fmla="*/ 271 h 558"/>
                <a:gd name="T4" fmla="*/ 152 w 1088"/>
                <a:gd name="T5" fmla="*/ 250 h 558"/>
                <a:gd name="T6" fmla="*/ 232 w 1088"/>
                <a:gd name="T7" fmla="*/ 219 h 558"/>
                <a:gd name="T8" fmla="*/ 323 w 1088"/>
                <a:gd name="T9" fmla="*/ 182 h 558"/>
                <a:gd name="T10" fmla="*/ 411 w 1088"/>
                <a:gd name="T11" fmla="*/ 142 h 558"/>
                <a:gd name="T12" fmla="*/ 487 w 1088"/>
                <a:gd name="T13" fmla="*/ 102 h 558"/>
                <a:gd name="T14" fmla="*/ 534 w 1088"/>
                <a:gd name="T15" fmla="*/ 66 h 558"/>
                <a:gd name="T16" fmla="*/ 544 w 1088"/>
                <a:gd name="T17" fmla="*/ 39 h 558"/>
                <a:gd name="T18" fmla="*/ 478 w 1088"/>
                <a:gd name="T19" fmla="*/ 0 h 558"/>
                <a:gd name="T20" fmla="*/ 379 w 1088"/>
                <a:gd name="T21" fmla="*/ 9 h 558"/>
                <a:gd name="T22" fmla="*/ 264 w 1088"/>
                <a:gd name="T23" fmla="*/ 50 h 558"/>
                <a:gd name="T24" fmla="*/ 151 w 1088"/>
                <a:gd name="T25" fmla="*/ 111 h 558"/>
                <a:gd name="T26" fmla="*/ 56 w 1088"/>
                <a:gd name="T27" fmla="*/ 177 h 558"/>
                <a:gd name="T28" fmla="*/ 1 w 1088"/>
                <a:gd name="T29" fmla="*/ 237 h 558"/>
                <a:gd name="T30" fmla="*/ 0 w 1088"/>
                <a:gd name="T31" fmla="*/ 274 h 558"/>
                <a:gd name="T32" fmla="*/ 74 w 1088"/>
                <a:gd name="T33" fmla="*/ 279 h 5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8" h="558">
                  <a:moveTo>
                    <a:pt x="147" y="558"/>
                  </a:moveTo>
                  <a:lnTo>
                    <a:pt x="190" y="541"/>
                  </a:lnTo>
                  <a:lnTo>
                    <a:pt x="304" y="500"/>
                  </a:lnTo>
                  <a:lnTo>
                    <a:pt x="463" y="438"/>
                  </a:lnTo>
                  <a:lnTo>
                    <a:pt x="646" y="364"/>
                  </a:lnTo>
                  <a:lnTo>
                    <a:pt x="822" y="283"/>
                  </a:lnTo>
                  <a:lnTo>
                    <a:pt x="973" y="203"/>
                  </a:lnTo>
                  <a:lnTo>
                    <a:pt x="1068" y="132"/>
                  </a:lnTo>
                  <a:lnTo>
                    <a:pt x="1088" y="77"/>
                  </a:lnTo>
                  <a:lnTo>
                    <a:pt x="956" y="0"/>
                  </a:lnTo>
                  <a:lnTo>
                    <a:pt x="758" y="17"/>
                  </a:lnTo>
                  <a:lnTo>
                    <a:pt x="527" y="99"/>
                  </a:lnTo>
                  <a:lnTo>
                    <a:pt x="302" y="221"/>
                  </a:lnTo>
                  <a:lnTo>
                    <a:pt x="112" y="353"/>
                  </a:lnTo>
                  <a:lnTo>
                    <a:pt x="2" y="473"/>
                  </a:lnTo>
                  <a:lnTo>
                    <a:pt x="0" y="548"/>
                  </a:lnTo>
                  <a:lnTo>
                    <a:pt x="147" y="55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 name="Freeform 48"/>
            <p:cNvSpPr>
              <a:spLocks/>
            </p:cNvSpPr>
            <p:nvPr/>
          </p:nvSpPr>
          <p:spPr bwMode="auto">
            <a:xfrm>
              <a:off x="1983" y="3096"/>
              <a:ext cx="447" cy="227"/>
            </a:xfrm>
            <a:custGeom>
              <a:avLst/>
              <a:gdLst>
                <a:gd name="T0" fmla="*/ 61 w 894"/>
                <a:gd name="T1" fmla="*/ 227 h 454"/>
                <a:gd name="T2" fmla="*/ 79 w 894"/>
                <a:gd name="T3" fmla="*/ 220 h 454"/>
                <a:gd name="T4" fmla="*/ 125 w 894"/>
                <a:gd name="T5" fmla="*/ 203 h 454"/>
                <a:gd name="T6" fmla="*/ 191 w 894"/>
                <a:gd name="T7" fmla="*/ 178 h 454"/>
                <a:gd name="T8" fmla="*/ 266 w 894"/>
                <a:gd name="T9" fmla="*/ 148 h 454"/>
                <a:gd name="T10" fmla="*/ 339 w 894"/>
                <a:gd name="T11" fmla="*/ 115 h 454"/>
                <a:gd name="T12" fmla="*/ 400 w 894"/>
                <a:gd name="T13" fmla="*/ 83 h 454"/>
                <a:gd name="T14" fmla="*/ 440 w 894"/>
                <a:gd name="T15" fmla="*/ 54 h 454"/>
                <a:gd name="T16" fmla="*/ 447 w 894"/>
                <a:gd name="T17" fmla="*/ 32 h 454"/>
                <a:gd name="T18" fmla="*/ 393 w 894"/>
                <a:gd name="T19" fmla="*/ 0 h 454"/>
                <a:gd name="T20" fmla="*/ 312 w 894"/>
                <a:gd name="T21" fmla="*/ 7 h 454"/>
                <a:gd name="T22" fmla="*/ 217 w 894"/>
                <a:gd name="T23" fmla="*/ 40 h 454"/>
                <a:gd name="T24" fmla="*/ 124 w 894"/>
                <a:gd name="T25" fmla="*/ 91 h 454"/>
                <a:gd name="T26" fmla="*/ 47 w 894"/>
                <a:gd name="T27" fmla="*/ 144 h 454"/>
                <a:gd name="T28" fmla="*/ 1 w 894"/>
                <a:gd name="T29" fmla="*/ 192 h 454"/>
                <a:gd name="T30" fmla="*/ 0 w 894"/>
                <a:gd name="T31" fmla="*/ 223 h 454"/>
                <a:gd name="T32" fmla="*/ 61 w 894"/>
                <a:gd name="T33" fmla="*/ 227 h 4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4" h="454">
                  <a:moveTo>
                    <a:pt x="122" y="454"/>
                  </a:moveTo>
                  <a:lnTo>
                    <a:pt x="157" y="440"/>
                  </a:lnTo>
                  <a:lnTo>
                    <a:pt x="250" y="405"/>
                  </a:lnTo>
                  <a:lnTo>
                    <a:pt x="382" y="355"/>
                  </a:lnTo>
                  <a:lnTo>
                    <a:pt x="531" y="295"/>
                  </a:lnTo>
                  <a:lnTo>
                    <a:pt x="677" y="229"/>
                  </a:lnTo>
                  <a:lnTo>
                    <a:pt x="799" y="165"/>
                  </a:lnTo>
                  <a:lnTo>
                    <a:pt x="879" y="107"/>
                  </a:lnTo>
                  <a:lnTo>
                    <a:pt x="894" y="64"/>
                  </a:lnTo>
                  <a:lnTo>
                    <a:pt x="786" y="0"/>
                  </a:lnTo>
                  <a:lnTo>
                    <a:pt x="623" y="14"/>
                  </a:lnTo>
                  <a:lnTo>
                    <a:pt x="433" y="80"/>
                  </a:lnTo>
                  <a:lnTo>
                    <a:pt x="248" y="181"/>
                  </a:lnTo>
                  <a:lnTo>
                    <a:pt x="93" y="287"/>
                  </a:lnTo>
                  <a:lnTo>
                    <a:pt x="2" y="384"/>
                  </a:lnTo>
                  <a:lnTo>
                    <a:pt x="0" y="446"/>
                  </a:lnTo>
                  <a:lnTo>
                    <a:pt x="122" y="454"/>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6" name="Freeform 49"/>
            <p:cNvSpPr>
              <a:spLocks/>
            </p:cNvSpPr>
            <p:nvPr/>
          </p:nvSpPr>
          <p:spPr bwMode="auto">
            <a:xfrm>
              <a:off x="2043" y="3117"/>
              <a:ext cx="349" cy="178"/>
            </a:xfrm>
            <a:custGeom>
              <a:avLst/>
              <a:gdLst>
                <a:gd name="T0" fmla="*/ 48 w 698"/>
                <a:gd name="T1" fmla="*/ 178 h 357"/>
                <a:gd name="T2" fmla="*/ 62 w 698"/>
                <a:gd name="T3" fmla="*/ 172 h 357"/>
                <a:gd name="T4" fmla="*/ 98 w 698"/>
                <a:gd name="T5" fmla="*/ 159 h 357"/>
                <a:gd name="T6" fmla="*/ 149 w 698"/>
                <a:gd name="T7" fmla="*/ 139 h 357"/>
                <a:gd name="T8" fmla="*/ 208 w 698"/>
                <a:gd name="T9" fmla="*/ 116 h 357"/>
                <a:gd name="T10" fmla="*/ 264 w 698"/>
                <a:gd name="T11" fmla="*/ 90 h 357"/>
                <a:gd name="T12" fmla="*/ 313 w 698"/>
                <a:gd name="T13" fmla="*/ 65 h 357"/>
                <a:gd name="T14" fmla="*/ 343 w 698"/>
                <a:gd name="T15" fmla="*/ 41 h 357"/>
                <a:gd name="T16" fmla="*/ 349 w 698"/>
                <a:gd name="T17" fmla="*/ 25 h 357"/>
                <a:gd name="T18" fmla="*/ 307 w 698"/>
                <a:gd name="T19" fmla="*/ 0 h 357"/>
                <a:gd name="T20" fmla="*/ 244 w 698"/>
                <a:gd name="T21" fmla="*/ 6 h 357"/>
                <a:gd name="T22" fmla="*/ 169 w 698"/>
                <a:gd name="T23" fmla="*/ 31 h 357"/>
                <a:gd name="T24" fmla="*/ 97 w 698"/>
                <a:gd name="T25" fmla="*/ 71 h 357"/>
                <a:gd name="T26" fmla="*/ 36 w 698"/>
                <a:gd name="T27" fmla="*/ 112 h 357"/>
                <a:gd name="T28" fmla="*/ 1 w 698"/>
                <a:gd name="T29" fmla="*/ 150 h 357"/>
                <a:gd name="T30" fmla="*/ 0 w 698"/>
                <a:gd name="T31" fmla="*/ 174 h 357"/>
                <a:gd name="T32" fmla="*/ 48 w 698"/>
                <a:gd name="T33" fmla="*/ 178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8" h="357">
                  <a:moveTo>
                    <a:pt x="95" y="357"/>
                  </a:moveTo>
                  <a:lnTo>
                    <a:pt x="123" y="345"/>
                  </a:lnTo>
                  <a:lnTo>
                    <a:pt x="196" y="318"/>
                  </a:lnTo>
                  <a:lnTo>
                    <a:pt x="297" y="279"/>
                  </a:lnTo>
                  <a:lnTo>
                    <a:pt x="415" y="233"/>
                  </a:lnTo>
                  <a:lnTo>
                    <a:pt x="528" y="180"/>
                  </a:lnTo>
                  <a:lnTo>
                    <a:pt x="625" y="130"/>
                  </a:lnTo>
                  <a:lnTo>
                    <a:pt x="685" y="83"/>
                  </a:lnTo>
                  <a:lnTo>
                    <a:pt x="698" y="50"/>
                  </a:lnTo>
                  <a:lnTo>
                    <a:pt x="613" y="0"/>
                  </a:lnTo>
                  <a:lnTo>
                    <a:pt x="487" y="12"/>
                  </a:lnTo>
                  <a:lnTo>
                    <a:pt x="338" y="62"/>
                  </a:lnTo>
                  <a:lnTo>
                    <a:pt x="194" y="142"/>
                  </a:lnTo>
                  <a:lnTo>
                    <a:pt x="72" y="225"/>
                  </a:lnTo>
                  <a:lnTo>
                    <a:pt x="2" y="301"/>
                  </a:lnTo>
                  <a:lnTo>
                    <a:pt x="0" y="349"/>
                  </a:lnTo>
                  <a:lnTo>
                    <a:pt x="95" y="35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7" name="Freeform 50"/>
            <p:cNvSpPr>
              <a:spLocks/>
            </p:cNvSpPr>
            <p:nvPr/>
          </p:nvSpPr>
          <p:spPr bwMode="auto">
            <a:xfrm>
              <a:off x="2102" y="3136"/>
              <a:ext cx="252" cy="129"/>
            </a:xfrm>
            <a:custGeom>
              <a:avLst/>
              <a:gdLst>
                <a:gd name="T0" fmla="*/ 35 w 504"/>
                <a:gd name="T1" fmla="*/ 129 h 258"/>
                <a:gd name="T2" fmla="*/ 45 w 504"/>
                <a:gd name="T3" fmla="*/ 125 h 258"/>
                <a:gd name="T4" fmla="*/ 71 w 504"/>
                <a:gd name="T5" fmla="*/ 115 h 258"/>
                <a:gd name="T6" fmla="*/ 107 w 504"/>
                <a:gd name="T7" fmla="*/ 101 h 258"/>
                <a:gd name="T8" fmla="*/ 149 w 504"/>
                <a:gd name="T9" fmla="*/ 84 h 258"/>
                <a:gd name="T10" fmla="*/ 190 w 504"/>
                <a:gd name="T11" fmla="*/ 65 h 258"/>
                <a:gd name="T12" fmla="*/ 225 w 504"/>
                <a:gd name="T13" fmla="*/ 48 h 258"/>
                <a:gd name="T14" fmla="*/ 247 w 504"/>
                <a:gd name="T15" fmla="*/ 31 h 258"/>
                <a:gd name="T16" fmla="*/ 252 w 504"/>
                <a:gd name="T17" fmla="*/ 19 h 258"/>
                <a:gd name="T18" fmla="*/ 221 w 504"/>
                <a:gd name="T19" fmla="*/ 0 h 258"/>
                <a:gd name="T20" fmla="*/ 176 w 504"/>
                <a:gd name="T21" fmla="*/ 4 h 258"/>
                <a:gd name="T22" fmla="*/ 123 w 504"/>
                <a:gd name="T23" fmla="*/ 23 h 258"/>
                <a:gd name="T24" fmla="*/ 71 w 504"/>
                <a:gd name="T25" fmla="*/ 52 h 258"/>
                <a:gd name="T26" fmla="*/ 27 w 504"/>
                <a:gd name="T27" fmla="*/ 82 h 258"/>
                <a:gd name="T28" fmla="*/ 1 w 504"/>
                <a:gd name="T29" fmla="*/ 109 h 258"/>
                <a:gd name="T30" fmla="*/ 0 w 504"/>
                <a:gd name="T31" fmla="*/ 126 h 258"/>
                <a:gd name="T32" fmla="*/ 35 w 504"/>
                <a:gd name="T33" fmla="*/ 129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4" h="258">
                  <a:moveTo>
                    <a:pt x="69" y="258"/>
                  </a:moveTo>
                  <a:lnTo>
                    <a:pt x="89" y="250"/>
                  </a:lnTo>
                  <a:lnTo>
                    <a:pt x="141" y="230"/>
                  </a:lnTo>
                  <a:lnTo>
                    <a:pt x="213" y="201"/>
                  </a:lnTo>
                  <a:lnTo>
                    <a:pt x="298" y="168"/>
                  </a:lnTo>
                  <a:lnTo>
                    <a:pt x="380" y="130"/>
                  </a:lnTo>
                  <a:lnTo>
                    <a:pt x="450" y="95"/>
                  </a:lnTo>
                  <a:lnTo>
                    <a:pt x="494" y="62"/>
                  </a:lnTo>
                  <a:lnTo>
                    <a:pt x="504" y="37"/>
                  </a:lnTo>
                  <a:lnTo>
                    <a:pt x="442" y="0"/>
                  </a:lnTo>
                  <a:lnTo>
                    <a:pt x="351" y="8"/>
                  </a:lnTo>
                  <a:lnTo>
                    <a:pt x="246" y="46"/>
                  </a:lnTo>
                  <a:lnTo>
                    <a:pt x="141" y="103"/>
                  </a:lnTo>
                  <a:lnTo>
                    <a:pt x="54" y="163"/>
                  </a:lnTo>
                  <a:lnTo>
                    <a:pt x="2" y="217"/>
                  </a:lnTo>
                  <a:lnTo>
                    <a:pt x="0" y="252"/>
                  </a:lnTo>
                  <a:lnTo>
                    <a:pt x="69" y="25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8" name="Freeform 51"/>
            <p:cNvSpPr>
              <a:spLocks/>
            </p:cNvSpPr>
            <p:nvPr/>
          </p:nvSpPr>
          <p:spPr bwMode="auto">
            <a:xfrm>
              <a:off x="2162" y="3156"/>
              <a:ext cx="154" cy="80"/>
            </a:xfrm>
            <a:custGeom>
              <a:avLst/>
              <a:gdLst>
                <a:gd name="T0" fmla="*/ 22 w 308"/>
                <a:gd name="T1" fmla="*/ 80 h 158"/>
                <a:gd name="T2" fmla="*/ 27 w 308"/>
                <a:gd name="T3" fmla="*/ 77 h 158"/>
                <a:gd name="T4" fmla="*/ 43 w 308"/>
                <a:gd name="T5" fmla="*/ 71 h 158"/>
                <a:gd name="T6" fmla="*/ 65 w 308"/>
                <a:gd name="T7" fmla="*/ 63 h 158"/>
                <a:gd name="T8" fmla="*/ 91 w 308"/>
                <a:gd name="T9" fmla="*/ 52 h 158"/>
                <a:gd name="T10" fmla="*/ 116 w 308"/>
                <a:gd name="T11" fmla="*/ 40 h 158"/>
                <a:gd name="T12" fmla="*/ 137 w 308"/>
                <a:gd name="T13" fmla="*/ 29 h 158"/>
                <a:gd name="T14" fmla="*/ 150 w 308"/>
                <a:gd name="T15" fmla="*/ 18 h 158"/>
                <a:gd name="T16" fmla="*/ 154 w 308"/>
                <a:gd name="T17" fmla="*/ 12 h 158"/>
                <a:gd name="T18" fmla="*/ 135 w 308"/>
                <a:gd name="T19" fmla="*/ 0 h 158"/>
                <a:gd name="T20" fmla="*/ 108 w 308"/>
                <a:gd name="T21" fmla="*/ 3 h 158"/>
                <a:gd name="T22" fmla="*/ 75 w 308"/>
                <a:gd name="T23" fmla="*/ 15 h 158"/>
                <a:gd name="T24" fmla="*/ 44 w 308"/>
                <a:gd name="T25" fmla="*/ 32 h 158"/>
                <a:gd name="T26" fmla="*/ 17 w 308"/>
                <a:gd name="T27" fmla="*/ 51 h 158"/>
                <a:gd name="T28" fmla="*/ 0 w 308"/>
                <a:gd name="T29" fmla="*/ 67 h 158"/>
                <a:gd name="T30" fmla="*/ 0 w 308"/>
                <a:gd name="T31" fmla="*/ 78 h 158"/>
                <a:gd name="T32" fmla="*/ 22 w 308"/>
                <a:gd name="T33" fmla="*/ 80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8" h="158">
                  <a:moveTo>
                    <a:pt x="43" y="158"/>
                  </a:moveTo>
                  <a:lnTo>
                    <a:pt x="54" y="153"/>
                  </a:lnTo>
                  <a:lnTo>
                    <a:pt x="85" y="141"/>
                  </a:lnTo>
                  <a:lnTo>
                    <a:pt x="130" y="124"/>
                  </a:lnTo>
                  <a:lnTo>
                    <a:pt x="182" y="102"/>
                  </a:lnTo>
                  <a:lnTo>
                    <a:pt x="231" y="79"/>
                  </a:lnTo>
                  <a:lnTo>
                    <a:pt x="273" y="58"/>
                  </a:lnTo>
                  <a:lnTo>
                    <a:pt x="300" y="36"/>
                  </a:lnTo>
                  <a:lnTo>
                    <a:pt x="308" y="23"/>
                  </a:lnTo>
                  <a:lnTo>
                    <a:pt x="269" y="0"/>
                  </a:lnTo>
                  <a:lnTo>
                    <a:pt x="215" y="5"/>
                  </a:lnTo>
                  <a:lnTo>
                    <a:pt x="149" y="29"/>
                  </a:lnTo>
                  <a:lnTo>
                    <a:pt x="87" y="63"/>
                  </a:lnTo>
                  <a:lnTo>
                    <a:pt x="33" y="100"/>
                  </a:lnTo>
                  <a:lnTo>
                    <a:pt x="0" y="133"/>
                  </a:lnTo>
                  <a:lnTo>
                    <a:pt x="0" y="155"/>
                  </a:lnTo>
                  <a:lnTo>
                    <a:pt x="43" y="15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9" name="Freeform 52"/>
            <p:cNvSpPr>
              <a:spLocks/>
            </p:cNvSpPr>
            <p:nvPr/>
          </p:nvSpPr>
          <p:spPr bwMode="auto">
            <a:xfrm>
              <a:off x="2919" y="2729"/>
              <a:ext cx="737" cy="338"/>
            </a:xfrm>
            <a:custGeom>
              <a:avLst/>
              <a:gdLst>
                <a:gd name="T0" fmla="*/ 74 w 1473"/>
                <a:gd name="T1" fmla="*/ 271 h 676"/>
                <a:gd name="T2" fmla="*/ 102 w 1473"/>
                <a:gd name="T3" fmla="*/ 257 h 676"/>
                <a:gd name="T4" fmla="*/ 176 w 1473"/>
                <a:gd name="T5" fmla="*/ 222 h 676"/>
                <a:gd name="T6" fmla="*/ 282 w 1473"/>
                <a:gd name="T7" fmla="*/ 173 h 676"/>
                <a:gd name="T8" fmla="*/ 403 w 1473"/>
                <a:gd name="T9" fmla="*/ 118 h 676"/>
                <a:gd name="T10" fmla="*/ 525 w 1473"/>
                <a:gd name="T11" fmla="*/ 65 h 676"/>
                <a:gd name="T12" fmla="*/ 631 w 1473"/>
                <a:gd name="T13" fmla="*/ 24 h 676"/>
                <a:gd name="T14" fmla="*/ 707 w 1473"/>
                <a:gd name="T15" fmla="*/ 0 h 676"/>
                <a:gd name="T16" fmla="*/ 737 w 1473"/>
                <a:gd name="T17" fmla="*/ 3 h 676"/>
                <a:gd name="T18" fmla="*/ 696 w 1473"/>
                <a:gd name="T19" fmla="*/ 63 h 676"/>
                <a:gd name="T20" fmla="*/ 587 w 1473"/>
                <a:gd name="T21" fmla="*/ 133 h 676"/>
                <a:gd name="T22" fmla="*/ 436 w 1473"/>
                <a:gd name="T23" fmla="*/ 205 h 676"/>
                <a:gd name="T24" fmla="*/ 275 w 1473"/>
                <a:gd name="T25" fmla="*/ 269 h 676"/>
                <a:gd name="T26" fmla="*/ 129 w 1473"/>
                <a:gd name="T27" fmla="*/ 315 h 676"/>
                <a:gd name="T28" fmla="*/ 28 w 1473"/>
                <a:gd name="T29" fmla="*/ 338 h 676"/>
                <a:gd name="T30" fmla="*/ 0 w 1473"/>
                <a:gd name="T31" fmla="*/ 326 h 676"/>
                <a:gd name="T32" fmla="*/ 74 w 1473"/>
                <a:gd name="T33" fmla="*/ 271 h 6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73" h="676">
                  <a:moveTo>
                    <a:pt x="147" y="542"/>
                  </a:moveTo>
                  <a:lnTo>
                    <a:pt x="203" y="513"/>
                  </a:lnTo>
                  <a:lnTo>
                    <a:pt x="352" y="444"/>
                  </a:lnTo>
                  <a:lnTo>
                    <a:pt x="564" y="345"/>
                  </a:lnTo>
                  <a:lnTo>
                    <a:pt x="806" y="236"/>
                  </a:lnTo>
                  <a:lnTo>
                    <a:pt x="1049" y="129"/>
                  </a:lnTo>
                  <a:lnTo>
                    <a:pt x="1262" y="48"/>
                  </a:lnTo>
                  <a:lnTo>
                    <a:pt x="1413" y="0"/>
                  </a:lnTo>
                  <a:lnTo>
                    <a:pt x="1473" y="5"/>
                  </a:lnTo>
                  <a:lnTo>
                    <a:pt x="1392" y="126"/>
                  </a:lnTo>
                  <a:lnTo>
                    <a:pt x="1173" y="265"/>
                  </a:lnTo>
                  <a:lnTo>
                    <a:pt x="872" y="409"/>
                  </a:lnTo>
                  <a:lnTo>
                    <a:pt x="550" y="537"/>
                  </a:lnTo>
                  <a:lnTo>
                    <a:pt x="257" y="630"/>
                  </a:lnTo>
                  <a:lnTo>
                    <a:pt x="56" y="676"/>
                  </a:lnTo>
                  <a:lnTo>
                    <a:pt x="0" y="651"/>
                  </a:lnTo>
                  <a:lnTo>
                    <a:pt x="147" y="542"/>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0" name="Freeform 53"/>
            <p:cNvSpPr>
              <a:spLocks/>
            </p:cNvSpPr>
            <p:nvPr/>
          </p:nvSpPr>
          <p:spPr bwMode="auto">
            <a:xfrm>
              <a:off x="2986" y="2743"/>
              <a:ext cx="640" cy="295"/>
            </a:xfrm>
            <a:custGeom>
              <a:avLst/>
              <a:gdLst>
                <a:gd name="T0" fmla="*/ 65 w 1280"/>
                <a:gd name="T1" fmla="*/ 237 h 589"/>
                <a:gd name="T2" fmla="*/ 90 w 1280"/>
                <a:gd name="T3" fmla="*/ 224 h 589"/>
                <a:gd name="T4" fmla="*/ 155 w 1280"/>
                <a:gd name="T5" fmla="*/ 194 h 589"/>
                <a:gd name="T6" fmla="*/ 246 w 1280"/>
                <a:gd name="T7" fmla="*/ 151 h 589"/>
                <a:gd name="T8" fmla="*/ 351 w 1280"/>
                <a:gd name="T9" fmla="*/ 104 h 589"/>
                <a:gd name="T10" fmla="*/ 456 w 1280"/>
                <a:gd name="T11" fmla="*/ 57 h 589"/>
                <a:gd name="T12" fmla="*/ 549 w 1280"/>
                <a:gd name="T13" fmla="*/ 21 h 589"/>
                <a:gd name="T14" fmla="*/ 614 w 1280"/>
                <a:gd name="T15" fmla="*/ 0 h 589"/>
                <a:gd name="T16" fmla="*/ 640 w 1280"/>
                <a:gd name="T17" fmla="*/ 3 h 589"/>
                <a:gd name="T18" fmla="*/ 605 w 1280"/>
                <a:gd name="T19" fmla="*/ 55 h 589"/>
                <a:gd name="T20" fmla="*/ 510 w 1280"/>
                <a:gd name="T21" fmla="*/ 116 h 589"/>
                <a:gd name="T22" fmla="*/ 380 w 1280"/>
                <a:gd name="T23" fmla="*/ 178 h 589"/>
                <a:gd name="T24" fmla="*/ 240 w 1280"/>
                <a:gd name="T25" fmla="*/ 235 h 589"/>
                <a:gd name="T26" fmla="*/ 113 w 1280"/>
                <a:gd name="T27" fmla="*/ 275 h 589"/>
                <a:gd name="T28" fmla="*/ 26 w 1280"/>
                <a:gd name="T29" fmla="*/ 295 h 589"/>
                <a:gd name="T30" fmla="*/ 0 w 1280"/>
                <a:gd name="T31" fmla="*/ 284 h 589"/>
                <a:gd name="T32" fmla="*/ 65 w 1280"/>
                <a:gd name="T33" fmla="*/ 237 h 5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0" h="589">
                  <a:moveTo>
                    <a:pt x="130" y="473"/>
                  </a:moveTo>
                  <a:lnTo>
                    <a:pt x="179" y="447"/>
                  </a:lnTo>
                  <a:lnTo>
                    <a:pt x="309" y="387"/>
                  </a:lnTo>
                  <a:lnTo>
                    <a:pt x="491" y="302"/>
                  </a:lnTo>
                  <a:lnTo>
                    <a:pt x="702" y="207"/>
                  </a:lnTo>
                  <a:lnTo>
                    <a:pt x="912" y="114"/>
                  </a:lnTo>
                  <a:lnTo>
                    <a:pt x="1098" y="42"/>
                  </a:lnTo>
                  <a:lnTo>
                    <a:pt x="1228" y="0"/>
                  </a:lnTo>
                  <a:lnTo>
                    <a:pt x="1280" y="5"/>
                  </a:lnTo>
                  <a:lnTo>
                    <a:pt x="1209" y="110"/>
                  </a:lnTo>
                  <a:lnTo>
                    <a:pt x="1019" y="232"/>
                  </a:lnTo>
                  <a:lnTo>
                    <a:pt x="759" y="356"/>
                  </a:lnTo>
                  <a:lnTo>
                    <a:pt x="479" y="469"/>
                  </a:lnTo>
                  <a:lnTo>
                    <a:pt x="225" y="550"/>
                  </a:lnTo>
                  <a:lnTo>
                    <a:pt x="51" y="589"/>
                  </a:lnTo>
                  <a:lnTo>
                    <a:pt x="0" y="568"/>
                  </a:lnTo>
                  <a:lnTo>
                    <a:pt x="130" y="473"/>
                  </a:lnTo>
                  <a:close/>
                </a:path>
              </a:pathLst>
            </a:custGeom>
            <a:solidFill>
              <a:srgbClr val="F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1" name="Freeform 54"/>
            <p:cNvSpPr>
              <a:spLocks/>
            </p:cNvSpPr>
            <p:nvPr/>
          </p:nvSpPr>
          <p:spPr bwMode="auto">
            <a:xfrm>
              <a:off x="3053" y="2759"/>
              <a:ext cx="544" cy="249"/>
            </a:xfrm>
            <a:custGeom>
              <a:avLst/>
              <a:gdLst>
                <a:gd name="T0" fmla="*/ 56 w 1088"/>
                <a:gd name="T1" fmla="*/ 201 h 498"/>
                <a:gd name="T2" fmla="*/ 76 w 1088"/>
                <a:gd name="T3" fmla="*/ 190 h 498"/>
                <a:gd name="T4" fmla="*/ 131 w 1088"/>
                <a:gd name="T5" fmla="*/ 164 h 498"/>
                <a:gd name="T6" fmla="*/ 209 w 1088"/>
                <a:gd name="T7" fmla="*/ 127 h 498"/>
                <a:gd name="T8" fmla="*/ 299 w 1088"/>
                <a:gd name="T9" fmla="*/ 88 h 498"/>
                <a:gd name="T10" fmla="*/ 388 w 1088"/>
                <a:gd name="T11" fmla="*/ 49 h 498"/>
                <a:gd name="T12" fmla="*/ 467 w 1088"/>
                <a:gd name="T13" fmla="*/ 18 h 498"/>
                <a:gd name="T14" fmla="*/ 522 w 1088"/>
                <a:gd name="T15" fmla="*/ 0 h 498"/>
                <a:gd name="T16" fmla="*/ 544 w 1088"/>
                <a:gd name="T17" fmla="*/ 2 h 498"/>
                <a:gd name="T18" fmla="*/ 513 w 1088"/>
                <a:gd name="T19" fmla="*/ 46 h 498"/>
                <a:gd name="T20" fmla="*/ 434 w 1088"/>
                <a:gd name="T21" fmla="*/ 98 h 498"/>
                <a:gd name="T22" fmla="*/ 323 w 1088"/>
                <a:gd name="T23" fmla="*/ 151 h 498"/>
                <a:gd name="T24" fmla="*/ 204 w 1088"/>
                <a:gd name="T25" fmla="*/ 199 h 498"/>
                <a:gd name="T26" fmla="*/ 96 w 1088"/>
                <a:gd name="T27" fmla="*/ 233 h 498"/>
                <a:gd name="T28" fmla="*/ 22 w 1088"/>
                <a:gd name="T29" fmla="*/ 249 h 498"/>
                <a:gd name="T30" fmla="*/ 0 w 1088"/>
                <a:gd name="T31" fmla="*/ 240 h 498"/>
                <a:gd name="T32" fmla="*/ 56 w 1088"/>
                <a:gd name="T33" fmla="*/ 201 h 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8" h="498">
                  <a:moveTo>
                    <a:pt x="111" y="401"/>
                  </a:moveTo>
                  <a:lnTo>
                    <a:pt x="151" y="380"/>
                  </a:lnTo>
                  <a:lnTo>
                    <a:pt x="262" y="327"/>
                  </a:lnTo>
                  <a:lnTo>
                    <a:pt x="417" y="254"/>
                  </a:lnTo>
                  <a:lnTo>
                    <a:pt x="597" y="176"/>
                  </a:lnTo>
                  <a:lnTo>
                    <a:pt x="776" y="97"/>
                  </a:lnTo>
                  <a:lnTo>
                    <a:pt x="933" y="35"/>
                  </a:lnTo>
                  <a:lnTo>
                    <a:pt x="1044" y="0"/>
                  </a:lnTo>
                  <a:lnTo>
                    <a:pt x="1088" y="4"/>
                  </a:lnTo>
                  <a:lnTo>
                    <a:pt x="1026" y="91"/>
                  </a:lnTo>
                  <a:lnTo>
                    <a:pt x="867" y="195"/>
                  </a:lnTo>
                  <a:lnTo>
                    <a:pt x="646" y="302"/>
                  </a:lnTo>
                  <a:lnTo>
                    <a:pt x="407" y="397"/>
                  </a:lnTo>
                  <a:lnTo>
                    <a:pt x="192" y="465"/>
                  </a:lnTo>
                  <a:lnTo>
                    <a:pt x="43" y="498"/>
                  </a:lnTo>
                  <a:lnTo>
                    <a:pt x="0" y="480"/>
                  </a:lnTo>
                  <a:lnTo>
                    <a:pt x="111" y="401"/>
                  </a:lnTo>
                  <a:close/>
                </a:path>
              </a:pathLst>
            </a:custGeom>
            <a:solidFill>
              <a:srgbClr val="FA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2" name="Freeform 55"/>
            <p:cNvSpPr>
              <a:spLocks/>
            </p:cNvSpPr>
            <p:nvPr/>
          </p:nvSpPr>
          <p:spPr bwMode="auto">
            <a:xfrm>
              <a:off x="3122" y="2774"/>
              <a:ext cx="445" cy="205"/>
            </a:xfrm>
            <a:custGeom>
              <a:avLst/>
              <a:gdLst>
                <a:gd name="T0" fmla="*/ 45 w 890"/>
                <a:gd name="T1" fmla="*/ 165 h 409"/>
                <a:gd name="T2" fmla="*/ 61 w 890"/>
                <a:gd name="T3" fmla="*/ 156 h 409"/>
                <a:gd name="T4" fmla="*/ 107 w 890"/>
                <a:gd name="T5" fmla="*/ 135 h 409"/>
                <a:gd name="T6" fmla="*/ 171 w 890"/>
                <a:gd name="T7" fmla="*/ 105 h 409"/>
                <a:gd name="T8" fmla="*/ 245 w 890"/>
                <a:gd name="T9" fmla="*/ 72 h 409"/>
                <a:gd name="T10" fmla="*/ 317 w 890"/>
                <a:gd name="T11" fmla="*/ 40 h 409"/>
                <a:gd name="T12" fmla="*/ 381 w 890"/>
                <a:gd name="T13" fmla="*/ 15 h 409"/>
                <a:gd name="T14" fmla="*/ 427 w 890"/>
                <a:gd name="T15" fmla="*/ 0 h 409"/>
                <a:gd name="T16" fmla="*/ 445 w 890"/>
                <a:gd name="T17" fmla="*/ 3 h 409"/>
                <a:gd name="T18" fmla="*/ 420 w 890"/>
                <a:gd name="T19" fmla="*/ 39 h 409"/>
                <a:gd name="T20" fmla="*/ 354 w 890"/>
                <a:gd name="T21" fmla="*/ 82 h 409"/>
                <a:gd name="T22" fmla="*/ 263 w 890"/>
                <a:gd name="T23" fmla="*/ 124 h 409"/>
                <a:gd name="T24" fmla="*/ 166 w 890"/>
                <a:gd name="T25" fmla="*/ 164 h 409"/>
                <a:gd name="T26" fmla="*/ 78 w 890"/>
                <a:gd name="T27" fmla="*/ 191 h 409"/>
                <a:gd name="T28" fmla="*/ 17 w 890"/>
                <a:gd name="T29" fmla="*/ 205 h 409"/>
                <a:gd name="T30" fmla="*/ 0 w 890"/>
                <a:gd name="T31" fmla="*/ 198 h 409"/>
                <a:gd name="T32" fmla="*/ 45 w 890"/>
                <a:gd name="T33" fmla="*/ 165 h 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0" h="409">
                  <a:moveTo>
                    <a:pt x="89" y="329"/>
                  </a:moveTo>
                  <a:lnTo>
                    <a:pt x="122" y="312"/>
                  </a:lnTo>
                  <a:lnTo>
                    <a:pt x="213" y="269"/>
                  </a:lnTo>
                  <a:lnTo>
                    <a:pt x="341" y="209"/>
                  </a:lnTo>
                  <a:lnTo>
                    <a:pt x="489" y="143"/>
                  </a:lnTo>
                  <a:lnTo>
                    <a:pt x="634" y="79"/>
                  </a:lnTo>
                  <a:lnTo>
                    <a:pt x="762" y="29"/>
                  </a:lnTo>
                  <a:lnTo>
                    <a:pt x="853" y="0"/>
                  </a:lnTo>
                  <a:lnTo>
                    <a:pt x="890" y="6"/>
                  </a:lnTo>
                  <a:lnTo>
                    <a:pt x="840" y="77"/>
                  </a:lnTo>
                  <a:lnTo>
                    <a:pt x="708" y="163"/>
                  </a:lnTo>
                  <a:lnTo>
                    <a:pt x="525" y="248"/>
                  </a:lnTo>
                  <a:lnTo>
                    <a:pt x="331" y="327"/>
                  </a:lnTo>
                  <a:lnTo>
                    <a:pt x="155" y="382"/>
                  </a:lnTo>
                  <a:lnTo>
                    <a:pt x="33" y="409"/>
                  </a:lnTo>
                  <a:lnTo>
                    <a:pt x="0" y="395"/>
                  </a:lnTo>
                  <a:lnTo>
                    <a:pt x="89" y="329"/>
                  </a:lnTo>
                  <a:close/>
                </a:path>
              </a:pathLst>
            </a:custGeom>
            <a:solidFill>
              <a:srgbClr val="FA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3" name="Freeform 56"/>
            <p:cNvSpPr>
              <a:spLocks/>
            </p:cNvSpPr>
            <p:nvPr/>
          </p:nvSpPr>
          <p:spPr bwMode="auto">
            <a:xfrm>
              <a:off x="3189" y="2790"/>
              <a:ext cx="349" cy="159"/>
            </a:xfrm>
            <a:custGeom>
              <a:avLst/>
              <a:gdLst>
                <a:gd name="T0" fmla="*/ 36 w 698"/>
                <a:gd name="T1" fmla="*/ 128 h 318"/>
                <a:gd name="T2" fmla="*/ 49 w 698"/>
                <a:gd name="T3" fmla="*/ 121 h 318"/>
                <a:gd name="T4" fmla="*/ 84 w 698"/>
                <a:gd name="T5" fmla="*/ 105 h 318"/>
                <a:gd name="T6" fmla="*/ 134 w 698"/>
                <a:gd name="T7" fmla="*/ 82 h 318"/>
                <a:gd name="T8" fmla="*/ 191 w 698"/>
                <a:gd name="T9" fmla="*/ 56 h 318"/>
                <a:gd name="T10" fmla="*/ 248 w 698"/>
                <a:gd name="T11" fmla="*/ 31 h 318"/>
                <a:gd name="T12" fmla="*/ 299 w 698"/>
                <a:gd name="T13" fmla="*/ 12 h 318"/>
                <a:gd name="T14" fmla="*/ 335 w 698"/>
                <a:gd name="T15" fmla="*/ 0 h 318"/>
                <a:gd name="T16" fmla="*/ 349 w 698"/>
                <a:gd name="T17" fmla="*/ 2 h 318"/>
                <a:gd name="T18" fmla="*/ 329 w 698"/>
                <a:gd name="T19" fmla="*/ 30 h 318"/>
                <a:gd name="T20" fmla="*/ 277 w 698"/>
                <a:gd name="T21" fmla="*/ 63 h 318"/>
                <a:gd name="T22" fmla="*/ 206 w 698"/>
                <a:gd name="T23" fmla="*/ 97 h 318"/>
                <a:gd name="T24" fmla="*/ 130 w 698"/>
                <a:gd name="T25" fmla="*/ 127 h 318"/>
                <a:gd name="T26" fmla="*/ 60 w 698"/>
                <a:gd name="T27" fmla="*/ 148 h 318"/>
                <a:gd name="T28" fmla="*/ 14 w 698"/>
                <a:gd name="T29" fmla="*/ 159 h 318"/>
                <a:gd name="T30" fmla="*/ 0 w 698"/>
                <a:gd name="T31" fmla="*/ 153 h 318"/>
                <a:gd name="T32" fmla="*/ 36 w 698"/>
                <a:gd name="T33" fmla="*/ 128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8" h="318">
                  <a:moveTo>
                    <a:pt x="71" y="256"/>
                  </a:moveTo>
                  <a:lnTo>
                    <a:pt x="97" y="242"/>
                  </a:lnTo>
                  <a:lnTo>
                    <a:pt x="168" y="209"/>
                  </a:lnTo>
                  <a:lnTo>
                    <a:pt x="267" y="163"/>
                  </a:lnTo>
                  <a:lnTo>
                    <a:pt x="382" y="112"/>
                  </a:lnTo>
                  <a:lnTo>
                    <a:pt x="496" y="62"/>
                  </a:lnTo>
                  <a:lnTo>
                    <a:pt x="597" y="23"/>
                  </a:lnTo>
                  <a:lnTo>
                    <a:pt x="669" y="0"/>
                  </a:lnTo>
                  <a:lnTo>
                    <a:pt x="698" y="4"/>
                  </a:lnTo>
                  <a:lnTo>
                    <a:pt x="657" y="60"/>
                  </a:lnTo>
                  <a:lnTo>
                    <a:pt x="554" y="126"/>
                  </a:lnTo>
                  <a:lnTo>
                    <a:pt x="411" y="194"/>
                  </a:lnTo>
                  <a:lnTo>
                    <a:pt x="260" y="254"/>
                  </a:lnTo>
                  <a:lnTo>
                    <a:pt x="120" y="296"/>
                  </a:lnTo>
                  <a:lnTo>
                    <a:pt x="27" y="318"/>
                  </a:lnTo>
                  <a:lnTo>
                    <a:pt x="0" y="306"/>
                  </a:lnTo>
                  <a:lnTo>
                    <a:pt x="71" y="256"/>
                  </a:lnTo>
                  <a:close/>
                </a:path>
              </a:pathLst>
            </a:custGeom>
            <a:solidFill>
              <a:srgbClr val="F7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4" name="Freeform 57"/>
            <p:cNvSpPr>
              <a:spLocks/>
            </p:cNvSpPr>
            <p:nvPr/>
          </p:nvSpPr>
          <p:spPr bwMode="auto">
            <a:xfrm>
              <a:off x="3257" y="2805"/>
              <a:ext cx="251" cy="115"/>
            </a:xfrm>
            <a:custGeom>
              <a:avLst/>
              <a:gdLst>
                <a:gd name="T0" fmla="*/ 26 w 503"/>
                <a:gd name="T1" fmla="*/ 93 h 228"/>
                <a:gd name="T2" fmla="*/ 35 w 503"/>
                <a:gd name="T3" fmla="*/ 88 h 228"/>
                <a:gd name="T4" fmla="*/ 60 w 503"/>
                <a:gd name="T5" fmla="*/ 75 h 228"/>
                <a:gd name="T6" fmla="*/ 96 w 503"/>
                <a:gd name="T7" fmla="*/ 59 h 228"/>
                <a:gd name="T8" fmla="*/ 138 w 503"/>
                <a:gd name="T9" fmla="*/ 41 h 228"/>
                <a:gd name="T10" fmla="*/ 178 w 503"/>
                <a:gd name="T11" fmla="*/ 22 h 228"/>
                <a:gd name="T12" fmla="*/ 214 w 503"/>
                <a:gd name="T13" fmla="*/ 8 h 228"/>
                <a:gd name="T14" fmla="*/ 239 w 503"/>
                <a:gd name="T15" fmla="*/ 0 h 228"/>
                <a:gd name="T16" fmla="*/ 251 w 503"/>
                <a:gd name="T17" fmla="*/ 2 h 228"/>
                <a:gd name="T18" fmla="*/ 237 w 503"/>
                <a:gd name="T19" fmla="*/ 22 h 228"/>
                <a:gd name="T20" fmla="*/ 200 w 503"/>
                <a:gd name="T21" fmla="*/ 47 h 228"/>
                <a:gd name="T22" fmla="*/ 148 w 503"/>
                <a:gd name="T23" fmla="*/ 71 h 228"/>
                <a:gd name="T24" fmla="*/ 94 w 503"/>
                <a:gd name="T25" fmla="*/ 93 h 228"/>
                <a:gd name="T26" fmla="*/ 44 w 503"/>
                <a:gd name="T27" fmla="*/ 108 h 228"/>
                <a:gd name="T28" fmla="*/ 10 w 503"/>
                <a:gd name="T29" fmla="*/ 115 h 228"/>
                <a:gd name="T30" fmla="*/ 0 w 503"/>
                <a:gd name="T31" fmla="*/ 111 h 228"/>
                <a:gd name="T32" fmla="*/ 26 w 503"/>
                <a:gd name="T33" fmla="*/ 93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3" h="228">
                  <a:moveTo>
                    <a:pt x="53" y="184"/>
                  </a:moveTo>
                  <a:lnTo>
                    <a:pt x="70" y="174"/>
                  </a:lnTo>
                  <a:lnTo>
                    <a:pt x="121" y="149"/>
                  </a:lnTo>
                  <a:lnTo>
                    <a:pt x="192" y="116"/>
                  </a:lnTo>
                  <a:lnTo>
                    <a:pt x="276" y="81"/>
                  </a:lnTo>
                  <a:lnTo>
                    <a:pt x="357" y="44"/>
                  </a:lnTo>
                  <a:lnTo>
                    <a:pt x="429" y="15"/>
                  </a:lnTo>
                  <a:lnTo>
                    <a:pt x="479" y="0"/>
                  </a:lnTo>
                  <a:lnTo>
                    <a:pt x="503" y="4"/>
                  </a:lnTo>
                  <a:lnTo>
                    <a:pt x="474" y="44"/>
                  </a:lnTo>
                  <a:lnTo>
                    <a:pt x="400" y="93"/>
                  </a:lnTo>
                  <a:lnTo>
                    <a:pt x="297" y="141"/>
                  </a:lnTo>
                  <a:lnTo>
                    <a:pt x="189" y="184"/>
                  </a:lnTo>
                  <a:lnTo>
                    <a:pt x="88" y="215"/>
                  </a:lnTo>
                  <a:lnTo>
                    <a:pt x="20" y="228"/>
                  </a:lnTo>
                  <a:lnTo>
                    <a:pt x="0" y="221"/>
                  </a:lnTo>
                  <a:lnTo>
                    <a:pt x="53" y="184"/>
                  </a:lnTo>
                  <a:close/>
                </a:path>
              </a:pathLst>
            </a:custGeom>
            <a:solidFill>
              <a:srgbClr val="F58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5" name="Freeform 58"/>
            <p:cNvSpPr>
              <a:spLocks/>
            </p:cNvSpPr>
            <p:nvPr/>
          </p:nvSpPr>
          <p:spPr bwMode="auto">
            <a:xfrm>
              <a:off x="3326" y="2821"/>
              <a:ext cx="152" cy="70"/>
            </a:xfrm>
            <a:custGeom>
              <a:avLst/>
              <a:gdLst>
                <a:gd name="T0" fmla="*/ 15 w 305"/>
                <a:gd name="T1" fmla="*/ 57 h 139"/>
                <a:gd name="T2" fmla="*/ 20 w 305"/>
                <a:gd name="T3" fmla="*/ 53 h 139"/>
                <a:gd name="T4" fmla="*/ 36 w 305"/>
                <a:gd name="T5" fmla="*/ 47 h 139"/>
                <a:gd name="T6" fmla="*/ 58 w 305"/>
                <a:gd name="T7" fmla="*/ 36 h 139"/>
                <a:gd name="T8" fmla="*/ 83 w 305"/>
                <a:gd name="T9" fmla="*/ 25 h 139"/>
                <a:gd name="T10" fmla="*/ 107 w 305"/>
                <a:gd name="T11" fmla="*/ 14 h 139"/>
                <a:gd name="T12" fmla="*/ 130 w 305"/>
                <a:gd name="T13" fmla="*/ 5 h 139"/>
                <a:gd name="T14" fmla="*/ 145 w 305"/>
                <a:gd name="T15" fmla="*/ 0 h 139"/>
                <a:gd name="T16" fmla="*/ 152 w 305"/>
                <a:gd name="T17" fmla="*/ 1 h 139"/>
                <a:gd name="T18" fmla="*/ 143 w 305"/>
                <a:gd name="T19" fmla="*/ 13 h 139"/>
                <a:gd name="T20" fmla="*/ 120 w 305"/>
                <a:gd name="T21" fmla="*/ 28 h 139"/>
                <a:gd name="T22" fmla="*/ 89 w 305"/>
                <a:gd name="T23" fmla="*/ 43 h 139"/>
                <a:gd name="T24" fmla="*/ 56 w 305"/>
                <a:gd name="T25" fmla="*/ 56 h 139"/>
                <a:gd name="T26" fmla="*/ 25 w 305"/>
                <a:gd name="T27" fmla="*/ 65 h 139"/>
                <a:gd name="T28" fmla="*/ 5 w 305"/>
                <a:gd name="T29" fmla="*/ 70 h 139"/>
                <a:gd name="T30" fmla="*/ 0 w 305"/>
                <a:gd name="T31" fmla="*/ 68 h 139"/>
                <a:gd name="T32" fmla="*/ 15 w 305"/>
                <a:gd name="T33" fmla="*/ 5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5" h="139">
                  <a:moveTo>
                    <a:pt x="31" y="114"/>
                  </a:moveTo>
                  <a:lnTo>
                    <a:pt x="41" y="106"/>
                  </a:lnTo>
                  <a:lnTo>
                    <a:pt x="72" y="93"/>
                  </a:lnTo>
                  <a:lnTo>
                    <a:pt x="116" y="71"/>
                  </a:lnTo>
                  <a:lnTo>
                    <a:pt x="167" y="50"/>
                  </a:lnTo>
                  <a:lnTo>
                    <a:pt x="215" y="27"/>
                  </a:lnTo>
                  <a:lnTo>
                    <a:pt x="260" y="9"/>
                  </a:lnTo>
                  <a:lnTo>
                    <a:pt x="291" y="0"/>
                  </a:lnTo>
                  <a:lnTo>
                    <a:pt x="305" y="2"/>
                  </a:lnTo>
                  <a:lnTo>
                    <a:pt x="287" y="25"/>
                  </a:lnTo>
                  <a:lnTo>
                    <a:pt x="241" y="56"/>
                  </a:lnTo>
                  <a:lnTo>
                    <a:pt x="179" y="85"/>
                  </a:lnTo>
                  <a:lnTo>
                    <a:pt x="113" y="112"/>
                  </a:lnTo>
                  <a:lnTo>
                    <a:pt x="51" y="130"/>
                  </a:lnTo>
                  <a:lnTo>
                    <a:pt x="10" y="139"/>
                  </a:lnTo>
                  <a:lnTo>
                    <a:pt x="0" y="135"/>
                  </a:lnTo>
                  <a:lnTo>
                    <a:pt x="31" y="114"/>
                  </a:lnTo>
                  <a:close/>
                </a:path>
              </a:pathLst>
            </a:custGeom>
            <a:solidFill>
              <a:srgbClr val="F5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6" name="Freeform 59"/>
            <p:cNvSpPr>
              <a:spLocks/>
            </p:cNvSpPr>
            <p:nvPr/>
          </p:nvSpPr>
          <p:spPr bwMode="auto">
            <a:xfrm>
              <a:off x="1681" y="3295"/>
              <a:ext cx="52" cy="99"/>
            </a:xfrm>
            <a:custGeom>
              <a:avLst/>
              <a:gdLst>
                <a:gd name="T0" fmla="*/ 0 w 105"/>
                <a:gd name="T1" fmla="*/ 6 h 197"/>
                <a:gd name="T2" fmla="*/ 13 w 105"/>
                <a:gd name="T3" fmla="*/ 0 h 197"/>
                <a:gd name="T4" fmla="*/ 52 w 105"/>
                <a:gd name="T5" fmla="*/ 93 h 197"/>
                <a:gd name="T6" fmla="*/ 39 w 105"/>
                <a:gd name="T7" fmla="*/ 99 h 197"/>
                <a:gd name="T8" fmla="*/ 0 w 105"/>
                <a:gd name="T9" fmla="*/ 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97">
                  <a:moveTo>
                    <a:pt x="0" y="11"/>
                  </a:moveTo>
                  <a:lnTo>
                    <a:pt x="27" y="0"/>
                  </a:lnTo>
                  <a:lnTo>
                    <a:pt x="105" y="186"/>
                  </a:lnTo>
                  <a:lnTo>
                    <a:pt x="78" y="197"/>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7" name="Freeform 60"/>
            <p:cNvSpPr>
              <a:spLocks/>
            </p:cNvSpPr>
            <p:nvPr/>
          </p:nvSpPr>
          <p:spPr bwMode="auto">
            <a:xfrm>
              <a:off x="1764" y="3260"/>
              <a:ext cx="52" cy="97"/>
            </a:xfrm>
            <a:custGeom>
              <a:avLst/>
              <a:gdLst>
                <a:gd name="T0" fmla="*/ 0 w 103"/>
                <a:gd name="T1" fmla="*/ 5 h 194"/>
                <a:gd name="T2" fmla="*/ 6 w 103"/>
                <a:gd name="T3" fmla="*/ 2 h 194"/>
                <a:gd name="T4" fmla="*/ 12 w 103"/>
                <a:gd name="T5" fmla="*/ 0 h 194"/>
                <a:gd name="T6" fmla="*/ 17 w 103"/>
                <a:gd name="T7" fmla="*/ 11 h 194"/>
                <a:gd name="T8" fmla="*/ 21 w 103"/>
                <a:gd name="T9" fmla="*/ 23 h 194"/>
                <a:gd name="T10" fmla="*/ 26 w 103"/>
                <a:gd name="T11" fmla="*/ 34 h 194"/>
                <a:gd name="T12" fmla="*/ 31 w 103"/>
                <a:gd name="T13" fmla="*/ 46 h 194"/>
                <a:gd name="T14" fmla="*/ 36 w 103"/>
                <a:gd name="T15" fmla="*/ 56 h 194"/>
                <a:gd name="T16" fmla="*/ 41 w 103"/>
                <a:gd name="T17" fmla="*/ 68 h 194"/>
                <a:gd name="T18" fmla="*/ 46 w 103"/>
                <a:gd name="T19" fmla="*/ 80 h 194"/>
                <a:gd name="T20" fmla="*/ 52 w 103"/>
                <a:gd name="T21" fmla="*/ 91 h 194"/>
                <a:gd name="T22" fmla="*/ 45 w 103"/>
                <a:gd name="T23" fmla="*/ 94 h 194"/>
                <a:gd name="T24" fmla="*/ 39 w 103"/>
                <a:gd name="T25" fmla="*/ 97 h 194"/>
                <a:gd name="T26" fmla="*/ 33 w 103"/>
                <a:gd name="T27" fmla="*/ 86 h 194"/>
                <a:gd name="T28" fmla="*/ 28 w 103"/>
                <a:gd name="T29" fmla="*/ 74 h 194"/>
                <a:gd name="T30" fmla="*/ 23 w 103"/>
                <a:gd name="T31" fmla="*/ 62 h 194"/>
                <a:gd name="T32" fmla="*/ 19 w 103"/>
                <a:gd name="T33" fmla="*/ 51 h 194"/>
                <a:gd name="T34" fmla="*/ 13 w 103"/>
                <a:gd name="T35" fmla="*/ 39 h 194"/>
                <a:gd name="T36" fmla="*/ 9 w 103"/>
                <a:gd name="T37" fmla="*/ 27 h 194"/>
                <a:gd name="T38" fmla="*/ 4 w 103"/>
                <a:gd name="T39" fmla="*/ 16 h 194"/>
                <a:gd name="T40" fmla="*/ 0 w 103"/>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4">
                  <a:moveTo>
                    <a:pt x="0" y="10"/>
                  </a:moveTo>
                  <a:lnTo>
                    <a:pt x="11" y="4"/>
                  </a:lnTo>
                  <a:lnTo>
                    <a:pt x="23" y="0"/>
                  </a:lnTo>
                  <a:lnTo>
                    <a:pt x="33" y="21"/>
                  </a:lnTo>
                  <a:lnTo>
                    <a:pt x="42" y="45"/>
                  </a:lnTo>
                  <a:lnTo>
                    <a:pt x="52" y="68"/>
                  </a:lnTo>
                  <a:lnTo>
                    <a:pt x="62" y="91"/>
                  </a:lnTo>
                  <a:lnTo>
                    <a:pt x="71" y="112"/>
                  </a:lnTo>
                  <a:lnTo>
                    <a:pt x="81" y="136"/>
                  </a:lnTo>
                  <a:lnTo>
                    <a:pt x="91" y="159"/>
                  </a:lnTo>
                  <a:lnTo>
                    <a:pt x="103" y="182"/>
                  </a:lnTo>
                  <a:lnTo>
                    <a:pt x="89" y="188"/>
                  </a:lnTo>
                  <a:lnTo>
                    <a:pt x="77" y="194"/>
                  </a:lnTo>
                  <a:lnTo>
                    <a:pt x="66" y="171"/>
                  </a:lnTo>
                  <a:lnTo>
                    <a:pt x="56" y="147"/>
                  </a:lnTo>
                  <a:lnTo>
                    <a:pt x="46" y="124"/>
                  </a:lnTo>
                  <a:lnTo>
                    <a:pt x="37" y="101"/>
                  </a:lnTo>
                  <a:lnTo>
                    <a:pt x="25" y="77"/>
                  </a:lnTo>
                  <a:lnTo>
                    <a:pt x="17" y="54"/>
                  </a:lnTo>
                  <a:lnTo>
                    <a:pt x="7"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8" name="Freeform 61"/>
            <p:cNvSpPr>
              <a:spLocks/>
            </p:cNvSpPr>
            <p:nvPr/>
          </p:nvSpPr>
          <p:spPr bwMode="auto">
            <a:xfrm>
              <a:off x="1847" y="3225"/>
              <a:ext cx="52" cy="97"/>
            </a:xfrm>
            <a:custGeom>
              <a:avLst/>
              <a:gdLst>
                <a:gd name="T0" fmla="*/ 0 w 104"/>
                <a:gd name="T1" fmla="*/ 5 h 194"/>
                <a:gd name="T2" fmla="*/ 7 w 104"/>
                <a:gd name="T3" fmla="*/ 2 h 194"/>
                <a:gd name="T4" fmla="*/ 14 w 104"/>
                <a:gd name="T5" fmla="*/ 0 h 194"/>
                <a:gd name="T6" fmla="*/ 17 w 104"/>
                <a:gd name="T7" fmla="*/ 11 h 194"/>
                <a:gd name="T8" fmla="*/ 23 w 104"/>
                <a:gd name="T9" fmla="*/ 22 h 194"/>
                <a:gd name="T10" fmla="*/ 27 w 104"/>
                <a:gd name="T11" fmla="*/ 33 h 194"/>
                <a:gd name="T12" fmla="*/ 33 w 104"/>
                <a:gd name="T13" fmla="*/ 45 h 194"/>
                <a:gd name="T14" fmla="*/ 37 w 104"/>
                <a:gd name="T15" fmla="*/ 57 h 194"/>
                <a:gd name="T16" fmla="*/ 42 w 104"/>
                <a:gd name="T17" fmla="*/ 68 h 194"/>
                <a:gd name="T18" fmla="*/ 47 w 104"/>
                <a:gd name="T19" fmla="*/ 80 h 194"/>
                <a:gd name="T20" fmla="*/ 52 w 104"/>
                <a:gd name="T21" fmla="*/ 91 h 194"/>
                <a:gd name="T22" fmla="*/ 46 w 104"/>
                <a:gd name="T23" fmla="*/ 94 h 194"/>
                <a:gd name="T24" fmla="*/ 39 w 104"/>
                <a:gd name="T25" fmla="*/ 97 h 194"/>
                <a:gd name="T26" fmla="*/ 34 w 104"/>
                <a:gd name="T27" fmla="*/ 86 h 194"/>
                <a:gd name="T28" fmla="*/ 29 w 104"/>
                <a:gd name="T29" fmla="*/ 74 h 194"/>
                <a:gd name="T30" fmla="*/ 24 w 104"/>
                <a:gd name="T31" fmla="*/ 62 h 194"/>
                <a:gd name="T32" fmla="*/ 19 w 104"/>
                <a:gd name="T33" fmla="*/ 51 h 194"/>
                <a:gd name="T34" fmla="*/ 15 w 104"/>
                <a:gd name="T35" fmla="*/ 39 h 194"/>
                <a:gd name="T36" fmla="*/ 10 w 104"/>
                <a:gd name="T37" fmla="*/ 27 h 194"/>
                <a:gd name="T38" fmla="*/ 5 w 104"/>
                <a:gd name="T39" fmla="*/ 16 h 194"/>
                <a:gd name="T40" fmla="*/ 0 w 104"/>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94">
                  <a:moveTo>
                    <a:pt x="0" y="10"/>
                  </a:moveTo>
                  <a:lnTo>
                    <a:pt x="13" y="4"/>
                  </a:lnTo>
                  <a:lnTo>
                    <a:pt x="27" y="0"/>
                  </a:lnTo>
                  <a:lnTo>
                    <a:pt x="34" y="21"/>
                  </a:lnTo>
                  <a:lnTo>
                    <a:pt x="46" y="43"/>
                  </a:lnTo>
                  <a:lnTo>
                    <a:pt x="54" y="66"/>
                  </a:lnTo>
                  <a:lnTo>
                    <a:pt x="66" y="89"/>
                  </a:lnTo>
                  <a:lnTo>
                    <a:pt x="73" y="113"/>
                  </a:lnTo>
                  <a:lnTo>
                    <a:pt x="83" y="136"/>
                  </a:lnTo>
                  <a:lnTo>
                    <a:pt x="93" y="159"/>
                  </a:lnTo>
                  <a:lnTo>
                    <a:pt x="104" y="182"/>
                  </a:lnTo>
                  <a:lnTo>
                    <a:pt x="91" y="188"/>
                  </a:lnTo>
                  <a:lnTo>
                    <a:pt x="77" y="194"/>
                  </a:lnTo>
                  <a:lnTo>
                    <a:pt x="67" y="171"/>
                  </a:lnTo>
                  <a:lnTo>
                    <a:pt x="58" y="147"/>
                  </a:lnTo>
                  <a:lnTo>
                    <a:pt x="48" y="124"/>
                  </a:lnTo>
                  <a:lnTo>
                    <a:pt x="38" y="101"/>
                  </a:lnTo>
                  <a:lnTo>
                    <a:pt x="29" y="78"/>
                  </a:lnTo>
                  <a:lnTo>
                    <a:pt x="19" y="54"/>
                  </a:lnTo>
                  <a:lnTo>
                    <a:pt x="9"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9" name="Freeform 62"/>
            <p:cNvSpPr>
              <a:spLocks/>
            </p:cNvSpPr>
            <p:nvPr/>
          </p:nvSpPr>
          <p:spPr bwMode="auto">
            <a:xfrm>
              <a:off x="1930" y="3188"/>
              <a:ext cx="53" cy="99"/>
            </a:xfrm>
            <a:custGeom>
              <a:avLst/>
              <a:gdLst>
                <a:gd name="T0" fmla="*/ 0 w 105"/>
                <a:gd name="T1" fmla="*/ 7 h 198"/>
                <a:gd name="T2" fmla="*/ 6 w 105"/>
                <a:gd name="T3" fmla="*/ 3 h 198"/>
                <a:gd name="T4" fmla="*/ 13 w 105"/>
                <a:gd name="T5" fmla="*/ 0 h 198"/>
                <a:gd name="T6" fmla="*/ 17 w 105"/>
                <a:gd name="T7" fmla="*/ 12 h 198"/>
                <a:gd name="T8" fmla="*/ 22 w 105"/>
                <a:gd name="T9" fmla="*/ 24 h 198"/>
                <a:gd name="T10" fmla="*/ 27 w 105"/>
                <a:gd name="T11" fmla="*/ 35 h 198"/>
                <a:gd name="T12" fmla="*/ 32 w 105"/>
                <a:gd name="T13" fmla="*/ 47 h 198"/>
                <a:gd name="T14" fmla="*/ 37 w 105"/>
                <a:gd name="T15" fmla="*/ 59 h 198"/>
                <a:gd name="T16" fmla="*/ 42 w 105"/>
                <a:gd name="T17" fmla="*/ 70 h 198"/>
                <a:gd name="T18" fmla="*/ 47 w 105"/>
                <a:gd name="T19" fmla="*/ 82 h 198"/>
                <a:gd name="T20" fmla="*/ 53 w 105"/>
                <a:gd name="T21" fmla="*/ 94 h 198"/>
                <a:gd name="T22" fmla="*/ 45 w 105"/>
                <a:gd name="T23" fmla="*/ 96 h 198"/>
                <a:gd name="T24" fmla="*/ 39 w 105"/>
                <a:gd name="T25" fmla="*/ 99 h 198"/>
                <a:gd name="T26" fmla="*/ 33 w 105"/>
                <a:gd name="T27" fmla="*/ 88 h 198"/>
                <a:gd name="T28" fmla="*/ 29 w 105"/>
                <a:gd name="T29" fmla="*/ 76 h 198"/>
                <a:gd name="T30" fmla="*/ 24 w 105"/>
                <a:gd name="T31" fmla="*/ 64 h 198"/>
                <a:gd name="T32" fmla="*/ 19 w 105"/>
                <a:gd name="T33" fmla="*/ 53 h 198"/>
                <a:gd name="T34" fmla="*/ 14 w 105"/>
                <a:gd name="T35" fmla="*/ 41 h 198"/>
                <a:gd name="T36" fmla="*/ 9 w 105"/>
                <a:gd name="T37" fmla="*/ 30 h 198"/>
                <a:gd name="T38" fmla="*/ 4 w 105"/>
                <a:gd name="T39" fmla="*/ 18 h 198"/>
                <a:gd name="T40" fmla="*/ 0 w 105"/>
                <a:gd name="T41" fmla="*/ 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8">
                  <a:moveTo>
                    <a:pt x="0" y="14"/>
                  </a:moveTo>
                  <a:lnTo>
                    <a:pt x="12" y="6"/>
                  </a:lnTo>
                  <a:lnTo>
                    <a:pt x="26" y="0"/>
                  </a:lnTo>
                  <a:lnTo>
                    <a:pt x="33" y="24"/>
                  </a:lnTo>
                  <a:lnTo>
                    <a:pt x="43" y="47"/>
                  </a:lnTo>
                  <a:lnTo>
                    <a:pt x="53" y="70"/>
                  </a:lnTo>
                  <a:lnTo>
                    <a:pt x="64" y="94"/>
                  </a:lnTo>
                  <a:lnTo>
                    <a:pt x="74" y="117"/>
                  </a:lnTo>
                  <a:lnTo>
                    <a:pt x="84" y="140"/>
                  </a:lnTo>
                  <a:lnTo>
                    <a:pt x="93" y="163"/>
                  </a:lnTo>
                  <a:lnTo>
                    <a:pt x="105" y="187"/>
                  </a:lnTo>
                  <a:lnTo>
                    <a:pt x="90" y="192"/>
                  </a:lnTo>
                  <a:lnTo>
                    <a:pt x="78" y="198"/>
                  </a:lnTo>
                  <a:lnTo>
                    <a:pt x="66" y="175"/>
                  </a:lnTo>
                  <a:lnTo>
                    <a:pt x="57" y="152"/>
                  </a:lnTo>
                  <a:lnTo>
                    <a:pt x="47" y="128"/>
                  </a:lnTo>
                  <a:lnTo>
                    <a:pt x="37" y="105"/>
                  </a:lnTo>
                  <a:lnTo>
                    <a:pt x="28" y="82"/>
                  </a:lnTo>
                  <a:lnTo>
                    <a:pt x="18" y="59"/>
                  </a:lnTo>
                  <a:lnTo>
                    <a:pt x="8" y="35"/>
                  </a:lnTo>
                  <a:lnTo>
                    <a:pt x="0" y="14"/>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 name="Freeform 63"/>
            <p:cNvSpPr>
              <a:spLocks/>
            </p:cNvSpPr>
            <p:nvPr/>
          </p:nvSpPr>
          <p:spPr bwMode="auto">
            <a:xfrm>
              <a:off x="2014" y="3153"/>
              <a:ext cx="51" cy="99"/>
            </a:xfrm>
            <a:custGeom>
              <a:avLst/>
              <a:gdLst>
                <a:gd name="T0" fmla="*/ 0 w 103"/>
                <a:gd name="T1" fmla="*/ 6 h 197"/>
                <a:gd name="T2" fmla="*/ 6 w 103"/>
                <a:gd name="T3" fmla="*/ 3 h 197"/>
                <a:gd name="T4" fmla="*/ 12 w 103"/>
                <a:gd name="T5" fmla="*/ 0 h 197"/>
                <a:gd name="T6" fmla="*/ 16 w 103"/>
                <a:gd name="T7" fmla="*/ 12 h 197"/>
                <a:gd name="T8" fmla="*/ 22 w 103"/>
                <a:gd name="T9" fmla="*/ 23 h 197"/>
                <a:gd name="T10" fmla="*/ 26 w 103"/>
                <a:gd name="T11" fmla="*/ 35 h 197"/>
                <a:gd name="T12" fmla="*/ 32 w 103"/>
                <a:gd name="T13" fmla="*/ 47 h 197"/>
                <a:gd name="T14" fmla="*/ 36 w 103"/>
                <a:gd name="T15" fmla="*/ 58 h 197"/>
                <a:gd name="T16" fmla="*/ 41 w 103"/>
                <a:gd name="T17" fmla="*/ 70 h 197"/>
                <a:gd name="T18" fmla="*/ 45 w 103"/>
                <a:gd name="T19" fmla="*/ 82 h 197"/>
                <a:gd name="T20" fmla="*/ 51 w 103"/>
                <a:gd name="T21" fmla="*/ 93 h 197"/>
                <a:gd name="T22" fmla="*/ 44 w 103"/>
                <a:gd name="T23" fmla="*/ 95 h 197"/>
                <a:gd name="T24" fmla="*/ 38 w 103"/>
                <a:gd name="T25" fmla="*/ 99 h 197"/>
                <a:gd name="T26" fmla="*/ 33 w 103"/>
                <a:gd name="T27" fmla="*/ 87 h 197"/>
                <a:gd name="T28" fmla="*/ 28 w 103"/>
                <a:gd name="T29" fmla="*/ 76 h 197"/>
                <a:gd name="T30" fmla="*/ 23 w 103"/>
                <a:gd name="T31" fmla="*/ 64 h 197"/>
                <a:gd name="T32" fmla="*/ 18 w 103"/>
                <a:gd name="T33" fmla="*/ 52 h 197"/>
                <a:gd name="T34" fmla="*/ 13 w 103"/>
                <a:gd name="T35" fmla="*/ 41 h 197"/>
                <a:gd name="T36" fmla="*/ 9 w 103"/>
                <a:gd name="T37" fmla="*/ 29 h 197"/>
                <a:gd name="T38" fmla="*/ 4 w 103"/>
                <a:gd name="T39" fmla="*/ 18 h 197"/>
                <a:gd name="T40" fmla="*/ 0 w 103"/>
                <a:gd name="T41" fmla="*/ 6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7">
                  <a:moveTo>
                    <a:pt x="0" y="11"/>
                  </a:moveTo>
                  <a:lnTo>
                    <a:pt x="12" y="6"/>
                  </a:lnTo>
                  <a:lnTo>
                    <a:pt x="25" y="0"/>
                  </a:lnTo>
                  <a:lnTo>
                    <a:pt x="33" y="23"/>
                  </a:lnTo>
                  <a:lnTo>
                    <a:pt x="45" y="46"/>
                  </a:lnTo>
                  <a:lnTo>
                    <a:pt x="53" y="69"/>
                  </a:lnTo>
                  <a:lnTo>
                    <a:pt x="64" y="93"/>
                  </a:lnTo>
                  <a:lnTo>
                    <a:pt x="72" y="116"/>
                  </a:lnTo>
                  <a:lnTo>
                    <a:pt x="82" y="139"/>
                  </a:lnTo>
                  <a:lnTo>
                    <a:pt x="91" y="163"/>
                  </a:lnTo>
                  <a:lnTo>
                    <a:pt x="103" y="186"/>
                  </a:lnTo>
                  <a:lnTo>
                    <a:pt x="89" y="190"/>
                  </a:lnTo>
                  <a:lnTo>
                    <a:pt x="76" y="197"/>
                  </a:lnTo>
                  <a:lnTo>
                    <a:pt x="66" y="174"/>
                  </a:lnTo>
                  <a:lnTo>
                    <a:pt x="56" y="151"/>
                  </a:lnTo>
                  <a:lnTo>
                    <a:pt x="47" y="128"/>
                  </a:lnTo>
                  <a:lnTo>
                    <a:pt x="37" y="104"/>
                  </a:lnTo>
                  <a:lnTo>
                    <a:pt x="27" y="81"/>
                  </a:lnTo>
                  <a:lnTo>
                    <a:pt x="18" y="58"/>
                  </a:lnTo>
                  <a:lnTo>
                    <a:pt x="8" y="35"/>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 name="Freeform 64"/>
            <p:cNvSpPr>
              <a:spLocks/>
            </p:cNvSpPr>
            <p:nvPr/>
          </p:nvSpPr>
          <p:spPr bwMode="auto">
            <a:xfrm>
              <a:off x="2096" y="3118"/>
              <a:ext cx="52" cy="98"/>
            </a:xfrm>
            <a:custGeom>
              <a:avLst/>
              <a:gdLst>
                <a:gd name="T0" fmla="*/ 0 w 105"/>
                <a:gd name="T1" fmla="*/ 5 h 196"/>
                <a:gd name="T2" fmla="*/ 7 w 105"/>
                <a:gd name="T3" fmla="*/ 3 h 196"/>
                <a:gd name="T4" fmla="*/ 13 w 105"/>
                <a:gd name="T5" fmla="*/ 0 h 196"/>
                <a:gd name="T6" fmla="*/ 17 w 105"/>
                <a:gd name="T7" fmla="*/ 12 h 196"/>
                <a:gd name="T8" fmla="*/ 23 w 105"/>
                <a:gd name="T9" fmla="*/ 23 h 196"/>
                <a:gd name="T10" fmla="*/ 27 w 105"/>
                <a:gd name="T11" fmla="*/ 35 h 196"/>
                <a:gd name="T12" fmla="*/ 33 w 105"/>
                <a:gd name="T13" fmla="*/ 47 h 196"/>
                <a:gd name="T14" fmla="*/ 37 w 105"/>
                <a:gd name="T15" fmla="*/ 58 h 196"/>
                <a:gd name="T16" fmla="*/ 41 w 105"/>
                <a:gd name="T17" fmla="*/ 70 h 196"/>
                <a:gd name="T18" fmla="*/ 46 w 105"/>
                <a:gd name="T19" fmla="*/ 82 h 196"/>
                <a:gd name="T20" fmla="*/ 52 w 105"/>
                <a:gd name="T21" fmla="*/ 93 h 196"/>
                <a:gd name="T22" fmla="*/ 45 w 105"/>
                <a:gd name="T23" fmla="*/ 95 h 196"/>
                <a:gd name="T24" fmla="*/ 39 w 105"/>
                <a:gd name="T25" fmla="*/ 98 h 196"/>
                <a:gd name="T26" fmla="*/ 34 w 105"/>
                <a:gd name="T27" fmla="*/ 86 h 196"/>
                <a:gd name="T28" fmla="*/ 29 w 105"/>
                <a:gd name="T29" fmla="*/ 75 h 196"/>
                <a:gd name="T30" fmla="*/ 24 w 105"/>
                <a:gd name="T31" fmla="*/ 63 h 196"/>
                <a:gd name="T32" fmla="*/ 19 w 105"/>
                <a:gd name="T33" fmla="*/ 52 h 196"/>
                <a:gd name="T34" fmla="*/ 14 w 105"/>
                <a:gd name="T35" fmla="*/ 40 h 196"/>
                <a:gd name="T36" fmla="*/ 9 w 105"/>
                <a:gd name="T37" fmla="*/ 28 h 196"/>
                <a:gd name="T38" fmla="*/ 5 w 105"/>
                <a:gd name="T39" fmla="*/ 17 h 196"/>
                <a:gd name="T40" fmla="*/ 0 w 105"/>
                <a:gd name="T41" fmla="*/ 5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6">
                  <a:moveTo>
                    <a:pt x="0" y="10"/>
                  </a:moveTo>
                  <a:lnTo>
                    <a:pt x="14" y="6"/>
                  </a:lnTo>
                  <a:lnTo>
                    <a:pt x="27" y="0"/>
                  </a:lnTo>
                  <a:lnTo>
                    <a:pt x="35" y="23"/>
                  </a:lnTo>
                  <a:lnTo>
                    <a:pt x="47" y="46"/>
                  </a:lnTo>
                  <a:lnTo>
                    <a:pt x="54" y="70"/>
                  </a:lnTo>
                  <a:lnTo>
                    <a:pt x="66" y="93"/>
                  </a:lnTo>
                  <a:lnTo>
                    <a:pt x="74" y="116"/>
                  </a:lnTo>
                  <a:lnTo>
                    <a:pt x="83" y="139"/>
                  </a:lnTo>
                  <a:lnTo>
                    <a:pt x="93" y="163"/>
                  </a:lnTo>
                  <a:lnTo>
                    <a:pt x="105" y="186"/>
                  </a:lnTo>
                  <a:lnTo>
                    <a:pt x="91" y="190"/>
                  </a:lnTo>
                  <a:lnTo>
                    <a:pt x="78" y="196"/>
                  </a:lnTo>
                  <a:lnTo>
                    <a:pt x="68" y="172"/>
                  </a:lnTo>
                  <a:lnTo>
                    <a:pt x="58" y="149"/>
                  </a:lnTo>
                  <a:lnTo>
                    <a:pt x="48" y="126"/>
                  </a:lnTo>
                  <a:lnTo>
                    <a:pt x="39" y="103"/>
                  </a:lnTo>
                  <a:lnTo>
                    <a:pt x="29" y="79"/>
                  </a:lnTo>
                  <a:lnTo>
                    <a:pt x="19" y="56"/>
                  </a:lnTo>
                  <a:lnTo>
                    <a:pt x="10" y="33"/>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2" name="Freeform 65"/>
            <p:cNvSpPr>
              <a:spLocks/>
            </p:cNvSpPr>
            <p:nvPr/>
          </p:nvSpPr>
          <p:spPr bwMode="auto">
            <a:xfrm>
              <a:off x="2179" y="3084"/>
              <a:ext cx="52" cy="96"/>
            </a:xfrm>
            <a:custGeom>
              <a:avLst/>
              <a:gdLst>
                <a:gd name="T0" fmla="*/ 0 w 103"/>
                <a:gd name="T1" fmla="*/ 5 h 194"/>
                <a:gd name="T2" fmla="*/ 6 w 103"/>
                <a:gd name="T3" fmla="*/ 2 h 194"/>
                <a:gd name="T4" fmla="*/ 13 w 103"/>
                <a:gd name="T5" fmla="*/ 0 h 194"/>
                <a:gd name="T6" fmla="*/ 18 w 103"/>
                <a:gd name="T7" fmla="*/ 10 h 194"/>
                <a:gd name="T8" fmla="*/ 22 w 103"/>
                <a:gd name="T9" fmla="*/ 22 h 194"/>
                <a:gd name="T10" fmla="*/ 27 w 103"/>
                <a:gd name="T11" fmla="*/ 34 h 194"/>
                <a:gd name="T12" fmla="*/ 32 w 103"/>
                <a:gd name="T13" fmla="*/ 45 h 194"/>
                <a:gd name="T14" fmla="*/ 37 w 103"/>
                <a:gd name="T15" fmla="*/ 56 h 194"/>
                <a:gd name="T16" fmla="*/ 42 w 103"/>
                <a:gd name="T17" fmla="*/ 67 h 194"/>
                <a:gd name="T18" fmla="*/ 47 w 103"/>
                <a:gd name="T19" fmla="*/ 79 h 194"/>
                <a:gd name="T20" fmla="*/ 52 w 103"/>
                <a:gd name="T21" fmla="*/ 90 h 194"/>
                <a:gd name="T22" fmla="*/ 46 w 103"/>
                <a:gd name="T23" fmla="*/ 93 h 194"/>
                <a:gd name="T24" fmla="*/ 40 w 103"/>
                <a:gd name="T25" fmla="*/ 96 h 194"/>
                <a:gd name="T26" fmla="*/ 34 w 103"/>
                <a:gd name="T27" fmla="*/ 85 h 194"/>
                <a:gd name="T28" fmla="*/ 29 w 103"/>
                <a:gd name="T29" fmla="*/ 73 h 194"/>
                <a:gd name="T30" fmla="*/ 24 w 103"/>
                <a:gd name="T31" fmla="*/ 61 h 194"/>
                <a:gd name="T32" fmla="*/ 20 w 103"/>
                <a:gd name="T33" fmla="*/ 50 h 194"/>
                <a:gd name="T34" fmla="*/ 14 w 103"/>
                <a:gd name="T35" fmla="*/ 39 h 194"/>
                <a:gd name="T36" fmla="*/ 9 w 103"/>
                <a:gd name="T37" fmla="*/ 27 h 194"/>
                <a:gd name="T38" fmla="*/ 4 w 103"/>
                <a:gd name="T39" fmla="*/ 15 h 194"/>
                <a:gd name="T40" fmla="*/ 0 w 103"/>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4">
                  <a:moveTo>
                    <a:pt x="0" y="10"/>
                  </a:moveTo>
                  <a:lnTo>
                    <a:pt x="11" y="4"/>
                  </a:lnTo>
                  <a:lnTo>
                    <a:pt x="25" y="0"/>
                  </a:lnTo>
                  <a:lnTo>
                    <a:pt x="35" y="21"/>
                  </a:lnTo>
                  <a:lnTo>
                    <a:pt x="44" y="45"/>
                  </a:lnTo>
                  <a:lnTo>
                    <a:pt x="54" y="68"/>
                  </a:lnTo>
                  <a:lnTo>
                    <a:pt x="64" y="91"/>
                  </a:lnTo>
                  <a:lnTo>
                    <a:pt x="73" y="113"/>
                  </a:lnTo>
                  <a:lnTo>
                    <a:pt x="83" y="136"/>
                  </a:lnTo>
                  <a:lnTo>
                    <a:pt x="93" y="159"/>
                  </a:lnTo>
                  <a:lnTo>
                    <a:pt x="103" y="182"/>
                  </a:lnTo>
                  <a:lnTo>
                    <a:pt x="91" y="188"/>
                  </a:lnTo>
                  <a:lnTo>
                    <a:pt x="79" y="194"/>
                  </a:lnTo>
                  <a:lnTo>
                    <a:pt x="68" y="171"/>
                  </a:lnTo>
                  <a:lnTo>
                    <a:pt x="58" y="147"/>
                  </a:lnTo>
                  <a:lnTo>
                    <a:pt x="48" y="124"/>
                  </a:lnTo>
                  <a:lnTo>
                    <a:pt x="39" y="101"/>
                  </a:lnTo>
                  <a:lnTo>
                    <a:pt x="27" y="78"/>
                  </a:lnTo>
                  <a:lnTo>
                    <a:pt x="17" y="54"/>
                  </a:lnTo>
                  <a:lnTo>
                    <a:pt x="8"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 name="Freeform 66"/>
            <p:cNvSpPr>
              <a:spLocks/>
            </p:cNvSpPr>
            <p:nvPr/>
          </p:nvSpPr>
          <p:spPr bwMode="auto">
            <a:xfrm>
              <a:off x="2262" y="3049"/>
              <a:ext cx="52" cy="97"/>
            </a:xfrm>
            <a:custGeom>
              <a:avLst/>
              <a:gdLst>
                <a:gd name="T0" fmla="*/ 0 w 104"/>
                <a:gd name="T1" fmla="*/ 5 h 194"/>
                <a:gd name="T2" fmla="*/ 7 w 104"/>
                <a:gd name="T3" fmla="*/ 2 h 194"/>
                <a:gd name="T4" fmla="*/ 14 w 104"/>
                <a:gd name="T5" fmla="*/ 0 h 194"/>
                <a:gd name="T6" fmla="*/ 18 w 104"/>
                <a:gd name="T7" fmla="*/ 11 h 194"/>
                <a:gd name="T8" fmla="*/ 22 w 104"/>
                <a:gd name="T9" fmla="*/ 22 h 194"/>
                <a:gd name="T10" fmla="*/ 27 w 104"/>
                <a:gd name="T11" fmla="*/ 33 h 194"/>
                <a:gd name="T12" fmla="*/ 32 w 104"/>
                <a:gd name="T13" fmla="*/ 45 h 194"/>
                <a:gd name="T14" fmla="*/ 37 w 104"/>
                <a:gd name="T15" fmla="*/ 57 h 194"/>
                <a:gd name="T16" fmla="*/ 42 w 104"/>
                <a:gd name="T17" fmla="*/ 68 h 194"/>
                <a:gd name="T18" fmla="*/ 47 w 104"/>
                <a:gd name="T19" fmla="*/ 80 h 194"/>
                <a:gd name="T20" fmla="*/ 52 w 104"/>
                <a:gd name="T21" fmla="*/ 92 h 194"/>
                <a:gd name="T22" fmla="*/ 46 w 104"/>
                <a:gd name="T23" fmla="*/ 94 h 194"/>
                <a:gd name="T24" fmla="*/ 39 w 104"/>
                <a:gd name="T25" fmla="*/ 97 h 194"/>
                <a:gd name="T26" fmla="*/ 34 w 104"/>
                <a:gd name="T27" fmla="*/ 86 h 194"/>
                <a:gd name="T28" fmla="*/ 29 w 104"/>
                <a:gd name="T29" fmla="*/ 74 h 194"/>
                <a:gd name="T30" fmla="*/ 24 w 104"/>
                <a:gd name="T31" fmla="*/ 62 h 194"/>
                <a:gd name="T32" fmla="*/ 19 w 104"/>
                <a:gd name="T33" fmla="*/ 51 h 194"/>
                <a:gd name="T34" fmla="*/ 15 w 104"/>
                <a:gd name="T35" fmla="*/ 39 h 194"/>
                <a:gd name="T36" fmla="*/ 10 w 104"/>
                <a:gd name="T37" fmla="*/ 28 h 194"/>
                <a:gd name="T38" fmla="*/ 5 w 104"/>
                <a:gd name="T39" fmla="*/ 16 h 194"/>
                <a:gd name="T40" fmla="*/ 0 w 104"/>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94">
                  <a:moveTo>
                    <a:pt x="0" y="10"/>
                  </a:moveTo>
                  <a:lnTo>
                    <a:pt x="13" y="4"/>
                  </a:lnTo>
                  <a:lnTo>
                    <a:pt x="27" y="0"/>
                  </a:lnTo>
                  <a:lnTo>
                    <a:pt x="35" y="22"/>
                  </a:lnTo>
                  <a:lnTo>
                    <a:pt x="44" y="43"/>
                  </a:lnTo>
                  <a:lnTo>
                    <a:pt x="54" y="66"/>
                  </a:lnTo>
                  <a:lnTo>
                    <a:pt x="64" y="89"/>
                  </a:lnTo>
                  <a:lnTo>
                    <a:pt x="73" y="113"/>
                  </a:lnTo>
                  <a:lnTo>
                    <a:pt x="83" y="136"/>
                  </a:lnTo>
                  <a:lnTo>
                    <a:pt x="93" y="159"/>
                  </a:lnTo>
                  <a:lnTo>
                    <a:pt x="104" y="183"/>
                  </a:lnTo>
                  <a:lnTo>
                    <a:pt x="91" y="188"/>
                  </a:lnTo>
                  <a:lnTo>
                    <a:pt x="77" y="194"/>
                  </a:lnTo>
                  <a:lnTo>
                    <a:pt x="67" y="171"/>
                  </a:lnTo>
                  <a:lnTo>
                    <a:pt x="58" y="148"/>
                  </a:lnTo>
                  <a:lnTo>
                    <a:pt x="48" y="124"/>
                  </a:lnTo>
                  <a:lnTo>
                    <a:pt x="38" y="101"/>
                  </a:lnTo>
                  <a:lnTo>
                    <a:pt x="29" y="78"/>
                  </a:lnTo>
                  <a:lnTo>
                    <a:pt x="19" y="55"/>
                  </a:lnTo>
                  <a:lnTo>
                    <a:pt x="9"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 name="Freeform 67"/>
            <p:cNvSpPr>
              <a:spLocks/>
            </p:cNvSpPr>
            <p:nvPr/>
          </p:nvSpPr>
          <p:spPr bwMode="auto">
            <a:xfrm>
              <a:off x="2345" y="3012"/>
              <a:ext cx="52" cy="99"/>
            </a:xfrm>
            <a:custGeom>
              <a:avLst/>
              <a:gdLst>
                <a:gd name="T0" fmla="*/ 0 w 103"/>
                <a:gd name="T1" fmla="*/ 6 h 197"/>
                <a:gd name="T2" fmla="*/ 6 w 103"/>
                <a:gd name="T3" fmla="*/ 3 h 197"/>
                <a:gd name="T4" fmla="*/ 14 w 103"/>
                <a:gd name="T5" fmla="*/ 0 h 197"/>
                <a:gd name="T6" fmla="*/ 18 w 103"/>
                <a:gd name="T7" fmla="*/ 12 h 197"/>
                <a:gd name="T8" fmla="*/ 23 w 103"/>
                <a:gd name="T9" fmla="*/ 23 h 197"/>
                <a:gd name="T10" fmla="*/ 28 w 103"/>
                <a:gd name="T11" fmla="*/ 35 h 197"/>
                <a:gd name="T12" fmla="*/ 32 w 103"/>
                <a:gd name="T13" fmla="*/ 47 h 197"/>
                <a:gd name="T14" fmla="*/ 37 w 103"/>
                <a:gd name="T15" fmla="*/ 58 h 197"/>
                <a:gd name="T16" fmla="*/ 42 w 103"/>
                <a:gd name="T17" fmla="*/ 70 h 197"/>
                <a:gd name="T18" fmla="*/ 47 w 103"/>
                <a:gd name="T19" fmla="*/ 81 h 197"/>
                <a:gd name="T20" fmla="*/ 52 w 103"/>
                <a:gd name="T21" fmla="*/ 93 h 197"/>
                <a:gd name="T22" fmla="*/ 46 w 103"/>
                <a:gd name="T23" fmla="*/ 95 h 197"/>
                <a:gd name="T24" fmla="*/ 40 w 103"/>
                <a:gd name="T25" fmla="*/ 99 h 197"/>
                <a:gd name="T26" fmla="*/ 34 w 103"/>
                <a:gd name="T27" fmla="*/ 87 h 197"/>
                <a:gd name="T28" fmla="*/ 30 w 103"/>
                <a:gd name="T29" fmla="*/ 76 h 197"/>
                <a:gd name="T30" fmla="*/ 25 w 103"/>
                <a:gd name="T31" fmla="*/ 64 h 197"/>
                <a:gd name="T32" fmla="*/ 20 w 103"/>
                <a:gd name="T33" fmla="*/ 52 h 197"/>
                <a:gd name="T34" fmla="*/ 14 w 103"/>
                <a:gd name="T35" fmla="*/ 41 h 197"/>
                <a:gd name="T36" fmla="*/ 10 w 103"/>
                <a:gd name="T37" fmla="*/ 29 h 197"/>
                <a:gd name="T38" fmla="*/ 4 w 103"/>
                <a:gd name="T39" fmla="*/ 18 h 197"/>
                <a:gd name="T40" fmla="*/ 0 w 103"/>
                <a:gd name="T41" fmla="*/ 6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7">
                  <a:moveTo>
                    <a:pt x="0" y="11"/>
                  </a:moveTo>
                  <a:lnTo>
                    <a:pt x="12" y="5"/>
                  </a:lnTo>
                  <a:lnTo>
                    <a:pt x="28" y="0"/>
                  </a:lnTo>
                  <a:lnTo>
                    <a:pt x="35" y="23"/>
                  </a:lnTo>
                  <a:lnTo>
                    <a:pt x="45" y="46"/>
                  </a:lnTo>
                  <a:lnTo>
                    <a:pt x="55" y="69"/>
                  </a:lnTo>
                  <a:lnTo>
                    <a:pt x="64" y="93"/>
                  </a:lnTo>
                  <a:lnTo>
                    <a:pt x="74" y="116"/>
                  </a:lnTo>
                  <a:lnTo>
                    <a:pt x="84" y="139"/>
                  </a:lnTo>
                  <a:lnTo>
                    <a:pt x="93" y="162"/>
                  </a:lnTo>
                  <a:lnTo>
                    <a:pt x="103" y="186"/>
                  </a:lnTo>
                  <a:lnTo>
                    <a:pt x="92" y="190"/>
                  </a:lnTo>
                  <a:lnTo>
                    <a:pt x="80" y="197"/>
                  </a:lnTo>
                  <a:lnTo>
                    <a:pt x="68" y="174"/>
                  </a:lnTo>
                  <a:lnTo>
                    <a:pt x="59" y="151"/>
                  </a:lnTo>
                  <a:lnTo>
                    <a:pt x="49" y="128"/>
                  </a:lnTo>
                  <a:lnTo>
                    <a:pt x="39" y="104"/>
                  </a:lnTo>
                  <a:lnTo>
                    <a:pt x="28" y="81"/>
                  </a:lnTo>
                  <a:lnTo>
                    <a:pt x="20" y="58"/>
                  </a:lnTo>
                  <a:lnTo>
                    <a:pt x="8" y="35"/>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 name="Freeform 68"/>
            <p:cNvSpPr>
              <a:spLocks/>
            </p:cNvSpPr>
            <p:nvPr/>
          </p:nvSpPr>
          <p:spPr bwMode="auto">
            <a:xfrm>
              <a:off x="2428" y="2977"/>
              <a:ext cx="52" cy="98"/>
            </a:xfrm>
            <a:custGeom>
              <a:avLst/>
              <a:gdLst>
                <a:gd name="T0" fmla="*/ 0 w 105"/>
                <a:gd name="T1" fmla="*/ 5 h 196"/>
                <a:gd name="T2" fmla="*/ 7 w 105"/>
                <a:gd name="T3" fmla="*/ 3 h 196"/>
                <a:gd name="T4" fmla="*/ 13 w 105"/>
                <a:gd name="T5" fmla="*/ 0 h 196"/>
                <a:gd name="T6" fmla="*/ 18 w 105"/>
                <a:gd name="T7" fmla="*/ 12 h 196"/>
                <a:gd name="T8" fmla="*/ 23 w 105"/>
                <a:gd name="T9" fmla="*/ 23 h 196"/>
                <a:gd name="T10" fmla="*/ 28 w 105"/>
                <a:gd name="T11" fmla="*/ 35 h 196"/>
                <a:gd name="T12" fmla="*/ 33 w 105"/>
                <a:gd name="T13" fmla="*/ 47 h 196"/>
                <a:gd name="T14" fmla="*/ 38 w 105"/>
                <a:gd name="T15" fmla="*/ 58 h 196"/>
                <a:gd name="T16" fmla="*/ 43 w 105"/>
                <a:gd name="T17" fmla="*/ 70 h 196"/>
                <a:gd name="T18" fmla="*/ 47 w 105"/>
                <a:gd name="T19" fmla="*/ 82 h 196"/>
                <a:gd name="T20" fmla="*/ 52 w 105"/>
                <a:gd name="T21" fmla="*/ 93 h 196"/>
                <a:gd name="T22" fmla="*/ 46 w 105"/>
                <a:gd name="T23" fmla="*/ 95 h 196"/>
                <a:gd name="T24" fmla="*/ 41 w 105"/>
                <a:gd name="T25" fmla="*/ 98 h 196"/>
                <a:gd name="T26" fmla="*/ 35 w 105"/>
                <a:gd name="T27" fmla="*/ 86 h 196"/>
                <a:gd name="T28" fmla="*/ 30 w 105"/>
                <a:gd name="T29" fmla="*/ 75 h 196"/>
                <a:gd name="T30" fmla="*/ 25 w 105"/>
                <a:gd name="T31" fmla="*/ 63 h 196"/>
                <a:gd name="T32" fmla="*/ 20 w 105"/>
                <a:gd name="T33" fmla="*/ 52 h 196"/>
                <a:gd name="T34" fmla="*/ 14 w 105"/>
                <a:gd name="T35" fmla="*/ 40 h 196"/>
                <a:gd name="T36" fmla="*/ 10 w 105"/>
                <a:gd name="T37" fmla="*/ 28 h 196"/>
                <a:gd name="T38" fmla="*/ 5 w 105"/>
                <a:gd name="T39" fmla="*/ 17 h 196"/>
                <a:gd name="T40" fmla="*/ 0 w 105"/>
                <a:gd name="T41" fmla="*/ 5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6">
                  <a:moveTo>
                    <a:pt x="0" y="10"/>
                  </a:moveTo>
                  <a:lnTo>
                    <a:pt x="14" y="6"/>
                  </a:lnTo>
                  <a:lnTo>
                    <a:pt x="27" y="0"/>
                  </a:lnTo>
                  <a:lnTo>
                    <a:pt x="37" y="23"/>
                  </a:lnTo>
                  <a:lnTo>
                    <a:pt x="47" y="46"/>
                  </a:lnTo>
                  <a:lnTo>
                    <a:pt x="56" y="70"/>
                  </a:lnTo>
                  <a:lnTo>
                    <a:pt x="66" y="93"/>
                  </a:lnTo>
                  <a:lnTo>
                    <a:pt x="76" y="116"/>
                  </a:lnTo>
                  <a:lnTo>
                    <a:pt x="86" y="139"/>
                  </a:lnTo>
                  <a:lnTo>
                    <a:pt x="95" y="163"/>
                  </a:lnTo>
                  <a:lnTo>
                    <a:pt x="105" y="186"/>
                  </a:lnTo>
                  <a:lnTo>
                    <a:pt x="93" y="190"/>
                  </a:lnTo>
                  <a:lnTo>
                    <a:pt x="82" y="196"/>
                  </a:lnTo>
                  <a:lnTo>
                    <a:pt x="70" y="172"/>
                  </a:lnTo>
                  <a:lnTo>
                    <a:pt x="60" y="149"/>
                  </a:lnTo>
                  <a:lnTo>
                    <a:pt x="51" y="126"/>
                  </a:lnTo>
                  <a:lnTo>
                    <a:pt x="41" y="103"/>
                  </a:lnTo>
                  <a:lnTo>
                    <a:pt x="29" y="79"/>
                  </a:lnTo>
                  <a:lnTo>
                    <a:pt x="20" y="56"/>
                  </a:lnTo>
                  <a:lnTo>
                    <a:pt x="10" y="33"/>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 name="Freeform 69"/>
            <p:cNvSpPr>
              <a:spLocks/>
            </p:cNvSpPr>
            <p:nvPr/>
          </p:nvSpPr>
          <p:spPr bwMode="auto">
            <a:xfrm>
              <a:off x="2511" y="2942"/>
              <a:ext cx="53" cy="98"/>
            </a:xfrm>
            <a:custGeom>
              <a:avLst/>
              <a:gdLst>
                <a:gd name="T0" fmla="*/ 0 w 107"/>
                <a:gd name="T1" fmla="*/ 5 h 196"/>
                <a:gd name="T2" fmla="*/ 7 w 107"/>
                <a:gd name="T3" fmla="*/ 2 h 196"/>
                <a:gd name="T4" fmla="*/ 13 w 107"/>
                <a:gd name="T5" fmla="*/ 0 h 196"/>
                <a:gd name="T6" fmla="*/ 17 w 107"/>
                <a:gd name="T7" fmla="*/ 12 h 196"/>
                <a:gd name="T8" fmla="*/ 22 w 107"/>
                <a:gd name="T9" fmla="*/ 24 h 196"/>
                <a:gd name="T10" fmla="*/ 27 w 107"/>
                <a:gd name="T11" fmla="*/ 35 h 196"/>
                <a:gd name="T12" fmla="*/ 33 w 107"/>
                <a:gd name="T13" fmla="*/ 47 h 196"/>
                <a:gd name="T14" fmla="*/ 38 w 107"/>
                <a:gd name="T15" fmla="*/ 58 h 196"/>
                <a:gd name="T16" fmla="*/ 42 w 107"/>
                <a:gd name="T17" fmla="*/ 70 h 196"/>
                <a:gd name="T18" fmla="*/ 47 w 107"/>
                <a:gd name="T19" fmla="*/ 82 h 196"/>
                <a:gd name="T20" fmla="*/ 53 w 107"/>
                <a:gd name="T21" fmla="*/ 93 h 196"/>
                <a:gd name="T22" fmla="*/ 45 w 107"/>
                <a:gd name="T23" fmla="*/ 94 h 196"/>
                <a:gd name="T24" fmla="*/ 40 w 107"/>
                <a:gd name="T25" fmla="*/ 98 h 196"/>
                <a:gd name="T26" fmla="*/ 34 w 107"/>
                <a:gd name="T27" fmla="*/ 87 h 196"/>
                <a:gd name="T28" fmla="*/ 29 w 107"/>
                <a:gd name="T29" fmla="*/ 75 h 196"/>
                <a:gd name="T30" fmla="*/ 24 w 107"/>
                <a:gd name="T31" fmla="*/ 63 h 196"/>
                <a:gd name="T32" fmla="*/ 19 w 107"/>
                <a:gd name="T33" fmla="*/ 52 h 196"/>
                <a:gd name="T34" fmla="*/ 13 w 107"/>
                <a:gd name="T35" fmla="*/ 40 h 196"/>
                <a:gd name="T36" fmla="*/ 9 w 107"/>
                <a:gd name="T37" fmla="*/ 28 h 196"/>
                <a:gd name="T38" fmla="*/ 4 w 107"/>
                <a:gd name="T39" fmla="*/ 17 h 196"/>
                <a:gd name="T40" fmla="*/ 0 w 107"/>
                <a:gd name="T41" fmla="*/ 5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7" h="196">
                  <a:moveTo>
                    <a:pt x="0" y="10"/>
                  </a:moveTo>
                  <a:lnTo>
                    <a:pt x="14" y="4"/>
                  </a:lnTo>
                  <a:lnTo>
                    <a:pt x="27" y="0"/>
                  </a:lnTo>
                  <a:lnTo>
                    <a:pt x="35" y="23"/>
                  </a:lnTo>
                  <a:lnTo>
                    <a:pt x="45" y="47"/>
                  </a:lnTo>
                  <a:lnTo>
                    <a:pt x="54" y="70"/>
                  </a:lnTo>
                  <a:lnTo>
                    <a:pt x="66" y="93"/>
                  </a:lnTo>
                  <a:lnTo>
                    <a:pt x="76" y="116"/>
                  </a:lnTo>
                  <a:lnTo>
                    <a:pt x="85" y="140"/>
                  </a:lnTo>
                  <a:lnTo>
                    <a:pt x="95" y="163"/>
                  </a:lnTo>
                  <a:lnTo>
                    <a:pt x="107" y="186"/>
                  </a:lnTo>
                  <a:lnTo>
                    <a:pt x="91" y="188"/>
                  </a:lnTo>
                  <a:lnTo>
                    <a:pt x="80" y="196"/>
                  </a:lnTo>
                  <a:lnTo>
                    <a:pt x="68" y="173"/>
                  </a:lnTo>
                  <a:lnTo>
                    <a:pt x="58" y="149"/>
                  </a:lnTo>
                  <a:lnTo>
                    <a:pt x="49" y="126"/>
                  </a:lnTo>
                  <a:lnTo>
                    <a:pt x="39" y="103"/>
                  </a:lnTo>
                  <a:lnTo>
                    <a:pt x="27" y="80"/>
                  </a:lnTo>
                  <a:lnTo>
                    <a:pt x="19" y="56"/>
                  </a:lnTo>
                  <a:lnTo>
                    <a:pt x="8" y="33"/>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 name="Freeform 70"/>
            <p:cNvSpPr>
              <a:spLocks/>
            </p:cNvSpPr>
            <p:nvPr/>
          </p:nvSpPr>
          <p:spPr bwMode="auto">
            <a:xfrm>
              <a:off x="2595" y="2907"/>
              <a:ext cx="51" cy="97"/>
            </a:xfrm>
            <a:custGeom>
              <a:avLst/>
              <a:gdLst>
                <a:gd name="T0" fmla="*/ 0 w 101"/>
                <a:gd name="T1" fmla="*/ 5 h 194"/>
                <a:gd name="T2" fmla="*/ 6 w 101"/>
                <a:gd name="T3" fmla="*/ 2 h 194"/>
                <a:gd name="T4" fmla="*/ 13 w 101"/>
                <a:gd name="T5" fmla="*/ 0 h 194"/>
                <a:gd name="T6" fmla="*/ 17 w 101"/>
                <a:gd name="T7" fmla="*/ 11 h 194"/>
                <a:gd name="T8" fmla="*/ 21 w 101"/>
                <a:gd name="T9" fmla="*/ 23 h 194"/>
                <a:gd name="T10" fmla="*/ 26 w 101"/>
                <a:gd name="T11" fmla="*/ 34 h 194"/>
                <a:gd name="T12" fmla="*/ 31 w 101"/>
                <a:gd name="T13" fmla="*/ 46 h 194"/>
                <a:gd name="T14" fmla="*/ 36 w 101"/>
                <a:gd name="T15" fmla="*/ 57 h 194"/>
                <a:gd name="T16" fmla="*/ 41 w 101"/>
                <a:gd name="T17" fmla="*/ 68 h 194"/>
                <a:gd name="T18" fmla="*/ 46 w 101"/>
                <a:gd name="T19" fmla="*/ 80 h 194"/>
                <a:gd name="T20" fmla="*/ 51 w 101"/>
                <a:gd name="T21" fmla="*/ 92 h 194"/>
                <a:gd name="T22" fmla="*/ 45 w 101"/>
                <a:gd name="T23" fmla="*/ 94 h 194"/>
                <a:gd name="T24" fmla="*/ 39 w 101"/>
                <a:gd name="T25" fmla="*/ 97 h 194"/>
                <a:gd name="T26" fmla="*/ 33 w 101"/>
                <a:gd name="T27" fmla="*/ 86 h 194"/>
                <a:gd name="T28" fmla="*/ 28 w 101"/>
                <a:gd name="T29" fmla="*/ 74 h 194"/>
                <a:gd name="T30" fmla="*/ 23 w 101"/>
                <a:gd name="T31" fmla="*/ 62 h 194"/>
                <a:gd name="T32" fmla="*/ 19 w 101"/>
                <a:gd name="T33" fmla="*/ 51 h 194"/>
                <a:gd name="T34" fmla="*/ 14 w 101"/>
                <a:gd name="T35" fmla="*/ 39 h 194"/>
                <a:gd name="T36" fmla="*/ 9 w 101"/>
                <a:gd name="T37" fmla="*/ 28 h 194"/>
                <a:gd name="T38" fmla="*/ 4 w 101"/>
                <a:gd name="T39" fmla="*/ 16 h 194"/>
                <a:gd name="T40" fmla="*/ 0 w 101"/>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1" h="194">
                  <a:moveTo>
                    <a:pt x="0" y="10"/>
                  </a:moveTo>
                  <a:lnTo>
                    <a:pt x="11" y="4"/>
                  </a:lnTo>
                  <a:lnTo>
                    <a:pt x="25" y="0"/>
                  </a:lnTo>
                  <a:lnTo>
                    <a:pt x="33" y="22"/>
                  </a:lnTo>
                  <a:lnTo>
                    <a:pt x="42" y="45"/>
                  </a:lnTo>
                  <a:lnTo>
                    <a:pt x="52" y="68"/>
                  </a:lnTo>
                  <a:lnTo>
                    <a:pt x="62" y="91"/>
                  </a:lnTo>
                  <a:lnTo>
                    <a:pt x="72" y="113"/>
                  </a:lnTo>
                  <a:lnTo>
                    <a:pt x="81" y="136"/>
                  </a:lnTo>
                  <a:lnTo>
                    <a:pt x="91" y="159"/>
                  </a:lnTo>
                  <a:lnTo>
                    <a:pt x="101" y="183"/>
                  </a:lnTo>
                  <a:lnTo>
                    <a:pt x="89" y="188"/>
                  </a:lnTo>
                  <a:lnTo>
                    <a:pt x="77" y="194"/>
                  </a:lnTo>
                  <a:lnTo>
                    <a:pt x="66" y="171"/>
                  </a:lnTo>
                  <a:lnTo>
                    <a:pt x="56" y="148"/>
                  </a:lnTo>
                  <a:lnTo>
                    <a:pt x="46" y="124"/>
                  </a:lnTo>
                  <a:lnTo>
                    <a:pt x="37" y="101"/>
                  </a:lnTo>
                  <a:lnTo>
                    <a:pt x="27" y="78"/>
                  </a:lnTo>
                  <a:lnTo>
                    <a:pt x="17" y="55"/>
                  </a:lnTo>
                  <a:lnTo>
                    <a:pt x="8"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8" name="Freeform 71"/>
            <p:cNvSpPr>
              <a:spLocks/>
            </p:cNvSpPr>
            <p:nvPr/>
          </p:nvSpPr>
          <p:spPr bwMode="auto">
            <a:xfrm>
              <a:off x="2677" y="2871"/>
              <a:ext cx="53" cy="98"/>
            </a:xfrm>
            <a:custGeom>
              <a:avLst/>
              <a:gdLst>
                <a:gd name="T0" fmla="*/ 0 w 106"/>
                <a:gd name="T1" fmla="*/ 6 h 195"/>
                <a:gd name="T2" fmla="*/ 7 w 106"/>
                <a:gd name="T3" fmla="*/ 3 h 195"/>
                <a:gd name="T4" fmla="*/ 14 w 106"/>
                <a:gd name="T5" fmla="*/ 0 h 195"/>
                <a:gd name="T6" fmla="*/ 18 w 106"/>
                <a:gd name="T7" fmla="*/ 11 h 195"/>
                <a:gd name="T8" fmla="*/ 22 w 106"/>
                <a:gd name="T9" fmla="*/ 22 h 195"/>
                <a:gd name="T10" fmla="*/ 27 w 106"/>
                <a:gd name="T11" fmla="*/ 34 h 195"/>
                <a:gd name="T12" fmla="*/ 33 w 106"/>
                <a:gd name="T13" fmla="*/ 46 h 195"/>
                <a:gd name="T14" fmla="*/ 38 w 106"/>
                <a:gd name="T15" fmla="*/ 57 h 195"/>
                <a:gd name="T16" fmla="*/ 43 w 106"/>
                <a:gd name="T17" fmla="*/ 69 h 195"/>
                <a:gd name="T18" fmla="*/ 48 w 106"/>
                <a:gd name="T19" fmla="*/ 80 h 195"/>
                <a:gd name="T20" fmla="*/ 53 w 106"/>
                <a:gd name="T21" fmla="*/ 92 h 195"/>
                <a:gd name="T22" fmla="*/ 46 w 106"/>
                <a:gd name="T23" fmla="*/ 95 h 195"/>
                <a:gd name="T24" fmla="*/ 40 w 106"/>
                <a:gd name="T25" fmla="*/ 98 h 195"/>
                <a:gd name="T26" fmla="*/ 34 w 106"/>
                <a:gd name="T27" fmla="*/ 86 h 195"/>
                <a:gd name="T28" fmla="*/ 29 w 106"/>
                <a:gd name="T29" fmla="*/ 75 h 195"/>
                <a:gd name="T30" fmla="*/ 24 w 106"/>
                <a:gd name="T31" fmla="*/ 63 h 195"/>
                <a:gd name="T32" fmla="*/ 19 w 106"/>
                <a:gd name="T33" fmla="*/ 51 h 195"/>
                <a:gd name="T34" fmla="*/ 14 w 106"/>
                <a:gd name="T35" fmla="*/ 40 h 195"/>
                <a:gd name="T36" fmla="*/ 10 w 106"/>
                <a:gd name="T37" fmla="*/ 28 h 195"/>
                <a:gd name="T38" fmla="*/ 4 w 106"/>
                <a:gd name="T39" fmla="*/ 17 h 195"/>
                <a:gd name="T40" fmla="*/ 0 w 106"/>
                <a:gd name="T41" fmla="*/ 6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95">
                  <a:moveTo>
                    <a:pt x="0" y="11"/>
                  </a:moveTo>
                  <a:lnTo>
                    <a:pt x="13" y="5"/>
                  </a:lnTo>
                  <a:lnTo>
                    <a:pt x="27" y="0"/>
                  </a:lnTo>
                  <a:lnTo>
                    <a:pt x="35" y="21"/>
                  </a:lnTo>
                  <a:lnTo>
                    <a:pt x="44" y="44"/>
                  </a:lnTo>
                  <a:lnTo>
                    <a:pt x="54" y="67"/>
                  </a:lnTo>
                  <a:lnTo>
                    <a:pt x="66" y="91"/>
                  </a:lnTo>
                  <a:lnTo>
                    <a:pt x="75" y="114"/>
                  </a:lnTo>
                  <a:lnTo>
                    <a:pt x="85" y="137"/>
                  </a:lnTo>
                  <a:lnTo>
                    <a:pt x="95" y="160"/>
                  </a:lnTo>
                  <a:lnTo>
                    <a:pt x="106" y="184"/>
                  </a:lnTo>
                  <a:lnTo>
                    <a:pt x="91" y="190"/>
                  </a:lnTo>
                  <a:lnTo>
                    <a:pt x="79" y="195"/>
                  </a:lnTo>
                  <a:lnTo>
                    <a:pt x="68" y="172"/>
                  </a:lnTo>
                  <a:lnTo>
                    <a:pt x="58" y="149"/>
                  </a:lnTo>
                  <a:lnTo>
                    <a:pt x="48" y="126"/>
                  </a:lnTo>
                  <a:lnTo>
                    <a:pt x="38" y="102"/>
                  </a:lnTo>
                  <a:lnTo>
                    <a:pt x="27" y="79"/>
                  </a:lnTo>
                  <a:lnTo>
                    <a:pt x="19" y="56"/>
                  </a:lnTo>
                  <a:lnTo>
                    <a:pt x="7" y="33"/>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9" name="Freeform 72"/>
            <p:cNvSpPr>
              <a:spLocks/>
            </p:cNvSpPr>
            <p:nvPr/>
          </p:nvSpPr>
          <p:spPr bwMode="auto">
            <a:xfrm>
              <a:off x="2761" y="2836"/>
              <a:ext cx="51" cy="97"/>
            </a:xfrm>
            <a:custGeom>
              <a:avLst/>
              <a:gdLst>
                <a:gd name="T0" fmla="*/ 0 w 101"/>
                <a:gd name="T1" fmla="*/ 6 h 194"/>
                <a:gd name="T2" fmla="*/ 6 w 101"/>
                <a:gd name="T3" fmla="*/ 3 h 194"/>
                <a:gd name="T4" fmla="*/ 12 w 101"/>
                <a:gd name="T5" fmla="*/ 0 h 194"/>
                <a:gd name="T6" fmla="*/ 16 w 101"/>
                <a:gd name="T7" fmla="*/ 11 h 194"/>
                <a:gd name="T8" fmla="*/ 22 w 101"/>
                <a:gd name="T9" fmla="*/ 22 h 194"/>
                <a:gd name="T10" fmla="*/ 26 w 101"/>
                <a:gd name="T11" fmla="*/ 34 h 194"/>
                <a:gd name="T12" fmla="*/ 31 w 101"/>
                <a:gd name="T13" fmla="*/ 46 h 194"/>
                <a:gd name="T14" fmla="*/ 35 w 101"/>
                <a:gd name="T15" fmla="*/ 57 h 194"/>
                <a:gd name="T16" fmla="*/ 41 w 101"/>
                <a:gd name="T17" fmla="*/ 69 h 194"/>
                <a:gd name="T18" fmla="*/ 45 w 101"/>
                <a:gd name="T19" fmla="*/ 81 h 194"/>
                <a:gd name="T20" fmla="*/ 51 w 101"/>
                <a:gd name="T21" fmla="*/ 92 h 194"/>
                <a:gd name="T22" fmla="*/ 44 w 101"/>
                <a:gd name="T23" fmla="*/ 94 h 194"/>
                <a:gd name="T24" fmla="*/ 38 w 101"/>
                <a:gd name="T25" fmla="*/ 97 h 194"/>
                <a:gd name="T26" fmla="*/ 32 w 101"/>
                <a:gd name="T27" fmla="*/ 85 h 194"/>
                <a:gd name="T28" fmla="*/ 28 w 101"/>
                <a:gd name="T29" fmla="*/ 74 h 194"/>
                <a:gd name="T30" fmla="*/ 23 w 101"/>
                <a:gd name="T31" fmla="*/ 62 h 194"/>
                <a:gd name="T32" fmla="*/ 19 w 101"/>
                <a:gd name="T33" fmla="*/ 52 h 194"/>
                <a:gd name="T34" fmla="*/ 13 w 101"/>
                <a:gd name="T35" fmla="*/ 40 h 194"/>
                <a:gd name="T36" fmla="*/ 9 w 101"/>
                <a:gd name="T37" fmla="*/ 28 h 194"/>
                <a:gd name="T38" fmla="*/ 4 w 101"/>
                <a:gd name="T39" fmla="*/ 17 h 194"/>
                <a:gd name="T40" fmla="*/ 0 w 101"/>
                <a:gd name="T41" fmla="*/ 6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1" h="194">
                  <a:moveTo>
                    <a:pt x="0" y="11"/>
                  </a:moveTo>
                  <a:lnTo>
                    <a:pt x="12" y="6"/>
                  </a:lnTo>
                  <a:lnTo>
                    <a:pt x="24" y="0"/>
                  </a:lnTo>
                  <a:lnTo>
                    <a:pt x="31" y="21"/>
                  </a:lnTo>
                  <a:lnTo>
                    <a:pt x="43" y="44"/>
                  </a:lnTo>
                  <a:lnTo>
                    <a:pt x="51" y="68"/>
                  </a:lnTo>
                  <a:lnTo>
                    <a:pt x="62" y="91"/>
                  </a:lnTo>
                  <a:lnTo>
                    <a:pt x="70" y="114"/>
                  </a:lnTo>
                  <a:lnTo>
                    <a:pt x="82" y="137"/>
                  </a:lnTo>
                  <a:lnTo>
                    <a:pt x="90" y="161"/>
                  </a:lnTo>
                  <a:lnTo>
                    <a:pt x="101" y="184"/>
                  </a:lnTo>
                  <a:lnTo>
                    <a:pt x="88" y="188"/>
                  </a:lnTo>
                  <a:lnTo>
                    <a:pt x="76" y="194"/>
                  </a:lnTo>
                  <a:lnTo>
                    <a:pt x="64" y="170"/>
                  </a:lnTo>
                  <a:lnTo>
                    <a:pt x="55" y="147"/>
                  </a:lnTo>
                  <a:lnTo>
                    <a:pt x="45" y="124"/>
                  </a:lnTo>
                  <a:lnTo>
                    <a:pt x="37" y="103"/>
                  </a:lnTo>
                  <a:lnTo>
                    <a:pt x="26" y="79"/>
                  </a:lnTo>
                  <a:lnTo>
                    <a:pt x="18" y="56"/>
                  </a:lnTo>
                  <a:lnTo>
                    <a:pt x="8" y="33"/>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73"/>
            <p:cNvSpPr>
              <a:spLocks/>
            </p:cNvSpPr>
            <p:nvPr/>
          </p:nvSpPr>
          <p:spPr bwMode="auto">
            <a:xfrm>
              <a:off x="2843" y="2801"/>
              <a:ext cx="53" cy="97"/>
            </a:xfrm>
            <a:custGeom>
              <a:avLst/>
              <a:gdLst>
                <a:gd name="T0" fmla="*/ 0 w 107"/>
                <a:gd name="T1" fmla="*/ 7 h 196"/>
                <a:gd name="T2" fmla="*/ 7 w 107"/>
                <a:gd name="T3" fmla="*/ 3 h 196"/>
                <a:gd name="T4" fmla="*/ 13 w 107"/>
                <a:gd name="T5" fmla="*/ 0 h 196"/>
                <a:gd name="T6" fmla="*/ 17 w 107"/>
                <a:gd name="T7" fmla="*/ 11 h 196"/>
                <a:gd name="T8" fmla="*/ 23 w 107"/>
                <a:gd name="T9" fmla="*/ 23 h 196"/>
                <a:gd name="T10" fmla="*/ 27 w 107"/>
                <a:gd name="T11" fmla="*/ 35 h 196"/>
                <a:gd name="T12" fmla="*/ 33 w 107"/>
                <a:gd name="T13" fmla="*/ 46 h 196"/>
                <a:gd name="T14" fmla="*/ 38 w 107"/>
                <a:gd name="T15" fmla="*/ 57 h 196"/>
                <a:gd name="T16" fmla="*/ 43 w 107"/>
                <a:gd name="T17" fmla="*/ 69 h 196"/>
                <a:gd name="T18" fmla="*/ 47 w 107"/>
                <a:gd name="T19" fmla="*/ 81 h 196"/>
                <a:gd name="T20" fmla="*/ 53 w 107"/>
                <a:gd name="T21" fmla="*/ 92 h 196"/>
                <a:gd name="T22" fmla="*/ 45 w 107"/>
                <a:gd name="T23" fmla="*/ 94 h 196"/>
                <a:gd name="T24" fmla="*/ 40 w 107"/>
                <a:gd name="T25" fmla="*/ 97 h 196"/>
                <a:gd name="T26" fmla="*/ 34 w 107"/>
                <a:gd name="T27" fmla="*/ 86 h 196"/>
                <a:gd name="T28" fmla="*/ 29 w 107"/>
                <a:gd name="T29" fmla="*/ 74 h 196"/>
                <a:gd name="T30" fmla="*/ 24 w 107"/>
                <a:gd name="T31" fmla="*/ 62 h 196"/>
                <a:gd name="T32" fmla="*/ 19 w 107"/>
                <a:gd name="T33" fmla="*/ 51 h 196"/>
                <a:gd name="T34" fmla="*/ 14 w 107"/>
                <a:gd name="T35" fmla="*/ 40 h 196"/>
                <a:gd name="T36" fmla="*/ 10 w 107"/>
                <a:gd name="T37" fmla="*/ 28 h 196"/>
                <a:gd name="T38" fmla="*/ 5 w 107"/>
                <a:gd name="T39" fmla="*/ 17 h 196"/>
                <a:gd name="T40" fmla="*/ 0 w 107"/>
                <a:gd name="T41" fmla="*/ 7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7" h="196">
                  <a:moveTo>
                    <a:pt x="0" y="14"/>
                  </a:moveTo>
                  <a:lnTo>
                    <a:pt x="14" y="6"/>
                  </a:lnTo>
                  <a:lnTo>
                    <a:pt x="27" y="0"/>
                  </a:lnTo>
                  <a:lnTo>
                    <a:pt x="35" y="23"/>
                  </a:lnTo>
                  <a:lnTo>
                    <a:pt x="47" y="47"/>
                  </a:lnTo>
                  <a:lnTo>
                    <a:pt x="55" y="70"/>
                  </a:lnTo>
                  <a:lnTo>
                    <a:pt x="66" y="93"/>
                  </a:lnTo>
                  <a:lnTo>
                    <a:pt x="76" y="116"/>
                  </a:lnTo>
                  <a:lnTo>
                    <a:pt x="86" y="140"/>
                  </a:lnTo>
                  <a:lnTo>
                    <a:pt x="95" y="163"/>
                  </a:lnTo>
                  <a:lnTo>
                    <a:pt x="107" y="186"/>
                  </a:lnTo>
                  <a:lnTo>
                    <a:pt x="91" y="190"/>
                  </a:lnTo>
                  <a:lnTo>
                    <a:pt x="80" y="196"/>
                  </a:lnTo>
                  <a:lnTo>
                    <a:pt x="68" y="173"/>
                  </a:lnTo>
                  <a:lnTo>
                    <a:pt x="58" y="149"/>
                  </a:lnTo>
                  <a:lnTo>
                    <a:pt x="49" y="126"/>
                  </a:lnTo>
                  <a:lnTo>
                    <a:pt x="39" y="103"/>
                  </a:lnTo>
                  <a:lnTo>
                    <a:pt x="29" y="80"/>
                  </a:lnTo>
                  <a:lnTo>
                    <a:pt x="20" y="56"/>
                  </a:lnTo>
                  <a:lnTo>
                    <a:pt x="10" y="35"/>
                  </a:lnTo>
                  <a:lnTo>
                    <a:pt x="0" y="14"/>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 name="Freeform 74"/>
            <p:cNvSpPr>
              <a:spLocks/>
            </p:cNvSpPr>
            <p:nvPr/>
          </p:nvSpPr>
          <p:spPr bwMode="auto">
            <a:xfrm>
              <a:off x="2927" y="2766"/>
              <a:ext cx="51" cy="98"/>
            </a:xfrm>
            <a:custGeom>
              <a:avLst/>
              <a:gdLst>
                <a:gd name="T0" fmla="*/ 0 w 103"/>
                <a:gd name="T1" fmla="*/ 5 h 196"/>
                <a:gd name="T2" fmla="*/ 6 w 103"/>
                <a:gd name="T3" fmla="*/ 2 h 196"/>
                <a:gd name="T4" fmla="*/ 11 w 103"/>
                <a:gd name="T5" fmla="*/ 0 h 196"/>
                <a:gd name="T6" fmla="*/ 16 w 103"/>
                <a:gd name="T7" fmla="*/ 12 h 196"/>
                <a:gd name="T8" fmla="*/ 21 w 103"/>
                <a:gd name="T9" fmla="*/ 24 h 196"/>
                <a:gd name="T10" fmla="*/ 26 w 103"/>
                <a:gd name="T11" fmla="*/ 35 h 196"/>
                <a:gd name="T12" fmla="*/ 31 w 103"/>
                <a:gd name="T13" fmla="*/ 47 h 196"/>
                <a:gd name="T14" fmla="*/ 36 w 103"/>
                <a:gd name="T15" fmla="*/ 59 h 196"/>
                <a:gd name="T16" fmla="*/ 40 w 103"/>
                <a:gd name="T17" fmla="*/ 70 h 196"/>
                <a:gd name="T18" fmla="*/ 45 w 103"/>
                <a:gd name="T19" fmla="*/ 82 h 196"/>
                <a:gd name="T20" fmla="*/ 51 w 103"/>
                <a:gd name="T21" fmla="*/ 93 h 196"/>
                <a:gd name="T22" fmla="*/ 44 w 103"/>
                <a:gd name="T23" fmla="*/ 94 h 196"/>
                <a:gd name="T24" fmla="*/ 39 w 103"/>
                <a:gd name="T25" fmla="*/ 98 h 196"/>
                <a:gd name="T26" fmla="*/ 33 w 103"/>
                <a:gd name="T27" fmla="*/ 87 h 196"/>
                <a:gd name="T28" fmla="*/ 28 w 103"/>
                <a:gd name="T29" fmla="*/ 75 h 196"/>
                <a:gd name="T30" fmla="*/ 23 w 103"/>
                <a:gd name="T31" fmla="*/ 63 h 196"/>
                <a:gd name="T32" fmla="*/ 18 w 103"/>
                <a:gd name="T33" fmla="*/ 52 h 196"/>
                <a:gd name="T34" fmla="*/ 12 w 103"/>
                <a:gd name="T35" fmla="*/ 40 h 196"/>
                <a:gd name="T36" fmla="*/ 8 w 103"/>
                <a:gd name="T37" fmla="*/ 28 h 196"/>
                <a:gd name="T38" fmla="*/ 4 w 103"/>
                <a:gd name="T39" fmla="*/ 17 h 196"/>
                <a:gd name="T40" fmla="*/ 0 w 103"/>
                <a:gd name="T41" fmla="*/ 5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6">
                  <a:moveTo>
                    <a:pt x="0" y="10"/>
                  </a:moveTo>
                  <a:lnTo>
                    <a:pt x="12" y="4"/>
                  </a:lnTo>
                  <a:lnTo>
                    <a:pt x="23" y="0"/>
                  </a:lnTo>
                  <a:lnTo>
                    <a:pt x="33" y="24"/>
                  </a:lnTo>
                  <a:lnTo>
                    <a:pt x="43" y="47"/>
                  </a:lnTo>
                  <a:lnTo>
                    <a:pt x="52" y="70"/>
                  </a:lnTo>
                  <a:lnTo>
                    <a:pt x="62" y="93"/>
                  </a:lnTo>
                  <a:lnTo>
                    <a:pt x="72" y="117"/>
                  </a:lnTo>
                  <a:lnTo>
                    <a:pt x="81" y="140"/>
                  </a:lnTo>
                  <a:lnTo>
                    <a:pt x="91" y="163"/>
                  </a:lnTo>
                  <a:lnTo>
                    <a:pt x="103" y="186"/>
                  </a:lnTo>
                  <a:lnTo>
                    <a:pt x="89" y="188"/>
                  </a:lnTo>
                  <a:lnTo>
                    <a:pt x="78" y="196"/>
                  </a:lnTo>
                  <a:lnTo>
                    <a:pt x="66" y="173"/>
                  </a:lnTo>
                  <a:lnTo>
                    <a:pt x="56" y="150"/>
                  </a:lnTo>
                  <a:lnTo>
                    <a:pt x="47" y="126"/>
                  </a:lnTo>
                  <a:lnTo>
                    <a:pt x="37" y="103"/>
                  </a:lnTo>
                  <a:lnTo>
                    <a:pt x="25" y="80"/>
                  </a:lnTo>
                  <a:lnTo>
                    <a:pt x="17" y="56"/>
                  </a:lnTo>
                  <a:lnTo>
                    <a:pt x="8" y="33"/>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 name="Freeform 75"/>
            <p:cNvSpPr>
              <a:spLocks/>
            </p:cNvSpPr>
            <p:nvPr/>
          </p:nvSpPr>
          <p:spPr bwMode="auto">
            <a:xfrm>
              <a:off x="3010" y="2730"/>
              <a:ext cx="52" cy="99"/>
            </a:xfrm>
            <a:custGeom>
              <a:avLst/>
              <a:gdLst>
                <a:gd name="T0" fmla="*/ 0 w 103"/>
                <a:gd name="T1" fmla="*/ 6 h 197"/>
                <a:gd name="T2" fmla="*/ 6 w 103"/>
                <a:gd name="T3" fmla="*/ 3 h 197"/>
                <a:gd name="T4" fmla="*/ 12 w 103"/>
                <a:gd name="T5" fmla="*/ 0 h 197"/>
                <a:gd name="T6" fmla="*/ 16 w 103"/>
                <a:gd name="T7" fmla="*/ 12 h 197"/>
                <a:gd name="T8" fmla="*/ 21 w 103"/>
                <a:gd name="T9" fmla="*/ 23 h 197"/>
                <a:gd name="T10" fmla="*/ 25 w 103"/>
                <a:gd name="T11" fmla="*/ 35 h 197"/>
                <a:gd name="T12" fmla="*/ 31 w 103"/>
                <a:gd name="T13" fmla="*/ 47 h 197"/>
                <a:gd name="T14" fmla="*/ 36 w 103"/>
                <a:gd name="T15" fmla="*/ 58 h 197"/>
                <a:gd name="T16" fmla="*/ 41 w 103"/>
                <a:gd name="T17" fmla="*/ 70 h 197"/>
                <a:gd name="T18" fmla="*/ 46 w 103"/>
                <a:gd name="T19" fmla="*/ 81 h 197"/>
                <a:gd name="T20" fmla="*/ 52 w 103"/>
                <a:gd name="T21" fmla="*/ 93 h 197"/>
                <a:gd name="T22" fmla="*/ 45 w 103"/>
                <a:gd name="T23" fmla="*/ 95 h 197"/>
                <a:gd name="T24" fmla="*/ 38 w 103"/>
                <a:gd name="T25" fmla="*/ 99 h 197"/>
                <a:gd name="T26" fmla="*/ 32 w 103"/>
                <a:gd name="T27" fmla="*/ 87 h 197"/>
                <a:gd name="T28" fmla="*/ 27 w 103"/>
                <a:gd name="T29" fmla="*/ 76 h 197"/>
                <a:gd name="T30" fmla="*/ 22 w 103"/>
                <a:gd name="T31" fmla="*/ 64 h 197"/>
                <a:gd name="T32" fmla="*/ 19 w 103"/>
                <a:gd name="T33" fmla="*/ 52 h 197"/>
                <a:gd name="T34" fmla="*/ 13 w 103"/>
                <a:gd name="T35" fmla="*/ 41 h 197"/>
                <a:gd name="T36" fmla="*/ 9 w 103"/>
                <a:gd name="T37" fmla="*/ 29 h 197"/>
                <a:gd name="T38" fmla="*/ 4 w 103"/>
                <a:gd name="T39" fmla="*/ 17 h 197"/>
                <a:gd name="T40" fmla="*/ 0 w 103"/>
                <a:gd name="T41" fmla="*/ 6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7">
                  <a:moveTo>
                    <a:pt x="0" y="11"/>
                  </a:moveTo>
                  <a:lnTo>
                    <a:pt x="11" y="5"/>
                  </a:lnTo>
                  <a:lnTo>
                    <a:pt x="23" y="0"/>
                  </a:lnTo>
                  <a:lnTo>
                    <a:pt x="31" y="23"/>
                  </a:lnTo>
                  <a:lnTo>
                    <a:pt x="42" y="46"/>
                  </a:lnTo>
                  <a:lnTo>
                    <a:pt x="50" y="69"/>
                  </a:lnTo>
                  <a:lnTo>
                    <a:pt x="62" y="93"/>
                  </a:lnTo>
                  <a:lnTo>
                    <a:pt x="72" y="116"/>
                  </a:lnTo>
                  <a:lnTo>
                    <a:pt x="81" y="139"/>
                  </a:lnTo>
                  <a:lnTo>
                    <a:pt x="91" y="162"/>
                  </a:lnTo>
                  <a:lnTo>
                    <a:pt x="103" y="186"/>
                  </a:lnTo>
                  <a:lnTo>
                    <a:pt x="89" y="190"/>
                  </a:lnTo>
                  <a:lnTo>
                    <a:pt x="75" y="197"/>
                  </a:lnTo>
                  <a:lnTo>
                    <a:pt x="64" y="174"/>
                  </a:lnTo>
                  <a:lnTo>
                    <a:pt x="54" y="151"/>
                  </a:lnTo>
                  <a:lnTo>
                    <a:pt x="44" y="127"/>
                  </a:lnTo>
                  <a:lnTo>
                    <a:pt x="37" y="104"/>
                  </a:lnTo>
                  <a:lnTo>
                    <a:pt x="25" y="81"/>
                  </a:lnTo>
                  <a:lnTo>
                    <a:pt x="17" y="58"/>
                  </a:lnTo>
                  <a:lnTo>
                    <a:pt x="8" y="34"/>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3" name="Freeform 76"/>
            <p:cNvSpPr>
              <a:spLocks/>
            </p:cNvSpPr>
            <p:nvPr/>
          </p:nvSpPr>
          <p:spPr bwMode="auto">
            <a:xfrm>
              <a:off x="3093" y="2695"/>
              <a:ext cx="52" cy="97"/>
            </a:xfrm>
            <a:custGeom>
              <a:avLst/>
              <a:gdLst>
                <a:gd name="T0" fmla="*/ 0 w 104"/>
                <a:gd name="T1" fmla="*/ 6 h 194"/>
                <a:gd name="T2" fmla="*/ 6 w 104"/>
                <a:gd name="T3" fmla="*/ 3 h 194"/>
                <a:gd name="T4" fmla="*/ 14 w 104"/>
                <a:gd name="T5" fmla="*/ 0 h 194"/>
                <a:gd name="T6" fmla="*/ 18 w 104"/>
                <a:gd name="T7" fmla="*/ 11 h 194"/>
                <a:gd name="T8" fmla="*/ 22 w 104"/>
                <a:gd name="T9" fmla="*/ 22 h 194"/>
                <a:gd name="T10" fmla="*/ 26 w 104"/>
                <a:gd name="T11" fmla="*/ 34 h 194"/>
                <a:gd name="T12" fmla="*/ 32 w 104"/>
                <a:gd name="T13" fmla="*/ 46 h 194"/>
                <a:gd name="T14" fmla="*/ 37 w 104"/>
                <a:gd name="T15" fmla="*/ 57 h 194"/>
                <a:gd name="T16" fmla="*/ 42 w 104"/>
                <a:gd name="T17" fmla="*/ 69 h 194"/>
                <a:gd name="T18" fmla="*/ 47 w 104"/>
                <a:gd name="T19" fmla="*/ 81 h 194"/>
                <a:gd name="T20" fmla="*/ 52 w 104"/>
                <a:gd name="T21" fmla="*/ 92 h 194"/>
                <a:gd name="T22" fmla="*/ 45 w 104"/>
                <a:gd name="T23" fmla="*/ 95 h 194"/>
                <a:gd name="T24" fmla="*/ 39 w 104"/>
                <a:gd name="T25" fmla="*/ 97 h 194"/>
                <a:gd name="T26" fmla="*/ 33 w 104"/>
                <a:gd name="T27" fmla="*/ 85 h 194"/>
                <a:gd name="T28" fmla="*/ 28 w 104"/>
                <a:gd name="T29" fmla="*/ 74 h 194"/>
                <a:gd name="T30" fmla="*/ 23 w 104"/>
                <a:gd name="T31" fmla="*/ 62 h 194"/>
                <a:gd name="T32" fmla="*/ 19 w 104"/>
                <a:gd name="T33" fmla="*/ 51 h 194"/>
                <a:gd name="T34" fmla="*/ 14 w 104"/>
                <a:gd name="T35" fmla="*/ 40 h 194"/>
                <a:gd name="T36" fmla="*/ 10 w 104"/>
                <a:gd name="T37" fmla="*/ 28 h 194"/>
                <a:gd name="T38" fmla="*/ 4 w 104"/>
                <a:gd name="T39" fmla="*/ 17 h 194"/>
                <a:gd name="T40" fmla="*/ 0 w 104"/>
                <a:gd name="T41" fmla="*/ 6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94">
                  <a:moveTo>
                    <a:pt x="0" y="11"/>
                  </a:moveTo>
                  <a:lnTo>
                    <a:pt x="11" y="6"/>
                  </a:lnTo>
                  <a:lnTo>
                    <a:pt x="27" y="0"/>
                  </a:lnTo>
                  <a:lnTo>
                    <a:pt x="35" y="21"/>
                  </a:lnTo>
                  <a:lnTo>
                    <a:pt x="44" y="44"/>
                  </a:lnTo>
                  <a:lnTo>
                    <a:pt x="52" y="68"/>
                  </a:lnTo>
                  <a:lnTo>
                    <a:pt x="64" y="91"/>
                  </a:lnTo>
                  <a:lnTo>
                    <a:pt x="73" y="114"/>
                  </a:lnTo>
                  <a:lnTo>
                    <a:pt x="83" y="137"/>
                  </a:lnTo>
                  <a:lnTo>
                    <a:pt x="93" y="161"/>
                  </a:lnTo>
                  <a:lnTo>
                    <a:pt x="104" y="184"/>
                  </a:lnTo>
                  <a:lnTo>
                    <a:pt x="89" y="190"/>
                  </a:lnTo>
                  <a:lnTo>
                    <a:pt x="77" y="194"/>
                  </a:lnTo>
                  <a:lnTo>
                    <a:pt x="66" y="170"/>
                  </a:lnTo>
                  <a:lnTo>
                    <a:pt x="56" y="147"/>
                  </a:lnTo>
                  <a:lnTo>
                    <a:pt x="46" y="124"/>
                  </a:lnTo>
                  <a:lnTo>
                    <a:pt x="38" y="102"/>
                  </a:lnTo>
                  <a:lnTo>
                    <a:pt x="27" y="79"/>
                  </a:lnTo>
                  <a:lnTo>
                    <a:pt x="19" y="56"/>
                  </a:lnTo>
                  <a:lnTo>
                    <a:pt x="7" y="33"/>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 name="Freeform 77"/>
            <p:cNvSpPr>
              <a:spLocks/>
            </p:cNvSpPr>
            <p:nvPr/>
          </p:nvSpPr>
          <p:spPr bwMode="auto">
            <a:xfrm>
              <a:off x="3176" y="2660"/>
              <a:ext cx="52" cy="97"/>
            </a:xfrm>
            <a:custGeom>
              <a:avLst/>
              <a:gdLst>
                <a:gd name="T0" fmla="*/ 0 w 103"/>
                <a:gd name="T1" fmla="*/ 6 h 194"/>
                <a:gd name="T2" fmla="*/ 6 w 103"/>
                <a:gd name="T3" fmla="*/ 2 h 194"/>
                <a:gd name="T4" fmla="*/ 12 w 103"/>
                <a:gd name="T5" fmla="*/ 0 h 194"/>
                <a:gd name="T6" fmla="*/ 17 w 103"/>
                <a:gd name="T7" fmla="*/ 11 h 194"/>
                <a:gd name="T8" fmla="*/ 22 w 103"/>
                <a:gd name="T9" fmla="*/ 23 h 194"/>
                <a:gd name="T10" fmla="*/ 27 w 103"/>
                <a:gd name="T11" fmla="*/ 34 h 194"/>
                <a:gd name="T12" fmla="*/ 32 w 103"/>
                <a:gd name="T13" fmla="*/ 46 h 194"/>
                <a:gd name="T14" fmla="*/ 36 w 103"/>
                <a:gd name="T15" fmla="*/ 57 h 194"/>
                <a:gd name="T16" fmla="*/ 41 w 103"/>
                <a:gd name="T17" fmla="*/ 69 h 194"/>
                <a:gd name="T18" fmla="*/ 46 w 103"/>
                <a:gd name="T19" fmla="*/ 81 h 194"/>
                <a:gd name="T20" fmla="*/ 52 w 103"/>
                <a:gd name="T21" fmla="*/ 92 h 194"/>
                <a:gd name="T22" fmla="*/ 45 w 103"/>
                <a:gd name="T23" fmla="*/ 94 h 194"/>
                <a:gd name="T24" fmla="*/ 39 w 103"/>
                <a:gd name="T25" fmla="*/ 97 h 194"/>
                <a:gd name="T26" fmla="*/ 33 w 103"/>
                <a:gd name="T27" fmla="*/ 86 h 194"/>
                <a:gd name="T28" fmla="*/ 29 w 103"/>
                <a:gd name="T29" fmla="*/ 74 h 194"/>
                <a:gd name="T30" fmla="*/ 24 w 103"/>
                <a:gd name="T31" fmla="*/ 62 h 194"/>
                <a:gd name="T32" fmla="*/ 19 w 103"/>
                <a:gd name="T33" fmla="*/ 51 h 194"/>
                <a:gd name="T34" fmla="*/ 13 w 103"/>
                <a:gd name="T35" fmla="*/ 39 h 194"/>
                <a:gd name="T36" fmla="*/ 9 w 103"/>
                <a:gd name="T37" fmla="*/ 27 h 194"/>
                <a:gd name="T38" fmla="*/ 4 w 103"/>
                <a:gd name="T39" fmla="*/ 17 h 194"/>
                <a:gd name="T40" fmla="*/ 0 w 103"/>
                <a:gd name="T41" fmla="*/ 6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4">
                  <a:moveTo>
                    <a:pt x="0" y="12"/>
                  </a:moveTo>
                  <a:lnTo>
                    <a:pt x="12" y="4"/>
                  </a:lnTo>
                  <a:lnTo>
                    <a:pt x="24" y="0"/>
                  </a:lnTo>
                  <a:lnTo>
                    <a:pt x="33" y="21"/>
                  </a:lnTo>
                  <a:lnTo>
                    <a:pt x="43" y="45"/>
                  </a:lnTo>
                  <a:lnTo>
                    <a:pt x="53" y="68"/>
                  </a:lnTo>
                  <a:lnTo>
                    <a:pt x="63" y="91"/>
                  </a:lnTo>
                  <a:lnTo>
                    <a:pt x="72" y="114"/>
                  </a:lnTo>
                  <a:lnTo>
                    <a:pt x="82" y="138"/>
                  </a:lnTo>
                  <a:lnTo>
                    <a:pt x="92" y="161"/>
                  </a:lnTo>
                  <a:lnTo>
                    <a:pt x="103" y="184"/>
                  </a:lnTo>
                  <a:lnTo>
                    <a:pt x="90" y="188"/>
                  </a:lnTo>
                  <a:lnTo>
                    <a:pt x="78" y="194"/>
                  </a:lnTo>
                  <a:lnTo>
                    <a:pt x="66" y="171"/>
                  </a:lnTo>
                  <a:lnTo>
                    <a:pt x="57" y="147"/>
                  </a:lnTo>
                  <a:lnTo>
                    <a:pt x="47" y="124"/>
                  </a:lnTo>
                  <a:lnTo>
                    <a:pt x="37" y="101"/>
                  </a:lnTo>
                  <a:lnTo>
                    <a:pt x="26" y="77"/>
                  </a:lnTo>
                  <a:lnTo>
                    <a:pt x="18" y="54"/>
                  </a:lnTo>
                  <a:lnTo>
                    <a:pt x="8" y="33"/>
                  </a:lnTo>
                  <a:lnTo>
                    <a:pt x="0" y="12"/>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 name="Freeform 78"/>
            <p:cNvSpPr>
              <a:spLocks/>
            </p:cNvSpPr>
            <p:nvPr/>
          </p:nvSpPr>
          <p:spPr bwMode="auto">
            <a:xfrm>
              <a:off x="3259" y="2624"/>
              <a:ext cx="52" cy="98"/>
            </a:xfrm>
            <a:custGeom>
              <a:avLst/>
              <a:gdLst>
                <a:gd name="T0" fmla="*/ 0 w 105"/>
                <a:gd name="T1" fmla="*/ 5 h 196"/>
                <a:gd name="T2" fmla="*/ 6 w 105"/>
                <a:gd name="T3" fmla="*/ 2 h 196"/>
                <a:gd name="T4" fmla="*/ 13 w 105"/>
                <a:gd name="T5" fmla="*/ 0 h 196"/>
                <a:gd name="T6" fmla="*/ 17 w 105"/>
                <a:gd name="T7" fmla="*/ 12 h 196"/>
                <a:gd name="T8" fmla="*/ 22 w 105"/>
                <a:gd name="T9" fmla="*/ 24 h 196"/>
                <a:gd name="T10" fmla="*/ 26 w 105"/>
                <a:gd name="T11" fmla="*/ 35 h 196"/>
                <a:gd name="T12" fmla="*/ 32 w 105"/>
                <a:gd name="T13" fmla="*/ 47 h 196"/>
                <a:gd name="T14" fmla="*/ 37 w 105"/>
                <a:gd name="T15" fmla="*/ 59 h 196"/>
                <a:gd name="T16" fmla="*/ 42 w 105"/>
                <a:gd name="T17" fmla="*/ 70 h 196"/>
                <a:gd name="T18" fmla="*/ 46 w 105"/>
                <a:gd name="T19" fmla="*/ 82 h 196"/>
                <a:gd name="T20" fmla="*/ 52 w 105"/>
                <a:gd name="T21" fmla="*/ 93 h 196"/>
                <a:gd name="T22" fmla="*/ 45 w 105"/>
                <a:gd name="T23" fmla="*/ 95 h 196"/>
                <a:gd name="T24" fmla="*/ 39 w 105"/>
                <a:gd name="T25" fmla="*/ 98 h 196"/>
                <a:gd name="T26" fmla="*/ 33 w 105"/>
                <a:gd name="T27" fmla="*/ 87 h 196"/>
                <a:gd name="T28" fmla="*/ 28 w 105"/>
                <a:gd name="T29" fmla="*/ 75 h 196"/>
                <a:gd name="T30" fmla="*/ 23 w 105"/>
                <a:gd name="T31" fmla="*/ 63 h 196"/>
                <a:gd name="T32" fmla="*/ 19 w 105"/>
                <a:gd name="T33" fmla="*/ 52 h 196"/>
                <a:gd name="T34" fmla="*/ 13 w 105"/>
                <a:gd name="T35" fmla="*/ 40 h 196"/>
                <a:gd name="T36" fmla="*/ 10 w 105"/>
                <a:gd name="T37" fmla="*/ 28 h 196"/>
                <a:gd name="T38" fmla="*/ 4 w 105"/>
                <a:gd name="T39" fmla="*/ 17 h 196"/>
                <a:gd name="T40" fmla="*/ 0 w 105"/>
                <a:gd name="T41" fmla="*/ 5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6">
                  <a:moveTo>
                    <a:pt x="0" y="10"/>
                  </a:moveTo>
                  <a:lnTo>
                    <a:pt x="12" y="4"/>
                  </a:lnTo>
                  <a:lnTo>
                    <a:pt x="27" y="0"/>
                  </a:lnTo>
                  <a:lnTo>
                    <a:pt x="35" y="23"/>
                  </a:lnTo>
                  <a:lnTo>
                    <a:pt x="45" y="47"/>
                  </a:lnTo>
                  <a:lnTo>
                    <a:pt x="53" y="70"/>
                  </a:lnTo>
                  <a:lnTo>
                    <a:pt x="64" y="93"/>
                  </a:lnTo>
                  <a:lnTo>
                    <a:pt x="74" y="117"/>
                  </a:lnTo>
                  <a:lnTo>
                    <a:pt x="84" y="140"/>
                  </a:lnTo>
                  <a:lnTo>
                    <a:pt x="93" y="163"/>
                  </a:lnTo>
                  <a:lnTo>
                    <a:pt x="105" y="186"/>
                  </a:lnTo>
                  <a:lnTo>
                    <a:pt x="91" y="190"/>
                  </a:lnTo>
                  <a:lnTo>
                    <a:pt x="78" y="196"/>
                  </a:lnTo>
                  <a:lnTo>
                    <a:pt x="66" y="173"/>
                  </a:lnTo>
                  <a:lnTo>
                    <a:pt x="57" y="149"/>
                  </a:lnTo>
                  <a:lnTo>
                    <a:pt x="47" y="126"/>
                  </a:lnTo>
                  <a:lnTo>
                    <a:pt x="39" y="103"/>
                  </a:lnTo>
                  <a:lnTo>
                    <a:pt x="27" y="80"/>
                  </a:lnTo>
                  <a:lnTo>
                    <a:pt x="20" y="56"/>
                  </a:lnTo>
                  <a:lnTo>
                    <a:pt x="8" y="33"/>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 name="Freeform 79"/>
            <p:cNvSpPr>
              <a:spLocks/>
            </p:cNvSpPr>
            <p:nvPr/>
          </p:nvSpPr>
          <p:spPr bwMode="auto">
            <a:xfrm>
              <a:off x="3342" y="2588"/>
              <a:ext cx="51" cy="99"/>
            </a:xfrm>
            <a:custGeom>
              <a:avLst/>
              <a:gdLst>
                <a:gd name="T0" fmla="*/ 0 w 103"/>
                <a:gd name="T1" fmla="*/ 6 h 198"/>
                <a:gd name="T2" fmla="*/ 6 w 103"/>
                <a:gd name="T3" fmla="*/ 3 h 198"/>
                <a:gd name="T4" fmla="*/ 13 w 103"/>
                <a:gd name="T5" fmla="*/ 0 h 198"/>
                <a:gd name="T6" fmla="*/ 17 w 103"/>
                <a:gd name="T7" fmla="*/ 12 h 198"/>
                <a:gd name="T8" fmla="*/ 22 w 103"/>
                <a:gd name="T9" fmla="*/ 24 h 198"/>
                <a:gd name="T10" fmla="*/ 26 w 103"/>
                <a:gd name="T11" fmla="*/ 35 h 198"/>
                <a:gd name="T12" fmla="*/ 32 w 103"/>
                <a:gd name="T13" fmla="*/ 47 h 198"/>
                <a:gd name="T14" fmla="*/ 36 w 103"/>
                <a:gd name="T15" fmla="*/ 59 h 198"/>
                <a:gd name="T16" fmla="*/ 41 w 103"/>
                <a:gd name="T17" fmla="*/ 70 h 198"/>
                <a:gd name="T18" fmla="*/ 45 w 103"/>
                <a:gd name="T19" fmla="*/ 82 h 198"/>
                <a:gd name="T20" fmla="*/ 51 w 103"/>
                <a:gd name="T21" fmla="*/ 94 h 198"/>
                <a:gd name="T22" fmla="*/ 44 w 103"/>
                <a:gd name="T23" fmla="*/ 95 h 198"/>
                <a:gd name="T24" fmla="*/ 39 w 103"/>
                <a:gd name="T25" fmla="*/ 99 h 198"/>
                <a:gd name="T26" fmla="*/ 33 w 103"/>
                <a:gd name="T27" fmla="*/ 88 h 198"/>
                <a:gd name="T28" fmla="*/ 28 w 103"/>
                <a:gd name="T29" fmla="*/ 76 h 198"/>
                <a:gd name="T30" fmla="*/ 23 w 103"/>
                <a:gd name="T31" fmla="*/ 64 h 198"/>
                <a:gd name="T32" fmla="*/ 19 w 103"/>
                <a:gd name="T33" fmla="*/ 53 h 198"/>
                <a:gd name="T34" fmla="*/ 13 w 103"/>
                <a:gd name="T35" fmla="*/ 41 h 198"/>
                <a:gd name="T36" fmla="*/ 9 w 103"/>
                <a:gd name="T37" fmla="*/ 30 h 198"/>
                <a:gd name="T38" fmla="*/ 4 w 103"/>
                <a:gd name="T39" fmla="*/ 18 h 198"/>
                <a:gd name="T40" fmla="*/ 0 w 103"/>
                <a:gd name="T41" fmla="*/ 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8">
                  <a:moveTo>
                    <a:pt x="0" y="12"/>
                  </a:moveTo>
                  <a:lnTo>
                    <a:pt x="12" y="6"/>
                  </a:lnTo>
                  <a:lnTo>
                    <a:pt x="27" y="0"/>
                  </a:lnTo>
                  <a:lnTo>
                    <a:pt x="35" y="24"/>
                  </a:lnTo>
                  <a:lnTo>
                    <a:pt x="45" y="47"/>
                  </a:lnTo>
                  <a:lnTo>
                    <a:pt x="52" y="70"/>
                  </a:lnTo>
                  <a:lnTo>
                    <a:pt x="64" y="94"/>
                  </a:lnTo>
                  <a:lnTo>
                    <a:pt x="72" y="117"/>
                  </a:lnTo>
                  <a:lnTo>
                    <a:pt x="82" y="140"/>
                  </a:lnTo>
                  <a:lnTo>
                    <a:pt x="91" y="163"/>
                  </a:lnTo>
                  <a:lnTo>
                    <a:pt x="103" y="187"/>
                  </a:lnTo>
                  <a:lnTo>
                    <a:pt x="89" y="190"/>
                  </a:lnTo>
                  <a:lnTo>
                    <a:pt x="78" y="198"/>
                  </a:lnTo>
                  <a:lnTo>
                    <a:pt x="66" y="175"/>
                  </a:lnTo>
                  <a:lnTo>
                    <a:pt x="56" y="152"/>
                  </a:lnTo>
                  <a:lnTo>
                    <a:pt x="47" y="128"/>
                  </a:lnTo>
                  <a:lnTo>
                    <a:pt x="39" y="105"/>
                  </a:lnTo>
                  <a:lnTo>
                    <a:pt x="27" y="82"/>
                  </a:lnTo>
                  <a:lnTo>
                    <a:pt x="19" y="59"/>
                  </a:lnTo>
                  <a:lnTo>
                    <a:pt x="8" y="35"/>
                  </a:lnTo>
                  <a:lnTo>
                    <a:pt x="0" y="12"/>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7" name="Freeform 80"/>
            <p:cNvSpPr>
              <a:spLocks/>
            </p:cNvSpPr>
            <p:nvPr/>
          </p:nvSpPr>
          <p:spPr bwMode="auto">
            <a:xfrm>
              <a:off x="3424" y="2553"/>
              <a:ext cx="53" cy="99"/>
            </a:xfrm>
            <a:custGeom>
              <a:avLst/>
              <a:gdLst>
                <a:gd name="T0" fmla="*/ 0 w 105"/>
                <a:gd name="T1" fmla="*/ 6 h 197"/>
                <a:gd name="T2" fmla="*/ 7 w 105"/>
                <a:gd name="T3" fmla="*/ 3 h 197"/>
                <a:gd name="T4" fmla="*/ 14 w 105"/>
                <a:gd name="T5" fmla="*/ 0 h 197"/>
                <a:gd name="T6" fmla="*/ 18 w 105"/>
                <a:gd name="T7" fmla="*/ 12 h 197"/>
                <a:gd name="T8" fmla="*/ 23 w 105"/>
                <a:gd name="T9" fmla="*/ 23 h 197"/>
                <a:gd name="T10" fmla="*/ 27 w 105"/>
                <a:gd name="T11" fmla="*/ 35 h 197"/>
                <a:gd name="T12" fmla="*/ 33 w 105"/>
                <a:gd name="T13" fmla="*/ 47 h 197"/>
                <a:gd name="T14" fmla="*/ 37 w 105"/>
                <a:gd name="T15" fmla="*/ 58 h 197"/>
                <a:gd name="T16" fmla="*/ 42 w 105"/>
                <a:gd name="T17" fmla="*/ 70 h 197"/>
                <a:gd name="T18" fmla="*/ 47 w 105"/>
                <a:gd name="T19" fmla="*/ 82 h 197"/>
                <a:gd name="T20" fmla="*/ 53 w 105"/>
                <a:gd name="T21" fmla="*/ 93 h 197"/>
                <a:gd name="T22" fmla="*/ 46 w 105"/>
                <a:gd name="T23" fmla="*/ 95 h 197"/>
                <a:gd name="T24" fmla="*/ 39 w 105"/>
                <a:gd name="T25" fmla="*/ 99 h 197"/>
                <a:gd name="T26" fmla="*/ 34 w 105"/>
                <a:gd name="T27" fmla="*/ 87 h 197"/>
                <a:gd name="T28" fmla="*/ 29 w 105"/>
                <a:gd name="T29" fmla="*/ 76 h 197"/>
                <a:gd name="T30" fmla="*/ 24 w 105"/>
                <a:gd name="T31" fmla="*/ 64 h 197"/>
                <a:gd name="T32" fmla="*/ 20 w 105"/>
                <a:gd name="T33" fmla="*/ 52 h 197"/>
                <a:gd name="T34" fmla="*/ 15 w 105"/>
                <a:gd name="T35" fmla="*/ 41 h 197"/>
                <a:gd name="T36" fmla="*/ 10 w 105"/>
                <a:gd name="T37" fmla="*/ 29 h 197"/>
                <a:gd name="T38" fmla="*/ 5 w 105"/>
                <a:gd name="T39" fmla="*/ 18 h 197"/>
                <a:gd name="T40" fmla="*/ 0 w 105"/>
                <a:gd name="T41" fmla="*/ 6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7">
                  <a:moveTo>
                    <a:pt x="0" y="11"/>
                  </a:moveTo>
                  <a:lnTo>
                    <a:pt x="14" y="6"/>
                  </a:lnTo>
                  <a:lnTo>
                    <a:pt x="27" y="0"/>
                  </a:lnTo>
                  <a:lnTo>
                    <a:pt x="35" y="23"/>
                  </a:lnTo>
                  <a:lnTo>
                    <a:pt x="46" y="46"/>
                  </a:lnTo>
                  <a:lnTo>
                    <a:pt x="54" y="69"/>
                  </a:lnTo>
                  <a:lnTo>
                    <a:pt x="66" y="93"/>
                  </a:lnTo>
                  <a:lnTo>
                    <a:pt x="74" y="116"/>
                  </a:lnTo>
                  <a:lnTo>
                    <a:pt x="83" y="139"/>
                  </a:lnTo>
                  <a:lnTo>
                    <a:pt x="93" y="163"/>
                  </a:lnTo>
                  <a:lnTo>
                    <a:pt x="105" y="186"/>
                  </a:lnTo>
                  <a:lnTo>
                    <a:pt x="91" y="190"/>
                  </a:lnTo>
                  <a:lnTo>
                    <a:pt x="78" y="197"/>
                  </a:lnTo>
                  <a:lnTo>
                    <a:pt x="68" y="174"/>
                  </a:lnTo>
                  <a:lnTo>
                    <a:pt x="58" y="151"/>
                  </a:lnTo>
                  <a:lnTo>
                    <a:pt x="48" y="128"/>
                  </a:lnTo>
                  <a:lnTo>
                    <a:pt x="39" y="104"/>
                  </a:lnTo>
                  <a:lnTo>
                    <a:pt x="29" y="81"/>
                  </a:lnTo>
                  <a:lnTo>
                    <a:pt x="19" y="58"/>
                  </a:lnTo>
                  <a:lnTo>
                    <a:pt x="10" y="35"/>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81"/>
            <p:cNvSpPr>
              <a:spLocks/>
            </p:cNvSpPr>
            <p:nvPr/>
          </p:nvSpPr>
          <p:spPr bwMode="auto">
            <a:xfrm>
              <a:off x="3508" y="2518"/>
              <a:ext cx="52" cy="97"/>
            </a:xfrm>
            <a:custGeom>
              <a:avLst/>
              <a:gdLst>
                <a:gd name="T0" fmla="*/ 0 w 104"/>
                <a:gd name="T1" fmla="*/ 6 h 194"/>
                <a:gd name="T2" fmla="*/ 6 w 104"/>
                <a:gd name="T3" fmla="*/ 2 h 194"/>
                <a:gd name="T4" fmla="*/ 14 w 104"/>
                <a:gd name="T5" fmla="*/ 0 h 194"/>
                <a:gd name="T6" fmla="*/ 18 w 104"/>
                <a:gd name="T7" fmla="*/ 11 h 194"/>
                <a:gd name="T8" fmla="*/ 22 w 104"/>
                <a:gd name="T9" fmla="*/ 22 h 194"/>
                <a:gd name="T10" fmla="*/ 26 w 104"/>
                <a:gd name="T11" fmla="*/ 34 h 194"/>
                <a:gd name="T12" fmla="*/ 32 w 104"/>
                <a:gd name="T13" fmla="*/ 46 h 194"/>
                <a:gd name="T14" fmla="*/ 37 w 104"/>
                <a:gd name="T15" fmla="*/ 57 h 194"/>
                <a:gd name="T16" fmla="*/ 42 w 104"/>
                <a:gd name="T17" fmla="*/ 69 h 194"/>
                <a:gd name="T18" fmla="*/ 47 w 104"/>
                <a:gd name="T19" fmla="*/ 81 h 194"/>
                <a:gd name="T20" fmla="*/ 52 w 104"/>
                <a:gd name="T21" fmla="*/ 92 h 194"/>
                <a:gd name="T22" fmla="*/ 46 w 104"/>
                <a:gd name="T23" fmla="*/ 94 h 194"/>
                <a:gd name="T24" fmla="*/ 39 w 104"/>
                <a:gd name="T25" fmla="*/ 97 h 194"/>
                <a:gd name="T26" fmla="*/ 33 w 104"/>
                <a:gd name="T27" fmla="*/ 85 h 194"/>
                <a:gd name="T28" fmla="*/ 28 w 104"/>
                <a:gd name="T29" fmla="*/ 74 h 194"/>
                <a:gd name="T30" fmla="*/ 23 w 104"/>
                <a:gd name="T31" fmla="*/ 62 h 194"/>
                <a:gd name="T32" fmla="*/ 20 w 104"/>
                <a:gd name="T33" fmla="*/ 52 h 194"/>
                <a:gd name="T34" fmla="*/ 14 w 104"/>
                <a:gd name="T35" fmla="*/ 40 h 194"/>
                <a:gd name="T36" fmla="*/ 10 w 104"/>
                <a:gd name="T37" fmla="*/ 28 h 194"/>
                <a:gd name="T38" fmla="*/ 4 w 104"/>
                <a:gd name="T39" fmla="*/ 17 h 194"/>
                <a:gd name="T40" fmla="*/ 0 w 104"/>
                <a:gd name="T41" fmla="*/ 6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94">
                  <a:moveTo>
                    <a:pt x="0" y="12"/>
                  </a:moveTo>
                  <a:lnTo>
                    <a:pt x="11" y="4"/>
                  </a:lnTo>
                  <a:lnTo>
                    <a:pt x="27" y="0"/>
                  </a:lnTo>
                  <a:lnTo>
                    <a:pt x="35" y="21"/>
                  </a:lnTo>
                  <a:lnTo>
                    <a:pt x="44" y="44"/>
                  </a:lnTo>
                  <a:lnTo>
                    <a:pt x="52" y="68"/>
                  </a:lnTo>
                  <a:lnTo>
                    <a:pt x="64" y="91"/>
                  </a:lnTo>
                  <a:lnTo>
                    <a:pt x="73" y="114"/>
                  </a:lnTo>
                  <a:lnTo>
                    <a:pt x="83" y="138"/>
                  </a:lnTo>
                  <a:lnTo>
                    <a:pt x="93" y="161"/>
                  </a:lnTo>
                  <a:lnTo>
                    <a:pt x="104" y="184"/>
                  </a:lnTo>
                  <a:lnTo>
                    <a:pt x="91" y="188"/>
                  </a:lnTo>
                  <a:lnTo>
                    <a:pt x="77" y="194"/>
                  </a:lnTo>
                  <a:lnTo>
                    <a:pt x="66" y="170"/>
                  </a:lnTo>
                  <a:lnTo>
                    <a:pt x="56" y="147"/>
                  </a:lnTo>
                  <a:lnTo>
                    <a:pt x="46" y="124"/>
                  </a:lnTo>
                  <a:lnTo>
                    <a:pt x="39" y="103"/>
                  </a:lnTo>
                  <a:lnTo>
                    <a:pt x="27" y="79"/>
                  </a:lnTo>
                  <a:lnTo>
                    <a:pt x="19" y="56"/>
                  </a:lnTo>
                  <a:lnTo>
                    <a:pt x="7" y="33"/>
                  </a:lnTo>
                  <a:lnTo>
                    <a:pt x="0" y="12"/>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Freeform 82"/>
            <p:cNvSpPr>
              <a:spLocks/>
            </p:cNvSpPr>
            <p:nvPr/>
          </p:nvSpPr>
          <p:spPr bwMode="auto">
            <a:xfrm>
              <a:off x="3591" y="2484"/>
              <a:ext cx="52" cy="96"/>
            </a:xfrm>
            <a:custGeom>
              <a:avLst/>
              <a:gdLst>
                <a:gd name="T0" fmla="*/ 0 w 102"/>
                <a:gd name="T1" fmla="*/ 5 h 194"/>
                <a:gd name="T2" fmla="*/ 6 w 102"/>
                <a:gd name="T3" fmla="*/ 2 h 194"/>
                <a:gd name="T4" fmla="*/ 13 w 102"/>
                <a:gd name="T5" fmla="*/ 0 h 194"/>
                <a:gd name="T6" fmla="*/ 17 w 102"/>
                <a:gd name="T7" fmla="*/ 10 h 194"/>
                <a:gd name="T8" fmla="*/ 22 w 102"/>
                <a:gd name="T9" fmla="*/ 22 h 194"/>
                <a:gd name="T10" fmla="*/ 28 w 102"/>
                <a:gd name="T11" fmla="*/ 34 h 194"/>
                <a:gd name="T12" fmla="*/ 32 w 102"/>
                <a:gd name="T13" fmla="*/ 45 h 194"/>
                <a:gd name="T14" fmla="*/ 37 w 102"/>
                <a:gd name="T15" fmla="*/ 56 h 194"/>
                <a:gd name="T16" fmla="*/ 42 w 102"/>
                <a:gd name="T17" fmla="*/ 67 h 194"/>
                <a:gd name="T18" fmla="*/ 47 w 102"/>
                <a:gd name="T19" fmla="*/ 79 h 194"/>
                <a:gd name="T20" fmla="*/ 52 w 102"/>
                <a:gd name="T21" fmla="*/ 90 h 194"/>
                <a:gd name="T22" fmla="*/ 46 w 102"/>
                <a:gd name="T23" fmla="*/ 93 h 194"/>
                <a:gd name="T24" fmla="*/ 40 w 102"/>
                <a:gd name="T25" fmla="*/ 96 h 194"/>
                <a:gd name="T26" fmla="*/ 34 w 102"/>
                <a:gd name="T27" fmla="*/ 85 h 194"/>
                <a:gd name="T28" fmla="*/ 30 w 102"/>
                <a:gd name="T29" fmla="*/ 73 h 194"/>
                <a:gd name="T30" fmla="*/ 24 w 102"/>
                <a:gd name="T31" fmla="*/ 61 h 194"/>
                <a:gd name="T32" fmla="*/ 19 w 102"/>
                <a:gd name="T33" fmla="*/ 50 h 194"/>
                <a:gd name="T34" fmla="*/ 14 w 102"/>
                <a:gd name="T35" fmla="*/ 39 h 194"/>
                <a:gd name="T36" fmla="*/ 9 w 102"/>
                <a:gd name="T37" fmla="*/ 27 h 194"/>
                <a:gd name="T38" fmla="*/ 4 w 102"/>
                <a:gd name="T39" fmla="*/ 15 h 194"/>
                <a:gd name="T40" fmla="*/ 0 w 102"/>
                <a:gd name="T41" fmla="*/ 5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94">
                  <a:moveTo>
                    <a:pt x="0" y="10"/>
                  </a:moveTo>
                  <a:lnTo>
                    <a:pt x="11" y="4"/>
                  </a:lnTo>
                  <a:lnTo>
                    <a:pt x="25" y="0"/>
                  </a:lnTo>
                  <a:lnTo>
                    <a:pt x="34" y="21"/>
                  </a:lnTo>
                  <a:lnTo>
                    <a:pt x="44" y="45"/>
                  </a:lnTo>
                  <a:lnTo>
                    <a:pt x="54" y="68"/>
                  </a:lnTo>
                  <a:lnTo>
                    <a:pt x="63" y="91"/>
                  </a:lnTo>
                  <a:lnTo>
                    <a:pt x="73" y="113"/>
                  </a:lnTo>
                  <a:lnTo>
                    <a:pt x="83" y="136"/>
                  </a:lnTo>
                  <a:lnTo>
                    <a:pt x="93" y="159"/>
                  </a:lnTo>
                  <a:lnTo>
                    <a:pt x="102" y="182"/>
                  </a:lnTo>
                  <a:lnTo>
                    <a:pt x="91" y="188"/>
                  </a:lnTo>
                  <a:lnTo>
                    <a:pt x="79" y="194"/>
                  </a:lnTo>
                  <a:lnTo>
                    <a:pt x="67" y="171"/>
                  </a:lnTo>
                  <a:lnTo>
                    <a:pt x="58" y="147"/>
                  </a:lnTo>
                  <a:lnTo>
                    <a:pt x="48" y="124"/>
                  </a:lnTo>
                  <a:lnTo>
                    <a:pt x="38" y="101"/>
                  </a:lnTo>
                  <a:lnTo>
                    <a:pt x="27" y="78"/>
                  </a:lnTo>
                  <a:lnTo>
                    <a:pt x="17" y="54"/>
                  </a:lnTo>
                  <a:lnTo>
                    <a:pt x="7" y="31"/>
                  </a:lnTo>
                  <a:lnTo>
                    <a:pt x="0" y="10"/>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0" name="Freeform 83"/>
            <p:cNvSpPr>
              <a:spLocks/>
            </p:cNvSpPr>
            <p:nvPr/>
          </p:nvSpPr>
          <p:spPr bwMode="auto">
            <a:xfrm>
              <a:off x="3674" y="2447"/>
              <a:ext cx="52" cy="99"/>
            </a:xfrm>
            <a:custGeom>
              <a:avLst/>
              <a:gdLst>
                <a:gd name="T0" fmla="*/ 0 w 105"/>
                <a:gd name="T1" fmla="*/ 6 h 198"/>
                <a:gd name="T2" fmla="*/ 7 w 105"/>
                <a:gd name="T3" fmla="*/ 3 h 198"/>
                <a:gd name="T4" fmla="*/ 13 w 105"/>
                <a:gd name="T5" fmla="*/ 0 h 198"/>
                <a:gd name="T6" fmla="*/ 17 w 105"/>
                <a:gd name="T7" fmla="*/ 12 h 198"/>
                <a:gd name="T8" fmla="*/ 23 w 105"/>
                <a:gd name="T9" fmla="*/ 24 h 198"/>
                <a:gd name="T10" fmla="*/ 27 w 105"/>
                <a:gd name="T11" fmla="*/ 35 h 198"/>
                <a:gd name="T12" fmla="*/ 33 w 105"/>
                <a:gd name="T13" fmla="*/ 47 h 198"/>
                <a:gd name="T14" fmla="*/ 37 w 105"/>
                <a:gd name="T15" fmla="*/ 59 h 198"/>
                <a:gd name="T16" fmla="*/ 42 w 105"/>
                <a:gd name="T17" fmla="*/ 70 h 198"/>
                <a:gd name="T18" fmla="*/ 46 w 105"/>
                <a:gd name="T19" fmla="*/ 82 h 198"/>
                <a:gd name="T20" fmla="*/ 52 w 105"/>
                <a:gd name="T21" fmla="*/ 94 h 198"/>
                <a:gd name="T22" fmla="*/ 45 w 105"/>
                <a:gd name="T23" fmla="*/ 96 h 198"/>
                <a:gd name="T24" fmla="*/ 39 w 105"/>
                <a:gd name="T25" fmla="*/ 99 h 198"/>
                <a:gd name="T26" fmla="*/ 34 w 105"/>
                <a:gd name="T27" fmla="*/ 88 h 198"/>
                <a:gd name="T28" fmla="*/ 29 w 105"/>
                <a:gd name="T29" fmla="*/ 76 h 198"/>
                <a:gd name="T30" fmla="*/ 24 w 105"/>
                <a:gd name="T31" fmla="*/ 64 h 198"/>
                <a:gd name="T32" fmla="*/ 19 w 105"/>
                <a:gd name="T33" fmla="*/ 53 h 198"/>
                <a:gd name="T34" fmla="*/ 14 w 105"/>
                <a:gd name="T35" fmla="*/ 41 h 198"/>
                <a:gd name="T36" fmla="*/ 10 w 105"/>
                <a:gd name="T37" fmla="*/ 30 h 198"/>
                <a:gd name="T38" fmla="*/ 5 w 105"/>
                <a:gd name="T39" fmla="*/ 18 h 198"/>
                <a:gd name="T40" fmla="*/ 0 w 105"/>
                <a:gd name="T41" fmla="*/ 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98">
                  <a:moveTo>
                    <a:pt x="0" y="12"/>
                  </a:moveTo>
                  <a:lnTo>
                    <a:pt x="14" y="6"/>
                  </a:lnTo>
                  <a:lnTo>
                    <a:pt x="27" y="0"/>
                  </a:lnTo>
                  <a:lnTo>
                    <a:pt x="35" y="24"/>
                  </a:lnTo>
                  <a:lnTo>
                    <a:pt x="47" y="47"/>
                  </a:lnTo>
                  <a:lnTo>
                    <a:pt x="55" y="70"/>
                  </a:lnTo>
                  <a:lnTo>
                    <a:pt x="66" y="93"/>
                  </a:lnTo>
                  <a:lnTo>
                    <a:pt x="74" y="117"/>
                  </a:lnTo>
                  <a:lnTo>
                    <a:pt x="84" y="140"/>
                  </a:lnTo>
                  <a:lnTo>
                    <a:pt x="93" y="163"/>
                  </a:lnTo>
                  <a:lnTo>
                    <a:pt x="105" y="187"/>
                  </a:lnTo>
                  <a:lnTo>
                    <a:pt x="91" y="192"/>
                  </a:lnTo>
                  <a:lnTo>
                    <a:pt x="78" y="198"/>
                  </a:lnTo>
                  <a:lnTo>
                    <a:pt x="68" y="175"/>
                  </a:lnTo>
                  <a:lnTo>
                    <a:pt x="59" y="152"/>
                  </a:lnTo>
                  <a:lnTo>
                    <a:pt x="49" y="128"/>
                  </a:lnTo>
                  <a:lnTo>
                    <a:pt x="39" y="105"/>
                  </a:lnTo>
                  <a:lnTo>
                    <a:pt x="29" y="82"/>
                  </a:lnTo>
                  <a:lnTo>
                    <a:pt x="20" y="59"/>
                  </a:lnTo>
                  <a:lnTo>
                    <a:pt x="10" y="35"/>
                  </a:lnTo>
                  <a:lnTo>
                    <a:pt x="0" y="12"/>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 name="Freeform 84"/>
            <p:cNvSpPr>
              <a:spLocks/>
            </p:cNvSpPr>
            <p:nvPr/>
          </p:nvSpPr>
          <p:spPr bwMode="auto">
            <a:xfrm>
              <a:off x="3757" y="2412"/>
              <a:ext cx="51" cy="99"/>
            </a:xfrm>
            <a:custGeom>
              <a:avLst/>
              <a:gdLst>
                <a:gd name="T0" fmla="*/ 0 w 103"/>
                <a:gd name="T1" fmla="*/ 6 h 197"/>
                <a:gd name="T2" fmla="*/ 6 w 103"/>
                <a:gd name="T3" fmla="*/ 3 h 197"/>
                <a:gd name="T4" fmla="*/ 12 w 103"/>
                <a:gd name="T5" fmla="*/ 0 h 197"/>
                <a:gd name="T6" fmla="*/ 17 w 103"/>
                <a:gd name="T7" fmla="*/ 12 h 197"/>
                <a:gd name="T8" fmla="*/ 22 w 103"/>
                <a:gd name="T9" fmla="*/ 23 h 197"/>
                <a:gd name="T10" fmla="*/ 27 w 103"/>
                <a:gd name="T11" fmla="*/ 35 h 197"/>
                <a:gd name="T12" fmla="*/ 32 w 103"/>
                <a:gd name="T13" fmla="*/ 47 h 197"/>
                <a:gd name="T14" fmla="*/ 37 w 103"/>
                <a:gd name="T15" fmla="*/ 58 h 197"/>
                <a:gd name="T16" fmla="*/ 42 w 103"/>
                <a:gd name="T17" fmla="*/ 70 h 197"/>
                <a:gd name="T18" fmla="*/ 46 w 103"/>
                <a:gd name="T19" fmla="*/ 81 h 197"/>
                <a:gd name="T20" fmla="*/ 51 w 103"/>
                <a:gd name="T21" fmla="*/ 93 h 197"/>
                <a:gd name="T22" fmla="*/ 45 w 103"/>
                <a:gd name="T23" fmla="*/ 95 h 197"/>
                <a:gd name="T24" fmla="*/ 40 w 103"/>
                <a:gd name="T25" fmla="*/ 99 h 197"/>
                <a:gd name="T26" fmla="*/ 34 w 103"/>
                <a:gd name="T27" fmla="*/ 87 h 197"/>
                <a:gd name="T28" fmla="*/ 29 w 103"/>
                <a:gd name="T29" fmla="*/ 76 h 197"/>
                <a:gd name="T30" fmla="*/ 24 w 103"/>
                <a:gd name="T31" fmla="*/ 64 h 197"/>
                <a:gd name="T32" fmla="*/ 19 w 103"/>
                <a:gd name="T33" fmla="*/ 52 h 197"/>
                <a:gd name="T34" fmla="*/ 13 w 103"/>
                <a:gd name="T35" fmla="*/ 41 h 197"/>
                <a:gd name="T36" fmla="*/ 9 w 103"/>
                <a:gd name="T37" fmla="*/ 29 h 197"/>
                <a:gd name="T38" fmla="*/ 4 w 103"/>
                <a:gd name="T39" fmla="*/ 18 h 197"/>
                <a:gd name="T40" fmla="*/ 0 w 103"/>
                <a:gd name="T41" fmla="*/ 6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97">
                  <a:moveTo>
                    <a:pt x="0" y="11"/>
                  </a:moveTo>
                  <a:lnTo>
                    <a:pt x="12" y="5"/>
                  </a:lnTo>
                  <a:lnTo>
                    <a:pt x="25" y="0"/>
                  </a:lnTo>
                  <a:lnTo>
                    <a:pt x="35" y="23"/>
                  </a:lnTo>
                  <a:lnTo>
                    <a:pt x="45" y="46"/>
                  </a:lnTo>
                  <a:lnTo>
                    <a:pt x="54" y="69"/>
                  </a:lnTo>
                  <a:lnTo>
                    <a:pt x="64" y="93"/>
                  </a:lnTo>
                  <a:lnTo>
                    <a:pt x="74" y="116"/>
                  </a:lnTo>
                  <a:lnTo>
                    <a:pt x="84" y="139"/>
                  </a:lnTo>
                  <a:lnTo>
                    <a:pt x="93" y="162"/>
                  </a:lnTo>
                  <a:lnTo>
                    <a:pt x="103" y="186"/>
                  </a:lnTo>
                  <a:lnTo>
                    <a:pt x="91" y="190"/>
                  </a:lnTo>
                  <a:lnTo>
                    <a:pt x="80" y="197"/>
                  </a:lnTo>
                  <a:lnTo>
                    <a:pt x="68" y="174"/>
                  </a:lnTo>
                  <a:lnTo>
                    <a:pt x="58" y="151"/>
                  </a:lnTo>
                  <a:lnTo>
                    <a:pt x="49" y="128"/>
                  </a:lnTo>
                  <a:lnTo>
                    <a:pt x="39" y="104"/>
                  </a:lnTo>
                  <a:lnTo>
                    <a:pt x="27" y="81"/>
                  </a:lnTo>
                  <a:lnTo>
                    <a:pt x="18" y="58"/>
                  </a:lnTo>
                  <a:lnTo>
                    <a:pt x="8" y="35"/>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 name="Freeform 85"/>
            <p:cNvSpPr>
              <a:spLocks/>
            </p:cNvSpPr>
            <p:nvPr/>
          </p:nvSpPr>
          <p:spPr bwMode="auto">
            <a:xfrm>
              <a:off x="3841" y="2377"/>
              <a:ext cx="51" cy="99"/>
            </a:xfrm>
            <a:custGeom>
              <a:avLst/>
              <a:gdLst>
                <a:gd name="T0" fmla="*/ 0 w 101"/>
                <a:gd name="T1" fmla="*/ 6 h 198"/>
                <a:gd name="T2" fmla="*/ 12 w 101"/>
                <a:gd name="T3" fmla="*/ 0 h 198"/>
                <a:gd name="T4" fmla="*/ 51 w 101"/>
                <a:gd name="T5" fmla="*/ 93 h 198"/>
                <a:gd name="T6" fmla="*/ 37 w 101"/>
                <a:gd name="T7" fmla="*/ 99 h 198"/>
                <a:gd name="T8" fmla="*/ 0 w 101"/>
                <a:gd name="T9" fmla="*/ 6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98">
                  <a:moveTo>
                    <a:pt x="0" y="11"/>
                  </a:moveTo>
                  <a:lnTo>
                    <a:pt x="23" y="0"/>
                  </a:lnTo>
                  <a:lnTo>
                    <a:pt x="101" y="186"/>
                  </a:lnTo>
                  <a:lnTo>
                    <a:pt x="74" y="198"/>
                  </a:lnTo>
                  <a:lnTo>
                    <a:pt x="0" y="11"/>
                  </a:lnTo>
                  <a:close/>
                </a:path>
              </a:pathLst>
            </a:custGeom>
            <a:solidFill>
              <a:srgbClr val="B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3" name="Freeform 86"/>
            <p:cNvSpPr>
              <a:spLocks noEditPoints="1"/>
            </p:cNvSpPr>
            <p:nvPr/>
          </p:nvSpPr>
          <p:spPr bwMode="auto">
            <a:xfrm>
              <a:off x="1711" y="3401"/>
              <a:ext cx="66" cy="89"/>
            </a:xfrm>
            <a:custGeom>
              <a:avLst/>
              <a:gdLst>
                <a:gd name="T0" fmla="*/ 19 w 132"/>
                <a:gd name="T1" fmla="*/ 8 h 178"/>
                <a:gd name="T2" fmla="*/ 29 w 132"/>
                <a:gd name="T3" fmla="*/ 11 h 178"/>
                <a:gd name="T4" fmla="*/ 41 w 132"/>
                <a:gd name="T5" fmla="*/ 20 h 178"/>
                <a:gd name="T6" fmla="*/ 52 w 132"/>
                <a:gd name="T7" fmla="*/ 31 h 178"/>
                <a:gd name="T8" fmla="*/ 59 w 132"/>
                <a:gd name="T9" fmla="*/ 46 h 178"/>
                <a:gd name="T10" fmla="*/ 60 w 132"/>
                <a:gd name="T11" fmla="*/ 50 h 178"/>
                <a:gd name="T12" fmla="*/ 60 w 132"/>
                <a:gd name="T13" fmla="*/ 48 h 178"/>
                <a:gd name="T14" fmla="*/ 59 w 132"/>
                <a:gd name="T15" fmla="*/ 42 h 178"/>
                <a:gd name="T16" fmla="*/ 54 w 132"/>
                <a:gd name="T17" fmla="*/ 30 h 178"/>
                <a:gd name="T18" fmla="*/ 45 w 132"/>
                <a:gd name="T19" fmla="*/ 19 h 178"/>
                <a:gd name="T20" fmla="*/ 34 w 132"/>
                <a:gd name="T21" fmla="*/ 11 h 178"/>
                <a:gd name="T22" fmla="*/ 24 w 132"/>
                <a:gd name="T23" fmla="*/ 7 h 178"/>
                <a:gd name="T24" fmla="*/ 3 w 132"/>
                <a:gd name="T25" fmla="*/ 35 h 178"/>
                <a:gd name="T26" fmla="*/ 3 w 132"/>
                <a:gd name="T27" fmla="*/ 39 h 178"/>
                <a:gd name="T28" fmla="*/ 7 w 132"/>
                <a:gd name="T29" fmla="*/ 53 h 178"/>
                <a:gd name="T30" fmla="*/ 12 w 132"/>
                <a:gd name="T31" fmla="*/ 66 h 178"/>
                <a:gd name="T32" fmla="*/ 20 w 132"/>
                <a:gd name="T33" fmla="*/ 78 h 178"/>
                <a:gd name="T34" fmla="*/ 30 w 132"/>
                <a:gd name="T35" fmla="*/ 85 h 178"/>
                <a:gd name="T36" fmla="*/ 41 w 132"/>
                <a:gd name="T37" fmla="*/ 87 h 178"/>
                <a:gd name="T38" fmla="*/ 47 w 132"/>
                <a:gd name="T39" fmla="*/ 87 h 178"/>
                <a:gd name="T40" fmla="*/ 35 w 132"/>
                <a:gd name="T41" fmla="*/ 84 h 178"/>
                <a:gd name="T42" fmla="*/ 25 w 132"/>
                <a:gd name="T43" fmla="*/ 78 h 178"/>
                <a:gd name="T44" fmla="*/ 16 w 132"/>
                <a:gd name="T45" fmla="*/ 67 h 178"/>
                <a:gd name="T46" fmla="*/ 9 w 132"/>
                <a:gd name="T47" fmla="*/ 54 h 178"/>
                <a:gd name="T48" fmla="*/ 6 w 132"/>
                <a:gd name="T49" fmla="*/ 44 h 178"/>
                <a:gd name="T50" fmla="*/ 3 w 132"/>
                <a:gd name="T51" fmla="*/ 35 h 178"/>
                <a:gd name="T52" fmla="*/ 54 w 132"/>
                <a:gd name="T53" fmla="*/ 39 h 178"/>
                <a:gd name="T54" fmla="*/ 44 w 132"/>
                <a:gd name="T55" fmla="*/ 25 h 178"/>
                <a:gd name="T56" fmla="*/ 31 w 132"/>
                <a:gd name="T57" fmla="*/ 14 h 178"/>
                <a:gd name="T58" fmla="*/ 20 w 132"/>
                <a:gd name="T59" fmla="*/ 11 h 178"/>
                <a:gd name="T60" fmla="*/ 9 w 132"/>
                <a:gd name="T61" fmla="*/ 16 h 178"/>
                <a:gd name="T62" fmla="*/ 7 w 132"/>
                <a:gd name="T63" fmla="*/ 26 h 178"/>
                <a:gd name="T64" fmla="*/ 9 w 132"/>
                <a:gd name="T65" fmla="*/ 37 h 178"/>
                <a:gd name="T66" fmla="*/ 15 w 132"/>
                <a:gd name="T67" fmla="*/ 51 h 178"/>
                <a:gd name="T68" fmla="*/ 25 w 132"/>
                <a:gd name="T69" fmla="*/ 64 h 178"/>
                <a:gd name="T70" fmla="*/ 42 w 132"/>
                <a:gd name="T71" fmla="*/ 78 h 178"/>
                <a:gd name="T72" fmla="*/ 57 w 132"/>
                <a:gd name="T73" fmla="*/ 72 h 178"/>
                <a:gd name="T74" fmla="*/ 60 w 132"/>
                <a:gd name="T75" fmla="*/ 62 h 178"/>
                <a:gd name="T76" fmla="*/ 58 w 132"/>
                <a:gd name="T77" fmla="*/ 53 h 178"/>
                <a:gd name="T78" fmla="*/ 6 w 132"/>
                <a:gd name="T79" fmla="*/ 62 h 178"/>
                <a:gd name="T80" fmla="*/ 1 w 132"/>
                <a:gd name="T81" fmla="*/ 42 h 178"/>
                <a:gd name="T82" fmla="*/ 2 w 132"/>
                <a:gd name="T83" fmla="*/ 25 h 178"/>
                <a:gd name="T84" fmla="*/ 7 w 132"/>
                <a:gd name="T85" fmla="*/ 11 h 178"/>
                <a:gd name="T86" fmla="*/ 19 w 132"/>
                <a:gd name="T87" fmla="*/ 2 h 178"/>
                <a:gd name="T88" fmla="*/ 30 w 132"/>
                <a:gd name="T89" fmla="*/ 1 h 178"/>
                <a:gd name="T90" fmla="*/ 43 w 132"/>
                <a:gd name="T91" fmla="*/ 5 h 178"/>
                <a:gd name="T92" fmla="*/ 54 w 132"/>
                <a:gd name="T93" fmla="*/ 15 h 178"/>
                <a:gd name="T94" fmla="*/ 61 w 132"/>
                <a:gd name="T95" fmla="*/ 28 h 178"/>
                <a:gd name="T96" fmla="*/ 65 w 132"/>
                <a:gd name="T97" fmla="*/ 47 h 178"/>
                <a:gd name="T98" fmla="*/ 65 w 132"/>
                <a:gd name="T99" fmla="*/ 64 h 178"/>
                <a:gd name="T100" fmla="*/ 60 w 132"/>
                <a:gd name="T101" fmla="*/ 80 h 178"/>
                <a:gd name="T102" fmla="*/ 50 w 132"/>
                <a:gd name="T103" fmla="*/ 88 h 178"/>
                <a:gd name="T104" fmla="*/ 37 w 132"/>
                <a:gd name="T105" fmla="*/ 89 h 178"/>
                <a:gd name="T106" fmla="*/ 26 w 132"/>
                <a:gd name="T107" fmla="*/ 87 h 178"/>
                <a:gd name="T108" fmla="*/ 15 w 132"/>
                <a:gd name="T109" fmla="*/ 76 h 178"/>
                <a:gd name="T110" fmla="*/ 6 w 132"/>
                <a:gd name="T111" fmla="*/ 62 h 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2" h="178">
                  <a:moveTo>
                    <a:pt x="37" y="16"/>
                  </a:moveTo>
                  <a:lnTo>
                    <a:pt x="37" y="16"/>
                  </a:lnTo>
                  <a:lnTo>
                    <a:pt x="47" y="16"/>
                  </a:lnTo>
                  <a:lnTo>
                    <a:pt x="58" y="21"/>
                  </a:lnTo>
                  <a:lnTo>
                    <a:pt x="70" y="27"/>
                  </a:lnTo>
                  <a:lnTo>
                    <a:pt x="82" y="39"/>
                  </a:lnTo>
                  <a:lnTo>
                    <a:pt x="91" y="49"/>
                  </a:lnTo>
                  <a:lnTo>
                    <a:pt x="103" y="62"/>
                  </a:lnTo>
                  <a:lnTo>
                    <a:pt x="111" y="74"/>
                  </a:lnTo>
                  <a:lnTo>
                    <a:pt x="118" y="91"/>
                  </a:lnTo>
                  <a:lnTo>
                    <a:pt x="120" y="97"/>
                  </a:lnTo>
                  <a:lnTo>
                    <a:pt x="120" y="99"/>
                  </a:lnTo>
                  <a:lnTo>
                    <a:pt x="122" y="105"/>
                  </a:lnTo>
                  <a:lnTo>
                    <a:pt x="120" y="95"/>
                  </a:lnTo>
                  <a:lnTo>
                    <a:pt x="120" y="91"/>
                  </a:lnTo>
                  <a:lnTo>
                    <a:pt x="118" y="83"/>
                  </a:lnTo>
                  <a:lnTo>
                    <a:pt x="114" y="78"/>
                  </a:lnTo>
                  <a:lnTo>
                    <a:pt x="107" y="60"/>
                  </a:lnTo>
                  <a:lnTo>
                    <a:pt x="99" y="49"/>
                  </a:lnTo>
                  <a:lnTo>
                    <a:pt x="89" y="37"/>
                  </a:lnTo>
                  <a:lnTo>
                    <a:pt x="80" y="29"/>
                  </a:lnTo>
                  <a:lnTo>
                    <a:pt x="68" y="21"/>
                  </a:lnTo>
                  <a:lnTo>
                    <a:pt x="58" y="16"/>
                  </a:lnTo>
                  <a:lnTo>
                    <a:pt x="47" y="14"/>
                  </a:lnTo>
                  <a:lnTo>
                    <a:pt x="37" y="16"/>
                  </a:lnTo>
                  <a:close/>
                  <a:moveTo>
                    <a:pt x="6" y="70"/>
                  </a:moveTo>
                  <a:lnTo>
                    <a:pt x="6" y="70"/>
                  </a:lnTo>
                  <a:lnTo>
                    <a:pt x="6" y="78"/>
                  </a:lnTo>
                  <a:lnTo>
                    <a:pt x="10" y="91"/>
                  </a:lnTo>
                  <a:lnTo>
                    <a:pt x="14" y="105"/>
                  </a:lnTo>
                  <a:lnTo>
                    <a:pt x="18" y="120"/>
                  </a:lnTo>
                  <a:lnTo>
                    <a:pt x="23" y="132"/>
                  </a:lnTo>
                  <a:lnTo>
                    <a:pt x="31" y="145"/>
                  </a:lnTo>
                  <a:lnTo>
                    <a:pt x="39" y="155"/>
                  </a:lnTo>
                  <a:lnTo>
                    <a:pt x="50" y="163"/>
                  </a:lnTo>
                  <a:lnTo>
                    <a:pt x="60" y="169"/>
                  </a:lnTo>
                  <a:lnTo>
                    <a:pt x="72" y="173"/>
                  </a:lnTo>
                  <a:lnTo>
                    <a:pt x="82" y="173"/>
                  </a:lnTo>
                  <a:lnTo>
                    <a:pt x="93" y="175"/>
                  </a:lnTo>
                  <a:lnTo>
                    <a:pt x="93" y="173"/>
                  </a:lnTo>
                  <a:lnTo>
                    <a:pt x="82" y="171"/>
                  </a:lnTo>
                  <a:lnTo>
                    <a:pt x="70" y="167"/>
                  </a:lnTo>
                  <a:lnTo>
                    <a:pt x="60" y="161"/>
                  </a:lnTo>
                  <a:lnTo>
                    <a:pt x="50" y="155"/>
                  </a:lnTo>
                  <a:lnTo>
                    <a:pt x="39" y="145"/>
                  </a:lnTo>
                  <a:lnTo>
                    <a:pt x="31" y="134"/>
                  </a:lnTo>
                  <a:lnTo>
                    <a:pt x="23" y="120"/>
                  </a:lnTo>
                  <a:lnTo>
                    <a:pt x="18" y="107"/>
                  </a:lnTo>
                  <a:lnTo>
                    <a:pt x="14" y="97"/>
                  </a:lnTo>
                  <a:lnTo>
                    <a:pt x="12" y="87"/>
                  </a:lnTo>
                  <a:lnTo>
                    <a:pt x="8" y="80"/>
                  </a:lnTo>
                  <a:lnTo>
                    <a:pt x="6" y="70"/>
                  </a:lnTo>
                  <a:close/>
                  <a:moveTo>
                    <a:pt x="114" y="93"/>
                  </a:moveTo>
                  <a:lnTo>
                    <a:pt x="107" y="78"/>
                  </a:lnTo>
                  <a:lnTo>
                    <a:pt x="99" y="64"/>
                  </a:lnTo>
                  <a:lnTo>
                    <a:pt x="87" y="50"/>
                  </a:lnTo>
                  <a:lnTo>
                    <a:pt x="78" y="39"/>
                  </a:lnTo>
                  <a:lnTo>
                    <a:pt x="62" y="27"/>
                  </a:lnTo>
                  <a:lnTo>
                    <a:pt x="50" y="23"/>
                  </a:lnTo>
                  <a:lnTo>
                    <a:pt x="39" y="21"/>
                  </a:lnTo>
                  <a:lnTo>
                    <a:pt x="29" y="23"/>
                  </a:lnTo>
                  <a:lnTo>
                    <a:pt x="18" y="31"/>
                  </a:lnTo>
                  <a:lnTo>
                    <a:pt x="16" y="45"/>
                  </a:lnTo>
                  <a:lnTo>
                    <a:pt x="14" y="52"/>
                  </a:lnTo>
                  <a:lnTo>
                    <a:pt x="14" y="62"/>
                  </a:lnTo>
                  <a:lnTo>
                    <a:pt x="18" y="74"/>
                  </a:lnTo>
                  <a:lnTo>
                    <a:pt x="23" y="85"/>
                  </a:lnTo>
                  <a:lnTo>
                    <a:pt x="29" y="101"/>
                  </a:lnTo>
                  <a:lnTo>
                    <a:pt x="41" y="116"/>
                  </a:lnTo>
                  <a:lnTo>
                    <a:pt x="50" y="128"/>
                  </a:lnTo>
                  <a:lnTo>
                    <a:pt x="64" y="142"/>
                  </a:lnTo>
                  <a:lnTo>
                    <a:pt x="83" y="155"/>
                  </a:lnTo>
                  <a:lnTo>
                    <a:pt x="105" y="155"/>
                  </a:lnTo>
                  <a:lnTo>
                    <a:pt x="114" y="143"/>
                  </a:lnTo>
                  <a:lnTo>
                    <a:pt x="120" y="134"/>
                  </a:lnTo>
                  <a:lnTo>
                    <a:pt x="120" y="124"/>
                  </a:lnTo>
                  <a:lnTo>
                    <a:pt x="120" y="116"/>
                  </a:lnTo>
                  <a:lnTo>
                    <a:pt x="116" y="105"/>
                  </a:lnTo>
                  <a:lnTo>
                    <a:pt x="114" y="93"/>
                  </a:lnTo>
                  <a:close/>
                  <a:moveTo>
                    <a:pt x="12" y="124"/>
                  </a:moveTo>
                  <a:lnTo>
                    <a:pt x="4" y="103"/>
                  </a:lnTo>
                  <a:lnTo>
                    <a:pt x="2" y="83"/>
                  </a:lnTo>
                  <a:lnTo>
                    <a:pt x="0" y="66"/>
                  </a:lnTo>
                  <a:lnTo>
                    <a:pt x="4" y="50"/>
                  </a:lnTo>
                  <a:lnTo>
                    <a:pt x="6" y="33"/>
                  </a:lnTo>
                  <a:lnTo>
                    <a:pt x="14" y="21"/>
                  </a:lnTo>
                  <a:lnTo>
                    <a:pt x="23" y="10"/>
                  </a:lnTo>
                  <a:lnTo>
                    <a:pt x="37" y="4"/>
                  </a:lnTo>
                  <a:lnTo>
                    <a:pt x="49" y="0"/>
                  </a:lnTo>
                  <a:lnTo>
                    <a:pt x="60" y="2"/>
                  </a:lnTo>
                  <a:lnTo>
                    <a:pt x="72" y="4"/>
                  </a:lnTo>
                  <a:lnTo>
                    <a:pt x="85" y="10"/>
                  </a:lnTo>
                  <a:lnTo>
                    <a:pt x="95" y="17"/>
                  </a:lnTo>
                  <a:lnTo>
                    <a:pt x="107" y="29"/>
                  </a:lnTo>
                  <a:lnTo>
                    <a:pt x="114" y="41"/>
                  </a:lnTo>
                  <a:lnTo>
                    <a:pt x="122" y="56"/>
                  </a:lnTo>
                  <a:lnTo>
                    <a:pt x="128" y="74"/>
                  </a:lnTo>
                  <a:lnTo>
                    <a:pt x="130" y="93"/>
                  </a:lnTo>
                  <a:lnTo>
                    <a:pt x="132" y="109"/>
                  </a:lnTo>
                  <a:lnTo>
                    <a:pt x="130" y="128"/>
                  </a:lnTo>
                  <a:lnTo>
                    <a:pt x="126" y="143"/>
                  </a:lnTo>
                  <a:lnTo>
                    <a:pt x="120" y="159"/>
                  </a:lnTo>
                  <a:lnTo>
                    <a:pt x="111" y="169"/>
                  </a:lnTo>
                  <a:lnTo>
                    <a:pt x="99" y="176"/>
                  </a:lnTo>
                  <a:lnTo>
                    <a:pt x="85" y="178"/>
                  </a:lnTo>
                  <a:lnTo>
                    <a:pt x="74" y="178"/>
                  </a:lnTo>
                  <a:lnTo>
                    <a:pt x="62" y="176"/>
                  </a:lnTo>
                  <a:lnTo>
                    <a:pt x="52" y="173"/>
                  </a:lnTo>
                  <a:lnTo>
                    <a:pt x="41" y="161"/>
                  </a:lnTo>
                  <a:lnTo>
                    <a:pt x="29" y="151"/>
                  </a:lnTo>
                  <a:lnTo>
                    <a:pt x="19" y="138"/>
                  </a:lnTo>
                  <a:lnTo>
                    <a:pt x="12" y="124"/>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87"/>
            <p:cNvSpPr>
              <a:spLocks noEditPoints="1"/>
            </p:cNvSpPr>
            <p:nvPr/>
          </p:nvSpPr>
          <p:spPr bwMode="auto">
            <a:xfrm>
              <a:off x="2133" y="3214"/>
              <a:ext cx="61" cy="102"/>
            </a:xfrm>
            <a:custGeom>
              <a:avLst/>
              <a:gdLst>
                <a:gd name="T0" fmla="*/ 15 w 122"/>
                <a:gd name="T1" fmla="*/ 59 h 203"/>
                <a:gd name="T2" fmla="*/ 19 w 122"/>
                <a:gd name="T3" fmla="*/ 56 h 203"/>
                <a:gd name="T4" fmla="*/ 22 w 122"/>
                <a:gd name="T5" fmla="*/ 53 h 203"/>
                <a:gd name="T6" fmla="*/ 39 w 122"/>
                <a:gd name="T7" fmla="*/ 53 h 203"/>
                <a:gd name="T8" fmla="*/ 51 w 122"/>
                <a:gd name="T9" fmla="*/ 63 h 203"/>
                <a:gd name="T10" fmla="*/ 52 w 122"/>
                <a:gd name="T11" fmla="*/ 74 h 203"/>
                <a:gd name="T12" fmla="*/ 50 w 122"/>
                <a:gd name="T13" fmla="*/ 84 h 203"/>
                <a:gd name="T14" fmla="*/ 53 w 122"/>
                <a:gd name="T15" fmla="*/ 73 h 203"/>
                <a:gd name="T16" fmla="*/ 52 w 122"/>
                <a:gd name="T17" fmla="*/ 60 h 203"/>
                <a:gd name="T18" fmla="*/ 42 w 122"/>
                <a:gd name="T19" fmla="*/ 50 h 203"/>
                <a:gd name="T20" fmla="*/ 24 w 122"/>
                <a:gd name="T21" fmla="*/ 51 h 203"/>
                <a:gd name="T22" fmla="*/ 19 w 122"/>
                <a:gd name="T23" fmla="*/ 53 h 203"/>
                <a:gd name="T24" fmla="*/ 13 w 122"/>
                <a:gd name="T25" fmla="*/ 57 h 203"/>
                <a:gd name="T26" fmla="*/ 7 w 122"/>
                <a:gd name="T27" fmla="*/ 19 h 203"/>
                <a:gd name="T28" fmla="*/ 4 w 122"/>
                <a:gd name="T29" fmla="*/ 21 h 203"/>
                <a:gd name="T30" fmla="*/ 5 w 122"/>
                <a:gd name="T31" fmla="*/ 22 h 203"/>
                <a:gd name="T32" fmla="*/ 7 w 122"/>
                <a:gd name="T33" fmla="*/ 22 h 203"/>
                <a:gd name="T34" fmla="*/ 26 w 122"/>
                <a:gd name="T35" fmla="*/ 14 h 203"/>
                <a:gd name="T36" fmla="*/ 31 w 122"/>
                <a:gd name="T37" fmla="*/ 11 h 203"/>
                <a:gd name="T38" fmla="*/ 32 w 122"/>
                <a:gd name="T39" fmla="*/ 7 h 203"/>
                <a:gd name="T40" fmla="*/ 29 w 122"/>
                <a:gd name="T41" fmla="*/ 9 h 203"/>
                <a:gd name="T42" fmla="*/ 26 w 122"/>
                <a:gd name="T43" fmla="*/ 11 h 203"/>
                <a:gd name="T44" fmla="*/ 35 w 122"/>
                <a:gd name="T45" fmla="*/ 4 h 203"/>
                <a:gd name="T46" fmla="*/ 36 w 122"/>
                <a:gd name="T47" fmla="*/ 15 h 203"/>
                <a:gd name="T48" fmla="*/ 34 w 122"/>
                <a:gd name="T49" fmla="*/ 18 h 203"/>
                <a:gd name="T50" fmla="*/ 11 w 122"/>
                <a:gd name="T51" fmla="*/ 28 h 203"/>
                <a:gd name="T52" fmla="*/ 8 w 122"/>
                <a:gd name="T53" fmla="*/ 31 h 203"/>
                <a:gd name="T54" fmla="*/ 8 w 122"/>
                <a:gd name="T55" fmla="*/ 35 h 203"/>
                <a:gd name="T56" fmla="*/ 11 w 122"/>
                <a:gd name="T57" fmla="*/ 46 h 203"/>
                <a:gd name="T58" fmla="*/ 12 w 122"/>
                <a:gd name="T59" fmla="*/ 48 h 203"/>
                <a:gd name="T60" fmla="*/ 13 w 122"/>
                <a:gd name="T61" fmla="*/ 49 h 203"/>
                <a:gd name="T62" fmla="*/ 18 w 122"/>
                <a:gd name="T63" fmla="*/ 46 h 203"/>
                <a:gd name="T64" fmla="*/ 24 w 122"/>
                <a:gd name="T65" fmla="*/ 43 h 203"/>
                <a:gd name="T66" fmla="*/ 35 w 122"/>
                <a:gd name="T67" fmla="*/ 39 h 203"/>
                <a:gd name="T68" fmla="*/ 46 w 122"/>
                <a:gd name="T69" fmla="*/ 40 h 203"/>
                <a:gd name="T70" fmla="*/ 52 w 122"/>
                <a:gd name="T71" fmla="*/ 45 h 203"/>
                <a:gd name="T72" fmla="*/ 59 w 122"/>
                <a:gd name="T73" fmla="*/ 55 h 203"/>
                <a:gd name="T74" fmla="*/ 61 w 122"/>
                <a:gd name="T75" fmla="*/ 67 h 203"/>
                <a:gd name="T76" fmla="*/ 59 w 122"/>
                <a:gd name="T77" fmla="*/ 81 h 203"/>
                <a:gd name="T78" fmla="*/ 51 w 122"/>
                <a:gd name="T79" fmla="*/ 91 h 203"/>
                <a:gd name="T80" fmla="*/ 39 w 122"/>
                <a:gd name="T81" fmla="*/ 100 h 203"/>
                <a:gd name="T82" fmla="*/ 24 w 122"/>
                <a:gd name="T83" fmla="*/ 102 h 203"/>
                <a:gd name="T84" fmla="*/ 18 w 122"/>
                <a:gd name="T85" fmla="*/ 101 h 203"/>
                <a:gd name="T86" fmla="*/ 18 w 122"/>
                <a:gd name="T87" fmla="*/ 98 h 203"/>
                <a:gd name="T88" fmla="*/ 19 w 122"/>
                <a:gd name="T89" fmla="*/ 98 h 203"/>
                <a:gd name="T90" fmla="*/ 29 w 122"/>
                <a:gd name="T91" fmla="*/ 96 h 203"/>
                <a:gd name="T92" fmla="*/ 42 w 122"/>
                <a:gd name="T93" fmla="*/ 89 h 203"/>
                <a:gd name="T94" fmla="*/ 50 w 122"/>
                <a:gd name="T95" fmla="*/ 74 h 203"/>
                <a:gd name="T96" fmla="*/ 44 w 122"/>
                <a:gd name="T97" fmla="*/ 58 h 203"/>
                <a:gd name="T98" fmla="*/ 30 w 122"/>
                <a:gd name="T99" fmla="*/ 53 h 203"/>
                <a:gd name="T100" fmla="*/ 19 w 122"/>
                <a:gd name="T101" fmla="*/ 58 h 203"/>
                <a:gd name="T102" fmla="*/ 13 w 122"/>
                <a:gd name="T103" fmla="*/ 61 h 203"/>
                <a:gd name="T104" fmla="*/ 12 w 122"/>
                <a:gd name="T105" fmla="*/ 62 h 203"/>
                <a:gd name="T106" fmla="*/ 10 w 122"/>
                <a:gd name="T107" fmla="*/ 61 h 203"/>
                <a:gd name="T108" fmla="*/ 9 w 122"/>
                <a:gd name="T109" fmla="*/ 59 h 203"/>
                <a:gd name="T110" fmla="*/ 1 w 122"/>
                <a:gd name="T111" fmla="*/ 24 h 203"/>
                <a:gd name="T112" fmla="*/ 1 w 122"/>
                <a:gd name="T113" fmla="*/ 19 h 203"/>
                <a:gd name="T114" fmla="*/ 24 w 122"/>
                <a:gd name="T115" fmla="*/ 9 h 203"/>
                <a:gd name="T116" fmla="*/ 31 w 122"/>
                <a:gd name="T117" fmla="*/ 4 h 203"/>
                <a:gd name="T118" fmla="*/ 33 w 122"/>
                <a:gd name="T119" fmla="*/ 0 h 203"/>
                <a:gd name="T120" fmla="*/ 35 w 122"/>
                <a:gd name="T121" fmla="*/ 1 h 203"/>
                <a:gd name="T122" fmla="*/ 35 w 122"/>
                <a:gd name="T123" fmla="*/ 4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03">
                  <a:moveTo>
                    <a:pt x="25" y="114"/>
                  </a:moveTo>
                  <a:lnTo>
                    <a:pt x="29" y="118"/>
                  </a:lnTo>
                  <a:lnTo>
                    <a:pt x="33" y="112"/>
                  </a:lnTo>
                  <a:lnTo>
                    <a:pt x="37" y="112"/>
                  </a:lnTo>
                  <a:lnTo>
                    <a:pt x="40" y="108"/>
                  </a:lnTo>
                  <a:lnTo>
                    <a:pt x="44" y="106"/>
                  </a:lnTo>
                  <a:lnTo>
                    <a:pt x="62" y="101"/>
                  </a:lnTo>
                  <a:lnTo>
                    <a:pt x="77" y="105"/>
                  </a:lnTo>
                  <a:lnTo>
                    <a:pt x="91" y="112"/>
                  </a:lnTo>
                  <a:lnTo>
                    <a:pt x="101" y="126"/>
                  </a:lnTo>
                  <a:lnTo>
                    <a:pt x="102" y="136"/>
                  </a:lnTo>
                  <a:lnTo>
                    <a:pt x="104" y="147"/>
                  </a:lnTo>
                  <a:lnTo>
                    <a:pt x="101" y="157"/>
                  </a:lnTo>
                  <a:lnTo>
                    <a:pt x="99" y="167"/>
                  </a:lnTo>
                  <a:lnTo>
                    <a:pt x="104" y="155"/>
                  </a:lnTo>
                  <a:lnTo>
                    <a:pt x="106" y="145"/>
                  </a:lnTo>
                  <a:lnTo>
                    <a:pt x="106" y="132"/>
                  </a:lnTo>
                  <a:lnTo>
                    <a:pt x="104" y="120"/>
                  </a:lnTo>
                  <a:lnTo>
                    <a:pt x="95" y="106"/>
                  </a:lnTo>
                  <a:lnTo>
                    <a:pt x="83" y="99"/>
                  </a:lnTo>
                  <a:lnTo>
                    <a:pt x="66" y="97"/>
                  </a:lnTo>
                  <a:lnTo>
                    <a:pt x="48" y="101"/>
                  </a:lnTo>
                  <a:lnTo>
                    <a:pt x="42" y="103"/>
                  </a:lnTo>
                  <a:lnTo>
                    <a:pt x="37" y="106"/>
                  </a:lnTo>
                  <a:lnTo>
                    <a:pt x="31" y="110"/>
                  </a:lnTo>
                  <a:lnTo>
                    <a:pt x="25" y="114"/>
                  </a:lnTo>
                  <a:close/>
                  <a:moveTo>
                    <a:pt x="15" y="37"/>
                  </a:moveTo>
                  <a:lnTo>
                    <a:pt x="13" y="37"/>
                  </a:lnTo>
                  <a:lnTo>
                    <a:pt x="9" y="39"/>
                  </a:lnTo>
                  <a:lnTo>
                    <a:pt x="7" y="41"/>
                  </a:lnTo>
                  <a:lnTo>
                    <a:pt x="9" y="42"/>
                  </a:lnTo>
                  <a:lnTo>
                    <a:pt x="9" y="44"/>
                  </a:lnTo>
                  <a:lnTo>
                    <a:pt x="11" y="44"/>
                  </a:lnTo>
                  <a:lnTo>
                    <a:pt x="13" y="44"/>
                  </a:lnTo>
                  <a:lnTo>
                    <a:pt x="13" y="42"/>
                  </a:lnTo>
                  <a:lnTo>
                    <a:pt x="52" y="27"/>
                  </a:lnTo>
                  <a:lnTo>
                    <a:pt x="58" y="23"/>
                  </a:lnTo>
                  <a:lnTo>
                    <a:pt x="62" y="21"/>
                  </a:lnTo>
                  <a:lnTo>
                    <a:pt x="62" y="15"/>
                  </a:lnTo>
                  <a:lnTo>
                    <a:pt x="64" y="13"/>
                  </a:lnTo>
                  <a:lnTo>
                    <a:pt x="60" y="13"/>
                  </a:lnTo>
                  <a:lnTo>
                    <a:pt x="58" y="17"/>
                  </a:lnTo>
                  <a:lnTo>
                    <a:pt x="56" y="17"/>
                  </a:lnTo>
                  <a:lnTo>
                    <a:pt x="52" y="21"/>
                  </a:lnTo>
                  <a:lnTo>
                    <a:pt x="15" y="37"/>
                  </a:lnTo>
                  <a:close/>
                  <a:moveTo>
                    <a:pt x="69" y="8"/>
                  </a:moveTo>
                  <a:lnTo>
                    <a:pt x="71" y="27"/>
                  </a:lnTo>
                  <a:lnTo>
                    <a:pt x="71" y="29"/>
                  </a:lnTo>
                  <a:lnTo>
                    <a:pt x="71" y="35"/>
                  </a:lnTo>
                  <a:lnTo>
                    <a:pt x="68" y="35"/>
                  </a:lnTo>
                  <a:lnTo>
                    <a:pt x="64" y="41"/>
                  </a:lnTo>
                  <a:lnTo>
                    <a:pt x="21" y="56"/>
                  </a:lnTo>
                  <a:lnTo>
                    <a:pt x="17" y="58"/>
                  </a:lnTo>
                  <a:lnTo>
                    <a:pt x="15" y="62"/>
                  </a:lnTo>
                  <a:lnTo>
                    <a:pt x="15" y="64"/>
                  </a:lnTo>
                  <a:lnTo>
                    <a:pt x="15" y="70"/>
                  </a:lnTo>
                  <a:lnTo>
                    <a:pt x="21" y="89"/>
                  </a:lnTo>
                  <a:lnTo>
                    <a:pt x="21" y="91"/>
                  </a:lnTo>
                  <a:lnTo>
                    <a:pt x="23" y="93"/>
                  </a:lnTo>
                  <a:lnTo>
                    <a:pt x="23" y="95"/>
                  </a:lnTo>
                  <a:lnTo>
                    <a:pt x="23" y="97"/>
                  </a:lnTo>
                  <a:lnTo>
                    <a:pt x="25" y="97"/>
                  </a:lnTo>
                  <a:lnTo>
                    <a:pt x="27" y="93"/>
                  </a:lnTo>
                  <a:lnTo>
                    <a:pt x="35" y="91"/>
                  </a:lnTo>
                  <a:lnTo>
                    <a:pt x="40" y="87"/>
                  </a:lnTo>
                  <a:lnTo>
                    <a:pt x="48" y="85"/>
                  </a:lnTo>
                  <a:lnTo>
                    <a:pt x="58" y="79"/>
                  </a:lnTo>
                  <a:lnTo>
                    <a:pt x="69" y="77"/>
                  </a:lnTo>
                  <a:lnTo>
                    <a:pt x="79" y="77"/>
                  </a:lnTo>
                  <a:lnTo>
                    <a:pt x="91" y="79"/>
                  </a:lnTo>
                  <a:lnTo>
                    <a:pt x="97" y="83"/>
                  </a:lnTo>
                  <a:lnTo>
                    <a:pt x="104" y="89"/>
                  </a:lnTo>
                  <a:lnTo>
                    <a:pt x="110" y="97"/>
                  </a:lnTo>
                  <a:lnTo>
                    <a:pt x="118" y="110"/>
                  </a:lnTo>
                  <a:lnTo>
                    <a:pt x="120" y="122"/>
                  </a:lnTo>
                  <a:lnTo>
                    <a:pt x="122" y="134"/>
                  </a:lnTo>
                  <a:lnTo>
                    <a:pt x="120" y="145"/>
                  </a:lnTo>
                  <a:lnTo>
                    <a:pt x="118" y="161"/>
                  </a:lnTo>
                  <a:lnTo>
                    <a:pt x="110" y="170"/>
                  </a:lnTo>
                  <a:lnTo>
                    <a:pt x="101" y="182"/>
                  </a:lnTo>
                  <a:lnTo>
                    <a:pt x="89" y="190"/>
                  </a:lnTo>
                  <a:lnTo>
                    <a:pt x="77" y="200"/>
                  </a:lnTo>
                  <a:lnTo>
                    <a:pt x="62" y="201"/>
                  </a:lnTo>
                  <a:lnTo>
                    <a:pt x="48" y="203"/>
                  </a:lnTo>
                  <a:lnTo>
                    <a:pt x="38" y="201"/>
                  </a:lnTo>
                  <a:lnTo>
                    <a:pt x="35" y="201"/>
                  </a:lnTo>
                  <a:lnTo>
                    <a:pt x="35" y="200"/>
                  </a:lnTo>
                  <a:lnTo>
                    <a:pt x="35" y="196"/>
                  </a:lnTo>
                  <a:lnTo>
                    <a:pt x="37" y="196"/>
                  </a:lnTo>
                  <a:lnTo>
                    <a:pt x="38" y="196"/>
                  </a:lnTo>
                  <a:lnTo>
                    <a:pt x="48" y="196"/>
                  </a:lnTo>
                  <a:lnTo>
                    <a:pt x="58" y="192"/>
                  </a:lnTo>
                  <a:lnTo>
                    <a:pt x="66" y="190"/>
                  </a:lnTo>
                  <a:lnTo>
                    <a:pt x="83" y="178"/>
                  </a:lnTo>
                  <a:lnTo>
                    <a:pt x="97" y="163"/>
                  </a:lnTo>
                  <a:lnTo>
                    <a:pt x="99" y="147"/>
                  </a:lnTo>
                  <a:lnTo>
                    <a:pt x="97" y="132"/>
                  </a:lnTo>
                  <a:lnTo>
                    <a:pt x="87" y="116"/>
                  </a:lnTo>
                  <a:lnTo>
                    <a:pt x="77" y="110"/>
                  </a:lnTo>
                  <a:lnTo>
                    <a:pt x="60" y="106"/>
                  </a:lnTo>
                  <a:lnTo>
                    <a:pt x="44" y="112"/>
                  </a:lnTo>
                  <a:lnTo>
                    <a:pt x="37" y="116"/>
                  </a:lnTo>
                  <a:lnTo>
                    <a:pt x="29" y="120"/>
                  </a:lnTo>
                  <a:lnTo>
                    <a:pt x="25" y="122"/>
                  </a:lnTo>
                  <a:lnTo>
                    <a:pt x="25" y="124"/>
                  </a:lnTo>
                  <a:lnTo>
                    <a:pt x="23" y="124"/>
                  </a:lnTo>
                  <a:lnTo>
                    <a:pt x="21" y="124"/>
                  </a:lnTo>
                  <a:lnTo>
                    <a:pt x="19" y="122"/>
                  </a:lnTo>
                  <a:lnTo>
                    <a:pt x="17" y="120"/>
                  </a:lnTo>
                  <a:lnTo>
                    <a:pt x="17" y="118"/>
                  </a:lnTo>
                  <a:lnTo>
                    <a:pt x="17" y="114"/>
                  </a:lnTo>
                  <a:lnTo>
                    <a:pt x="2" y="48"/>
                  </a:lnTo>
                  <a:lnTo>
                    <a:pt x="0" y="41"/>
                  </a:lnTo>
                  <a:lnTo>
                    <a:pt x="2" y="37"/>
                  </a:lnTo>
                  <a:lnTo>
                    <a:pt x="7" y="35"/>
                  </a:lnTo>
                  <a:lnTo>
                    <a:pt x="48" y="17"/>
                  </a:lnTo>
                  <a:lnTo>
                    <a:pt x="56" y="11"/>
                  </a:lnTo>
                  <a:lnTo>
                    <a:pt x="62" y="8"/>
                  </a:lnTo>
                  <a:lnTo>
                    <a:pt x="64" y="0"/>
                  </a:lnTo>
                  <a:lnTo>
                    <a:pt x="66" y="0"/>
                  </a:lnTo>
                  <a:lnTo>
                    <a:pt x="69" y="0"/>
                  </a:lnTo>
                  <a:lnTo>
                    <a:pt x="69" y="2"/>
                  </a:lnTo>
                  <a:lnTo>
                    <a:pt x="69" y="4"/>
                  </a:lnTo>
                  <a:lnTo>
                    <a:pt x="69" y="8"/>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5" name="Freeform 88"/>
            <p:cNvSpPr>
              <a:spLocks noEditPoints="1"/>
            </p:cNvSpPr>
            <p:nvPr/>
          </p:nvSpPr>
          <p:spPr bwMode="auto">
            <a:xfrm>
              <a:off x="2530" y="3057"/>
              <a:ext cx="67" cy="92"/>
            </a:xfrm>
            <a:custGeom>
              <a:avLst/>
              <a:gdLst>
                <a:gd name="T0" fmla="*/ 14 w 134"/>
                <a:gd name="T1" fmla="*/ 18 h 184"/>
                <a:gd name="T2" fmla="*/ 17 w 134"/>
                <a:gd name="T3" fmla="*/ 22 h 184"/>
                <a:gd name="T4" fmla="*/ 21 w 134"/>
                <a:gd name="T5" fmla="*/ 29 h 184"/>
                <a:gd name="T6" fmla="*/ 38 w 134"/>
                <a:gd name="T7" fmla="*/ 74 h 184"/>
                <a:gd name="T8" fmla="*/ 40 w 134"/>
                <a:gd name="T9" fmla="*/ 80 h 184"/>
                <a:gd name="T10" fmla="*/ 41 w 134"/>
                <a:gd name="T11" fmla="*/ 83 h 184"/>
                <a:gd name="T12" fmla="*/ 42 w 134"/>
                <a:gd name="T13" fmla="*/ 78 h 184"/>
                <a:gd name="T14" fmla="*/ 41 w 134"/>
                <a:gd name="T15" fmla="*/ 68 h 184"/>
                <a:gd name="T16" fmla="*/ 21 w 134"/>
                <a:gd name="T17" fmla="*/ 23 h 184"/>
                <a:gd name="T18" fmla="*/ 16 w 134"/>
                <a:gd name="T19" fmla="*/ 19 h 184"/>
                <a:gd name="T20" fmla="*/ 25 w 134"/>
                <a:gd name="T21" fmla="*/ 14 h 184"/>
                <a:gd name="T22" fmla="*/ 50 w 134"/>
                <a:gd name="T23" fmla="*/ 71 h 184"/>
                <a:gd name="T24" fmla="*/ 53 w 134"/>
                <a:gd name="T25" fmla="*/ 75 h 184"/>
                <a:gd name="T26" fmla="*/ 59 w 134"/>
                <a:gd name="T27" fmla="*/ 75 h 184"/>
                <a:gd name="T28" fmla="*/ 65 w 134"/>
                <a:gd name="T29" fmla="*/ 73 h 184"/>
                <a:gd name="T30" fmla="*/ 67 w 134"/>
                <a:gd name="T31" fmla="*/ 76 h 184"/>
                <a:gd name="T32" fmla="*/ 66 w 134"/>
                <a:gd name="T33" fmla="*/ 78 h 184"/>
                <a:gd name="T34" fmla="*/ 63 w 134"/>
                <a:gd name="T35" fmla="*/ 79 h 184"/>
                <a:gd name="T36" fmla="*/ 53 w 134"/>
                <a:gd name="T37" fmla="*/ 83 h 184"/>
                <a:gd name="T38" fmla="*/ 40 w 134"/>
                <a:gd name="T39" fmla="*/ 88 h 184"/>
                <a:gd name="T40" fmla="*/ 31 w 134"/>
                <a:gd name="T41" fmla="*/ 92 h 184"/>
                <a:gd name="T42" fmla="*/ 29 w 134"/>
                <a:gd name="T43" fmla="*/ 92 h 184"/>
                <a:gd name="T44" fmla="*/ 28 w 134"/>
                <a:gd name="T45" fmla="*/ 88 h 184"/>
                <a:gd name="T46" fmla="*/ 33 w 134"/>
                <a:gd name="T47" fmla="*/ 85 h 184"/>
                <a:gd name="T48" fmla="*/ 36 w 134"/>
                <a:gd name="T49" fmla="*/ 82 h 184"/>
                <a:gd name="T50" fmla="*/ 36 w 134"/>
                <a:gd name="T51" fmla="*/ 77 h 184"/>
                <a:gd name="T52" fmla="*/ 17 w 134"/>
                <a:gd name="T53" fmla="*/ 26 h 184"/>
                <a:gd name="T54" fmla="*/ 14 w 134"/>
                <a:gd name="T55" fmla="*/ 20 h 184"/>
                <a:gd name="T56" fmla="*/ 10 w 134"/>
                <a:gd name="T57" fmla="*/ 20 h 184"/>
                <a:gd name="T58" fmla="*/ 5 w 134"/>
                <a:gd name="T59" fmla="*/ 23 h 184"/>
                <a:gd name="T60" fmla="*/ 3 w 134"/>
                <a:gd name="T61" fmla="*/ 26 h 184"/>
                <a:gd name="T62" fmla="*/ 1 w 134"/>
                <a:gd name="T63" fmla="*/ 24 h 184"/>
                <a:gd name="T64" fmla="*/ 1 w 134"/>
                <a:gd name="T65" fmla="*/ 21 h 184"/>
                <a:gd name="T66" fmla="*/ 9 w 134"/>
                <a:gd name="T67" fmla="*/ 15 h 184"/>
                <a:gd name="T68" fmla="*/ 15 w 134"/>
                <a:gd name="T69" fmla="*/ 9 h 184"/>
                <a:gd name="T70" fmla="*/ 19 w 134"/>
                <a:gd name="T71" fmla="*/ 1 h 184"/>
                <a:gd name="T72" fmla="*/ 21 w 134"/>
                <a:gd name="T73" fmla="*/ 0 h 184"/>
                <a:gd name="T74" fmla="*/ 22 w 134"/>
                <a:gd name="T75" fmla="*/ 3 h 184"/>
                <a:gd name="T76" fmla="*/ 23 w 134"/>
                <a:gd name="T77" fmla="*/ 9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4" h="184">
                  <a:moveTo>
                    <a:pt x="27" y="35"/>
                  </a:moveTo>
                  <a:lnTo>
                    <a:pt x="27" y="35"/>
                  </a:lnTo>
                  <a:lnTo>
                    <a:pt x="29" y="39"/>
                  </a:lnTo>
                  <a:lnTo>
                    <a:pt x="33" y="44"/>
                  </a:lnTo>
                  <a:lnTo>
                    <a:pt x="35" y="48"/>
                  </a:lnTo>
                  <a:lnTo>
                    <a:pt x="41" y="58"/>
                  </a:lnTo>
                  <a:lnTo>
                    <a:pt x="72" y="137"/>
                  </a:lnTo>
                  <a:lnTo>
                    <a:pt x="75" y="147"/>
                  </a:lnTo>
                  <a:lnTo>
                    <a:pt x="81" y="155"/>
                  </a:lnTo>
                  <a:lnTo>
                    <a:pt x="79" y="159"/>
                  </a:lnTo>
                  <a:lnTo>
                    <a:pt x="77" y="165"/>
                  </a:lnTo>
                  <a:lnTo>
                    <a:pt x="81" y="165"/>
                  </a:lnTo>
                  <a:lnTo>
                    <a:pt x="81" y="159"/>
                  </a:lnTo>
                  <a:lnTo>
                    <a:pt x="83" y="155"/>
                  </a:lnTo>
                  <a:lnTo>
                    <a:pt x="81" y="145"/>
                  </a:lnTo>
                  <a:lnTo>
                    <a:pt x="81" y="135"/>
                  </a:lnTo>
                  <a:lnTo>
                    <a:pt x="48" y="62"/>
                  </a:lnTo>
                  <a:lnTo>
                    <a:pt x="41" y="46"/>
                  </a:lnTo>
                  <a:lnTo>
                    <a:pt x="37" y="40"/>
                  </a:lnTo>
                  <a:lnTo>
                    <a:pt x="31" y="37"/>
                  </a:lnTo>
                  <a:lnTo>
                    <a:pt x="27" y="35"/>
                  </a:lnTo>
                  <a:close/>
                  <a:moveTo>
                    <a:pt x="50" y="27"/>
                  </a:moveTo>
                  <a:lnTo>
                    <a:pt x="97" y="132"/>
                  </a:lnTo>
                  <a:lnTo>
                    <a:pt x="99" y="141"/>
                  </a:lnTo>
                  <a:lnTo>
                    <a:pt x="103" y="149"/>
                  </a:lnTo>
                  <a:lnTo>
                    <a:pt x="105" y="149"/>
                  </a:lnTo>
                  <a:lnTo>
                    <a:pt x="112" y="151"/>
                  </a:lnTo>
                  <a:lnTo>
                    <a:pt x="118" y="149"/>
                  </a:lnTo>
                  <a:lnTo>
                    <a:pt x="126" y="149"/>
                  </a:lnTo>
                  <a:lnTo>
                    <a:pt x="130" y="145"/>
                  </a:lnTo>
                  <a:lnTo>
                    <a:pt x="134" y="149"/>
                  </a:lnTo>
                  <a:lnTo>
                    <a:pt x="134" y="151"/>
                  </a:lnTo>
                  <a:lnTo>
                    <a:pt x="134" y="155"/>
                  </a:lnTo>
                  <a:lnTo>
                    <a:pt x="132" y="155"/>
                  </a:lnTo>
                  <a:lnTo>
                    <a:pt x="130" y="157"/>
                  </a:lnTo>
                  <a:lnTo>
                    <a:pt x="126" y="157"/>
                  </a:lnTo>
                  <a:lnTo>
                    <a:pt x="116" y="163"/>
                  </a:lnTo>
                  <a:lnTo>
                    <a:pt x="105" y="166"/>
                  </a:lnTo>
                  <a:lnTo>
                    <a:pt x="93" y="170"/>
                  </a:lnTo>
                  <a:lnTo>
                    <a:pt x="79" y="176"/>
                  </a:lnTo>
                  <a:lnTo>
                    <a:pt x="64" y="184"/>
                  </a:lnTo>
                  <a:lnTo>
                    <a:pt x="62" y="184"/>
                  </a:lnTo>
                  <a:lnTo>
                    <a:pt x="60" y="184"/>
                  </a:lnTo>
                  <a:lnTo>
                    <a:pt x="58" y="184"/>
                  </a:lnTo>
                  <a:lnTo>
                    <a:pt x="58" y="182"/>
                  </a:lnTo>
                  <a:lnTo>
                    <a:pt x="56" y="176"/>
                  </a:lnTo>
                  <a:lnTo>
                    <a:pt x="62" y="172"/>
                  </a:lnTo>
                  <a:lnTo>
                    <a:pt x="66" y="170"/>
                  </a:lnTo>
                  <a:lnTo>
                    <a:pt x="70" y="168"/>
                  </a:lnTo>
                  <a:lnTo>
                    <a:pt x="72" y="163"/>
                  </a:lnTo>
                  <a:lnTo>
                    <a:pt x="75" y="159"/>
                  </a:lnTo>
                  <a:lnTo>
                    <a:pt x="72" y="153"/>
                  </a:lnTo>
                  <a:lnTo>
                    <a:pt x="70" y="143"/>
                  </a:lnTo>
                  <a:lnTo>
                    <a:pt x="33" y="52"/>
                  </a:lnTo>
                  <a:lnTo>
                    <a:pt x="27" y="44"/>
                  </a:lnTo>
                  <a:lnTo>
                    <a:pt x="27" y="40"/>
                  </a:lnTo>
                  <a:lnTo>
                    <a:pt x="21" y="40"/>
                  </a:lnTo>
                  <a:lnTo>
                    <a:pt x="19" y="40"/>
                  </a:lnTo>
                  <a:lnTo>
                    <a:pt x="13" y="42"/>
                  </a:lnTo>
                  <a:lnTo>
                    <a:pt x="10" y="46"/>
                  </a:lnTo>
                  <a:lnTo>
                    <a:pt x="6" y="48"/>
                  </a:lnTo>
                  <a:lnTo>
                    <a:pt x="6" y="52"/>
                  </a:lnTo>
                  <a:lnTo>
                    <a:pt x="4" y="50"/>
                  </a:lnTo>
                  <a:lnTo>
                    <a:pt x="2" y="48"/>
                  </a:lnTo>
                  <a:lnTo>
                    <a:pt x="0" y="46"/>
                  </a:lnTo>
                  <a:lnTo>
                    <a:pt x="2" y="42"/>
                  </a:lnTo>
                  <a:lnTo>
                    <a:pt x="10" y="35"/>
                  </a:lnTo>
                  <a:lnTo>
                    <a:pt x="17" y="29"/>
                  </a:lnTo>
                  <a:lnTo>
                    <a:pt x="23" y="25"/>
                  </a:lnTo>
                  <a:lnTo>
                    <a:pt x="29" y="17"/>
                  </a:lnTo>
                  <a:lnTo>
                    <a:pt x="35" y="11"/>
                  </a:lnTo>
                  <a:lnTo>
                    <a:pt x="37" y="2"/>
                  </a:lnTo>
                  <a:lnTo>
                    <a:pt x="41" y="0"/>
                  </a:lnTo>
                  <a:lnTo>
                    <a:pt x="42" y="0"/>
                  </a:lnTo>
                  <a:lnTo>
                    <a:pt x="42" y="2"/>
                  </a:lnTo>
                  <a:lnTo>
                    <a:pt x="44" y="6"/>
                  </a:lnTo>
                  <a:lnTo>
                    <a:pt x="44" y="9"/>
                  </a:lnTo>
                  <a:lnTo>
                    <a:pt x="46" y="17"/>
                  </a:lnTo>
                  <a:lnTo>
                    <a:pt x="50" y="27"/>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6" name="Freeform 89"/>
            <p:cNvSpPr>
              <a:spLocks noEditPoints="1"/>
            </p:cNvSpPr>
            <p:nvPr/>
          </p:nvSpPr>
          <p:spPr bwMode="auto">
            <a:xfrm>
              <a:off x="2592" y="3030"/>
              <a:ext cx="66" cy="89"/>
            </a:xfrm>
            <a:custGeom>
              <a:avLst/>
              <a:gdLst>
                <a:gd name="T0" fmla="*/ 19 w 134"/>
                <a:gd name="T1" fmla="*/ 7 h 179"/>
                <a:gd name="T2" fmla="*/ 29 w 134"/>
                <a:gd name="T3" fmla="*/ 11 h 179"/>
                <a:gd name="T4" fmla="*/ 41 w 134"/>
                <a:gd name="T5" fmla="*/ 19 h 179"/>
                <a:gd name="T6" fmla="*/ 51 w 134"/>
                <a:gd name="T7" fmla="*/ 30 h 179"/>
                <a:gd name="T8" fmla="*/ 58 w 134"/>
                <a:gd name="T9" fmla="*/ 45 h 179"/>
                <a:gd name="T10" fmla="*/ 59 w 134"/>
                <a:gd name="T11" fmla="*/ 47 h 179"/>
                <a:gd name="T12" fmla="*/ 60 w 134"/>
                <a:gd name="T13" fmla="*/ 51 h 179"/>
                <a:gd name="T14" fmla="*/ 59 w 134"/>
                <a:gd name="T15" fmla="*/ 45 h 179"/>
                <a:gd name="T16" fmla="*/ 56 w 134"/>
                <a:gd name="T17" fmla="*/ 38 h 179"/>
                <a:gd name="T18" fmla="*/ 49 w 134"/>
                <a:gd name="T19" fmla="*/ 23 h 179"/>
                <a:gd name="T20" fmla="*/ 41 w 134"/>
                <a:gd name="T21" fmla="*/ 14 h 179"/>
                <a:gd name="T22" fmla="*/ 29 w 134"/>
                <a:gd name="T23" fmla="*/ 8 h 179"/>
                <a:gd name="T24" fmla="*/ 19 w 134"/>
                <a:gd name="T25" fmla="*/ 7 h 179"/>
                <a:gd name="T26" fmla="*/ 4 w 134"/>
                <a:gd name="T27" fmla="*/ 34 h 179"/>
                <a:gd name="T28" fmla="*/ 5 w 134"/>
                <a:gd name="T29" fmla="*/ 45 h 179"/>
                <a:gd name="T30" fmla="*/ 10 w 134"/>
                <a:gd name="T31" fmla="*/ 60 h 179"/>
                <a:gd name="T32" fmla="*/ 16 w 134"/>
                <a:gd name="T33" fmla="*/ 72 h 179"/>
                <a:gd name="T34" fmla="*/ 26 w 134"/>
                <a:gd name="T35" fmla="*/ 81 h 179"/>
                <a:gd name="T36" fmla="*/ 35 w 134"/>
                <a:gd name="T37" fmla="*/ 86 h 179"/>
                <a:gd name="T38" fmla="*/ 47 w 134"/>
                <a:gd name="T39" fmla="*/ 87 h 179"/>
                <a:gd name="T40" fmla="*/ 40 w 134"/>
                <a:gd name="T41" fmla="*/ 84 h 179"/>
                <a:gd name="T42" fmla="*/ 30 w 134"/>
                <a:gd name="T43" fmla="*/ 79 h 179"/>
                <a:gd name="T44" fmla="*/ 20 w 134"/>
                <a:gd name="T45" fmla="*/ 72 h 179"/>
                <a:gd name="T46" fmla="*/ 11 w 134"/>
                <a:gd name="T47" fmla="*/ 60 h 179"/>
                <a:gd name="T48" fmla="*/ 7 w 134"/>
                <a:gd name="T49" fmla="*/ 48 h 179"/>
                <a:gd name="T50" fmla="*/ 5 w 134"/>
                <a:gd name="T51" fmla="*/ 39 h 179"/>
                <a:gd name="T52" fmla="*/ 56 w 134"/>
                <a:gd name="T53" fmla="*/ 47 h 179"/>
                <a:gd name="T54" fmla="*/ 49 w 134"/>
                <a:gd name="T55" fmla="*/ 32 h 179"/>
                <a:gd name="T56" fmla="*/ 38 w 134"/>
                <a:gd name="T57" fmla="*/ 19 h 179"/>
                <a:gd name="T58" fmla="*/ 26 w 134"/>
                <a:gd name="T59" fmla="*/ 12 h 179"/>
                <a:gd name="T60" fmla="*/ 14 w 134"/>
                <a:gd name="T61" fmla="*/ 12 h 179"/>
                <a:gd name="T62" fmla="*/ 8 w 134"/>
                <a:gd name="T63" fmla="*/ 22 h 179"/>
                <a:gd name="T64" fmla="*/ 8 w 134"/>
                <a:gd name="T65" fmla="*/ 31 h 179"/>
                <a:gd name="T66" fmla="*/ 11 w 134"/>
                <a:gd name="T67" fmla="*/ 43 h 179"/>
                <a:gd name="T68" fmla="*/ 20 w 134"/>
                <a:gd name="T69" fmla="*/ 58 h 179"/>
                <a:gd name="T70" fmla="*/ 32 w 134"/>
                <a:gd name="T71" fmla="*/ 71 h 179"/>
                <a:gd name="T72" fmla="*/ 42 w 134"/>
                <a:gd name="T73" fmla="*/ 78 h 179"/>
                <a:gd name="T74" fmla="*/ 52 w 134"/>
                <a:gd name="T75" fmla="*/ 78 h 179"/>
                <a:gd name="T76" fmla="*/ 60 w 134"/>
                <a:gd name="T77" fmla="*/ 67 h 179"/>
                <a:gd name="T78" fmla="*/ 59 w 134"/>
                <a:gd name="T79" fmla="*/ 57 h 179"/>
                <a:gd name="T80" fmla="*/ 56 w 134"/>
                <a:gd name="T81" fmla="*/ 47 h 179"/>
                <a:gd name="T82" fmla="*/ 3 w 134"/>
                <a:gd name="T83" fmla="*/ 50 h 179"/>
                <a:gd name="T84" fmla="*/ 0 w 134"/>
                <a:gd name="T85" fmla="*/ 33 h 179"/>
                <a:gd name="T86" fmla="*/ 4 w 134"/>
                <a:gd name="T87" fmla="*/ 16 h 179"/>
                <a:gd name="T88" fmla="*/ 12 w 134"/>
                <a:gd name="T89" fmla="*/ 5 h 179"/>
                <a:gd name="T90" fmla="*/ 24 w 134"/>
                <a:gd name="T91" fmla="*/ 0 h 179"/>
                <a:gd name="T92" fmla="*/ 35 w 134"/>
                <a:gd name="T93" fmla="*/ 2 h 179"/>
                <a:gd name="T94" fmla="*/ 47 w 134"/>
                <a:gd name="T95" fmla="*/ 9 h 179"/>
                <a:gd name="T96" fmla="*/ 56 w 134"/>
                <a:gd name="T97" fmla="*/ 20 h 179"/>
                <a:gd name="T98" fmla="*/ 63 w 134"/>
                <a:gd name="T99" fmla="*/ 37 h 179"/>
                <a:gd name="T100" fmla="*/ 66 w 134"/>
                <a:gd name="T101" fmla="*/ 54 h 179"/>
                <a:gd name="T102" fmla="*/ 63 w 134"/>
                <a:gd name="T103" fmla="*/ 71 h 179"/>
                <a:gd name="T104" fmla="*/ 54 w 134"/>
                <a:gd name="T105" fmla="*/ 83 h 179"/>
                <a:gd name="T106" fmla="*/ 43 w 134"/>
                <a:gd name="T107" fmla="*/ 89 h 179"/>
                <a:gd name="T108" fmla="*/ 32 w 134"/>
                <a:gd name="T109" fmla="*/ 88 h 179"/>
                <a:gd name="T110" fmla="*/ 20 w 134"/>
                <a:gd name="T111" fmla="*/ 80 h 179"/>
                <a:gd name="T112" fmla="*/ 10 w 134"/>
                <a:gd name="T113" fmla="*/ 68 h 1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179">
                  <a:moveTo>
                    <a:pt x="39" y="14"/>
                  </a:moveTo>
                  <a:lnTo>
                    <a:pt x="39" y="14"/>
                  </a:lnTo>
                  <a:lnTo>
                    <a:pt x="48" y="16"/>
                  </a:lnTo>
                  <a:lnTo>
                    <a:pt x="58" y="22"/>
                  </a:lnTo>
                  <a:lnTo>
                    <a:pt x="70" y="28"/>
                  </a:lnTo>
                  <a:lnTo>
                    <a:pt x="83" y="39"/>
                  </a:lnTo>
                  <a:lnTo>
                    <a:pt x="93" y="49"/>
                  </a:lnTo>
                  <a:lnTo>
                    <a:pt x="103" y="61"/>
                  </a:lnTo>
                  <a:lnTo>
                    <a:pt x="111" y="72"/>
                  </a:lnTo>
                  <a:lnTo>
                    <a:pt x="118" y="90"/>
                  </a:lnTo>
                  <a:lnTo>
                    <a:pt x="118" y="92"/>
                  </a:lnTo>
                  <a:lnTo>
                    <a:pt x="120" y="95"/>
                  </a:lnTo>
                  <a:lnTo>
                    <a:pt x="120" y="99"/>
                  </a:lnTo>
                  <a:lnTo>
                    <a:pt x="122" y="103"/>
                  </a:lnTo>
                  <a:lnTo>
                    <a:pt x="120" y="95"/>
                  </a:lnTo>
                  <a:lnTo>
                    <a:pt x="120" y="90"/>
                  </a:lnTo>
                  <a:lnTo>
                    <a:pt x="116" y="82"/>
                  </a:lnTo>
                  <a:lnTo>
                    <a:pt x="114" y="76"/>
                  </a:lnTo>
                  <a:lnTo>
                    <a:pt x="107" y="59"/>
                  </a:lnTo>
                  <a:lnTo>
                    <a:pt x="99" y="47"/>
                  </a:lnTo>
                  <a:lnTo>
                    <a:pt x="91" y="35"/>
                  </a:lnTo>
                  <a:lnTo>
                    <a:pt x="83" y="28"/>
                  </a:lnTo>
                  <a:lnTo>
                    <a:pt x="70" y="20"/>
                  </a:lnTo>
                  <a:lnTo>
                    <a:pt x="58" y="16"/>
                  </a:lnTo>
                  <a:lnTo>
                    <a:pt x="48" y="12"/>
                  </a:lnTo>
                  <a:lnTo>
                    <a:pt x="39" y="14"/>
                  </a:lnTo>
                  <a:close/>
                  <a:moveTo>
                    <a:pt x="8" y="68"/>
                  </a:moveTo>
                  <a:lnTo>
                    <a:pt x="8" y="68"/>
                  </a:lnTo>
                  <a:lnTo>
                    <a:pt x="8" y="78"/>
                  </a:lnTo>
                  <a:lnTo>
                    <a:pt x="10" y="90"/>
                  </a:lnTo>
                  <a:lnTo>
                    <a:pt x="14" y="105"/>
                  </a:lnTo>
                  <a:lnTo>
                    <a:pt x="21" y="121"/>
                  </a:lnTo>
                  <a:lnTo>
                    <a:pt x="25" y="132"/>
                  </a:lnTo>
                  <a:lnTo>
                    <a:pt x="33" y="144"/>
                  </a:lnTo>
                  <a:lnTo>
                    <a:pt x="41" y="154"/>
                  </a:lnTo>
                  <a:lnTo>
                    <a:pt x="52" y="163"/>
                  </a:lnTo>
                  <a:lnTo>
                    <a:pt x="62" y="169"/>
                  </a:lnTo>
                  <a:lnTo>
                    <a:pt x="72" y="173"/>
                  </a:lnTo>
                  <a:lnTo>
                    <a:pt x="83" y="173"/>
                  </a:lnTo>
                  <a:lnTo>
                    <a:pt x="95" y="175"/>
                  </a:lnTo>
                  <a:lnTo>
                    <a:pt x="95" y="171"/>
                  </a:lnTo>
                  <a:lnTo>
                    <a:pt x="81" y="169"/>
                  </a:lnTo>
                  <a:lnTo>
                    <a:pt x="70" y="165"/>
                  </a:lnTo>
                  <a:lnTo>
                    <a:pt x="60" y="159"/>
                  </a:lnTo>
                  <a:lnTo>
                    <a:pt x="50" y="156"/>
                  </a:lnTo>
                  <a:lnTo>
                    <a:pt x="41" y="144"/>
                  </a:lnTo>
                  <a:lnTo>
                    <a:pt x="31" y="134"/>
                  </a:lnTo>
                  <a:lnTo>
                    <a:pt x="23" y="121"/>
                  </a:lnTo>
                  <a:lnTo>
                    <a:pt x="17" y="107"/>
                  </a:lnTo>
                  <a:lnTo>
                    <a:pt x="14" y="97"/>
                  </a:lnTo>
                  <a:lnTo>
                    <a:pt x="12" y="90"/>
                  </a:lnTo>
                  <a:lnTo>
                    <a:pt x="10" y="78"/>
                  </a:lnTo>
                  <a:lnTo>
                    <a:pt x="8" y="68"/>
                  </a:lnTo>
                  <a:close/>
                  <a:moveTo>
                    <a:pt x="114" y="94"/>
                  </a:moveTo>
                  <a:lnTo>
                    <a:pt x="109" y="78"/>
                  </a:lnTo>
                  <a:lnTo>
                    <a:pt x="99" y="64"/>
                  </a:lnTo>
                  <a:lnTo>
                    <a:pt x="87" y="51"/>
                  </a:lnTo>
                  <a:lnTo>
                    <a:pt x="78" y="39"/>
                  </a:lnTo>
                  <a:lnTo>
                    <a:pt x="64" y="28"/>
                  </a:lnTo>
                  <a:lnTo>
                    <a:pt x="52" y="24"/>
                  </a:lnTo>
                  <a:lnTo>
                    <a:pt x="41" y="20"/>
                  </a:lnTo>
                  <a:lnTo>
                    <a:pt x="29" y="24"/>
                  </a:lnTo>
                  <a:lnTo>
                    <a:pt x="19" y="32"/>
                  </a:lnTo>
                  <a:lnTo>
                    <a:pt x="16" y="45"/>
                  </a:lnTo>
                  <a:lnTo>
                    <a:pt x="16" y="51"/>
                  </a:lnTo>
                  <a:lnTo>
                    <a:pt x="16" y="63"/>
                  </a:lnTo>
                  <a:lnTo>
                    <a:pt x="17" y="72"/>
                  </a:lnTo>
                  <a:lnTo>
                    <a:pt x="23" y="86"/>
                  </a:lnTo>
                  <a:lnTo>
                    <a:pt x="29" y="101"/>
                  </a:lnTo>
                  <a:lnTo>
                    <a:pt x="41" y="117"/>
                  </a:lnTo>
                  <a:lnTo>
                    <a:pt x="50" y="128"/>
                  </a:lnTo>
                  <a:lnTo>
                    <a:pt x="64" y="142"/>
                  </a:lnTo>
                  <a:lnTo>
                    <a:pt x="74" y="150"/>
                  </a:lnTo>
                  <a:lnTo>
                    <a:pt x="85" y="156"/>
                  </a:lnTo>
                  <a:lnTo>
                    <a:pt x="95" y="156"/>
                  </a:lnTo>
                  <a:lnTo>
                    <a:pt x="105" y="156"/>
                  </a:lnTo>
                  <a:lnTo>
                    <a:pt x="116" y="146"/>
                  </a:lnTo>
                  <a:lnTo>
                    <a:pt x="122" y="134"/>
                  </a:lnTo>
                  <a:lnTo>
                    <a:pt x="120" y="125"/>
                  </a:lnTo>
                  <a:lnTo>
                    <a:pt x="120" y="115"/>
                  </a:lnTo>
                  <a:lnTo>
                    <a:pt x="116" y="103"/>
                  </a:lnTo>
                  <a:lnTo>
                    <a:pt x="114" y="94"/>
                  </a:lnTo>
                  <a:close/>
                  <a:moveTo>
                    <a:pt x="16" y="123"/>
                  </a:moveTo>
                  <a:lnTo>
                    <a:pt x="6" y="101"/>
                  </a:lnTo>
                  <a:lnTo>
                    <a:pt x="2" y="84"/>
                  </a:lnTo>
                  <a:lnTo>
                    <a:pt x="0" y="66"/>
                  </a:lnTo>
                  <a:lnTo>
                    <a:pt x="4" y="51"/>
                  </a:lnTo>
                  <a:lnTo>
                    <a:pt x="8" y="33"/>
                  </a:lnTo>
                  <a:lnTo>
                    <a:pt x="16" y="22"/>
                  </a:lnTo>
                  <a:lnTo>
                    <a:pt x="25" y="10"/>
                  </a:lnTo>
                  <a:lnTo>
                    <a:pt x="37" y="6"/>
                  </a:lnTo>
                  <a:lnTo>
                    <a:pt x="48" y="0"/>
                  </a:lnTo>
                  <a:lnTo>
                    <a:pt x="60" y="2"/>
                  </a:lnTo>
                  <a:lnTo>
                    <a:pt x="72" y="4"/>
                  </a:lnTo>
                  <a:lnTo>
                    <a:pt x="85" y="10"/>
                  </a:lnTo>
                  <a:lnTo>
                    <a:pt x="95" y="18"/>
                  </a:lnTo>
                  <a:lnTo>
                    <a:pt x="107" y="30"/>
                  </a:lnTo>
                  <a:lnTo>
                    <a:pt x="114" y="41"/>
                  </a:lnTo>
                  <a:lnTo>
                    <a:pt x="122" y="59"/>
                  </a:lnTo>
                  <a:lnTo>
                    <a:pt x="128" y="74"/>
                  </a:lnTo>
                  <a:lnTo>
                    <a:pt x="134" y="94"/>
                  </a:lnTo>
                  <a:lnTo>
                    <a:pt x="134" y="109"/>
                  </a:lnTo>
                  <a:lnTo>
                    <a:pt x="134" y="128"/>
                  </a:lnTo>
                  <a:lnTo>
                    <a:pt x="128" y="142"/>
                  </a:lnTo>
                  <a:lnTo>
                    <a:pt x="120" y="158"/>
                  </a:lnTo>
                  <a:lnTo>
                    <a:pt x="109" y="167"/>
                  </a:lnTo>
                  <a:lnTo>
                    <a:pt x="99" y="177"/>
                  </a:lnTo>
                  <a:lnTo>
                    <a:pt x="87" y="179"/>
                  </a:lnTo>
                  <a:lnTo>
                    <a:pt x="76" y="179"/>
                  </a:lnTo>
                  <a:lnTo>
                    <a:pt x="64" y="177"/>
                  </a:lnTo>
                  <a:lnTo>
                    <a:pt x="52" y="171"/>
                  </a:lnTo>
                  <a:lnTo>
                    <a:pt x="41" y="161"/>
                  </a:lnTo>
                  <a:lnTo>
                    <a:pt x="31" y="150"/>
                  </a:lnTo>
                  <a:lnTo>
                    <a:pt x="21" y="136"/>
                  </a:lnTo>
                  <a:lnTo>
                    <a:pt x="16" y="123"/>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7" name="Freeform 90"/>
            <p:cNvSpPr>
              <a:spLocks noEditPoints="1"/>
            </p:cNvSpPr>
            <p:nvPr/>
          </p:nvSpPr>
          <p:spPr bwMode="auto">
            <a:xfrm>
              <a:off x="2935" y="2890"/>
              <a:ext cx="68" cy="91"/>
            </a:xfrm>
            <a:custGeom>
              <a:avLst/>
              <a:gdLst>
                <a:gd name="T0" fmla="*/ 14 w 135"/>
                <a:gd name="T1" fmla="*/ 17 h 183"/>
                <a:gd name="T2" fmla="*/ 17 w 135"/>
                <a:gd name="T3" fmla="*/ 19 h 183"/>
                <a:gd name="T4" fmla="*/ 20 w 135"/>
                <a:gd name="T5" fmla="*/ 28 h 183"/>
                <a:gd name="T6" fmla="*/ 39 w 135"/>
                <a:gd name="T7" fmla="*/ 72 h 183"/>
                <a:gd name="T8" fmla="*/ 40 w 135"/>
                <a:gd name="T9" fmla="*/ 78 h 183"/>
                <a:gd name="T10" fmla="*/ 41 w 135"/>
                <a:gd name="T11" fmla="*/ 80 h 183"/>
                <a:gd name="T12" fmla="*/ 42 w 135"/>
                <a:gd name="T13" fmla="*/ 75 h 183"/>
                <a:gd name="T14" fmla="*/ 39 w 135"/>
                <a:gd name="T15" fmla="*/ 66 h 183"/>
                <a:gd name="T16" fmla="*/ 20 w 135"/>
                <a:gd name="T17" fmla="*/ 21 h 183"/>
                <a:gd name="T18" fmla="*/ 16 w 135"/>
                <a:gd name="T19" fmla="*/ 17 h 183"/>
                <a:gd name="T20" fmla="*/ 25 w 135"/>
                <a:gd name="T21" fmla="*/ 12 h 183"/>
                <a:gd name="T22" fmla="*/ 50 w 135"/>
                <a:gd name="T23" fmla="*/ 69 h 183"/>
                <a:gd name="T24" fmla="*/ 53 w 135"/>
                <a:gd name="T25" fmla="*/ 73 h 183"/>
                <a:gd name="T26" fmla="*/ 59 w 135"/>
                <a:gd name="T27" fmla="*/ 73 h 183"/>
                <a:gd name="T28" fmla="*/ 66 w 135"/>
                <a:gd name="T29" fmla="*/ 71 h 183"/>
                <a:gd name="T30" fmla="*/ 68 w 135"/>
                <a:gd name="T31" fmla="*/ 75 h 183"/>
                <a:gd name="T32" fmla="*/ 65 w 135"/>
                <a:gd name="T33" fmla="*/ 77 h 183"/>
                <a:gd name="T34" fmla="*/ 58 w 135"/>
                <a:gd name="T35" fmla="*/ 79 h 183"/>
                <a:gd name="T36" fmla="*/ 48 w 135"/>
                <a:gd name="T37" fmla="*/ 83 h 183"/>
                <a:gd name="T38" fmla="*/ 32 w 135"/>
                <a:gd name="T39" fmla="*/ 90 h 183"/>
                <a:gd name="T40" fmla="*/ 31 w 135"/>
                <a:gd name="T41" fmla="*/ 91 h 183"/>
                <a:gd name="T42" fmla="*/ 30 w 135"/>
                <a:gd name="T43" fmla="*/ 89 h 183"/>
                <a:gd name="T44" fmla="*/ 29 w 135"/>
                <a:gd name="T45" fmla="*/ 87 h 183"/>
                <a:gd name="T46" fmla="*/ 33 w 135"/>
                <a:gd name="T47" fmla="*/ 83 h 183"/>
                <a:gd name="T48" fmla="*/ 37 w 135"/>
                <a:gd name="T49" fmla="*/ 80 h 183"/>
                <a:gd name="T50" fmla="*/ 37 w 135"/>
                <a:gd name="T51" fmla="*/ 75 h 183"/>
                <a:gd name="T52" fmla="*/ 17 w 135"/>
                <a:gd name="T53" fmla="*/ 24 h 183"/>
                <a:gd name="T54" fmla="*/ 14 w 135"/>
                <a:gd name="T55" fmla="*/ 19 h 183"/>
                <a:gd name="T56" fmla="*/ 10 w 135"/>
                <a:gd name="T57" fmla="*/ 19 h 183"/>
                <a:gd name="T58" fmla="*/ 6 w 135"/>
                <a:gd name="T59" fmla="*/ 21 h 183"/>
                <a:gd name="T60" fmla="*/ 3 w 135"/>
                <a:gd name="T61" fmla="*/ 24 h 183"/>
                <a:gd name="T62" fmla="*/ 1 w 135"/>
                <a:gd name="T63" fmla="*/ 24 h 183"/>
                <a:gd name="T64" fmla="*/ 1 w 135"/>
                <a:gd name="T65" fmla="*/ 19 h 183"/>
                <a:gd name="T66" fmla="*/ 9 w 135"/>
                <a:gd name="T67" fmla="*/ 13 h 183"/>
                <a:gd name="T68" fmla="*/ 16 w 135"/>
                <a:gd name="T69" fmla="*/ 7 h 183"/>
                <a:gd name="T70" fmla="*/ 18 w 135"/>
                <a:gd name="T71" fmla="*/ 0 h 183"/>
                <a:gd name="T72" fmla="*/ 21 w 135"/>
                <a:gd name="T73" fmla="*/ 0 h 183"/>
                <a:gd name="T74" fmla="*/ 23 w 135"/>
                <a:gd name="T75" fmla="*/ 2 h 183"/>
                <a:gd name="T76" fmla="*/ 25 w 135"/>
                <a:gd name="T77" fmla="*/ 12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5" h="183">
                  <a:moveTo>
                    <a:pt x="27" y="35"/>
                  </a:moveTo>
                  <a:lnTo>
                    <a:pt x="27" y="35"/>
                  </a:lnTo>
                  <a:lnTo>
                    <a:pt x="29" y="35"/>
                  </a:lnTo>
                  <a:lnTo>
                    <a:pt x="33" y="39"/>
                  </a:lnTo>
                  <a:lnTo>
                    <a:pt x="34" y="45"/>
                  </a:lnTo>
                  <a:lnTo>
                    <a:pt x="40" y="57"/>
                  </a:lnTo>
                  <a:lnTo>
                    <a:pt x="73" y="134"/>
                  </a:lnTo>
                  <a:lnTo>
                    <a:pt x="77" y="144"/>
                  </a:lnTo>
                  <a:lnTo>
                    <a:pt x="81" y="154"/>
                  </a:lnTo>
                  <a:lnTo>
                    <a:pt x="79" y="157"/>
                  </a:lnTo>
                  <a:lnTo>
                    <a:pt x="77" y="161"/>
                  </a:lnTo>
                  <a:lnTo>
                    <a:pt x="81" y="161"/>
                  </a:lnTo>
                  <a:lnTo>
                    <a:pt x="81" y="155"/>
                  </a:lnTo>
                  <a:lnTo>
                    <a:pt x="83" y="150"/>
                  </a:lnTo>
                  <a:lnTo>
                    <a:pt x="81" y="142"/>
                  </a:lnTo>
                  <a:lnTo>
                    <a:pt x="77" y="132"/>
                  </a:lnTo>
                  <a:lnTo>
                    <a:pt x="48" y="59"/>
                  </a:lnTo>
                  <a:lnTo>
                    <a:pt x="40" y="43"/>
                  </a:lnTo>
                  <a:lnTo>
                    <a:pt x="36" y="37"/>
                  </a:lnTo>
                  <a:lnTo>
                    <a:pt x="31" y="35"/>
                  </a:lnTo>
                  <a:lnTo>
                    <a:pt x="27" y="35"/>
                  </a:lnTo>
                  <a:close/>
                  <a:moveTo>
                    <a:pt x="50" y="24"/>
                  </a:moveTo>
                  <a:lnTo>
                    <a:pt x="97" y="132"/>
                  </a:lnTo>
                  <a:lnTo>
                    <a:pt x="100" y="138"/>
                  </a:lnTo>
                  <a:lnTo>
                    <a:pt x="104" y="146"/>
                  </a:lnTo>
                  <a:lnTo>
                    <a:pt x="106" y="146"/>
                  </a:lnTo>
                  <a:lnTo>
                    <a:pt x="112" y="148"/>
                  </a:lnTo>
                  <a:lnTo>
                    <a:pt x="118" y="146"/>
                  </a:lnTo>
                  <a:lnTo>
                    <a:pt x="126" y="146"/>
                  </a:lnTo>
                  <a:lnTo>
                    <a:pt x="131" y="142"/>
                  </a:lnTo>
                  <a:lnTo>
                    <a:pt x="135" y="148"/>
                  </a:lnTo>
                  <a:lnTo>
                    <a:pt x="135" y="150"/>
                  </a:lnTo>
                  <a:lnTo>
                    <a:pt x="131" y="152"/>
                  </a:lnTo>
                  <a:lnTo>
                    <a:pt x="129" y="154"/>
                  </a:lnTo>
                  <a:lnTo>
                    <a:pt x="126" y="154"/>
                  </a:lnTo>
                  <a:lnTo>
                    <a:pt x="116" y="159"/>
                  </a:lnTo>
                  <a:lnTo>
                    <a:pt x="104" y="161"/>
                  </a:lnTo>
                  <a:lnTo>
                    <a:pt x="95" y="167"/>
                  </a:lnTo>
                  <a:lnTo>
                    <a:pt x="79" y="173"/>
                  </a:lnTo>
                  <a:lnTo>
                    <a:pt x="64" y="181"/>
                  </a:lnTo>
                  <a:lnTo>
                    <a:pt x="62" y="181"/>
                  </a:lnTo>
                  <a:lnTo>
                    <a:pt x="62" y="183"/>
                  </a:lnTo>
                  <a:lnTo>
                    <a:pt x="60" y="183"/>
                  </a:lnTo>
                  <a:lnTo>
                    <a:pt x="60" y="179"/>
                  </a:lnTo>
                  <a:lnTo>
                    <a:pt x="60" y="177"/>
                  </a:lnTo>
                  <a:lnTo>
                    <a:pt x="58" y="175"/>
                  </a:lnTo>
                  <a:lnTo>
                    <a:pt x="62" y="173"/>
                  </a:lnTo>
                  <a:lnTo>
                    <a:pt x="65" y="167"/>
                  </a:lnTo>
                  <a:lnTo>
                    <a:pt x="69" y="167"/>
                  </a:lnTo>
                  <a:lnTo>
                    <a:pt x="73" y="161"/>
                  </a:lnTo>
                  <a:lnTo>
                    <a:pt x="75" y="155"/>
                  </a:lnTo>
                  <a:lnTo>
                    <a:pt x="73" y="150"/>
                  </a:lnTo>
                  <a:lnTo>
                    <a:pt x="69" y="140"/>
                  </a:lnTo>
                  <a:lnTo>
                    <a:pt x="33" y="49"/>
                  </a:lnTo>
                  <a:lnTo>
                    <a:pt x="27" y="41"/>
                  </a:lnTo>
                  <a:lnTo>
                    <a:pt x="27" y="39"/>
                  </a:lnTo>
                  <a:lnTo>
                    <a:pt x="23" y="37"/>
                  </a:lnTo>
                  <a:lnTo>
                    <a:pt x="19" y="39"/>
                  </a:lnTo>
                  <a:lnTo>
                    <a:pt x="13" y="41"/>
                  </a:lnTo>
                  <a:lnTo>
                    <a:pt x="11" y="43"/>
                  </a:lnTo>
                  <a:lnTo>
                    <a:pt x="7" y="45"/>
                  </a:lnTo>
                  <a:lnTo>
                    <a:pt x="5" y="49"/>
                  </a:lnTo>
                  <a:lnTo>
                    <a:pt x="3" y="49"/>
                  </a:lnTo>
                  <a:lnTo>
                    <a:pt x="1" y="49"/>
                  </a:lnTo>
                  <a:lnTo>
                    <a:pt x="0" y="45"/>
                  </a:lnTo>
                  <a:lnTo>
                    <a:pt x="1" y="39"/>
                  </a:lnTo>
                  <a:lnTo>
                    <a:pt x="11" y="31"/>
                  </a:lnTo>
                  <a:lnTo>
                    <a:pt x="17" y="26"/>
                  </a:lnTo>
                  <a:lnTo>
                    <a:pt x="27" y="22"/>
                  </a:lnTo>
                  <a:lnTo>
                    <a:pt x="31" y="14"/>
                  </a:lnTo>
                  <a:lnTo>
                    <a:pt x="34" y="8"/>
                  </a:lnTo>
                  <a:lnTo>
                    <a:pt x="36" y="0"/>
                  </a:lnTo>
                  <a:lnTo>
                    <a:pt x="40" y="0"/>
                  </a:lnTo>
                  <a:lnTo>
                    <a:pt x="42" y="0"/>
                  </a:lnTo>
                  <a:lnTo>
                    <a:pt x="46" y="2"/>
                  </a:lnTo>
                  <a:lnTo>
                    <a:pt x="46" y="4"/>
                  </a:lnTo>
                  <a:lnTo>
                    <a:pt x="48" y="14"/>
                  </a:lnTo>
                  <a:lnTo>
                    <a:pt x="50" y="24"/>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8" name="Freeform 91"/>
            <p:cNvSpPr>
              <a:spLocks noEditPoints="1"/>
            </p:cNvSpPr>
            <p:nvPr/>
          </p:nvSpPr>
          <p:spPr bwMode="auto">
            <a:xfrm>
              <a:off x="3000" y="2853"/>
              <a:ext cx="61" cy="103"/>
            </a:xfrm>
            <a:custGeom>
              <a:avLst/>
              <a:gdLst>
                <a:gd name="T0" fmla="*/ 14 w 123"/>
                <a:gd name="T1" fmla="*/ 58 h 205"/>
                <a:gd name="T2" fmla="*/ 17 w 123"/>
                <a:gd name="T3" fmla="*/ 56 h 205"/>
                <a:gd name="T4" fmla="*/ 21 w 123"/>
                <a:gd name="T5" fmla="*/ 54 h 205"/>
                <a:gd name="T6" fmla="*/ 39 w 123"/>
                <a:gd name="T7" fmla="*/ 52 h 205"/>
                <a:gd name="T8" fmla="*/ 49 w 123"/>
                <a:gd name="T9" fmla="*/ 63 h 205"/>
                <a:gd name="T10" fmla="*/ 51 w 123"/>
                <a:gd name="T11" fmla="*/ 73 h 205"/>
                <a:gd name="T12" fmla="*/ 48 w 123"/>
                <a:gd name="T13" fmla="*/ 83 h 205"/>
                <a:gd name="T14" fmla="*/ 53 w 123"/>
                <a:gd name="T15" fmla="*/ 73 h 205"/>
                <a:gd name="T16" fmla="*/ 51 w 123"/>
                <a:gd name="T17" fmla="*/ 61 h 205"/>
                <a:gd name="T18" fmla="*/ 40 w 123"/>
                <a:gd name="T19" fmla="*/ 50 h 205"/>
                <a:gd name="T20" fmla="*/ 22 w 123"/>
                <a:gd name="T21" fmla="*/ 51 h 205"/>
                <a:gd name="T22" fmla="*/ 18 w 123"/>
                <a:gd name="T23" fmla="*/ 54 h 205"/>
                <a:gd name="T24" fmla="*/ 14 w 123"/>
                <a:gd name="T25" fmla="*/ 58 h 205"/>
                <a:gd name="T26" fmla="*/ 5 w 123"/>
                <a:gd name="T27" fmla="*/ 19 h 205"/>
                <a:gd name="T28" fmla="*/ 4 w 123"/>
                <a:gd name="T29" fmla="*/ 20 h 205"/>
                <a:gd name="T30" fmla="*/ 4 w 123"/>
                <a:gd name="T31" fmla="*/ 22 h 205"/>
                <a:gd name="T32" fmla="*/ 7 w 123"/>
                <a:gd name="T33" fmla="*/ 21 h 205"/>
                <a:gd name="T34" fmla="*/ 28 w 123"/>
                <a:gd name="T35" fmla="*/ 12 h 205"/>
                <a:gd name="T36" fmla="*/ 31 w 123"/>
                <a:gd name="T37" fmla="*/ 9 h 205"/>
                <a:gd name="T38" fmla="*/ 30 w 123"/>
                <a:gd name="T39" fmla="*/ 7 h 205"/>
                <a:gd name="T40" fmla="*/ 27 w 123"/>
                <a:gd name="T41" fmla="*/ 10 h 205"/>
                <a:gd name="T42" fmla="*/ 7 w 123"/>
                <a:gd name="T43" fmla="*/ 19 h 205"/>
                <a:gd name="T44" fmla="*/ 36 w 123"/>
                <a:gd name="T45" fmla="*/ 14 h 205"/>
                <a:gd name="T46" fmla="*/ 35 w 123"/>
                <a:gd name="T47" fmla="*/ 18 h 205"/>
                <a:gd name="T48" fmla="*/ 31 w 123"/>
                <a:gd name="T49" fmla="*/ 20 h 205"/>
                <a:gd name="T50" fmla="*/ 8 w 123"/>
                <a:gd name="T51" fmla="*/ 29 h 205"/>
                <a:gd name="T52" fmla="*/ 7 w 123"/>
                <a:gd name="T53" fmla="*/ 33 h 205"/>
                <a:gd name="T54" fmla="*/ 9 w 123"/>
                <a:gd name="T55" fmla="*/ 45 h 205"/>
                <a:gd name="T56" fmla="*/ 11 w 123"/>
                <a:gd name="T57" fmla="*/ 46 h 205"/>
                <a:gd name="T58" fmla="*/ 11 w 123"/>
                <a:gd name="T59" fmla="*/ 48 h 205"/>
                <a:gd name="T60" fmla="*/ 14 w 123"/>
                <a:gd name="T61" fmla="*/ 49 h 205"/>
                <a:gd name="T62" fmla="*/ 16 w 123"/>
                <a:gd name="T63" fmla="*/ 46 h 205"/>
                <a:gd name="T64" fmla="*/ 24 w 123"/>
                <a:gd name="T65" fmla="*/ 43 h 205"/>
                <a:gd name="T66" fmla="*/ 35 w 123"/>
                <a:gd name="T67" fmla="*/ 39 h 205"/>
                <a:gd name="T68" fmla="*/ 45 w 123"/>
                <a:gd name="T69" fmla="*/ 41 h 205"/>
                <a:gd name="T70" fmla="*/ 52 w 123"/>
                <a:gd name="T71" fmla="*/ 46 h 205"/>
                <a:gd name="T72" fmla="*/ 58 w 123"/>
                <a:gd name="T73" fmla="*/ 55 h 205"/>
                <a:gd name="T74" fmla="*/ 61 w 123"/>
                <a:gd name="T75" fmla="*/ 67 h 205"/>
                <a:gd name="T76" fmla="*/ 58 w 123"/>
                <a:gd name="T77" fmla="*/ 81 h 205"/>
                <a:gd name="T78" fmla="*/ 49 w 123"/>
                <a:gd name="T79" fmla="*/ 90 h 205"/>
                <a:gd name="T80" fmla="*/ 39 w 123"/>
                <a:gd name="T81" fmla="*/ 98 h 205"/>
                <a:gd name="T82" fmla="*/ 24 w 123"/>
                <a:gd name="T83" fmla="*/ 103 h 205"/>
                <a:gd name="T84" fmla="*/ 16 w 123"/>
                <a:gd name="T85" fmla="*/ 100 h 205"/>
                <a:gd name="T86" fmla="*/ 17 w 123"/>
                <a:gd name="T87" fmla="*/ 98 h 205"/>
                <a:gd name="T88" fmla="*/ 24 w 123"/>
                <a:gd name="T89" fmla="*/ 97 h 205"/>
                <a:gd name="T90" fmla="*/ 32 w 123"/>
                <a:gd name="T91" fmla="*/ 96 h 205"/>
                <a:gd name="T92" fmla="*/ 47 w 123"/>
                <a:gd name="T93" fmla="*/ 83 h 205"/>
                <a:gd name="T94" fmla="*/ 47 w 123"/>
                <a:gd name="T95" fmla="*/ 65 h 205"/>
                <a:gd name="T96" fmla="*/ 38 w 123"/>
                <a:gd name="T97" fmla="*/ 55 h 205"/>
                <a:gd name="T98" fmla="*/ 22 w 123"/>
                <a:gd name="T99" fmla="*/ 56 h 205"/>
                <a:gd name="T100" fmla="*/ 14 w 123"/>
                <a:gd name="T101" fmla="*/ 61 h 205"/>
                <a:gd name="T102" fmla="*/ 12 w 123"/>
                <a:gd name="T103" fmla="*/ 61 h 205"/>
                <a:gd name="T104" fmla="*/ 11 w 123"/>
                <a:gd name="T105" fmla="*/ 62 h 205"/>
                <a:gd name="T106" fmla="*/ 8 w 123"/>
                <a:gd name="T107" fmla="*/ 59 h 205"/>
                <a:gd name="T108" fmla="*/ 0 w 123"/>
                <a:gd name="T109" fmla="*/ 24 h 205"/>
                <a:gd name="T110" fmla="*/ 0 w 123"/>
                <a:gd name="T111" fmla="*/ 19 h 205"/>
                <a:gd name="T112" fmla="*/ 22 w 123"/>
                <a:gd name="T113" fmla="*/ 10 h 205"/>
                <a:gd name="T114" fmla="*/ 31 w 123"/>
                <a:gd name="T115" fmla="*/ 4 h 205"/>
                <a:gd name="T116" fmla="*/ 32 w 123"/>
                <a:gd name="T117" fmla="*/ 0 h 205"/>
                <a:gd name="T118" fmla="*/ 34 w 123"/>
                <a:gd name="T119" fmla="*/ 0 h 205"/>
                <a:gd name="T120" fmla="*/ 35 w 123"/>
                <a:gd name="T121" fmla="*/ 1 h 205"/>
                <a:gd name="T122" fmla="*/ 35 w 123"/>
                <a:gd name="T123" fmla="*/ 4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3" h="205">
                  <a:moveTo>
                    <a:pt x="28" y="116"/>
                  </a:moveTo>
                  <a:lnTo>
                    <a:pt x="28" y="116"/>
                  </a:lnTo>
                  <a:lnTo>
                    <a:pt x="30" y="114"/>
                  </a:lnTo>
                  <a:lnTo>
                    <a:pt x="35" y="112"/>
                  </a:lnTo>
                  <a:lnTo>
                    <a:pt x="39" y="110"/>
                  </a:lnTo>
                  <a:lnTo>
                    <a:pt x="43" y="108"/>
                  </a:lnTo>
                  <a:lnTo>
                    <a:pt x="61" y="102"/>
                  </a:lnTo>
                  <a:lnTo>
                    <a:pt x="78" y="104"/>
                  </a:lnTo>
                  <a:lnTo>
                    <a:pt x="90" y="112"/>
                  </a:lnTo>
                  <a:lnTo>
                    <a:pt x="99" y="126"/>
                  </a:lnTo>
                  <a:lnTo>
                    <a:pt x="101" y="135"/>
                  </a:lnTo>
                  <a:lnTo>
                    <a:pt x="103" y="145"/>
                  </a:lnTo>
                  <a:lnTo>
                    <a:pt x="99" y="155"/>
                  </a:lnTo>
                  <a:lnTo>
                    <a:pt x="97" y="166"/>
                  </a:lnTo>
                  <a:lnTo>
                    <a:pt x="103" y="155"/>
                  </a:lnTo>
                  <a:lnTo>
                    <a:pt x="107" y="145"/>
                  </a:lnTo>
                  <a:lnTo>
                    <a:pt x="105" y="132"/>
                  </a:lnTo>
                  <a:lnTo>
                    <a:pt x="103" y="122"/>
                  </a:lnTo>
                  <a:lnTo>
                    <a:pt x="94" y="106"/>
                  </a:lnTo>
                  <a:lnTo>
                    <a:pt x="80" y="99"/>
                  </a:lnTo>
                  <a:lnTo>
                    <a:pt x="63" y="97"/>
                  </a:lnTo>
                  <a:lnTo>
                    <a:pt x="45" y="102"/>
                  </a:lnTo>
                  <a:lnTo>
                    <a:pt x="41" y="102"/>
                  </a:lnTo>
                  <a:lnTo>
                    <a:pt x="37" y="108"/>
                  </a:lnTo>
                  <a:lnTo>
                    <a:pt x="30" y="110"/>
                  </a:lnTo>
                  <a:lnTo>
                    <a:pt x="28" y="116"/>
                  </a:lnTo>
                  <a:close/>
                  <a:moveTo>
                    <a:pt x="14" y="37"/>
                  </a:moveTo>
                  <a:lnTo>
                    <a:pt x="10" y="37"/>
                  </a:lnTo>
                  <a:lnTo>
                    <a:pt x="8" y="38"/>
                  </a:lnTo>
                  <a:lnTo>
                    <a:pt x="8" y="40"/>
                  </a:lnTo>
                  <a:lnTo>
                    <a:pt x="8" y="42"/>
                  </a:lnTo>
                  <a:lnTo>
                    <a:pt x="8" y="44"/>
                  </a:lnTo>
                  <a:lnTo>
                    <a:pt x="10" y="46"/>
                  </a:lnTo>
                  <a:lnTo>
                    <a:pt x="14" y="42"/>
                  </a:lnTo>
                  <a:lnTo>
                    <a:pt x="55" y="27"/>
                  </a:lnTo>
                  <a:lnTo>
                    <a:pt x="57" y="23"/>
                  </a:lnTo>
                  <a:lnTo>
                    <a:pt x="63" y="21"/>
                  </a:lnTo>
                  <a:lnTo>
                    <a:pt x="63" y="17"/>
                  </a:lnTo>
                  <a:lnTo>
                    <a:pt x="63" y="13"/>
                  </a:lnTo>
                  <a:lnTo>
                    <a:pt x="61" y="13"/>
                  </a:lnTo>
                  <a:lnTo>
                    <a:pt x="59" y="15"/>
                  </a:lnTo>
                  <a:lnTo>
                    <a:pt x="55" y="19"/>
                  </a:lnTo>
                  <a:lnTo>
                    <a:pt x="51" y="21"/>
                  </a:lnTo>
                  <a:lnTo>
                    <a:pt x="14" y="37"/>
                  </a:lnTo>
                  <a:close/>
                  <a:moveTo>
                    <a:pt x="70" y="7"/>
                  </a:moveTo>
                  <a:lnTo>
                    <a:pt x="72" y="27"/>
                  </a:lnTo>
                  <a:lnTo>
                    <a:pt x="70" y="31"/>
                  </a:lnTo>
                  <a:lnTo>
                    <a:pt x="70" y="35"/>
                  </a:lnTo>
                  <a:lnTo>
                    <a:pt x="68" y="35"/>
                  </a:lnTo>
                  <a:lnTo>
                    <a:pt x="63" y="40"/>
                  </a:lnTo>
                  <a:lnTo>
                    <a:pt x="22" y="56"/>
                  </a:lnTo>
                  <a:lnTo>
                    <a:pt x="16" y="58"/>
                  </a:lnTo>
                  <a:lnTo>
                    <a:pt x="16" y="62"/>
                  </a:lnTo>
                  <a:lnTo>
                    <a:pt x="14" y="66"/>
                  </a:lnTo>
                  <a:lnTo>
                    <a:pt x="16" y="70"/>
                  </a:lnTo>
                  <a:lnTo>
                    <a:pt x="18" y="89"/>
                  </a:lnTo>
                  <a:lnTo>
                    <a:pt x="20" y="89"/>
                  </a:lnTo>
                  <a:lnTo>
                    <a:pt x="22" y="91"/>
                  </a:lnTo>
                  <a:lnTo>
                    <a:pt x="22" y="93"/>
                  </a:lnTo>
                  <a:lnTo>
                    <a:pt x="22" y="95"/>
                  </a:lnTo>
                  <a:lnTo>
                    <a:pt x="24" y="97"/>
                  </a:lnTo>
                  <a:lnTo>
                    <a:pt x="28" y="97"/>
                  </a:lnTo>
                  <a:lnTo>
                    <a:pt x="28" y="95"/>
                  </a:lnTo>
                  <a:lnTo>
                    <a:pt x="32" y="91"/>
                  </a:lnTo>
                  <a:lnTo>
                    <a:pt x="39" y="87"/>
                  </a:lnTo>
                  <a:lnTo>
                    <a:pt x="49" y="85"/>
                  </a:lnTo>
                  <a:lnTo>
                    <a:pt x="59" y="79"/>
                  </a:lnTo>
                  <a:lnTo>
                    <a:pt x="70" y="77"/>
                  </a:lnTo>
                  <a:lnTo>
                    <a:pt x="80" y="77"/>
                  </a:lnTo>
                  <a:lnTo>
                    <a:pt x="90" y="81"/>
                  </a:lnTo>
                  <a:lnTo>
                    <a:pt x="97" y="83"/>
                  </a:lnTo>
                  <a:lnTo>
                    <a:pt x="105" y="91"/>
                  </a:lnTo>
                  <a:lnTo>
                    <a:pt x="111" y="99"/>
                  </a:lnTo>
                  <a:lnTo>
                    <a:pt x="117" y="110"/>
                  </a:lnTo>
                  <a:lnTo>
                    <a:pt x="121" y="122"/>
                  </a:lnTo>
                  <a:lnTo>
                    <a:pt x="123" y="133"/>
                  </a:lnTo>
                  <a:lnTo>
                    <a:pt x="121" y="147"/>
                  </a:lnTo>
                  <a:lnTo>
                    <a:pt x="117" y="161"/>
                  </a:lnTo>
                  <a:lnTo>
                    <a:pt x="107" y="170"/>
                  </a:lnTo>
                  <a:lnTo>
                    <a:pt x="99" y="180"/>
                  </a:lnTo>
                  <a:lnTo>
                    <a:pt x="90" y="188"/>
                  </a:lnTo>
                  <a:lnTo>
                    <a:pt x="78" y="196"/>
                  </a:lnTo>
                  <a:lnTo>
                    <a:pt x="63" y="201"/>
                  </a:lnTo>
                  <a:lnTo>
                    <a:pt x="49" y="205"/>
                  </a:lnTo>
                  <a:lnTo>
                    <a:pt x="37" y="203"/>
                  </a:lnTo>
                  <a:lnTo>
                    <a:pt x="32" y="199"/>
                  </a:lnTo>
                  <a:lnTo>
                    <a:pt x="33" y="196"/>
                  </a:lnTo>
                  <a:lnTo>
                    <a:pt x="35" y="196"/>
                  </a:lnTo>
                  <a:lnTo>
                    <a:pt x="39" y="194"/>
                  </a:lnTo>
                  <a:lnTo>
                    <a:pt x="49" y="194"/>
                  </a:lnTo>
                  <a:lnTo>
                    <a:pt x="57" y="192"/>
                  </a:lnTo>
                  <a:lnTo>
                    <a:pt x="64" y="192"/>
                  </a:lnTo>
                  <a:lnTo>
                    <a:pt x="82" y="178"/>
                  </a:lnTo>
                  <a:lnTo>
                    <a:pt x="94" y="165"/>
                  </a:lnTo>
                  <a:lnTo>
                    <a:pt x="97" y="147"/>
                  </a:lnTo>
                  <a:lnTo>
                    <a:pt x="94" y="130"/>
                  </a:lnTo>
                  <a:lnTo>
                    <a:pt x="86" y="116"/>
                  </a:lnTo>
                  <a:lnTo>
                    <a:pt x="76" y="110"/>
                  </a:lnTo>
                  <a:lnTo>
                    <a:pt x="61" y="108"/>
                  </a:lnTo>
                  <a:lnTo>
                    <a:pt x="45" y="112"/>
                  </a:lnTo>
                  <a:lnTo>
                    <a:pt x="33" y="116"/>
                  </a:lnTo>
                  <a:lnTo>
                    <a:pt x="28" y="122"/>
                  </a:lnTo>
                  <a:lnTo>
                    <a:pt x="26" y="122"/>
                  </a:lnTo>
                  <a:lnTo>
                    <a:pt x="24" y="122"/>
                  </a:lnTo>
                  <a:lnTo>
                    <a:pt x="22" y="122"/>
                  </a:lnTo>
                  <a:lnTo>
                    <a:pt x="22" y="124"/>
                  </a:lnTo>
                  <a:lnTo>
                    <a:pt x="18" y="122"/>
                  </a:lnTo>
                  <a:lnTo>
                    <a:pt x="16" y="118"/>
                  </a:lnTo>
                  <a:lnTo>
                    <a:pt x="16" y="116"/>
                  </a:lnTo>
                  <a:lnTo>
                    <a:pt x="0" y="48"/>
                  </a:lnTo>
                  <a:lnTo>
                    <a:pt x="0" y="40"/>
                  </a:lnTo>
                  <a:lnTo>
                    <a:pt x="0" y="37"/>
                  </a:lnTo>
                  <a:lnTo>
                    <a:pt x="6" y="35"/>
                  </a:lnTo>
                  <a:lnTo>
                    <a:pt x="45" y="19"/>
                  </a:lnTo>
                  <a:lnTo>
                    <a:pt x="55" y="13"/>
                  </a:lnTo>
                  <a:lnTo>
                    <a:pt x="63" y="7"/>
                  </a:lnTo>
                  <a:lnTo>
                    <a:pt x="63" y="0"/>
                  </a:lnTo>
                  <a:lnTo>
                    <a:pt x="64" y="0"/>
                  </a:lnTo>
                  <a:lnTo>
                    <a:pt x="66" y="0"/>
                  </a:lnTo>
                  <a:lnTo>
                    <a:pt x="68" y="0"/>
                  </a:lnTo>
                  <a:lnTo>
                    <a:pt x="70" y="0"/>
                  </a:lnTo>
                  <a:lnTo>
                    <a:pt x="70" y="2"/>
                  </a:lnTo>
                  <a:lnTo>
                    <a:pt x="70" y="4"/>
                  </a:lnTo>
                  <a:lnTo>
                    <a:pt x="70" y="7"/>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9" name="Freeform 92"/>
            <p:cNvSpPr>
              <a:spLocks noEditPoints="1"/>
            </p:cNvSpPr>
            <p:nvPr/>
          </p:nvSpPr>
          <p:spPr bwMode="auto">
            <a:xfrm>
              <a:off x="3345" y="2708"/>
              <a:ext cx="71" cy="96"/>
            </a:xfrm>
            <a:custGeom>
              <a:avLst/>
              <a:gdLst>
                <a:gd name="T0" fmla="*/ 34 w 141"/>
                <a:gd name="T1" fmla="*/ 81 h 192"/>
                <a:gd name="T2" fmla="*/ 40 w 141"/>
                <a:gd name="T3" fmla="*/ 82 h 192"/>
                <a:gd name="T4" fmla="*/ 59 w 141"/>
                <a:gd name="T5" fmla="*/ 73 h 192"/>
                <a:gd name="T6" fmla="*/ 66 w 141"/>
                <a:gd name="T7" fmla="*/ 65 h 192"/>
                <a:gd name="T8" fmla="*/ 59 w 141"/>
                <a:gd name="T9" fmla="*/ 69 h 192"/>
                <a:gd name="T10" fmla="*/ 46 w 141"/>
                <a:gd name="T11" fmla="*/ 76 h 192"/>
                <a:gd name="T12" fmla="*/ 35 w 141"/>
                <a:gd name="T13" fmla="*/ 79 h 192"/>
                <a:gd name="T14" fmla="*/ 16 w 141"/>
                <a:gd name="T15" fmla="*/ 13 h 192"/>
                <a:gd name="T16" fmla="*/ 33 w 141"/>
                <a:gd name="T17" fmla="*/ 15 h 192"/>
                <a:gd name="T18" fmla="*/ 40 w 141"/>
                <a:gd name="T19" fmla="*/ 31 h 192"/>
                <a:gd name="T20" fmla="*/ 39 w 141"/>
                <a:gd name="T21" fmla="*/ 48 h 192"/>
                <a:gd name="T22" fmla="*/ 40 w 141"/>
                <a:gd name="T23" fmla="*/ 23 h 192"/>
                <a:gd name="T24" fmla="*/ 31 w 141"/>
                <a:gd name="T25" fmla="*/ 9 h 192"/>
                <a:gd name="T26" fmla="*/ 19 w 141"/>
                <a:gd name="T27" fmla="*/ 9 h 192"/>
                <a:gd name="T28" fmla="*/ 15 w 141"/>
                <a:gd name="T29" fmla="*/ 13 h 192"/>
                <a:gd name="T30" fmla="*/ 56 w 141"/>
                <a:gd name="T31" fmla="*/ 67 h 192"/>
                <a:gd name="T32" fmla="*/ 65 w 141"/>
                <a:gd name="T33" fmla="*/ 61 h 192"/>
                <a:gd name="T34" fmla="*/ 67 w 141"/>
                <a:gd name="T35" fmla="*/ 53 h 192"/>
                <a:gd name="T36" fmla="*/ 70 w 141"/>
                <a:gd name="T37" fmla="*/ 53 h 192"/>
                <a:gd name="T38" fmla="*/ 71 w 141"/>
                <a:gd name="T39" fmla="*/ 55 h 192"/>
                <a:gd name="T40" fmla="*/ 71 w 141"/>
                <a:gd name="T41" fmla="*/ 70 h 192"/>
                <a:gd name="T42" fmla="*/ 67 w 141"/>
                <a:gd name="T43" fmla="*/ 78 h 192"/>
                <a:gd name="T44" fmla="*/ 60 w 141"/>
                <a:gd name="T45" fmla="*/ 81 h 192"/>
                <a:gd name="T46" fmla="*/ 42 w 141"/>
                <a:gd name="T47" fmla="*/ 87 h 192"/>
                <a:gd name="T48" fmla="*/ 28 w 141"/>
                <a:gd name="T49" fmla="*/ 95 h 192"/>
                <a:gd name="T50" fmla="*/ 26 w 141"/>
                <a:gd name="T51" fmla="*/ 96 h 192"/>
                <a:gd name="T52" fmla="*/ 24 w 141"/>
                <a:gd name="T53" fmla="*/ 93 h 192"/>
                <a:gd name="T54" fmla="*/ 24 w 141"/>
                <a:gd name="T55" fmla="*/ 85 h 192"/>
                <a:gd name="T56" fmla="*/ 32 w 141"/>
                <a:gd name="T57" fmla="*/ 61 h 192"/>
                <a:gd name="T58" fmla="*/ 36 w 141"/>
                <a:gd name="T59" fmla="*/ 41 h 192"/>
                <a:gd name="T60" fmla="*/ 35 w 141"/>
                <a:gd name="T61" fmla="*/ 25 h 192"/>
                <a:gd name="T62" fmla="*/ 27 w 141"/>
                <a:gd name="T63" fmla="*/ 14 h 192"/>
                <a:gd name="T64" fmla="*/ 10 w 141"/>
                <a:gd name="T65" fmla="*/ 18 h 192"/>
                <a:gd name="T66" fmla="*/ 1 w 141"/>
                <a:gd name="T67" fmla="*/ 30 h 192"/>
                <a:gd name="T68" fmla="*/ 0 w 141"/>
                <a:gd name="T69" fmla="*/ 28 h 192"/>
                <a:gd name="T70" fmla="*/ 1 w 141"/>
                <a:gd name="T71" fmla="*/ 21 h 192"/>
                <a:gd name="T72" fmla="*/ 9 w 141"/>
                <a:gd name="T73" fmla="*/ 9 h 192"/>
                <a:gd name="T74" fmla="*/ 26 w 141"/>
                <a:gd name="T75" fmla="*/ 0 h 192"/>
                <a:gd name="T76" fmla="*/ 46 w 141"/>
                <a:gd name="T77" fmla="*/ 13 h 192"/>
                <a:gd name="T78" fmla="*/ 46 w 141"/>
                <a:gd name="T79" fmla="*/ 29 h 192"/>
                <a:gd name="T80" fmla="*/ 42 w 141"/>
                <a:gd name="T81" fmla="*/ 51 h 192"/>
                <a:gd name="T82" fmla="*/ 35 w 141"/>
                <a:gd name="T83" fmla="*/ 70 h 192"/>
                <a:gd name="T84" fmla="*/ 38 w 141"/>
                <a:gd name="T85" fmla="*/ 75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192">
                  <a:moveTo>
                    <a:pt x="70" y="157"/>
                  </a:moveTo>
                  <a:lnTo>
                    <a:pt x="70" y="159"/>
                  </a:lnTo>
                  <a:lnTo>
                    <a:pt x="68" y="161"/>
                  </a:lnTo>
                  <a:lnTo>
                    <a:pt x="68" y="163"/>
                  </a:lnTo>
                  <a:lnTo>
                    <a:pt x="70" y="163"/>
                  </a:lnTo>
                  <a:lnTo>
                    <a:pt x="79" y="163"/>
                  </a:lnTo>
                  <a:lnTo>
                    <a:pt x="91" y="157"/>
                  </a:lnTo>
                  <a:lnTo>
                    <a:pt x="105" y="151"/>
                  </a:lnTo>
                  <a:lnTo>
                    <a:pt x="118" y="145"/>
                  </a:lnTo>
                  <a:lnTo>
                    <a:pt x="126" y="139"/>
                  </a:lnTo>
                  <a:lnTo>
                    <a:pt x="130" y="134"/>
                  </a:lnTo>
                  <a:lnTo>
                    <a:pt x="132" y="130"/>
                  </a:lnTo>
                  <a:lnTo>
                    <a:pt x="130" y="130"/>
                  </a:lnTo>
                  <a:lnTo>
                    <a:pt x="124" y="134"/>
                  </a:lnTo>
                  <a:lnTo>
                    <a:pt x="118" y="138"/>
                  </a:lnTo>
                  <a:lnTo>
                    <a:pt x="110" y="141"/>
                  </a:lnTo>
                  <a:lnTo>
                    <a:pt x="99" y="149"/>
                  </a:lnTo>
                  <a:lnTo>
                    <a:pt x="91" y="151"/>
                  </a:lnTo>
                  <a:lnTo>
                    <a:pt x="83" y="153"/>
                  </a:lnTo>
                  <a:lnTo>
                    <a:pt x="76" y="155"/>
                  </a:lnTo>
                  <a:lnTo>
                    <a:pt x="70" y="157"/>
                  </a:lnTo>
                  <a:close/>
                  <a:moveTo>
                    <a:pt x="29" y="25"/>
                  </a:moveTo>
                  <a:lnTo>
                    <a:pt x="29" y="25"/>
                  </a:lnTo>
                  <a:lnTo>
                    <a:pt x="31" y="25"/>
                  </a:lnTo>
                  <a:lnTo>
                    <a:pt x="45" y="19"/>
                  </a:lnTo>
                  <a:lnTo>
                    <a:pt x="56" y="21"/>
                  </a:lnTo>
                  <a:lnTo>
                    <a:pt x="66" y="29"/>
                  </a:lnTo>
                  <a:lnTo>
                    <a:pt x="76" y="41"/>
                  </a:lnTo>
                  <a:lnTo>
                    <a:pt x="77" y="50"/>
                  </a:lnTo>
                  <a:lnTo>
                    <a:pt x="79" y="62"/>
                  </a:lnTo>
                  <a:lnTo>
                    <a:pt x="77" y="75"/>
                  </a:lnTo>
                  <a:lnTo>
                    <a:pt x="76" y="95"/>
                  </a:lnTo>
                  <a:lnTo>
                    <a:pt x="77" y="95"/>
                  </a:lnTo>
                  <a:lnTo>
                    <a:pt x="79" y="75"/>
                  </a:lnTo>
                  <a:lnTo>
                    <a:pt x="83" y="60"/>
                  </a:lnTo>
                  <a:lnTo>
                    <a:pt x="79" y="46"/>
                  </a:lnTo>
                  <a:lnTo>
                    <a:pt x="77" y="35"/>
                  </a:lnTo>
                  <a:lnTo>
                    <a:pt x="72" y="23"/>
                  </a:lnTo>
                  <a:lnTo>
                    <a:pt x="62" y="17"/>
                  </a:lnTo>
                  <a:lnTo>
                    <a:pt x="50" y="13"/>
                  </a:lnTo>
                  <a:lnTo>
                    <a:pt x="41" y="17"/>
                  </a:lnTo>
                  <a:lnTo>
                    <a:pt x="37" y="17"/>
                  </a:lnTo>
                  <a:lnTo>
                    <a:pt x="35" y="19"/>
                  </a:lnTo>
                  <a:lnTo>
                    <a:pt x="31" y="21"/>
                  </a:lnTo>
                  <a:lnTo>
                    <a:pt x="29" y="25"/>
                  </a:lnTo>
                  <a:close/>
                  <a:moveTo>
                    <a:pt x="79" y="149"/>
                  </a:moveTo>
                  <a:lnTo>
                    <a:pt x="107" y="138"/>
                  </a:lnTo>
                  <a:lnTo>
                    <a:pt x="112" y="134"/>
                  </a:lnTo>
                  <a:lnTo>
                    <a:pt x="120" y="130"/>
                  </a:lnTo>
                  <a:lnTo>
                    <a:pt x="124" y="126"/>
                  </a:lnTo>
                  <a:lnTo>
                    <a:pt x="130" y="122"/>
                  </a:lnTo>
                  <a:lnTo>
                    <a:pt x="130" y="116"/>
                  </a:lnTo>
                  <a:lnTo>
                    <a:pt x="132" y="110"/>
                  </a:lnTo>
                  <a:lnTo>
                    <a:pt x="134" y="106"/>
                  </a:lnTo>
                  <a:lnTo>
                    <a:pt x="138" y="105"/>
                  </a:lnTo>
                  <a:lnTo>
                    <a:pt x="138" y="103"/>
                  </a:lnTo>
                  <a:lnTo>
                    <a:pt x="140" y="105"/>
                  </a:lnTo>
                  <a:lnTo>
                    <a:pt x="141" y="105"/>
                  </a:lnTo>
                  <a:lnTo>
                    <a:pt x="141" y="106"/>
                  </a:lnTo>
                  <a:lnTo>
                    <a:pt x="141" y="110"/>
                  </a:lnTo>
                  <a:lnTo>
                    <a:pt x="141" y="112"/>
                  </a:lnTo>
                  <a:lnTo>
                    <a:pt x="141" y="116"/>
                  </a:lnTo>
                  <a:lnTo>
                    <a:pt x="141" y="139"/>
                  </a:lnTo>
                  <a:lnTo>
                    <a:pt x="140" y="147"/>
                  </a:lnTo>
                  <a:lnTo>
                    <a:pt x="140" y="151"/>
                  </a:lnTo>
                  <a:lnTo>
                    <a:pt x="134" y="155"/>
                  </a:lnTo>
                  <a:lnTo>
                    <a:pt x="130" y="159"/>
                  </a:lnTo>
                  <a:lnTo>
                    <a:pt x="124" y="159"/>
                  </a:lnTo>
                  <a:lnTo>
                    <a:pt x="120" y="161"/>
                  </a:lnTo>
                  <a:lnTo>
                    <a:pt x="112" y="163"/>
                  </a:lnTo>
                  <a:lnTo>
                    <a:pt x="103" y="167"/>
                  </a:lnTo>
                  <a:lnTo>
                    <a:pt x="83" y="174"/>
                  </a:lnTo>
                  <a:lnTo>
                    <a:pt x="68" y="180"/>
                  </a:lnTo>
                  <a:lnTo>
                    <a:pt x="60" y="184"/>
                  </a:lnTo>
                  <a:lnTo>
                    <a:pt x="56" y="190"/>
                  </a:lnTo>
                  <a:lnTo>
                    <a:pt x="54" y="190"/>
                  </a:lnTo>
                  <a:lnTo>
                    <a:pt x="54" y="192"/>
                  </a:lnTo>
                  <a:lnTo>
                    <a:pt x="52" y="192"/>
                  </a:lnTo>
                  <a:lnTo>
                    <a:pt x="50" y="192"/>
                  </a:lnTo>
                  <a:lnTo>
                    <a:pt x="48" y="188"/>
                  </a:lnTo>
                  <a:lnTo>
                    <a:pt x="48" y="186"/>
                  </a:lnTo>
                  <a:lnTo>
                    <a:pt x="46" y="182"/>
                  </a:lnTo>
                  <a:lnTo>
                    <a:pt x="48" y="178"/>
                  </a:lnTo>
                  <a:lnTo>
                    <a:pt x="48" y="170"/>
                  </a:lnTo>
                  <a:lnTo>
                    <a:pt x="50" y="170"/>
                  </a:lnTo>
                  <a:lnTo>
                    <a:pt x="62" y="139"/>
                  </a:lnTo>
                  <a:lnTo>
                    <a:pt x="64" y="122"/>
                  </a:lnTo>
                  <a:lnTo>
                    <a:pt x="68" y="106"/>
                  </a:lnTo>
                  <a:lnTo>
                    <a:pt x="70" y="91"/>
                  </a:lnTo>
                  <a:lnTo>
                    <a:pt x="72" y="81"/>
                  </a:lnTo>
                  <a:lnTo>
                    <a:pt x="70" y="70"/>
                  </a:lnTo>
                  <a:lnTo>
                    <a:pt x="70" y="60"/>
                  </a:lnTo>
                  <a:lnTo>
                    <a:pt x="70" y="50"/>
                  </a:lnTo>
                  <a:lnTo>
                    <a:pt x="70" y="43"/>
                  </a:lnTo>
                  <a:lnTo>
                    <a:pt x="64" y="31"/>
                  </a:lnTo>
                  <a:lnTo>
                    <a:pt x="54" y="27"/>
                  </a:lnTo>
                  <a:lnTo>
                    <a:pt x="43" y="25"/>
                  </a:lnTo>
                  <a:lnTo>
                    <a:pt x="31" y="29"/>
                  </a:lnTo>
                  <a:lnTo>
                    <a:pt x="19" y="35"/>
                  </a:lnTo>
                  <a:lnTo>
                    <a:pt x="10" y="46"/>
                  </a:lnTo>
                  <a:lnTo>
                    <a:pt x="6" y="56"/>
                  </a:lnTo>
                  <a:lnTo>
                    <a:pt x="2" y="60"/>
                  </a:lnTo>
                  <a:lnTo>
                    <a:pt x="0" y="60"/>
                  </a:lnTo>
                  <a:lnTo>
                    <a:pt x="0" y="58"/>
                  </a:lnTo>
                  <a:lnTo>
                    <a:pt x="0" y="56"/>
                  </a:lnTo>
                  <a:lnTo>
                    <a:pt x="0" y="52"/>
                  </a:lnTo>
                  <a:lnTo>
                    <a:pt x="0" y="48"/>
                  </a:lnTo>
                  <a:lnTo>
                    <a:pt x="2" y="41"/>
                  </a:lnTo>
                  <a:lnTo>
                    <a:pt x="6" y="35"/>
                  </a:lnTo>
                  <a:lnTo>
                    <a:pt x="12" y="23"/>
                  </a:lnTo>
                  <a:lnTo>
                    <a:pt x="17" y="17"/>
                  </a:lnTo>
                  <a:lnTo>
                    <a:pt x="25" y="10"/>
                  </a:lnTo>
                  <a:lnTo>
                    <a:pt x="35" y="6"/>
                  </a:lnTo>
                  <a:lnTo>
                    <a:pt x="52" y="0"/>
                  </a:lnTo>
                  <a:lnTo>
                    <a:pt x="70" y="4"/>
                  </a:lnTo>
                  <a:lnTo>
                    <a:pt x="81" y="10"/>
                  </a:lnTo>
                  <a:lnTo>
                    <a:pt x="91" y="25"/>
                  </a:lnTo>
                  <a:lnTo>
                    <a:pt x="93" y="35"/>
                  </a:lnTo>
                  <a:lnTo>
                    <a:pt x="93" y="52"/>
                  </a:lnTo>
                  <a:lnTo>
                    <a:pt x="91" y="58"/>
                  </a:lnTo>
                  <a:lnTo>
                    <a:pt x="91" y="70"/>
                  </a:lnTo>
                  <a:lnTo>
                    <a:pt x="87" y="81"/>
                  </a:lnTo>
                  <a:lnTo>
                    <a:pt x="83" y="101"/>
                  </a:lnTo>
                  <a:lnTo>
                    <a:pt x="79" y="108"/>
                  </a:lnTo>
                  <a:lnTo>
                    <a:pt x="76" y="124"/>
                  </a:lnTo>
                  <a:lnTo>
                    <a:pt x="70" y="139"/>
                  </a:lnTo>
                  <a:lnTo>
                    <a:pt x="70" y="149"/>
                  </a:lnTo>
                  <a:lnTo>
                    <a:pt x="72" y="151"/>
                  </a:lnTo>
                  <a:lnTo>
                    <a:pt x="76" y="149"/>
                  </a:lnTo>
                  <a:lnTo>
                    <a:pt x="79" y="149"/>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0" name="Freeform 93"/>
            <p:cNvSpPr>
              <a:spLocks noEditPoints="1"/>
            </p:cNvSpPr>
            <p:nvPr/>
          </p:nvSpPr>
          <p:spPr bwMode="auto">
            <a:xfrm>
              <a:off x="3412" y="2681"/>
              <a:ext cx="65" cy="89"/>
            </a:xfrm>
            <a:custGeom>
              <a:avLst/>
              <a:gdLst>
                <a:gd name="T0" fmla="*/ 18 w 130"/>
                <a:gd name="T1" fmla="*/ 7 h 176"/>
                <a:gd name="T2" fmla="*/ 28 w 130"/>
                <a:gd name="T3" fmla="*/ 9 h 176"/>
                <a:gd name="T4" fmla="*/ 41 w 130"/>
                <a:gd name="T5" fmla="*/ 17 h 176"/>
                <a:gd name="T6" fmla="*/ 51 w 130"/>
                <a:gd name="T7" fmla="*/ 30 h 176"/>
                <a:gd name="T8" fmla="*/ 58 w 130"/>
                <a:gd name="T9" fmla="*/ 45 h 176"/>
                <a:gd name="T10" fmla="*/ 58 w 130"/>
                <a:gd name="T11" fmla="*/ 47 h 176"/>
                <a:gd name="T12" fmla="*/ 61 w 130"/>
                <a:gd name="T13" fmla="*/ 52 h 176"/>
                <a:gd name="T14" fmla="*/ 59 w 130"/>
                <a:gd name="T15" fmla="*/ 44 h 176"/>
                <a:gd name="T16" fmla="*/ 57 w 130"/>
                <a:gd name="T17" fmla="*/ 38 h 176"/>
                <a:gd name="T18" fmla="*/ 50 w 130"/>
                <a:gd name="T19" fmla="*/ 23 h 176"/>
                <a:gd name="T20" fmla="*/ 40 w 130"/>
                <a:gd name="T21" fmla="*/ 13 h 176"/>
                <a:gd name="T22" fmla="*/ 28 w 130"/>
                <a:gd name="T23" fmla="*/ 7 h 176"/>
                <a:gd name="T24" fmla="*/ 18 w 130"/>
                <a:gd name="T25" fmla="*/ 7 h 176"/>
                <a:gd name="T26" fmla="*/ 2 w 130"/>
                <a:gd name="T27" fmla="*/ 34 h 176"/>
                <a:gd name="T28" fmla="*/ 3 w 130"/>
                <a:gd name="T29" fmla="*/ 45 h 176"/>
                <a:gd name="T30" fmla="*/ 9 w 130"/>
                <a:gd name="T31" fmla="*/ 59 h 176"/>
                <a:gd name="T32" fmla="*/ 15 w 130"/>
                <a:gd name="T33" fmla="*/ 71 h 176"/>
                <a:gd name="T34" fmla="*/ 24 w 130"/>
                <a:gd name="T35" fmla="*/ 82 h 176"/>
                <a:gd name="T36" fmla="*/ 34 w 130"/>
                <a:gd name="T37" fmla="*/ 86 h 176"/>
                <a:gd name="T38" fmla="*/ 47 w 130"/>
                <a:gd name="T39" fmla="*/ 86 h 176"/>
                <a:gd name="T40" fmla="*/ 34 w 130"/>
                <a:gd name="T41" fmla="*/ 83 h 176"/>
                <a:gd name="T42" fmla="*/ 24 w 130"/>
                <a:gd name="T43" fmla="*/ 78 h 176"/>
                <a:gd name="T44" fmla="*/ 15 w 130"/>
                <a:gd name="T45" fmla="*/ 66 h 176"/>
                <a:gd name="T46" fmla="*/ 9 w 130"/>
                <a:gd name="T47" fmla="*/ 54 h 176"/>
                <a:gd name="T48" fmla="*/ 4 w 130"/>
                <a:gd name="T49" fmla="*/ 44 h 176"/>
                <a:gd name="T50" fmla="*/ 3 w 130"/>
                <a:gd name="T51" fmla="*/ 34 h 176"/>
                <a:gd name="T52" fmla="*/ 52 w 130"/>
                <a:gd name="T53" fmla="*/ 39 h 176"/>
                <a:gd name="T54" fmla="*/ 43 w 130"/>
                <a:gd name="T55" fmla="*/ 24 h 176"/>
                <a:gd name="T56" fmla="*/ 30 w 130"/>
                <a:gd name="T57" fmla="*/ 14 h 176"/>
                <a:gd name="T58" fmla="*/ 19 w 130"/>
                <a:gd name="T59" fmla="*/ 10 h 176"/>
                <a:gd name="T60" fmla="*/ 9 w 130"/>
                <a:gd name="T61" fmla="*/ 15 h 176"/>
                <a:gd name="T62" fmla="*/ 6 w 130"/>
                <a:gd name="T63" fmla="*/ 25 h 176"/>
                <a:gd name="T64" fmla="*/ 7 w 130"/>
                <a:gd name="T65" fmla="*/ 35 h 176"/>
                <a:gd name="T66" fmla="*/ 14 w 130"/>
                <a:gd name="T67" fmla="*/ 49 h 176"/>
                <a:gd name="T68" fmla="*/ 24 w 130"/>
                <a:gd name="T69" fmla="*/ 65 h 176"/>
                <a:gd name="T70" fmla="*/ 35 w 130"/>
                <a:gd name="T71" fmla="*/ 74 h 176"/>
                <a:gd name="T72" fmla="*/ 46 w 130"/>
                <a:gd name="T73" fmla="*/ 77 h 176"/>
                <a:gd name="T74" fmla="*/ 56 w 130"/>
                <a:gd name="T75" fmla="*/ 72 h 176"/>
                <a:gd name="T76" fmla="*/ 59 w 130"/>
                <a:gd name="T77" fmla="*/ 61 h 176"/>
                <a:gd name="T78" fmla="*/ 58 w 130"/>
                <a:gd name="T79" fmla="*/ 52 h 176"/>
                <a:gd name="T80" fmla="*/ 6 w 130"/>
                <a:gd name="T81" fmla="*/ 62 h 176"/>
                <a:gd name="T82" fmla="*/ 0 w 130"/>
                <a:gd name="T83" fmla="*/ 42 h 176"/>
                <a:gd name="T84" fmla="*/ 2 w 130"/>
                <a:gd name="T85" fmla="*/ 23 h 176"/>
                <a:gd name="T86" fmla="*/ 6 w 130"/>
                <a:gd name="T87" fmla="*/ 10 h 176"/>
                <a:gd name="T88" fmla="*/ 17 w 130"/>
                <a:gd name="T89" fmla="*/ 2 h 176"/>
                <a:gd name="T90" fmla="*/ 28 w 130"/>
                <a:gd name="T91" fmla="*/ 0 h 176"/>
                <a:gd name="T92" fmla="*/ 41 w 130"/>
                <a:gd name="T93" fmla="*/ 5 h 176"/>
                <a:gd name="T94" fmla="*/ 52 w 130"/>
                <a:gd name="T95" fmla="*/ 14 h 176"/>
                <a:gd name="T96" fmla="*/ 61 w 130"/>
                <a:gd name="T97" fmla="*/ 27 h 176"/>
                <a:gd name="T98" fmla="*/ 65 w 130"/>
                <a:gd name="T99" fmla="*/ 45 h 176"/>
                <a:gd name="T100" fmla="*/ 65 w 130"/>
                <a:gd name="T101" fmla="*/ 63 h 176"/>
                <a:gd name="T102" fmla="*/ 59 w 130"/>
                <a:gd name="T103" fmla="*/ 79 h 176"/>
                <a:gd name="T104" fmla="*/ 49 w 130"/>
                <a:gd name="T105" fmla="*/ 87 h 176"/>
                <a:gd name="T106" fmla="*/ 36 w 130"/>
                <a:gd name="T107" fmla="*/ 89 h 176"/>
                <a:gd name="T108" fmla="*/ 24 w 130"/>
                <a:gd name="T109" fmla="*/ 85 h 176"/>
                <a:gd name="T110" fmla="*/ 14 w 130"/>
                <a:gd name="T111" fmla="*/ 75 h 176"/>
                <a:gd name="T112" fmla="*/ 6 w 130"/>
                <a:gd name="T113" fmla="*/ 62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176">
                  <a:moveTo>
                    <a:pt x="35" y="13"/>
                  </a:moveTo>
                  <a:lnTo>
                    <a:pt x="35" y="13"/>
                  </a:lnTo>
                  <a:lnTo>
                    <a:pt x="44" y="13"/>
                  </a:lnTo>
                  <a:lnTo>
                    <a:pt x="56" y="17"/>
                  </a:lnTo>
                  <a:lnTo>
                    <a:pt x="68" y="23"/>
                  </a:lnTo>
                  <a:lnTo>
                    <a:pt x="81" y="34"/>
                  </a:lnTo>
                  <a:lnTo>
                    <a:pt x="91" y="46"/>
                  </a:lnTo>
                  <a:lnTo>
                    <a:pt x="101" y="60"/>
                  </a:lnTo>
                  <a:lnTo>
                    <a:pt x="108" y="71"/>
                  </a:lnTo>
                  <a:lnTo>
                    <a:pt x="116" y="89"/>
                  </a:lnTo>
                  <a:lnTo>
                    <a:pt x="116" y="91"/>
                  </a:lnTo>
                  <a:lnTo>
                    <a:pt x="116" y="93"/>
                  </a:lnTo>
                  <a:lnTo>
                    <a:pt x="118" y="95"/>
                  </a:lnTo>
                  <a:lnTo>
                    <a:pt x="122" y="102"/>
                  </a:lnTo>
                  <a:lnTo>
                    <a:pt x="120" y="95"/>
                  </a:lnTo>
                  <a:lnTo>
                    <a:pt x="118" y="87"/>
                  </a:lnTo>
                  <a:lnTo>
                    <a:pt x="116" y="81"/>
                  </a:lnTo>
                  <a:lnTo>
                    <a:pt x="114" y="75"/>
                  </a:lnTo>
                  <a:lnTo>
                    <a:pt x="106" y="58"/>
                  </a:lnTo>
                  <a:lnTo>
                    <a:pt x="99" y="46"/>
                  </a:lnTo>
                  <a:lnTo>
                    <a:pt x="89" y="34"/>
                  </a:lnTo>
                  <a:lnTo>
                    <a:pt x="79" y="25"/>
                  </a:lnTo>
                  <a:lnTo>
                    <a:pt x="68" y="17"/>
                  </a:lnTo>
                  <a:lnTo>
                    <a:pt x="56" y="13"/>
                  </a:lnTo>
                  <a:lnTo>
                    <a:pt x="44" y="11"/>
                  </a:lnTo>
                  <a:lnTo>
                    <a:pt x="35" y="13"/>
                  </a:lnTo>
                  <a:close/>
                  <a:moveTo>
                    <a:pt x="6" y="67"/>
                  </a:moveTo>
                  <a:lnTo>
                    <a:pt x="4" y="67"/>
                  </a:lnTo>
                  <a:lnTo>
                    <a:pt x="4" y="77"/>
                  </a:lnTo>
                  <a:lnTo>
                    <a:pt x="6" y="89"/>
                  </a:lnTo>
                  <a:lnTo>
                    <a:pt x="9" y="102"/>
                  </a:lnTo>
                  <a:lnTo>
                    <a:pt x="17" y="116"/>
                  </a:lnTo>
                  <a:lnTo>
                    <a:pt x="23" y="129"/>
                  </a:lnTo>
                  <a:lnTo>
                    <a:pt x="29" y="141"/>
                  </a:lnTo>
                  <a:lnTo>
                    <a:pt x="37" y="151"/>
                  </a:lnTo>
                  <a:lnTo>
                    <a:pt x="48" y="162"/>
                  </a:lnTo>
                  <a:lnTo>
                    <a:pt x="58" y="166"/>
                  </a:lnTo>
                  <a:lnTo>
                    <a:pt x="68" y="170"/>
                  </a:lnTo>
                  <a:lnTo>
                    <a:pt x="79" y="170"/>
                  </a:lnTo>
                  <a:lnTo>
                    <a:pt x="93" y="170"/>
                  </a:lnTo>
                  <a:lnTo>
                    <a:pt x="79" y="168"/>
                  </a:lnTo>
                  <a:lnTo>
                    <a:pt x="68" y="164"/>
                  </a:lnTo>
                  <a:lnTo>
                    <a:pt x="56" y="159"/>
                  </a:lnTo>
                  <a:lnTo>
                    <a:pt x="48" y="155"/>
                  </a:lnTo>
                  <a:lnTo>
                    <a:pt x="37" y="143"/>
                  </a:lnTo>
                  <a:lnTo>
                    <a:pt x="29" y="131"/>
                  </a:lnTo>
                  <a:lnTo>
                    <a:pt x="23" y="118"/>
                  </a:lnTo>
                  <a:lnTo>
                    <a:pt x="17" y="106"/>
                  </a:lnTo>
                  <a:lnTo>
                    <a:pt x="11" y="97"/>
                  </a:lnTo>
                  <a:lnTo>
                    <a:pt x="7" y="87"/>
                  </a:lnTo>
                  <a:lnTo>
                    <a:pt x="6" y="77"/>
                  </a:lnTo>
                  <a:lnTo>
                    <a:pt x="6" y="67"/>
                  </a:lnTo>
                  <a:close/>
                  <a:moveTo>
                    <a:pt x="114" y="93"/>
                  </a:moveTo>
                  <a:lnTo>
                    <a:pt x="104" y="77"/>
                  </a:lnTo>
                  <a:lnTo>
                    <a:pt x="97" y="62"/>
                  </a:lnTo>
                  <a:lnTo>
                    <a:pt x="85" y="48"/>
                  </a:lnTo>
                  <a:lnTo>
                    <a:pt x="73" y="38"/>
                  </a:lnTo>
                  <a:lnTo>
                    <a:pt x="60" y="27"/>
                  </a:lnTo>
                  <a:lnTo>
                    <a:pt x="48" y="21"/>
                  </a:lnTo>
                  <a:lnTo>
                    <a:pt x="37" y="19"/>
                  </a:lnTo>
                  <a:lnTo>
                    <a:pt x="27" y="21"/>
                  </a:lnTo>
                  <a:lnTo>
                    <a:pt x="17" y="29"/>
                  </a:lnTo>
                  <a:lnTo>
                    <a:pt x="13" y="44"/>
                  </a:lnTo>
                  <a:lnTo>
                    <a:pt x="11" y="50"/>
                  </a:lnTo>
                  <a:lnTo>
                    <a:pt x="13" y="60"/>
                  </a:lnTo>
                  <a:lnTo>
                    <a:pt x="13" y="69"/>
                  </a:lnTo>
                  <a:lnTo>
                    <a:pt x="19" y="81"/>
                  </a:lnTo>
                  <a:lnTo>
                    <a:pt x="27" y="97"/>
                  </a:lnTo>
                  <a:lnTo>
                    <a:pt x="37" y="114"/>
                  </a:lnTo>
                  <a:lnTo>
                    <a:pt x="48" y="128"/>
                  </a:lnTo>
                  <a:lnTo>
                    <a:pt x="60" y="141"/>
                  </a:lnTo>
                  <a:lnTo>
                    <a:pt x="70" y="147"/>
                  </a:lnTo>
                  <a:lnTo>
                    <a:pt x="81" y="153"/>
                  </a:lnTo>
                  <a:lnTo>
                    <a:pt x="91" y="153"/>
                  </a:lnTo>
                  <a:lnTo>
                    <a:pt x="103" y="155"/>
                  </a:lnTo>
                  <a:lnTo>
                    <a:pt x="112" y="143"/>
                  </a:lnTo>
                  <a:lnTo>
                    <a:pt x="118" y="129"/>
                  </a:lnTo>
                  <a:lnTo>
                    <a:pt x="118" y="120"/>
                  </a:lnTo>
                  <a:lnTo>
                    <a:pt x="118" y="112"/>
                  </a:lnTo>
                  <a:lnTo>
                    <a:pt x="116" y="102"/>
                  </a:lnTo>
                  <a:lnTo>
                    <a:pt x="114" y="93"/>
                  </a:lnTo>
                  <a:close/>
                  <a:moveTo>
                    <a:pt x="11" y="122"/>
                  </a:moveTo>
                  <a:lnTo>
                    <a:pt x="4" y="100"/>
                  </a:lnTo>
                  <a:lnTo>
                    <a:pt x="0" y="83"/>
                  </a:lnTo>
                  <a:lnTo>
                    <a:pt x="0" y="64"/>
                  </a:lnTo>
                  <a:lnTo>
                    <a:pt x="4" y="46"/>
                  </a:lnTo>
                  <a:lnTo>
                    <a:pt x="6" y="31"/>
                  </a:lnTo>
                  <a:lnTo>
                    <a:pt x="11" y="19"/>
                  </a:lnTo>
                  <a:lnTo>
                    <a:pt x="21" y="9"/>
                  </a:lnTo>
                  <a:lnTo>
                    <a:pt x="33" y="3"/>
                  </a:lnTo>
                  <a:lnTo>
                    <a:pt x="44" y="0"/>
                  </a:lnTo>
                  <a:lnTo>
                    <a:pt x="56" y="0"/>
                  </a:lnTo>
                  <a:lnTo>
                    <a:pt x="68" y="2"/>
                  </a:lnTo>
                  <a:lnTo>
                    <a:pt x="81" y="9"/>
                  </a:lnTo>
                  <a:lnTo>
                    <a:pt x="93" y="15"/>
                  </a:lnTo>
                  <a:lnTo>
                    <a:pt x="104" y="27"/>
                  </a:lnTo>
                  <a:lnTo>
                    <a:pt x="112" y="38"/>
                  </a:lnTo>
                  <a:lnTo>
                    <a:pt x="122" y="54"/>
                  </a:lnTo>
                  <a:lnTo>
                    <a:pt x="128" y="71"/>
                  </a:lnTo>
                  <a:lnTo>
                    <a:pt x="130" y="89"/>
                  </a:lnTo>
                  <a:lnTo>
                    <a:pt x="130" y="106"/>
                  </a:lnTo>
                  <a:lnTo>
                    <a:pt x="130" y="124"/>
                  </a:lnTo>
                  <a:lnTo>
                    <a:pt x="124" y="141"/>
                  </a:lnTo>
                  <a:lnTo>
                    <a:pt x="118" y="157"/>
                  </a:lnTo>
                  <a:lnTo>
                    <a:pt x="108" y="166"/>
                  </a:lnTo>
                  <a:lnTo>
                    <a:pt x="97" y="172"/>
                  </a:lnTo>
                  <a:lnTo>
                    <a:pt x="83" y="176"/>
                  </a:lnTo>
                  <a:lnTo>
                    <a:pt x="71" y="176"/>
                  </a:lnTo>
                  <a:lnTo>
                    <a:pt x="60" y="172"/>
                  </a:lnTo>
                  <a:lnTo>
                    <a:pt x="48" y="168"/>
                  </a:lnTo>
                  <a:lnTo>
                    <a:pt x="37" y="159"/>
                  </a:lnTo>
                  <a:lnTo>
                    <a:pt x="27" y="149"/>
                  </a:lnTo>
                  <a:lnTo>
                    <a:pt x="17" y="135"/>
                  </a:lnTo>
                  <a:lnTo>
                    <a:pt x="11" y="122"/>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1" name="Freeform 94"/>
            <p:cNvSpPr>
              <a:spLocks noEditPoints="1"/>
            </p:cNvSpPr>
            <p:nvPr/>
          </p:nvSpPr>
          <p:spPr bwMode="auto">
            <a:xfrm>
              <a:off x="3768" y="2533"/>
              <a:ext cx="71" cy="96"/>
            </a:xfrm>
            <a:custGeom>
              <a:avLst/>
              <a:gdLst>
                <a:gd name="T0" fmla="*/ 36 w 144"/>
                <a:gd name="T1" fmla="*/ 82 h 192"/>
                <a:gd name="T2" fmla="*/ 36 w 144"/>
                <a:gd name="T3" fmla="*/ 82 h 192"/>
                <a:gd name="T4" fmla="*/ 46 w 144"/>
                <a:gd name="T5" fmla="*/ 79 h 192"/>
                <a:gd name="T6" fmla="*/ 60 w 144"/>
                <a:gd name="T7" fmla="*/ 74 h 192"/>
                <a:gd name="T8" fmla="*/ 64 w 144"/>
                <a:gd name="T9" fmla="*/ 68 h 192"/>
                <a:gd name="T10" fmla="*/ 64 w 144"/>
                <a:gd name="T11" fmla="*/ 65 h 192"/>
                <a:gd name="T12" fmla="*/ 61 w 144"/>
                <a:gd name="T13" fmla="*/ 71 h 192"/>
                <a:gd name="T14" fmla="*/ 50 w 144"/>
                <a:gd name="T15" fmla="*/ 75 h 192"/>
                <a:gd name="T16" fmla="*/ 42 w 144"/>
                <a:gd name="T17" fmla="*/ 78 h 192"/>
                <a:gd name="T18" fmla="*/ 36 w 144"/>
                <a:gd name="T19" fmla="*/ 80 h 192"/>
                <a:gd name="T20" fmla="*/ 15 w 144"/>
                <a:gd name="T21" fmla="*/ 14 h 192"/>
                <a:gd name="T22" fmla="*/ 16 w 144"/>
                <a:gd name="T23" fmla="*/ 13 h 192"/>
                <a:gd name="T24" fmla="*/ 23 w 144"/>
                <a:gd name="T25" fmla="*/ 12 h 192"/>
                <a:gd name="T26" fmla="*/ 35 w 144"/>
                <a:gd name="T27" fmla="*/ 15 h 192"/>
                <a:gd name="T28" fmla="*/ 39 w 144"/>
                <a:gd name="T29" fmla="*/ 25 h 192"/>
                <a:gd name="T30" fmla="*/ 39 w 144"/>
                <a:gd name="T31" fmla="*/ 39 h 192"/>
                <a:gd name="T32" fmla="*/ 41 w 144"/>
                <a:gd name="T33" fmla="*/ 39 h 192"/>
                <a:gd name="T34" fmla="*/ 41 w 144"/>
                <a:gd name="T35" fmla="*/ 24 h 192"/>
                <a:gd name="T36" fmla="*/ 36 w 144"/>
                <a:gd name="T37" fmla="*/ 13 h 192"/>
                <a:gd name="T38" fmla="*/ 26 w 144"/>
                <a:gd name="T39" fmla="*/ 7 h 192"/>
                <a:gd name="T40" fmla="*/ 19 w 144"/>
                <a:gd name="T41" fmla="*/ 10 h 192"/>
                <a:gd name="T42" fmla="*/ 16 w 144"/>
                <a:gd name="T43" fmla="*/ 12 h 192"/>
                <a:gd name="T44" fmla="*/ 40 w 144"/>
                <a:gd name="T45" fmla="*/ 76 h 192"/>
                <a:gd name="T46" fmla="*/ 58 w 144"/>
                <a:gd name="T47" fmla="*/ 68 h 192"/>
                <a:gd name="T48" fmla="*/ 63 w 144"/>
                <a:gd name="T49" fmla="*/ 64 h 192"/>
                <a:gd name="T50" fmla="*/ 65 w 144"/>
                <a:gd name="T51" fmla="*/ 59 h 192"/>
                <a:gd name="T52" fmla="*/ 67 w 144"/>
                <a:gd name="T53" fmla="*/ 54 h 192"/>
                <a:gd name="T54" fmla="*/ 71 w 144"/>
                <a:gd name="T55" fmla="*/ 55 h 192"/>
                <a:gd name="T56" fmla="*/ 71 w 144"/>
                <a:gd name="T57" fmla="*/ 57 h 192"/>
                <a:gd name="T58" fmla="*/ 71 w 144"/>
                <a:gd name="T59" fmla="*/ 72 h 192"/>
                <a:gd name="T60" fmla="*/ 70 w 144"/>
                <a:gd name="T61" fmla="*/ 78 h 192"/>
                <a:gd name="T62" fmla="*/ 64 w 144"/>
                <a:gd name="T63" fmla="*/ 80 h 192"/>
                <a:gd name="T64" fmla="*/ 53 w 144"/>
                <a:gd name="T65" fmla="*/ 86 h 192"/>
                <a:gd name="T66" fmla="*/ 36 w 144"/>
                <a:gd name="T67" fmla="*/ 92 h 192"/>
                <a:gd name="T68" fmla="*/ 29 w 144"/>
                <a:gd name="T69" fmla="*/ 95 h 192"/>
                <a:gd name="T70" fmla="*/ 27 w 144"/>
                <a:gd name="T71" fmla="*/ 96 h 192"/>
                <a:gd name="T72" fmla="*/ 25 w 144"/>
                <a:gd name="T73" fmla="*/ 95 h 192"/>
                <a:gd name="T74" fmla="*/ 24 w 144"/>
                <a:gd name="T75" fmla="*/ 92 h 192"/>
                <a:gd name="T76" fmla="*/ 26 w 144"/>
                <a:gd name="T77" fmla="*/ 87 h 192"/>
                <a:gd name="T78" fmla="*/ 31 w 144"/>
                <a:gd name="T79" fmla="*/ 71 h 192"/>
                <a:gd name="T80" fmla="*/ 35 w 144"/>
                <a:gd name="T81" fmla="*/ 54 h 192"/>
                <a:gd name="T82" fmla="*/ 36 w 144"/>
                <a:gd name="T83" fmla="*/ 41 h 192"/>
                <a:gd name="T84" fmla="*/ 36 w 144"/>
                <a:gd name="T85" fmla="*/ 30 h 192"/>
                <a:gd name="T86" fmla="*/ 36 w 144"/>
                <a:gd name="T87" fmla="*/ 23 h 192"/>
                <a:gd name="T88" fmla="*/ 27 w 144"/>
                <a:gd name="T89" fmla="*/ 16 h 192"/>
                <a:gd name="T90" fmla="*/ 16 w 144"/>
                <a:gd name="T91" fmla="*/ 16 h 192"/>
                <a:gd name="T92" fmla="*/ 7 w 144"/>
                <a:gd name="T93" fmla="*/ 24 h 192"/>
                <a:gd name="T94" fmla="*/ 3 w 144"/>
                <a:gd name="T95" fmla="*/ 30 h 192"/>
                <a:gd name="T96" fmla="*/ 0 w 144"/>
                <a:gd name="T97" fmla="*/ 29 h 192"/>
                <a:gd name="T98" fmla="*/ 0 w 144"/>
                <a:gd name="T99" fmla="*/ 24 h 192"/>
                <a:gd name="T100" fmla="*/ 5 w 144"/>
                <a:gd name="T101" fmla="*/ 18 h 192"/>
                <a:gd name="T102" fmla="*/ 12 w 144"/>
                <a:gd name="T103" fmla="*/ 9 h 192"/>
                <a:gd name="T104" fmla="*/ 19 w 144"/>
                <a:gd name="T105" fmla="*/ 3 h 192"/>
                <a:gd name="T106" fmla="*/ 36 w 144"/>
                <a:gd name="T107" fmla="*/ 2 h 192"/>
                <a:gd name="T108" fmla="*/ 46 w 144"/>
                <a:gd name="T109" fmla="*/ 13 h 192"/>
                <a:gd name="T110" fmla="*/ 47 w 144"/>
                <a:gd name="T111" fmla="*/ 26 h 192"/>
                <a:gd name="T112" fmla="*/ 46 w 144"/>
                <a:gd name="T113" fmla="*/ 36 h 192"/>
                <a:gd name="T114" fmla="*/ 42 w 144"/>
                <a:gd name="T115" fmla="*/ 52 h 192"/>
                <a:gd name="T116" fmla="*/ 39 w 144"/>
                <a:gd name="T117" fmla="*/ 62 h 192"/>
                <a:gd name="T118" fmla="*/ 36 w 144"/>
                <a:gd name="T119" fmla="*/ 71 h 192"/>
                <a:gd name="T120" fmla="*/ 36 w 144"/>
                <a:gd name="T121" fmla="*/ 75 h 192"/>
                <a:gd name="T122" fmla="*/ 38 w 144"/>
                <a:gd name="T123" fmla="*/ 76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4" h="192">
                  <a:moveTo>
                    <a:pt x="72" y="159"/>
                  </a:moveTo>
                  <a:lnTo>
                    <a:pt x="72" y="163"/>
                  </a:lnTo>
                  <a:lnTo>
                    <a:pt x="72" y="165"/>
                  </a:lnTo>
                  <a:lnTo>
                    <a:pt x="74" y="163"/>
                  </a:lnTo>
                  <a:lnTo>
                    <a:pt x="82" y="163"/>
                  </a:lnTo>
                  <a:lnTo>
                    <a:pt x="94" y="157"/>
                  </a:lnTo>
                  <a:lnTo>
                    <a:pt x="109" y="155"/>
                  </a:lnTo>
                  <a:lnTo>
                    <a:pt x="121" y="147"/>
                  </a:lnTo>
                  <a:lnTo>
                    <a:pt x="128" y="141"/>
                  </a:lnTo>
                  <a:lnTo>
                    <a:pt x="130" y="136"/>
                  </a:lnTo>
                  <a:lnTo>
                    <a:pt x="134" y="130"/>
                  </a:lnTo>
                  <a:lnTo>
                    <a:pt x="130" y="130"/>
                  </a:lnTo>
                  <a:lnTo>
                    <a:pt x="127" y="136"/>
                  </a:lnTo>
                  <a:lnTo>
                    <a:pt x="123" y="141"/>
                  </a:lnTo>
                  <a:lnTo>
                    <a:pt x="113" y="143"/>
                  </a:lnTo>
                  <a:lnTo>
                    <a:pt x="101" y="149"/>
                  </a:lnTo>
                  <a:lnTo>
                    <a:pt x="92" y="151"/>
                  </a:lnTo>
                  <a:lnTo>
                    <a:pt x="86" y="155"/>
                  </a:lnTo>
                  <a:lnTo>
                    <a:pt x="78" y="157"/>
                  </a:lnTo>
                  <a:lnTo>
                    <a:pt x="72" y="159"/>
                  </a:lnTo>
                  <a:close/>
                  <a:moveTo>
                    <a:pt x="31" y="25"/>
                  </a:moveTo>
                  <a:lnTo>
                    <a:pt x="31" y="27"/>
                  </a:lnTo>
                  <a:lnTo>
                    <a:pt x="31" y="25"/>
                  </a:lnTo>
                  <a:lnTo>
                    <a:pt x="33" y="25"/>
                  </a:lnTo>
                  <a:lnTo>
                    <a:pt x="35" y="25"/>
                  </a:lnTo>
                  <a:lnTo>
                    <a:pt x="47" y="23"/>
                  </a:lnTo>
                  <a:lnTo>
                    <a:pt x="61" y="25"/>
                  </a:lnTo>
                  <a:lnTo>
                    <a:pt x="70" y="29"/>
                  </a:lnTo>
                  <a:lnTo>
                    <a:pt x="76" y="41"/>
                  </a:lnTo>
                  <a:lnTo>
                    <a:pt x="80" y="50"/>
                  </a:lnTo>
                  <a:lnTo>
                    <a:pt x="82" y="66"/>
                  </a:lnTo>
                  <a:lnTo>
                    <a:pt x="80" y="78"/>
                  </a:lnTo>
                  <a:lnTo>
                    <a:pt x="80" y="95"/>
                  </a:lnTo>
                  <a:lnTo>
                    <a:pt x="84" y="78"/>
                  </a:lnTo>
                  <a:lnTo>
                    <a:pt x="86" y="62"/>
                  </a:lnTo>
                  <a:lnTo>
                    <a:pt x="84" y="48"/>
                  </a:lnTo>
                  <a:lnTo>
                    <a:pt x="82" y="35"/>
                  </a:lnTo>
                  <a:lnTo>
                    <a:pt x="74" y="25"/>
                  </a:lnTo>
                  <a:lnTo>
                    <a:pt x="66" y="17"/>
                  </a:lnTo>
                  <a:lnTo>
                    <a:pt x="53" y="14"/>
                  </a:lnTo>
                  <a:lnTo>
                    <a:pt x="41" y="19"/>
                  </a:lnTo>
                  <a:lnTo>
                    <a:pt x="39" y="19"/>
                  </a:lnTo>
                  <a:lnTo>
                    <a:pt x="35" y="23"/>
                  </a:lnTo>
                  <a:lnTo>
                    <a:pt x="33" y="23"/>
                  </a:lnTo>
                  <a:lnTo>
                    <a:pt x="31" y="25"/>
                  </a:lnTo>
                  <a:close/>
                  <a:moveTo>
                    <a:pt x="82" y="151"/>
                  </a:moveTo>
                  <a:lnTo>
                    <a:pt x="109" y="141"/>
                  </a:lnTo>
                  <a:lnTo>
                    <a:pt x="117" y="136"/>
                  </a:lnTo>
                  <a:lnTo>
                    <a:pt x="123" y="134"/>
                  </a:lnTo>
                  <a:lnTo>
                    <a:pt x="127" y="128"/>
                  </a:lnTo>
                  <a:lnTo>
                    <a:pt x="130" y="124"/>
                  </a:lnTo>
                  <a:lnTo>
                    <a:pt x="132" y="118"/>
                  </a:lnTo>
                  <a:lnTo>
                    <a:pt x="136" y="114"/>
                  </a:lnTo>
                  <a:lnTo>
                    <a:pt x="136" y="107"/>
                  </a:lnTo>
                  <a:lnTo>
                    <a:pt x="142" y="107"/>
                  </a:lnTo>
                  <a:lnTo>
                    <a:pt x="144" y="109"/>
                  </a:lnTo>
                  <a:lnTo>
                    <a:pt x="144" y="110"/>
                  </a:lnTo>
                  <a:lnTo>
                    <a:pt x="144" y="114"/>
                  </a:lnTo>
                  <a:lnTo>
                    <a:pt x="144" y="120"/>
                  </a:lnTo>
                  <a:lnTo>
                    <a:pt x="144" y="143"/>
                  </a:lnTo>
                  <a:lnTo>
                    <a:pt x="142" y="147"/>
                  </a:lnTo>
                  <a:lnTo>
                    <a:pt x="142" y="155"/>
                  </a:lnTo>
                  <a:lnTo>
                    <a:pt x="136" y="157"/>
                  </a:lnTo>
                  <a:lnTo>
                    <a:pt x="130" y="159"/>
                  </a:lnTo>
                  <a:lnTo>
                    <a:pt x="123" y="163"/>
                  </a:lnTo>
                  <a:lnTo>
                    <a:pt x="107" y="171"/>
                  </a:lnTo>
                  <a:lnTo>
                    <a:pt x="86" y="176"/>
                  </a:lnTo>
                  <a:lnTo>
                    <a:pt x="72" y="184"/>
                  </a:lnTo>
                  <a:lnTo>
                    <a:pt x="64" y="184"/>
                  </a:lnTo>
                  <a:lnTo>
                    <a:pt x="59" y="190"/>
                  </a:lnTo>
                  <a:lnTo>
                    <a:pt x="57" y="190"/>
                  </a:lnTo>
                  <a:lnTo>
                    <a:pt x="55" y="192"/>
                  </a:lnTo>
                  <a:lnTo>
                    <a:pt x="53" y="192"/>
                  </a:lnTo>
                  <a:lnTo>
                    <a:pt x="51" y="190"/>
                  </a:lnTo>
                  <a:lnTo>
                    <a:pt x="49" y="190"/>
                  </a:lnTo>
                  <a:lnTo>
                    <a:pt x="49" y="184"/>
                  </a:lnTo>
                  <a:lnTo>
                    <a:pt x="53" y="178"/>
                  </a:lnTo>
                  <a:lnTo>
                    <a:pt x="53" y="174"/>
                  </a:lnTo>
                  <a:lnTo>
                    <a:pt x="55" y="171"/>
                  </a:lnTo>
                  <a:lnTo>
                    <a:pt x="63" y="141"/>
                  </a:lnTo>
                  <a:lnTo>
                    <a:pt x="66" y="122"/>
                  </a:lnTo>
                  <a:lnTo>
                    <a:pt x="70" y="107"/>
                  </a:lnTo>
                  <a:lnTo>
                    <a:pt x="72" y="93"/>
                  </a:lnTo>
                  <a:lnTo>
                    <a:pt x="74" y="81"/>
                  </a:lnTo>
                  <a:lnTo>
                    <a:pt x="74" y="70"/>
                  </a:lnTo>
                  <a:lnTo>
                    <a:pt x="74" y="60"/>
                  </a:lnTo>
                  <a:lnTo>
                    <a:pt x="72" y="50"/>
                  </a:lnTo>
                  <a:lnTo>
                    <a:pt x="72" y="45"/>
                  </a:lnTo>
                  <a:lnTo>
                    <a:pt x="64" y="35"/>
                  </a:lnTo>
                  <a:lnTo>
                    <a:pt x="55" y="31"/>
                  </a:lnTo>
                  <a:lnTo>
                    <a:pt x="43" y="27"/>
                  </a:lnTo>
                  <a:lnTo>
                    <a:pt x="33" y="31"/>
                  </a:lnTo>
                  <a:lnTo>
                    <a:pt x="22" y="37"/>
                  </a:lnTo>
                  <a:lnTo>
                    <a:pt x="14" y="48"/>
                  </a:lnTo>
                  <a:lnTo>
                    <a:pt x="8" y="56"/>
                  </a:lnTo>
                  <a:lnTo>
                    <a:pt x="6" y="60"/>
                  </a:lnTo>
                  <a:lnTo>
                    <a:pt x="4" y="60"/>
                  </a:lnTo>
                  <a:lnTo>
                    <a:pt x="0" y="58"/>
                  </a:lnTo>
                  <a:lnTo>
                    <a:pt x="0" y="54"/>
                  </a:lnTo>
                  <a:lnTo>
                    <a:pt x="0" y="48"/>
                  </a:lnTo>
                  <a:lnTo>
                    <a:pt x="4" y="43"/>
                  </a:lnTo>
                  <a:lnTo>
                    <a:pt x="10" y="35"/>
                  </a:lnTo>
                  <a:lnTo>
                    <a:pt x="14" y="25"/>
                  </a:lnTo>
                  <a:lnTo>
                    <a:pt x="24" y="17"/>
                  </a:lnTo>
                  <a:lnTo>
                    <a:pt x="28" y="12"/>
                  </a:lnTo>
                  <a:lnTo>
                    <a:pt x="39" y="6"/>
                  </a:lnTo>
                  <a:lnTo>
                    <a:pt x="55" y="0"/>
                  </a:lnTo>
                  <a:lnTo>
                    <a:pt x="72" y="4"/>
                  </a:lnTo>
                  <a:lnTo>
                    <a:pt x="84" y="12"/>
                  </a:lnTo>
                  <a:lnTo>
                    <a:pt x="94" y="25"/>
                  </a:lnTo>
                  <a:lnTo>
                    <a:pt x="95" y="37"/>
                  </a:lnTo>
                  <a:lnTo>
                    <a:pt x="95" y="52"/>
                  </a:lnTo>
                  <a:lnTo>
                    <a:pt x="94" y="60"/>
                  </a:lnTo>
                  <a:lnTo>
                    <a:pt x="94" y="72"/>
                  </a:lnTo>
                  <a:lnTo>
                    <a:pt x="90" y="85"/>
                  </a:lnTo>
                  <a:lnTo>
                    <a:pt x="86" y="103"/>
                  </a:lnTo>
                  <a:lnTo>
                    <a:pt x="82" y="110"/>
                  </a:lnTo>
                  <a:lnTo>
                    <a:pt x="80" y="124"/>
                  </a:lnTo>
                  <a:lnTo>
                    <a:pt x="74" y="134"/>
                  </a:lnTo>
                  <a:lnTo>
                    <a:pt x="74" y="141"/>
                  </a:lnTo>
                  <a:lnTo>
                    <a:pt x="72" y="147"/>
                  </a:lnTo>
                  <a:lnTo>
                    <a:pt x="74" y="149"/>
                  </a:lnTo>
                  <a:lnTo>
                    <a:pt x="76" y="151"/>
                  </a:lnTo>
                  <a:lnTo>
                    <a:pt x="78" y="151"/>
                  </a:lnTo>
                  <a:lnTo>
                    <a:pt x="82" y="151"/>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 name="Freeform 95"/>
            <p:cNvSpPr>
              <a:spLocks noEditPoints="1"/>
            </p:cNvSpPr>
            <p:nvPr/>
          </p:nvSpPr>
          <p:spPr bwMode="auto">
            <a:xfrm>
              <a:off x="3837" y="2497"/>
              <a:ext cx="61" cy="104"/>
            </a:xfrm>
            <a:custGeom>
              <a:avLst/>
              <a:gdLst>
                <a:gd name="T0" fmla="*/ 16 w 122"/>
                <a:gd name="T1" fmla="*/ 60 h 208"/>
                <a:gd name="T2" fmla="*/ 20 w 122"/>
                <a:gd name="T3" fmla="*/ 57 h 208"/>
                <a:gd name="T4" fmla="*/ 24 w 122"/>
                <a:gd name="T5" fmla="*/ 56 h 208"/>
                <a:gd name="T6" fmla="*/ 40 w 122"/>
                <a:gd name="T7" fmla="*/ 54 h 208"/>
                <a:gd name="T8" fmla="*/ 52 w 122"/>
                <a:gd name="T9" fmla="*/ 65 h 208"/>
                <a:gd name="T10" fmla="*/ 54 w 122"/>
                <a:gd name="T11" fmla="*/ 74 h 208"/>
                <a:gd name="T12" fmla="*/ 51 w 122"/>
                <a:gd name="T13" fmla="*/ 84 h 208"/>
                <a:gd name="T14" fmla="*/ 54 w 122"/>
                <a:gd name="T15" fmla="*/ 79 h 208"/>
                <a:gd name="T16" fmla="*/ 55 w 122"/>
                <a:gd name="T17" fmla="*/ 66 h 208"/>
                <a:gd name="T18" fmla="*/ 49 w 122"/>
                <a:gd name="T19" fmla="*/ 54 h 208"/>
                <a:gd name="T20" fmla="*/ 33 w 122"/>
                <a:gd name="T21" fmla="*/ 49 h 208"/>
                <a:gd name="T22" fmla="*/ 23 w 122"/>
                <a:gd name="T23" fmla="*/ 53 h 208"/>
                <a:gd name="T24" fmla="*/ 17 w 122"/>
                <a:gd name="T25" fmla="*/ 56 h 208"/>
                <a:gd name="T26" fmla="*/ 9 w 122"/>
                <a:gd name="T27" fmla="*/ 19 h 208"/>
                <a:gd name="T28" fmla="*/ 6 w 122"/>
                <a:gd name="T29" fmla="*/ 21 h 208"/>
                <a:gd name="T30" fmla="*/ 6 w 122"/>
                <a:gd name="T31" fmla="*/ 22 h 208"/>
                <a:gd name="T32" fmla="*/ 7 w 122"/>
                <a:gd name="T33" fmla="*/ 23 h 208"/>
                <a:gd name="T34" fmla="*/ 30 w 122"/>
                <a:gd name="T35" fmla="*/ 13 h 208"/>
                <a:gd name="T36" fmla="*/ 32 w 122"/>
                <a:gd name="T37" fmla="*/ 10 h 208"/>
                <a:gd name="T38" fmla="*/ 31 w 122"/>
                <a:gd name="T39" fmla="*/ 8 h 208"/>
                <a:gd name="T40" fmla="*/ 29 w 122"/>
                <a:gd name="T41" fmla="*/ 10 h 208"/>
                <a:gd name="T42" fmla="*/ 9 w 122"/>
                <a:gd name="T43" fmla="*/ 19 h 208"/>
                <a:gd name="T44" fmla="*/ 37 w 122"/>
                <a:gd name="T45" fmla="*/ 15 h 208"/>
                <a:gd name="T46" fmla="*/ 37 w 122"/>
                <a:gd name="T47" fmla="*/ 18 h 208"/>
                <a:gd name="T48" fmla="*/ 33 w 122"/>
                <a:gd name="T49" fmla="*/ 21 h 208"/>
                <a:gd name="T50" fmla="*/ 10 w 122"/>
                <a:gd name="T51" fmla="*/ 30 h 208"/>
                <a:gd name="T52" fmla="*/ 9 w 122"/>
                <a:gd name="T53" fmla="*/ 33 h 208"/>
                <a:gd name="T54" fmla="*/ 11 w 122"/>
                <a:gd name="T55" fmla="*/ 46 h 208"/>
                <a:gd name="T56" fmla="*/ 11 w 122"/>
                <a:gd name="T57" fmla="*/ 48 h 208"/>
                <a:gd name="T58" fmla="*/ 13 w 122"/>
                <a:gd name="T59" fmla="*/ 49 h 208"/>
                <a:gd name="T60" fmla="*/ 15 w 122"/>
                <a:gd name="T61" fmla="*/ 49 h 208"/>
                <a:gd name="T62" fmla="*/ 22 w 122"/>
                <a:gd name="T63" fmla="*/ 45 h 208"/>
                <a:gd name="T64" fmla="*/ 30 w 122"/>
                <a:gd name="T65" fmla="*/ 41 h 208"/>
                <a:gd name="T66" fmla="*/ 41 w 122"/>
                <a:gd name="T67" fmla="*/ 40 h 208"/>
                <a:gd name="T68" fmla="*/ 54 w 122"/>
                <a:gd name="T69" fmla="*/ 46 h 208"/>
                <a:gd name="T70" fmla="*/ 60 w 122"/>
                <a:gd name="T71" fmla="*/ 61 h 208"/>
                <a:gd name="T72" fmla="*/ 60 w 122"/>
                <a:gd name="T73" fmla="*/ 74 h 208"/>
                <a:gd name="T74" fmla="*/ 56 w 122"/>
                <a:gd name="T75" fmla="*/ 87 h 208"/>
                <a:gd name="T76" fmla="*/ 46 w 122"/>
                <a:gd name="T77" fmla="*/ 96 h 208"/>
                <a:gd name="T78" fmla="*/ 32 w 122"/>
                <a:gd name="T79" fmla="*/ 103 h 208"/>
                <a:gd name="T80" fmla="*/ 20 w 122"/>
                <a:gd name="T81" fmla="*/ 103 h 208"/>
                <a:gd name="T82" fmla="*/ 18 w 122"/>
                <a:gd name="T83" fmla="*/ 100 h 208"/>
                <a:gd name="T84" fmla="*/ 20 w 122"/>
                <a:gd name="T85" fmla="*/ 98 h 208"/>
                <a:gd name="T86" fmla="*/ 25 w 122"/>
                <a:gd name="T87" fmla="*/ 98 h 208"/>
                <a:gd name="T88" fmla="*/ 34 w 122"/>
                <a:gd name="T89" fmla="*/ 96 h 208"/>
                <a:gd name="T90" fmla="*/ 49 w 122"/>
                <a:gd name="T91" fmla="*/ 84 h 208"/>
                <a:gd name="T92" fmla="*/ 49 w 122"/>
                <a:gd name="T93" fmla="*/ 66 h 208"/>
                <a:gd name="T94" fmla="*/ 40 w 122"/>
                <a:gd name="T95" fmla="*/ 56 h 208"/>
                <a:gd name="T96" fmla="*/ 24 w 122"/>
                <a:gd name="T97" fmla="*/ 57 h 208"/>
                <a:gd name="T98" fmla="*/ 16 w 122"/>
                <a:gd name="T99" fmla="*/ 60 h 208"/>
                <a:gd name="T100" fmla="*/ 14 w 122"/>
                <a:gd name="T101" fmla="*/ 62 h 208"/>
                <a:gd name="T102" fmla="*/ 11 w 122"/>
                <a:gd name="T103" fmla="*/ 62 h 208"/>
                <a:gd name="T104" fmla="*/ 11 w 122"/>
                <a:gd name="T105" fmla="*/ 60 h 208"/>
                <a:gd name="T106" fmla="*/ 10 w 122"/>
                <a:gd name="T107" fmla="*/ 59 h 208"/>
                <a:gd name="T108" fmla="*/ 0 w 122"/>
                <a:gd name="T109" fmla="*/ 22 h 208"/>
                <a:gd name="T110" fmla="*/ 2 w 122"/>
                <a:gd name="T111" fmla="*/ 20 h 208"/>
                <a:gd name="T112" fmla="*/ 25 w 122"/>
                <a:gd name="T113" fmla="*/ 10 h 208"/>
                <a:gd name="T114" fmla="*/ 31 w 122"/>
                <a:gd name="T115" fmla="*/ 4 h 208"/>
                <a:gd name="T116" fmla="*/ 34 w 122"/>
                <a:gd name="T117" fmla="*/ 1 h 208"/>
                <a:gd name="T118" fmla="*/ 35 w 122"/>
                <a:gd name="T119" fmla="*/ 1 h 208"/>
                <a:gd name="T120" fmla="*/ 37 w 122"/>
                <a:gd name="T121" fmla="*/ 3 h 2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2" h="208">
                  <a:moveTo>
                    <a:pt x="27" y="117"/>
                  </a:moveTo>
                  <a:lnTo>
                    <a:pt x="31" y="119"/>
                  </a:lnTo>
                  <a:lnTo>
                    <a:pt x="33" y="115"/>
                  </a:lnTo>
                  <a:lnTo>
                    <a:pt x="39" y="113"/>
                  </a:lnTo>
                  <a:lnTo>
                    <a:pt x="43" y="111"/>
                  </a:lnTo>
                  <a:lnTo>
                    <a:pt x="47" y="111"/>
                  </a:lnTo>
                  <a:lnTo>
                    <a:pt x="64" y="105"/>
                  </a:lnTo>
                  <a:lnTo>
                    <a:pt x="80" y="107"/>
                  </a:lnTo>
                  <a:lnTo>
                    <a:pt x="91" y="115"/>
                  </a:lnTo>
                  <a:lnTo>
                    <a:pt x="103" y="130"/>
                  </a:lnTo>
                  <a:lnTo>
                    <a:pt x="105" y="136"/>
                  </a:lnTo>
                  <a:lnTo>
                    <a:pt x="107" y="148"/>
                  </a:lnTo>
                  <a:lnTo>
                    <a:pt x="103" y="157"/>
                  </a:lnTo>
                  <a:lnTo>
                    <a:pt x="101" y="167"/>
                  </a:lnTo>
                  <a:lnTo>
                    <a:pt x="101" y="169"/>
                  </a:lnTo>
                  <a:lnTo>
                    <a:pt x="107" y="157"/>
                  </a:lnTo>
                  <a:lnTo>
                    <a:pt x="109" y="146"/>
                  </a:lnTo>
                  <a:lnTo>
                    <a:pt x="109" y="132"/>
                  </a:lnTo>
                  <a:lnTo>
                    <a:pt x="107" y="120"/>
                  </a:lnTo>
                  <a:lnTo>
                    <a:pt x="97" y="107"/>
                  </a:lnTo>
                  <a:lnTo>
                    <a:pt x="84" y="99"/>
                  </a:lnTo>
                  <a:lnTo>
                    <a:pt x="66" y="97"/>
                  </a:lnTo>
                  <a:lnTo>
                    <a:pt x="49" y="103"/>
                  </a:lnTo>
                  <a:lnTo>
                    <a:pt x="45" y="105"/>
                  </a:lnTo>
                  <a:lnTo>
                    <a:pt x="39" y="111"/>
                  </a:lnTo>
                  <a:lnTo>
                    <a:pt x="33" y="111"/>
                  </a:lnTo>
                  <a:lnTo>
                    <a:pt x="27" y="117"/>
                  </a:lnTo>
                  <a:close/>
                  <a:moveTo>
                    <a:pt x="18" y="37"/>
                  </a:moveTo>
                  <a:lnTo>
                    <a:pt x="14" y="41"/>
                  </a:lnTo>
                  <a:lnTo>
                    <a:pt x="12" y="41"/>
                  </a:lnTo>
                  <a:lnTo>
                    <a:pt x="10" y="43"/>
                  </a:lnTo>
                  <a:lnTo>
                    <a:pt x="12" y="43"/>
                  </a:lnTo>
                  <a:lnTo>
                    <a:pt x="12" y="45"/>
                  </a:lnTo>
                  <a:lnTo>
                    <a:pt x="14" y="45"/>
                  </a:lnTo>
                  <a:lnTo>
                    <a:pt x="54" y="29"/>
                  </a:lnTo>
                  <a:lnTo>
                    <a:pt x="60" y="25"/>
                  </a:lnTo>
                  <a:lnTo>
                    <a:pt x="62" y="22"/>
                  </a:lnTo>
                  <a:lnTo>
                    <a:pt x="64" y="20"/>
                  </a:lnTo>
                  <a:lnTo>
                    <a:pt x="66" y="14"/>
                  </a:lnTo>
                  <a:lnTo>
                    <a:pt x="62" y="16"/>
                  </a:lnTo>
                  <a:lnTo>
                    <a:pt x="60" y="20"/>
                  </a:lnTo>
                  <a:lnTo>
                    <a:pt x="58" y="20"/>
                  </a:lnTo>
                  <a:lnTo>
                    <a:pt x="54" y="22"/>
                  </a:lnTo>
                  <a:lnTo>
                    <a:pt x="18" y="37"/>
                  </a:lnTo>
                  <a:close/>
                  <a:moveTo>
                    <a:pt x="74" y="8"/>
                  </a:moveTo>
                  <a:lnTo>
                    <a:pt x="74" y="29"/>
                  </a:lnTo>
                  <a:lnTo>
                    <a:pt x="74" y="33"/>
                  </a:lnTo>
                  <a:lnTo>
                    <a:pt x="74" y="35"/>
                  </a:lnTo>
                  <a:lnTo>
                    <a:pt x="70" y="37"/>
                  </a:lnTo>
                  <a:lnTo>
                    <a:pt x="66" y="41"/>
                  </a:lnTo>
                  <a:lnTo>
                    <a:pt x="21" y="58"/>
                  </a:lnTo>
                  <a:lnTo>
                    <a:pt x="20" y="60"/>
                  </a:lnTo>
                  <a:lnTo>
                    <a:pt x="18" y="62"/>
                  </a:lnTo>
                  <a:lnTo>
                    <a:pt x="18" y="66"/>
                  </a:lnTo>
                  <a:lnTo>
                    <a:pt x="18" y="72"/>
                  </a:lnTo>
                  <a:lnTo>
                    <a:pt x="21" y="91"/>
                  </a:lnTo>
                  <a:lnTo>
                    <a:pt x="21" y="93"/>
                  </a:lnTo>
                  <a:lnTo>
                    <a:pt x="21" y="95"/>
                  </a:lnTo>
                  <a:lnTo>
                    <a:pt x="23" y="95"/>
                  </a:lnTo>
                  <a:lnTo>
                    <a:pt x="25" y="97"/>
                  </a:lnTo>
                  <a:lnTo>
                    <a:pt x="27" y="99"/>
                  </a:lnTo>
                  <a:lnTo>
                    <a:pt x="29" y="97"/>
                  </a:lnTo>
                  <a:lnTo>
                    <a:pt x="35" y="95"/>
                  </a:lnTo>
                  <a:lnTo>
                    <a:pt x="43" y="89"/>
                  </a:lnTo>
                  <a:lnTo>
                    <a:pt x="49" y="86"/>
                  </a:lnTo>
                  <a:lnTo>
                    <a:pt x="60" y="82"/>
                  </a:lnTo>
                  <a:lnTo>
                    <a:pt x="72" y="80"/>
                  </a:lnTo>
                  <a:lnTo>
                    <a:pt x="82" y="80"/>
                  </a:lnTo>
                  <a:lnTo>
                    <a:pt x="93" y="84"/>
                  </a:lnTo>
                  <a:lnTo>
                    <a:pt x="107" y="91"/>
                  </a:lnTo>
                  <a:lnTo>
                    <a:pt x="120" y="111"/>
                  </a:lnTo>
                  <a:lnTo>
                    <a:pt x="120" y="122"/>
                  </a:lnTo>
                  <a:lnTo>
                    <a:pt x="122" y="136"/>
                  </a:lnTo>
                  <a:lnTo>
                    <a:pt x="120" y="148"/>
                  </a:lnTo>
                  <a:lnTo>
                    <a:pt x="120" y="161"/>
                  </a:lnTo>
                  <a:lnTo>
                    <a:pt x="111" y="173"/>
                  </a:lnTo>
                  <a:lnTo>
                    <a:pt x="103" y="184"/>
                  </a:lnTo>
                  <a:lnTo>
                    <a:pt x="91" y="192"/>
                  </a:lnTo>
                  <a:lnTo>
                    <a:pt x="80" y="200"/>
                  </a:lnTo>
                  <a:lnTo>
                    <a:pt x="64" y="206"/>
                  </a:lnTo>
                  <a:lnTo>
                    <a:pt x="49" y="208"/>
                  </a:lnTo>
                  <a:lnTo>
                    <a:pt x="39" y="206"/>
                  </a:lnTo>
                  <a:lnTo>
                    <a:pt x="35" y="202"/>
                  </a:lnTo>
                  <a:lnTo>
                    <a:pt x="35" y="200"/>
                  </a:lnTo>
                  <a:lnTo>
                    <a:pt x="37" y="198"/>
                  </a:lnTo>
                  <a:lnTo>
                    <a:pt x="39" y="196"/>
                  </a:lnTo>
                  <a:lnTo>
                    <a:pt x="41" y="196"/>
                  </a:lnTo>
                  <a:lnTo>
                    <a:pt x="49" y="196"/>
                  </a:lnTo>
                  <a:lnTo>
                    <a:pt x="58" y="194"/>
                  </a:lnTo>
                  <a:lnTo>
                    <a:pt x="68" y="192"/>
                  </a:lnTo>
                  <a:lnTo>
                    <a:pt x="85" y="181"/>
                  </a:lnTo>
                  <a:lnTo>
                    <a:pt x="97" y="167"/>
                  </a:lnTo>
                  <a:lnTo>
                    <a:pt x="101" y="150"/>
                  </a:lnTo>
                  <a:lnTo>
                    <a:pt x="97" y="132"/>
                  </a:lnTo>
                  <a:lnTo>
                    <a:pt x="89" y="117"/>
                  </a:lnTo>
                  <a:lnTo>
                    <a:pt x="80" y="111"/>
                  </a:lnTo>
                  <a:lnTo>
                    <a:pt x="62" y="109"/>
                  </a:lnTo>
                  <a:lnTo>
                    <a:pt x="47" y="113"/>
                  </a:lnTo>
                  <a:lnTo>
                    <a:pt x="37" y="117"/>
                  </a:lnTo>
                  <a:lnTo>
                    <a:pt x="31" y="120"/>
                  </a:lnTo>
                  <a:lnTo>
                    <a:pt x="27" y="122"/>
                  </a:lnTo>
                  <a:lnTo>
                    <a:pt x="27" y="124"/>
                  </a:lnTo>
                  <a:lnTo>
                    <a:pt x="23" y="124"/>
                  </a:lnTo>
                  <a:lnTo>
                    <a:pt x="21" y="124"/>
                  </a:lnTo>
                  <a:lnTo>
                    <a:pt x="21" y="122"/>
                  </a:lnTo>
                  <a:lnTo>
                    <a:pt x="21" y="120"/>
                  </a:lnTo>
                  <a:lnTo>
                    <a:pt x="20" y="119"/>
                  </a:lnTo>
                  <a:lnTo>
                    <a:pt x="20" y="117"/>
                  </a:lnTo>
                  <a:lnTo>
                    <a:pt x="4" y="49"/>
                  </a:lnTo>
                  <a:lnTo>
                    <a:pt x="0" y="43"/>
                  </a:lnTo>
                  <a:lnTo>
                    <a:pt x="0" y="41"/>
                  </a:lnTo>
                  <a:lnTo>
                    <a:pt x="4" y="39"/>
                  </a:lnTo>
                  <a:lnTo>
                    <a:pt x="10" y="37"/>
                  </a:lnTo>
                  <a:lnTo>
                    <a:pt x="49" y="20"/>
                  </a:lnTo>
                  <a:lnTo>
                    <a:pt x="58" y="14"/>
                  </a:lnTo>
                  <a:lnTo>
                    <a:pt x="62" y="8"/>
                  </a:lnTo>
                  <a:lnTo>
                    <a:pt x="66" y="2"/>
                  </a:lnTo>
                  <a:lnTo>
                    <a:pt x="68" y="2"/>
                  </a:lnTo>
                  <a:lnTo>
                    <a:pt x="68" y="0"/>
                  </a:lnTo>
                  <a:lnTo>
                    <a:pt x="70" y="2"/>
                  </a:lnTo>
                  <a:lnTo>
                    <a:pt x="72" y="2"/>
                  </a:lnTo>
                  <a:lnTo>
                    <a:pt x="74" y="6"/>
                  </a:lnTo>
                  <a:lnTo>
                    <a:pt x="74" y="8"/>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Tree>
    <p:extLst>
      <p:ext uri="{BB962C8B-B14F-4D97-AF65-F5344CB8AC3E}">
        <p14:creationId xmlns:p14="http://schemas.microsoft.com/office/powerpoint/2010/main" val="2053324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149080"/>
            <a:ext cx="7772400" cy="1780108"/>
          </a:xfrm>
        </p:spPr>
        <p:txBody>
          <a:bodyPr>
            <a:normAutofit fontScale="90000"/>
          </a:bodyPr>
          <a:lstStyle/>
          <a:p>
            <a:pPr algn="l"/>
            <a:r>
              <a:rPr lang="en-US" sz="2000" dirty="0" smtClean="0">
                <a:solidFill>
                  <a:schemeClr val="tx2">
                    <a:lumMod val="50000"/>
                  </a:schemeClr>
                </a:solidFill>
              </a:rPr>
              <a:t>           </a:t>
            </a:r>
            <a:r>
              <a:rPr lang="en-US" sz="2800" dirty="0" err="1" smtClean="0">
                <a:solidFill>
                  <a:schemeClr val="tx2">
                    <a:lumMod val="50000"/>
                  </a:schemeClr>
                </a:solidFill>
              </a:rPr>
              <a:t>O’z</a:t>
            </a:r>
            <a:r>
              <a:rPr lang="en-US" sz="2800" dirty="0" smtClean="0">
                <a:solidFill>
                  <a:schemeClr val="tx2">
                    <a:lumMod val="50000"/>
                  </a:schemeClr>
                </a:solidFill>
              </a:rPr>
              <a:t>- </a:t>
            </a:r>
            <a:r>
              <a:rPr lang="en-US" sz="2800" dirty="0" err="1" smtClean="0">
                <a:solidFill>
                  <a:schemeClr val="tx2">
                    <a:lumMod val="50000"/>
                  </a:schemeClr>
                </a:solidFill>
              </a:rPr>
              <a:t>o’zini</a:t>
            </a:r>
            <a:r>
              <a:rPr lang="en-US" sz="2800" dirty="0" smtClean="0">
                <a:solidFill>
                  <a:schemeClr val="tx2">
                    <a:lumMod val="50000"/>
                  </a:schemeClr>
                </a:solidFill>
              </a:rPr>
              <a:t> </a:t>
            </a:r>
            <a:r>
              <a:rPr lang="en-US" sz="2800" dirty="0" err="1" smtClean="0">
                <a:solidFill>
                  <a:schemeClr val="tx2">
                    <a:lumMod val="50000"/>
                  </a:schemeClr>
                </a:solidFill>
              </a:rPr>
              <a:t>tekshirish</a:t>
            </a:r>
            <a:r>
              <a:rPr lang="en-US" sz="2800" dirty="0" smtClean="0">
                <a:solidFill>
                  <a:schemeClr val="tx2">
                    <a:lumMod val="50000"/>
                  </a:schemeClr>
                </a:solidFill>
              </a:rPr>
              <a:t> </a:t>
            </a:r>
            <a:r>
              <a:rPr lang="en-US" sz="2800" dirty="0" err="1" smtClean="0">
                <a:solidFill>
                  <a:schemeClr val="tx2">
                    <a:lumMod val="50000"/>
                  </a:schemeClr>
                </a:solidFill>
              </a:rPr>
              <a:t>uchun</a:t>
            </a:r>
            <a:r>
              <a:rPr lang="en-US" sz="2800" dirty="0" smtClean="0">
                <a:solidFill>
                  <a:schemeClr val="tx2">
                    <a:lumMod val="50000"/>
                  </a:schemeClr>
                </a:solidFill>
              </a:rPr>
              <a:t> </a:t>
            </a:r>
            <a:r>
              <a:rPr lang="en-US" sz="2800" dirty="0" err="1" smtClean="0">
                <a:solidFill>
                  <a:schemeClr val="tx2">
                    <a:lumMod val="50000"/>
                  </a:schemeClr>
                </a:solidFill>
              </a:rPr>
              <a:t>savollar</a:t>
            </a:r>
            <a:r>
              <a:rPr lang="en-US" sz="2800" dirty="0" smtClean="0">
                <a:solidFill>
                  <a:schemeClr val="tx2">
                    <a:lumMod val="50000"/>
                  </a:schemeClr>
                </a:solidFill>
              </a:rPr>
              <a:t>.</a:t>
            </a:r>
            <a:br>
              <a:rPr lang="en-US" sz="2800" dirty="0" smtClean="0">
                <a:solidFill>
                  <a:schemeClr val="tx2">
                    <a:lumMod val="50000"/>
                  </a:schemeClr>
                </a:solidFill>
              </a:rPr>
            </a:br>
            <a:r>
              <a:rPr lang="en-US" sz="2000" dirty="0">
                <a:solidFill>
                  <a:schemeClr val="tx2">
                    <a:lumMod val="50000"/>
                  </a:schemeClr>
                </a:solidFill>
              </a:rPr>
              <a:t>1.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ekstremumi</a:t>
            </a:r>
            <a:r>
              <a:rPr lang="en-US" sz="2000" dirty="0">
                <a:solidFill>
                  <a:schemeClr val="tx2">
                    <a:lumMod val="50000"/>
                  </a:schemeClr>
                </a:solidFill>
              </a:rPr>
              <a:t> </a:t>
            </a:r>
            <a:r>
              <a:rPr lang="en-US" sz="2000" dirty="0" err="1">
                <a:solidFill>
                  <a:schemeClr val="tx2">
                    <a:lumMod val="50000"/>
                  </a:schemeClr>
                </a:solidFill>
              </a:rPr>
              <a:t>nima</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2.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nuqtasi</a:t>
            </a:r>
            <a:r>
              <a:rPr lang="en-US" sz="2000" dirty="0">
                <a:solidFill>
                  <a:schemeClr val="tx2">
                    <a:lumMod val="50000"/>
                  </a:schemeClr>
                </a:solidFill>
              </a:rPr>
              <a:t> </a:t>
            </a:r>
            <a:r>
              <a:rPr lang="en-US" sz="2000" dirty="0" err="1">
                <a:solidFill>
                  <a:schemeClr val="tx2">
                    <a:lumMod val="50000"/>
                  </a:schemeClr>
                </a:solidFill>
              </a:rPr>
              <a:t>va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qiymati</a:t>
            </a:r>
            <a:r>
              <a:rPr lang="en-US" sz="2000" dirty="0">
                <a:solidFill>
                  <a:schemeClr val="tx2">
                    <a:lumMod val="50000"/>
                  </a:schemeClr>
                </a:solidFill>
              </a:rPr>
              <a:t> </a:t>
            </a:r>
            <a:r>
              <a:rPr lang="en-US" sz="2000" dirty="0" err="1">
                <a:solidFill>
                  <a:schemeClr val="tx2">
                    <a:lumMod val="50000"/>
                  </a:schemeClr>
                </a:solidFill>
              </a:rPr>
              <a:t>deganda</a:t>
            </a:r>
            <a:r>
              <a:rPr lang="en-US" sz="2000" dirty="0">
                <a:solidFill>
                  <a:schemeClr val="tx2">
                    <a:lumMod val="50000"/>
                  </a:schemeClr>
                </a:solidFill>
              </a:rPr>
              <a:t> </a:t>
            </a:r>
            <a:r>
              <a:rPr lang="en-US" sz="2000" dirty="0" err="1">
                <a:solidFill>
                  <a:schemeClr val="tx2">
                    <a:lumMod val="50000"/>
                  </a:schemeClr>
                </a:solidFill>
              </a:rPr>
              <a:t>nimani</a:t>
            </a:r>
            <a:r>
              <a:rPr lang="en-US" sz="2000" dirty="0">
                <a:solidFill>
                  <a:schemeClr val="tx2">
                    <a:lumMod val="50000"/>
                  </a:schemeClr>
                </a:solidFill>
              </a:rPr>
              <a:t> </a:t>
            </a:r>
            <a:r>
              <a:rPr lang="en-US" sz="2000" dirty="0" err="1">
                <a:solidFill>
                  <a:schemeClr val="tx2">
                    <a:lumMod val="50000"/>
                  </a:schemeClr>
                </a:solidFill>
              </a:rPr>
              <a:t>tushunasiz</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3. </a:t>
            </a:r>
            <a:r>
              <a:rPr lang="en-US" sz="2000" dirty="0" err="1">
                <a:solidFill>
                  <a:schemeClr val="tx2">
                    <a:lumMod val="50000"/>
                  </a:schemeClr>
                </a:solidFill>
              </a:rPr>
              <a:t>Ekstremumning</a:t>
            </a:r>
            <a:r>
              <a:rPr lang="en-US" sz="2000" dirty="0">
                <a:solidFill>
                  <a:schemeClr val="tx2">
                    <a:lumMod val="50000"/>
                  </a:schemeClr>
                </a:solidFill>
              </a:rPr>
              <a:t> </a:t>
            </a:r>
            <a:r>
              <a:rPr lang="en-US" sz="2000" dirty="0" err="1">
                <a:solidFill>
                  <a:schemeClr val="tx2">
                    <a:lumMod val="50000"/>
                  </a:schemeClr>
                </a:solidFill>
              </a:rPr>
              <a:t>zaruriy</a:t>
            </a:r>
            <a:r>
              <a:rPr lang="en-US" sz="2000" dirty="0">
                <a:solidFill>
                  <a:schemeClr val="tx2">
                    <a:lumMod val="50000"/>
                  </a:schemeClr>
                </a:solidFill>
              </a:rPr>
              <a:t> </a:t>
            </a:r>
            <a:r>
              <a:rPr lang="en-US" sz="2000" dirty="0" err="1">
                <a:solidFill>
                  <a:schemeClr val="tx2">
                    <a:lumMod val="50000"/>
                  </a:schemeClr>
                </a:solidFill>
              </a:rPr>
              <a:t>sharti</a:t>
            </a:r>
            <a:r>
              <a:rPr lang="en-US" sz="2000" dirty="0">
                <a:solidFill>
                  <a:schemeClr val="tx2">
                    <a:lumMod val="50000"/>
                  </a:schemeClr>
                </a:solidFill>
              </a:rPr>
              <a:t> </a:t>
            </a:r>
            <a:r>
              <a:rPr lang="en-US" sz="2000" dirty="0" err="1">
                <a:solidFill>
                  <a:schemeClr val="tx2">
                    <a:lumMod val="50000"/>
                  </a:schemeClr>
                </a:solidFill>
              </a:rPr>
              <a:t>nimadan</a:t>
            </a:r>
            <a:r>
              <a:rPr lang="en-US" sz="2000" dirty="0">
                <a:solidFill>
                  <a:schemeClr val="tx2">
                    <a:lumMod val="50000"/>
                  </a:schemeClr>
                </a:solidFill>
              </a:rPr>
              <a:t> </a:t>
            </a:r>
            <a:r>
              <a:rPr lang="en-US" sz="2000" dirty="0" err="1">
                <a:solidFill>
                  <a:schemeClr val="tx2">
                    <a:lumMod val="50000"/>
                  </a:schemeClr>
                </a:solidFill>
              </a:rPr>
              <a:t>iborat</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4. </a:t>
            </a:r>
            <a:r>
              <a:rPr lang="en-US" sz="2000" dirty="0" err="1">
                <a:solidFill>
                  <a:schemeClr val="tx2">
                    <a:lumMod val="50000"/>
                  </a:schemeClr>
                </a:solidFill>
              </a:rPr>
              <a:t>Ekstremumning</a:t>
            </a:r>
            <a:r>
              <a:rPr lang="en-US" sz="2000" dirty="0">
                <a:solidFill>
                  <a:schemeClr val="tx2">
                    <a:lumMod val="50000"/>
                  </a:schemeClr>
                </a:solidFill>
              </a:rPr>
              <a:t> </a:t>
            </a:r>
            <a:r>
              <a:rPr lang="en-US" sz="2000" dirty="0" err="1">
                <a:solidFill>
                  <a:schemeClr val="tx2">
                    <a:lumMod val="50000"/>
                  </a:schemeClr>
                </a:solidFill>
              </a:rPr>
              <a:t>yetarli</a:t>
            </a:r>
            <a:r>
              <a:rPr lang="en-US" sz="2000" dirty="0">
                <a:solidFill>
                  <a:schemeClr val="tx2">
                    <a:lumMod val="50000"/>
                  </a:schemeClr>
                </a:solidFill>
              </a:rPr>
              <a:t> </a:t>
            </a:r>
            <a:r>
              <a:rPr lang="en-US" sz="2000" dirty="0" err="1">
                <a:solidFill>
                  <a:schemeClr val="tx2">
                    <a:lumMod val="50000"/>
                  </a:schemeClr>
                </a:solidFill>
              </a:rPr>
              <a:t>sharti</a:t>
            </a:r>
            <a:r>
              <a:rPr lang="en-US" sz="2000" dirty="0">
                <a:solidFill>
                  <a:schemeClr val="tx2">
                    <a:lumMod val="50000"/>
                  </a:schemeClr>
                </a:solidFill>
              </a:rPr>
              <a:t> </a:t>
            </a:r>
            <a:r>
              <a:rPr lang="en-US" sz="2000" dirty="0" err="1">
                <a:solidFill>
                  <a:schemeClr val="tx2">
                    <a:lumMod val="50000"/>
                  </a:schemeClr>
                </a:solidFill>
              </a:rPr>
              <a:t>haqidagi</a:t>
            </a:r>
            <a:r>
              <a:rPr lang="en-US" sz="2000" dirty="0">
                <a:solidFill>
                  <a:schemeClr val="tx2">
                    <a:lumMod val="50000"/>
                  </a:schemeClr>
                </a:solidFill>
              </a:rPr>
              <a:t> </a:t>
            </a:r>
            <a:r>
              <a:rPr lang="en-US" sz="2000" dirty="0" err="1">
                <a:solidFill>
                  <a:schemeClr val="tx2">
                    <a:lumMod val="50000"/>
                  </a:schemeClr>
                </a:solidFill>
              </a:rPr>
              <a:t>teoremani</a:t>
            </a:r>
            <a:r>
              <a:rPr lang="en-US" sz="2000" dirty="0">
                <a:solidFill>
                  <a:schemeClr val="tx2">
                    <a:lumMod val="50000"/>
                  </a:schemeClr>
                </a:solidFill>
              </a:rPr>
              <a:t> </a:t>
            </a:r>
            <a:r>
              <a:rPr lang="en-US" sz="2000" dirty="0" err="1">
                <a:solidFill>
                  <a:schemeClr val="tx2">
                    <a:lumMod val="50000"/>
                  </a:schemeClr>
                </a:solidFill>
              </a:rPr>
              <a:t>ayting</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5. </a:t>
            </a:r>
            <a:r>
              <a:rPr lang="en-US" sz="2000" dirty="0" err="1">
                <a:solidFill>
                  <a:schemeClr val="tx2">
                    <a:lumMod val="50000"/>
                  </a:schemeClr>
                </a:solidFill>
              </a:rPr>
              <a:t>Birinchi</a:t>
            </a:r>
            <a:r>
              <a:rPr lang="en-US" sz="2000" dirty="0">
                <a:solidFill>
                  <a:schemeClr val="tx2">
                    <a:lumMod val="50000"/>
                  </a:schemeClr>
                </a:solidFill>
              </a:rPr>
              <a:t> </a:t>
            </a:r>
            <a:r>
              <a:rPr lang="en-US" sz="2000" dirty="0" err="1">
                <a:solidFill>
                  <a:schemeClr val="tx2">
                    <a:lumMod val="50000"/>
                  </a:schemeClr>
                </a:solidFill>
              </a:rPr>
              <a:t>tartibli</a:t>
            </a:r>
            <a:r>
              <a:rPr lang="en-US" sz="2000" dirty="0">
                <a:solidFill>
                  <a:schemeClr val="tx2">
                    <a:lumMod val="50000"/>
                  </a:schemeClr>
                </a:solidFill>
              </a:rPr>
              <a:t> </a:t>
            </a:r>
            <a:r>
              <a:rPr lang="en-US" sz="2000" dirty="0" err="1">
                <a:solidFill>
                  <a:schemeClr val="tx2">
                    <a:lumMod val="50000"/>
                  </a:schemeClr>
                </a:solidFill>
              </a:rPr>
              <a:t>hosila</a:t>
            </a:r>
            <a:r>
              <a:rPr lang="en-US" sz="2000" dirty="0">
                <a:solidFill>
                  <a:schemeClr val="tx2">
                    <a:lumMod val="50000"/>
                  </a:schemeClr>
                </a:solidFill>
              </a:rPr>
              <a:t> </a:t>
            </a:r>
            <a:r>
              <a:rPr lang="en-US" sz="2000" dirty="0" err="1">
                <a:solidFill>
                  <a:schemeClr val="tx2">
                    <a:lumMod val="50000"/>
                  </a:schemeClr>
                </a:solidFill>
              </a:rPr>
              <a:t>yordamida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izlanadi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6. </a:t>
            </a:r>
            <a:r>
              <a:rPr lang="en-US" sz="2000" dirty="0" err="1">
                <a:solidFill>
                  <a:schemeClr val="tx2">
                    <a:lumMod val="50000"/>
                  </a:schemeClr>
                </a:solidFill>
              </a:rPr>
              <a:t>Ikkinchi</a:t>
            </a:r>
            <a:r>
              <a:rPr lang="en-US" sz="2000" dirty="0">
                <a:solidFill>
                  <a:schemeClr val="tx2">
                    <a:lumMod val="50000"/>
                  </a:schemeClr>
                </a:solidFill>
              </a:rPr>
              <a:t> </a:t>
            </a:r>
            <a:r>
              <a:rPr lang="en-US" sz="2000" dirty="0" err="1">
                <a:solidFill>
                  <a:schemeClr val="tx2">
                    <a:lumMod val="50000"/>
                  </a:schemeClr>
                </a:solidFill>
              </a:rPr>
              <a:t>tartibli</a:t>
            </a:r>
            <a:r>
              <a:rPr lang="en-US" sz="2000" dirty="0">
                <a:solidFill>
                  <a:schemeClr val="tx2">
                    <a:lumMod val="50000"/>
                  </a:schemeClr>
                </a:solidFill>
              </a:rPr>
              <a:t> </a:t>
            </a:r>
            <a:r>
              <a:rPr lang="en-US" sz="2000" dirty="0" err="1">
                <a:solidFill>
                  <a:schemeClr val="tx2">
                    <a:lumMod val="50000"/>
                  </a:schemeClr>
                </a:solidFill>
              </a:rPr>
              <a:t>hosila</a:t>
            </a:r>
            <a:r>
              <a:rPr lang="en-US" sz="2000" dirty="0">
                <a:solidFill>
                  <a:schemeClr val="tx2">
                    <a:lumMod val="50000"/>
                  </a:schemeClr>
                </a:solidFill>
              </a:rPr>
              <a:t> </a:t>
            </a:r>
            <a:r>
              <a:rPr lang="en-US" sz="2000" dirty="0" err="1">
                <a:solidFill>
                  <a:schemeClr val="tx2">
                    <a:lumMod val="50000"/>
                  </a:schemeClr>
                </a:solidFill>
              </a:rPr>
              <a:t>yordamida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izlanadi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7. </a:t>
            </a:r>
            <a:r>
              <a:rPr lang="en-US" sz="2000" dirty="0" err="1">
                <a:solidFill>
                  <a:schemeClr val="tx2">
                    <a:lumMod val="50000"/>
                  </a:schemeClr>
                </a:solidFill>
              </a:rPr>
              <a:t>Yuqori</a:t>
            </a:r>
            <a:r>
              <a:rPr lang="en-US" sz="2000" dirty="0">
                <a:solidFill>
                  <a:schemeClr val="tx2">
                    <a:lumMod val="50000"/>
                  </a:schemeClr>
                </a:solidFill>
              </a:rPr>
              <a:t> </a:t>
            </a:r>
            <a:r>
              <a:rPr lang="en-US" sz="2000" dirty="0" err="1">
                <a:solidFill>
                  <a:schemeClr val="tx2">
                    <a:lumMod val="50000"/>
                  </a:schemeClr>
                </a:solidFill>
              </a:rPr>
              <a:t>tartibli</a:t>
            </a:r>
            <a:r>
              <a:rPr lang="en-US" sz="2000" dirty="0">
                <a:solidFill>
                  <a:schemeClr val="tx2">
                    <a:lumMod val="50000"/>
                  </a:schemeClr>
                </a:solidFill>
              </a:rPr>
              <a:t> </a:t>
            </a:r>
            <a:r>
              <a:rPr lang="en-US" sz="2000" dirty="0" err="1">
                <a:solidFill>
                  <a:schemeClr val="tx2">
                    <a:lumMod val="50000"/>
                  </a:schemeClr>
                </a:solidFill>
              </a:rPr>
              <a:t>hosila</a:t>
            </a:r>
            <a:r>
              <a:rPr lang="en-US" sz="2000" dirty="0">
                <a:solidFill>
                  <a:schemeClr val="tx2">
                    <a:lumMod val="50000"/>
                  </a:schemeClr>
                </a:solidFill>
              </a:rPr>
              <a:t> </a:t>
            </a:r>
            <a:r>
              <a:rPr lang="en-US" sz="2000" dirty="0" err="1">
                <a:solidFill>
                  <a:schemeClr val="tx2">
                    <a:lumMod val="50000"/>
                  </a:schemeClr>
                </a:solidFill>
              </a:rPr>
              <a:t>yordamida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izlanadi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8. </a:t>
            </a:r>
            <a:r>
              <a:rPr lang="uz-Cyrl-UZ" sz="2000" dirty="0">
                <a:solidFill>
                  <a:schemeClr val="tx2">
                    <a:lumMod val="50000"/>
                  </a:schemeClr>
                </a:solidFill>
              </a:rPr>
              <a:t>Parametrik ko‘rinishda berilgan funksiya</a:t>
            </a:r>
            <a:r>
              <a:rPr lang="en-US" sz="2000" dirty="0">
                <a:solidFill>
                  <a:schemeClr val="tx2">
                    <a:lumMod val="50000"/>
                  </a:schemeClr>
                </a:solidFill>
              </a:rPr>
              <a:t> </a:t>
            </a:r>
            <a:r>
              <a:rPr lang="en-US" sz="2000" dirty="0" err="1">
                <a:solidFill>
                  <a:schemeClr val="tx2">
                    <a:lumMod val="50000"/>
                  </a:schemeClr>
                </a:solidFill>
              </a:rPr>
              <a:t>ekstremumga</a:t>
            </a:r>
            <a:r>
              <a:rPr lang="en-US" sz="2000" dirty="0">
                <a:solidFill>
                  <a:schemeClr val="tx2">
                    <a:lumMod val="50000"/>
                  </a:schemeClr>
                </a:solidFill>
              </a:rPr>
              <a:t> </a:t>
            </a:r>
            <a:r>
              <a:rPr lang="uz-Cyrl-UZ" sz="2000" dirty="0">
                <a:solidFill>
                  <a:schemeClr val="tx2">
                    <a:lumMod val="50000"/>
                  </a:schemeClr>
                </a:solidFill>
              </a:rPr>
              <a:t>q</a:t>
            </a:r>
            <a:r>
              <a:rPr lang="en-US" sz="2000" dirty="0" err="1">
                <a:solidFill>
                  <a:schemeClr val="tx2">
                    <a:lumMod val="50000"/>
                  </a:schemeClr>
                </a:solidFill>
              </a:rPr>
              <a:t>anday</a:t>
            </a:r>
            <a:r>
              <a:rPr lang="en-US" sz="2000" dirty="0">
                <a:solidFill>
                  <a:schemeClr val="tx2">
                    <a:lumMod val="50000"/>
                  </a:schemeClr>
                </a:solidFill>
              </a:rPr>
              <a:t> </a:t>
            </a:r>
            <a:r>
              <a:rPr lang="en-US" sz="2000" dirty="0" err="1">
                <a:solidFill>
                  <a:schemeClr val="tx2">
                    <a:lumMod val="50000"/>
                  </a:schemeClr>
                </a:solidFill>
              </a:rPr>
              <a:t>tekshiriladi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9</a:t>
            </a:r>
            <a:r>
              <a:rPr lang="en-US" sz="2000" dirty="0">
                <a:solidFill>
                  <a:schemeClr val="tx2">
                    <a:lumMod val="50000"/>
                  </a:schemeClr>
                </a:solidFill>
              </a:rPr>
              <a:t>. </a:t>
            </a:r>
            <a:r>
              <a:rPr lang="en-US" sz="2000" dirty="0" err="1">
                <a:solidFill>
                  <a:schemeClr val="tx2">
                    <a:lumMod val="50000"/>
                  </a:schemeClr>
                </a:solidFill>
              </a:rPr>
              <a:t>Kesmada</a:t>
            </a:r>
            <a:r>
              <a:rPr lang="en-US" sz="2000" dirty="0">
                <a:solidFill>
                  <a:schemeClr val="tx2">
                    <a:lumMod val="50000"/>
                  </a:schemeClr>
                </a:solidFill>
              </a:rPr>
              <a:t> </a:t>
            </a:r>
            <a:r>
              <a:rPr lang="en-US" sz="2000" dirty="0" err="1">
                <a:solidFill>
                  <a:schemeClr val="tx2">
                    <a:lumMod val="50000"/>
                  </a:schemeClr>
                </a:solidFill>
              </a:rPr>
              <a:t>uzluksiz</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eng</a:t>
            </a:r>
            <a:r>
              <a:rPr lang="en-US" sz="2000" dirty="0">
                <a:solidFill>
                  <a:schemeClr val="tx2">
                    <a:lumMod val="50000"/>
                  </a:schemeClr>
                </a:solidFill>
              </a:rPr>
              <a:t> </a:t>
            </a:r>
            <a:r>
              <a:rPr lang="en-US" sz="2000" dirty="0" err="1">
                <a:solidFill>
                  <a:schemeClr val="tx2">
                    <a:lumMod val="50000"/>
                  </a:schemeClr>
                </a:solidFill>
              </a:rPr>
              <a:t>katta</a:t>
            </a:r>
            <a:r>
              <a:rPr lang="en-US" sz="2000" dirty="0">
                <a:solidFill>
                  <a:schemeClr val="tx2">
                    <a:lumMod val="50000"/>
                  </a:schemeClr>
                </a:solidFill>
              </a:rPr>
              <a:t> </a:t>
            </a:r>
            <a:r>
              <a:rPr lang="en-US" sz="2000" dirty="0" err="1">
                <a:solidFill>
                  <a:schemeClr val="tx2">
                    <a:lumMod val="50000"/>
                  </a:schemeClr>
                </a:solidFill>
              </a:rPr>
              <a:t>va</a:t>
            </a:r>
            <a:r>
              <a:rPr lang="en-US" sz="2000" dirty="0">
                <a:solidFill>
                  <a:schemeClr val="tx2">
                    <a:lumMod val="50000"/>
                  </a:schemeClr>
                </a:solidFill>
              </a:rPr>
              <a:t> </a:t>
            </a:r>
            <a:r>
              <a:rPr lang="en-US" sz="2000" dirty="0" err="1">
                <a:solidFill>
                  <a:schemeClr val="tx2">
                    <a:lumMod val="50000"/>
                  </a:schemeClr>
                </a:solidFill>
              </a:rPr>
              <a:t>eng</a:t>
            </a:r>
            <a:r>
              <a:rPr lang="en-US" sz="2000" dirty="0">
                <a:solidFill>
                  <a:schemeClr val="tx2">
                    <a:lumMod val="50000"/>
                  </a:schemeClr>
                </a:solidFill>
              </a:rPr>
              <a:t> </a:t>
            </a:r>
            <a:r>
              <a:rPr lang="en-US" sz="2000" dirty="0" err="1">
                <a:solidFill>
                  <a:schemeClr val="tx2">
                    <a:lumMod val="50000"/>
                  </a:schemeClr>
                </a:solidFill>
              </a:rPr>
              <a:t>kichik</a:t>
            </a:r>
            <a:r>
              <a:rPr lang="en-US" sz="2000" dirty="0">
                <a:solidFill>
                  <a:schemeClr val="tx2">
                    <a:lumMod val="50000"/>
                  </a:schemeClr>
                </a:solidFill>
              </a:rPr>
              <a:t> </a:t>
            </a:r>
            <a:r>
              <a:rPr lang="en-US" sz="2000" dirty="0" err="1">
                <a:solidFill>
                  <a:schemeClr val="tx2">
                    <a:lumMod val="50000"/>
                  </a:schemeClr>
                </a:solidFill>
              </a:rPr>
              <a:t>qiymatlari</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izlanadi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10</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holda</a:t>
            </a:r>
            <a:r>
              <a:rPr lang="en-US" sz="2000" dirty="0">
                <a:solidFill>
                  <a:schemeClr val="tx2">
                    <a:lumMod val="50000"/>
                  </a:schemeClr>
                </a:solidFill>
              </a:rPr>
              <a:t> </a:t>
            </a:r>
            <a:r>
              <a:rPr lang="en-US" sz="2000" dirty="0" err="1">
                <a:solidFill>
                  <a:schemeClr val="tx2">
                    <a:lumMod val="50000"/>
                  </a:schemeClr>
                </a:solidFill>
              </a:rPr>
              <a:t>kesmada</a:t>
            </a:r>
            <a:r>
              <a:rPr lang="en-US" sz="2000" dirty="0">
                <a:solidFill>
                  <a:schemeClr val="tx2">
                    <a:lumMod val="50000"/>
                  </a:schemeClr>
                </a:solidFill>
              </a:rPr>
              <a:t> </a:t>
            </a:r>
            <a:r>
              <a:rPr lang="en-US" sz="2000" dirty="0" err="1">
                <a:solidFill>
                  <a:schemeClr val="tx2">
                    <a:lumMod val="50000"/>
                  </a:schemeClr>
                </a:solidFill>
              </a:rPr>
              <a:t>berilgan</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minimumi</a:t>
            </a:r>
            <a:r>
              <a:rPr lang="en-US" sz="2000" dirty="0">
                <a:solidFill>
                  <a:schemeClr val="tx2">
                    <a:lumMod val="50000"/>
                  </a:schemeClr>
                </a:solidFill>
              </a:rPr>
              <a:t> </a:t>
            </a:r>
            <a:r>
              <a:rPr lang="en-US" sz="2000" dirty="0" err="1">
                <a:solidFill>
                  <a:schemeClr val="tx2">
                    <a:lumMod val="50000"/>
                  </a:schemeClr>
                </a:solidFill>
              </a:rPr>
              <a:t>uning</a:t>
            </a:r>
            <a:r>
              <a:rPr lang="en-US" sz="2000" dirty="0">
                <a:solidFill>
                  <a:schemeClr val="tx2">
                    <a:lumMod val="50000"/>
                  </a:schemeClr>
                </a:solidFill>
              </a:rPr>
              <a:t> </a:t>
            </a:r>
            <a:r>
              <a:rPr lang="en-US" sz="2000" dirty="0" err="1">
                <a:solidFill>
                  <a:schemeClr val="tx2">
                    <a:lumMod val="50000"/>
                  </a:schemeClr>
                </a:solidFill>
              </a:rPr>
              <a:t>shu</a:t>
            </a:r>
            <a:r>
              <a:rPr lang="en-US" sz="2000" dirty="0">
                <a:solidFill>
                  <a:schemeClr val="tx2">
                    <a:lumMod val="50000"/>
                  </a:schemeClr>
                </a:solidFill>
              </a:rPr>
              <a:t> </a:t>
            </a:r>
            <a:r>
              <a:rPr lang="en-US" sz="2000" dirty="0" err="1">
                <a:solidFill>
                  <a:schemeClr val="tx2">
                    <a:lumMod val="50000"/>
                  </a:schemeClr>
                </a:solidFill>
              </a:rPr>
              <a:t>kesmadagi</a:t>
            </a:r>
            <a:r>
              <a:rPr lang="en-US" sz="2000" dirty="0">
                <a:solidFill>
                  <a:schemeClr val="tx2">
                    <a:lumMod val="50000"/>
                  </a:schemeClr>
                </a:solidFill>
              </a:rPr>
              <a:t> </a:t>
            </a:r>
            <a:r>
              <a:rPr lang="en-US" sz="2000" dirty="0" err="1">
                <a:solidFill>
                  <a:schemeClr val="tx2">
                    <a:lumMod val="50000"/>
                  </a:schemeClr>
                </a:solidFill>
              </a:rPr>
              <a:t>eng</a:t>
            </a:r>
            <a:r>
              <a:rPr lang="en-US" sz="2000" dirty="0">
                <a:solidFill>
                  <a:schemeClr val="tx2">
                    <a:lumMod val="50000"/>
                  </a:schemeClr>
                </a:solidFill>
              </a:rPr>
              <a:t> </a:t>
            </a:r>
            <a:r>
              <a:rPr lang="en-US" sz="2000" dirty="0" err="1">
                <a:solidFill>
                  <a:schemeClr val="tx2">
                    <a:lumMod val="50000"/>
                  </a:schemeClr>
                </a:solidFill>
              </a:rPr>
              <a:t>kichik</a:t>
            </a:r>
            <a:r>
              <a:rPr lang="en-US" sz="2000" dirty="0">
                <a:solidFill>
                  <a:schemeClr val="tx2">
                    <a:lumMod val="50000"/>
                  </a:schemeClr>
                </a:solidFill>
              </a:rPr>
              <a:t> </a:t>
            </a:r>
            <a:r>
              <a:rPr lang="en-US" sz="2000" dirty="0" err="1">
                <a:solidFill>
                  <a:schemeClr val="tx2">
                    <a:lumMod val="50000"/>
                  </a:schemeClr>
                </a:solidFill>
              </a:rPr>
              <a:t>qiymati</a:t>
            </a:r>
            <a:r>
              <a:rPr lang="en-US" sz="2000" dirty="0">
                <a:solidFill>
                  <a:schemeClr val="tx2">
                    <a:lumMod val="50000"/>
                  </a:schemeClr>
                </a:solidFill>
              </a:rPr>
              <a:t> </a:t>
            </a:r>
            <a:r>
              <a:rPr lang="en-US" sz="2000" dirty="0" err="1">
                <a:solidFill>
                  <a:schemeClr val="tx2">
                    <a:lumMod val="50000"/>
                  </a:schemeClr>
                </a:solidFill>
              </a:rPr>
              <a:t>bo‘ladi</a:t>
            </a:r>
            <a:r>
              <a:rPr lang="en-US" sz="2000" dirty="0">
                <a:solidFill>
                  <a:schemeClr val="tx2">
                    <a:lumMod val="50000"/>
                  </a:schemeClr>
                </a:solidFill>
              </a:rPr>
              <a:t> deb </a:t>
            </a:r>
            <a:r>
              <a:rPr lang="en-US" sz="2000" dirty="0" err="1">
                <a:solidFill>
                  <a:schemeClr val="tx2">
                    <a:lumMod val="50000"/>
                  </a:schemeClr>
                </a:solidFill>
              </a:rPr>
              <a:t>ta’kidlash</a:t>
            </a:r>
            <a:r>
              <a:rPr lang="en-US" sz="2000" dirty="0">
                <a:solidFill>
                  <a:schemeClr val="tx2">
                    <a:lumMod val="50000"/>
                  </a:schemeClr>
                </a:solidFill>
              </a:rPr>
              <a:t> </a:t>
            </a:r>
            <a:r>
              <a:rPr lang="en-US" sz="2000" dirty="0" err="1">
                <a:solidFill>
                  <a:schemeClr val="tx2">
                    <a:lumMod val="50000"/>
                  </a:schemeClr>
                </a:solidFill>
              </a:rPr>
              <a:t>mumkin</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1</a:t>
            </a:r>
            <a:r>
              <a:rPr lang="uz-Cyrl-UZ" sz="2000" dirty="0">
                <a:solidFill>
                  <a:schemeClr val="tx2">
                    <a:lumMod val="50000"/>
                  </a:schemeClr>
                </a:solidFill>
              </a:rPr>
              <a:t>1</a:t>
            </a:r>
            <a:r>
              <a:rPr lang="en-US" sz="2000" dirty="0">
                <a:solidFill>
                  <a:schemeClr val="tx2">
                    <a:lumMod val="50000"/>
                  </a:schemeClr>
                </a:solidFill>
              </a:rPr>
              <a:t>. </a:t>
            </a:r>
            <a:r>
              <a:rPr lang="en-US" sz="2000" dirty="0" err="1">
                <a:solidFill>
                  <a:schemeClr val="tx2">
                    <a:lumMod val="50000"/>
                  </a:schemeClr>
                </a:solidFill>
              </a:rPr>
              <a:t>Qanday</a:t>
            </a:r>
            <a:r>
              <a:rPr lang="en-US" sz="2000" dirty="0">
                <a:solidFill>
                  <a:schemeClr val="tx2">
                    <a:lumMod val="50000"/>
                  </a:schemeClr>
                </a:solidFill>
              </a:rPr>
              <a:t> </a:t>
            </a:r>
            <a:r>
              <a:rPr lang="en-US" sz="2000" dirty="0" err="1">
                <a:solidFill>
                  <a:schemeClr val="tx2">
                    <a:lumMod val="50000"/>
                  </a:schemeClr>
                </a:solidFill>
              </a:rPr>
              <a:t>holda</a:t>
            </a:r>
            <a:r>
              <a:rPr lang="en-US" sz="2000" dirty="0">
                <a:solidFill>
                  <a:schemeClr val="tx2">
                    <a:lumMod val="50000"/>
                  </a:schemeClr>
                </a:solidFill>
              </a:rPr>
              <a:t> </a:t>
            </a:r>
            <a:r>
              <a:rPr lang="en-US" sz="2000" dirty="0" err="1">
                <a:solidFill>
                  <a:schemeClr val="tx2">
                    <a:lumMod val="50000"/>
                  </a:schemeClr>
                </a:solidFill>
              </a:rPr>
              <a:t>kesmada</a:t>
            </a:r>
            <a:r>
              <a:rPr lang="en-US" sz="2000" dirty="0">
                <a:solidFill>
                  <a:schemeClr val="tx2">
                    <a:lumMod val="50000"/>
                  </a:schemeClr>
                </a:solidFill>
              </a:rPr>
              <a:t> </a:t>
            </a:r>
            <a:r>
              <a:rPr lang="en-US" sz="2000" dirty="0" err="1">
                <a:solidFill>
                  <a:schemeClr val="tx2">
                    <a:lumMod val="50000"/>
                  </a:schemeClr>
                </a:solidFill>
              </a:rPr>
              <a:t>berilgan</a:t>
            </a:r>
            <a:r>
              <a:rPr lang="en-US" sz="2000" dirty="0">
                <a:solidFill>
                  <a:schemeClr val="tx2">
                    <a:lumMod val="50000"/>
                  </a:schemeClr>
                </a:solidFill>
              </a:rPr>
              <a:t> </a:t>
            </a:r>
            <a:r>
              <a:rPr lang="en-US" sz="2000" dirty="0" err="1">
                <a:solidFill>
                  <a:schemeClr val="tx2">
                    <a:lumMod val="50000"/>
                  </a:schemeClr>
                </a:solidFill>
              </a:rPr>
              <a:t>funksiyaning</a:t>
            </a:r>
            <a:r>
              <a:rPr lang="en-US" sz="2000" dirty="0">
                <a:solidFill>
                  <a:schemeClr val="tx2">
                    <a:lumMod val="50000"/>
                  </a:schemeClr>
                </a:solidFill>
              </a:rPr>
              <a:t> </a:t>
            </a:r>
            <a:r>
              <a:rPr lang="en-US" sz="2000" dirty="0" err="1">
                <a:solidFill>
                  <a:schemeClr val="tx2">
                    <a:lumMod val="50000"/>
                  </a:schemeClr>
                </a:solidFill>
              </a:rPr>
              <a:t>maksimumi</a:t>
            </a:r>
            <a:r>
              <a:rPr lang="en-US" sz="2000" dirty="0">
                <a:solidFill>
                  <a:schemeClr val="tx2">
                    <a:lumMod val="50000"/>
                  </a:schemeClr>
                </a:solidFill>
              </a:rPr>
              <a:t> </a:t>
            </a:r>
            <a:r>
              <a:rPr lang="en-US" sz="2000" dirty="0" err="1">
                <a:solidFill>
                  <a:schemeClr val="tx2">
                    <a:lumMod val="50000"/>
                  </a:schemeClr>
                </a:solidFill>
              </a:rPr>
              <a:t>uning</a:t>
            </a:r>
            <a:r>
              <a:rPr lang="en-US" sz="2000" dirty="0">
                <a:solidFill>
                  <a:schemeClr val="tx2">
                    <a:lumMod val="50000"/>
                  </a:schemeClr>
                </a:solidFill>
              </a:rPr>
              <a:t> </a:t>
            </a:r>
            <a:r>
              <a:rPr lang="en-US" sz="2000" dirty="0" err="1">
                <a:solidFill>
                  <a:schemeClr val="tx2">
                    <a:lumMod val="50000"/>
                  </a:schemeClr>
                </a:solidFill>
              </a:rPr>
              <a:t>shu</a:t>
            </a:r>
            <a:r>
              <a:rPr lang="en-US" sz="2000" dirty="0">
                <a:solidFill>
                  <a:schemeClr val="tx2">
                    <a:lumMod val="50000"/>
                  </a:schemeClr>
                </a:solidFill>
              </a:rPr>
              <a:t> </a:t>
            </a:r>
            <a:r>
              <a:rPr lang="en-US" sz="2000" dirty="0" err="1">
                <a:solidFill>
                  <a:schemeClr val="tx2">
                    <a:lumMod val="50000"/>
                  </a:schemeClr>
                </a:solidFill>
              </a:rPr>
              <a:t>kesmadagi</a:t>
            </a:r>
            <a:r>
              <a:rPr lang="en-US" sz="2000" dirty="0">
                <a:solidFill>
                  <a:schemeClr val="tx2">
                    <a:lumMod val="50000"/>
                  </a:schemeClr>
                </a:solidFill>
              </a:rPr>
              <a:t> </a:t>
            </a:r>
            <a:r>
              <a:rPr lang="en-US" sz="2000" dirty="0" err="1">
                <a:solidFill>
                  <a:schemeClr val="tx2">
                    <a:lumMod val="50000"/>
                  </a:schemeClr>
                </a:solidFill>
              </a:rPr>
              <a:t>eng</a:t>
            </a:r>
            <a:r>
              <a:rPr lang="en-US" sz="2000" dirty="0">
                <a:solidFill>
                  <a:schemeClr val="tx2">
                    <a:lumMod val="50000"/>
                  </a:schemeClr>
                </a:solidFill>
              </a:rPr>
              <a:t> </a:t>
            </a:r>
            <a:r>
              <a:rPr lang="en-US" sz="2000" dirty="0" err="1">
                <a:solidFill>
                  <a:schemeClr val="tx2">
                    <a:lumMod val="50000"/>
                  </a:schemeClr>
                </a:solidFill>
              </a:rPr>
              <a:t>katta</a:t>
            </a:r>
            <a:r>
              <a:rPr lang="en-US" sz="2000" dirty="0">
                <a:solidFill>
                  <a:schemeClr val="tx2">
                    <a:lumMod val="50000"/>
                  </a:schemeClr>
                </a:solidFill>
              </a:rPr>
              <a:t> </a:t>
            </a:r>
            <a:r>
              <a:rPr lang="en-US" sz="2000" dirty="0" err="1">
                <a:solidFill>
                  <a:schemeClr val="tx2">
                    <a:lumMod val="50000"/>
                  </a:schemeClr>
                </a:solidFill>
              </a:rPr>
              <a:t>qiymati</a:t>
            </a:r>
            <a:r>
              <a:rPr lang="en-US" sz="2000" dirty="0">
                <a:solidFill>
                  <a:schemeClr val="tx2">
                    <a:lumMod val="50000"/>
                  </a:schemeClr>
                </a:solidFill>
              </a:rPr>
              <a:t> </a:t>
            </a:r>
            <a:r>
              <a:rPr lang="en-US" sz="2000" dirty="0" err="1">
                <a:solidFill>
                  <a:schemeClr val="tx2">
                    <a:lumMod val="50000"/>
                  </a:schemeClr>
                </a:solidFill>
              </a:rPr>
              <a:t>bo‘ladi</a:t>
            </a:r>
            <a:r>
              <a:rPr lang="en-US" sz="2000" dirty="0">
                <a:solidFill>
                  <a:schemeClr val="tx2">
                    <a:lumMod val="50000"/>
                  </a:schemeClr>
                </a:solidFill>
              </a:rPr>
              <a:t> deb </a:t>
            </a:r>
            <a:r>
              <a:rPr lang="en-US" sz="2000" dirty="0" err="1">
                <a:solidFill>
                  <a:schemeClr val="tx2">
                    <a:lumMod val="50000"/>
                  </a:schemeClr>
                </a:solidFill>
              </a:rPr>
              <a:t>ta’kidlash</a:t>
            </a:r>
            <a:r>
              <a:rPr lang="en-US" sz="2000" dirty="0">
                <a:solidFill>
                  <a:schemeClr val="tx2">
                    <a:lumMod val="50000"/>
                  </a:schemeClr>
                </a:solidFill>
              </a:rPr>
              <a:t> </a:t>
            </a:r>
            <a:r>
              <a:rPr lang="en-US" sz="2000" dirty="0" err="1">
                <a:solidFill>
                  <a:schemeClr val="tx2">
                    <a:lumMod val="50000"/>
                  </a:schemeClr>
                </a:solidFill>
              </a:rPr>
              <a:t>mumkin</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ru-RU" sz="2000" dirty="0">
                <a:solidFill>
                  <a:schemeClr val="tx2">
                    <a:lumMod val="50000"/>
                  </a:schemeClr>
                </a:solidFill>
              </a:rPr>
              <a:t/>
            </a:r>
            <a:br>
              <a:rPr lang="ru-RU" sz="2000" dirty="0">
                <a:solidFill>
                  <a:schemeClr val="tx2">
                    <a:lumMod val="50000"/>
                  </a:schemeClr>
                </a:solidFill>
              </a:rPr>
            </a:br>
            <a:endParaRPr lang="ru-RU" sz="2000" dirty="0">
              <a:solidFill>
                <a:schemeClr val="tx2">
                  <a:lumMod val="50000"/>
                </a:schemeClr>
              </a:solidFill>
            </a:endParaRPr>
          </a:p>
        </p:txBody>
      </p:sp>
      <p:sp>
        <p:nvSpPr>
          <p:cNvPr id="3" name="Подзаголовок 2"/>
          <p:cNvSpPr>
            <a:spLocks noGrp="1"/>
          </p:cNvSpPr>
          <p:nvPr>
            <p:ph type="subTitle" idx="1"/>
          </p:nvPr>
        </p:nvSpPr>
        <p:spPr>
          <a:xfrm flipV="1">
            <a:off x="899592" y="6342359"/>
            <a:ext cx="45719" cy="45719"/>
          </a:xfrm>
        </p:spPr>
        <p:txBody>
          <a:bodyPr>
            <a:normAutofit fontScale="25000" lnSpcReduction="20000"/>
          </a:bodyPr>
          <a:lstStyle/>
          <a:p>
            <a:endParaRPr lang="ru-RU" dirty="0"/>
          </a:p>
        </p:txBody>
      </p:sp>
      <p:pic>
        <p:nvPicPr>
          <p:cNvPr id="4" name="Picture 5" descr="Рисунок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293096"/>
            <a:ext cx="1717899" cy="223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2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11560" y="4305262"/>
                <a:ext cx="7772400" cy="2592288"/>
              </a:xfrm>
            </p:spPr>
            <p:txBody>
              <a:bodyPr>
                <a:normAutofit fontScale="90000"/>
              </a:bodyPr>
              <a:lstStyle/>
              <a:p>
                <a:pPr algn="l"/>
                <a:r>
                  <a:rPr lang="en-US" sz="2000" dirty="0" smtClean="0"/>
                  <a:t>	</a:t>
                </a:r>
                <a:r>
                  <a:rPr lang="uz-Cyrl-UZ" sz="2000" dirty="0">
                    <a:solidFill>
                      <a:schemeClr val="tx2">
                        <a:lumMod val="50000"/>
                      </a:schemeClr>
                    </a:solidFill>
                  </a:rPr>
                  <a:t>Quyidagi funksiyalarning </a:t>
                </a:r>
                <a:r>
                  <a:rPr lang="uz-Cyrl-UZ" sz="2000" dirty="0" smtClean="0">
                    <a:solidFill>
                      <a:schemeClr val="tx2">
                        <a:lumMod val="50000"/>
                      </a:schemeClr>
                    </a:solidFill>
                  </a:rPr>
                  <a:t>ekstremum</a:t>
                </a:r>
                <a:r>
                  <a:rPr lang="en-US" sz="2000" dirty="0" smtClean="0">
                    <a:solidFill>
                      <a:schemeClr val="tx2">
                        <a:lumMod val="50000"/>
                      </a:schemeClr>
                    </a:solidFill>
                  </a:rPr>
                  <a:t> </a:t>
                </a:r>
                <a:r>
                  <a:rPr lang="en-US" sz="2000" dirty="0" err="1" smtClean="0">
                    <a:solidFill>
                      <a:schemeClr val="tx2">
                        <a:lumMod val="50000"/>
                      </a:schemeClr>
                    </a:solidFill>
                  </a:rPr>
                  <a:t>qiymatlarini</a:t>
                </a:r>
                <a:r>
                  <a:rPr lang="uz-Cyrl-UZ" sz="2000" dirty="0" smtClean="0">
                    <a:solidFill>
                      <a:schemeClr val="tx2">
                        <a:lumMod val="50000"/>
                      </a:schemeClr>
                    </a:solidFill>
                  </a:rPr>
                  <a:t> </a:t>
                </a:r>
                <a:r>
                  <a:rPr lang="en-US" sz="2000" dirty="0">
                    <a:solidFill>
                      <a:schemeClr val="tx2">
                        <a:lumMod val="50000"/>
                      </a:schemeClr>
                    </a:solidFill>
                  </a:rPr>
                  <a:t>toping.</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uz-Cyrl-UZ" sz="2000" dirty="0">
                    <a:solidFill>
                      <a:schemeClr val="tx2">
                        <a:lumMod val="50000"/>
                      </a:schemeClr>
                    </a:solidFill>
                  </a:rPr>
                  <a:t>1</a:t>
                </a:r>
                <a:r>
                  <a:rPr lang="uz-Cyrl-UZ" sz="2000" dirty="0" smtClean="0">
                    <a:solidFill>
                      <a:schemeClr val="tx2">
                        <a:lumMod val="50000"/>
                      </a:schemeClr>
                    </a:solidFill>
                  </a:rPr>
                  <a:t>. </a:t>
                </a:r>
                <a:r>
                  <a:rPr lang="en-US" sz="2000" i="1" dirty="0">
                    <a:solidFill>
                      <a:schemeClr val="tx2">
                        <a:lumMod val="50000"/>
                      </a:schemeClr>
                    </a:solidFill>
                  </a:rPr>
                  <a:t>y=6x – x</a:t>
                </a:r>
                <a:r>
                  <a:rPr lang="en-US" sz="2000" i="1" baseline="30000" dirty="0">
                    <a:solidFill>
                      <a:schemeClr val="tx2">
                        <a:lumMod val="50000"/>
                      </a:schemeClr>
                    </a:solidFill>
                  </a:rPr>
                  <a:t>2</a:t>
                </a:r>
                <a:r>
                  <a:rPr lang="en-US" sz="2000" i="1" dirty="0">
                    <a:solidFill>
                      <a:schemeClr val="tx2">
                        <a:lumMod val="50000"/>
                      </a:schemeClr>
                    </a:solidFill>
                  </a:rPr>
                  <a:t>.</a:t>
                </a:r>
                <a:r>
                  <a:rPr lang="en-US" sz="2000" dirty="0">
                    <a:solidFill>
                      <a:schemeClr val="tx2">
                        <a:lumMod val="50000"/>
                      </a:schemeClr>
                    </a:solidFill>
                  </a:rPr>
                  <a:t>				</a:t>
                </a:r>
                <a:r>
                  <a:rPr lang="ru-RU" sz="2000" dirty="0" smtClean="0">
                    <a:solidFill>
                      <a:schemeClr val="tx2">
                        <a:lumMod val="50000"/>
                      </a:schemeClr>
                    </a:solidFill>
                  </a:rPr>
                  <a:t>2</a:t>
                </a:r>
                <a:r>
                  <a:rPr lang="en-US" sz="2000" dirty="0" smtClean="0">
                    <a:solidFill>
                      <a:schemeClr val="tx2">
                        <a:lumMod val="50000"/>
                      </a:schemeClr>
                    </a:solidFill>
                  </a:rPr>
                  <a:t>. </a:t>
                </a:r>
                <a:r>
                  <a:rPr lang="en-US" sz="2000" i="1" dirty="0">
                    <a:solidFill>
                      <a:schemeClr val="tx2">
                        <a:lumMod val="50000"/>
                      </a:schemeClr>
                    </a:solidFill>
                  </a:rPr>
                  <a:t>y =2x</a:t>
                </a:r>
                <a:r>
                  <a:rPr lang="en-US" sz="2000" i="1" baseline="30000" dirty="0">
                    <a:solidFill>
                      <a:schemeClr val="tx2">
                        <a:lumMod val="50000"/>
                      </a:schemeClr>
                    </a:solidFill>
                  </a:rPr>
                  <a:t>3</a:t>
                </a:r>
                <a:r>
                  <a:rPr lang="en-US" sz="2000" i="1" dirty="0">
                    <a:solidFill>
                      <a:schemeClr val="tx2">
                        <a:lumMod val="50000"/>
                      </a:schemeClr>
                    </a:solidFill>
                  </a:rPr>
                  <a:t>-3x</a:t>
                </a:r>
                <a:r>
                  <a:rPr lang="en-US" sz="2000" i="1" baseline="30000" dirty="0">
                    <a:solidFill>
                      <a:schemeClr val="tx2">
                        <a:lumMod val="50000"/>
                      </a:schemeClr>
                    </a:solidFill>
                  </a:rPr>
                  <a:t>2</a:t>
                </a:r>
                <a:r>
                  <a:rPr lang="en-US"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ru-RU" sz="2000" dirty="0">
                    <a:solidFill>
                      <a:schemeClr val="tx2">
                        <a:lumMod val="50000"/>
                      </a:schemeClr>
                    </a:solidFill>
                  </a:rPr>
                  <a:t>3</a:t>
                </a:r>
                <a:r>
                  <a:rPr lang="en-US" sz="2000" dirty="0" smtClean="0">
                    <a:solidFill>
                      <a:schemeClr val="tx2">
                        <a:lumMod val="50000"/>
                      </a:schemeClr>
                    </a:solidFill>
                  </a:rPr>
                  <a:t>. </a:t>
                </a:r>
                <a:r>
                  <a:rPr lang="en-US" sz="2000" i="1" dirty="0">
                    <a:solidFill>
                      <a:schemeClr val="tx2">
                        <a:lumMod val="50000"/>
                      </a:schemeClr>
                    </a:solidFill>
                  </a:rPr>
                  <a:t>y = (1-x</a:t>
                </a:r>
                <a:r>
                  <a:rPr lang="en-US" sz="2000" i="1" baseline="30000" dirty="0">
                    <a:solidFill>
                      <a:schemeClr val="tx2">
                        <a:lumMod val="50000"/>
                      </a:schemeClr>
                    </a:solidFill>
                  </a:rPr>
                  <a:t>2</a:t>
                </a:r>
                <a:r>
                  <a:rPr lang="en-US" sz="2000" i="1" dirty="0">
                    <a:solidFill>
                      <a:schemeClr val="tx2">
                        <a:lumMod val="50000"/>
                      </a:schemeClr>
                    </a:solidFill>
                  </a:rPr>
                  <a:t>)</a:t>
                </a:r>
                <a:r>
                  <a:rPr lang="en-US" sz="2000" i="1" baseline="30000" dirty="0">
                    <a:solidFill>
                      <a:schemeClr val="tx2">
                        <a:lumMod val="50000"/>
                      </a:schemeClr>
                    </a:solidFill>
                  </a:rPr>
                  <a:t>3</a:t>
                </a:r>
                <a:r>
                  <a:rPr lang="en-US" sz="2000" dirty="0">
                    <a:solidFill>
                      <a:schemeClr val="tx2">
                        <a:lumMod val="50000"/>
                      </a:schemeClr>
                    </a:solidFill>
                  </a:rPr>
                  <a:t> .				</a:t>
                </a:r>
                <a:r>
                  <a:rPr lang="ru-RU" sz="2000" dirty="0" smtClean="0">
                    <a:solidFill>
                      <a:schemeClr val="tx2">
                        <a:lumMod val="50000"/>
                      </a:schemeClr>
                    </a:solidFill>
                  </a:rPr>
                  <a:t>4</a:t>
                </a:r>
                <a:r>
                  <a:rPr lang="en-US" sz="2000" dirty="0" smtClean="0">
                    <a:solidFill>
                      <a:schemeClr val="tx2">
                        <a:lumMod val="50000"/>
                      </a:schemeClr>
                    </a:solidFill>
                  </a:rPr>
                  <a:t>. </a:t>
                </a:r>
                <a:r>
                  <a:rPr lang="en-US" sz="2000" i="1" dirty="0">
                    <a:solidFill>
                      <a:schemeClr val="tx2">
                        <a:lumMod val="50000"/>
                      </a:schemeClr>
                    </a:solidFill>
                  </a:rPr>
                  <a:t>y = (x-1)</a:t>
                </a:r>
                <a:r>
                  <a:rPr lang="en-US" sz="2000" i="1" baseline="30000" dirty="0">
                    <a:solidFill>
                      <a:schemeClr val="tx2">
                        <a:lumMod val="50000"/>
                      </a:schemeClr>
                    </a:solidFill>
                  </a:rPr>
                  <a:t>2</a:t>
                </a:r>
                <a:r>
                  <a:rPr lang="en-US" sz="2000" i="1" dirty="0">
                    <a:solidFill>
                      <a:schemeClr val="tx2">
                        <a:lumMod val="50000"/>
                      </a:schemeClr>
                    </a:solidFill>
                  </a:rPr>
                  <a:t>(x-2)</a:t>
                </a:r>
                <a:r>
                  <a:rPr lang="en-US" sz="2000" i="1" baseline="30000" dirty="0">
                    <a:solidFill>
                      <a:schemeClr val="tx2">
                        <a:lumMod val="50000"/>
                      </a:schemeClr>
                    </a:solidFill>
                  </a:rPr>
                  <a:t>3</a:t>
                </a:r>
                <a:r>
                  <a:rPr lang="en-US" sz="2000" i="1" dirty="0" smtClean="0"/>
                  <a:t>.</a:t>
                </a:r>
                <a:r>
                  <a:rPr lang="en-US" sz="2000" dirty="0"/>
                  <a:t/>
                </a:r>
                <a:br>
                  <a:rPr lang="en-US" sz="2000" dirty="0"/>
                </a:br>
                <a:r>
                  <a:rPr lang="ru-RU" sz="2000" dirty="0" smtClean="0">
                    <a:solidFill>
                      <a:schemeClr val="tx2">
                        <a:lumMod val="50000"/>
                      </a:schemeClr>
                    </a:solidFill>
                  </a:rPr>
                  <a:t> </a:t>
                </a:r>
                <a:r>
                  <a:rPr lang="ru-RU" sz="2000" dirty="0"/>
                  <a:t/>
                </a:r>
                <a:br>
                  <a:rPr lang="ru-RU" sz="2000" dirty="0"/>
                </a:br>
                <a:r>
                  <a:rPr lang="ru-RU" sz="2000" dirty="0" smtClean="0">
                    <a:solidFill>
                      <a:schemeClr val="tx2">
                        <a:lumMod val="50000"/>
                      </a:schemeClr>
                    </a:solidFill>
                  </a:rPr>
                  <a:t>5</a:t>
                </a:r>
                <a:r>
                  <a:rPr lang="en-US" sz="2000" dirty="0" smtClean="0">
                    <a:solidFill>
                      <a:schemeClr val="tx2">
                        <a:lumMod val="50000"/>
                      </a:schemeClr>
                    </a:solidFill>
                  </a:rPr>
                  <a:t>.</a:t>
                </a:r>
                <a:r>
                  <a:rPr lang="en-US" sz="1800" dirty="0"/>
                  <a:t> </a:t>
                </a:r>
                <a:r>
                  <a:rPr lang="en-US" sz="1800" i="1" dirty="0" smtClean="0">
                    <a:solidFill>
                      <a:schemeClr val="tx2">
                        <a:lumMod val="50000"/>
                      </a:schemeClr>
                    </a:solidFill>
                  </a:rPr>
                  <a:t>y=</a:t>
                </a:r>
                <a:r>
                  <a:rPr lang="en-US" sz="2000" i="1" dirty="0" smtClean="0">
                    <a:solidFill>
                      <a:schemeClr val="tx2">
                        <a:lumMod val="50000"/>
                      </a:schemeClr>
                    </a:solidFill>
                  </a:rPr>
                  <a:t>sin x + </a:t>
                </a:r>
                <a:r>
                  <a:rPr lang="en-US" sz="2000" i="1" dirty="0" err="1" smtClean="0">
                    <a:solidFill>
                      <a:schemeClr val="tx2">
                        <a:lumMod val="50000"/>
                      </a:schemeClr>
                    </a:solidFill>
                  </a:rPr>
                  <a:t>cos</a:t>
                </a:r>
                <a:r>
                  <a:rPr lang="en-US" sz="2000" i="1" dirty="0" smtClean="0">
                    <a:solidFill>
                      <a:schemeClr val="tx2">
                        <a:lumMod val="50000"/>
                      </a:schemeClr>
                    </a:solidFill>
                  </a:rPr>
                  <a:t> x                                                                6. y=x </a:t>
                </a:r>
                <a:r>
                  <a:rPr lang="en-US" sz="2000" i="1" dirty="0" err="1" smtClean="0">
                    <a:solidFill>
                      <a:schemeClr val="tx2">
                        <a:lumMod val="50000"/>
                      </a:schemeClr>
                    </a:solidFill>
                  </a:rPr>
                  <a:t>ln</a:t>
                </a:r>
                <a:r>
                  <a:rPr lang="en-US" sz="2000" i="1" dirty="0" smtClean="0">
                    <a:solidFill>
                      <a:schemeClr val="tx2">
                        <a:lumMod val="50000"/>
                      </a:schemeClr>
                    </a:solidFill>
                  </a:rPr>
                  <a:t> x </a:t>
                </a:r>
                <a:br>
                  <a:rPr lang="en-US" sz="2000" i="1" dirty="0" smtClean="0">
                    <a:solidFill>
                      <a:schemeClr val="tx2">
                        <a:lumMod val="50000"/>
                      </a:schemeClr>
                    </a:solidFill>
                  </a:rPr>
                </a:br>
                <a:r>
                  <a:rPr lang="en-US" sz="2000" i="1" dirty="0">
                    <a:solidFill>
                      <a:schemeClr val="tx2">
                        <a:lumMod val="50000"/>
                      </a:schemeClr>
                    </a:solidFill>
                  </a:rPr>
                  <a:t/>
                </a:r>
                <a:br>
                  <a:rPr lang="en-US" sz="2000" i="1" dirty="0">
                    <a:solidFill>
                      <a:schemeClr val="tx2">
                        <a:lumMod val="50000"/>
                      </a:schemeClr>
                    </a:solidFill>
                  </a:rPr>
                </a:br>
                <a:r>
                  <a:rPr lang="en-US" sz="2000" i="1" dirty="0" smtClean="0">
                    <a:solidFill>
                      <a:schemeClr val="tx2">
                        <a:lumMod val="50000"/>
                      </a:schemeClr>
                    </a:solidFill>
                  </a:rPr>
                  <a:t>7.y=</a:t>
                </a:r>
                <a14:m>
                  <m:oMath xmlns:m="http://schemas.openxmlformats.org/officeDocument/2006/math">
                    <m:sSup>
                      <m:sSupPr>
                        <m:ctrlPr>
                          <a:rPr lang="en-US" sz="2000" i="1" smtClean="0">
                            <a:solidFill>
                              <a:schemeClr val="tx2">
                                <a:lumMod val="50000"/>
                              </a:schemeClr>
                            </a:solidFill>
                            <a:latin typeface="Cambria Math"/>
                          </a:rPr>
                        </m:ctrlPr>
                      </m:sSupPr>
                      <m:e>
                        <m:r>
                          <a:rPr lang="en-US" sz="2000" b="0" i="1" smtClean="0">
                            <a:solidFill>
                              <a:schemeClr val="tx2">
                                <a:lumMod val="50000"/>
                              </a:schemeClr>
                            </a:solidFill>
                            <a:latin typeface="Cambria Math"/>
                          </a:rPr>
                          <m:t>𝑒</m:t>
                        </m:r>
                      </m:e>
                      <m:sup>
                        <m:r>
                          <a:rPr lang="en-US" sz="2000" b="0" i="1" smtClean="0">
                            <a:solidFill>
                              <a:schemeClr val="tx2">
                                <a:lumMod val="50000"/>
                              </a:schemeClr>
                            </a:solidFill>
                            <a:latin typeface="Cambria Math"/>
                          </a:rPr>
                          <m:t>𝑥</m:t>
                        </m:r>
                      </m:sup>
                    </m:sSup>
                    <m:r>
                      <a:rPr lang="en-US" sz="2000" b="0" i="1" smtClean="0">
                        <a:solidFill>
                          <a:schemeClr val="tx2">
                            <a:lumMod val="50000"/>
                          </a:schemeClr>
                        </a:solidFill>
                        <a:latin typeface="Cambria Math"/>
                      </a:rPr>
                      <m:t>+ </m:t>
                    </m:r>
                    <m:sSup>
                      <m:sSupPr>
                        <m:ctrlPr>
                          <a:rPr lang="en-US" sz="2000" b="0" i="1" smtClean="0">
                            <a:solidFill>
                              <a:schemeClr val="tx2">
                                <a:lumMod val="50000"/>
                              </a:schemeClr>
                            </a:solidFill>
                            <a:latin typeface="Cambria Math"/>
                          </a:rPr>
                        </m:ctrlPr>
                      </m:sSupPr>
                      <m:e>
                        <m:r>
                          <a:rPr lang="en-US" sz="2000" b="0" i="1" smtClean="0">
                            <a:solidFill>
                              <a:schemeClr val="tx2">
                                <a:lumMod val="50000"/>
                              </a:schemeClr>
                            </a:solidFill>
                            <a:latin typeface="Cambria Math"/>
                          </a:rPr>
                          <m:t>𝑒</m:t>
                        </m:r>
                      </m:e>
                      <m:sup>
                        <m:r>
                          <a:rPr lang="en-US" sz="2000" b="0" i="1" smtClean="0">
                            <a:solidFill>
                              <a:schemeClr val="tx2">
                                <a:lumMod val="50000"/>
                              </a:schemeClr>
                            </a:solidFill>
                            <a:latin typeface="Cambria Math"/>
                          </a:rPr>
                          <m:t>−</m:t>
                        </m:r>
                        <m:r>
                          <a:rPr lang="en-US" sz="2000" b="0" i="1" smtClean="0">
                            <a:solidFill>
                              <a:schemeClr val="tx2">
                                <a:lumMod val="50000"/>
                              </a:schemeClr>
                            </a:solidFill>
                            <a:latin typeface="Cambria Math"/>
                          </a:rPr>
                          <m:t>𝑥</m:t>
                        </m:r>
                      </m:sup>
                    </m:sSup>
                  </m:oMath>
                </a14:m>
                <a:r>
                  <a:rPr lang="en-US" sz="2000" i="1" dirty="0" smtClean="0">
                    <a:solidFill>
                      <a:schemeClr val="tx2">
                        <a:lumMod val="50000"/>
                      </a:schemeClr>
                    </a:solidFill>
                  </a:rPr>
                  <a:t>                                                                    8. y= a</a:t>
                </a:r>
                <a14:m>
                  <m:oMath xmlns:m="http://schemas.openxmlformats.org/officeDocument/2006/math">
                    <m:sSup>
                      <m:sSupPr>
                        <m:ctrlPr>
                          <a:rPr lang="en-US" sz="2000" i="1" smtClean="0">
                            <a:solidFill>
                              <a:schemeClr val="tx2">
                                <a:lumMod val="50000"/>
                              </a:schemeClr>
                            </a:solidFill>
                            <a:latin typeface="Cambria Math"/>
                          </a:rPr>
                        </m:ctrlPr>
                      </m:sSupPr>
                      <m:e>
                        <m:r>
                          <a:rPr lang="en-US" sz="2000" b="0" i="1" smtClean="0">
                            <a:solidFill>
                              <a:schemeClr val="tx2">
                                <a:lumMod val="50000"/>
                              </a:schemeClr>
                            </a:solidFill>
                            <a:latin typeface="Cambria Math"/>
                          </a:rPr>
                          <m:t>𝑥</m:t>
                        </m:r>
                      </m:e>
                      <m:sup>
                        <m:r>
                          <a:rPr lang="en-US" sz="2000" b="0" i="1" smtClean="0">
                            <a:solidFill>
                              <a:schemeClr val="tx2">
                                <a:lumMod val="50000"/>
                              </a:schemeClr>
                            </a:solidFill>
                            <a:latin typeface="Cambria Math"/>
                          </a:rPr>
                          <m:t>2</m:t>
                        </m:r>
                      </m:sup>
                    </m:sSup>
                    <m:r>
                      <a:rPr lang="en-US" sz="2000" b="0" i="1" smtClean="0">
                        <a:solidFill>
                          <a:schemeClr val="tx2">
                            <a:lumMod val="50000"/>
                          </a:schemeClr>
                        </a:solidFill>
                        <a:latin typeface="Cambria Math"/>
                      </a:rPr>
                      <m:t>+</m:t>
                    </m:r>
                    <m:r>
                      <a:rPr lang="en-US" sz="2000" b="0" i="1" smtClean="0">
                        <a:solidFill>
                          <a:schemeClr val="tx2">
                            <a:lumMod val="50000"/>
                          </a:schemeClr>
                        </a:solidFill>
                        <a:latin typeface="Cambria Math"/>
                      </a:rPr>
                      <m:t>𝑏𝑥</m:t>
                    </m:r>
                    <m:r>
                      <a:rPr lang="en-US" sz="2000" b="0" i="1" smtClean="0">
                        <a:solidFill>
                          <a:schemeClr val="tx2">
                            <a:lumMod val="50000"/>
                          </a:schemeClr>
                        </a:solidFill>
                        <a:latin typeface="Cambria Math"/>
                      </a:rPr>
                      <m:t>+</m:t>
                    </m:r>
                    <m:r>
                      <a:rPr lang="en-US" sz="2000" b="0" i="1" smtClean="0">
                        <a:solidFill>
                          <a:schemeClr val="tx2">
                            <a:lumMod val="50000"/>
                          </a:schemeClr>
                        </a:solidFill>
                        <a:latin typeface="Cambria Math"/>
                      </a:rPr>
                      <m:t>𝑐</m:t>
                    </m:r>
                  </m:oMath>
                </a14:m>
                <a:r>
                  <a:rPr lang="en-US" sz="2000" i="1" dirty="0" smtClean="0">
                    <a:solidFill>
                      <a:schemeClr val="tx2">
                        <a:lumMod val="50000"/>
                      </a:schemeClr>
                    </a:solidFill>
                  </a:rPr>
                  <a:t>  </a:t>
                </a:r>
                <a:br>
                  <a:rPr lang="en-US" sz="2000" i="1" dirty="0" smtClean="0">
                    <a:solidFill>
                      <a:schemeClr val="tx2">
                        <a:lumMod val="50000"/>
                      </a:schemeClr>
                    </a:solidFill>
                  </a:rPr>
                </a:br>
                <a:r>
                  <a:rPr lang="en-US" sz="2000" i="1" dirty="0" smtClean="0">
                    <a:solidFill>
                      <a:schemeClr val="tx2">
                        <a:lumMod val="50000"/>
                      </a:schemeClr>
                    </a:solidFill>
                  </a:rPr>
                  <a:t/>
                </a:r>
                <a:br>
                  <a:rPr lang="en-US" sz="2000" i="1" dirty="0" smtClean="0">
                    <a:solidFill>
                      <a:schemeClr val="tx2">
                        <a:lumMod val="50000"/>
                      </a:schemeClr>
                    </a:solidFill>
                  </a:rPr>
                </a:br>
                <a:r>
                  <a:rPr lang="en-US" sz="2000" i="1" dirty="0">
                    <a:solidFill>
                      <a:schemeClr val="tx2">
                        <a:lumMod val="50000"/>
                      </a:schemeClr>
                    </a:solidFill>
                  </a:rPr>
                  <a:t> </a:t>
                </a:r>
                <a:r>
                  <a:rPr lang="en-US" sz="2000" i="1" dirty="0" smtClean="0">
                    <a:solidFill>
                      <a:schemeClr val="tx2">
                        <a:lumMod val="50000"/>
                      </a:schemeClr>
                    </a:solidFill>
                  </a:rPr>
                  <a:t>           </a:t>
                </a:r>
                <a:r>
                  <a:rPr lang="en-US" sz="2000" i="1" dirty="0" err="1" smtClean="0">
                    <a:solidFill>
                      <a:schemeClr val="tx2">
                        <a:lumMod val="50000"/>
                      </a:schemeClr>
                    </a:solidFill>
                  </a:rPr>
                  <a:t>Quyidagi</a:t>
                </a:r>
                <a:r>
                  <a:rPr lang="en-US" sz="2000" i="1" dirty="0" smtClean="0">
                    <a:solidFill>
                      <a:schemeClr val="tx2">
                        <a:lumMod val="50000"/>
                      </a:schemeClr>
                    </a:solidFill>
                  </a:rPr>
                  <a:t> </a:t>
                </a:r>
                <a:r>
                  <a:rPr lang="en-US" sz="2000" i="1" dirty="0" err="1" smtClean="0">
                    <a:solidFill>
                      <a:schemeClr val="tx2">
                        <a:lumMod val="50000"/>
                      </a:schemeClr>
                    </a:solidFill>
                  </a:rPr>
                  <a:t>funksiyalarni</a:t>
                </a:r>
                <a:r>
                  <a:rPr lang="en-US" sz="2000" i="1" dirty="0" smtClean="0">
                    <a:solidFill>
                      <a:schemeClr val="tx2">
                        <a:lumMod val="50000"/>
                      </a:schemeClr>
                    </a:solidFill>
                  </a:rPr>
                  <a:t> </a:t>
                </a:r>
                <a:r>
                  <a:rPr lang="en-US" sz="2000" i="1" dirty="0" err="1" smtClean="0">
                    <a:solidFill>
                      <a:schemeClr val="tx2">
                        <a:lumMod val="50000"/>
                      </a:schemeClr>
                    </a:solidFill>
                  </a:rPr>
                  <a:t>kesmada</a:t>
                </a:r>
                <a:r>
                  <a:rPr lang="en-US" sz="2000" i="1" dirty="0" smtClean="0">
                    <a:solidFill>
                      <a:schemeClr val="tx2">
                        <a:lumMod val="50000"/>
                      </a:schemeClr>
                    </a:solidFill>
                  </a:rPr>
                  <a:t> </a:t>
                </a:r>
                <a:r>
                  <a:rPr lang="en-US" sz="2000" i="1" dirty="0" err="1" smtClean="0">
                    <a:solidFill>
                      <a:schemeClr val="tx2">
                        <a:lumMod val="50000"/>
                      </a:schemeClr>
                    </a:solidFill>
                  </a:rPr>
                  <a:t>eng</a:t>
                </a:r>
                <a:r>
                  <a:rPr lang="en-US" sz="2000" i="1" dirty="0" smtClean="0">
                    <a:solidFill>
                      <a:schemeClr val="tx2">
                        <a:lumMod val="50000"/>
                      </a:schemeClr>
                    </a:solidFill>
                  </a:rPr>
                  <a:t> </a:t>
                </a:r>
                <a:r>
                  <a:rPr lang="en-US" sz="2000" i="1" dirty="0" err="1" smtClean="0">
                    <a:solidFill>
                      <a:schemeClr val="tx2">
                        <a:lumMod val="50000"/>
                      </a:schemeClr>
                    </a:solidFill>
                  </a:rPr>
                  <a:t>katta</a:t>
                </a:r>
                <a:r>
                  <a:rPr lang="en-US" sz="2000" i="1" dirty="0" smtClean="0">
                    <a:solidFill>
                      <a:schemeClr val="tx2">
                        <a:lumMod val="50000"/>
                      </a:schemeClr>
                    </a:solidFill>
                  </a:rPr>
                  <a:t> </a:t>
                </a:r>
                <a:r>
                  <a:rPr lang="en-US" sz="2000" i="1" dirty="0" err="1" smtClean="0">
                    <a:solidFill>
                      <a:schemeClr val="tx2">
                        <a:lumMod val="50000"/>
                      </a:schemeClr>
                    </a:solidFill>
                  </a:rPr>
                  <a:t>va</a:t>
                </a:r>
                <a:r>
                  <a:rPr lang="en-US" sz="2000" i="1" dirty="0" smtClean="0">
                    <a:solidFill>
                      <a:schemeClr val="tx2">
                        <a:lumMod val="50000"/>
                      </a:schemeClr>
                    </a:solidFill>
                  </a:rPr>
                  <a:t> </a:t>
                </a:r>
                <a:r>
                  <a:rPr lang="en-US" sz="2000" i="1" dirty="0" err="1" smtClean="0">
                    <a:solidFill>
                      <a:schemeClr val="tx2">
                        <a:lumMod val="50000"/>
                      </a:schemeClr>
                    </a:solidFill>
                  </a:rPr>
                  <a:t>eng</a:t>
                </a:r>
                <a:r>
                  <a:rPr lang="en-US" sz="2000" i="1" dirty="0" smtClean="0">
                    <a:solidFill>
                      <a:schemeClr val="tx2">
                        <a:lumMod val="50000"/>
                      </a:schemeClr>
                    </a:solidFill>
                  </a:rPr>
                  <a:t> </a:t>
                </a:r>
                <a:r>
                  <a:rPr lang="en-US" sz="2000" i="1" dirty="0" err="1" smtClean="0">
                    <a:solidFill>
                      <a:schemeClr val="tx2">
                        <a:lumMod val="50000"/>
                      </a:schemeClr>
                    </a:solidFill>
                  </a:rPr>
                  <a:t>kichik</a:t>
                </a:r>
                <a:r>
                  <a:rPr lang="en-US" sz="2000" i="1" dirty="0" smtClean="0">
                    <a:solidFill>
                      <a:schemeClr val="tx2">
                        <a:lumMod val="50000"/>
                      </a:schemeClr>
                    </a:solidFill>
                  </a:rPr>
                  <a:t> </a:t>
                </a:r>
                <a:r>
                  <a:rPr lang="en-US" sz="2000" i="1" dirty="0" err="1" smtClean="0">
                    <a:solidFill>
                      <a:schemeClr val="tx2">
                        <a:lumMod val="50000"/>
                      </a:schemeClr>
                    </a:solidFill>
                  </a:rPr>
                  <a:t>qiymatlarini</a:t>
                </a:r>
                <a:r>
                  <a:rPr lang="en-US" sz="2000" i="1" dirty="0" smtClean="0">
                    <a:solidFill>
                      <a:schemeClr val="tx2">
                        <a:lumMod val="50000"/>
                      </a:schemeClr>
                    </a:solidFill>
                  </a:rPr>
                  <a:t> toping</a:t>
                </a:r>
                <a:br>
                  <a:rPr lang="en-US" sz="2000" i="1" dirty="0" smtClean="0">
                    <a:solidFill>
                      <a:schemeClr val="tx2">
                        <a:lumMod val="50000"/>
                      </a:schemeClr>
                    </a:solidFill>
                  </a:rPr>
                </a:br>
                <a:r>
                  <a:rPr lang="en-US" sz="2000" i="1" dirty="0" smtClean="0">
                    <a:solidFill>
                      <a:schemeClr val="tx2">
                        <a:lumMod val="50000"/>
                      </a:schemeClr>
                    </a:solidFill>
                  </a:rPr>
                  <a:t>9.</a:t>
                </a:r>
                <a:r>
                  <a:rPr lang="en-US" sz="2000" dirty="0" smtClean="0">
                    <a:solidFill>
                      <a:schemeClr val="tx2">
                        <a:lumMod val="50000"/>
                      </a:schemeClr>
                    </a:solidFill>
                  </a:rPr>
                  <a:t>y= </a:t>
                </a:r>
                <a:r>
                  <a:rPr lang="en-US" sz="2000" i="1" dirty="0" smtClean="0">
                    <a:solidFill>
                      <a:schemeClr val="tx2">
                        <a:lumMod val="50000"/>
                      </a:schemeClr>
                    </a:solidFill>
                  </a:rPr>
                  <a:t>sin x </a:t>
                </a:r>
                <a14:m>
                  <m:oMath xmlns:m="http://schemas.openxmlformats.org/officeDocument/2006/math">
                    <m:r>
                      <a:rPr lang="en-US" sz="2000" i="1" smtClean="0">
                        <a:solidFill>
                          <a:schemeClr val="tx2">
                            <a:lumMod val="50000"/>
                          </a:schemeClr>
                        </a:solidFill>
                        <a:latin typeface="Cambria Math"/>
                        <a:ea typeface="Cambria Math"/>
                      </a:rPr>
                      <m:t>∙</m:t>
                    </m:r>
                  </m:oMath>
                </a14:m>
                <a:r>
                  <a:rPr lang="en-US" sz="2000" dirty="0" smtClean="0"/>
                  <a:t> </a:t>
                </a:r>
                <a:r>
                  <a:rPr lang="en-US" sz="2000" i="1" dirty="0" smtClean="0">
                    <a:solidFill>
                      <a:schemeClr val="tx2">
                        <a:lumMod val="50000"/>
                      </a:schemeClr>
                    </a:solidFill>
                  </a:rPr>
                  <a:t>sin 2x ; </a:t>
                </a:r>
                <a:r>
                  <a:rPr lang="en-US" sz="2000" dirty="0"/>
                  <a:t>	</a:t>
                </a:r>
                <a:r>
                  <a:rPr lang="en-US" sz="2000" dirty="0" smtClean="0">
                    <a:solidFill>
                      <a:schemeClr val="tx2">
                        <a:lumMod val="50000"/>
                      </a:schemeClr>
                    </a:solidFill>
                  </a:rPr>
                  <a:t>[ -</a:t>
                </a:r>
                <a14:m>
                  <m:oMath xmlns:m="http://schemas.openxmlformats.org/officeDocument/2006/math">
                    <m:r>
                      <a:rPr lang="en-US" sz="2000" i="1" smtClean="0">
                        <a:solidFill>
                          <a:schemeClr val="tx2">
                            <a:lumMod val="50000"/>
                          </a:schemeClr>
                        </a:solidFill>
                        <a:latin typeface="Cambria Math"/>
                        <a:ea typeface="Cambria Math"/>
                      </a:rPr>
                      <m:t>∞</m:t>
                    </m:r>
                    <m:r>
                      <a:rPr lang="en-US" sz="2000" b="0" i="1" smtClean="0">
                        <a:solidFill>
                          <a:schemeClr val="tx2">
                            <a:lumMod val="50000"/>
                          </a:schemeClr>
                        </a:solidFill>
                        <a:latin typeface="Cambria Math"/>
                        <a:ea typeface="Cambria Math"/>
                      </a:rPr>
                      <m:t>; +∞</m:t>
                    </m:r>
                  </m:oMath>
                </a14:m>
                <a:r>
                  <a:rPr lang="en-US" sz="2000" dirty="0" smtClean="0"/>
                  <a:t> </a:t>
                </a:r>
                <a:r>
                  <a:rPr lang="en-US" sz="2000" dirty="0" smtClean="0">
                    <a:solidFill>
                      <a:schemeClr val="tx2">
                        <a:lumMod val="50000"/>
                      </a:schemeClr>
                    </a:solidFill>
                  </a:rPr>
                  <a:t>]</a:t>
                </a:r>
                <a:r>
                  <a:rPr lang="en-US" sz="2000" dirty="0" smtClean="0"/>
                  <a:t/>
                </a:r>
                <a:br>
                  <a:rPr lang="en-US" sz="2000" dirty="0" smtClean="0"/>
                </a:br>
                <a:r>
                  <a:rPr lang="en-US" sz="2000" dirty="0"/>
                  <a:t/>
                </a:r>
                <a:br>
                  <a:rPr lang="en-US" sz="2000" dirty="0"/>
                </a:br>
                <a:r>
                  <a:rPr lang="en-US" sz="2000" i="1" dirty="0" smtClean="0">
                    <a:solidFill>
                      <a:schemeClr val="tx2">
                        <a:lumMod val="50000"/>
                      </a:schemeClr>
                    </a:solidFill>
                  </a:rPr>
                  <a:t>10</a:t>
                </a:r>
                <a:r>
                  <a:rPr lang="en-US" sz="2000" dirty="0" smtClean="0">
                    <a:solidFill>
                      <a:schemeClr val="tx2">
                        <a:lumMod val="50000"/>
                      </a:schemeClr>
                    </a:solidFill>
                  </a:rPr>
                  <a:t>. y= </a:t>
                </a:r>
                <a14:m>
                  <m:oMath xmlns:m="http://schemas.openxmlformats.org/officeDocument/2006/math">
                    <m:sSup>
                      <m:sSupPr>
                        <m:ctrlPr>
                          <a:rPr lang="en-US" sz="2200" i="1" smtClean="0">
                            <a:solidFill>
                              <a:schemeClr val="tx2">
                                <a:lumMod val="50000"/>
                              </a:schemeClr>
                            </a:solidFill>
                            <a:latin typeface="Cambria Math"/>
                          </a:rPr>
                        </m:ctrlPr>
                      </m:sSupPr>
                      <m:e>
                        <m:r>
                          <a:rPr lang="en-US" sz="2200" b="0" i="1" smtClean="0">
                            <a:solidFill>
                              <a:schemeClr val="tx2">
                                <a:lumMod val="50000"/>
                              </a:schemeClr>
                            </a:solidFill>
                            <a:latin typeface="Cambria Math"/>
                          </a:rPr>
                          <m:t>𝑥</m:t>
                        </m:r>
                      </m:e>
                      <m:sup>
                        <m:r>
                          <a:rPr lang="en-US" sz="2200" b="0" i="1" smtClean="0">
                            <a:solidFill>
                              <a:schemeClr val="tx2">
                                <a:lumMod val="50000"/>
                              </a:schemeClr>
                            </a:solidFill>
                            <a:latin typeface="Cambria Math"/>
                          </a:rPr>
                          <m:t>4</m:t>
                        </m:r>
                      </m:sup>
                    </m:sSup>
                    <m:r>
                      <a:rPr lang="en-US" sz="2200" b="0" i="0" smtClean="0">
                        <a:solidFill>
                          <a:schemeClr val="tx2">
                            <a:lumMod val="50000"/>
                          </a:schemeClr>
                        </a:solidFill>
                        <a:latin typeface="Cambria Math"/>
                      </a:rPr>
                      <m:t>−</m:t>
                    </m:r>
                    <m:r>
                      <a:rPr lang="en-US" sz="2200" b="0" i="1" smtClean="0">
                        <a:solidFill>
                          <a:schemeClr val="tx2">
                            <a:lumMod val="50000"/>
                          </a:schemeClr>
                        </a:solidFill>
                        <a:latin typeface="Cambria Math"/>
                      </a:rPr>
                      <m:t>8</m:t>
                    </m:r>
                    <m:sSup>
                      <m:sSupPr>
                        <m:ctrlPr>
                          <a:rPr lang="en-US" sz="2200" b="0" i="1" smtClean="0">
                            <a:solidFill>
                              <a:schemeClr val="tx2">
                                <a:lumMod val="50000"/>
                              </a:schemeClr>
                            </a:solidFill>
                            <a:latin typeface="Cambria Math"/>
                          </a:rPr>
                        </m:ctrlPr>
                      </m:sSupPr>
                      <m:e>
                        <m:r>
                          <a:rPr lang="en-US" sz="2200" b="0" i="1" smtClean="0">
                            <a:solidFill>
                              <a:schemeClr val="tx2">
                                <a:lumMod val="50000"/>
                              </a:schemeClr>
                            </a:solidFill>
                            <a:latin typeface="Cambria Math"/>
                          </a:rPr>
                          <m:t>𝑥</m:t>
                        </m:r>
                      </m:e>
                      <m:sup>
                        <m:r>
                          <a:rPr lang="en-US" sz="2200" b="0" i="1" smtClean="0">
                            <a:solidFill>
                              <a:schemeClr val="tx2">
                                <a:lumMod val="50000"/>
                              </a:schemeClr>
                            </a:solidFill>
                            <a:latin typeface="Cambria Math"/>
                          </a:rPr>
                          <m:t>2</m:t>
                        </m:r>
                      </m:sup>
                    </m:sSup>
                    <m:r>
                      <a:rPr lang="en-US" sz="2200" b="0" i="0" smtClean="0">
                        <a:solidFill>
                          <a:schemeClr val="tx2">
                            <a:lumMod val="50000"/>
                          </a:schemeClr>
                        </a:solidFill>
                        <a:latin typeface="Cambria Math"/>
                      </a:rPr>
                      <m:t>+3 ;[ −2;2]</m:t>
                    </m:r>
                  </m:oMath>
                </a14:m>
                <a:r>
                  <a:rPr lang="en-US" sz="2000" dirty="0"/>
                  <a:t>			</a:t>
                </a:r>
                <a:r>
                  <a:rPr lang="en-US" sz="2000" dirty="0" smtClean="0"/>
                  <a:t> </a:t>
                </a:r>
                <a:r>
                  <a:rPr lang="ru-RU" sz="2000" dirty="0"/>
                  <a:t/>
                </a:r>
                <a:br>
                  <a:rPr lang="ru-RU" sz="2000" dirty="0"/>
                </a:br>
                <a:r>
                  <a:rPr lang="en-US" sz="2000" dirty="0"/>
                  <a:t> </a:t>
                </a:r>
                <a:r>
                  <a:rPr lang="en-US" sz="2000" dirty="0" smtClean="0"/>
                  <a:t/>
                </a:r>
                <a:br>
                  <a:rPr lang="en-US" sz="2000" dirty="0" smtClean="0"/>
                </a:br>
                <a:r>
                  <a:rPr lang="en-US" sz="2000" i="1" dirty="0" smtClean="0">
                    <a:solidFill>
                      <a:schemeClr val="tx2">
                        <a:lumMod val="50000"/>
                      </a:schemeClr>
                    </a:solidFill>
                  </a:rPr>
                  <a:t>11. y= </a:t>
                </a:r>
                <a14:m>
                  <m:oMath xmlns:m="http://schemas.openxmlformats.org/officeDocument/2006/math">
                    <m:f>
                      <m:fPr>
                        <m:ctrlPr>
                          <a:rPr lang="en-US" sz="2000" i="1" smtClean="0">
                            <a:solidFill>
                              <a:schemeClr val="tx2">
                                <a:lumMod val="50000"/>
                              </a:schemeClr>
                            </a:solidFill>
                            <a:latin typeface="Cambria Math"/>
                          </a:rPr>
                        </m:ctrlPr>
                      </m:fPr>
                      <m:num>
                        <m:r>
                          <a:rPr lang="en-US" sz="2000" b="0" i="1" smtClean="0">
                            <a:solidFill>
                              <a:schemeClr val="tx2">
                                <a:lumMod val="50000"/>
                              </a:schemeClr>
                            </a:solidFill>
                            <a:latin typeface="Cambria Math"/>
                          </a:rPr>
                          <m:t>1</m:t>
                        </m:r>
                      </m:num>
                      <m:den>
                        <m:r>
                          <a:rPr lang="en-US" sz="2000" b="0" i="1" smtClean="0">
                            <a:solidFill>
                              <a:schemeClr val="tx2">
                                <a:lumMod val="50000"/>
                              </a:schemeClr>
                            </a:solidFill>
                            <a:latin typeface="Cambria Math"/>
                          </a:rPr>
                          <m:t>3</m:t>
                        </m:r>
                      </m:den>
                    </m:f>
                    <m:sSup>
                      <m:sSupPr>
                        <m:ctrlPr>
                          <a:rPr lang="en-US" sz="2000" i="1" smtClean="0">
                            <a:solidFill>
                              <a:schemeClr val="tx2">
                                <a:lumMod val="50000"/>
                              </a:schemeClr>
                            </a:solidFill>
                            <a:latin typeface="Cambria Math"/>
                          </a:rPr>
                        </m:ctrlPr>
                      </m:sSupPr>
                      <m:e>
                        <m:r>
                          <a:rPr lang="en-US" sz="2000" b="0" i="1" smtClean="0">
                            <a:solidFill>
                              <a:schemeClr val="tx2">
                                <a:lumMod val="50000"/>
                              </a:schemeClr>
                            </a:solidFill>
                            <a:latin typeface="Cambria Math"/>
                          </a:rPr>
                          <m:t>𝑥</m:t>
                        </m:r>
                      </m:e>
                      <m:sup>
                        <m:r>
                          <a:rPr lang="en-US" sz="2000" b="0" i="1" smtClean="0">
                            <a:solidFill>
                              <a:schemeClr val="tx2">
                                <a:lumMod val="50000"/>
                              </a:schemeClr>
                            </a:solidFill>
                            <a:latin typeface="Cambria Math"/>
                          </a:rPr>
                          <m:t>2</m:t>
                        </m:r>
                      </m:sup>
                    </m:sSup>
                    <m:r>
                      <a:rPr lang="en-US" sz="2000" b="0" i="0" smtClean="0">
                        <a:solidFill>
                          <a:schemeClr val="tx2">
                            <a:lumMod val="50000"/>
                          </a:schemeClr>
                        </a:solidFill>
                        <a:latin typeface="Cambria Math"/>
                      </a:rPr>
                      <m:t>−2</m:t>
                    </m:r>
                    <m:sSup>
                      <m:sSupPr>
                        <m:ctrlPr>
                          <a:rPr lang="en-US" sz="2000" b="0" i="1" smtClean="0">
                            <a:solidFill>
                              <a:schemeClr val="tx2">
                                <a:lumMod val="50000"/>
                              </a:schemeClr>
                            </a:solidFill>
                            <a:latin typeface="Cambria Math"/>
                          </a:rPr>
                        </m:ctrlPr>
                      </m:sSupPr>
                      <m:e>
                        <m:r>
                          <a:rPr lang="en-US" sz="2000" b="0" i="1" smtClean="0">
                            <a:solidFill>
                              <a:schemeClr val="tx2">
                                <a:lumMod val="50000"/>
                              </a:schemeClr>
                            </a:solidFill>
                            <a:latin typeface="Cambria Math"/>
                          </a:rPr>
                          <m:t>𝑥</m:t>
                        </m:r>
                      </m:e>
                      <m:sup>
                        <m:r>
                          <a:rPr lang="en-US" sz="2000" b="0" i="1" smtClean="0">
                            <a:solidFill>
                              <a:schemeClr val="tx2">
                                <a:lumMod val="50000"/>
                              </a:schemeClr>
                            </a:solidFill>
                            <a:latin typeface="Cambria Math"/>
                          </a:rPr>
                          <m:t>2</m:t>
                        </m:r>
                      </m:sup>
                    </m:sSup>
                    <m:r>
                      <a:rPr lang="en-US" sz="2000" b="0" i="0" smtClean="0">
                        <a:solidFill>
                          <a:schemeClr val="tx2">
                            <a:lumMod val="50000"/>
                          </a:schemeClr>
                        </a:solidFill>
                        <a:latin typeface="Cambria Math"/>
                      </a:rPr>
                      <m:t>+3;[−1;2]</m:t>
                    </m:r>
                  </m:oMath>
                </a14:m>
                <a:r>
                  <a:rPr lang="en-US" sz="2000" dirty="0"/>
                  <a:t>	</a:t>
                </a:r>
                <a:r>
                  <a:rPr lang="en-US" sz="2000" dirty="0" smtClean="0"/>
                  <a:t> </a:t>
                </a:r>
                <a:br>
                  <a:rPr lang="en-US" sz="2000" dirty="0" smtClean="0"/>
                </a:br>
                <a:r>
                  <a:rPr lang="en-US" sz="2000" dirty="0"/>
                  <a:t/>
                </a:r>
                <a:br>
                  <a:rPr lang="en-US" sz="2000" dirty="0"/>
                </a:br>
                <a:r>
                  <a:rPr lang="en-US" sz="2000" i="1" dirty="0" smtClean="0">
                    <a:solidFill>
                      <a:schemeClr val="tx2">
                        <a:lumMod val="50000"/>
                      </a:schemeClr>
                    </a:solidFill>
                  </a:rPr>
                  <a:t>12. y= </a:t>
                </a:r>
                <a:r>
                  <a:rPr lang="en-US" sz="2000" i="1" dirty="0" err="1" smtClean="0">
                    <a:solidFill>
                      <a:schemeClr val="tx2">
                        <a:lumMod val="50000"/>
                      </a:schemeClr>
                    </a:solidFill>
                  </a:rPr>
                  <a:t>ln</a:t>
                </a:r>
                <a:r>
                  <a:rPr lang="en-US" sz="2000" i="1" dirty="0" smtClean="0">
                    <a:solidFill>
                      <a:schemeClr val="tx2">
                        <a:lumMod val="50000"/>
                      </a:schemeClr>
                    </a:solidFill>
                  </a:rPr>
                  <a:t> x; </a:t>
                </a:r>
                <a:r>
                  <a:rPr lang="en-US" sz="2000" dirty="0" smtClean="0">
                    <a:solidFill>
                      <a:schemeClr val="tx2">
                        <a:lumMod val="50000"/>
                      </a:schemeClr>
                    </a:solidFill>
                  </a:rPr>
                  <a:t>[0;1] </a:t>
                </a:r>
                <a:r>
                  <a:rPr lang="en-US" sz="2000" dirty="0"/>
                  <a:t>			</a:t>
                </a:r>
                <a:r>
                  <a:rPr lang="ru-RU" sz="2000" dirty="0"/>
                  <a:t/>
                </a:r>
                <a:br>
                  <a:rPr lang="ru-RU" sz="2000" dirty="0"/>
                </a:br>
                <a:r>
                  <a:rPr lang="en-US" sz="2000" dirty="0"/>
                  <a:t> </a:t>
                </a:r>
                <a:r>
                  <a:rPr lang="ru-RU" sz="2000" dirty="0"/>
                  <a:t/>
                </a:r>
                <a:br>
                  <a:rPr lang="ru-RU" sz="2000" dirty="0"/>
                </a:br>
                <a:r>
                  <a:rPr lang="en-US" sz="2000" dirty="0"/>
                  <a:t>				</a:t>
                </a:r>
                <a:r>
                  <a:rPr lang="ru-RU" sz="2000" dirty="0"/>
                  <a:t/>
                </a:r>
                <a:br>
                  <a:rPr lang="ru-RU" sz="2000" dirty="0"/>
                </a:br>
                <a:r>
                  <a:rPr lang="en-US" sz="2000" dirty="0"/>
                  <a:t> </a:t>
                </a:r>
                <a:r>
                  <a:rPr lang="ru-RU" sz="2000" dirty="0"/>
                  <a:t/>
                </a:r>
                <a:br>
                  <a:rPr lang="ru-RU" sz="2000" dirty="0"/>
                </a:br>
                <a:r>
                  <a:rPr lang="en-US" sz="2000" dirty="0"/>
                  <a:t>			</a:t>
                </a:r>
                <a:r>
                  <a:rPr lang="ru-RU" sz="2000" dirty="0"/>
                  <a:t/>
                </a:r>
                <a:br>
                  <a:rPr lang="ru-RU" sz="2000" dirty="0"/>
                </a:br>
                <a:endParaRPr lang="ru-RU" sz="2000"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11560" y="4305262"/>
                <a:ext cx="7772400" cy="2592288"/>
              </a:xfrm>
              <a:blipFill rotWithShape="1">
                <a:blip r:embed="rId2"/>
                <a:stretch>
                  <a:fillRect l="-627" t="-153647" r="-157"/>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683568" y="6351905"/>
            <a:ext cx="45719" cy="45719"/>
          </a:xfrm>
        </p:spPr>
        <p:txBody>
          <a:bodyPr>
            <a:normAutofit fontScale="25000" lnSpcReduction="20000"/>
          </a:bodyPr>
          <a:lstStyle/>
          <a:p>
            <a:endParaRPr lang="ru-RU" dirty="0"/>
          </a:p>
        </p:txBody>
      </p:sp>
      <p:pic>
        <p:nvPicPr>
          <p:cNvPr id="6" name="Picture 77" descr="Рисунок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45024"/>
            <a:ext cx="2555776" cy="26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221088"/>
            <a:ext cx="1907704" cy="23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ANTN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769100" y="188640"/>
            <a:ext cx="23749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74211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85800" y="836712"/>
                <a:ext cx="7772400" cy="5112568"/>
              </a:xfrm>
            </p:spPr>
            <p:txBody>
              <a:bodyPr>
                <a:normAutofit/>
              </a:bodyPr>
              <a:lstStyle/>
              <a:p>
                <a:pPr algn="l"/>
                <a:r>
                  <a:rPr lang="en-US" sz="2400" i="1" dirty="0" smtClean="0">
                    <a:solidFill>
                      <a:schemeClr val="tx2">
                        <a:lumMod val="50000"/>
                      </a:schemeClr>
                    </a:solidFill>
                  </a:rPr>
                  <a:t>                         </a:t>
                </a:r>
                <a:r>
                  <a:rPr lang="en-US" sz="4000" i="1" dirty="0" err="1" smtClean="0">
                    <a:solidFill>
                      <a:schemeClr val="tx2">
                        <a:lumMod val="50000"/>
                      </a:schemeClr>
                    </a:solidFill>
                  </a:rPr>
                  <a:t>Krosvord</a:t>
                </a:r>
                <a:r>
                  <a:rPr lang="en-US" sz="4000" i="1" dirty="0" smtClean="0">
                    <a:solidFill>
                      <a:schemeClr val="tx2">
                        <a:lumMod val="50000"/>
                      </a:schemeClr>
                    </a:solidFill>
                  </a:rPr>
                  <a:t> </a:t>
                </a:r>
                <a:r>
                  <a:rPr lang="en-US" sz="4000" i="1" dirty="0" err="1" smtClean="0">
                    <a:solidFill>
                      <a:schemeClr val="tx2">
                        <a:lumMod val="50000"/>
                      </a:schemeClr>
                    </a:solidFill>
                  </a:rPr>
                  <a:t>savollari</a:t>
                </a:r>
                <a:r>
                  <a:rPr lang="en-US" sz="4000" i="1" dirty="0" smtClean="0">
                    <a:solidFill>
                      <a:schemeClr val="tx2">
                        <a:lumMod val="50000"/>
                      </a:schemeClr>
                    </a:solidFill>
                  </a:rPr>
                  <a:t>. </a:t>
                </a:r>
                <a:br>
                  <a:rPr lang="en-US" sz="4000" i="1" dirty="0" smtClean="0">
                    <a:solidFill>
                      <a:schemeClr val="tx2">
                        <a:lumMod val="50000"/>
                      </a:schemeClr>
                    </a:solidFill>
                  </a:rPr>
                </a:br>
                <a:r>
                  <a:rPr lang="en-US" sz="2400" i="1" dirty="0">
                    <a:solidFill>
                      <a:schemeClr val="tx2">
                        <a:lumMod val="50000"/>
                      </a:schemeClr>
                    </a:solidFill>
                  </a:rPr>
                  <a:t> </a:t>
                </a:r>
                <a:r>
                  <a:rPr lang="en-US" sz="2200" i="1" dirty="0" smtClean="0">
                    <a:solidFill>
                      <a:schemeClr val="tx2">
                        <a:lumMod val="50000"/>
                      </a:schemeClr>
                    </a:solidFill>
                  </a:rPr>
                  <a:t>1. Agar </a:t>
                </a:r>
                <a:r>
                  <a:rPr lang="uz-Cyrl-UZ" sz="2200" i="1" dirty="0">
                    <a:solidFill>
                      <a:schemeClr val="tx2">
                        <a:lumMod val="50000"/>
                      </a:schemeClr>
                    </a:solidFill>
                  </a:rPr>
                  <a:t>x</a:t>
                </a:r>
                <a:r>
                  <a:rPr lang="uz-Cyrl-UZ" sz="2200" i="1" baseline="-25000" dirty="0">
                    <a:solidFill>
                      <a:schemeClr val="tx2">
                        <a:lumMod val="50000"/>
                      </a:schemeClr>
                    </a:solidFill>
                  </a:rPr>
                  <a:t>0</a:t>
                </a:r>
                <a:r>
                  <a:rPr lang="en-US" sz="2200" i="1" dirty="0" smtClean="0">
                    <a:solidFill>
                      <a:schemeClr val="tx2">
                        <a:lumMod val="50000"/>
                      </a:schemeClr>
                    </a:solidFill>
                  </a:rPr>
                  <a:t> </a:t>
                </a:r>
                <a:r>
                  <a:rPr lang="en-US" sz="2200" i="1" dirty="0" err="1" smtClean="0">
                    <a:solidFill>
                      <a:schemeClr val="tx2">
                        <a:lumMod val="50000"/>
                      </a:schemeClr>
                    </a:solidFill>
                  </a:rPr>
                  <a:t>nuqtaning</a:t>
                </a:r>
                <a:r>
                  <a:rPr lang="en-US" sz="2200" i="1" dirty="0" smtClean="0">
                    <a:solidFill>
                      <a:schemeClr val="tx2">
                        <a:lumMod val="50000"/>
                      </a:schemeClr>
                    </a:solidFill>
                  </a:rPr>
                  <a:t> </a:t>
                </a:r>
                <a:r>
                  <a:rPr lang="en-US" sz="2200" i="1" dirty="0" err="1" smtClean="0">
                    <a:solidFill>
                      <a:schemeClr val="tx2">
                        <a:lumMod val="50000"/>
                      </a:schemeClr>
                    </a:solidFill>
                  </a:rPr>
                  <a:t>shunday</a:t>
                </a:r>
                <a:r>
                  <a:rPr lang="en-US" sz="2200" i="1" dirty="0" smtClean="0">
                    <a:solidFill>
                      <a:schemeClr val="tx2">
                        <a:lumMod val="50000"/>
                      </a:schemeClr>
                    </a:solidFill>
                  </a:rPr>
                  <a:t> </a:t>
                </a:r>
                <a:r>
                  <a:rPr lang="uz-Cyrl-UZ" sz="2200" dirty="0" smtClean="0">
                    <a:solidFill>
                      <a:schemeClr val="tx2">
                        <a:lumMod val="50000"/>
                      </a:schemeClr>
                    </a:solidFill>
                  </a:rPr>
                  <a:t>(</a:t>
                </a:r>
                <a:r>
                  <a:rPr lang="uz-Cyrl-UZ" sz="2200" i="1" dirty="0">
                    <a:solidFill>
                      <a:schemeClr val="tx2">
                        <a:lumMod val="50000"/>
                      </a:schemeClr>
                    </a:solidFill>
                  </a:rPr>
                  <a:t>x</a:t>
                </a:r>
                <a:r>
                  <a:rPr lang="uz-Cyrl-UZ" sz="2200" i="1" baseline="-25000" dirty="0">
                    <a:solidFill>
                      <a:schemeClr val="tx2">
                        <a:lumMod val="50000"/>
                      </a:schemeClr>
                    </a:solidFill>
                  </a:rPr>
                  <a:t>0</a:t>
                </a:r>
                <a:r>
                  <a:rPr lang="uz-Cyrl-UZ" sz="2200" i="1" dirty="0">
                    <a:solidFill>
                      <a:schemeClr val="tx2">
                        <a:lumMod val="50000"/>
                      </a:schemeClr>
                    </a:solidFill>
                  </a:rPr>
                  <a:t>-</a:t>
                </a:r>
                <a:r>
                  <a:rPr lang="uz-Cyrl-UZ" sz="2200" i="1" dirty="0">
                    <a:solidFill>
                      <a:schemeClr val="tx2">
                        <a:lumMod val="50000"/>
                      </a:schemeClr>
                    </a:solidFill>
                    <a:sym typeface="Symbol"/>
                  </a:rPr>
                  <a:t></a:t>
                </a:r>
                <a:r>
                  <a:rPr lang="uz-Cyrl-UZ" sz="2200" i="1" dirty="0">
                    <a:solidFill>
                      <a:schemeClr val="tx2">
                        <a:lumMod val="50000"/>
                      </a:schemeClr>
                    </a:solidFill>
                  </a:rPr>
                  <a:t>,x</a:t>
                </a:r>
                <a:r>
                  <a:rPr lang="uz-Cyrl-UZ" sz="2200" i="1" baseline="-25000" dirty="0">
                    <a:solidFill>
                      <a:schemeClr val="tx2">
                        <a:lumMod val="50000"/>
                      </a:schemeClr>
                    </a:solidFill>
                  </a:rPr>
                  <a:t>0</a:t>
                </a:r>
                <a:r>
                  <a:rPr lang="uz-Cyrl-UZ" sz="2200" i="1" dirty="0">
                    <a:solidFill>
                      <a:schemeClr val="tx2">
                        <a:lumMod val="50000"/>
                      </a:schemeClr>
                    </a:solidFill>
                  </a:rPr>
                  <a:t>+</a:t>
                </a:r>
                <a:r>
                  <a:rPr lang="uz-Cyrl-UZ" sz="2200" i="1" dirty="0">
                    <a:solidFill>
                      <a:schemeClr val="tx2">
                        <a:lumMod val="50000"/>
                      </a:schemeClr>
                    </a:solidFill>
                    <a:sym typeface="Symbol"/>
                  </a:rPr>
                  <a:t></a:t>
                </a:r>
                <a:r>
                  <a:rPr lang="uz-Cyrl-UZ" sz="2200" dirty="0">
                    <a:solidFill>
                      <a:schemeClr val="tx2">
                        <a:lumMod val="50000"/>
                      </a:schemeClr>
                    </a:solidFill>
                  </a:rPr>
                  <a:t>) </a:t>
                </a:r>
                <a:r>
                  <a:rPr lang="en-US" sz="2200" i="1" dirty="0">
                    <a:solidFill>
                      <a:schemeClr val="tx2">
                        <a:lumMod val="50000"/>
                      </a:schemeClr>
                    </a:solidFill>
                  </a:rPr>
                  <a:t> </a:t>
                </a:r>
                <a:r>
                  <a:rPr lang="en-US" sz="2200" i="1" dirty="0" err="1" smtClean="0">
                    <a:solidFill>
                      <a:schemeClr val="tx2">
                        <a:lumMod val="50000"/>
                      </a:schemeClr>
                    </a:solidFill>
                  </a:rPr>
                  <a:t>atrofi</a:t>
                </a:r>
                <a:r>
                  <a:rPr lang="en-US" sz="2200" i="1" dirty="0" smtClean="0">
                    <a:solidFill>
                      <a:schemeClr val="tx2">
                        <a:lumMod val="50000"/>
                      </a:schemeClr>
                    </a:solidFill>
                  </a:rPr>
                  <a:t>  </a:t>
                </a:r>
                <a:r>
                  <a:rPr lang="en-US" sz="2200" i="1" dirty="0" err="1" smtClean="0">
                    <a:solidFill>
                      <a:schemeClr val="tx2">
                        <a:lumMod val="50000"/>
                      </a:schemeClr>
                    </a:solidFill>
                  </a:rPr>
                  <a:t>mavjud</a:t>
                </a:r>
                <a:r>
                  <a:rPr lang="en-US" sz="2200" i="1" dirty="0" smtClean="0">
                    <a:solidFill>
                      <a:schemeClr val="tx2">
                        <a:lumMod val="50000"/>
                      </a:schemeClr>
                    </a:solidFill>
                  </a:rPr>
                  <a:t>  </a:t>
                </a:r>
                <a:r>
                  <a:rPr lang="en-US" sz="2200" i="1" dirty="0" err="1" smtClean="0">
                    <a:solidFill>
                      <a:schemeClr val="tx2">
                        <a:lumMod val="50000"/>
                      </a:schemeClr>
                    </a:solidFill>
                  </a:rPr>
                  <a:t>bo’lib</a:t>
                </a:r>
                <a:r>
                  <a:rPr lang="en-US" sz="2200" i="1" dirty="0" smtClean="0">
                    <a:solidFill>
                      <a:schemeClr val="tx2">
                        <a:lumMod val="50000"/>
                      </a:schemeClr>
                    </a:solidFill>
                  </a:rPr>
                  <a:t> </a:t>
                </a:r>
                <a:r>
                  <a:rPr lang="en-US" sz="2200" i="1" dirty="0" err="1" smtClean="0">
                    <a:solidFill>
                      <a:schemeClr val="tx2">
                        <a:lumMod val="50000"/>
                      </a:schemeClr>
                    </a:solidFill>
                  </a:rPr>
                  <a:t>shu</a:t>
                </a:r>
                <a:r>
                  <a:rPr lang="en-US" sz="2200" i="1" dirty="0" smtClean="0">
                    <a:solidFill>
                      <a:schemeClr val="tx2">
                        <a:lumMod val="50000"/>
                      </a:schemeClr>
                    </a:solidFill>
                  </a:rPr>
                  <a:t> </a:t>
                </a:r>
                <a:r>
                  <a:rPr lang="en-US" sz="2200" i="1" dirty="0" err="1" smtClean="0">
                    <a:solidFill>
                      <a:schemeClr val="tx2">
                        <a:lumMod val="50000"/>
                      </a:schemeClr>
                    </a:solidFill>
                  </a:rPr>
                  <a:t>atrofdan</a:t>
                </a:r>
                <a:r>
                  <a:rPr lang="en-US" sz="2200" i="1" dirty="0" smtClean="0">
                    <a:solidFill>
                      <a:schemeClr val="tx2">
                        <a:lumMod val="50000"/>
                      </a:schemeClr>
                    </a:solidFill>
                  </a:rPr>
                  <a:t> </a:t>
                </a:r>
                <a:r>
                  <a:rPr lang="en-US" sz="2200" i="1" dirty="0" err="1" smtClean="0">
                    <a:solidFill>
                      <a:schemeClr val="tx2">
                        <a:lumMod val="50000"/>
                      </a:schemeClr>
                    </a:solidFill>
                  </a:rPr>
                  <a:t>olingan</a:t>
                </a:r>
                <a:r>
                  <a:rPr lang="en-US" sz="2200" i="1" dirty="0" smtClean="0">
                    <a:solidFill>
                      <a:schemeClr val="tx2">
                        <a:lumMod val="50000"/>
                      </a:schemeClr>
                    </a:solidFill>
                  </a:rPr>
                  <a:t> </a:t>
                </a:r>
                <a:r>
                  <a:rPr lang="en-US" sz="2200" i="1" dirty="0" err="1" smtClean="0">
                    <a:solidFill>
                      <a:schemeClr val="tx2">
                        <a:lumMod val="50000"/>
                      </a:schemeClr>
                    </a:solidFill>
                  </a:rPr>
                  <a:t>ixtiyoriy</a:t>
                </a:r>
                <a:r>
                  <a:rPr lang="en-US" sz="2200" i="1" dirty="0" smtClean="0">
                    <a:solidFill>
                      <a:schemeClr val="tx2">
                        <a:lumMod val="50000"/>
                      </a:schemeClr>
                    </a:solidFill>
                  </a:rPr>
                  <a:t> x </a:t>
                </a:r>
                <a:r>
                  <a:rPr lang="en-US" sz="2200" i="1" dirty="0" err="1" smtClean="0">
                    <a:solidFill>
                      <a:schemeClr val="tx2">
                        <a:lumMod val="50000"/>
                      </a:schemeClr>
                    </a:solidFill>
                  </a:rPr>
                  <a:t>uchun</a:t>
                </a:r>
                <a:r>
                  <a:rPr lang="en-US" sz="2200" i="1" dirty="0" smtClean="0">
                    <a:solidFill>
                      <a:schemeClr val="tx2">
                        <a:lumMod val="50000"/>
                      </a:schemeClr>
                    </a:solidFill>
                  </a:rPr>
                  <a:t> </a:t>
                </a:r>
                <a:r>
                  <a:rPr lang="uz-Cyrl-UZ" sz="2200" i="1" dirty="0" smtClean="0">
                    <a:solidFill>
                      <a:schemeClr val="tx2">
                        <a:lumMod val="50000"/>
                      </a:schemeClr>
                    </a:solidFill>
                  </a:rPr>
                  <a:t>f(x)≤f(x</a:t>
                </a:r>
                <a:r>
                  <a:rPr lang="uz-Cyrl-UZ" sz="2200" i="1" baseline="-25000" dirty="0" smtClean="0">
                    <a:solidFill>
                      <a:schemeClr val="tx2">
                        <a:lumMod val="50000"/>
                      </a:schemeClr>
                    </a:solidFill>
                  </a:rPr>
                  <a:t>0</a:t>
                </a:r>
                <a:r>
                  <a:rPr lang="uz-Cyrl-UZ" sz="2200" i="1" dirty="0" smtClean="0">
                    <a:solidFill>
                      <a:schemeClr val="tx2">
                        <a:lumMod val="50000"/>
                      </a:schemeClr>
                    </a:solidFill>
                  </a:rPr>
                  <a:t>)</a:t>
                </a:r>
                <a:r>
                  <a:rPr lang="en-US" sz="2200" i="1" dirty="0" smtClean="0">
                    <a:solidFill>
                      <a:schemeClr val="tx2">
                        <a:lumMod val="50000"/>
                      </a:schemeClr>
                    </a:solidFill>
                  </a:rPr>
                  <a:t> </a:t>
                </a:r>
                <a:r>
                  <a:rPr lang="en-US" sz="2200" i="1" dirty="0" err="1" smtClean="0">
                    <a:solidFill>
                      <a:schemeClr val="tx2">
                        <a:lumMod val="50000"/>
                      </a:schemeClr>
                    </a:solidFill>
                  </a:rPr>
                  <a:t>tengsizlik</a:t>
                </a:r>
                <a:r>
                  <a:rPr lang="en-US" sz="2200" i="1" dirty="0" smtClean="0">
                    <a:solidFill>
                      <a:schemeClr val="tx2">
                        <a:lumMod val="50000"/>
                      </a:schemeClr>
                    </a:solidFill>
                  </a:rPr>
                  <a:t> </a:t>
                </a:r>
                <a:r>
                  <a:rPr lang="en-US" sz="2200" i="1" dirty="0" err="1" smtClean="0">
                    <a:solidFill>
                      <a:schemeClr val="tx2">
                        <a:lumMod val="50000"/>
                      </a:schemeClr>
                    </a:solidFill>
                  </a:rPr>
                  <a:t>o’rinli</a:t>
                </a:r>
                <a:r>
                  <a:rPr lang="en-US" sz="2200" i="1" dirty="0" smtClean="0">
                    <a:solidFill>
                      <a:schemeClr val="tx2">
                        <a:lumMod val="50000"/>
                      </a:schemeClr>
                    </a:solidFill>
                  </a:rPr>
                  <a:t> </a:t>
                </a:r>
                <a:r>
                  <a:rPr lang="en-US" sz="2200" i="1" dirty="0" err="1" smtClean="0">
                    <a:solidFill>
                      <a:schemeClr val="tx2">
                        <a:lumMod val="50000"/>
                      </a:schemeClr>
                    </a:solidFill>
                  </a:rPr>
                  <a:t>bo’lsa</a:t>
                </a:r>
                <a:r>
                  <a:rPr lang="en-US" sz="2200" i="1" dirty="0" smtClean="0">
                    <a:solidFill>
                      <a:schemeClr val="tx2">
                        <a:lumMod val="50000"/>
                      </a:schemeClr>
                    </a:solidFill>
                  </a:rPr>
                  <a:t> u </a:t>
                </a:r>
                <a:r>
                  <a:rPr lang="en-US" sz="2200" i="1" dirty="0" err="1" smtClean="0">
                    <a:solidFill>
                      <a:schemeClr val="tx2">
                        <a:lumMod val="50000"/>
                      </a:schemeClr>
                    </a:solidFill>
                  </a:rPr>
                  <a:t>holda</a:t>
                </a:r>
                <a:r>
                  <a:rPr lang="en-US" sz="2200" i="1" dirty="0">
                    <a:solidFill>
                      <a:schemeClr val="tx2">
                        <a:lumMod val="50000"/>
                      </a:schemeClr>
                    </a:solidFill>
                  </a:rPr>
                  <a:t> </a:t>
                </a:r>
                <a:r>
                  <a:rPr lang="uz-Cyrl-UZ" sz="2200" i="1" dirty="0">
                    <a:solidFill>
                      <a:schemeClr val="tx2">
                        <a:lumMod val="50000"/>
                      </a:schemeClr>
                    </a:solidFill>
                  </a:rPr>
                  <a:t>x</a:t>
                </a:r>
                <a:r>
                  <a:rPr lang="uz-Cyrl-UZ" sz="2200" i="1" baseline="-25000" dirty="0">
                    <a:solidFill>
                      <a:schemeClr val="tx2">
                        <a:lumMod val="50000"/>
                      </a:schemeClr>
                    </a:solidFill>
                  </a:rPr>
                  <a:t>0</a:t>
                </a:r>
                <a:r>
                  <a:rPr lang="uz-Cyrl-UZ" sz="2200" i="1" dirty="0" smtClean="0">
                    <a:solidFill>
                      <a:schemeClr val="tx2">
                        <a:lumMod val="50000"/>
                      </a:schemeClr>
                    </a:solidFill>
                  </a:rPr>
                  <a:t> </a:t>
                </a:r>
                <a:r>
                  <a:rPr lang="en-US" sz="2200" i="1" dirty="0" err="1" smtClean="0">
                    <a:solidFill>
                      <a:schemeClr val="tx2">
                        <a:lumMod val="50000"/>
                      </a:schemeClr>
                    </a:solidFill>
                  </a:rPr>
                  <a:t>nuqta</a:t>
                </a:r>
                <a:r>
                  <a:rPr lang="en-US" sz="2200" i="1" dirty="0" smtClean="0">
                    <a:solidFill>
                      <a:schemeClr val="tx2">
                        <a:lumMod val="50000"/>
                      </a:schemeClr>
                    </a:solidFill>
                  </a:rPr>
                  <a:t> f(x) </a:t>
                </a:r>
                <a:r>
                  <a:rPr lang="en-US" sz="2200" i="1" dirty="0" err="1" smtClean="0">
                    <a:solidFill>
                      <a:schemeClr val="tx2">
                        <a:lumMod val="50000"/>
                      </a:schemeClr>
                    </a:solidFill>
                  </a:rPr>
                  <a:t>funksiyani</a:t>
                </a:r>
                <a:r>
                  <a:rPr lang="en-US" sz="2200" i="1" dirty="0" smtClean="0">
                    <a:solidFill>
                      <a:schemeClr val="tx2">
                        <a:lumMod val="50000"/>
                      </a:schemeClr>
                    </a:solidFill>
                  </a:rPr>
                  <a:t> </a:t>
                </a:r>
                <a:r>
                  <a:rPr lang="en-US" sz="2200" i="1" dirty="0" err="1" smtClean="0">
                    <a:solidFill>
                      <a:schemeClr val="tx2">
                        <a:lumMod val="50000"/>
                      </a:schemeClr>
                    </a:solidFill>
                  </a:rPr>
                  <a:t>qanday</a:t>
                </a:r>
                <a:r>
                  <a:rPr lang="en-US" sz="2200" i="1" dirty="0" smtClean="0">
                    <a:solidFill>
                      <a:schemeClr val="tx2">
                        <a:lumMod val="50000"/>
                      </a:schemeClr>
                    </a:solidFill>
                  </a:rPr>
                  <a:t> </a:t>
                </a:r>
                <a:r>
                  <a:rPr lang="en-US" sz="2200" i="1" dirty="0" err="1" smtClean="0">
                    <a:solidFill>
                      <a:schemeClr val="tx2">
                        <a:lumMod val="50000"/>
                      </a:schemeClr>
                    </a:solidFill>
                  </a:rPr>
                  <a:t>nuqtasi</a:t>
                </a:r>
                <a:r>
                  <a:rPr lang="en-US" sz="2200" i="1" dirty="0" smtClean="0">
                    <a:solidFill>
                      <a:schemeClr val="tx2">
                        <a:lumMod val="50000"/>
                      </a:schemeClr>
                    </a:solidFill>
                  </a:rPr>
                  <a:t> deb </a:t>
                </a:r>
                <a:r>
                  <a:rPr lang="en-US" sz="2200" i="1" dirty="0" err="1" smtClean="0">
                    <a:solidFill>
                      <a:schemeClr val="tx2">
                        <a:lumMod val="50000"/>
                      </a:schemeClr>
                    </a:solidFill>
                  </a:rPr>
                  <a:t>ataladi</a:t>
                </a:r>
                <a:r>
                  <a:rPr lang="en-US" sz="2200" i="1" dirty="0" smtClean="0">
                    <a:solidFill>
                      <a:schemeClr val="tx2">
                        <a:lumMod val="50000"/>
                      </a:schemeClr>
                    </a:solidFill>
                  </a:rPr>
                  <a:t>. </a:t>
                </a:r>
                <a:br>
                  <a:rPr lang="en-US" sz="2200" i="1" dirty="0" smtClean="0">
                    <a:solidFill>
                      <a:schemeClr val="tx2">
                        <a:lumMod val="50000"/>
                      </a:schemeClr>
                    </a:solidFill>
                  </a:rPr>
                </a:br>
                <a:r>
                  <a:rPr lang="en-US" sz="2200" i="1" dirty="0" smtClean="0">
                    <a:solidFill>
                      <a:schemeClr val="tx2">
                        <a:lumMod val="50000"/>
                      </a:schemeClr>
                    </a:solidFill>
                  </a:rPr>
                  <a:t>  2. Agar </a:t>
                </a:r>
                <a:r>
                  <a:rPr lang="uz-Cyrl-UZ" sz="2200" i="1" dirty="0">
                    <a:solidFill>
                      <a:schemeClr val="tx2">
                        <a:lumMod val="50000"/>
                      </a:schemeClr>
                    </a:solidFill>
                  </a:rPr>
                  <a:t>x</a:t>
                </a:r>
                <a:r>
                  <a:rPr lang="uz-Cyrl-UZ" sz="2200" i="1" baseline="-25000" dirty="0">
                    <a:solidFill>
                      <a:schemeClr val="tx2">
                        <a:lumMod val="50000"/>
                      </a:schemeClr>
                    </a:solidFill>
                  </a:rPr>
                  <a:t>0</a:t>
                </a:r>
                <a:r>
                  <a:rPr lang="en-US" sz="2200" i="1" dirty="0" smtClean="0">
                    <a:solidFill>
                      <a:schemeClr val="tx2">
                        <a:lumMod val="50000"/>
                      </a:schemeClr>
                    </a:solidFill>
                  </a:rPr>
                  <a:t>  </a:t>
                </a:r>
                <a:r>
                  <a:rPr lang="en-US" sz="2200" i="1" dirty="0" err="1" smtClean="0">
                    <a:solidFill>
                      <a:schemeClr val="tx2">
                        <a:lumMod val="50000"/>
                      </a:schemeClr>
                    </a:solidFill>
                  </a:rPr>
                  <a:t>nuqta</a:t>
                </a:r>
                <a:r>
                  <a:rPr lang="en-US" sz="2200" i="1" dirty="0" smtClean="0">
                    <a:solidFill>
                      <a:schemeClr val="tx2">
                        <a:lumMod val="50000"/>
                      </a:schemeClr>
                    </a:solidFill>
                  </a:rPr>
                  <a:t> f(x) </a:t>
                </a:r>
                <a:r>
                  <a:rPr lang="en-US" sz="2200" i="1" dirty="0" err="1" smtClean="0">
                    <a:solidFill>
                      <a:schemeClr val="tx2">
                        <a:lumMod val="50000"/>
                      </a:schemeClr>
                    </a:solidFill>
                  </a:rPr>
                  <a:t>funksiyaning</a:t>
                </a:r>
                <a:r>
                  <a:rPr lang="en-US" sz="2200" i="1" dirty="0" smtClean="0">
                    <a:solidFill>
                      <a:schemeClr val="tx2">
                        <a:lumMod val="50000"/>
                      </a:schemeClr>
                    </a:solidFill>
                  </a:rPr>
                  <a:t> minimum </a:t>
                </a:r>
                <a:r>
                  <a:rPr lang="en-US" sz="2200" i="1" dirty="0" err="1" smtClean="0">
                    <a:solidFill>
                      <a:schemeClr val="tx2">
                        <a:lumMod val="50000"/>
                      </a:schemeClr>
                    </a:solidFill>
                  </a:rPr>
                  <a:t>nuqtasi</a:t>
                </a:r>
                <a:r>
                  <a:rPr lang="en-US" sz="2200" i="1" dirty="0" smtClean="0">
                    <a:solidFill>
                      <a:schemeClr val="tx2">
                        <a:lumMod val="50000"/>
                      </a:schemeClr>
                    </a:solidFill>
                  </a:rPr>
                  <a:t> </a:t>
                </a:r>
                <a:r>
                  <a:rPr lang="en-US" sz="2200" i="1" dirty="0" err="1" smtClean="0">
                    <a:solidFill>
                      <a:schemeClr val="tx2">
                        <a:lumMod val="50000"/>
                      </a:schemeClr>
                    </a:solidFill>
                  </a:rPr>
                  <a:t>bo’lsa</a:t>
                </a:r>
                <a:r>
                  <a:rPr lang="en-US" sz="2200" i="1" dirty="0" smtClean="0">
                    <a:solidFill>
                      <a:schemeClr val="tx2">
                        <a:lumMod val="50000"/>
                      </a:schemeClr>
                    </a:solidFill>
                  </a:rPr>
                  <a:t> </a:t>
                </a:r>
                <a:r>
                  <a:rPr lang="uz-Cyrl-UZ" sz="2200" i="1" dirty="0">
                    <a:solidFill>
                      <a:schemeClr val="tx2">
                        <a:lumMod val="50000"/>
                      </a:schemeClr>
                    </a:solidFill>
                  </a:rPr>
                  <a:t>f(x</a:t>
                </a:r>
                <a:r>
                  <a:rPr lang="uz-Cyrl-UZ" sz="2200" i="1" baseline="-25000" dirty="0">
                    <a:solidFill>
                      <a:schemeClr val="tx2">
                        <a:lumMod val="50000"/>
                      </a:schemeClr>
                    </a:solidFill>
                  </a:rPr>
                  <a:t>0</a:t>
                </a:r>
                <a:r>
                  <a:rPr lang="uz-Cyrl-UZ" sz="2200" i="1" dirty="0" smtClean="0">
                    <a:solidFill>
                      <a:schemeClr val="tx2">
                        <a:lumMod val="50000"/>
                      </a:schemeClr>
                    </a:solidFill>
                  </a:rPr>
                  <a:t>)</a:t>
                </a:r>
                <a:r>
                  <a:rPr lang="en-US" sz="2200" i="1" dirty="0" smtClean="0">
                    <a:solidFill>
                      <a:schemeClr val="tx2">
                        <a:lumMod val="50000"/>
                      </a:schemeClr>
                    </a:solidFill>
                  </a:rPr>
                  <a:t> </a:t>
                </a:r>
                <a:r>
                  <a:rPr lang="en-US" sz="2200" i="1" dirty="0" err="1" smtClean="0">
                    <a:solidFill>
                      <a:schemeClr val="tx2">
                        <a:lumMod val="50000"/>
                      </a:schemeClr>
                    </a:solidFill>
                  </a:rPr>
                  <a:t>funksiyaning</a:t>
                </a:r>
                <a:r>
                  <a:rPr lang="en-US" sz="2200" i="1" dirty="0" smtClean="0">
                    <a:solidFill>
                      <a:schemeClr val="tx2">
                        <a:lumMod val="50000"/>
                      </a:schemeClr>
                    </a:solidFill>
                  </a:rPr>
                  <a:t> …………. deb </a:t>
                </a:r>
                <a:r>
                  <a:rPr lang="en-US" sz="2200" i="1" dirty="0" err="1" smtClean="0">
                    <a:solidFill>
                      <a:schemeClr val="tx2">
                        <a:lumMod val="50000"/>
                      </a:schemeClr>
                    </a:solidFill>
                  </a:rPr>
                  <a:t>ataladi</a:t>
                </a:r>
                <a:r>
                  <a:rPr lang="en-US" sz="2200" i="1" dirty="0" smtClean="0">
                    <a:solidFill>
                      <a:schemeClr val="tx2">
                        <a:lumMod val="50000"/>
                      </a:schemeClr>
                    </a:solidFill>
                  </a:rPr>
                  <a:t>. </a:t>
                </a:r>
                <a:br>
                  <a:rPr lang="en-US" sz="2200" i="1" dirty="0" smtClean="0">
                    <a:solidFill>
                      <a:schemeClr val="tx2">
                        <a:lumMod val="50000"/>
                      </a:schemeClr>
                    </a:solidFill>
                  </a:rPr>
                </a:br>
                <a:r>
                  <a:rPr lang="en-US" sz="2200" i="1" dirty="0">
                    <a:solidFill>
                      <a:schemeClr val="tx2">
                        <a:lumMod val="50000"/>
                      </a:schemeClr>
                    </a:solidFill>
                  </a:rPr>
                  <a:t> </a:t>
                </a:r>
                <a:r>
                  <a:rPr lang="en-US" sz="2200" i="1" dirty="0" smtClean="0">
                    <a:solidFill>
                      <a:schemeClr val="tx2">
                        <a:lumMod val="50000"/>
                      </a:schemeClr>
                    </a:solidFill>
                  </a:rPr>
                  <a:t>3. Agar </a:t>
                </a:r>
                <a14:m>
                  <m:oMath xmlns:m="http://schemas.openxmlformats.org/officeDocument/2006/math">
                    <m:sSub>
                      <m:sSubPr>
                        <m:ctrlPr>
                          <a:rPr lang="en-US" sz="2200" i="1" smtClean="0">
                            <a:solidFill>
                              <a:schemeClr val="tx2">
                                <a:lumMod val="50000"/>
                              </a:schemeClr>
                            </a:solidFill>
                            <a:latin typeface="Cambria Math"/>
                          </a:rPr>
                        </m:ctrlPr>
                      </m:sSubPr>
                      <m:e>
                        <m:r>
                          <a:rPr lang="en-US" sz="2200" b="0" i="1" smtClean="0">
                            <a:solidFill>
                              <a:schemeClr val="tx2">
                                <a:lumMod val="50000"/>
                              </a:schemeClr>
                            </a:solidFill>
                            <a:latin typeface="Cambria Math"/>
                          </a:rPr>
                          <m:t>𝑥</m:t>
                        </m:r>
                      </m:e>
                      <m:sub>
                        <m:r>
                          <a:rPr lang="en-US" sz="2200" b="0" i="1" smtClean="0">
                            <a:solidFill>
                              <a:schemeClr val="tx2">
                                <a:lumMod val="50000"/>
                              </a:schemeClr>
                            </a:solidFill>
                            <a:latin typeface="Cambria Math"/>
                          </a:rPr>
                          <m:t>01</m:t>
                        </m:r>
                      </m:sub>
                    </m:sSub>
                  </m:oMath>
                </a14:m>
                <a:r>
                  <a:rPr lang="en-US" sz="2200" i="1" dirty="0" smtClean="0">
                    <a:solidFill>
                      <a:schemeClr val="tx2">
                        <a:lumMod val="50000"/>
                      </a:schemeClr>
                    </a:solidFill>
                  </a:rPr>
                  <a:t> va</a:t>
                </a:r>
                <a14:m>
                  <m:oMath xmlns:m="http://schemas.openxmlformats.org/officeDocument/2006/math">
                    <m:sSub>
                      <m:sSubPr>
                        <m:ctrlPr>
                          <a:rPr lang="en-US" sz="2200" i="1" dirty="0" smtClean="0">
                            <a:solidFill>
                              <a:schemeClr val="tx2">
                                <a:lumMod val="50000"/>
                              </a:schemeClr>
                            </a:solidFill>
                            <a:latin typeface="Cambria Math"/>
                          </a:rPr>
                        </m:ctrlPr>
                      </m:sSubPr>
                      <m:e>
                        <m:r>
                          <a:rPr lang="en-US" sz="2200" b="0" i="1" dirty="0" smtClean="0">
                            <a:solidFill>
                              <a:schemeClr val="tx2">
                                <a:lumMod val="50000"/>
                              </a:schemeClr>
                            </a:solidFill>
                            <a:latin typeface="Cambria Math"/>
                          </a:rPr>
                          <m:t>𝑥</m:t>
                        </m:r>
                      </m:e>
                      <m:sub>
                        <m:r>
                          <a:rPr lang="en-US" sz="2200" b="0" i="1" dirty="0" smtClean="0">
                            <a:solidFill>
                              <a:schemeClr val="tx2">
                                <a:lumMod val="50000"/>
                              </a:schemeClr>
                            </a:solidFill>
                            <a:latin typeface="Cambria Math"/>
                          </a:rPr>
                          <m:t>02</m:t>
                        </m:r>
                      </m:sub>
                    </m:sSub>
                  </m:oMath>
                </a14:m>
                <a:r>
                  <a:rPr lang="en-US" sz="2200" i="1" dirty="0" smtClean="0">
                    <a:solidFill>
                      <a:schemeClr val="tx2">
                        <a:lumMod val="50000"/>
                      </a:schemeClr>
                    </a:solidFill>
                  </a:rPr>
                  <a:t> </a:t>
                </a:r>
                <a:r>
                  <a:rPr lang="en-US" sz="2200" i="1" dirty="0" err="1" smtClean="0">
                    <a:solidFill>
                      <a:schemeClr val="tx2">
                        <a:lumMod val="50000"/>
                      </a:schemeClr>
                    </a:solidFill>
                  </a:rPr>
                  <a:t>nuqtalar</a:t>
                </a:r>
                <a:r>
                  <a:rPr lang="en-US" sz="2200" i="1" dirty="0" smtClean="0">
                    <a:solidFill>
                      <a:schemeClr val="tx2">
                        <a:lumMod val="50000"/>
                      </a:schemeClr>
                    </a:solidFill>
                  </a:rPr>
                  <a:t> </a:t>
                </a:r>
                <a:r>
                  <a:rPr lang="en-US" sz="2200" i="1" dirty="0" err="1" smtClean="0">
                    <a:solidFill>
                      <a:schemeClr val="tx2">
                        <a:lumMod val="50000"/>
                      </a:schemeClr>
                    </a:solidFill>
                  </a:rPr>
                  <a:t>funksiyaning</a:t>
                </a:r>
                <a:r>
                  <a:rPr lang="en-US" sz="2200" i="1" dirty="0" smtClean="0">
                    <a:solidFill>
                      <a:schemeClr val="tx2">
                        <a:lumMod val="50000"/>
                      </a:schemeClr>
                    </a:solidFill>
                  </a:rPr>
                  <a:t> </a:t>
                </a:r>
                <a:r>
                  <a:rPr lang="en-US" sz="2200" i="1" dirty="0" err="1" smtClean="0">
                    <a:solidFill>
                      <a:schemeClr val="tx2">
                        <a:lumMod val="50000"/>
                      </a:schemeClr>
                    </a:solidFill>
                  </a:rPr>
                  <a:t>maksimum</a:t>
                </a:r>
                <a:r>
                  <a:rPr lang="en-US" sz="2200" i="1" dirty="0" smtClean="0">
                    <a:solidFill>
                      <a:schemeClr val="tx2">
                        <a:lumMod val="50000"/>
                      </a:schemeClr>
                    </a:solidFill>
                  </a:rPr>
                  <a:t> </a:t>
                </a:r>
                <a:r>
                  <a:rPr lang="en-US" sz="2200" i="1" dirty="0" err="1" smtClean="0">
                    <a:solidFill>
                      <a:schemeClr val="tx2">
                        <a:lumMod val="50000"/>
                      </a:schemeClr>
                    </a:solidFill>
                  </a:rPr>
                  <a:t>va</a:t>
                </a:r>
                <a:r>
                  <a:rPr lang="en-US" sz="2200" i="1" dirty="0" smtClean="0">
                    <a:solidFill>
                      <a:schemeClr val="tx2">
                        <a:lumMod val="50000"/>
                      </a:schemeClr>
                    </a:solidFill>
                  </a:rPr>
                  <a:t> minimum </a:t>
                </a:r>
                <a:r>
                  <a:rPr lang="en-US" sz="2200" i="1" dirty="0" err="1" smtClean="0">
                    <a:solidFill>
                      <a:schemeClr val="tx2">
                        <a:lumMod val="50000"/>
                      </a:schemeClr>
                    </a:solidFill>
                  </a:rPr>
                  <a:t>nuqtalari</a:t>
                </a:r>
                <a:r>
                  <a:rPr lang="en-US" sz="2200" i="1" dirty="0" smtClean="0">
                    <a:solidFill>
                      <a:schemeClr val="tx2">
                        <a:lumMod val="50000"/>
                      </a:schemeClr>
                    </a:solidFill>
                  </a:rPr>
                  <a:t> </a:t>
                </a:r>
                <a:r>
                  <a:rPr lang="en-US" sz="2200" i="1" dirty="0" err="1" smtClean="0">
                    <a:solidFill>
                      <a:schemeClr val="tx2">
                        <a:lumMod val="50000"/>
                      </a:schemeClr>
                    </a:solidFill>
                  </a:rPr>
                  <a:t>bo’lsa</a:t>
                </a:r>
                <a:r>
                  <a:rPr lang="en-US" sz="2200" i="1" dirty="0" smtClean="0">
                    <a:solidFill>
                      <a:schemeClr val="tx2">
                        <a:lumMod val="50000"/>
                      </a:schemeClr>
                    </a:solidFill>
                  </a:rPr>
                  <a:t> f(</a:t>
                </a:r>
                <a14:m>
                  <m:oMath xmlns:m="http://schemas.openxmlformats.org/officeDocument/2006/math">
                    <m:sSub>
                      <m:sSubPr>
                        <m:ctrlPr>
                          <a:rPr lang="en-US" sz="2200" i="1">
                            <a:solidFill>
                              <a:schemeClr val="tx2">
                                <a:lumMod val="50000"/>
                              </a:schemeClr>
                            </a:solidFill>
                            <a:latin typeface="Cambria Math"/>
                          </a:rPr>
                        </m:ctrlPr>
                      </m:sSubPr>
                      <m:e>
                        <m:r>
                          <a:rPr lang="en-US" sz="2200" i="1">
                            <a:solidFill>
                              <a:schemeClr val="tx2">
                                <a:lumMod val="50000"/>
                              </a:schemeClr>
                            </a:solidFill>
                            <a:latin typeface="Cambria Math"/>
                          </a:rPr>
                          <m:t>𝑥</m:t>
                        </m:r>
                      </m:e>
                      <m:sub>
                        <m:r>
                          <a:rPr lang="en-US" sz="2200" i="1">
                            <a:solidFill>
                              <a:schemeClr val="tx2">
                                <a:lumMod val="50000"/>
                              </a:schemeClr>
                            </a:solidFill>
                            <a:latin typeface="Cambria Math"/>
                          </a:rPr>
                          <m:t>01</m:t>
                        </m:r>
                      </m:sub>
                    </m:sSub>
                  </m:oMath>
                </a14:m>
                <a:r>
                  <a:rPr lang="en-US" sz="2200" i="1" dirty="0" smtClean="0">
                    <a:solidFill>
                      <a:schemeClr val="tx2">
                        <a:lumMod val="50000"/>
                      </a:schemeClr>
                    </a:solidFill>
                  </a:rPr>
                  <a:t>) </a:t>
                </a:r>
                <a:r>
                  <a:rPr lang="en-US" sz="2200" i="1" dirty="0" err="1" smtClean="0">
                    <a:solidFill>
                      <a:schemeClr val="tx2">
                        <a:lumMod val="50000"/>
                      </a:schemeClr>
                    </a:solidFill>
                  </a:rPr>
                  <a:t>va</a:t>
                </a:r>
                <a:r>
                  <a:rPr lang="en-US" sz="2200" i="1" dirty="0" smtClean="0">
                    <a:solidFill>
                      <a:schemeClr val="tx2">
                        <a:lumMod val="50000"/>
                      </a:schemeClr>
                    </a:solidFill>
                  </a:rPr>
                  <a:t> f(</a:t>
                </a:r>
                <a14:m>
                  <m:oMath xmlns:m="http://schemas.openxmlformats.org/officeDocument/2006/math">
                    <m:sSub>
                      <m:sSubPr>
                        <m:ctrlPr>
                          <a:rPr lang="en-US" sz="2200" i="1" dirty="0">
                            <a:solidFill>
                              <a:schemeClr val="tx2">
                                <a:lumMod val="50000"/>
                              </a:schemeClr>
                            </a:solidFill>
                            <a:latin typeface="Cambria Math"/>
                          </a:rPr>
                        </m:ctrlPr>
                      </m:sSubPr>
                      <m:e>
                        <m:r>
                          <a:rPr lang="en-US" sz="2200" i="1" dirty="0">
                            <a:solidFill>
                              <a:schemeClr val="tx2">
                                <a:lumMod val="50000"/>
                              </a:schemeClr>
                            </a:solidFill>
                            <a:latin typeface="Cambria Math"/>
                          </a:rPr>
                          <m:t>𝑥</m:t>
                        </m:r>
                      </m:e>
                      <m:sub>
                        <m:r>
                          <a:rPr lang="en-US" sz="2200" i="1" dirty="0">
                            <a:solidFill>
                              <a:schemeClr val="tx2">
                                <a:lumMod val="50000"/>
                              </a:schemeClr>
                            </a:solidFill>
                            <a:latin typeface="Cambria Math"/>
                          </a:rPr>
                          <m:t>02</m:t>
                        </m:r>
                      </m:sub>
                    </m:sSub>
                  </m:oMath>
                </a14:m>
                <a:r>
                  <a:rPr lang="en-US" sz="2200" i="1" dirty="0" smtClean="0">
                    <a:solidFill>
                      <a:schemeClr val="tx2">
                        <a:lumMod val="50000"/>
                      </a:schemeClr>
                    </a:solidFill>
                  </a:rPr>
                  <a:t>) </a:t>
                </a:r>
                <a:r>
                  <a:rPr lang="en-US" sz="2200" i="1" dirty="0" err="1" smtClean="0">
                    <a:solidFill>
                      <a:schemeClr val="tx2">
                        <a:lumMod val="50000"/>
                      </a:schemeClr>
                    </a:solidFill>
                  </a:rPr>
                  <a:t>qiymaylar</a:t>
                </a:r>
                <a:r>
                  <a:rPr lang="en-US" sz="2200" i="1" dirty="0" smtClean="0">
                    <a:solidFill>
                      <a:schemeClr val="tx2">
                        <a:lumMod val="50000"/>
                      </a:schemeClr>
                    </a:solidFill>
                  </a:rPr>
                  <a:t> </a:t>
                </a:r>
                <a:r>
                  <a:rPr lang="en-US" sz="2200" i="1" dirty="0" err="1" smtClean="0">
                    <a:solidFill>
                      <a:schemeClr val="tx2">
                        <a:lumMod val="50000"/>
                      </a:schemeClr>
                    </a:solidFill>
                  </a:rPr>
                  <a:t>funksiyaning</a:t>
                </a:r>
                <a:r>
                  <a:rPr lang="en-US" sz="2200" i="1" dirty="0" smtClean="0">
                    <a:solidFill>
                      <a:schemeClr val="tx2">
                        <a:lumMod val="50000"/>
                      </a:schemeClr>
                    </a:solidFill>
                  </a:rPr>
                  <a:t> </a:t>
                </a:r>
                <a:r>
                  <a:rPr lang="en-US" sz="2200" i="1" dirty="0" err="1" smtClean="0">
                    <a:solidFill>
                      <a:schemeClr val="tx2">
                        <a:lumMod val="50000"/>
                      </a:schemeClr>
                    </a:solidFill>
                  </a:rPr>
                  <a:t>nimalari</a:t>
                </a:r>
                <a:r>
                  <a:rPr lang="en-US" sz="2200" i="1" dirty="0" smtClean="0">
                    <a:solidFill>
                      <a:schemeClr val="tx2">
                        <a:lumMod val="50000"/>
                      </a:schemeClr>
                    </a:solidFill>
                  </a:rPr>
                  <a:t> deb </a:t>
                </a:r>
                <a:r>
                  <a:rPr lang="en-US" sz="2200" i="1" dirty="0" err="1" smtClean="0">
                    <a:solidFill>
                      <a:schemeClr val="tx2">
                        <a:lumMod val="50000"/>
                      </a:schemeClr>
                    </a:solidFill>
                  </a:rPr>
                  <a:t>ataladi</a:t>
                </a:r>
                <a:r>
                  <a:rPr lang="en-US" sz="2200" i="1" dirty="0" smtClean="0">
                    <a:solidFill>
                      <a:schemeClr val="tx2">
                        <a:lumMod val="50000"/>
                      </a:schemeClr>
                    </a:solidFill>
                  </a:rPr>
                  <a:t>.  </a:t>
                </a:r>
                <a:br>
                  <a:rPr lang="en-US" sz="2200" i="1" dirty="0" smtClean="0">
                    <a:solidFill>
                      <a:schemeClr val="tx2">
                        <a:lumMod val="50000"/>
                      </a:schemeClr>
                    </a:solidFill>
                  </a:rPr>
                </a:br>
                <a:r>
                  <a:rPr lang="en-US" sz="2200" i="1" dirty="0">
                    <a:solidFill>
                      <a:schemeClr val="tx2">
                        <a:lumMod val="50000"/>
                      </a:schemeClr>
                    </a:solidFill>
                  </a:rPr>
                  <a:t> </a:t>
                </a:r>
                <a:r>
                  <a:rPr lang="en-US" sz="2200" i="1" dirty="0" smtClean="0">
                    <a:solidFill>
                      <a:schemeClr val="tx2">
                        <a:lumMod val="50000"/>
                      </a:schemeClr>
                    </a:solidFill>
                  </a:rPr>
                  <a:t>4.Funksiyani </a:t>
                </a:r>
                <a:r>
                  <a:rPr lang="en-US" sz="2200" i="1" dirty="0" err="1" smtClean="0">
                    <a:solidFill>
                      <a:schemeClr val="tx2">
                        <a:lumMod val="50000"/>
                      </a:schemeClr>
                    </a:solidFill>
                  </a:rPr>
                  <a:t>nolga</a:t>
                </a:r>
                <a:r>
                  <a:rPr lang="en-US" sz="2200" i="1" dirty="0" smtClean="0">
                    <a:solidFill>
                      <a:schemeClr val="tx2">
                        <a:lumMod val="50000"/>
                      </a:schemeClr>
                    </a:solidFill>
                  </a:rPr>
                  <a:t> </a:t>
                </a:r>
                <a:r>
                  <a:rPr lang="en-US" sz="2200" i="1" dirty="0" err="1" smtClean="0">
                    <a:solidFill>
                      <a:schemeClr val="tx2">
                        <a:lumMod val="50000"/>
                      </a:schemeClr>
                    </a:solidFill>
                  </a:rPr>
                  <a:t>aylantiradigan</a:t>
                </a:r>
                <a:r>
                  <a:rPr lang="en-US" sz="2200" i="1" dirty="0" smtClean="0">
                    <a:solidFill>
                      <a:schemeClr val="tx2">
                        <a:lumMod val="50000"/>
                      </a:schemeClr>
                    </a:solidFill>
                  </a:rPr>
                  <a:t> </a:t>
                </a:r>
                <a:r>
                  <a:rPr lang="en-US" sz="2200" i="1" dirty="0" err="1" smtClean="0">
                    <a:solidFill>
                      <a:schemeClr val="tx2">
                        <a:lumMod val="50000"/>
                      </a:schemeClr>
                    </a:solidFill>
                  </a:rPr>
                  <a:t>nuqtalari</a:t>
                </a:r>
                <a:r>
                  <a:rPr lang="en-US" sz="2200" i="1" dirty="0" smtClean="0">
                    <a:solidFill>
                      <a:schemeClr val="tx2">
                        <a:lumMod val="50000"/>
                      </a:schemeClr>
                    </a:solidFill>
                  </a:rPr>
                  <a:t> </a:t>
                </a:r>
                <a:r>
                  <a:rPr lang="en-US" sz="2200" i="1" dirty="0" err="1" smtClean="0">
                    <a:solidFill>
                      <a:schemeClr val="tx2">
                        <a:lumMod val="50000"/>
                      </a:schemeClr>
                    </a:solidFill>
                  </a:rPr>
                  <a:t>yoki</a:t>
                </a:r>
                <a:r>
                  <a:rPr lang="en-US" sz="2200" i="1" dirty="0" smtClean="0">
                    <a:solidFill>
                      <a:schemeClr val="tx2">
                        <a:lumMod val="50000"/>
                      </a:schemeClr>
                    </a:solidFill>
                  </a:rPr>
                  <a:t> </a:t>
                </a:r>
                <a:r>
                  <a:rPr lang="en-US" sz="2200" i="1" dirty="0" err="1" smtClean="0">
                    <a:solidFill>
                      <a:schemeClr val="tx2">
                        <a:lumMod val="50000"/>
                      </a:schemeClr>
                    </a:solidFill>
                  </a:rPr>
                  <a:t>hosilasi</a:t>
                </a:r>
                <a:r>
                  <a:rPr lang="en-US" sz="2200" i="1" dirty="0" smtClean="0">
                    <a:solidFill>
                      <a:schemeClr val="tx2">
                        <a:lumMod val="50000"/>
                      </a:schemeClr>
                    </a:solidFill>
                  </a:rPr>
                  <a:t> </a:t>
                </a:r>
                <a:r>
                  <a:rPr lang="en-US" sz="2200" i="1" dirty="0" err="1" smtClean="0">
                    <a:solidFill>
                      <a:schemeClr val="tx2">
                        <a:lumMod val="50000"/>
                      </a:schemeClr>
                    </a:solidFill>
                  </a:rPr>
                  <a:t>mavjud</a:t>
                </a:r>
                <a:r>
                  <a:rPr lang="en-US" sz="2200" i="1" dirty="0" smtClean="0">
                    <a:solidFill>
                      <a:schemeClr val="tx2">
                        <a:lumMod val="50000"/>
                      </a:schemeClr>
                    </a:solidFill>
                  </a:rPr>
                  <a:t> </a:t>
                </a:r>
                <a:r>
                  <a:rPr lang="en-US" sz="2200" i="1" dirty="0" err="1" smtClean="0">
                    <a:solidFill>
                      <a:schemeClr val="tx2">
                        <a:lumMod val="50000"/>
                      </a:schemeClr>
                    </a:solidFill>
                  </a:rPr>
                  <a:t>bo’lmaydigan</a:t>
                </a:r>
                <a:r>
                  <a:rPr lang="en-US" sz="2200" i="1" dirty="0" smtClean="0">
                    <a:solidFill>
                      <a:schemeClr val="tx2">
                        <a:lumMod val="50000"/>
                      </a:schemeClr>
                    </a:solidFill>
                  </a:rPr>
                  <a:t> </a:t>
                </a:r>
                <a:r>
                  <a:rPr lang="en-US" sz="2200" i="1" dirty="0" err="1" smtClean="0">
                    <a:solidFill>
                      <a:schemeClr val="tx2">
                        <a:lumMod val="50000"/>
                      </a:schemeClr>
                    </a:solidFill>
                  </a:rPr>
                  <a:t>nuqtalari</a:t>
                </a:r>
                <a:r>
                  <a:rPr lang="en-US" sz="2200" i="1" dirty="0" smtClean="0">
                    <a:solidFill>
                      <a:schemeClr val="tx2">
                        <a:lumMod val="50000"/>
                      </a:schemeClr>
                    </a:solidFill>
                  </a:rPr>
                  <a:t>  </a:t>
                </a:r>
                <a:r>
                  <a:rPr lang="en-US" sz="2200" i="1" dirty="0" err="1" smtClean="0">
                    <a:solidFill>
                      <a:schemeClr val="tx2">
                        <a:lumMod val="50000"/>
                      </a:schemeClr>
                    </a:solidFill>
                  </a:rPr>
                  <a:t>funksiyaning</a:t>
                </a:r>
                <a:r>
                  <a:rPr lang="en-US" sz="2200" i="1" dirty="0" smtClean="0">
                    <a:solidFill>
                      <a:schemeClr val="tx2">
                        <a:lumMod val="50000"/>
                      </a:schemeClr>
                    </a:solidFill>
                  </a:rPr>
                  <a:t> </a:t>
                </a:r>
                <a:r>
                  <a:rPr lang="en-US" sz="2200" i="1" dirty="0" err="1" smtClean="0">
                    <a:solidFill>
                      <a:schemeClr val="tx2">
                        <a:lumMod val="50000"/>
                      </a:schemeClr>
                    </a:solidFill>
                  </a:rPr>
                  <a:t>qanday</a:t>
                </a:r>
                <a:r>
                  <a:rPr lang="en-US" sz="2200" i="1" dirty="0" smtClean="0">
                    <a:solidFill>
                      <a:schemeClr val="tx2">
                        <a:lumMod val="50000"/>
                      </a:schemeClr>
                    </a:solidFill>
                  </a:rPr>
                  <a:t> </a:t>
                </a:r>
                <a:r>
                  <a:rPr lang="en-US" sz="2200" i="1" dirty="0" err="1" smtClean="0">
                    <a:solidFill>
                      <a:schemeClr val="tx2">
                        <a:lumMod val="50000"/>
                      </a:schemeClr>
                    </a:solidFill>
                  </a:rPr>
                  <a:t>nuqtalari</a:t>
                </a:r>
                <a:r>
                  <a:rPr lang="en-US" sz="2200" i="1" dirty="0" smtClean="0">
                    <a:solidFill>
                      <a:schemeClr val="tx2">
                        <a:lumMod val="50000"/>
                      </a:schemeClr>
                    </a:solidFill>
                  </a:rPr>
                  <a:t> deb </a:t>
                </a:r>
                <a:r>
                  <a:rPr lang="en-US" sz="2200" i="1" dirty="0" err="1" smtClean="0">
                    <a:solidFill>
                      <a:schemeClr val="tx2">
                        <a:lumMod val="50000"/>
                      </a:schemeClr>
                    </a:solidFill>
                  </a:rPr>
                  <a:t>ataladi</a:t>
                </a:r>
                <a:r>
                  <a:rPr lang="en-US" sz="2200" i="1" dirty="0" smtClean="0">
                    <a:solidFill>
                      <a:schemeClr val="tx2">
                        <a:lumMod val="50000"/>
                      </a:schemeClr>
                    </a:solidFill>
                  </a:rPr>
                  <a:t>. </a:t>
                </a:r>
                <a:br>
                  <a:rPr lang="en-US" sz="2200" i="1" dirty="0" smtClean="0">
                    <a:solidFill>
                      <a:schemeClr val="tx2">
                        <a:lumMod val="50000"/>
                      </a:schemeClr>
                    </a:solidFill>
                  </a:rPr>
                </a:br>
                <a:r>
                  <a:rPr lang="en-US" sz="2200" i="1" dirty="0">
                    <a:solidFill>
                      <a:schemeClr val="tx2">
                        <a:lumMod val="50000"/>
                      </a:schemeClr>
                    </a:solidFill>
                  </a:rPr>
                  <a:t> </a:t>
                </a:r>
                <a:r>
                  <a:rPr lang="en-US" sz="2200" i="1" dirty="0" smtClean="0">
                    <a:solidFill>
                      <a:schemeClr val="tx2">
                        <a:lumMod val="50000"/>
                      </a:schemeClr>
                    </a:solidFill>
                  </a:rPr>
                  <a:t>5. f’(x)=0 </a:t>
                </a:r>
                <a:r>
                  <a:rPr lang="en-US" sz="2200" i="1" dirty="0" err="1" smtClean="0">
                    <a:solidFill>
                      <a:schemeClr val="tx2">
                        <a:lumMod val="50000"/>
                      </a:schemeClr>
                    </a:solidFill>
                  </a:rPr>
                  <a:t>bo’lgan</a:t>
                </a:r>
                <a:r>
                  <a:rPr lang="en-US" sz="2200" i="1" dirty="0" smtClean="0">
                    <a:solidFill>
                      <a:schemeClr val="tx2">
                        <a:lumMod val="50000"/>
                      </a:schemeClr>
                    </a:solidFill>
                  </a:rPr>
                  <a:t> </a:t>
                </a:r>
                <a:r>
                  <a:rPr lang="en-US" sz="2200" i="1" dirty="0" err="1" smtClean="0">
                    <a:solidFill>
                      <a:schemeClr val="tx2">
                        <a:lumMod val="50000"/>
                      </a:schemeClr>
                    </a:solidFill>
                  </a:rPr>
                  <a:t>nuqtalari</a:t>
                </a:r>
                <a:r>
                  <a:rPr lang="en-US" sz="2200" i="1" dirty="0" smtClean="0">
                    <a:solidFill>
                      <a:schemeClr val="tx2">
                        <a:lumMod val="50000"/>
                      </a:schemeClr>
                    </a:solidFill>
                  </a:rPr>
                  <a:t> </a:t>
                </a:r>
                <a:r>
                  <a:rPr lang="en-US" sz="2200" i="1" dirty="0" err="1" smtClean="0">
                    <a:solidFill>
                      <a:schemeClr val="tx2">
                        <a:lumMod val="50000"/>
                      </a:schemeClr>
                    </a:solidFill>
                  </a:rPr>
                  <a:t>qanday</a:t>
                </a:r>
                <a:r>
                  <a:rPr lang="en-US" sz="2200" i="1" dirty="0" smtClean="0">
                    <a:solidFill>
                      <a:schemeClr val="tx2">
                        <a:lumMod val="50000"/>
                      </a:schemeClr>
                    </a:solidFill>
                  </a:rPr>
                  <a:t> </a:t>
                </a:r>
                <a:r>
                  <a:rPr lang="en-US" sz="2200" i="1" dirty="0" err="1" smtClean="0">
                    <a:solidFill>
                      <a:schemeClr val="tx2">
                        <a:lumMod val="50000"/>
                      </a:schemeClr>
                    </a:solidFill>
                  </a:rPr>
                  <a:t>nuqtalari</a:t>
                </a:r>
                <a:r>
                  <a:rPr lang="en-US" sz="2200" i="1" dirty="0" smtClean="0">
                    <a:solidFill>
                      <a:schemeClr val="tx2">
                        <a:lumMod val="50000"/>
                      </a:schemeClr>
                    </a:solidFill>
                  </a:rPr>
                  <a:t> deb </a:t>
                </a:r>
                <a:r>
                  <a:rPr lang="en-US" sz="2200" i="1" dirty="0" err="1" smtClean="0">
                    <a:solidFill>
                      <a:schemeClr val="tx2">
                        <a:lumMod val="50000"/>
                      </a:schemeClr>
                    </a:solidFill>
                  </a:rPr>
                  <a:t>ataladi</a:t>
                </a:r>
                <a:r>
                  <a:rPr lang="en-US" sz="2200" i="1" dirty="0" smtClean="0">
                    <a:solidFill>
                      <a:schemeClr val="tx2">
                        <a:lumMod val="50000"/>
                      </a:schemeClr>
                    </a:solidFill>
                  </a:rPr>
                  <a:t>.</a:t>
                </a:r>
                <a:br>
                  <a:rPr lang="en-US" sz="2200" i="1" dirty="0" smtClean="0">
                    <a:solidFill>
                      <a:schemeClr val="tx2">
                        <a:lumMod val="50000"/>
                      </a:schemeClr>
                    </a:solidFill>
                  </a:rPr>
                </a:br>
                <a:endParaRPr lang="ru-RU" sz="2200" i="1"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85800" y="836712"/>
                <a:ext cx="7772400" cy="5112568"/>
              </a:xfrm>
              <a:blipFill rotWithShape="1">
                <a:blip r:embed="rId2"/>
                <a:stretch>
                  <a:fillRect l="-1020" t="-1669" r="-784"/>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flipV="1">
            <a:off x="611560" y="6126335"/>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3778680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8747" y="21813"/>
            <a:ext cx="7772400" cy="1780108"/>
          </a:xfrm>
        </p:spPr>
        <p:txBody>
          <a:bodyPr>
            <a:normAutofit/>
          </a:bodyPr>
          <a:lstStyle/>
          <a:p>
            <a:r>
              <a:rPr lang="en-US" sz="6600" i="1" dirty="0" err="1" smtClean="0">
                <a:solidFill>
                  <a:schemeClr val="tx2">
                    <a:lumMod val="50000"/>
                  </a:schemeClr>
                </a:solidFill>
              </a:rPr>
              <a:t>Krosvord</a:t>
            </a:r>
            <a:r>
              <a:rPr lang="en-US" sz="6600" i="1" dirty="0" smtClean="0">
                <a:solidFill>
                  <a:schemeClr val="tx2">
                    <a:lumMod val="50000"/>
                  </a:schemeClr>
                </a:solidFill>
              </a:rPr>
              <a:t>. </a:t>
            </a:r>
            <a:endParaRPr lang="ru-RU" sz="6600" i="1" dirty="0">
              <a:solidFill>
                <a:schemeClr val="tx2">
                  <a:lumMod val="50000"/>
                </a:schemeClr>
              </a:solidFill>
            </a:endParaRPr>
          </a:p>
        </p:txBody>
      </p:sp>
      <p:sp>
        <p:nvSpPr>
          <p:cNvPr id="3" name="Подзаголовок 2"/>
          <p:cNvSpPr>
            <a:spLocks noGrp="1"/>
          </p:cNvSpPr>
          <p:nvPr>
            <p:ph type="subTitle" idx="1"/>
          </p:nvPr>
        </p:nvSpPr>
        <p:spPr>
          <a:xfrm flipV="1">
            <a:off x="611560" y="6486375"/>
            <a:ext cx="45719" cy="45719"/>
          </a:xfrm>
        </p:spPr>
        <p:txBody>
          <a:bodyPr>
            <a:normAutofit fontScale="25000" lnSpcReduction="20000"/>
          </a:bodyPr>
          <a:lstStyle/>
          <a:p>
            <a:endParaRPr lang="ru-RU" dirty="0"/>
          </a:p>
        </p:txBody>
      </p:sp>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5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1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8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0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4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353"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8" y="2658909"/>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53"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453"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153"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515"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729" y="2659297"/>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55" y="2659297"/>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27" y="2658909"/>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053"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053" y="311727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353" y="311727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374" y="447221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732" y="448155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315" y="3116885"/>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53" y="3116885"/>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09" y="3116885"/>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815" y="3116885"/>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027" y="40382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09" y="3116885"/>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53" y="4495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09" y="4495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09" y="357447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09" y="448155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053" y="4495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09" y="448155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315" y="448155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58" y="2202097"/>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7"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015"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09" y="4024746"/>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429" y="22094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0"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109" y="40382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1"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53" y="40382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2"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09" y="403167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09" y="4024746"/>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83" y="403167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467" y="4024746"/>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7" descr="Рисунок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14832" flipH="1">
            <a:off x="6684080" y="351298"/>
            <a:ext cx="231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081" y="3352978"/>
            <a:ext cx="2576512"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247" y="1744897"/>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115" y="1755810"/>
            <a:ext cx="49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509" y="2222535"/>
            <a:ext cx="49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509" y="3569710"/>
            <a:ext cx="49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509" y="2666612"/>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1509" y="3107748"/>
            <a:ext cx="495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1509" y="4014833"/>
            <a:ext cx="49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1509" y="4472033"/>
            <a:ext cx="49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04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780108"/>
          </a:xfrm>
        </p:spPr>
        <p:txBody>
          <a:bodyPr/>
          <a:lstStyle/>
          <a:p>
            <a:r>
              <a:rPr lang="en-US" dirty="0" err="1" smtClean="0">
                <a:solidFill>
                  <a:srgbClr val="7030A0"/>
                </a:solidFill>
              </a:rPr>
              <a:t>Reja</a:t>
            </a:r>
            <a:r>
              <a:rPr lang="en-US" dirty="0" smtClean="0">
                <a:solidFill>
                  <a:srgbClr val="7030A0"/>
                </a:solidFill>
              </a:rPr>
              <a:t>:</a:t>
            </a:r>
            <a:endParaRPr lang="ru-RU" dirty="0">
              <a:solidFill>
                <a:srgbClr val="7030A0"/>
              </a:solidFill>
            </a:endParaRPr>
          </a:p>
        </p:txBody>
      </p:sp>
      <p:sp>
        <p:nvSpPr>
          <p:cNvPr id="3" name="Подзаголовок 2"/>
          <p:cNvSpPr>
            <a:spLocks noGrp="1"/>
          </p:cNvSpPr>
          <p:nvPr>
            <p:ph type="subTitle" idx="1"/>
          </p:nvPr>
        </p:nvSpPr>
        <p:spPr>
          <a:xfrm>
            <a:off x="647056" y="2348880"/>
            <a:ext cx="7741368" cy="3744416"/>
          </a:xfrm>
        </p:spPr>
        <p:txBody>
          <a:bodyPr>
            <a:normAutofit/>
          </a:bodyPr>
          <a:lstStyle/>
          <a:p>
            <a:pPr lvl="0" algn="l" fontAlgn="base" hangingPunct="0"/>
            <a:r>
              <a:rPr lang="en-US" sz="2400" b="1" dirty="0" smtClean="0">
                <a:solidFill>
                  <a:schemeClr val="tx1"/>
                </a:solidFill>
              </a:rPr>
              <a:t>1. </a:t>
            </a:r>
            <a:r>
              <a:rPr lang="en-US" sz="2400" b="1" dirty="0" err="1" smtClean="0">
                <a:solidFill>
                  <a:schemeClr val="tx1"/>
                </a:solidFill>
              </a:rPr>
              <a:t>Ekstremum</a:t>
            </a:r>
            <a:r>
              <a:rPr lang="en-US" sz="2400" b="1" dirty="0" smtClean="0">
                <a:solidFill>
                  <a:schemeClr val="tx1"/>
                </a:solidFill>
              </a:rPr>
              <a:t> </a:t>
            </a:r>
            <a:r>
              <a:rPr lang="en-US" sz="2400" b="1" dirty="0" err="1">
                <a:solidFill>
                  <a:schemeClr val="tx1"/>
                </a:solidFill>
              </a:rPr>
              <a:t>mavjud</a:t>
            </a:r>
            <a:r>
              <a:rPr lang="en-US" sz="2400" b="1" dirty="0">
                <a:solidFill>
                  <a:schemeClr val="tx1"/>
                </a:solidFill>
              </a:rPr>
              <a:t> </a:t>
            </a:r>
            <a:r>
              <a:rPr lang="en-US" sz="2400" b="1" dirty="0" err="1">
                <a:solidFill>
                  <a:schemeClr val="tx1"/>
                </a:solidFill>
              </a:rPr>
              <a:t>bo‘lishining</a:t>
            </a:r>
            <a:r>
              <a:rPr lang="en-US" sz="2400" b="1" dirty="0">
                <a:solidFill>
                  <a:schemeClr val="tx1"/>
                </a:solidFill>
              </a:rPr>
              <a:t> </a:t>
            </a:r>
            <a:r>
              <a:rPr lang="en-US" sz="2400" b="1" dirty="0" err="1">
                <a:solidFill>
                  <a:schemeClr val="tx1"/>
                </a:solidFill>
              </a:rPr>
              <a:t>yetarli</a:t>
            </a:r>
            <a:r>
              <a:rPr lang="en-US" sz="2400" b="1" dirty="0">
                <a:solidFill>
                  <a:schemeClr val="tx1"/>
                </a:solidFill>
              </a:rPr>
              <a:t>  </a:t>
            </a:r>
            <a:r>
              <a:rPr lang="en-US" sz="2400" b="1" dirty="0" err="1">
                <a:solidFill>
                  <a:schemeClr val="tx1"/>
                </a:solidFill>
              </a:rPr>
              <a:t>shartlari</a:t>
            </a:r>
            <a:r>
              <a:rPr lang="en-US" sz="2400" b="1" dirty="0">
                <a:solidFill>
                  <a:schemeClr val="tx1"/>
                </a:solidFill>
              </a:rPr>
              <a:t>;</a:t>
            </a:r>
            <a:endParaRPr lang="ru-RU" sz="2400" dirty="0">
              <a:solidFill>
                <a:schemeClr val="tx1"/>
              </a:solidFill>
            </a:endParaRPr>
          </a:p>
          <a:p>
            <a:pPr lvl="0" algn="l" fontAlgn="base" hangingPunct="0"/>
            <a:r>
              <a:rPr lang="en-US" sz="2400" b="1" dirty="0" smtClean="0">
                <a:solidFill>
                  <a:schemeClr val="tx1"/>
                </a:solidFill>
              </a:rPr>
              <a:t>2. </a:t>
            </a:r>
            <a:r>
              <a:rPr lang="en-US" sz="2400" b="1" dirty="0" err="1" smtClean="0">
                <a:solidFill>
                  <a:schemeClr val="tx1"/>
                </a:solidFill>
              </a:rPr>
              <a:t>Parametrik</a:t>
            </a:r>
            <a:r>
              <a:rPr lang="en-US" sz="2400" b="1" dirty="0" smtClean="0">
                <a:solidFill>
                  <a:schemeClr val="tx1"/>
                </a:solidFill>
              </a:rPr>
              <a:t> </a:t>
            </a:r>
            <a:r>
              <a:rPr lang="en-US" sz="2400" b="1" dirty="0" err="1">
                <a:solidFill>
                  <a:schemeClr val="tx1"/>
                </a:solidFill>
              </a:rPr>
              <a:t>ko‘rinishda</a:t>
            </a:r>
            <a:r>
              <a:rPr lang="en-US" sz="2400" b="1" dirty="0">
                <a:solidFill>
                  <a:schemeClr val="tx1"/>
                </a:solidFill>
              </a:rPr>
              <a:t> </a:t>
            </a:r>
            <a:r>
              <a:rPr lang="en-US" sz="2400" b="1" dirty="0" err="1">
                <a:solidFill>
                  <a:schemeClr val="tx1"/>
                </a:solidFill>
              </a:rPr>
              <a:t>berilgan</a:t>
            </a:r>
            <a:r>
              <a:rPr lang="en-US" sz="2400" b="1" dirty="0">
                <a:solidFill>
                  <a:schemeClr val="tx1"/>
                </a:solidFill>
              </a:rPr>
              <a:t> </a:t>
            </a:r>
            <a:r>
              <a:rPr lang="en-US" sz="2400" b="1" dirty="0" err="1">
                <a:solidFill>
                  <a:schemeClr val="tx1"/>
                </a:solidFill>
              </a:rPr>
              <a:t>funksiyalarning</a:t>
            </a:r>
            <a:r>
              <a:rPr lang="en-US" sz="2400" b="1" dirty="0">
                <a:solidFill>
                  <a:schemeClr val="tx1"/>
                </a:solidFill>
              </a:rPr>
              <a:t> </a:t>
            </a:r>
            <a:r>
              <a:rPr lang="en-US" sz="2400" b="1" dirty="0" err="1">
                <a:solidFill>
                  <a:schemeClr val="tx1"/>
                </a:solidFill>
              </a:rPr>
              <a:t>ekstremumlari</a:t>
            </a:r>
            <a:r>
              <a:rPr lang="en-US" sz="2400" b="1" dirty="0" smtClean="0">
                <a:solidFill>
                  <a:schemeClr val="tx1"/>
                </a:solidFill>
              </a:rPr>
              <a:t>.</a:t>
            </a:r>
            <a:endParaRPr lang="en-US" sz="2400" dirty="0">
              <a:solidFill>
                <a:schemeClr val="tx1"/>
              </a:solidFill>
            </a:endParaRPr>
          </a:p>
          <a:p>
            <a:pPr lvl="0" algn="l" fontAlgn="base" hangingPunct="0"/>
            <a:r>
              <a:rPr lang="en-US" sz="2400" b="1" dirty="0" smtClean="0">
                <a:solidFill>
                  <a:schemeClr val="tx1"/>
                </a:solidFill>
              </a:rPr>
              <a:t>3. </a:t>
            </a:r>
            <a:r>
              <a:rPr lang="en-US" sz="2400" b="1" dirty="0" err="1" smtClean="0">
                <a:solidFill>
                  <a:schemeClr val="tx1"/>
                </a:solidFill>
              </a:rPr>
              <a:t>Teylor</a:t>
            </a:r>
            <a:r>
              <a:rPr lang="en-US" sz="2400" b="1" dirty="0" smtClean="0">
                <a:solidFill>
                  <a:schemeClr val="tx1"/>
                </a:solidFill>
              </a:rPr>
              <a:t> </a:t>
            </a:r>
            <a:r>
              <a:rPr lang="en-US" sz="2400" b="1" dirty="0" err="1">
                <a:solidFill>
                  <a:schemeClr val="tx1"/>
                </a:solidFill>
              </a:rPr>
              <a:t>formulasi</a:t>
            </a:r>
            <a:r>
              <a:rPr lang="en-US" sz="2400" b="1" dirty="0">
                <a:solidFill>
                  <a:schemeClr val="tx1"/>
                </a:solidFill>
              </a:rPr>
              <a:t> </a:t>
            </a:r>
            <a:r>
              <a:rPr lang="en-US" sz="2400" b="1" dirty="0" err="1">
                <a:solidFill>
                  <a:schemeClr val="tx1"/>
                </a:solidFill>
              </a:rPr>
              <a:t>yordamida</a:t>
            </a:r>
            <a:r>
              <a:rPr lang="en-US" sz="2400" b="1" dirty="0">
                <a:solidFill>
                  <a:schemeClr val="tx1"/>
                </a:solidFill>
              </a:rPr>
              <a:t> </a:t>
            </a:r>
            <a:r>
              <a:rPr lang="en-US" sz="2400" b="1" dirty="0" err="1">
                <a:solidFill>
                  <a:schemeClr val="tx1"/>
                </a:solidFill>
              </a:rPr>
              <a:t>ekstremumga</a:t>
            </a:r>
            <a:r>
              <a:rPr lang="en-US" sz="2400" b="1" dirty="0">
                <a:solidFill>
                  <a:schemeClr val="tx1"/>
                </a:solidFill>
              </a:rPr>
              <a:t> </a:t>
            </a:r>
            <a:r>
              <a:rPr lang="en-US" sz="2400" b="1" dirty="0" err="1">
                <a:solidFill>
                  <a:schemeClr val="tx1"/>
                </a:solidFill>
              </a:rPr>
              <a:t>tekshirish</a:t>
            </a:r>
            <a:endParaRPr lang="ru-RU" sz="2400" dirty="0">
              <a:solidFill>
                <a:schemeClr val="tx1"/>
              </a:solidFill>
            </a:endParaRPr>
          </a:p>
          <a:p>
            <a:pPr lvl="0" algn="l" fontAlgn="base" hangingPunct="0"/>
            <a:r>
              <a:rPr lang="en-US" sz="2400" b="1" dirty="0" smtClean="0">
                <a:solidFill>
                  <a:schemeClr val="tx1"/>
                </a:solidFill>
              </a:rPr>
              <a:t>4. </a:t>
            </a:r>
            <a:r>
              <a:rPr lang="en-US" sz="2400" b="1" dirty="0" err="1">
                <a:solidFill>
                  <a:schemeClr val="tx1"/>
                </a:solidFill>
              </a:rPr>
              <a:t>Funksiyaning</a:t>
            </a:r>
            <a:r>
              <a:rPr lang="en-US" sz="2400" b="1" dirty="0">
                <a:solidFill>
                  <a:schemeClr val="tx1"/>
                </a:solidFill>
              </a:rPr>
              <a:t> </a:t>
            </a:r>
            <a:r>
              <a:rPr lang="en-US" sz="2400" b="1" dirty="0" err="1">
                <a:solidFill>
                  <a:schemeClr val="tx1"/>
                </a:solidFill>
              </a:rPr>
              <a:t>eng</a:t>
            </a:r>
            <a:r>
              <a:rPr lang="en-US" sz="2400" b="1" dirty="0">
                <a:solidFill>
                  <a:schemeClr val="tx1"/>
                </a:solidFill>
              </a:rPr>
              <a:t> </a:t>
            </a:r>
            <a:r>
              <a:rPr lang="en-US" sz="2400" b="1" dirty="0" err="1">
                <a:solidFill>
                  <a:schemeClr val="tx1"/>
                </a:solidFill>
              </a:rPr>
              <a:t>katta</a:t>
            </a:r>
            <a:r>
              <a:rPr lang="en-US" sz="2400" b="1" dirty="0">
                <a:solidFill>
                  <a:schemeClr val="tx1"/>
                </a:solidFill>
              </a:rPr>
              <a:t> </a:t>
            </a:r>
            <a:r>
              <a:rPr lang="en-US" sz="2400" b="1" dirty="0" err="1">
                <a:solidFill>
                  <a:schemeClr val="tx1"/>
                </a:solidFill>
              </a:rPr>
              <a:t>va</a:t>
            </a:r>
            <a:r>
              <a:rPr lang="en-US" sz="2400" b="1" dirty="0">
                <a:solidFill>
                  <a:schemeClr val="tx1"/>
                </a:solidFill>
              </a:rPr>
              <a:t> </a:t>
            </a:r>
            <a:r>
              <a:rPr lang="en-US" sz="2400" b="1" dirty="0" err="1">
                <a:solidFill>
                  <a:schemeClr val="tx1"/>
                </a:solidFill>
              </a:rPr>
              <a:t>eng</a:t>
            </a:r>
            <a:r>
              <a:rPr lang="en-US" sz="2400" b="1" dirty="0">
                <a:solidFill>
                  <a:schemeClr val="tx1"/>
                </a:solidFill>
              </a:rPr>
              <a:t> </a:t>
            </a:r>
            <a:r>
              <a:rPr lang="en-US" sz="2400" b="1" dirty="0" err="1">
                <a:solidFill>
                  <a:schemeClr val="tx1"/>
                </a:solidFill>
              </a:rPr>
              <a:t>kichik</a:t>
            </a:r>
            <a:r>
              <a:rPr lang="en-US" sz="2400" b="1" dirty="0">
                <a:solidFill>
                  <a:schemeClr val="tx1"/>
                </a:solidFill>
              </a:rPr>
              <a:t> </a:t>
            </a:r>
            <a:r>
              <a:rPr lang="en-US" sz="2400" b="1" dirty="0" err="1">
                <a:solidFill>
                  <a:schemeClr val="tx1"/>
                </a:solidFill>
              </a:rPr>
              <a:t>qiymatlarini</a:t>
            </a:r>
            <a:r>
              <a:rPr lang="en-US" sz="2400" b="1" dirty="0">
                <a:solidFill>
                  <a:schemeClr val="tx1"/>
                </a:solidFill>
              </a:rPr>
              <a:t> </a:t>
            </a:r>
            <a:r>
              <a:rPr lang="en-US" sz="2400" b="1" dirty="0" err="1">
                <a:solidFill>
                  <a:schemeClr val="tx1"/>
                </a:solidFill>
              </a:rPr>
              <a:t>izlash</a:t>
            </a:r>
            <a:r>
              <a:rPr lang="en-US" sz="2400" b="1" dirty="0">
                <a:solidFill>
                  <a:schemeClr val="tx1"/>
                </a:solidFill>
              </a:rPr>
              <a:t>;</a:t>
            </a:r>
            <a:endParaRPr lang="ru-RU" sz="2400" dirty="0">
              <a:solidFill>
                <a:schemeClr val="tx1"/>
              </a:solidFill>
            </a:endParaRPr>
          </a:p>
          <a:p>
            <a:pPr algn="l"/>
            <a:endParaRPr lang="en-US" sz="2400" dirty="0" smtClean="0">
              <a:solidFill>
                <a:schemeClr val="tx1"/>
              </a:solidFill>
            </a:endParaRPr>
          </a:p>
        </p:txBody>
      </p:sp>
    </p:spTree>
    <p:extLst>
      <p:ext uri="{BB962C8B-B14F-4D97-AF65-F5344CB8AC3E}">
        <p14:creationId xmlns:p14="http://schemas.microsoft.com/office/powerpoint/2010/main" val="3641070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00808"/>
            <a:ext cx="7408333" cy="4425355"/>
          </a:xfrm>
        </p:spPr>
        <p:txBody>
          <a:bodyPr>
            <a:normAutofit/>
          </a:bodyPr>
          <a:lstStyle/>
          <a:p>
            <a:r>
              <a:rPr lang="en-US" dirty="0" err="1"/>
              <a:t>Foydalanilgan</a:t>
            </a:r>
            <a:r>
              <a:rPr lang="en-US" dirty="0"/>
              <a:t> </a:t>
            </a:r>
            <a:r>
              <a:rPr lang="en-US" dirty="0" err="1"/>
              <a:t>adabiyotlar</a:t>
            </a:r>
            <a:r>
              <a:rPr lang="en-US" dirty="0"/>
              <a:t/>
            </a:r>
            <a:br>
              <a:rPr lang="en-US" dirty="0"/>
            </a:br>
            <a:r>
              <a:rPr lang="en-US" dirty="0"/>
              <a:t>1. </a:t>
            </a:r>
            <a:r>
              <a:rPr lang="en-US" dirty="0" err="1"/>
              <a:t>Toshmetov</a:t>
            </a:r>
            <a:r>
              <a:rPr lang="en-US" dirty="0"/>
              <a:t> O’., </a:t>
            </a:r>
            <a:r>
              <a:rPr lang="en-US" dirty="0" err="1"/>
              <a:t>Turgunbayev</a:t>
            </a:r>
            <a:r>
              <a:rPr lang="en-US" dirty="0"/>
              <a:t> R., </a:t>
            </a:r>
            <a:r>
              <a:rPr lang="en-US" dirty="0" err="1"/>
              <a:t>Saydamatov</a:t>
            </a:r>
            <a:r>
              <a:rPr lang="en-US" dirty="0"/>
              <a:t> E., </a:t>
            </a:r>
            <a:r>
              <a:rPr lang="en-US" dirty="0" err="1"/>
              <a:t>Madirimov</a:t>
            </a:r>
            <a:r>
              <a:rPr lang="en-US" dirty="0"/>
              <a:t> M. </a:t>
            </a:r>
            <a:r>
              <a:rPr lang="uz-Cyrl-UZ" dirty="0"/>
              <a:t>Matematik analiz I</a:t>
            </a:r>
            <a:r>
              <a:rPr lang="en-US" dirty="0"/>
              <a:t>-</a:t>
            </a:r>
            <a:r>
              <a:rPr lang="en-US" dirty="0" err="1"/>
              <a:t>qism</a:t>
            </a:r>
            <a:r>
              <a:rPr lang="en-US" dirty="0"/>
              <a:t>.</a:t>
            </a:r>
            <a:r>
              <a:rPr lang="uz-Cyrl-UZ" dirty="0"/>
              <a:t> T.: “</a:t>
            </a:r>
            <a:r>
              <a:rPr lang="en-US" dirty="0" err="1"/>
              <a:t>Extremum</a:t>
            </a:r>
            <a:r>
              <a:rPr lang="en-US" dirty="0"/>
              <a:t>-Press</a:t>
            </a:r>
            <a:r>
              <a:rPr lang="uz-Cyrl-UZ" dirty="0"/>
              <a:t>”</a:t>
            </a:r>
            <a:r>
              <a:rPr lang="en-US" dirty="0"/>
              <a:t>, 2015. -222-230 b.</a:t>
            </a:r>
            <a:br>
              <a:rPr lang="en-US" dirty="0"/>
            </a:br>
            <a:r>
              <a:rPr lang="en-US" dirty="0"/>
              <a:t>2. Claudia </a:t>
            </a:r>
            <a:r>
              <a:rPr lang="en-US" dirty="0" err="1"/>
              <a:t>Canuto</a:t>
            </a:r>
            <a:r>
              <a:rPr lang="en-US" dirty="0"/>
              <a:t>, Anita </a:t>
            </a:r>
            <a:r>
              <a:rPr lang="en-US" dirty="0" err="1"/>
              <a:t>Tabacco</a:t>
            </a:r>
            <a:r>
              <a:rPr lang="en-US" dirty="0"/>
              <a:t> Mathematical analysis. I. Springer-</a:t>
            </a:r>
            <a:r>
              <a:rPr lang="en-US" dirty="0" err="1"/>
              <a:t>Verlag</a:t>
            </a:r>
            <a:r>
              <a:rPr lang="en-US" dirty="0"/>
              <a:t>. Italia, Milan. 2008.-    178-185p.</a:t>
            </a:r>
            <a:br>
              <a:rPr lang="en-US" dirty="0"/>
            </a:br>
            <a:r>
              <a:rPr lang="en-US" dirty="0"/>
              <a:t>3. </a:t>
            </a:r>
            <a:r>
              <a:rPr lang="uz-Cyrl-UZ" dirty="0"/>
              <a:t>Xudayberganov G., Vorisov A., Mansurov X., Shoimqulov B. Matematik analizdan ma’ruzalar. I </a:t>
            </a:r>
            <a:r>
              <a:rPr lang="en-US" dirty="0"/>
              <a:t>T.:</a:t>
            </a:r>
            <a:r>
              <a:rPr lang="uz-Cyrl-UZ" dirty="0"/>
              <a:t>«Voris-nashriyot». 2010 y. 158-164</a:t>
            </a:r>
            <a:r>
              <a:rPr lang="en-US" dirty="0"/>
              <a:t> b.</a:t>
            </a:r>
            <a:endParaRPr lang="ru-RU" dirty="0"/>
          </a:p>
          <a:p>
            <a:endParaRPr lang="ru-RU" dirty="0"/>
          </a:p>
        </p:txBody>
      </p:sp>
      <p:sp>
        <p:nvSpPr>
          <p:cNvPr id="3" name="Заголовок 2"/>
          <p:cNvSpPr>
            <a:spLocks noGrp="1"/>
          </p:cNvSpPr>
          <p:nvPr>
            <p:ph type="title"/>
          </p:nvPr>
        </p:nvSpPr>
        <p:spPr/>
        <p:txBody>
          <a:bodyPr/>
          <a:lstStyle/>
          <a:p>
            <a:r>
              <a:rPr lang="en-US" dirty="0" smtClean="0"/>
              <a:t> </a:t>
            </a:r>
            <a:endParaRPr lang="ru-RU" dirty="0"/>
          </a:p>
        </p:txBody>
      </p:sp>
    </p:spTree>
    <p:extLst>
      <p:ext uri="{BB962C8B-B14F-4D97-AF65-F5344CB8AC3E}">
        <p14:creationId xmlns:p14="http://schemas.microsoft.com/office/powerpoint/2010/main" val="214035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83568" y="1628800"/>
                <a:ext cx="7772400" cy="4896544"/>
              </a:xfrm>
            </p:spPr>
            <p:txBody>
              <a:bodyPr>
                <a:noAutofit/>
              </a:bodyPr>
              <a:lstStyle/>
              <a:p>
                <a:pPr algn="l"/>
                <a:r>
                  <a:rPr lang="en-US" sz="2400" dirty="0" smtClean="0">
                    <a:solidFill>
                      <a:schemeClr val="tx2">
                        <a:lumMod val="75000"/>
                      </a:schemeClr>
                    </a:solidFill>
                  </a:rPr>
                  <a:t>    </a:t>
                </a:r>
                <a:r>
                  <a:rPr lang="en-US" sz="3200" dirty="0" smtClean="0">
                    <a:solidFill>
                      <a:schemeClr val="tx2">
                        <a:lumMod val="75000"/>
                      </a:schemeClr>
                    </a:solidFill>
                  </a:rPr>
                  <a:t>1</a:t>
                </a:r>
                <a:r>
                  <a:rPr lang="en-US" sz="2400" dirty="0" smtClean="0">
                    <a:solidFill>
                      <a:schemeClr val="tx2">
                        <a:lumMod val="75000"/>
                      </a:schemeClr>
                    </a:solidFill>
                  </a:rPr>
                  <a:t> </a:t>
                </a:r>
                <a:r>
                  <a:rPr lang="en-US" sz="2400" dirty="0" err="1" smtClean="0">
                    <a:solidFill>
                      <a:schemeClr val="tx2">
                        <a:lumMod val="75000"/>
                      </a:schemeClr>
                    </a:solidFill>
                  </a:rPr>
                  <a:t>Aytaylik</a:t>
                </a:r>
                <a:r>
                  <a:rPr lang="en-US" sz="2400" dirty="0" smtClean="0">
                    <a:solidFill>
                      <a:schemeClr val="tx2">
                        <a:lumMod val="75000"/>
                      </a:schemeClr>
                    </a:solidFill>
                  </a:rPr>
                  <a:t>, </a:t>
                </a:r>
                <a:r>
                  <a:rPr lang="en-US" sz="2400" i="1" dirty="0">
                    <a:solidFill>
                      <a:schemeClr val="tx2">
                        <a:lumMod val="75000"/>
                      </a:schemeClr>
                    </a:solidFill>
                  </a:rPr>
                  <a:t>f(x</a:t>
                </a:r>
                <a:r>
                  <a:rPr lang="en-US" sz="2400" i="1" dirty="0" smtClean="0">
                    <a:solidFill>
                      <a:schemeClr val="tx2">
                        <a:lumMod val="75000"/>
                      </a:schemeClr>
                    </a:solidFill>
                  </a:rPr>
                  <a:t>) </a:t>
                </a:r>
                <a:r>
                  <a:rPr lang="en-US" sz="2400" dirty="0" err="1" smtClean="0">
                    <a:solidFill>
                      <a:schemeClr val="tx2">
                        <a:lumMod val="75000"/>
                      </a:schemeClr>
                    </a:solidFill>
                  </a:rPr>
                  <a:t>funksiya</a:t>
                </a:r>
                <a:r>
                  <a:rPr lang="en-US" sz="2400" dirty="0" smtClean="0">
                    <a:solidFill>
                      <a:schemeClr val="tx2">
                        <a:lumMod val="75000"/>
                      </a:schemeClr>
                    </a:solidFill>
                  </a:rPr>
                  <a:t> (</a:t>
                </a:r>
                <a:r>
                  <a:rPr lang="en-US" sz="2400" dirty="0" err="1" smtClean="0">
                    <a:solidFill>
                      <a:schemeClr val="tx2">
                        <a:lumMod val="75000"/>
                      </a:schemeClr>
                    </a:solidFill>
                  </a:rPr>
                  <a:t>a,b</a:t>
                </a:r>
                <a:r>
                  <a:rPr lang="en-US" sz="2400" dirty="0" smtClean="0">
                    <a:solidFill>
                      <a:schemeClr val="tx2">
                        <a:lumMod val="75000"/>
                      </a:schemeClr>
                    </a:solidFill>
                  </a:rPr>
                  <a:t>) </a:t>
                </a:r>
                <a:r>
                  <a:rPr lang="en-US" sz="2400" dirty="0" err="1" smtClean="0">
                    <a:solidFill>
                      <a:schemeClr val="tx2">
                        <a:lumMod val="75000"/>
                      </a:schemeClr>
                    </a:solidFill>
                  </a:rPr>
                  <a:t>intervalda</a:t>
                </a:r>
                <a:r>
                  <a:rPr lang="en-US" sz="2400" dirty="0" smtClean="0">
                    <a:solidFill>
                      <a:schemeClr val="tx2">
                        <a:lumMod val="75000"/>
                      </a:schemeClr>
                    </a:solidFill>
                  </a:rPr>
                  <a:t> </a:t>
                </a:r>
                <a:r>
                  <a:rPr lang="en-US" sz="2400" dirty="0" err="1" smtClean="0">
                    <a:solidFill>
                      <a:schemeClr val="tx2">
                        <a:lumMod val="75000"/>
                      </a:schemeClr>
                    </a:solidFill>
                  </a:rPr>
                  <a:t>aniqlangan</a:t>
                </a:r>
                <a:r>
                  <a:rPr lang="en-US" sz="2400" dirty="0" smtClean="0">
                    <a:solidFill>
                      <a:schemeClr val="tx2">
                        <a:lumMod val="75000"/>
                      </a:schemeClr>
                    </a:solidFill>
                  </a:rPr>
                  <a:t>  </a:t>
                </a:r>
                <a:r>
                  <a:rPr lang="uz-Cyrl-UZ" sz="2400" dirty="0">
                    <a:solidFill>
                      <a:schemeClr val="tx2">
                        <a:lumMod val="75000"/>
                      </a:schemeClr>
                    </a:solidFill>
                  </a:rPr>
                  <a:t>va </a:t>
                </a:r>
                <a:r>
                  <a:rPr lang="uz-Cyrl-UZ" sz="2400" i="1" dirty="0">
                    <a:solidFill>
                      <a:schemeClr val="tx2">
                        <a:lumMod val="75000"/>
                      </a:schemeClr>
                    </a:solidFill>
                  </a:rPr>
                  <a:t>x</a:t>
                </a:r>
                <a:r>
                  <a:rPr lang="uz-Cyrl-UZ" sz="2400" i="1" baseline="-25000" dirty="0">
                    <a:solidFill>
                      <a:schemeClr val="tx2">
                        <a:lumMod val="75000"/>
                      </a:schemeClr>
                    </a:solidFill>
                  </a:rPr>
                  <a:t>0</a:t>
                </a:r>
                <a:r>
                  <a:rPr lang="ru-RU" sz="2400" i="1" dirty="0">
                    <a:solidFill>
                      <a:schemeClr val="tx2">
                        <a:lumMod val="75000"/>
                      </a:schemeClr>
                    </a:solidFill>
                    <a:sym typeface="Symbol"/>
                  </a:rPr>
                  <a:t></a:t>
                </a:r>
                <a:r>
                  <a:rPr lang="uz-Cyrl-UZ" sz="2400" i="1" dirty="0">
                    <a:solidFill>
                      <a:schemeClr val="tx2">
                        <a:lumMod val="75000"/>
                      </a:schemeClr>
                    </a:solidFill>
                  </a:rPr>
                  <a:t>(a;b)</a:t>
                </a:r>
                <a:r>
                  <a:rPr lang="uz-Cyrl-UZ" sz="2400" dirty="0">
                    <a:solidFill>
                      <a:schemeClr val="tx2">
                        <a:lumMod val="75000"/>
                      </a:schemeClr>
                    </a:solidFill>
                  </a:rPr>
                  <a:t>  </a:t>
                </a:r>
                <a:r>
                  <a:rPr lang="uz-Cyrl-UZ" sz="2400" dirty="0" smtClean="0">
                    <a:solidFill>
                      <a:schemeClr val="tx2">
                        <a:lumMod val="75000"/>
                      </a:schemeClr>
                    </a:solidFill>
                  </a:rPr>
                  <a:t>bo‘lsin</a:t>
                </a:r>
                <a:r>
                  <a:rPr lang="en-US" sz="2400" dirty="0" smtClean="0">
                    <a:solidFill>
                      <a:schemeClr val="tx2">
                        <a:lumMod val="75000"/>
                      </a:schemeClr>
                    </a:solidFill>
                  </a:rPr>
                  <a:t>. </a:t>
                </a:r>
                <a:br>
                  <a:rPr lang="en-US" sz="2400" dirty="0" smtClean="0">
                    <a:solidFill>
                      <a:schemeClr val="tx2">
                        <a:lumMod val="75000"/>
                      </a:schemeClr>
                    </a:solidFill>
                  </a:rPr>
                </a:br>
                <a:r>
                  <a:rPr lang="en-US" sz="2400" dirty="0" smtClean="0">
                    <a:solidFill>
                      <a:schemeClr val="tx2">
                        <a:lumMod val="75000"/>
                      </a:schemeClr>
                    </a:solidFill>
                  </a:rPr>
                  <a:t>     </a:t>
                </a:r>
                <a:r>
                  <a:rPr lang="en-US" sz="2400" b="1" dirty="0" smtClean="0">
                    <a:solidFill>
                      <a:schemeClr val="tx2">
                        <a:lumMod val="75000"/>
                      </a:schemeClr>
                    </a:solidFill>
                  </a:rPr>
                  <a:t>1-tarif</a:t>
                </a:r>
                <a:r>
                  <a:rPr lang="en-US" sz="2400" dirty="0" smtClean="0">
                    <a:solidFill>
                      <a:schemeClr val="tx2">
                        <a:lumMod val="75000"/>
                      </a:schemeClr>
                    </a:solidFill>
                  </a:rPr>
                  <a:t>. Agar </a:t>
                </a:r>
                <a:r>
                  <a:rPr lang="uz-Cyrl-UZ" sz="2400" i="1" dirty="0" smtClean="0">
                    <a:solidFill>
                      <a:schemeClr val="tx2">
                        <a:lumMod val="75000"/>
                      </a:schemeClr>
                    </a:solidFill>
                  </a:rPr>
                  <a:t>x</a:t>
                </a:r>
                <a:r>
                  <a:rPr lang="uz-Cyrl-UZ" sz="2400" i="1" baseline="-25000" dirty="0" smtClean="0">
                    <a:solidFill>
                      <a:schemeClr val="tx2">
                        <a:lumMod val="75000"/>
                      </a:schemeClr>
                    </a:solidFill>
                  </a:rPr>
                  <a:t>0</a:t>
                </a:r>
                <a:r>
                  <a:rPr lang="en-US" sz="2400" dirty="0" smtClean="0">
                    <a:solidFill>
                      <a:schemeClr val="tx2">
                        <a:lumMod val="75000"/>
                      </a:schemeClr>
                    </a:solidFill>
                  </a:rPr>
                  <a:t>  </a:t>
                </a:r>
                <a:r>
                  <a:rPr lang="en-US" sz="2400" dirty="0" err="1" smtClean="0">
                    <a:solidFill>
                      <a:schemeClr val="tx2">
                        <a:lumMod val="75000"/>
                      </a:schemeClr>
                    </a:solidFill>
                  </a:rPr>
                  <a:t>nuqtaning</a:t>
                </a:r>
                <a:r>
                  <a:rPr lang="en-US" sz="2400" dirty="0" smtClean="0">
                    <a:solidFill>
                      <a:schemeClr val="tx2">
                        <a:lumMod val="75000"/>
                      </a:schemeClr>
                    </a:solidFill>
                  </a:rPr>
                  <a:t> </a:t>
                </a:r>
                <a:r>
                  <a:rPr lang="en-US" sz="2400" dirty="0" err="1" smtClean="0">
                    <a:solidFill>
                      <a:schemeClr val="tx2">
                        <a:lumMod val="75000"/>
                      </a:schemeClr>
                    </a:solidFill>
                  </a:rPr>
                  <a:t>shynday</a:t>
                </a:r>
                <a:r>
                  <a:rPr lang="en-US" sz="2400" dirty="0" smtClean="0">
                    <a:solidFill>
                      <a:schemeClr val="tx2">
                        <a:lumMod val="75000"/>
                      </a:schemeClr>
                    </a:solidFill>
                  </a:rPr>
                  <a:t> </a:t>
                </a:r>
                <a:r>
                  <a:rPr lang="uz-Cyrl-UZ" sz="2400" dirty="0">
                    <a:solidFill>
                      <a:schemeClr val="tx2">
                        <a:lumMod val="75000"/>
                      </a:schemeClr>
                    </a:solidFill>
                  </a:rPr>
                  <a:t>(</a:t>
                </a:r>
                <a:r>
                  <a:rPr lang="uz-Cyrl-UZ" sz="2400" i="1" dirty="0">
                    <a:solidFill>
                      <a:schemeClr val="tx2">
                        <a:lumMod val="75000"/>
                      </a:schemeClr>
                    </a:solidFill>
                  </a:rPr>
                  <a:t>x</a:t>
                </a:r>
                <a:r>
                  <a:rPr lang="uz-Cyrl-UZ" sz="2400" i="1" baseline="-25000" dirty="0">
                    <a:solidFill>
                      <a:schemeClr val="tx2">
                        <a:lumMod val="75000"/>
                      </a:schemeClr>
                    </a:solidFill>
                  </a:rPr>
                  <a:t>0</a:t>
                </a:r>
                <a:r>
                  <a:rPr lang="uz-Cyrl-UZ" sz="2400" i="1" dirty="0">
                    <a:solidFill>
                      <a:schemeClr val="tx2">
                        <a:lumMod val="75000"/>
                      </a:schemeClr>
                    </a:solidFill>
                  </a:rPr>
                  <a:t>-</a:t>
                </a:r>
                <a:r>
                  <a:rPr lang="ru-RU" sz="2400" i="1" dirty="0">
                    <a:solidFill>
                      <a:schemeClr val="tx2">
                        <a:lumMod val="75000"/>
                      </a:schemeClr>
                    </a:solidFill>
                    <a:sym typeface="Symbol"/>
                  </a:rPr>
                  <a:t></a:t>
                </a:r>
                <a:r>
                  <a:rPr lang="uz-Cyrl-UZ" sz="2400" i="1" dirty="0">
                    <a:solidFill>
                      <a:schemeClr val="tx2">
                        <a:lumMod val="75000"/>
                      </a:schemeClr>
                    </a:solidFill>
                  </a:rPr>
                  <a:t>; x</a:t>
                </a:r>
                <a:r>
                  <a:rPr lang="uz-Cyrl-UZ" sz="2400" i="1" baseline="-25000" dirty="0">
                    <a:solidFill>
                      <a:schemeClr val="tx2">
                        <a:lumMod val="75000"/>
                      </a:schemeClr>
                    </a:solidFill>
                  </a:rPr>
                  <a:t>0</a:t>
                </a:r>
                <a:r>
                  <a:rPr lang="uz-Cyrl-UZ" sz="2400" i="1" dirty="0">
                    <a:solidFill>
                      <a:schemeClr val="tx2">
                        <a:lumMod val="75000"/>
                      </a:schemeClr>
                    </a:solidFill>
                  </a:rPr>
                  <a:t>+</a:t>
                </a:r>
                <a:r>
                  <a:rPr lang="ru-RU" sz="2400" i="1" dirty="0">
                    <a:solidFill>
                      <a:schemeClr val="tx2">
                        <a:lumMod val="75000"/>
                      </a:schemeClr>
                    </a:solidFill>
                    <a:sym typeface="Symbol"/>
                  </a:rPr>
                  <a:t></a:t>
                </a:r>
                <a:r>
                  <a:rPr lang="uz-Cyrl-UZ" sz="2400" dirty="0">
                    <a:solidFill>
                      <a:schemeClr val="tx2">
                        <a:lumMod val="75000"/>
                      </a:schemeClr>
                    </a:solidFill>
                  </a:rPr>
                  <a:t>) atrofi </a:t>
                </a:r>
                <a:r>
                  <a:rPr lang="en-US" sz="2400" dirty="0" err="1" smtClean="0">
                    <a:solidFill>
                      <a:schemeClr val="tx2">
                        <a:lumMod val="75000"/>
                      </a:schemeClr>
                    </a:solidFill>
                  </a:rPr>
                  <a:t>mavjud</a:t>
                </a:r>
                <a:r>
                  <a:rPr lang="en-US" sz="2400" dirty="0" smtClean="0">
                    <a:solidFill>
                      <a:schemeClr val="tx2">
                        <a:lumMod val="75000"/>
                      </a:schemeClr>
                    </a:solidFill>
                  </a:rPr>
                  <a:t> </a:t>
                </a:r>
                <a:r>
                  <a:rPr lang="en-US" sz="2400" dirty="0" err="1" smtClean="0">
                    <a:solidFill>
                      <a:schemeClr val="tx2">
                        <a:lumMod val="75000"/>
                      </a:schemeClr>
                    </a:solidFill>
                  </a:rPr>
                  <a:t>bo’lib</a:t>
                </a:r>
                <a:r>
                  <a:rPr lang="en-US" sz="2400" dirty="0" smtClean="0">
                    <a:solidFill>
                      <a:schemeClr val="tx2">
                        <a:lumMod val="75000"/>
                      </a:schemeClr>
                    </a:solidFill>
                  </a:rPr>
                  <a:t>, </a:t>
                </a:r>
                <a:r>
                  <a:rPr lang="en-US" sz="2400" dirty="0" err="1" smtClean="0">
                    <a:solidFill>
                      <a:schemeClr val="tx2">
                        <a:lumMod val="75000"/>
                      </a:schemeClr>
                    </a:solidFill>
                  </a:rPr>
                  <a:t>shu</a:t>
                </a:r>
                <a:r>
                  <a:rPr lang="en-US" sz="2400" dirty="0" smtClean="0">
                    <a:solidFill>
                      <a:schemeClr val="tx2">
                        <a:lumMod val="75000"/>
                      </a:schemeClr>
                    </a:solidFill>
                  </a:rPr>
                  <a:t> </a:t>
                </a:r>
                <a:r>
                  <a:rPr lang="en-US" sz="2400" dirty="0" err="1" smtClean="0">
                    <a:solidFill>
                      <a:schemeClr val="tx2">
                        <a:lumMod val="75000"/>
                      </a:schemeClr>
                    </a:solidFill>
                  </a:rPr>
                  <a:t>atrofdan</a:t>
                </a:r>
                <a:r>
                  <a:rPr lang="en-US" sz="2400" dirty="0" smtClean="0">
                    <a:solidFill>
                      <a:schemeClr val="tx2">
                        <a:lumMod val="75000"/>
                      </a:schemeClr>
                    </a:solidFill>
                  </a:rPr>
                  <a:t> </a:t>
                </a:r>
                <a:r>
                  <a:rPr lang="en-US" sz="2400" dirty="0" err="1" smtClean="0">
                    <a:solidFill>
                      <a:schemeClr val="tx2">
                        <a:lumMod val="75000"/>
                      </a:schemeClr>
                    </a:solidFill>
                  </a:rPr>
                  <a:t>olingan</a:t>
                </a:r>
                <a:r>
                  <a:rPr lang="en-US" sz="2400" dirty="0" smtClean="0">
                    <a:solidFill>
                      <a:schemeClr val="tx2">
                        <a:lumMod val="75000"/>
                      </a:schemeClr>
                    </a:solidFill>
                  </a:rPr>
                  <a:t> </a:t>
                </a:r>
                <a:r>
                  <a:rPr lang="en-US" sz="2400" dirty="0" err="1" smtClean="0">
                    <a:solidFill>
                      <a:schemeClr val="tx2">
                        <a:lumMod val="75000"/>
                      </a:schemeClr>
                    </a:solidFill>
                  </a:rPr>
                  <a:t>ivtiyoriy</a:t>
                </a:r>
                <a:r>
                  <a:rPr lang="en-US" sz="2400" dirty="0" smtClean="0">
                    <a:solidFill>
                      <a:schemeClr val="tx2">
                        <a:lumMod val="75000"/>
                      </a:schemeClr>
                    </a:solidFill>
                  </a:rPr>
                  <a:t>  x </a:t>
                </a:r>
                <a:r>
                  <a:rPr lang="en-US" sz="2400" dirty="0" err="1" smtClean="0">
                    <a:solidFill>
                      <a:schemeClr val="tx2">
                        <a:lumMod val="75000"/>
                      </a:schemeClr>
                    </a:solidFill>
                  </a:rPr>
                  <a:t>uchun</a:t>
                </a:r>
                <a:r>
                  <a:rPr lang="en-US" sz="2400" dirty="0" smtClean="0">
                    <a:solidFill>
                      <a:schemeClr val="tx2">
                        <a:lumMod val="75000"/>
                      </a:schemeClr>
                    </a:solidFill>
                  </a:rPr>
                  <a:t> </a:t>
                </a:r>
                <a:r>
                  <a:rPr lang="uz-Cyrl-UZ" sz="2400" i="1" dirty="0" smtClean="0">
                    <a:solidFill>
                      <a:schemeClr val="tx2">
                        <a:lumMod val="75000"/>
                      </a:schemeClr>
                    </a:solidFill>
                  </a:rPr>
                  <a:t>f(x)</a:t>
                </a:r>
                <a14:m>
                  <m:oMath xmlns:m="http://schemas.openxmlformats.org/officeDocument/2006/math">
                    <m:r>
                      <a:rPr lang="uz-Cyrl-UZ" sz="2400" i="1" smtClean="0">
                        <a:solidFill>
                          <a:schemeClr val="tx2">
                            <a:lumMod val="75000"/>
                          </a:schemeClr>
                        </a:solidFill>
                        <a:latin typeface="Cambria Math"/>
                        <a:ea typeface="Cambria Math"/>
                      </a:rPr>
                      <m:t>≥</m:t>
                    </m:r>
                  </m:oMath>
                </a14:m>
                <a:r>
                  <a:rPr lang="uz-Cyrl-UZ" sz="2400" i="1" dirty="0" smtClean="0">
                    <a:solidFill>
                      <a:schemeClr val="tx2">
                        <a:lumMod val="75000"/>
                      </a:schemeClr>
                    </a:solidFill>
                  </a:rPr>
                  <a:t>f(x</a:t>
                </a:r>
                <a:r>
                  <a:rPr lang="uz-Cyrl-UZ" sz="2400" i="1" baseline="-25000" dirty="0" smtClean="0">
                    <a:solidFill>
                      <a:schemeClr val="tx2">
                        <a:lumMod val="75000"/>
                      </a:schemeClr>
                    </a:solidFill>
                  </a:rPr>
                  <a:t>0</a:t>
                </a:r>
                <a:r>
                  <a:rPr lang="uz-Cyrl-UZ" sz="2400" i="1" dirty="0">
                    <a:solidFill>
                      <a:schemeClr val="tx2">
                        <a:lumMod val="75000"/>
                      </a:schemeClr>
                    </a:solidFill>
                  </a:rPr>
                  <a:t>) </a:t>
                </a:r>
                <a:r>
                  <a:rPr lang="uz-Cyrl-UZ" sz="2400" i="1" dirty="0" smtClean="0">
                    <a:solidFill>
                      <a:schemeClr val="tx2">
                        <a:lumMod val="75000"/>
                      </a:schemeClr>
                    </a:solidFill>
                  </a:rPr>
                  <a:t>(f(x)</a:t>
                </a:r>
                <a14:m>
                  <m:oMath xmlns:m="http://schemas.openxmlformats.org/officeDocument/2006/math">
                    <m:r>
                      <a:rPr lang="uz-Cyrl-UZ" sz="2400" i="1" smtClean="0">
                        <a:solidFill>
                          <a:schemeClr val="tx2">
                            <a:lumMod val="75000"/>
                          </a:schemeClr>
                        </a:solidFill>
                        <a:latin typeface="Cambria Math"/>
                        <a:ea typeface="Cambria Math"/>
                      </a:rPr>
                      <m:t>≤</m:t>
                    </m:r>
                  </m:oMath>
                </a14:m>
                <a:r>
                  <a:rPr lang="uz-Cyrl-UZ" sz="2400" i="1" dirty="0" smtClean="0">
                    <a:solidFill>
                      <a:schemeClr val="tx2">
                        <a:lumMod val="75000"/>
                      </a:schemeClr>
                    </a:solidFill>
                  </a:rPr>
                  <a:t>f(x</a:t>
                </a:r>
                <a:r>
                  <a:rPr lang="uz-Cyrl-UZ" sz="2400" i="1" baseline="-25000" dirty="0" smtClean="0">
                    <a:solidFill>
                      <a:schemeClr val="tx2">
                        <a:lumMod val="75000"/>
                      </a:schemeClr>
                    </a:solidFill>
                  </a:rPr>
                  <a:t>0</a:t>
                </a:r>
                <a:r>
                  <a:rPr lang="uz-Cyrl-UZ" sz="2400" i="1" dirty="0">
                    <a:solidFill>
                      <a:schemeClr val="tx2">
                        <a:lumMod val="75000"/>
                      </a:schemeClr>
                    </a:solidFill>
                  </a:rPr>
                  <a:t>) ), </a:t>
                </a:r>
                <a:r>
                  <a:rPr lang="en-US" sz="2400" dirty="0" err="1" smtClean="0">
                    <a:solidFill>
                      <a:schemeClr val="tx2">
                        <a:lumMod val="75000"/>
                      </a:schemeClr>
                    </a:solidFill>
                  </a:rPr>
                  <a:t>tengsizlik</a:t>
                </a:r>
                <a:r>
                  <a:rPr lang="en-US" sz="2400" dirty="0" smtClean="0">
                    <a:solidFill>
                      <a:schemeClr val="tx2">
                        <a:lumMod val="75000"/>
                      </a:schemeClr>
                    </a:solidFill>
                  </a:rPr>
                  <a:t> </a:t>
                </a:r>
                <a:r>
                  <a:rPr lang="en-US" sz="2400" dirty="0" err="1" smtClean="0">
                    <a:solidFill>
                      <a:schemeClr val="tx2">
                        <a:lumMod val="75000"/>
                      </a:schemeClr>
                    </a:solidFill>
                  </a:rPr>
                  <a:t>o’rinli</a:t>
                </a:r>
                <a:r>
                  <a:rPr lang="en-US" sz="2400" dirty="0" smtClean="0">
                    <a:solidFill>
                      <a:schemeClr val="tx2">
                        <a:lumMod val="75000"/>
                      </a:schemeClr>
                    </a:solidFill>
                  </a:rPr>
                  <a:t> </a:t>
                </a:r>
                <a:r>
                  <a:rPr lang="en-US" sz="2400" dirty="0" err="1" smtClean="0">
                    <a:solidFill>
                      <a:schemeClr val="tx2">
                        <a:lumMod val="75000"/>
                      </a:schemeClr>
                    </a:solidFill>
                  </a:rPr>
                  <a:t>bo’lsa</a:t>
                </a:r>
                <a:r>
                  <a:rPr lang="en-US" sz="2400" dirty="0" smtClean="0">
                    <a:solidFill>
                      <a:schemeClr val="tx2">
                        <a:lumMod val="75000"/>
                      </a:schemeClr>
                    </a:solidFill>
                  </a:rPr>
                  <a:t>, u </a:t>
                </a:r>
                <a:r>
                  <a:rPr lang="en-US" sz="2400" dirty="0" err="1" smtClean="0">
                    <a:solidFill>
                      <a:schemeClr val="tx2">
                        <a:lumMod val="75000"/>
                      </a:schemeClr>
                    </a:solidFill>
                  </a:rPr>
                  <a:t>holda</a:t>
                </a:r>
                <a:r>
                  <a:rPr lang="en-US" sz="2400" dirty="0" smtClean="0">
                    <a:solidFill>
                      <a:schemeClr val="tx2">
                        <a:lumMod val="75000"/>
                      </a:schemeClr>
                    </a:solidFill>
                  </a:rPr>
                  <a:t> </a:t>
                </a:r>
                <a:r>
                  <a:rPr lang="uz-Cyrl-UZ" sz="2400" dirty="0">
                    <a:solidFill>
                      <a:schemeClr val="bg2">
                        <a:lumMod val="10000"/>
                      </a:schemeClr>
                    </a:solidFill>
                  </a:rPr>
                  <a:t>Agar</a:t>
                </a:r>
                <a:r>
                  <a:rPr lang="uz-Cyrl-UZ" sz="2400" dirty="0">
                    <a:solidFill>
                      <a:schemeClr val="tx2">
                        <a:lumMod val="75000"/>
                      </a:schemeClr>
                    </a:solidFill>
                  </a:rPr>
                  <a:t> </a:t>
                </a:r>
                <a:r>
                  <a:rPr lang="uz-Cyrl-UZ" sz="2400" i="1" dirty="0">
                    <a:solidFill>
                      <a:schemeClr val="tx2">
                        <a:lumMod val="75000"/>
                      </a:schemeClr>
                    </a:solidFill>
                  </a:rPr>
                  <a:t>x</a:t>
                </a:r>
                <a:r>
                  <a:rPr lang="uz-Cyrl-UZ" sz="2400" i="1" baseline="-25000" dirty="0">
                    <a:solidFill>
                      <a:schemeClr val="tx2">
                        <a:lumMod val="75000"/>
                      </a:schemeClr>
                    </a:solidFill>
                  </a:rPr>
                  <a:t>0</a:t>
                </a:r>
                <a:r>
                  <a:rPr lang="uz-Cyrl-UZ" sz="2400" dirty="0">
                    <a:solidFill>
                      <a:schemeClr val="tx2">
                        <a:lumMod val="75000"/>
                      </a:schemeClr>
                    </a:solidFill>
                  </a:rPr>
                  <a:t> </a:t>
                </a:r>
                <a:r>
                  <a:rPr lang="uz-Cyrl-UZ" sz="2400" dirty="0" smtClean="0">
                    <a:solidFill>
                      <a:schemeClr val="tx2">
                        <a:lumMod val="75000"/>
                      </a:schemeClr>
                    </a:solidFill>
                  </a:rPr>
                  <a:t>nuqta</a:t>
                </a:r>
                <a:r>
                  <a:rPr lang="en-US" sz="2400" dirty="0" smtClean="0">
                    <a:solidFill>
                      <a:schemeClr val="tx2">
                        <a:lumMod val="75000"/>
                      </a:schemeClr>
                    </a:solidFill>
                  </a:rPr>
                  <a:t> </a:t>
                </a:r>
                <a:r>
                  <a:rPr lang="uz-Cyrl-UZ" sz="2400" i="1" dirty="0">
                    <a:solidFill>
                      <a:schemeClr val="tx2">
                        <a:lumMod val="75000"/>
                      </a:schemeClr>
                    </a:solidFill>
                  </a:rPr>
                  <a:t>f(x)</a:t>
                </a:r>
                <a:r>
                  <a:rPr lang="uz-Cyrl-UZ" sz="2400" dirty="0">
                    <a:solidFill>
                      <a:schemeClr val="tx2">
                        <a:lumMod val="75000"/>
                      </a:schemeClr>
                    </a:solidFill>
                  </a:rPr>
                  <a:t> </a:t>
                </a:r>
                <a:r>
                  <a:rPr lang="uz-Cyrl-UZ" sz="2400" dirty="0" smtClean="0">
                    <a:solidFill>
                      <a:schemeClr val="tx2">
                        <a:lumMod val="75000"/>
                      </a:schemeClr>
                    </a:solidFill>
                  </a:rPr>
                  <a:t>funksiya</a:t>
                </a:r>
                <a:r>
                  <a:rPr lang="en-US" sz="2400" dirty="0" err="1" smtClean="0">
                    <a:solidFill>
                      <a:schemeClr val="tx2">
                        <a:lumMod val="75000"/>
                      </a:schemeClr>
                    </a:solidFill>
                  </a:rPr>
                  <a:t>ning</a:t>
                </a:r>
                <a:r>
                  <a:rPr lang="en-US" sz="2400" dirty="0" smtClean="0">
                    <a:solidFill>
                      <a:schemeClr val="tx2">
                        <a:lumMod val="75000"/>
                      </a:schemeClr>
                    </a:solidFill>
                  </a:rPr>
                  <a:t> </a:t>
                </a:r>
                <a:r>
                  <a:rPr lang="en-US" sz="2400" i="1" dirty="0" err="1" smtClean="0">
                    <a:solidFill>
                      <a:schemeClr val="tx2">
                        <a:lumMod val="75000"/>
                      </a:schemeClr>
                    </a:solidFill>
                  </a:rPr>
                  <a:t>maksimumi</a:t>
                </a:r>
                <a:r>
                  <a:rPr lang="en-US" sz="2400" i="1" dirty="0" smtClean="0">
                    <a:solidFill>
                      <a:schemeClr val="tx2">
                        <a:lumMod val="75000"/>
                      </a:schemeClr>
                    </a:solidFill>
                  </a:rPr>
                  <a:t> (minimum) </a:t>
                </a:r>
                <a:r>
                  <a:rPr lang="en-US" sz="2400" i="1" dirty="0" err="1" smtClean="0">
                    <a:solidFill>
                      <a:schemeClr val="tx2">
                        <a:lumMod val="75000"/>
                      </a:schemeClr>
                    </a:solidFill>
                  </a:rPr>
                  <a:t>nuqtasi</a:t>
                </a:r>
                <a:r>
                  <a:rPr lang="en-US" sz="2400" i="1" dirty="0" smtClean="0">
                    <a:solidFill>
                      <a:schemeClr val="tx2">
                        <a:lumMod val="75000"/>
                      </a:schemeClr>
                    </a:solidFill>
                  </a:rPr>
                  <a:t>,</a:t>
                </a:r>
                <a:r>
                  <a:rPr lang="uz-Cyrl-UZ" sz="2400" i="1" dirty="0">
                    <a:solidFill>
                      <a:schemeClr val="tx2">
                        <a:lumMod val="75000"/>
                      </a:schemeClr>
                    </a:solidFill>
                  </a:rPr>
                  <a:t> f(x</a:t>
                </a:r>
                <a:r>
                  <a:rPr lang="uz-Cyrl-UZ" sz="2400" i="1" baseline="-25000" dirty="0">
                    <a:solidFill>
                      <a:schemeClr val="tx2">
                        <a:lumMod val="75000"/>
                      </a:schemeClr>
                    </a:solidFill>
                  </a:rPr>
                  <a:t>0</a:t>
                </a:r>
                <a:r>
                  <a:rPr lang="uz-Cyrl-UZ" sz="2400" i="1" dirty="0">
                    <a:solidFill>
                      <a:schemeClr val="tx2">
                        <a:lumMod val="75000"/>
                      </a:schemeClr>
                    </a:solidFill>
                  </a:rPr>
                  <a:t>) </a:t>
                </a:r>
                <a:r>
                  <a:rPr lang="en-US" sz="2400" dirty="0" err="1" smtClean="0">
                    <a:solidFill>
                      <a:schemeClr val="tx2">
                        <a:lumMod val="75000"/>
                      </a:schemeClr>
                    </a:solidFill>
                  </a:rPr>
                  <a:t>esa</a:t>
                </a:r>
                <a:r>
                  <a:rPr lang="en-US" sz="2400" dirty="0" smtClean="0">
                    <a:solidFill>
                      <a:schemeClr val="tx2">
                        <a:lumMod val="75000"/>
                      </a:schemeClr>
                    </a:solidFill>
                  </a:rPr>
                  <a:t> </a:t>
                </a:r>
                <a:r>
                  <a:rPr lang="en-US" sz="2400" i="1" dirty="0" err="1" smtClean="0">
                    <a:solidFill>
                      <a:schemeClr val="tx2">
                        <a:lumMod val="75000"/>
                      </a:schemeClr>
                    </a:solidFill>
                  </a:rPr>
                  <a:t>maksimumi</a:t>
                </a:r>
                <a:r>
                  <a:rPr lang="en-US" sz="2400" i="1" dirty="0" smtClean="0">
                    <a:solidFill>
                      <a:schemeClr val="tx2">
                        <a:lumMod val="75000"/>
                      </a:schemeClr>
                    </a:solidFill>
                  </a:rPr>
                  <a:t> (</a:t>
                </a:r>
                <a:r>
                  <a:rPr lang="en-US" sz="2400" i="1" dirty="0" err="1" smtClean="0">
                    <a:solidFill>
                      <a:schemeClr val="tx2">
                        <a:lumMod val="75000"/>
                      </a:schemeClr>
                    </a:solidFill>
                  </a:rPr>
                  <a:t>minimumi</a:t>
                </a:r>
                <a:r>
                  <a:rPr lang="en-US" sz="2400" i="1" dirty="0" smtClean="0">
                    <a:solidFill>
                      <a:schemeClr val="tx2">
                        <a:lumMod val="75000"/>
                      </a:schemeClr>
                    </a:solidFill>
                  </a:rPr>
                  <a:t>) </a:t>
                </a:r>
                <a:r>
                  <a:rPr lang="en-US" sz="2400" dirty="0" smtClean="0">
                    <a:solidFill>
                      <a:schemeClr val="tx2">
                        <a:lumMod val="75000"/>
                      </a:schemeClr>
                    </a:solidFill>
                  </a:rPr>
                  <a:t>deb </a:t>
                </a:r>
                <a:r>
                  <a:rPr lang="en-US" sz="2400" dirty="0" err="1" smtClean="0">
                    <a:solidFill>
                      <a:schemeClr val="tx2">
                        <a:lumMod val="75000"/>
                      </a:schemeClr>
                    </a:solidFill>
                  </a:rPr>
                  <a:t>ataladi</a:t>
                </a:r>
                <a:r>
                  <a:rPr lang="en-US" sz="2400" dirty="0" smtClean="0">
                    <a:solidFill>
                      <a:schemeClr val="tx2">
                        <a:lumMod val="75000"/>
                      </a:schemeClr>
                    </a:solidFill>
                  </a:rPr>
                  <a:t>.                                                                                                   </a:t>
                </a:r>
                <a:br>
                  <a:rPr lang="en-US" sz="2400" dirty="0" smtClean="0">
                    <a:solidFill>
                      <a:schemeClr val="tx2">
                        <a:lumMod val="75000"/>
                      </a:schemeClr>
                    </a:solidFill>
                  </a:rPr>
                </a:br>
                <a:r>
                  <a:rPr lang="en-US" sz="2400" dirty="0" smtClean="0">
                    <a:solidFill>
                      <a:schemeClr val="tx2">
                        <a:lumMod val="75000"/>
                      </a:schemeClr>
                    </a:solidFill>
                  </a:rPr>
                  <a:t>     </a:t>
                </a:r>
                <a:r>
                  <a:rPr lang="en-US" sz="2400" b="1" dirty="0" smtClean="0">
                    <a:solidFill>
                      <a:schemeClr val="tx2">
                        <a:lumMod val="75000"/>
                      </a:schemeClr>
                    </a:solidFill>
                  </a:rPr>
                  <a:t>2- </a:t>
                </a:r>
                <a:r>
                  <a:rPr lang="en-US" sz="2400" b="1" dirty="0" err="1" smtClean="0">
                    <a:solidFill>
                      <a:schemeClr val="tx2">
                        <a:lumMod val="75000"/>
                      </a:schemeClr>
                    </a:solidFill>
                  </a:rPr>
                  <a:t>tarif</a:t>
                </a:r>
                <a:r>
                  <a:rPr lang="en-US" sz="2400" b="1" dirty="0" smtClean="0">
                    <a:solidFill>
                      <a:schemeClr val="tx2">
                        <a:lumMod val="75000"/>
                      </a:schemeClr>
                    </a:solidFill>
                  </a:rPr>
                  <a:t>. </a:t>
                </a:r>
                <a:r>
                  <a:rPr lang="en-US" sz="2400" dirty="0" smtClean="0">
                    <a:solidFill>
                      <a:schemeClr val="tx2">
                        <a:lumMod val="75000"/>
                      </a:schemeClr>
                    </a:solidFill>
                  </a:rPr>
                  <a:t> Agar </a:t>
                </a:r>
                <a:r>
                  <a:rPr lang="uz-Cyrl-UZ" sz="2400" i="1" dirty="0">
                    <a:solidFill>
                      <a:schemeClr val="tx2">
                        <a:lumMod val="75000"/>
                      </a:schemeClr>
                    </a:solidFill>
                  </a:rPr>
                  <a:t>x</a:t>
                </a:r>
                <a:r>
                  <a:rPr lang="uz-Cyrl-UZ" sz="2400" i="1" baseline="-25000" dirty="0">
                    <a:solidFill>
                      <a:schemeClr val="tx2">
                        <a:lumMod val="75000"/>
                      </a:schemeClr>
                    </a:solidFill>
                  </a:rPr>
                  <a:t>0</a:t>
                </a:r>
                <a:r>
                  <a:rPr lang="uz-Cyrl-UZ" sz="2400" dirty="0">
                    <a:solidFill>
                      <a:schemeClr val="tx2">
                        <a:lumMod val="75000"/>
                      </a:schemeClr>
                    </a:solidFill>
                  </a:rPr>
                  <a:t> nuqtaning shunday (</a:t>
                </a:r>
                <a:r>
                  <a:rPr lang="uz-Cyrl-UZ" sz="2400" i="1" dirty="0">
                    <a:solidFill>
                      <a:schemeClr val="tx2">
                        <a:lumMod val="75000"/>
                      </a:schemeClr>
                    </a:solidFill>
                  </a:rPr>
                  <a:t>x</a:t>
                </a:r>
                <a:r>
                  <a:rPr lang="uz-Cyrl-UZ" sz="2400" i="1" baseline="-25000" dirty="0">
                    <a:solidFill>
                      <a:schemeClr val="tx2">
                        <a:lumMod val="75000"/>
                      </a:schemeClr>
                    </a:solidFill>
                  </a:rPr>
                  <a:t>0</a:t>
                </a:r>
                <a:r>
                  <a:rPr lang="uz-Cyrl-UZ" sz="2400" i="1" dirty="0">
                    <a:solidFill>
                      <a:schemeClr val="tx2">
                        <a:lumMod val="75000"/>
                      </a:schemeClr>
                    </a:solidFill>
                  </a:rPr>
                  <a:t>-</a:t>
                </a:r>
                <a:r>
                  <a:rPr lang="ru-RU" sz="2400" i="1" dirty="0">
                    <a:solidFill>
                      <a:schemeClr val="tx2">
                        <a:lumMod val="75000"/>
                      </a:schemeClr>
                    </a:solidFill>
                    <a:sym typeface="Symbol"/>
                  </a:rPr>
                  <a:t></a:t>
                </a:r>
                <a:r>
                  <a:rPr lang="uz-Cyrl-UZ" sz="2400" i="1" dirty="0">
                    <a:solidFill>
                      <a:schemeClr val="tx2">
                        <a:lumMod val="75000"/>
                      </a:schemeClr>
                    </a:solidFill>
                  </a:rPr>
                  <a:t>; x</a:t>
                </a:r>
                <a:r>
                  <a:rPr lang="uz-Cyrl-UZ" sz="2400" i="1" baseline="-25000" dirty="0">
                    <a:solidFill>
                      <a:schemeClr val="tx2">
                        <a:lumMod val="75000"/>
                      </a:schemeClr>
                    </a:solidFill>
                  </a:rPr>
                  <a:t>0</a:t>
                </a:r>
                <a:r>
                  <a:rPr lang="uz-Cyrl-UZ" sz="2400" i="1" dirty="0">
                    <a:solidFill>
                      <a:schemeClr val="tx2">
                        <a:lumMod val="75000"/>
                      </a:schemeClr>
                    </a:solidFill>
                  </a:rPr>
                  <a:t>+</a:t>
                </a:r>
                <a:r>
                  <a:rPr lang="ru-RU" sz="2400" i="1" dirty="0">
                    <a:solidFill>
                      <a:schemeClr val="tx2">
                        <a:lumMod val="75000"/>
                      </a:schemeClr>
                    </a:solidFill>
                    <a:sym typeface="Symbol"/>
                  </a:rPr>
                  <a:t></a:t>
                </a:r>
                <a:r>
                  <a:rPr lang="uz-Cyrl-UZ" sz="2400" dirty="0">
                    <a:solidFill>
                      <a:schemeClr val="tx2">
                        <a:lumMod val="75000"/>
                      </a:schemeClr>
                    </a:solidFill>
                  </a:rPr>
                  <a:t>) atrofi </a:t>
                </a:r>
                <a:r>
                  <a:rPr lang="en-US" sz="2400" dirty="0" smtClean="0">
                    <a:solidFill>
                      <a:schemeClr val="tx2">
                        <a:lumMod val="75000"/>
                      </a:schemeClr>
                    </a:solidFill>
                  </a:rPr>
                  <a:t> </a:t>
                </a:r>
                <a:r>
                  <a:rPr lang="en-US" sz="2400" dirty="0" err="1" smtClean="0">
                    <a:solidFill>
                      <a:schemeClr val="tx2">
                        <a:lumMod val="75000"/>
                      </a:schemeClr>
                    </a:solidFill>
                  </a:rPr>
                  <a:t>mavjud</a:t>
                </a:r>
                <a:r>
                  <a:rPr lang="en-US" sz="2400" dirty="0" smtClean="0">
                    <a:solidFill>
                      <a:schemeClr val="tx2">
                        <a:lumMod val="75000"/>
                      </a:schemeClr>
                    </a:solidFill>
                  </a:rPr>
                  <a:t> </a:t>
                </a:r>
                <a:r>
                  <a:rPr lang="en-US" sz="2400" dirty="0" err="1" smtClean="0">
                    <a:solidFill>
                      <a:schemeClr val="tx2">
                        <a:lumMod val="75000"/>
                      </a:schemeClr>
                    </a:solidFill>
                  </a:rPr>
                  <a:t>bo’lib</a:t>
                </a:r>
                <a:r>
                  <a:rPr lang="en-US" sz="2400" dirty="0" smtClean="0">
                    <a:solidFill>
                      <a:schemeClr val="tx2">
                        <a:lumMod val="75000"/>
                      </a:schemeClr>
                    </a:solidFill>
                  </a:rPr>
                  <a:t>, </a:t>
                </a:r>
                <a:r>
                  <a:rPr lang="en-US" sz="2400" dirty="0" err="1" smtClean="0">
                    <a:solidFill>
                      <a:schemeClr val="tx2">
                        <a:lumMod val="75000"/>
                      </a:schemeClr>
                    </a:solidFill>
                  </a:rPr>
                  <a:t>shu</a:t>
                </a:r>
                <a:r>
                  <a:rPr lang="en-US" sz="2400" dirty="0" smtClean="0">
                    <a:solidFill>
                      <a:schemeClr val="tx2">
                        <a:lumMod val="75000"/>
                      </a:schemeClr>
                    </a:solidFill>
                  </a:rPr>
                  <a:t> </a:t>
                </a:r>
                <a:r>
                  <a:rPr lang="en-US" sz="2400" dirty="0" err="1" smtClean="0">
                    <a:solidFill>
                      <a:schemeClr val="tx2">
                        <a:lumMod val="75000"/>
                      </a:schemeClr>
                    </a:solidFill>
                  </a:rPr>
                  <a:t>atrofdan</a:t>
                </a:r>
                <a:r>
                  <a:rPr lang="en-US" sz="2400" dirty="0" smtClean="0">
                    <a:solidFill>
                      <a:schemeClr val="tx2">
                        <a:lumMod val="75000"/>
                      </a:schemeClr>
                    </a:solidFill>
                  </a:rPr>
                  <a:t> </a:t>
                </a:r>
                <a:r>
                  <a:rPr lang="en-US" sz="2400" dirty="0" err="1" smtClean="0">
                    <a:solidFill>
                      <a:schemeClr val="tx2">
                        <a:lumMod val="75000"/>
                      </a:schemeClr>
                    </a:solidFill>
                  </a:rPr>
                  <a:t>olingan</a:t>
                </a:r>
                <a:r>
                  <a:rPr lang="en-US" sz="2400" dirty="0">
                    <a:solidFill>
                      <a:schemeClr val="tx2">
                        <a:lumMod val="75000"/>
                      </a:schemeClr>
                    </a:solidFill>
                  </a:rPr>
                  <a:t>  </a:t>
                </a:r>
                <a:r>
                  <a:rPr lang="en-US" sz="2400" dirty="0" err="1" smtClean="0">
                    <a:solidFill>
                      <a:schemeClr val="tx2">
                        <a:lumMod val="75000"/>
                      </a:schemeClr>
                    </a:solidFill>
                  </a:rPr>
                  <a:t>ixtiyoriy</a:t>
                </a:r>
                <a:r>
                  <a:rPr lang="en-US" sz="2400" dirty="0">
                    <a:solidFill>
                      <a:schemeClr val="tx2">
                        <a:lumMod val="75000"/>
                      </a:schemeClr>
                    </a:solidFill>
                  </a:rPr>
                  <a:t> </a:t>
                </a:r>
                <a:r>
                  <a:rPr lang="uz-Cyrl-UZ" sz="2400" i="1" dirty="0" smtClean="0">
                    <a:solidFill>
                      <a:schemeClr val="tx2">
                        <a:lumMod val="75000"/>
                      </a:schemeClr>
                    </a:solidFill>
                  </a:rPr>
                  <a:t>x</a:t>
                </a:r>
                <a14:m>
                  <m:oMath xmlns:m="http://schemas.openxmlformats.org/officeDocument/2006/math">
                    <m:r>
                      <a:rPr lang="uz-Cyrl-UZ" sz="2400" i="1" smtClean="0">
                        <a:solidFill>
                          <a:schemeClr val="tx2">
                            <a:lumMod val="75000"/>
                          </a:schemeClr>
                        </a:solidFill>
                        <a:latin typeface="Cambria Math"/>
                        <a:ea typeface="Cambria Math"/>
                      </a:rPr>
                      <m:t>≠</m:t>
                    </m:r>
                  </m:oMath>
                </a14:m>
                <a:r>
                  <a:rPr lang="uz-Cyrl-UZ" sz="2400" i="1" dirty="0" smtClean="0">
                    <a:solidFill>
                      <a:schemeClr val="tx2">
                        <a:lumMod val="75000"/>
                      </a:schemeClr>
                    </a:solidFill>
                  </a:rPr>
                  <a:t>x</a:t>
                </a:r>
                <a:r>
                  <a:rPr lang="uz-Cyrl-UZ" sz="2400" i="1" baseline="-25000" dirty="0" smtClean="0">
                    <a:solidFill>
                      <a:schemeClr val="tx2">
                        <a:lumMod val="75000"/>
                      </a:schemeClr>
                    </a:solidFill>
                  </a:rPr>
                  <a:t>0</a:t>
                </a:r>
                <a:r>
                  <a:rPr lang="uz-Cyrl-UZ" sz="2400" dirty="0" smtClean="0"/>
                  <a:t> </a:t>
                </a:r>
                <a:r>
                  <a:rPr lang="en-US" sz="2400" dirty="0" smtClean="0"/>
                  <a:t> </a:t>
                </a:r>
                <a:r>
                  <a:rPr lang="en-US" sz="2400" dirty="0" err="1" smtClean="0">
                    <a:solidFill>
                      <a:schemeClr val="tx2">
                        <a:lumMod val="75000"/>
                      </a:schemeClr>
                    </a:solidFill>
                  </a:rPr>
                  <a:t>uchun</a:t>
                </a:r>
                <a:r>
                  <a:rPr lang="en-US" sz="2400" dirty="0" smtClean="0">
                    <a:solidFill>
                      <a:schemeClr val="tx2">
                        <a:lumMod val="75000"/>
                      </a:schemeClr>
                    </a:solidFill>
                  </a:rPr>
                  <a:t>  </a:t>
                </a:r>
                <a:r>
                  <a:rPr lang="uz-Cyrl-UZ" sz="2400" i="1" dirty="0">
                    <a:solidFill>
                      <a:schemeClr val="tx2">
                        <a:lumMod val="75000"/>
                      </a:schemeClr>
                    </a:solidFill>
                  </a:rPr>
                  <a:t>f(x)&lt;f(x</a:t>
                </a:r>
                <a:r>
                  <a:rPr lang="uz-Cyrl-UZ" sz="2400" i="1" baseline="-25000" dirty="0">
                    <a:solidFill>
                      <a:schemeClr val="tx2">
                        <a:lumMod val="75000"/>
                      </a:schemeClr>
                    </a:solidFill>
                  </a:rPr>
                  <a:t>0</a:t>
                </a:r>
                <a:r>
                  <a:rPr lang="uz-Cyrl-UZ" sz="2400" i="1" dirty="0">
                    <a:solidFill>
                      <a:schemeClr val="tx2">
                        <a:lumMod val="75000"/>
                      </a:schemeClr>
                    </a:solidFill>
                  </a:rPr>
                  <a:t>) </a:t>
                </a:r>
                <a:r>
                  <a:rPr lang="uz-Cyrl-UZ" sz="2400" i="1" dirty="0" smtClean="0">
                    <a:solidFill>
                      <a:schemeClr val="tx2">
                        <a:lumMod val="75000"/>
                      </a:schemeClr>
                    </a:solidFill>
                  </a:rPr>
                  <a:t>(</a:t>
                </a:r>
                <a:r>
                  <a:rPr lang="uz-Cyrl-UZ" sz="2400" i="1" dirty="0">
                    <a:solidFill>
                      <a:schemeClr val="tx2">
                        <a:lumMod val="75000"/>
                      </a:schemeClr>
                    </a:solidFill>
                  </a:rPr>
                  <a:t>f(x)&gt;f(x</a:t>
                </a:r>
                <a:r>
                  <a:rPr lang="uz-Cyrl-UZ" sz="2400" i="1" baseline="-25000" dirty="0">
                    <a:solidFill>
                      <a:schemeClr val="tx2">
                        <a:lumMod val="75000"/>
                      </a:schemeClr>
                    </a:solidFill>
                  </a:rPr>
                  <a:t>0</a:t>
                </a:r>
                <a:r>
                  <a:rPr lang="uz-Cyrl-UZ" sz="2400" i="1" dirty="0">
                    <a:solidFill>
                      <a:schemeClr val="tx2">
                        <a:lumMod val="75000"/>
                      </a:schemeClr>
                    </a:solidFill>
                  </a:rPr>
                  <a:t>) ), </a:t>
                </a:r>
                <a:r>
                  <a:rPr lang="en-US" sz="2400" dirty="0" err="1" smtClean="0">
                    <a:solidFill>
                      <a:schemeClr val="tx2">
                        <a:lumMod val="75000"/>
                      </a:schemeClr>
                    </a:solidFill>
                  </a:rPr>
                  <a:t>tengsizlik</a:t>
                </a:r>
                <a:r>
                  <a:rPr lang="en-US" sz="2400" dirty="0" smtClean="0">
                    <a:solidFill>
                      <a:schemeClr val="tx2">
                        <a:lumMod val="75000"/>
                      </a:schemeClr>
                    </a:solidFill>
                  </a:rPr>
                  <a:t> </a:t>
                </a:r>
                <a:r>
                  <a:rPr lang="en-US" sz="2400" dirty="0" err="1" smtClean="0">
                    <a:solidFill>
                      <a:schemeClr val="tx2">
                        <a:lumMod val="75000"/>
                      </a:schemeClr>
                    </a:solidFill>
                  </a:rPr>
                  <a:t>o’rinli</a:t>
                </a:r>
                <a:r>
                  <a:rPr lang="en-US" sz="2400" dirty="0" smtClean="0">
                    <a:solidFill>
                      <a:schemeClr val="tx2">
                        <a:lumMod val="75000"/>
                      </a:schemeClr>
                    </a:solidFill>
                  </a:rPr>
                  <a:t> </a:t>
                </a:r>
                <a:r>
                  <a:rPr lang="en-US" sz="2400" dirty="0" err="1" smtClean="0">
                    <a:solidFill>
                      <a:schemeClr val="tx2">
                        <a:lumMod val="75000"/>
                      </a:schemeClr>
                    </a:solidFill>
                  </a:rPr>
                  <a:t>bo’lsa</a:t>
                </a:r>
                <a:r>
                  <a:rPr lang="en-US" sz="2400" dirty="0" smtClean="0">
                    <a:solidFill>
                      <a:schemeClr val="tx2">
                        <a:lumMod val="75000"/>
                      </a:schemeClr>
                    </a:solidFill>
                  </a:rPr>
                  <a:t>, u </a:t>
                </a:r>
                <a:r>
                  <a:rPr lang="en-US" sz="2400" dirty="0" err="1" smtClean="0">
                    <a:solidFill>
                      <a:schemeClr val="tx2">
                        <a:lumMod val="75000"/>
                      </a:schemeClr>
                    </a:solidFill>
                  </a:rPr>
                  <a:t>holda</a:t>
                </a:r>
                <a:r>
                  <a:rPr lang="en-US" sz="2400" dirty="0" smtClean="0">
                    <a:solidFill>
                      <a:schemeClr val="tx2">
                        <a:lumMod val="75000"/>
                      </a:schemeClr>
                    </a:solidFill>
                  </a:rPr>
                  <a:t>  </a:t>
                </a:r>
                <a:r>
                  <a:rPr lang="uz-Cyrl-UZ" sz="2400" i="1" dirty="0">
                    <a:solidFill>
                      <a:schemeClr val="tx2">
                        <a:lumMod val="75000"/>
                      </a:schemeClr>
                    </a:solidFill>
                  </a:rPr>
                  <a:t>f(x)</a:t>
                </a:r>
                <a:r>
                  <a:rPr lang="uz-Cyrl-UZ" sz="2400" dirty="0">
                    <a:solidFill>
                      <a:schemeClr val="tx2">
                        <a:lumMod val="75000"/>
                      </a:schemeClr>
                    </a:solidFill>
                  </a:rPr>
                  <a:t> funksiya </a:t>
                </a:r>
                <a:r>
                  <a:rPr lang="en-US" sz="2400" dirty="0" smtClean="0">
                    <a:solidFill>
                      <a:schemeClr val="tx2">
                        <a:lumMod val="75000"/>
                      </a:schemeClr>
                    </a:solidFill>
                  </a:rPr>
                  <a:t> </a:t>
                </a:r>
                <a:r>
                  <a:rPr lang="uz-Cyrl-UZ" sz="2400" i="1" dirty="0" smtClean="0">
                    <a:solidFill>
                      <a:schemeClr val="tx2">
                        <a:lumMod val="75000"/>
                      </a:schemeClr>
                    </a:solidFill>
                  </a:rPr>
                  <a:t>x</a:t>
                </a:r>
                <a:r>
                  <a:rPr lang="uz-Cyrl-UZ" sz="2400" i="1" baseline="-25000" dirty="0" smtClean="0">
                    <a:solidFill>
                      <a:schemeClr val="tx2">
                        <a:lumMod val="75000"/>
                      </a:schemeClr>
                    </a:solidFill>
                  </a:rPr>
                  <a:t>0</a:t>
                </a:r>
                <a:r>
                  <a:rPr lang="uz-Cyrl-UZ" sz="2400" dirty="0" smtClean="0">
                    <a:solidFill>
                      <a:schemeClr val="tx2">
                        <a:lumMod val="75000"/>
                      </a:schemeClr>
                    </a:solidFill>
                  </a:rPr>
                  <a:t> nuqta</a:t>
                </a:r>
                <a:r>
                  <a:rPr lang="en-US" sz="2400" dirty="0" smtClean="0">
                    <a:solidFill>
                      <a:schemeClr val="tx2">
                        <a:lumMod val="75000"/>
                      </a:schemeClr>
                    </a:solidFill>
                  </a:rPr>
                  <a:t>  </a:t>
                </a:r>
                <a:r>
                  <a:rPr lang="en-US" sz="2400" dirty="0" err="1" smtClean="0">
                    <a:solidFill>
                      <a:schemeClr val="tx2">
                        <a:lumMod val="75000"/>
                      </a:schemeClr>
                    </a:solidFill>
                  </a:rPr>
                  <a:t>qatiy</a:t>
                </a:r>
                <a:r>
                  <a:rPr lang="en-US" sz="2400" dirty="0" smtClean="0">
                    <a:solidFill>
                      <a:schemeClr val="tx2">
                        <a:lumMod val="75000"/>
                      </a:schemeClr>
                    </a:solidFill>
                  </a:rPr>
                  <a:t> </a:t>
                </a:r>
                <a:r>
                  <a:rPr lang="en-US" sz="2400" dirty="0" err="1" smtClean="0">
                    <a:solidFill>
                      <a:schemeClr val="tx2">
                        <a:lumMod val="75000"/>
                      </a:schemeClr>
                    </a:solidFill>
                  </a:rPr>
                  <a:t>maksimumga</a:t>
                </a:r>
                <a:r>
                  <a:rPr lang="en-US" sz="2400" dirty="0" smtClean="0">
                    <a:solidFill>
                      <a:schemeClr val="tx2">
                        <a:lumMod val="75000"/>
                      </a:schemeClr>
                    </a:solidFill>
                  </a:rPr>
                  <a:t> (</a:t>
                </a:r>
                <a:r>
                  <a:rPr lang="en-US" sz="2400" dirty="0" err="1" smtClean="0">
                    <a:solidFill>
                      <a:schemeClr val="tx2">
                        <a:lumMod val="75000"/>
                      </a:schemeClr>
                    </a:solidFill>
                  </a:rPr>
                  <a:t>minimumga</a:t>
                </a:r>
                <a:r>
                  <a:rPr lang="en-US" sz="2400" dirty="0" smtClean="0">
                    <a:solidFill>
                      <a:schemeClr val="tx2">
                        <a:lumMod val="75000"/>
                      </a:schemeClr>
                    </a:solidFill>
                  </a:rPr>
                  <a:t>) </a:t>
                </a:r>
                <a:r>
                  <a:rPr lang="en-US" sz="2400" dirty="0" err="1" smtClean="0">
                    <a:solidFill>
                      <a:schemeClr val="tx2">
                        <a:lumMod val="75000"/>
                      </a:schemeClr>
                    </a:solidFill>
                  </a:rPr>
                  <a:t>ega</a:t>
                </a:r>
                <a:r>
                  <a:rPr lang="en-US" sz="2400" dirty="0" smtClean="0">
                    <a:solidFill>
                      <a:schemeClr val="tx2">
                        <a:lumMod val="75000"/>
                      </a:schemeClr>
                    </a:solidFill>
                  </a:rPr>
                  <a:t> deb </a:t>
                </a:r>
                <a:r>
                  <a:rPr lang="en-US" sz="2400" dirty="0" err="1" smtClean="0">
                    <a:solidFill>
                      <a:schemeClr val="tx2">
                        <a:lumMod val="75000"/>
                      </a:schemeClr>
                    </a:solidFill>
                  </a:rPr>
                  <a:t>ataladi</a:t>
                </a:r>
                <a:r>
                  <a:rPr lang="en-US" sz="2400" dirty="0" smtClean="0">
                    <a:solidFill>
                      <a:schemeClr val="tx2">
                        <a:lumMod val="75000"/>
                      </a:schemeClr>
                    </a:solidFill>
                  </a:rPr>
                  <a:t>. </a:t>
                </a:r>
                <a:br>
                  <a:rPr lang="en-US" sz="2400" dirty="0" smtClean="0">
                    <a:solidFill>
                      <a:schemeClr val="tx2">
                        <a:lumMod val="75000"/>
                      </a:schemeClr>
                    </a:solidFill>
                  </a:rPr>
                </a:br>
                <a:r>
                  <a:rPr lang="en-US" sz="2400" dirty="0">
                    <a:solidFill>
                      <a:schemeClr val="tx2">
                        <a:lumMod val="75000"/>
                      </a:schemeClr>
                    </a:solidFill>
                  </a:rPr>
                  <a:t> </a:t>
                </a:r>
                <a:r>
                  <a:rPr lang="en-US" sz="2400" dirty="0" smtClean="0">
                    <a:solidFill>
                      <a:schemeClr val="tx2">
                        <a:lumMod val="75000"/>
                      </a:schemeClr>
                    </a:solidFill>
                  </a:rPr>
                  <a:t>   </a:t>
                </a:r>
                <a:r>
                  <a:rPr lang="en-US" sz="2400" dirty="0" err="1" smtClean="0">
                    <a:solidFill>
                      <a:schemeClr val="tx2">
                        <a:lumMod val="75000"/>
                      </a:schemeClr>
                    </a:solidFill>
                  </a:rPr>
                  <a:t>Funksiya</a:t>
                </a:r>
                <a:r>
                  <a:rPr lang="en-US" sz="2400" dirty="0" smtClean="0">
                    <a:solidFill>
                      <a:schemeClr val="tx2">
                        <a:lumMod val="75000"/>
                      </a:schemeClr>
                    </a:solidFill>
                  </a:rPr>
                  <a:t> </a:t>
                </a:r>
                <a:r>
                  <a:rPr lang="en-US" sz="2400" dirty="0" err="1" smtClean="0">
                    <a:solidFill>
                      <a:schemeClr val="tx2">
                        <a:lumMod val="75000"/>
                      </a:schemeClr>
                    </a:solidFill>
                  </a:rPr>
                  <a:t>maksimum</a:t>
                </a:r>
                <a:r>
                  <a:rPr lang="en-US" sz="2400" dirty="0" smtClean="0">
                    <a:solidFill>
                      <a:schemeClr val="tx2">
                        <a:lumMod val="75000"/>
                      </a:schemeClr>
                    </a:solidFill>
                  </a:rPr>
                  <a:t> </a:t>
                </a:r>
                <a:r>
                  <a:rPr lang="en-US" sz="2400" dirty="0" err="1" smtClean="0">
                    <a:solidFill>
                      <a:schemeClr val="tx2">
                        <a:lumMod val="75000"/>
                      </a:schemeClr>
                    </a:solidFill>
                  </a:rPr>
                  <a:t>va</a:t>
                </a:r>
                <a:r>
                  <a:rPr lang="en-US" sz="2400" dirty="0" smtClean="0">
                    <a:solidFill>
                      <a:schemeClr val="tx2">
                        <a:lumMod val="75000"/>
                      </a:schemeClr>
                    </a:solidFill>
                  </a:rPr>
                  <a:t> minimum </a:t>
                </a:r>
                <a:r>
                  <a:rPr lang="en-US" sz="2400" dirty="0" err="1" smtClean="0">
                    <a:solidFill>
                      <a:schemeClr val="tx2">
                        <a:lumMod val="75000"/>
                      </a:schemeClr>
                    </a:solidFill>
                  </a:rPr>
                  <a:t>nuqtalari</a:t>
                </a:r>
                <a:r>
                  <a:rPr lang="en-US" sz="2400" dirty="0" smtClean="0">
                    <a:solidFill>
                      <a:schemeClr val="tx2">
                        <a:lumMod val="75000"/>
                      </a:schemeClr>
                    </a:solidFill>
                  </a:rPr>
                  <a:t> </a:t>
                </a:r>
                <a:r>
                  <a:rPr lang="en-US" sz="2400" dirty="0" err="1" smtClean="0">
                    <a:solidFill>
                      <a:schemeClr val="tx2">
                        <a:lumMod val="75000"/>
                      </a:schemeClr>
                    </a:solidFill>
                  </a:rPr>
                  <a:t>funksiyaning</a:t>
                </a:r>
                <a:r>
                  <a:rPr lang="en-US" sz="2400" dirty="0" smtClean="0">
                    <a:solidFill>
                      <a:schemeClr val="tx2">
                        <a:lumMod val="75000"/>
                      </a:schemeClr>
                    </a:solidFill>
                  </a:rPr>
                  <a:t> </a:t>
                </a:r>
                <a:r>
                  <a:rPr lang="en-US" sz="2400" dirty="0" err="1" smtClean="0">
                    <a:solidFill>
                      <a:schemeClr val="tx2">
                        <a:lumMod val="75000"/>
                      </a:schemeClr>
                    </a:solidFill>
                  </a:rPr>
                  <a:t>ekstremum</a:t>
                </a:r>
                <a:r>
                  <a:rPr lang="en-US" sz="2400" dirty="0" smtClean="0">
                    <a:solidFill>
                      <a:schemeClr val="tx2">
                        <a:lumMod val="75000"/>
                      </a:schemeClr>
                    </a:solidFill>
                  </a:rPr>
                  <a:t> </a:t>
                </a:r>
                <a:r>
                  <a:rPr lang="en-US" sz="2400" dirty="0" err="1" smtClean="0">
                    <a:solidFill>
                      <a:schemeClr val="tx2">
                        <a:lumMod val="75000"/>
                      </a:schemeClr>
                    </a:solidFill>
                  </a:rPr>
                  <a:t>nuqtalari</a:t>
                </a:r>
                <a:r>
                  <a:rPr lang="en-US" sz="2400" dirty="0" smtClean="0">
                    <a:solidFill>
                      <a:schemeClr val="tx2">
                        <a:lumMod val="75000"/>
                      </a:schemeClr>
                    </a:solidFill>
                  </a:rPr>
                  <a:t>, </a:t>
                </a:r>
                <a:r>
                  <a:rPr lang="en-US" sz="2400" dirty="0" err="1" smtClean="0">
                    <a:solidFill>
                      <a:schemeClr val="tx2">
                        <a:lumMod val="75000"/>
                      </a:schemeClr>
                    </a:solidFill>
                  </a:rPr>
                  <a:t>maksimum</a:t>
                </a:r>
                <a:r>
                  <a:rPr lang="en-US" sz="2400" dirty="0" smtClean="0">
                    <a:solidFill>
                      <a:schemeClr val="tx2">
                        <a:lumMod val="75000"/>
                      </a:schemeClr>
                    </a:solidFill>
                  </a:rPr>
                  <a:t> </a:t>
                </a:r>
                <a:r>
                  <a:rPr lang="en-US" sz="2400" dirty="0" err="1" smtClean="0">
                    <a:solidFill>
                      <a:schemeClr val="tx2">
                        <a:lumMod val="75000"/>
                      </a:schemeClr>
                    </a:solidFill>
                  </a:rPr>
                  <a:t>va</a:t>
                </a:r>
                <a:r>
                  <a:rPr lang="en-US" sz="2400" dirty="0" smtClean="0">
                    <a:solidFill>
                      <a:schemeClr val="tx2">
                        <a:lumMod val="75000"/>
                      </a:schemeClr>
                    </a:solidFill>
                  </a:rPr>
                  <a:t> minimum </a:t>
                </a:r>
                <a:r>
                  <a:rPr lang="en-US" sz="2400" dirty="0" err="1" smtClean="0">
                    <a:solidFill>
                      <a:schemeClr val="tx2">
                        <a:lumMod val="75000"/>
                      </a:schemeClr>
                    </a:solidFill>
                  </a:rPr>
                  <a:t>qiymatlari</a:t>
                </a:r>
                <a:r>
                  <a:rPr lang="en-US" sz="2400" dirty="0" smtClean="0">
                    <a:solidFill>
                      <a:schemeClr val="tx2">
                        <a:lumMod val="75000"/>
                      </a:schemeClr>
                    </a:solidFill>
                  </a:rPr>
                  <a:t> </a:t>
                </a:r>
                <a:r>
                  <a:rPr lang="en-US" sz="2400" dirty="0" err="1" smtClean="0">
                    <a:solidFill>
                      <a:schemeClr val="tx2">
                        <a:lumMod val="75000"/>
                      </a:schemeClr>
                    </a:solidFill>
                  </a:rPr>
                  <a:t>funksiyaning</a:t>
                </a:r>
                <a:r>
                  <a:rPr lang="en-US" sz="2400" dirty="0" smtClean="0">
                    <a:solidFill>
                      <a:schemeClr val="tx2">
                        <a:lumMod val="75000"/>
                      </a:schemeClr>
                    </a:solidFill>
                  </a:rPr>
                  <a:t> </a:t>
                </a:r>
                <a:r>
                  <a:rPr lang="en-US" sz="2400" dirty="0" err="1" smtClean="0">
                    <a:solidFill>
                      <a:schemeClr val="tx2">
                        <a:lumMod val="75000"/>
                      </a:schemeClr>
                    </a:solidFill>
                  </a:rPr>
                  <a:t>ekstrimumlari</a:t>
                </a:r>
                <a:r>
                  <a:rPr lang="en-US" sz="2400" dirty="0" smtClean="0">
                    <a:solidFill>
                      <a:schemeClr val="tx2">
                        <a:lumMod val="75000"/>
                      </a:schemeClr>
                    </a:solidFill>
                  </a:rPr>
                  <a:t> deb </a:t>
                </a:r>
                <a:r>
                  <a:rPr lang="en-US" sz="2400" dirty="0" err="1" smtClean="0">
                    <a:solidFill>
                      <a:schemeClr val="tx2">
                        <a:lumMod val="75000"/>
                      </a:schemeClr>
                    </a:solidFill>
                  </a:rPr>
                  <a:t>ataladi</a:t>
                </a:r>
                <a:r>
                  <a:rPr lang="en-US" sz="2400" dirty="0" smtClean="0">
                    <a:solidFill>
                      <a:schemeClr val="tx2">
                        <a:lumMod val="75000"/>
                      </a:schemeClr>
                    </a:solidFill>
                  </a:rPr>
                  <a:t>. </a:t>
                </a:r>
                <a:br>
                  <a:rPr lang="en-US" sz="2400" dirty="0" smtClean="0">
                    <a:solidFill>
                      <a:schemeClr val="tx2">
                        <a:lumMod val="75000"/>
                      </a:schemeClr>
                    </a:solidFill>
                  </a:rPr>
                </a:br>
                <a:r>
                  <a:rPr lang="en-US" sz="2400" dirty="0">
                    <a:solidFill>
                      <a:schemeClr val="tx2">
                        <a:lumMod val="75000"/>
                      </a:schemeClr>
                    </a:solidFill>
                  </a:rPr>
                  <a:t> </a:t>
                </a:r>
                <a:r>
                  <a:rPr lang="en-US" sz="2400" dirty="0" smtClean="0">
                    <a:solidFill>
                      <a:schemeClr val="tx2">
                        <a:lumMod val="75000"/>
                      </a:schemeClr>
                    </a:solidFill>
                  </a:rPr>
                  <a:t>   </a:t>
                </a:r>
                <a:endParaRPr lang="ru-RU" sz="2400" dirty="0">
                  <a:solidFill>
                    <a:schemeClr val="tx2">
                      <a:lumMod val="75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83568" y="1628800"/>
                <a:ext cx="7772400" cy="4896544"/>
              </a:xfrm>
              <a:blipFill rotWithShape="1">
                <a:blip r:embed="rId2"/>
                <a:stretch>
                  <a:fillRect l="-1176" t="-25529" r="-75451"/>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1187624" y="6512664"/>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60124163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3635896" y="404664"/>
                <a:ext cx="5108104" cy="3960440"/>
              </a:xfrm>
            </p:spPr>
            <p:txBody>
              <a:bodyPr>
                <a:normAutofit/>
              </a:bodyPr>
              <a:lstStyle/>
              <a:p>
                <a:pPr algn="l"/>
                <a:r>
                  <a:rPr lang="en-US" sz="2400" dirty="0" smtClean="0">
                    <a:solidFill>
                      <a:schemeClr val="tx2">
                        <a:lumMod val="50000"/>
                      </a:schemeClr>
                    </a:solidFill>
                  </a:rPr>
                  <a:t>    </a:t>
                </a:r>
                <a:r>
                  <a:rPr lang="en-US" sz="2400" dirty="0" err="1" smtClean="0">
                    <a:solidFill>
                      <a:schemeClr val="tx2">
                        <a:lumMod val="50000"/>
                      </a:schemeClr>
                    </a:solidFill>
                  </a:rPr>
                  <a:t>Shuningdek</a:t>
                </a:r>
                <a:r>
                  <a:rPr lang="en-US" sz="2400" dirty="0" smtClean="0">
                    <a:solidFill>
                      <a:schemeClr val="tx2">
                        <a:lumMod val="50000"/>
                      </a:schemeClr>
                    </a:solidFill>
                  </a:rPr>
                  <a:t>, </a:t>
                </a:r>
                <a:r>
                  <a:rPr lang="uz-Cyrl-UZ" sz="2400" i="1" dirty="0">
                    <a:solidFill>
                      <a:schemeClr val="tx2">
                        <a:lumMod val="50000"/>
                      </a:schemeClr>
                    </a:solidFill>
                  </a:rPr>
                  <a:t>f(x</a:t>
                </a:r>
                <a:r>
                  <a:rPr lang="uz-Cyrl-UZ" sz="2400" i="1" dirty="0" smtClean="0">
                    <a:solidFill>
                      <a:schemeClr val="tx2">
                        <a:lumMod val="50000"/>
                      </a:schemeClr>
                    </a:solidFill>
                  </a:rPr>
                  <a:t>)</a:t>
                </a:r>
                <a:r>
                  <a:rPr lang="en-US" sz="2400" i="1" dirty="0" smtClean="0">
                    <a:solidFill>
                      <a:schemeClr val="tx2">
                        <a:lumMod val="50000"/>
                      </a:schemeClr>
                    </a:solidFill>
                  </a:rPr>
                  <a:t> </a:t>
                </a:r>
                <a:r>
                  <a:rPr lang="en-US" sz="2400" i="1" dirty="0" err="1" smtClean="0">
                    <a:solidFill>
                      <a:schemeClr val="tx2">
                        <a:lumMod val="50000"/>
                      </a:schemeClr>
                    </a:solidFill>
                  </a:rPr>
                  <a:t>funksiya</a:t>
                </a:r>
                <a:r>
                  <a:rPr lang="en-US" sz="2400" i="1" dirty="0" smtClean="0">
                    <a:solidFill>
                      <a:schemeClr val="tx2">
                        <a:lumMod val="50000"/>
                      </a:schemeClr>
                    </a:solidFill>
                  </a:rPr>
                  <a:t> (</a:t>
                </a:r>
                <a:r>
                  <a:rPr lang="en-US" sz="2400" i="1" dirty="0" err="1" smtClean="0">
                    <a:solidFill>
                      <a:schemeClr val="tx2">
                        <a:lumMod val="50000"/>
                      </a:schemeClr>
                    </a:solidFill>
                  </a:rPr>
                  <a:t>a,b</a:t>
                </a:r>
                <a:r>
                  <a:rPr lang="en-US" sz="2400" i="1" dirty="0" smtClean="0">
                    <a:solidFill>
                      <a:schemeClr val="tx2">
                        <a:lumMod val="50000"/>
                      </a:schemeClr>
                    </a:solidFill>
                  </a:rPr>
                  <a:t>) </a:t>
                </a:r>
                <a:r>
                  <a:rPr lang="en-US" sz="2400" dirty="0" err="1" smtClean="0">
                    <a:solidFill>
                      <a:schemeClr val="tx2">
                        <a:lumMod val="50000"/>
                      </a:schemeClr>
                    </a:solidFill>
                  </a:rPr>
                  <a:t>intervalda</a:t>
                </a:r>
                <a:r>
                  <a:rPr lang="en-US" sz="2400" dirty="0" smtClean="0">
                    <a:solidFill>
                      <a:schemeClr val="tx2">
                        <a:lumMod val="50000"/>
                      </a:schemeClr>
                    </a:solidFill>
                  </a:rPr>
                  <a:t> </a:t>
                </a:r>
                <a:r>
                  <a:rPr lang="en-US" sz="2400" dirty="0" err="1" smtClean="0">
                    <a:solidFill>
                      <a:schemeClr val="tx2">
                        <a:lumMod val="50000"/>
                      </a:schemeClr>
                    </a:solidFill>
                  </a:rPr>
                  <a:t>bir</a:t>
                </a:r>
                <a:r>
                  <a:rPr lang="en-US" sz="2400" dirty="0" smtClean="0">
                    <a:solidFill>
                      <a:schemeClr val="tx2">
                        <a:lumMod val="50000"/>
                      </a:schemeClr>
                    </a:solidFill>
                  </a:rPr>
                  <a:t> </a:t>
                </a:r>
                <a:r>
                  <a:rPr lang="en-US" sz="2400" dirty="0" err="1" smtClean="0">
                    <a:solidFill>
                      <a:schemeClr val="tx2">
                        <a:lumMod val="50000"/>
                      </a:schemeClr>
                    </a:solidFill>
                  </a:rPr>
                  <a:t>qancha</a:t>
                </a:r>
                <a:r>
                  <a:rPr lang="en-US" sz="2400" dirty="0" smtClean="0">
                    <a:solidFill>
                      <a:schemeClr val="tx2">
                        <a:lumMod val="50000"/>
                      </a:schemeClr>
                    </a:solidFill>
                  </a:rPr>
                  <a:t> </a:t>
                </a:r>
                <a:r>
                  <a:rPr lang="en-US" sz="2400" dirty="0" err="1" smtClean="0">
                    <a:solidFill>
                      <a:schemeClr val="tx2">
                        <a:lumMod val="50000"/>
                      </a:schemeClr>
                    </a:solidFill>
                  </a:rPr>
                  <a:t>maksemum</a:t>
                </a:r>
                <a:r>
                  <a:rPr lang="en-US" sz="2400" dirty="0" smtClean="0">
                    <a:solidFill>
                      <a:schemeClr val="tx2">
                        <a:lumMod val="50000"/>
                      </a:schemeClr>
                    </a:solidFill>
                  </a:rPr>
                  <a:t> </a:t>
                </a:r>
                <a:r>
                  <a:rPr lang="en-US" sz="2400" dirty="0" err="1" smtClean="0">
                    <a:solidFill>
                      <a:schemeClr val="tx2">
                        <a:lumMod val="50000"/>
                      </a:schemeClr>
                    </a:solidFill>
                  </a:rPr>
                  <a:t>va</a:t>
                </a:r>
                <a:r>
                  <a:rPr lang="en-US" sz="2400" dirty="0" smtClean="0">
                    <a:solidFill>
                      <a:schemeClr val="tx2">
                        <a:lumMod val="50000"/>
                      </a:schemeClr>
                    </a:solidFill>
                  </a:rPr>
                  <a:t> </a:t>
                </a:r>
                <a:r>
                  <a:rPr lang="en-US" sz="2400" dirty="0" err="1" smtClean="0">
                    <a:solidFill>
                      <a:schemeClr val="tx2">
                        <a:lumMod val="50000"/>
                      </a:schemeClr>
                    </a:solidFill>
                  </a:rPr>
                  <a:t>minimumlarga</a:t>
                </a:r>
                <a:r>
                  <a:rPr lang="en-US" sz="2400" dirty="0" smtClean="0">
                    <a:solidFill>
                      <a:schemeClr val="tx2">
                        <a:lumMod val="50000"/>
                      </a:schemeClr>
                    </a:solidFill>
                  </a:rPr>
                  <a:t> </a:t>
                </a:r>
                <a:r>
                  <a:rPr lang="en-US" sz="2400" dirty="0" err="1" smtClean="0">
                    <a:solidFill>
                      <a:schemeClr val="tx2">
                        <a:lumMod val="50000"/>
                      </a:schemeClr>
                    </a:solidFill>
                  </a:rPr>
                  <a:t>ega</a:t>
                </a:r>
                <a:r>
                  <a:rPr lang="en-US" sz="2400" dirty="0" smtClean="0">
                    <a:solidFill>
                      <a:schemeClr val="tx2">
                        <a:lumMod val="50000"/>
                      </a:schemeClr>
                    </a:solidFill>
                  </a:rPr>
                  <a:t> </a:t>
                </a:r>
                <a:r>
                  <a:rPr lang="en-US" sz="2400" dirty="0" err="1" smtClean="0">
                    <a:solidFill>
                      <a:schemeClr val="tx2">
                        <a:lumMod val="50000"/>
                      </a:schemeClr>
                    </a:solidFill>
                  </a:rPr>
                  <a:t>bo’lishi</a:t>
                </a:r>
                <a:r>
                  <a:rPr lang="en-US" sz="2400" dirty="0" smtClean="0">
                    <a:solidFill>
                      <a:schemeClr val="tx2">
                        <a:lumMod val="50000"/>
                      </a:schemeClr>
                    </a:solidFill>
                  </a:rPr>
                  <a:t>, </a:t>
                </a:r>
                <a:r>
                  <a:rPr lang="en-US" sz="2400" dirty="0" err="1" smtClean="0">
                    <a:solidFill>
                      <a:schemeClr val="tx2">
                        <a:lumMod val="50000"/>
                      </a:schemeClr>
                    </a:solidFill>
                  </a:rPr>
                  <a:t>maksimum</a:t>
                </a:r>
                <a:r>
                  <a:rPr lang="en-US" sz="2400" dirty="0" smtClean="0">
                    <a:solidFill>
                      <a:schemeClr val="tx2">
                        <a:lumMod val="50000"/>
                      </a:schemeClr>
                    </a:solidFill>
                  </a:rPr>
                  <a:t> </a:t>
                </a:r>
                <a:r>
                  <a:rPr lang="en-US" sz="2400" dirty="0" err="1" smtClean="0">
                    <a:solidFill>
                      <a:schemeClr val="tx2">
                        <a:lumMod val="50000"/>
                      </a:schemeClr>
                    </a:solidFill>
                  </a:rPr>
                  <a:t>qiymati</a:t>
                </a:r>
                <a:r>
                  <a:rPr lang="en-US" sz="2400" dirty="0" smtClean="0">
                    <a:solidFill>
                      <a:schemeClr val="tx2">
                        <a:lumMod val="50000"/>
                      </a:schemeClr>
                    </a:solidFill>
                  </a:rPr>
                  <a:t> </a:t>
                </a:r>
                <a:r>
                  <a:rPr lang="en-US" sz="2400" dirty="0" err="1" smtClean="0">
                    <a:solidFill>
                      <a:schemeClr val="tx2">
                        <a:lumMod val="50000"/>
                      </a:schemeClr>
                    </a:solidFill>
                  </a:rPr>
                  <a:t>uning</a:t>
                </a:r>
                <a:r>
                  <a:rPr lang="en-US" sz="2400" dirty="0" smtClean="0">
                    <a:solidFill>
                      <a:schemeClr val="tx2">
                        <a:lumMod val="50000"/>
                      </a:schemeClr>
                    </a:solidFill>
                  </a:rPr>
                  <a:t> </a:t>
                </a:r>
                <a:r>
                  <a:rPr lang="en-US" sz="2400" dirty="0" err="1" smtClean="0">
                    <a:solidFill>
                      <a:schemeClr val="tx2">
                        <a:lumMod val="50000"/>
                      </a:schemeClr>
                    </a:solidFill>
                  </a:rPr>
                  <a:t>bazi</a:t>
                </a:r>
                <a:r>
                  <a:rPr lang="en-US" sz="2400" dirty="0" smtClean="0">
                    <a:solidFill>
                      <a:schemeClr val="tx2">
                        <a:lumMod val="50000"/>
                      </a:schemeClr>
                    </a:solidFill>
                  </a:rPr>
                  <a:t> </a:t>
                </a:r>
                <a:r>
                  <a:rPr lang="en-US" sz="2400" dirty="0" err="1" smtClean="0">
                    <a:solidFill>
                      <a:schemeClr val="tx2">
                        <a:lumMod val="50000"/>
                      </a:schemeClr>
                    </a:solidFill>
                  </a:rPr>
                  <a:t>bir</a:t>
                </a:r>
                <a:r>
                  <a:rPr lang="en-US" sz="2400" dirty="0" smtClean="0">
                    <a:solidFill>
                      <a:schemeClr val="tx2">
                        <a:lumMod val="50000"/>
                      </a:schemeClr>
                    </a:solidFill>
                  </a:rPr>
                  <a:t> minimum </a:t>
                </a:r>
                <a:r>
                  <a:rPr lang="en-US" sz="2400" dirty="0" err="1" smtClean="0">
                    <a:solidFill>
                      <a:schemeClr val="tx2">
                        <a:lumMod val="50000"/>
                      </a:schemeClr>
                    </a:solidFill>
                  </a:rPr>
                  <a:t>qiymatlaridan</a:t>
                </a:r>
                <a:r>
                  <a:rPr lang="en-US" sz="2400" dirty="0" smtClean="0">
                    <a:solidFill>
                      <a:schemeClr val="tx2">
                        <a:lumMod val="50000"/>
                      </a:schemeClr>
                    </a:solidFill>
                  </a:rPr>
                  <a:t> </a:t>
                </a:r>
                <a:r>
                  <a:rPr lang="en-US" sz="2400" dirty="0" err="1" smtClean="0">
                    <a:solidFill>
                      <a:schemeClr val="tx2">
                        <a:lumMod val="50000"/>
                      </a:schemeClr>
                    </a:solidFill>
                  </a:rPr>
                  <a:t>kichik</a:t>
                </a:r>
                <a:r>
                  <a:rPr lang="en-US" sz="2400" dirty="0" smtClean="0">
                    <a:solidFill>
                      <a:schemeClr val="tx2">
                        <a:lumMod val="50000"/>
                      </a:schemeClr>
                    </a:solidFill>
                  </a:rPr>
                  <a:t> </a:t>
                </a:r>
                <a:r>
                  <a:rPr lang="en-US" sz="2400" dirty="0" err="1" smtClean="0">
                    <a:solidFill>
                      <a:schemeClr val="tx2">
                        <a:lumMod val="50000"/>
                      </a:schemeClr>
                    </a:solidFill>
                  </a:rPr>
                  <a:t>bo’lishi</a:t>
                </a:r>
                <a:r>
                  <a:rPr lang="en-US" sz="2400" dirty="0" smtClean="0">
                    <a:solidFill>
                      <a:schemeClr val="tx2">
                        <a:lumMod val="50000"/>
                      </a:schemeClr>
                    </a:solidFill>
                  </a:rPr>
                  <a:t> </a:t>
                </a:r>
                <a:r>
                  <a:rPr lang="en-US" sz="2400" dirty="0" err="1" smtClean="0">
                    <a:solidFill>
                      <a:schemeClr val="tx2">
                        <a:lumMod val="50000"/>
                      </a:schemeClr>
                    </a:solidFill>
                  </a:rPr>
                  <a:t>mumkin</a:t>
                </a:r>
                <a:r>
                  <a:rPr lang="en-US" sz="2400" dirty="0" smtClean="0">
                    <a:solidFill>
                      <a:schemeClr val="tx2">
                        <a:lumMod val="50000"/>
                      </a:schemeClr>
                    </a:solidFill>
                  </a:rPr>
                  <a:t>. </a:t>
                </a:r>
                <a:r>
                  <a:rPr lang="en-US" sz="2400" dirty="0" err="1" smtClean="0">
                    <a:solidFill>
                      <a:schemeClr val="tx2">
                        <a:lumMod val="50000"/>
                      </a:schemeClr>
                    </a:solidFill>
                  </a:rPr>
                  <a:t>Masalan</a:t>
                </a:r>
                <a:r>
                  <a:rPr lang="en-US" sz="2400" dirty="0" smtClean="0">
                    <a:solidFill>
                      <a:schemeClr val="tx2">
                        <a:lumMod val="50000"/>
                      </a:schemeClr>
                    </a:solidFill>
                  </a:rPr>
                  <a:t> 1- </a:t>
                </a:r>
                <a:r>
                  <a:rPr lang="en-US" sz="2400" dirty="0" err="1" smtClean="0">
                    <a:solidFill>
                      <a:schemeClr val="tx2">
                        <a:lumMod val="50000"/>
                      </a:schemeClr>
                    </a:solidFill>
                  </a:rPr>
                  <a:t>rasimda</a:t>
                </a:r>
                <a:r>
                  <a:rPr lang="en-US" sz="2400" dirty="0" smtClean="0">
                    <a:solidFill>
                      <a:schemeClr val="tx2">
                        <a:lumMod val="50000"/>
                      </a:schemeClr>
                    </a:solidFill>
                  </a:rPr>
                  <a:t> </a:t>
                </a:r>
                <a:r>
                  <a:rPr lang="en-US" sz="2400" dirty="0" err="1" smtClean="0">
                    <a:solidFill>
                      <a:schemeClr val="tx2">
                        <a:lumMod val="50000"/>
                      </a:schemeClr>
                    </a:solidFill>
                  </a:rPr>
                  <a:t>ko’rsatilgan</a:t>
                </a:r>
                <a:r>
                  <a:rPr lang="en-US" sz="2400" dirty="0" smtClean="0">
                    <a:solidFill>
                      <a:schemeClr val="tx2">
                        <a:lumMod val="50000"/>
                      </a:schemeClr>
                    </a:solidFill>
                  </a:rPr>
                  <a:t> y=</a:t>
                </a:r>
                <a:r>
                  <a:rPr lang="uz-Cyrl-UZ" sz="2400" i="1" dirty="0">
                    <a:solidFill>
                      <a:schemeClr val="tx2">
                        <a:lumMod val="50000"/>
                      </a:schemeClr>
                    </a:solidFill>
                  </a:rPr>
                  <a:t>f(x</a:t>
                </a:r>
                <a:r>
                  <a:rPr lang="uz-Cyrl-UZ" sz="2400" i="1" dirty="0" smtClean="0">
                    <a:solidFill>
                      <a:schemeClr val="tx2">
                        <a:lumMod val="50000"/>
                      </a:schemeClr>
                    </a:solidFill>
                  </a:rPr>
                  <a:t>)</a:t>
                </a:r>
                <a:r>
                  <a:rPr lang="en-US" sz="2400" i="1" dirty="0" smtClean="0">
                    <a:solidFill>
                      <a:schemeClr val="tx2">
                        <a:lumMod val="50000"/>
                      </a:schemeClr>
                    </a:solidFill>
                  </a:rPr>
                  <a:t> </a:t>
                </a:r>
                <a:r>
                  <a:rPr lang="en-US" sz="2400" i="1" dirty="0" err="1" smtClean="0">
                    <a:solidFill>
                      <a:schemeClr val="tx2">
                        <a:lumMod val="50000"/>
                      </a:schemeClr>
                    </a:solidFill>
                  </a:rPr>
                  <a:t>funksiya</a:t>
                </a:r>
                <a:r>
                  <a:rPr lang="en-US" sz="2400" i="1" dirty="0" smtClean="0">
                    <a:solidFill>
                      <a:schemeClr val="tx2">
                        <a:lumMod val="50000"/>
                      </a:schemeClr>
                    </a:solidFill>
                  </a:rPr>
                  <a:t> </a:t>
                </a:r>
                <a:r>
                  <a:rPr lang="en-US" sz="2400" i="1" dirty="0" err="1" smtClean="0">
                    <a:solidFill>
                      <a:schemeClr val="tx2">
                        <a:lumMod val="50000"/>
                      </a:schemeClr>
                    </a:solidFill>
                  </a:rPr>
                  <a:t>uchun</a:t>
                </a:r>
                <a:r>
                  <a:rPr lang="en-US" sz="2400" i="1" dirty="0" smtClean="0">
                    <a:solidFill>
                      <a:schemeClr val="tx2">
                        <a:lumMod val="50000"/>
                      </a:schemeClr>
                    </a:solidFill>
                  </a:rPr>
                  <a:t> x=a </a:t>
                </a:r>
                <a:r>
                  <a:rPr lang="en-US" sz="2400" dirty="0" err="1" smtClean="0">
                    <a:solidFill>
                      <a:schemeClr val="tx2">
                        <a:lumMod val="50000"/>
                      </a:schemeClr>
                    </a:solidFill>
                  </a:rPr>
                  <a:t>nuqtada</a:t>
                </a:r>
                <a:r>
                  <a:rPr lang="en-US" sz="2400" dirty="0" smtClean="0">
                    <a:solidFill>
                      <a:schemeClr val="tx2">
                        <a:lumMod val="50000"/>
                      </a:schemeClr>
                    </a:solidFill>
                  </a:rPr>
                  <a:t> </a:t>
                </a:r>
                <a:r>
                  <a:rPr lang="en-US" sz="2400" dirty="0" err="1" smtClean="0">
                    <a:solidFill>
                      <a:schemeClr val="tx2">
                        <a:lumMod val="50000"/>
                      </a:schemeClr>
                    </a:solidFill>
                  </a:rPr>
                  <a:t>lokal</a:t>
                </a:r>
                <a:r>
                  <a:rPr lang="en-US" sz="2400" dirty="0" smtClean="0">
                    <a:solidFill>
                      <a:schemeClr val="tx2">
                        <a:lumMod val="50000"/>
                      </a:schemeClr>
                    </a:solidFill>
                  </a:rPr>
                  <a:t> </a:t>
                </a:r>
                <a:r>
                  <a:rPr lang="en-US" sz="2400" dirty="0" err="1" smtClean="0">
                    <a:solidFill>
                      <a:schemeClr val="tx2">
                        <a:lumMod val="50000"/>
                      </a:schemeClr>
                    </a:solidFill>
                  </a:rPr>
                  <a:t>maksimum</a:t>
                </a:r>
                <a:r>
                  <a:rPr lang="en-US" sz="2400" dirty="0" smtClean="0">
                    <a:solidFill>
                      <a:schemeClr val="tx2">
                        <a:lumMod val="50000"/>
                      </a:schemeClr>
                    </a:solidFill>
                  </a:rPr>
                  <a:t>, x=b </a:t>
                </a:r>
                <a:r>
                  <a:rPr lang="en-US" sz="2400" dirty="0" err="1" smtClean="0">
                    <a:solidFill>
                      <a:schemeClr val="tx2">
                        <a:lumMod val="50000"/>
                      </a:schemeClr>
                    </a:solidFill>
                  </a:rPr>
                  <a:t>nuqtada</a:t>
                </a:r>
                <a:r>
                  <a:rPr lang="en-US" sz="2400" dirty="0" smtClean="0">
                    <a:solidFill>
                      <a:schemeClr val="tx2">
                        <a:lumMod val="50000"/>
                      </a:schemeClr>
                    </a:solidFill>
                  </a:rPr>
                  <a:t> </a:t>
                </a:r>
                <a:r>
                  <a:rPr lang="en-US" sz="2400" dirty="0" err="1" smtClean="0">
                    <a:solidFill>
                      <a:schemeClr val="tx2">
                        <a:lumMod val="50000"/>
                      </a:schemeClr>
                    </a:solidFill>
                  </a:rPr>
                  <a:t>lokal</a:t>
                </a:r>
                <a:r>
                  <a:rPr lang="en-US" sz="2400" dirty="0" smtClean="0">
                    <a:solidFill>
                      <a:schemeClr val="tx2">
                        <a:lumMod val="50000"/>
                      </a:schemeClr>
                    </a:solidFill>
                  </a:rPr>
                  <a:t> minimum </a:t>
                </a:r>
                <a:r>
                  <a:rPr lang="en-US" sz="2400" dirty="0" err="1" smtClean="0">
                    <a:solidFill>
                      <a:schemeClr val="tx2">
                        <a:lumMod val="50000"/>
                      </a:schemeClr>
                    </a:solidFill>
                  </a:rPr>
                  <a:t>mavjud</a:t>
                </a:r>
                <a:r>
                  <a:rPr lang="en-US" sz="2400" dirty="0" smtClean="0">
                    <a:solidFill>
                      <a:schemeClr val="tx2">
                        <a:lumMod val="50000"/>
                      </a:schemeClr>
                    </a:solidFill>
                  </a:rPr>
                  <a:t> </a:t>
                </a:r>
                <a:r>
                  <a:rPr lang="en-US" sz="2400" dirty="0" err="1" smtClean="0">
                    <a:solidFill>
                      <a:schemeClr val="tx2">
                        <a:lumMod val="50000"/>
                      </a:schemeClr>
                    </a:solidFill>
                  </a:rPr>
                  <a:t>bo’lib</a:t>
                </a:r>
                <a:r>
                  <a:rPr lang="en-US" sz="2400" dirty="0" smtClean="0">
                    <a:solidFill>
                      <a:schemeClr val="tx2">
                        <a:lumMod val="50000"/>
                      </a:schemeClr>
                    </a:solidFill>
                  </a:rPr>
                  <a:t>, </a:t>
                </a:r>
                <a:r>
                  <a:rPr lang="en-US" sz="2400" i="1" dirty="0" smtClean="0">
                    <a:solidFill>
                      <a:schemeClr val="tx2">
                        <a:lumMod val="50000"/>
                      </a:schemeClr>
                    </a:solidFill>
                  </a:rPr>
                  <a:t>f(</a:t>
                </a:r>
                <a:r>
                  <a:rPr lang="en-US" sz="2400" dirty="0" smtClean="0">
                    <a:solidFill>
                      <a:schemeClr val="tx2">
                        <a:lumMod val="50000"/>
                      </a:schemeClr>
                    </a:solidFill>
                  </a:rPr>
                  <a:t>a)</a:t>
                </a:r>
                <a14:m>
                  <m:oMath xmlns:m="http://schemas.openxmlformats.org/officeDocument/2006/math">
                    <m:r>
                      <a:rPr lang="en-US" sz="2400" i="1" smtClean="0">
                        <a:solidFill>
                          <a:schemeClr val="tx2">
                            <a:lumMod val="50000"/>
                          </a:schemeClr>
                        </a:solidFill>
                        <a:latin typeface="Cambria Math"/>
                        <a:ea typeface="Cambria Math"/>
                      </a:rPr>
                      <m:t>&lt;</m:t>
                    </m:r>
                  </m:oMath>
                </a14:m>
                <a:r>
                  <a:rPr lang="en-US" sz="2400" dirty="0" smtClean="0">
                    <a:solidFill>
                      <a:schemeClr val="tx2">
                        <a:lumMod val="50000"/>
                      </a:schemeClr>
                    </a:solidFill>
                  </a:rPr>
                  <a:t> </a:t>
                </a:r>
                <a:r>
                  <a:rPr lang="en-US" sz="2400" i="1" dirty="0" smtClean="0">
                    <a:solidFill>
                      <a:schemeClr val="tx2">
                        <a:lumMod val="50000"/>
                      </a:schemeClr>
                    </a:solidFill>
                  </a:rPr>
                  <a:t>f(b) </a:t>
                </a:r>
                <a:r>
                  <a:rPr lang="en-US" sz="2400" dirty="0" err="1" smtClean="0">
                    <a:solidFill>
                      <a:schemeClr val="tx2">
                        <a:lumMod val="50000"/>
                      </a:schemeClr>
                    </a:solidFill>
                  </a:rPr>
                  <a:t>tengsizlik</a:t>
                </a:r>
                <a:r>
                  <a:rPr lang="en-US" sz="2400" dirty="0" smtClean="0">
                    <a:solidFill>
                      <a:schemeClr val="tx2">
                        <a:lumMod val="50000"/>
                      </a:schemeClr>
                    </a:solidFill>
                  </a:rPr>
                  <a:t> </a:t>
                </a:r>
                <a:r>
                  <a:rPr lang="en-US" sz="2400" dirty="0" err="1" smtClean="0">
                    <a:solidFill>
                      <a:schemeClr val="tx2">
                        <a:lumMod val="50000"/>
                      </a:schemeClr>
                    </a:solidFill>
                  </a:rPr>
                  <a:t>o’rinli</a:t>
                </a:r>
                <a:r>
                  <a:rPr lang="en-US" sz="2400" dirty="0" smtClean="0">
                    <a:solidFill>
                      <a:schemeClr val="tx2">
                        <a:lumMod val="50000"/>
                      </a:schemeClr>
                    </a:solidFill>
                  </a:rPr>
                  <a:t>.</a:t>
                </a:r>
                <a:endParaRPr lang="ru-RU" sz="24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3635896" y="404664"/>
                <a:ext cx="5108104" cy="3960440"/>
              </a:xfrm>
              <a:blipFill rotWithShape="1">
                <a:blip r:embed="rId2"/>
                <a:stretch>
                  <a:fillRect l="-1790" r="-1790" b="-3538"/>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755576" y="6656680"/>
            <a:ext cx="45719" cy="45719"/>
          </a:xfrm>
        </p:spPr>
        <p:txBody>
          <a:bodyPr>
            <a:normAutofit fontScale="25000" lnSpcReduction="20000"/>
          </a:bodyPr>
          <a:lstStyle/>
          <a:p>
            <a:endParaRPr lang="ru-RU"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08" y="1124744"/>
            <a:ext cx="2736304" cy="203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2"/>
          <p:cNvSpPr>
            <a:spLocks noChangeArrowheads="1"/>
          </p:cNvSpPr>
          <p:nvPr/>
        </p:nvSpPr>
        <p:spPr bwMode="auto">
          <a:xfrm>
            <a:off x="613342" y="3861048"/>
            <a:ext cx="1942434" cy="1152127"/>
          </a:xfrm>
          <a:prstGeom prst="ellipse">
            <a:avLst/>
          </a:prstGeom>
          <a:gradFill rotWithShape="0">
            <a:gsLst>
              <a:gs pos="0">
                <a:srgbClr val="F79646"/>
              </a:gs>
              <a:gs pos="100000">
                <a:srgbClr val="DF6A09"/>
              </a:gs>
            </a:gsLst>
            <a:path path="shape">
              <a:fillToRect l="50000" t="50000" r="50000" b="50000"/>
            </a:path>
          </a:gradFill>
          <a:ln>
            <a:noFill/>
          </a:ln>
          <a:effectLst>
            <a:outerShdw dist="28398" dir="3806097" algn="ctr" rotWithShape="0">
              <a:srgbClr val="974706"/>
            </a:outerShdw>
          </a:effectLst>
          <a:extLst>
            <a:ext uri="{91240B29-F687-4F45-9708-019B960494DF}">
              <a14:hiddenLine xmlns:a14="http://schemas.microsoft.com/office/drawing/2010/main" w="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altLang="zh-CN" i="1" dirty="0" err="1" smtClean="0">
                <a:latin typeface="Arial" pitchFamily="34" charset="0"/>
                <a:cs typeface="Arial" pitchFamily="34" charset="0"/>
              </a:rPr>
              <a:t>Maksimum</a:t>
            </a:r>
            <a:endParaRPr lang="ru-RU" altLang="zh-CN" i="1" dirty="0">
              <a:latin typeface="Arial" pitchFamily="34" charset="0"/>
              <a:cs typeface="Arial" pitchFamily="34" charset="0"/>
            </a:endParaRPr>
          </a:p>
        </p:txBody>
      </p:sp>
      <p:sp>
        <p:nvSpPr>
          <p:cNvPr id="7" name="Oval 3"/>
          <p:cNvSpPr>
            <a:spLocks noChangeArrowheads="1"/>
          </p:cNvSpPr>
          <p:nvPr/>
        </p:nvSpPr>
        <p:spPr bwMode="auto">
          <a:xfrm>
            <a:off x="884471" y="5229200"/>
            <a:ext cx="1815321" cy="1080120"/>
          </a:xfrm>
          <a:prstGeom prst="ellipse">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a14="http://schemas.microsoft.com/office/drawing/2010/main" w="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zh-CN" sz="8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2000" dirty="0" smtClean="0">
                <a:latin typeface="Calibri" pitchFamily="34" charset="0"/>
                <a:ea typeface="SimSun" pitchFamily="2" charset="-122"/>
                <a:cs typeface="Arial" pitchFamily="34" charset="0"/>
              </a:rPr>
              <a:t>Minimu</a:t>
            </a:r>
            <a:r>
              <a:rPr lang="en-US" sz="2000" dirty="0">
                <a:latin typeface="Calibri" pitchFamily="34" charset="0"/>
                <a:ea typeface="SimSun" pitchFamily="2" charset="-122"/>
                <a:cs typeface="Arial" pitchFamily="34" charset="0"/>
              </a:rPr>
              <a:t>m</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4"/>
          <p:cNvSpPr>
            <a:spLocks noChangeArrowheads="1"/>
          </p:cNvSpPr>
          <p:nvPr/>
        </p:nvSpPr>
        <p:spPr bwMode="auto">
          <a:xfrm>
            <a:off x="3161331" y="4717900"/>
            <a:ext cx="2409825" cy="590550"/>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107763" dir="189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400" dirty="0" err="1" smtClean="0">
                <a:latin typeface="Calibri" pitchFamily="34" charset="0"/>
                <a:ea typeface="SimSun" pitchFamily="2" charset="-122"/>
                <a:cs typeface="Arial" pitchFamily="34" charset="0"/>
              </a:rPr>
              <a:t>Ekstremum</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9" name="AutoShape 5"/>
          <p:cNvCxnSpPr>
            <a:cxnSpLocks noChangeShapeType="1"/>
          </p:cNvCxnSpPr>
          <p:nvPr/>
        </p:nvCxnSpPr>
        <p:spPr bwMode="auto">
          <a:xfrm>
            <a:off x="2555776" y="4602301"/>
            <a:ext cx="605555" cy="11559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30" name="AutoShape 6"/>
          <p:cNvCxnSpPr>
            <a:cxnSpLocks noChangeShapeType="1"/>
          </p:cNvCxnSpPr>
          <p:nvPr/>
        </p:nvCxnSpPr>
        <p:spPr bwMode="auto">
          <a:xfrm flipV="1">
            <a:off x="2555776" y="5308450"/>
            <a:ext cx="596636" cy="9698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35561" y="5013175"/>
            <a:ext cx="107156" cy="28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34771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83568" y="692696"/>
                <a:ext cx="7772400" cy="5256584"/>
              </a:xfrm>
            </p:spPr>
            <p:txBody>
              <a:bodyPr>
                <a:normAutofit fontScale="90000"/>
              </a:bodyPr>
              <a:lstStyle/>
              <a:p>
                <a:pPr algn="l"/>
                <a:r>
                  <a:rPr lang="en-US" sz="3200" dirty="0" smtClean="0">
                    <a:solidFill>
                      <a:schemeClr val="tx2">
                        <a:lumMod val="50000"/>
                      </a:schemeClr>
                    </a:solidFill>
                  </a:rPr>
                  <a:t>    2.</a:t>
                </a:r>
                <a:r>
                  <a:rPr lang="en-US" sz="2400" b="1" dirty="0" smtClean="0">
                    <a:solidFill>
                      <a:schemeClr val="tx2">
                        <a:lumMod val="50000"/>
                      </a:schemeClr>
                    </a:solidFill>
                  </a:rPr>
                  <a:t>Ekstremumning </a:t>
                </a:r>
                <a:r>
                  <a:rPr lang="en-US" sz="2400" b="1" dirty="0" err="1" smtClean="0">
                    <a:solidFill>
                      <a:schemeClr val="tx2">
                        <a:lumMod val="50000"/>
                      </a:schemeClr>
                    </a:solidFill>
                  </a:rPr>
                  <a:t>zaruriy</a:t>
                </a:r>
                <a:r>
                  <a:rPr lang="en-US" sz="2400" b="1" dirty="0" smtClean="0">
                    <a:solidFill>
                      <a:schemeClr val="tx2">
                        <a:lumMod val="50000"/>
                      </a:schemeClr>
                    </a:solidFill>
                  </a:rPr>
                  <a:t> </a:t>
                </a:r>
                <a:r>
                  <a:rPr lang="en-US" sz="2400" b="1" dirty="0" err="1" smtClean="0">
                    <a:solidFill>
                      <a:schemeClr val="tx2">
                        <a:lumMod val="50000"/>
                      </a:schemeClr>
                    </a:solidFill>
                  </a:rPr>
                  <a:t>sharti</a:t>
                </a:r>
                <a:r>
                  <a:rPr lang="en-US" sz="2400" b="1" dirty="0" smtClean="0">
                    <a:solidFill>
                      <a:schemeClr val="tx2">
                        <a:lumMod val="50000"/>
                      </a:schemeClr>
                    </a:solidFill>
                  </a:rPr>
                  <a:t>.</a:t>
                </a:r>
                <a:r>
                  <a:rPr lang="en-US" sz="2400" dirty="0" smtClean="0">
                    <a:solidFill>
                      <a:schemeClr val="tx2">
                        <a:lumMod val="50000"/>
                      </a:schemeClr>
                    </a:solidFill>
                  </a:rPr>
                  <a:t> </a:t>
                </a:r>
                <a:r>
                  <a:rPr lang="en-US" sz="2400" dirty="0" err="1" smtClean="0">
                    <a:solidFill>
                      <a:schemeClr val="tx2">
                        <a:lumMod val="50000"/>
                      </a:schemeClr>
                    </a:solidFill>
                  </a:rPr>
                  <a:t>Funksiya</a:t>
                </a:r>
                <a:r>
                  <a:rPr lang="en-US" sz="2400" dirty="0" smtClean="0">
                    <a:solidFill>
                      <a:schemeClr val="tx2">
                        <a:lumMod val="50000"/>
                      </a:schemeClr>
                    </a:solidFill>
                  </a:rPr>
                  <a:t> </a:t>
                </a:r>
                <a:r>
                  <a:rPr lang="en-US" sz="2400" dirty="0" err="1" smtClean="0">
                    <a:solidFill>
                      <a:schemeClr val="tx2">
                        <a:lumMod val="50000"/>
                      </a:schemeClr>
                    </a:solidFill>
                  </a:rPr>
                  <a:t>hosilalari</a:t>
                </a:r>
                <a:r>
                  <a:rPr lang="en-US" sz="2400" dirty="0" smtClean="0">
                    <a:solidFill>
                      <a:schemeClr val="tx2">
                        <a:lumMod val="50000"/>
                      </a:schemeClr>
                    </a:solidFill>
                  </a:rPr>
                  <a:t> </a:t>
                </a:r>
                <a:r>
                  <a:rPr lang="en-US" sz="2400" dirty="0" err="1" smtClean="0">
                    <a:solidFill>
                      <a:schemeClr val="tx2">
                        <a:lumMod val="50000"/>
                      </a:schemeClr>
                    </a:solidFill>
                  </a:rPr>
                  <a:t>yordamida</a:t>
                </a:r>
                <a:r>
                  <a:rPr lang="en-US" sz="2400" dirty="0" smtClean="0">
                    <a:solidFill>
                      <a:schemeClr val="tx2">
                        <a:lumMod val="50000"/>
                      </a:schemeClr>
                    </a:solidFill>
                  </a:rPr>
                  <a:t> </a:t>
                </a:r>
                <a:r>
                  <a:rPr lang="en-US" sz="2400" dirty="0" err="1" smtClean="0">
                    <a:solidFill>
                      <a:schemeClr val="tx2">
                        <a:lumMod val="50000"/>
                      </a:schemeClr>
                    </a:solidFill>
                  </a:rPr>
                  <a:t>uning</a:t>
                </a:r>
                <a:r>
                  <a:rPr lang="en-US" sz="2400" dirty="0" smtClean="0">
                    <a:solidFill>
                      <a:schemeClr val="tx2">
                        <a:lumMod val="50000"/>
                      </a:schemeClr>
                    </a:solidFill>
                  </a:rPr>
                  <a:t> </a:t>
                </a:r>
                <a:r>
                  <a:rPr lang="en-US" sz="2400" dirty="0" err="1" smtClean="0">
                    <a:solidFill>
                      <a:schemeClr val="tx2">
                        <a:lumMod val="50000"/>
                      </a:schemeClr>
                    </a:solidFill>
                  </a:rPr>
                  <a:t>ekstrimum</a:t>
                </a:r>
                <a:r>
                  <a:rPr lang="en-US" sz="2400" dirty="0" smtClean="0">
                    <a:solidFill>
                      <a:schemeClr val="tx2">
                        <a:lumMod val="50000"/>
                      </a:schemeClr>
                    </a:solidFill>
                  </a:rPr>
                  <a:t> </a:t>
                </a:r>
                <a:r>
                  <a:rPr lang="en-US" sz="2400" dirty="0" err="1" smtClean="0">
                    <a:solidFill>
                      <a:schemeClr val="tx2">
                        <a:lumMod val="50000"/>
                      </a:schemeClr>
                    </a:solidFill>
                  </a:rPr>
                  <a:t>nuqtalarini</a:t>
                </a:r>
                <a:r>
                  <a:rPr lang="en-US" sz="2400" dirty="0" smtClean="0">
                    <a:solidFill>
                      <a:schemeClr val="tx2">
                        <a:lumMod val="50000"/>
                      </a:schemeClr>
                    </a:solidFill>
                  </a:rPr>
                  <a:t> </a:t>
                </a:r>
                <a:r>
                  <a:rPr lang="en-US" sz="2400" dirty="0" err="1" smtClean="0">
                    <a:solidFill>
                      <a:schemeClr val="tx2">
                        <a:lumMod val="50000"/>
                      </a:schemeClr>
                    </a:solidFill>
                  </a:rPr>
                  <a:t>topish</a:t>
                </a:r>
                <a:r>
                  <a:rPr lang="en-US" sz="2400" dirty="0" smtClean="0">
                    <a:solidFill>
                      <a:schemeClr val="tx2">
                        <a:lumMod val="50000"/>
                      </a:schemeClr>
                    </a:solidFill>
                  </a:rPr>
                  <a:t> </a:t>
                </a:r>
                <a:r>
                  <a:rPr lang="en-US" sz="2400" dirty="0" err="1" smtClean="0">
                    <a:solidFill>
                      <a:schemeClr val="tx2">
                        <a:lumMod val="50000"/>
                      </a:schemeClr>
                    </a:solidFill>
                  </a:rPr>
                  <a:t>osonlashadi</a:t>
                </a:r>
                <a:r>
                  <a:rPr lang="en-US" sz="2400" dirty="0" smtClean="0">
                    <a:solidFill>
                      <a:schemeClr val="tx2">
                        <a:lumMod val="50000"/>
                      </a:schemeClr>
                    </a:solidFill>
                  </a:rPr>
                  <a:t>. </a:t>
                </a:r>
                <a:br>
                  <a:rPr lang="en-US" sz="2400" dirty="0" smtClean="0">
                    <a:solidFill>
                      <a:schemeClr val="tx2">
                        <a:lumMod val="50000"/>
                      </a:schemeClr>
                    </a:solidFill>
                  </a:rPr>
                </a:br>
                <a:r>
                  <a:rPr lang="en-US" sz="2400" dirty="0">
                    <a:solidFill>
                      <a:schemeClr val="tx2">
                        <a:lumMod val="50000"/>
                      </a:schemeClr>
                    </a:solidFill>
                  </a:rPr>
                  <a:t> </a:t>
                </a:r>
                <a:r>
                  <a:rPr lang="en-US" sz="2400" dirty="0" smtClean="0">
                    <a:solidFill>
                      <a:schemeClr val="tx2">
                        <a:lumMod val="50000"/>
                      </a:schemeClr>
                    </a:solidFill>
                  </a:rPr>
                  <a:t>  </a:t>
                </a:r>
                <a:r>
                  <a:rPr lang="en-US" sz="2400" dirty="0" err="1" smtClean="0">
                    <a:solidFill>
                      <a:schemeClr val="tx2">
                        <a:lumMod val="50000"/>
                      </a:schemeClr>
                    </a:solidFill>
                  </a:rPr>
                  <a:t>Avval</a:t>
                </a:r>
                <a:r>
                  <a:rPr lang="en-US" sz="2400" dirty="0" smtClean="0">
                    <a:solidFill>
                      <a:schemeClr val="tx2">
                        <a:lumMod val="50000"/>
                      </a:schemeClr>
                    </a:solidFill>
                  </a:rPr>
                  <a:t> </a:t>
                </a:r>
                <a:r>
                  <a:rPr lang="en-US" sz="2400" dirty="0" err="1" smtClean="0">
                    <a:solidFill>
                      <a:schemeClr val="tx2">
                        <a:lumMod val="50000"/>
                      </a:schemeClr>
                    </a:solidFill>
                  </a:rPr>
                  <a:t>ekstrimumning</a:t>
                </a:r>
                <a:r>
                  <a:rPr lang="en-US" sz="2400" dirty="0" smtClean="0">
                    <a:solidFill>
                      <a:schemeClr val="tx2">
                        <a:lumMod val="50000"/>
                      </a:schemeClr>
                    </a:solidFill>
                  </a:rPr>
                  <a:t> </a:t>
                </a:r>
                <a:r>
                  <a:rPr lang="en-US" sz="2400" dirty="0" err="1" smtClean="0">
                    <a:solidFill>
                      <a:schemeClr val="tx2">
                        <a:lumMod val="50000"/>
                      </a:schemeClr>
                    </a:solidFill>
                  </a:rPr>
                  <a:t>zaruriy</a:t>
                </a:r>
                <a:r>
                  <a:rPr lang="en-US" sz="2400" dirty="0" smtClean="0">
                    <a:solidFill>
                      <a:schemeClr val="tx2">
                        <a:lumMod val="50000"/>
                      </a:schemeClr>
                    </a:solidFill>
                  </a:rPr>
                  <a:t> </a:t>
                </a:r>
                <a:r>
                  <a:rPr lang="en-US" sz="2400" dirty="0" err="1" smtClean="0">
                    <a:solidFill>
                      <a:schemeClr val="tx2">
                        <a:lumMod val="50000"/>
                      </a:schemeClr>
                    </a:solidFill>
                  </a:rPr>
                  <a:t>shartini</a:t>
                </a:r>
                <a:r>
                  <a:rPr lang="en-US" sz="2400" dirty="0" smtClean="0">
                    <a:solidFill>
                      <a:schemeClr val="tx2">
                        <a:lumMod val="50000"/>
                      </a:schemeClr>
                    </a:solidFill>
                  </a:rPr>
                  <a:t> </a:t>
                </a:r>
                <a:r>
                  <a:rPr lang="en-US" sz="2400" dirty="0" err="1" smtClean="0">
                    <a:solidFill>
                      <a:schemeClr val="tx2">
                        <a:lumMod val="50000"/>
                      </a:schemeClr>
                    </a:solidFill>
                  </a:rPr>
                  <a:t>ifodalovchi</a:t>
                </a:r>
                <a:r>
                  <a:rPr lang="en-US" sz="2400" dirty="0" smtClean="0">
                    <a:solidFill>
                      <a:schemeClr val="tx2">
                        <a:lumMod val="50000"/>
                      </a:schemeClr>
                    </a:solidFill>
                  </a:rPr>
                  <a:t> </a:t>
                </a:r>
                <a:r>
                  <a:rPr lang="en-US" sz="2400" dirty="0" err="1" smtClean="0">
                    <a:solidFill>
                      <a:schemeClr val="tx2">
                        <a:lumMod val="50000"/>
                      </a:schemeClr>
                    </a:solidFill>
                  </a:rPr>
                  <a:t>teoremani</a:t>
                </a:r>
                <a:r>
                  <a:rPr lang="en-US" sz="2400" dirty="0" smtClean="0">
                    <a:solidFill>
                      <a:schemeClr val="tx2">
                        <a:lumMod val="50000"/>
                      </a:schemeClr>
                    </a:solidFill>
                  </a:rPr>
                  <a:t> </a:t>
                </a:r>
                <a:r>
                  <a:rPr lang="en-US" sz="2400" dirty="0" err="1" smtClean="0">
                    <a:solidFill>
                      <a:schemeClr val="tx2">
                        <a:lumMod val="50000"/>
                      </a:schemeClr>
                    </a:solidFill>
                  </a:rPr>
                  <a:t>keltiramiz</a:t>
                </a:r>
                <a:r>
                  <a:rPr lang="en-US" sz="2400" dirty="0" smtClean="0">
                    <a:solidFill>
                      <a:schemeClr val="tx2">
                        <a:lumMod val="50000"/>
                      </a:schemeClr>
                    </a:solidFill>
                  </a:rPr>
                  <a:t>. </a:t>
                </a:r>
                <a:br>
                  <a:rPr lang="en-US" sz="2400" dirty="0" smtClean="0">
                    <a:solidFill>
                      <a:schemeClr val="tx2">
                        <a:lumMod val="50000"/>
                      </a:schemeClr>
                    </a:solidFill>
                  </a:rPr>
                </a:br>
                <a:r>
                  <a:rPr lang="en-US" sz="2400" dirty="0">
                    <a:solidFill>
                      <a:schemeClr val="tx2">
                        <a:lumMod val="50000"/>
                      </a:schemeClr>
                    </a:solidFill>
                  </a:rPr>
                  <a:t> </a:t>
                </a:r>
                <a:r>
                  <a:rPr lang="en-US" sz="2400" b="1" dirty="0" smtClean="0">
                    <a:solidFill>
                      <a:schemeClr val="tx2">
                        <a:lumMod val="50000"/>
                      </a:schemeClr>
                    </a:solidFill>
                  </a:rPr>
                  <a:t>1-teorema.</a:t>
                </a:r>
                <a:r>
                  <a:rPr lang="en-US" sz="2400" dirty="0" smtClean="0">
                    <a:solidFill>
                      <a:schemeClr val="tx2">
                        <a:lumMod val="50000"/>
                      </a:schemeClr>
                    </a:solidFill>
                  </a:rPr>
                  <a:t> Agar </a:t>
                </a:r>
                <a:r>
                  <a:rPr lang="en-US" sz="2000" i="1" dirty="0">
                    <a:solidFill>
                      <a:schemeClr val="tx2">
                        <a:lumMod val="50000"/>
                      </a:schemeClr>
                    </a:solidFill>
                  </a:rPr>
                  <a:t>f(x)</a:t>
                </a:r>
                <a:r>
                  <a:rPr lang="en-US" sz="2000" dirty="0">
                    <a:solidFill>
                      <a:schemeClr val="tx2">
                        <a:lumMod val="50000"/>
                      </a:schemeClr>
                    </a:solidFill>
                  </a:rPr>
                  <a:t> </a:t>
                </a:r>
                <a:r>
                  <a:rPr lang="en-US" sz="2000" dirty="0" smtClean="0">
                    <a:solidFill>
                      <a:schemeClr val="tx2">
                        <a:lumMod val="50000"/>
                      </a:schemeClr>
                    </a:solidFill>
                  </a:rPr>
                  <a:t> </a:t>
                </a:r>
                <a:r>
                  <a:rPr lang="en-US" sz="2000" dirty="0" err="1" smtClean="0">
                    <a:solidFill>
                      <a:schemeClr val="tx2">
                        <a:lumMod val="50000"/>
                      </a:schemeClr>
                    </a:solidFill>
                  </a:rPr>
                  <a:t>funksiya</a:t>
                </a:r>
                <a:r>
                  <a:rPr lang="en-US" sz="2400" dirty="0" smtClean="0">
                    <a:solidFill>
                      <a:schemeClr val="tx2">
                        <a:lumMod val="50000"/>
                      </a:schemeClr>
                    </a:solidFill>
                  </a:rPr>
                  <a:t> </a:t>
                </a:r>
                <a:r>
                  <a:rPr lang="en-US" sz="2700" i="1" dirty="0" smtClean="0">
                    <a:solidFill>
                      <a:schemeClr val="tx2">
                        <a:lumMod val="50000"/>
                      </a:schemeClr>
                    </a:solidFill>
                  </a:rPr>
                  <a:t> </a:t>
                </a:r>
                <a:r>
                  <a:rPr lang="uz-Cyrl-UZ" sz="2400" i="1" dirty="0" smtClean="0">
                    <a:solidFill>
                      <a:schemeClr val="tx2">
                        <a:lumMod val="50000"/>
                      </a:schemeClr>
                    </a:solidFill>
                  </a:rPr>
                  <a:t>x</a:t>
                </a:r>
                <a:r>
                  <a:rPr lang="uz-Cyrl-UZ" sz="2400" i="1" baseline="-25000" dirty="0" smtClean="0">
                    <a:solidFill>
                      <a:schemeClr val="tx2">
                        <a:lumMod val="50000"/>
                      </a:schemeClr>
                    </a:solidFill>
                  </a:rPr>
                  <a:t>0</a:t>
                </a:r>
                <a:r>
                  <a:rPr lang="en-US" sz="2400" i="1" baseline="-25000" dirty="0">
                    <a:solidFill>
                      <a:schemeClr val="tx2">
                        <a:lumMod val="50000"/>
                      </a:schemeClr>
                    </a:solidFill>
                  </a:rPr>
                  <a:t> </a:t>
                </a:r>
                <a:r>
                  <a:rPr lang="en-US" sz="2400" i="1" dirty="0">
                    <a:solidFill>
                      <a:schemeClr val="tx2">
                        <a:lumMod val="50000"/>
                      </a:schemeClr>
                    </a:solidFill>
                  </a:rPr>
                  <a:t> </a:t>
                </a:r>
                <a:r>
                  <a:rPr lang="en-US" sz="2400" dirty="0" err="1" smtClean="0">
                    <a:solidFill>
                      <a:schemeClr val="tx2">
                        <a:lumMod val="50000"/>
                      </a:schemeClr>
                    </a:solidFill>
                  </a:rPr>
                  <a:t>nuqtada</a:t>
                </a:r>
                <a:r>
                  <a:rPr lang="en-US" sz="2400" dirty="0" smtClean="0">
                    <a:solidFill>
                      <a:schemeClr val="tx2">
                        <a:lumMod val="50000"/>
                      </a:schemeClr>
                    </a:solidFill>
                  </a:rPr>
                  <a:t> </a:t>
                </a:r>
                <a:r>
                  <a:rPr lang="en-US" sz="2400" dirty="0" err="1" smtClean="0">
                    <a:solidFill>
                      <a:schemeClr val="tx2">
                        <a:lumMod val="50000"/>
                      </a:schemeClr>
                    </a:solidFill>
                  </a:rPr>
                  <a:t>uzluksiz</a:t>
                </a:r>
                <a:r>
                  <a:rPr lang="en-US" sz="2400" dirty="0" smtClean="0">
                    <a:solidFill>
                      <a:schemeClr val="tx2">
                        <a:lumMod val="50000"/>
                      </a:schemeClr>
                    </a:solidFill>
                  </a:rPr>
                  <a:t>, </a:t>
                </a:r>
                <a:r>
                  <a:rPr lang="en-US" sz="2400" dirty="0" err="1" smtClean="0">
                    <a:solidFill>
                      <a:schemeClr val="tx2">
                        <a:lumMod val="50000"/>
                      </a:schemeClr>
                    </a:solidFill>
                  </a:rPr>
                  <a:t>shu</a:t>
                </a:r>
                <a:r>
                  <a:rPr lang="en-US" sz="2400" dirty="0" smtClean="0">
                    <a:solidFill>
                      <a:schemeClr val="tx2">
                        <a:lumMod val="50000"/>
                      </a:schemeClr>
                    </a:solidFill>
                  </a:rPr>
                  <a:t> </a:t>
                </a:r>
                <a:r>
                  <a:rPr lang="en-US" sz="2400" dirty="0" err="1" smtClean="0">
                    <a:solidFill>
                      <a:schemeClr val="tx2">
                        <a:lumMod val="50000"/>
                      </a:schemeClr>
                    </a:solidFill>
                  </a:rPr>
                  <a:t>nuqtada</a:t>
                </a:r>
                <a:r>
                  <a:rPr lang="en-US" sz="2400" dirty="0" smtClean="0">
                    <a:solidFill>
                      <a:schemeClr val="tx2">
                        <a:lumMod val="50000"/>
                      </a:schemeClr>
                    </a:solidFill>
                  </a:rPr>
                  <a:t> </a:t>
                </a:r>
                <a:r>
                  <a:rPr lang="en-US" sz="2400" dirty="0" err="1" smtClean="0">
                    <a:solidFill>
                      <a:schemeClr val="tx2">
                        <a:lumMod val="50000"/>
                      </a:schemeClr>
                    </a:solidFill>
                  </a:rPr>
                  <a:t>eksyrimumga</a:t>
                </a:r>
                <a:r>
                  <a:rPr lang="en-US" sz="2400" dirty="0" smtClean="0">
                    <a:solidFill>
                      <a:schemeClr val="tx2">
                        <a:lumMod val="50000"/>
                      </a:schemeClr>
                    </a:solidFill>
                  </a:rPr>
                  <a:t> </a:t>
                </a:r>
                <a:r>
                  <a:rPr lang="en-US" sz="2400" dirty="0" err="1" smtClean="0">
                    <a:solidFill>
                      <a:schemeClr val="tx2">
                        <a:lumMod val="50000"/>
                      </a:schemeClr>
                    </a:solidFill>
                  </a:rPr>
                  <a:t>ega</a:t>
                </a:r>
                <a:r>
                  <a:rPr lang="en-US" sz="2400" dirty="0" smtClean="0">
                    <a:solidFill>
                      <a:schemeClr val="tx2">
                        <a:lumMod val="50000"/>
                      </a:schemeClr>
                    </a:solidFill>
                  </a:rPr>
                  <a:t> </a:t>
                </a:r>
                <a:r>
                  <a:rPr lang="en-US" sz="2400" dirty="0" err="1" smtClean="0">
                    <a:solidFill>
                      <a:schemeClr val="tx2">
                        <a:lumMod val="50000"/>
                      </a:schemeClr>
                    </a:solidFill>
                  </a:rPr>
                  <a:t>bo’lsa</a:t>
                </a:r>
                <a:r>
                  <a:rPr lang="en-US" sz="2400" dirty="0" smtClean="0">
                    <a:solidFill>
                      <a:schemeClr val="tx2">
                        <a:lumMod val="50000"/>
                      </a:schemeClr>
                    </a:solidFill>
                  </a:rPr>
                  <a:t>, u </a:t>
                </a:r>
                <a:r>
                  <a:rPr lang="en-US" sz="2400" dirty="0" err="1" smtClean="0">
                    <a:solidFill>
                      <a:schemeClr val="tx2">
                        <a:lumMod val="50000"/>
                      </a:schemeClr>
                    </a:solidFill>
                  </a:rPr>
                  <a:t>holda</a:t>
                </a:r>
                <a:r>
                  <a:rPr lang="en-US" sz="2400" dirty="0" smtClean="0">
                    <a:solidFill>
                      <a:schemeClr val="tx2">
                        <a:lumMod val="50000"/>
                      </a:schemeClr>
                    </a:solidFill>
                  </a:rPr>
                  <a:t> </a:t>
                </a:r>
                <a:r>
                  <a:rPr lang="en-US" sz="2400" dirty="0" err="1" smtClean="0">
                    <a:solidFill>
                      <a:schemeClr val="tx2">
                        <a:lumMod val="50000"/>
                      </a:schemeClr>
                    </a:solidFill>
                  </a:rPr>
                  <a:t>bu</a:t>
                </a:r>
                <a:r>
                  <a:rPr lang="en-US" sz="2400" dirty="0" smtClean="0">
                    <a:solidFill>
                      <a:schemeClr val="tx2">
                        <a:lumMod val="50000"/>
                      </a:schemeClr>
                    </a:solidFill>
                  </a:rPr>
                  <a:t> </a:t>
                </a:r>
                <a:r>
                  <a:rPr lang="en-US" sz="2400" dirty="0" err="1" smtClean="0">
                    <a:solidFill>
                      <a:schemeClr val="tx2">
                        <a:lumMod val="50000"/>
                      </a:schemeClr>
                    </a:solidFill>
                  </a:rPr>
                  <a:t>nuqtada</a:t>
                </a:r>
                <a:r>
                  <a:rPr lang="en-US" sz="2400" dirty="0" smtClean="0">
                    <a:solidFill>
                      <a:schemeClr val="tx2">
                        <a:lumMod val="50000"/>
                      </a:schemeClr>
                    </a:solidFill>
                  </a:rPr>
                  <a:t>  </a:t>
                </a:r>
                <a:r>
                  <a:rPr lang="uz-Cyrl-UZ" sz="2400" i="1" dirty="0">
                    <a:solidFill>
                      <a:schemeClr val="tx2">
                        <a:lumMod val="50000"/>
                      </a:schemeClr>
                    </a:solidFill>
                  </a:rPr>
                  <a:t>f(x)</a:t>
                </a:r>
                <a:r>
                  <a:rPr lang="uz-Cyrl-UZ" sz="2400" dirty="0"/>
                  <a:t> </a:t>
                </a:r>
                <a:r>
                  <a:rPr lang="en-US" sz="2400" dirty="0" err="1" smtClean="0">
                    <a:solidFill>
                      <a:schemeClr val="tx2">
                        <a:lumMod val="50000"/>
                      </a:schemeClr>
                    </a:solidFill>
                  </a:rPr>
                  <a:t>funksiyaning</a:t>
                </a:r>
                <a:r>
                  <a:rPr lang="en-US" sz="2400" dirty="0" smtClean="0">
                    <a:solidFill>
                      <a:schemeClr val="tx2">
                        <a:lumMod val="50000"/>
                      </a:schemeClr>
                    </a:solidFill>
                  </a:rPr>
                  <a:t> </a:t>
                </a:r>
                <a:r>
                  <a:rPr lang="en-US" sz="2400" dirty="0" err="1" smtClean="0">
                    <a:solidFill>
                      <a:schemeClr val="tx2">
                        <a:lumMod val="50000"/>
                      </a:schemeClr>
                    </a:solidFill>
                  </a:rPr>
                  <a:t>hosilasi</a:t>
                </a:r>
                <a:r>
                  <a:rPr lang="en-US" sz="2400" dirty="0" smtClean="0">
                    <a:solidFill>
                      <a:schemeClr val="tx2">
                        <a:lumMod val="50000"/>
                      </a:schemeClr>
                    </a:solidFill>
                  </a:rPr>
                  <a:t> </a:t>
                </a:r>
                <a:r>
                  <a:rPr lang="en-US" sz="2400" dirty="0" err="1" smtClean="0">
                    <a:solidFill>
                      <a:schemeClr val="tx2">
                        <a:lumMod val="50000"/>
                      </a:schemeClr>
                    </a:solidFill>
                  </a:rPr>
                  <a:t>nolga</a:t>
                </a:r>
                <a:r>
                  <a:rPr lang="en-US" sz="2400" dirty="0" smtClean="0">
                    <a:solidFill>
                      <a:schemeClr val="tx2">
                        <a:lumMod val="50000"/>
                      </a:schemeClr>
                    </a:solidFill>
                  </a:rPr>
                  <a:t> </a:t>
                </a:r>
                <a:r>
                  <a:rPr lang="en-US" sz="2400" dirty="0" err="1" smtClean="0">
                    <a:solidFill>
                      <a:schemeClr val="tx2">
                        <a:lumMod val="50000"/>
                      </a:schemeClr>
                    </a:solidFill>
                  </a:rPr>
                  <a:t>teng</a:t>
                </a:r>
                <a:r>
                  <a:rPr lang="en-US" sz="2400" dirty="0" smtClean="0">
                    <a:solidFill>
                      <a:schemeClr val="tx2">
                        <a:lumMod val="50000"/>
                      </a:schemeClr>
                    </a:solidFill>
                  </a:rPr>
                  <a:t> </a:t>
                </a:r>
                <a:r>
                  <a:rPr lang="en-US" sz="2400" dirty="0" err="1" smtClean="0">
                    <a:solidFill>
                      <a:schemeClr val="tx2">
                        <a:lumMod val="50000"/>
                      </a:schemeClr>
                    </a:solidFill>
                  </a:rPr>
                  <a:t>yoki</a:t>
                </a:r>
                <a:r>
                  <a:rPr lang="en-US" sz="2400" dirty="0" smtClean="0">
                    <a:solidFill>
                      <a:schemeClr val="tx2">
                        <a:lumMod val="50000"/>
                      </a:schemeClr>
                    </a:solidFill>
                  </a:rPr>
                  <a:t> </a:t>
                </a:r>
                <a:r>
                  <a:rPr lang="en-US" sz="2400" dirty="0" err="1" smtClean="0">
                    <a:solidFill>
                      <a:schemeClr val="tx2">
                        <a:lumMod val="50000"/>
                      </a:schemeClr>
                    </a:solidFill>
                  </a:rPr>
                  <a:t>mavjud</a:t>
                </a:r>
                <a:r>
                  <a:rPr lang="en-US" sz="2400" dirty="0" smtClean="0">
                    <a:solidFill>
                      <a:schemeClr val="tx2">
                        <a:lumMod val="50000"/>
                      </a:schemeClr>
                    </a:solidFill>
                  </a:rPr>
                  <a:t> </a:t>
                </a:r>
                <a:r>
                  <a:rPr lang="en-US" sz="2400" dirty="0" err="1" smtClean="0">
                    <a:solidFill>
                      <a:schemeClr val="tx2">
                        <a:lumMod val="50000"/>
                      </a:schemeClr>
                    </a:solidFill>
                  </a:rPr>
                  <a:t>emas</a:t>
                </a:r>
                <a:r>
                  <a:rPr lang="en-US" sz="2400" dirty="0" smtClean="0">
                    <a:solidFill>
                      <a:schemeClr val="tx2">
                        <a:lumMod val="50000"/>
                      </a:schemeClr>
                    </a:solidFill>
                  </a:rPr>
                  <a:t>. </a:t>
                </a:r>
                <a:br>
                  <a:rPr lang="en-US" sz="2400" dirty="0" smtClean="0">
                    <a:solidFill>
                      <a:schemeClr val="tx2">
                        <a:lumMod val="50000"/>
                      </a:schemeClr>
                    </a:solidFill>
                  </a:rPr>
                </a:br>
                <a:r>
                  <a:rPr lang="en-US" sz="2400" dirty="0">
                    <a:solidFill>
                      <a:schemeClr val="tx2">
                        <a:lumMod val="50000"/>
                      </a:schemeClr>
                    </a:solidFill>
                  </a:rPr>
                  <a:t> </a:t>
                </a:r>
                <a:r>
                  <a:rPr lang="en-US" sz="2400" dirty="0" smtClean="0">
                    <a:solidFill>
                      <a:schemeClr val="tx2">
                        <a:lumMod val="50000"/>
                      </a:schemeClr>
                    </a:solidFill>
                  </a:rPr>
                  <a:t> </a:t>
                </a:r>
                <a:r>
                  <a:rPr lang="en-US" sz="2400" b="1" dirty="0" err="1" smtClean="0">
                    <a:solidFill>
                      <a:schemeClr val="tx2">
                        <a:lumMod val="50000"/>
                      </a:schemeClr>
                    </a:solidFill>
                  </a:rPr>
                  <a:t>Isbot</a:t>
                </a:r>
                <a:r>
                  <a:rPr lang="en-US" sz="2400" dirty="0" smtClean="0">
                    <a:solidFill>
                      <a:schemeClr val="tx2">
                        <a:lumMod val="50000"/>
                      </a:schemeClr>
                    </a:solidFill>
                  </a:rPr>
                  <a:t>.</a:t>
                </a:r>
                <a:r>
                  <a:rPr lang="ru-RU" sz="2400" dirty="0" smtClean="0">
                    <a:solidFill>
                      <a:schemeClr val="tx2">
                        <a:lumMod val="50000"/>
                      </a:schemeClr>
                    </a:solidFill>
                  </a:rPr>
                  <a:t> </a:t>
                </a:r>
                <a:r>
                  <a:rPr lang="en-US" sz="2400" dirty="0" err="1" smtClean="0">
                    <a:solidFill>
                      <a:schemeClr val="tx2">
                        <a:lumMod val="50000"/>
                      </a:schemeClr>
                    </a:solidFill>
                  </a:rPr>
                  <a:t>Aytaylik</a:t>
                </a:r>
                <a:r>
                  <a:rPr lang="en-US" sz="2400" dirty="0" smtClean="0">
                    <a:solidFill>
                      <a:schemeClr val="tx2">
                        <a:lumMod val="50000"/>
                      </a:schemeClr>
                    </a:solidFill>
                  </a:rPr>
                  <a:t> </a:t>
                </a:r>
                <a:r>
                  <a:rPr lang="en-US" sz="2400" i="1" dirty="0" smtClean="0">
                    <a:solidFill>
                      <a:schemeClr val="tx2">
                        <a:lumMod val="50000"/>
                      </a:schemeClr>
                    </a:solidFill>
                  </a:rPr>
                  <a:t>f(x) </a:t>
                </a:r>
                <a:r>
                  <a:rPr lang="en-US" sz="2400" dirty="0" err="1" smtClean="0">
                    <a:solidFill>
                      <a:schemeClr val="tx2">
                        <a:lumMod val="50000"/>
                      </a:schemeClr>
                    </a:solidFill>
                  </a:rPr>
                  <a:t>funksiya</a:t>
                </a:r>
                <a:r>
                  <a:rPr lang="en-US" sz="2400" dirty="0" smtClean="0">
                    <a:solidFill>
                      <a:schemeClr val="tx2">
                        <a:lumMod val="50000"/>
                      </a:schemeClr>
                    </a:solidFill>
                  </a:rPr>
                  <a:t>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nuqtaning shunday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i="1" dirty="0">
                    <a:solidFill>
                      <a:schemeClr val="tx2">
                        <a:lumMod val="50000"/>
                      </a:schemeClr>
                    </a:solidFill>
                  </a:rPr>
                  <a:t>; x</a:t>
                </a:r>
                <a:r>
                  <a:rPr lang="uz-Cyrl-UZ" sz="2400" i="1" baseline="-25000" dirty="0">
                    <a:solidFill>
                      <a:schemeClr val="tx2">
                        <a:lumMod val="50000"/>
                      </a:schemeClr>
                    </a:solidFill>
                  </a:rPr>
                  <a:t>0</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dirty="0">
                    <a:solidFill>
                      <a:schemeClr val="tx2">
                        <a:lumMod val="50000"/>
                      </a:schemeClr>
                    </a:solidFill>
                  </a:rPr>
                  <a:t>) atrofi </a:t>
                </a:r>
                <a:r>
                  <a:rPr lang="en-US" sz="2400" dirty="0" err="1" smtClean="0">
                    <a:solidFill>
                      <a:schemeClr val="tx2">
                        <a:lumMod val="50000"/>
                      </a:schemeClr>
                    </a:solidFill>
                  </a:rPr>
                  <a:t>mavjud</a:t>
                </a:r>
                <a:r>
                  <a:rPr lang="en-US" sz="2400" dirty="0" smtClean="0">
                    <a:solidFill>
                      <a:schemeClr val="tx2">
                        <a:lumMod val="50000"/>
                      </a:schemeClr>
                    </a:solidFill>
                  </a:rPr>
                  <a:t> </a:t>
                </a:r>
                <a:r>
                  <a:rPr lang="en-US" sz="2400" dirty="0" err="1" smtClean="0">
                    <a:solidFill>
                      <a:schemeClr val="tx2">
                        <a:lumMod val="50000"/>
                      </a:schemeClr>
                    </a:solidFill>
                  </a:rPr>
                  <a:t>bo’lib</a:t>
                </a:r>
                <a:r>
                  <a:rPr lang="en-US" sz="2400" dirty="0" smtClean="0">
                    <a:solidFill>
                      <a:schemeClr val="tx2">
                        <a:lumMod val="50000"/>
                      </a:schemeClr>
                    </a:solidFill>
                  </a:rPr>
                  <a:t> </a:t>
                </a:r>
                <a:r>
                  <a:rPr lang="en-US" sz="2400" dirty="0" err="1" smtClean="0">
                    <a:solidFill>
                      <a:schemeClr val="tx2">
                        <a:lumMod val="50000"/>
                      </a:schemeClr>
                    </a:solidFill>
                  </a:rPr>
                  <a:t>bu</a:t>
                </a:r>
                <a:r>
                  <a:rPr lang="en-US" sz="2400" dirty="0" smtClean="0">
                    <a:solidFill>
                      <a:schemeClr val="tx2">
                        <a:lumMod val="50000"/>
                      </a:schemeClr>
                    </a:solidFill>
                  </a:rPr>
                  <a:t> </a:t>
                </a:r>
                <a:r>
                  <a:rPr lang="en-US" sz="2400" dirty="0" err="1" smtClean="0">
                    <a:solidFill>
                      <a:schemeClr val="tx2">
                        <a:lumMod val="50000"/>
                      </a:schemeClr>
                    </a:solidFill>
                  </a:rPr>
                  <a:t>atrofdan</a:t>
                </a:r>
                <a:r>
                  <a:rPr lang="en-US" sz="2400" dirty="0" smtClean="0">
                    <a:solidFill>
                      <a:schemeClr val="tx2">
                        <a:lumMod val="50000"/>
                      </a:schemeClr>
                    </a:solidFill>
                  </a:rPr>
                  <a:t> </a:t>
                </a:r>
                <a:r>
                  <a:rPr lang="en-US" sz="2400" dirty="0" err="1" smtClean="0">
                    <a:solidFill>
                      <a:schemeClr val="tx2">
                        <a:lumMod val="50000"/>
                      </a:schemeClr>
                    </a:solidFill>
                  </a:rPr>
                  <a:t>olingan</a:t>
                </a:r>
                <a:r>
                  <a:rPr lang="en-US" sz="2400" dirty="0" smtClean="0">
                    <a:solidFill>
                      <a:schemeClr val="tx2">
                        <a:lumMod val="50000"/>
                      </a:schemeClr>
                    </a:solidFill>
                  </a:rPr>
                  <a:t> </a:t>
                </a:r>
                <a14:m>
                  <m:oMath xmlns:m="http://schemas.openxmlformats.org/officeDocument/2006/math">
                    <m:r>
                      <a:rPr lang="en-US" sz="2400" i="1" smtClean="0">
                        <a:solidFill>
                          <a:schemeClr val="tx2">
                            <a:lumMod val="50000"/>
                          </a:schemeClr>
                        </a:solidFill>
                        <a:latin typeface="Cambria Math"/>
                        <a:ea typeface="Cambria Math"/>
                      </a:rPr>
                      <m:t>∀</m:t>
                    </m:r>
                  </m:oMath>
                </a14:m>
                <a:r>
                  <a:rPr lang="en-US" sz="2400" dirty="0" smtClean="0">
                    <a:solidFill>
                      <a:schemeClr val="tx2">
                        <a:lumMod val="50000"/>
                      </a:schemeClr>
                    </a:solidFill>
                  </a:rPr>
                  <a:t>x </a:t>
                </a:r>
                <a:r>
                  <a:rPr lang="en-US" sz="2400" dirty="0" err="1" smtClean="0">
                    <a:solidFill>
                      <a:schemeClr val="tx2">
                        <a:lumMod val="50000"/>
                      </a:schemeClr>
                    </a:solidFill>
                  </a:rPr>
                  <a:t>uchun</a:t>
                </a:r>
                <a:r>
                  <a:rPr lang="en-US" sz="2400" dirty="0" smtClean="0">
                    <a:solidFill>
                      <a:schemeClr val="tx2">
                        <a:lumMod val="50000"/>
                      </a:schemeClr>
                    </a:solidFill>
                  </a:rPr>
                  <a:t> </a:t>
                </a:r>
                <a:r>
                  <a:rPr lang="en-US" sz="2400" i="1" dirty="0" smtClean="0">
                    <a:solidFill>
                      <a:schemeClr val="tx2">
                        <a:lumMod val="50000"/>
                      </a:schemeClr>
                    </a:solidFill>
                  </a:rPr>
                  <a:t>f(x</a:t>
                </a:r>
                <a:r>
                  <a:rPr lang="en-US" sz="2400" i="1" baseline="-25000" dirty="0" smtClean="0">
                    <a:solidFill>
                      <a:schemeClr val="tx2">
                        <a:lumMod val="50000"/>
                      </a:schemeClr>
                    </a:solidFill>
                  </a:rPr>
                  <a:t>0</a:t>
                </a:r>
                <a:r>
                  <a:rPr lang="en-US" sz="2400" i="1" baseline="-25000" dirty="0">
                    <a:solidFill>
                      <a:schemeClr val="tx2">
                        <a:lumMod val="50000"/>
                      </a:schemeClr>
                    </a:solidFill>
                  </a:rPr>
                  <a:t> </a:t>
                </a:r>
                <a:r>
                  <a:rPr lang="en-US" sz="2400" i="1" dirty="0">
                    <a:solidFill>
                      <a:schemeClr val="tx2">
                        <a:lumMod val="50000"/>
                      </a:schemeClr>
                    </a:solidFill>
                  </a:rPr>
                  <a:t> </a:t>
                </a:r>
                <a:r>
                  <a:rPr lang="en-US" sz="2400" i="1" dirty="0" smtClean="0">
                    <a:solidFill>
                      <a:schemeClr val="tx2">
                        <a:lumMod val="50000"/>
                      </a:schemeClr>
                    </a:solidFill>
                  </a:rPr>
                  <a:t>) </a:t>
                </a:r>
                <a14:m>
                  <m:oMath xmlns:m="http://schemas.openxmlformats.org/officeDocument/2006/math">
                    <m:r>
                      <a:rPr lang="en-US" sz="2400" i="1" smtClean="0">
                        <a:solidFill>
                          <a:schemeClr val="tx2">
                            <a:lumMod val="50000"/>
                          </a:schemeClr>
                        </a:solidFill>
                        <a:latin typeface="Cambria Math"/>
                        <a:ea typeface="Cambria Math"/>
                      </a:rPr>
                      <m:t>&gt;</m:t>
                    </m:r>
                    <m:r>
                      <a:rPr lang="en-US" sz="2400" b="0" i="1" smtClean="0">
                        <a:solidFill>
                          <a:schemeClr val="tx2">
                            <a:lumMod val="50000"/>
                          </a:schemeClr>
                        </a:solidFill>
                        <a:latin typeface="Cambria Math"/>
                        <a:ea typeface="Cambria Math"/>
                      </a:rPr>
                      <m:t>𝑓</m:t>
                    </m:r>
                    <m:r>
                      <a:rPr lang="en-US" sz="2400" b="0" i="1" smtClean="0">
                        <a:solidFill>
                          <a:schemeClr val="tx2">
                            <a:lumMod val="50000"/>
                          </a:schemeClr>
                        </a:solidFill>
                        <a:latin typeface="Cambria Math"/>
                        <a:ea typeface="Cambria Math"/>
                      </a:rPr>
                      <m:t>(</m:t>
                    </m:r>
                    <m:r>
                      <a:rPr lang="en-US" sz="2400" b="0" i="1" smtClean="0">
                        <a:solidFill>
                          <a:schemeClr val="tx2">
                            <a:lumMod val="50000"/>
                          </a:schemeClr>
                        </a:solidFill>
                        <a:latin typeface="Cambria Math"/>
                        <a:ea typeface="Cambria Math"/>
                      </a:rPr>
                      <m:t>𝑥</m:t>
                    </m:r>
                    <m:r>
                      <a:rPr lang="en-US" sz="2400" b="0" i="1" smtClean="0">
                        <a:solidFill>
                          <a:schemeClr val="tx2">
                            <a:lumMod val="50000"/>
                          </a:schemeClr>
                        </a:solidFill>
                        <a:latin typeface="Cambria Math"/>
                        <a:ea typeface="Cambria Math"/>
                      </a:rPr>
                      <m:t>)</m:t>
                    </m:r>
                  </m:oMath>
                </a14:m>
                <a:r>
                  <a:rPr lang="en-US" sz="2400" dirty="0" smtClean="0">
                    <a:solidFill>
                      <a:schemeClr val="tx2">
                        <a:lumMod val="50000"/>
                      </a:schemeClr>
                    </a:solidFill>
                  </a:rPr>
                  <a:t> </a:t>
                </a:r>
                <a:r>
                  <a:rPr lang="en-US" sz="2400" dirty="0" err="1" smtClean="0">
                    <a:solidFill>
                      <a:schemeClr val="tx2">
                        <a:lumMod val="50000"/>
                      </a:schemeClr>
                    </a:solidFill>
                  </a:rPr>
                  <a:t>bo’ladi</a:t>
                </a:r>
                <a:r>
                  <a:rPr lang="en-US" sz="2400" dirty="0" smtClean="0">
                    <a:solidFill>
                      <a:schemeClr val="tx2">
                        <a:lumMod val="50000"/>
                      </a:schemeClr>
                    </a:solidFill>
                  </a:rPr>
                  <a:t>. Agar </a:t>
                </a:r>
                <a:r>
                  <a:rPr lang="en-US" sz="2400" i="1" dirty="0">
                    <a:solidFill>
                      <a:schemeClr val="tx2">
                        <a:lumMod val="50000"/>
                      </a:schemeClr>
                    </a:solidFill>
                  </a:rPr>
                  <a:t>x&gt;x</a:t>
                </a:r>
                <a:r>
                  <a:rPr lang="en-US" sz="2400" i="1" baseline="-25000" dirty="0">
                    <a:solidFill>
                      <a:schemeClr val="tx2">
                        <a:lumMod val="50000"/>
                      </a:schemeClr>
                    </a:solidFill>
                  </a:rPr>
                  <a:t>0</a:t>
                </a:r>
                <a:r>
                  <a:rPr lang="en-US" sz="2400" dirty="0">
                    <a:solidFill>
                      <a:schemeClr val="tx2">
                        <a:lumMod val="50000"/>
                      </a:schemeClr>
                    </a:solidFill>
                  </a:rPr>
                  <a:t> </a:t>
                </a:r>
                <a:r>
                  <a:rPr lang="en-US" sz="2400" dirty="0" err="1" smtClean="0">
                    <a:solidFill>
                      <a:schemeClr val="tx2">
                        <a:lumMod val="50000"/>
                      </a:schemeClr>
                    </a:solidFill>
                  </a:rPr>
                  <a:t>bo’lsa</a:t>
                </a:r>
                <a:r>
                  <a:rPr lang="en-US" sz="2400" dirty="0" smtClean="0">
                    <a:solidFill>
                      <a:schemeClr val="tx2">
                        <a:lumMod val="50000"/>
                      </a:schemeClr>
                    </a:solidFill>
                  </a:rPr>
                  <a:t>, u </a:t>
                </a:r>
                <a:r>
                  <a:rPr lang="en-US" sz="2400" dirty="0" err="1" smtClean="0">
                    <a:solidFill>
                      <a:schemeClr val="tx2">
                        <a:lumMod val="50000"/>
                      </a:schemeClr>
                    </a:solidFill>
                  </a:rPr>
                  <a:t>holda</a:t>
                </a:r>
                <a:r>
                  <a:rPr lang="en-US" sz="2400" dirty="0" smtClean="0">
                    <a:solidFill>
                      <a:schemeClr val="tx2">
                        <a:lumMod val="50000"/>
                      </a:schemeClr>
                    </a:solidFill>
                  </a:rPr>
                  <a:t>    </a:t>
                </a:r>
                <a:br>
                  <a:rPr lang="en-US" sz="2400" dirty="0" smtClean="0">
                    <a:solidFill>
                      <a:schemeClr val="tx2">
                        <a:lumMod val="50000"/>
                      </a:schemeClr>
                    </a:solidFill>
                  </a:rPr>
                </a:br>
                <a14:m>
                  <m:oMathPara xmlns:m="http://schemas.openxmlformats.org/officeDocument/2006/math">
                    <m:oMathParaPr>
                      <m:jc m:val="centerGroup"/>
                    </m:oMathParaPr>
                    <m:oMath xmlns:m="http://schemas.openxmlformats.org/officeDocument/2006/math">
                      <m:f>
                        <m:fPr>
                          <m:ctrlPr>
                            <a:rPr lang="en-US" sz="2400" i="1" smtClean="0">
                              <a:solidFill>
                                <a:schemeClr val="tx2">
                                  <a:lumMod val="50000"/>
                                </a:schemeClr>
                              </a:solidFill>
                              <a:latin typeface="Cambria Math"/>
                            </a:rPr>
                          </m:ctrlPr>
                        </m:fPr>
                        <m:num>
                          <m:r>
                            <a:rPr lang="en-US" sz="2400" b="0" i="1" smtClean="0">
                              <a:solidFill>
                                <a:schemeClr val="tx2">
                                  <a:lumMod val="50000"/>
                                </a:schemeClr>
                              </a:solidFill>
                              <a:latin typeface="Cambria Math"/>
                            </a:rPr>
                            <m:t>𝑓</m:t>
                          </m:r>
                          <m:d>
                            <m:dPr>
                              <m:ctrlPr>
                                <a:rPr lang="en-US" sz="2400" b="0" i="1" smtClean="0">
                                  <a:solidFill>
                                    <a:schemeClr val="tx2">
                                      <a:lumMod val="50000"/>
                                    </a:schemeClr>
                                  </a:solidFill>
                                  <a:latin typeface="Cambria Math"/>
                                </a:rPr>
                              </m:ctrlPr>
                            </m:dPr>
                            <m:e>
                              <m:r>
                                <a:rPr lang="en-US" sz="2400" b="0" i="1" smtClean="0">
                                  <a:solidFill>
                                    <a:schemeClr val="tx2">
                                      <a:lumMod val="50000"/>
                                    </a:schemeClr>
                                  </a:solidFill>
                                  <a:latin typeface="Cambria Math"/>
                                </a:rPr>
                                <m:t>𝑥</m:t>
                              </m:r>
                            </m:e>
                          </m:d>
                          <m:r>
                            <a:rPr lang="en-US" sz="2400" b="0" i="1" smtClean="0">
                              <a:solidFill>
                                <a:schemeClr val="tx2">
                                  <a:lumMod val="50000"/>
                                </a:schemeClr>
                              </a:solidFill>
                              <a:latin typeface="Cambria Math"/>
                            </a:rPr>
                            <m:t>−</m:t>
                          </m:r>
                          <m:r>
                            <a:rPr lang="en-US" sz="2400" b="0" i="1" smtClean="0">
                              <a:solidFill>
                                <a:schemeClr val="tx2">
                                  <a:lumMod val="50000"/>
                                </a:schemeClr>
                              </a:solidFill>
                              <a:latin typeface="Cambria Math"/>
                            </a:rPr>
                            <m:t>𝑓</m:t>
                          </m:r>
                          <m:r>
                            <a:rPr lang="en-US" sz="2400" b="0" i="1" smtClean="0">
                              <a:solidFill>
                                <a:schemeClr val="tx2">
                                  <a:lumMod val="50000"/>
                                </a:schemeClr>
                              </a:solidFill>
                              <a:latin typeface="Cambria Math"/>
                            </a:rPr>
                            <m:t>(</m:t>
                          </m:r>
                          <m:r>
                            <m:rPr>
                              <m:nor/>
                            </m:rPr>
                            <a:rPr lang="en-US" sz="2400" i="1">
                              <a:solidFill>
                                <a:schemeClr val="tx2">
                                  <a:lumMod val="50000"/>
                                </a:schemeClr>
                              </a:solidFill>
                            </a:rPr>
                            <m:t>x</m:t>
                          </m:r>
                          <m:r>
                            <m:rPr>
                              <m:nor/>
                            </m:rPr>
                            <a:rPr lang="en-US" sz="2400" i="1" baseline="-25000">
                              <a:solidFill>
                                <a:schemeClr val="tx2">
                                  <a:lumMod val="50000"/>
                                </a:schemeClr>
                              </a:solidFill>
                            </a:rPr>
                            <m:t>0</m:t>
                          </m:r>
                          <m:r>
                            <a:rPr lang="en-US" sz="2400" b="0" i="1" smtClean="0">
                              <a:solidFill>
                                <a:schemeClr val="tx2">
                                  <a:lumMod val="50000"/>
                                </a:schemeClr>
                              </a:solidFill>
                              <a:latin typeface="Cambria Math"/>
                            </a:rPr>
                            <m:t>)</m:t>
                          </m:r>
                        </m:num>
                        <m:den>
                          <m:r>
                            <a:rPr lang="en-US" sz="2400" b="0" i="1" smtClean="0">
                              <a:solidFill>
                                <a:schemeClr val="tx2">
                                  <a:lumMod val="50000"/>
                                </a:schemeClr>
                              </a:solidFill>
                              <a:latin typeface="Cambria Math"/>
                            </a:rPr>
                            <m:t>𝑥</m:t>
                          </m:r>
                          <m:r>
                            <a:rPr lang="en-US" sz="2400" b="0" i="1" smtClean="0">
                              <a:solidFill>
                                <a:schemeClr val="tx2">
                                  <a:lumMod val="50000"/>
                                </a:schemeClr>
                              </a:solidFill>
                              <a:latin typeface="Cambria Math"/>
                            </a:rPr>
                            <m:t>−</m:t>
                          </m:r>
                          <m:r>
                            <m:rPr>
                              <m:nor/>
                            </m:rPr>
                            <a:rPr lang="en-US" sz="2400" i="1" smtClean="0">
                              <a:solidFill>
                                <a:schemeClr val="tx2">
                                  <a:lumMod val="50000"/>
                                </a:schemeClr>
                              </a:solidFill>
                            </a:rPr>
                            <m:t>x</m:t>
                          </m:r>
                          <m:r>
                            <m:rPr>
                              <m:nor/>
                            </m:rPr>
                            <a:rPr lang="en-US" sz="2400" i="1" baseline="-25000" smtClean="0">
                              <a:solidFill>
                                <a:schemeClr val="tx2">
                                  <a:lumMod val="50000"/>
                                </a:schemeClr>
                              </a:solidFill>
                            </a:rPr>
                            <m:t>0</m:t>
                          </m:r>
                        </m:den>
                      </m:f>
                      <m:r>
                        <a:rPr lang="en-US" sz="2400" i="1" smtClean="0">
                          <a:solidFill>
                            <a:schemeClr val="tx2">
                              <a:lumMod val="50000"/>
                            </a:schemeClr>
                          </a:solidFill>
                          <a:latin typeface="Cambria Math"/>
                          <a:ea typeface="Cambria Math"/>
                        </a:rPr>
                        <m:t>&lt;</m:t>
                      </m:r>
                      <m:r>
                        <a:rPr lang="en-US" sz="2400" b="0" i="1" smtClean="0">
                          <a:solidFill>
                            <a:schemeClr val="tx2">
                              <a:lumMod val="50000"/>
                            </a:schemeClr>
                          </a:solidFill>
                          <a:latin typeface="Cambria Math"/>
                          <a:ea typeface="Cambria Math"/>
                        </a:rPr>
                        <m:t>0</m:t>
                      </m:r>
                    </m:oMath>
                  </m:oMathPara>
                </a14:m>
                <a:r>
                  <a:rPr lang="en-US" sz="2400" b="0" dirty="0" smtClean="0">
                    <a:solidFill>
                      <a:schemeClr val="tx2">
                        <a:lumMod val="50000"/>
                      </a:schemeClr>
                    </a:solidFill>
                    <a:ea typeface="Cambria Math"/>
                  </a:rPr>
                  <a:t/>
                </a:r>
                <a:br>
                  <a:rPr lang="en-US" sz="2400" b="0" dirty="0" smtClean="0">
                    <a:solidFill>
                      <a:schemeClr val="tx2">
                        <a:lumMod val="50000"/>
                      </a:schemeClr>
                    </a:solidFill>
                    <a:ea typeface="Cambria Math"/>
                  </a:rPr>
                </a:br>
                <a:r>
                  <a:rPr lang="en-US" sz="2400" b="0" dirty="0" err="1" smtClean="0">
                    <a:solidFill>
                      <a:schemeClr val="tx2">
                        <a:lumMod val="50000"/>
                      </a:schemeClr>
                    </a:solidFill>
                    <a:ea typeface="Cambria Math"/>
                  </a:rPr>
                  <a:t>tengsizlik</a:t>
                </a:r>
                <a:r>
                  <a:rPr lang="en-US" sz="2400" dirty="0" smtClean="0">
                    <a:solidFill>
                      <a:schemeClr val="tx2">
                        <a:lumMod val="50000"/>
                      </a:schemeClr>
                    </a:solidFill>
                    <a:ea typeface="Cambria Math"/>
                  </a:rPr>
                  <a:t>, agar </a:t>
                </a:r>
                <a:r>
                  <a:rPr lang="en-US" sz="2000" i="1" dirty="0">
                    <a:solidFill>
                      <a:schemeClr val="tx2">
                        <a:lumMod val="50000"/>
                      </a:schemeClr>
                    </a:solidFill>
                  </a:rPr>
                  <a:t>x&lt;x</a:t>
                </a:r>
                <a:r>
                  <a:rPr lang="en-US" sz="2000" i="1" baseline="-25000" dirty="0">
                    <a:solidFill>
                      <a:schemeClr val="tx2">
                        <a:lumMod val="50000"/>
                      </a:schemeClr>
                    </a:solidFill>
                  </a:rPr>
                  <a:t>0</a:t>
                </a:r>
                <a:r>
                  <a:rPr lang="en-US" sz="2000" dirty="0">
                    <a:solidFill>
                      <a:schemeClr val="tx2">
                        <a:lumMod val="50000"/>
                      </a:schemeClr>
                    </a:solidFill>
                  </a:rPr>
                  <a:t> </a:t>
                </a:r>
                <a:r>
                  <a:rPr lang="en-US" sz="2000" dirty="0" smtClean="0">
                    <a:solidFill>
                      <a:schemeClr val="tx2">
                        <a:lumMod val="50000"/>
                      </a:schemeClr>
                    </a:solidFill>
                  </a:rPr>
                  <a:t> </a:t>
                </a:r>
                <a:r>
                  <a:rPr lang="en-US" sz="2000" dirty="0" err="1" smtClean="0">
                    <a:solidFill>
                      <a:schemeClr val="tx2">
                        <a:lumMod val="50000"/>
                      </a:schemeClr>
                    </a:solidFill>
                  </a:rPr>
                  <a:t>bo’lsa</a:t>
                </a:r>
                <a:r>
                  <a:rPr lang="en-US" sz="2000" dirty="0" smtClean="0">
                    <a:solidFill>
                      <a:schemeClr val="tx2">
                        <a:lumMod val="50000"/>
                      </a:schemeClr>
                    </a:solidFill>
                  </a:rPr>
                  <a:t>, u </a:t>
                </a:r>
                <a:r>
                  <a:rPr lang="en-US" sz="2000" dirty="0" err="1" smtClean="0">
                    <a:solidFill>
                      <a:schemeClr val="tx2">
                        <a:lumMod val="50000"/>
                      </a:schemeClr>
                    </a:solidFill>
                  </a:rPr>
                  <a:t>holda</a:t>
                </a:r>
                <a:r>
                  <a:rPr lang="en-US" sz="2000" dirty="0" smtClean="0">
                    <a:solidFill>
                      <a:schemeClr val="tx2">
                        <a:lumMod val="50000"/>
                      </a:schemeClr>
                    </a:solidFill>
                  </a:rPr>
                  <a:t>  </a:t>
                </a:r>
                <a:br>
                  <a:rPr lang="en-US" sz="2000" dirty="0" smtClean="0">
                    <a:solidFill>
                      <a:schemeClr val="tx2">
                        <a:lumMod val="50000"/>
                      </a:schemeClr>
                    </a:solidFill>
                  </a:rPr>
                </a:br>
                <a:r>
                  <a:rPr lang="en-US" sz="2700" dirty="0">
                    <a:solidFill>
                      <a:schemeClr val="tx2">
                        <a:lumMod val="50000"/>
                      </a:schemeClr>
                    </a:solidFill>
                  </a:rPr>
                  <a:t> </a:t>
                </a:r>
                <a:r>
                  <a:rPr lang="en-US" sz="2700" dirty="0" smtClean="0">
                    <a:solidFill>
                      <a:schemeClr val="tx2">
                        <a:lumMod val="50000"/>
                      </a:schemeClr>
                    </a:solidFill>
                  </a:rPr>
                  <a:t>                                       </a:t>
                </a:r>
                <a14:m>
                  <m:oMath xmlns:m="http://schemas.openxmlformats.org/officeDocument/2006/math">
                    <m:f>
                      <m:fPr>
                        <m:ctrlPr>
                          <a:rPr lang="en-US" sz="2700" i="1">
                            <a:solidFill>
                              <a:schemeClr val="tx2">
                                <a:lumMod val="50000"/>
                              </a:schemeClr>
                            </a:solidFill>
                            <a:latin typeface="Cambria Math"/>
                          </a:rPr>
                        </m:ctrlPr>
                      </m:fPr>
                      <m:num>
                        <m:r>
                          <a:rPr lang="en-US" sz="2700" i="1">
                            <a:solidFill>
                              <a:schemeClr val="tx2">
                                <a:lumMod val="50000"/>
                              </a:schemeClr>
                            </a:solidFill>
                            <a:latin typeface="Cambria Math"/>
                          </a:rPr>
                          <m:t>𝑓</m:t>
                        </m:r>
                        <m:d>
                          <m:dPr>
                            <m:ctrlPr>
                              <a:rPr lang="en-US" sz="2700" i="1">
                                <a:solidFill>
                                  <a:schemeClr val="tx2">
                                    <a:lumMod val="50000"/>
                                  </a:schemeClr>
                                </a:solidFill>
                                <a:latin typeface="Cambria Math"/>
                              </a:rPr>
                            </m:ctrlPr>
                          </m:dPr>
                          <m:e>
                            <m:r>
                              <a:rPr lang="en-US" sz="2700" i="1">
                                <a:solidFill>
                                  <a:schemeClr val="tx2">
                                    <a:lumMod val="50000"/>
                                  </a:schemeClr>
                                </a:solidFill>
                                <a:latin typeface="Cambria Math"/>
                              </a:rPr>
                              <m:t>𝑥</m:t>
                            </m:r>
                          </m:e>
                        </m:d>
                        <m:r>
                          <a:rPr lang="en-US" sz="2700" i="1">
                            <a:solidFill>
                              <a:schemeClr val="tx2">
                                <a:lumMod val="50000"/>
                              </a:schemeClr>
                            </a:solidFill>
                            <a:latin typeface="Cambria Math"/>
                          </a:rPr>
                          <m:t>−</m:t>
                        </m:r>
                        <m:r>
                          <a:rPr lang="en-US" sz="2700" i="1">
                            <a:solidFill>
                              <a:schemeClr val="tx2">
                                <a:lumMod val="50000"/>
                              </a:schemeClr>
                            </a:solidFill>
                            <a:latin typeface="Cambria Math"/>
                          </a:rPr>
                          <m:t>𝑓</m:t>
                        </m:r>
                        <m:r>
                          <a:rPr lang="en-US" sz="2700" i="1">
                            <a:solidFill>
                              <a:schemeClr val="tx2">
                                <a:lumMod val="50000"/>
                              </a:schemeClr>
                            </a:solidFill>
                            <a:latin typeface="Cambria Math"/>
                          </a:rPr>
                          <m:t>(</m:t>
                        </m:r>
                        <m:r>
                          <m:rPr>
                            <m:nor/>
                          </m:rPr>
                          <a:rPr lang="en-US" sz="2700" i="1">
                            <a:solidFill>
                              <a:schemeClr val="tx2">
                                <a:lumMod val="50000"/>
                              </a:schemeClr>
                            </a:solidFill>
                          </a:rPr>
                          <m:t>x</m:t>
                        </m:r>
                        <m:r>
                          <m:rPr>
                            <m:nor/>
                          </m:rPr>
                          <a:rPr lang="en-US" sz="2700" i="1" baseline="-25000">
                            <a:solidFill>
                              <a:schemeClr val="tx2">
                                <a:lumMod val="50000"/>
                              </a:schemeClr>
                            </a:solidFill>
                          </a:rPr>
                          <m:t>0</m:t>
                        </m:r>
                        <m:r>
                          <a:rPr lang="en-US" sz="2700" i="1">
                            <a:solidFill>
                              <a:schemeClr val="tx2">
                                <a:lumMod val="50000"/>
                              </a:schemeClr>
                            </a:solidFill>
                            <a:latin typeface="Cambria Math"/>
                          </a:rPr>
                          <m:t>)</m:t>
                        </m:r>
                      </m:num>
                      <m:den>
                        <m:r>
                          <a:rPr lang="en-US" sz="2700" i="1">
                            <a:solidFill>
                              <a:schemeClr val="tx2">
                                <a:lumMod val="50000"/>
                              </a:schemeClr>
                            </a:solidFill>
                            <a:latin typeface="Cambria Math"/>
                          </a:rPr>
                          <m:t>𝑥</m:t>
                        </m:r>
                        <m:r>
                          <a:rPr lang="en-US" sz="2700" i="1">
                            <a:solidFill>
                              <a:schemeClr val="tx2">
                                <a:lumMod val="50000"/>
                              </a:schemeClr>
                            </a:solidFill>
                            <a:latin typeface="Cambria Math"/>
                          </a:rPr>
                          <m:t>−</m:t>
                        </m:r>
                        <m:r>
                          <m:rPr>
                            <m:nor/>
                          </m:rPr>
                          <a:rPr lang="en-US" sz="2700" i="1">
                            <a:solidFill>
                              <a:schemeClr val="tx2">
                                <a:lumMod val="50000"/>
                              </a:schemeClr>
                            </a:solidFill>
                          </a:rPr>
                          <m:t>x</m:t>
                        </m:r>
                        <m:r>
                          <m:rPr>
                            <m:nor/>
                          </m:rPr>
                          <a:rPr lang="en-US" sz="2700" i="1" baseline="-25000">
                            <a:solidFill>
                              <a:schemeClr val="tx2">
                                <a:lumMod val="50000"/>
                              </a:schemeClr>
                            </a:solidFill>
                          </a:rPr>
                          <m:t>0</m:t>
                        </m:r>
                      </m:den>
                    </m:f>
                  </m:oMath>
                </a14:m>
                <a:r>
                  <a:rPr lang="en-US" sz="2000" dirty="0" smtClean="0">
                    <a:solidFill>
                      <a:schemeClr val="tx2">
                        <a:lumMod val="50000"/>
                      </a:schemeClr>
                    </a:solidFill>
                  </a:rPr>
                  <a:t>  </a:t>
                </a:r>
                <a14:m>
                  <m:oMath xmlns:m="http://schemas.openxmlformats.org/officeDocument/2006/math">
                    <m:r>
                      <a:rPr lang="en-US" sz="2700" i="1" dirty="0" smtClean="0">
                        <a:solidFill>
                          <a:schemeClr val="tx2">
                            <a:lumMod val="50000"/>
                          </a:schemeClr>
                        </a:solidFill>
                        <a:latin typeface="Cambria Math"/>
                        <a:ea typeface="Cambria Math"/>
                      </a:rPr>
                      <m:t>&gt;</m:t>
                    </m:r>
                    <m:r>
                      <a:rPr lang="en-US" sz="2700" b="0" i="1" dirty="0" smtClean="0">
                        <a:solidFill>
                          <a:schemeClr val="tx2">
                            <a:lumMod val="50000"/>
                          </a:schemeClr>
                        </a:solidFill>
                        <a:latin typeface="Cambria Math"/>
                        <a:ea typeface="Cambria Math"/>
                      </a:rPr>
                      <m:t>0</m:t>
                    </m:r>
                  </m:oMath>
                </a14:m>
                <a:r>
                  <a:rPr lang="en-US" sz="2000" dirty="0" smtClean="0">
                    <a:solidFill>
                      <a:schemeClr val="tx2">
                        <a:lumMod val="50000"/>
                      </a:schemeClr>
                    </a:solidFill>
                  </a:rPr>
                  <a:t> </a:t>
                </a:r>
                <a:br>
                  <a:rPr lang="en-US" sz="2000" dirty="0" smtClean="0">
                    <a:solidFill>
                      <a:schemeClr val="tx2">
                        <a:lumMod val="50000"/>
                      </a:schemeClr>
                    </a:solidFill>
                  </a:rPr>
                </a:br>
                <a:r>
                  <a:rPr lang="en-US" sz="2000" dirty="0">
                    <a:solidFill>
                      <a:schemeClr val="tx2">
                        <a:lumMod val="50000"/>
                      </a:schemeClr>
                    </a:solidFill>
                  </a:rPr>
                  <a:t> </a:t>
                </a:r>
                <a:r>
                  <a:rPr lang="en-US" sz="2000" dirty="0" smtClean="0">
                    <a:solidFill>
                      <a:schemeClr val="tx2">
                        <a:lumMod val="50000"/>
                      </a:schemeClr>
                    </a:solidFill>
                  </a:rPr>
                  <a:t>                                       </a:t>
                </a:r>
                <a:r>
                  <a:rPr lang="en-US" sz="2000" dirty="0"/>
                  <a:t> </a:t>
                </a:r>
                <a:endParaRPr lang="ru-RU" sz="24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83568" y="692696"/>
                <a:ext cx="7772400" cy="5256584"/>
              </a:xfrm>
              <a:blipFill rotWithShape="1">
                <a:blip r:embed="rId2"/>
                <a:stretch>
                  <a:fillRect l="-941" t="-3712"/>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1043608" y="6571061"/>
            <a:ext cx="72008" cy="45719"/>
          </a:xfrm>
        </p:spPr>
        <p:txBody>
          <a:bodyPr>
            <a:normAutofit fontScale="25000" lnSpcReduction="20000"/>
          </a:bodyPr>
          <a:lstStyle/>
          <a:p>
            <a:endParaRPr lang="ru-RU" dirty="0"/>
          </a:p>
        </p:txBody>
      </p:sp>
    </p:spTree>
    <p:extLst>
      <p:ext uri="{BB962C8B-B14F-4D97-AF65-F5344CB8AC3E}">
        <p14:creationId xmlns:p14="http://schemas.microsoft.com/office/powerpoint/2010/main" val="9522148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85800" y="836712"/>
                <a:ext cx="7772400" cy="4824536"/>
              </a:xfrm>
            </p:spPr>
            <p:txBody>
              <a:bodyPr>
                <a:normAutofit fontScale="90000"/>
              </a:bodyPr>
              <a:lstStyle/>
              <a:p>
                <a:pPr algn="l"/>
                <a:r>
                  <a:rPr lang="en-US" sz="2400" dirty="0" smtClean="0">
                    <a:solidFill>
                      <a:schemeClr val="tx2">
                        <a:lumMod val="50000"/>
                      </a:schemeClr>
                    </a:solidFill>
                  </a:rPr>
                  <a:t>    Bu </a:t>
                </a:r>
                <a:r>
                  <a:rPr lang="en-US" sz="2400" dirty="0" err="1" smtClean="0">
                    <a:solidFill>
                      <a:schemeClr val="tx2">
                        <a:lumMod val="50000"/>
                      </a:schemeClr>
                    </a:solidFill>
                  </a:rPr>
                  <a:t>tengsizliklar</a:t>
                </a:r>
                <a:r>
                  <a:rPr lang="en-US" sz="2400" dirty="0" smtClean="0">
                    <a:solidFill>
                      <a:schemeClr val="tx2">
                        <a:lumMod val="50000"/>
                      </a:schemeClr>
                    </a:solidFill>
                  </a:rPr>
                  <a:t> chap </a:t>
                </a:r>
                <a:r>
                  <a:rPr lang="en-US" sz="2400" dirty="0" err="1" smtClean="0">
                    <a:solidFill>
                      <a:schemeClr val="tx2">
                        <a:lumMod val="50000"/>
                      </a:schemeClr>
                    </a:solidFill>
                  </a:rPr>
                  <a:t>tomonidagi</a:t>
                </a:r>
                <a:r>
                  <a:rPr lang="en-US" sz="2400" dirty="0" smtClean="0">
                    <a:solidFill>
                      <a:schemeClr val="tx2">
                        <a:lumMod val="50000"/>
                      </a:schemeClr>
                    </a:solidFill>
                  </a:rPr>
                  <a:t> </a:t>
                </a:r>
                <a:r>
                  <a:rPr lang="en-US" sz="2400" dirty="0" err="1" smtClean="0">
                    <a:solidFill>
                      <a:schemeClr val="tx2">
                        <a:lumMod val="50000"/>
                      </a:schemeClr>
                    </a:solidFill>
                  </a:rPr>
                  <a:t>ifodalarning</a:t>
                </a:r>
                <a:r>
                  <a:rPr lang="en-US" sz="2400" dirty="0" smtClean="0">
                    <a:solidFill>
                      <a:schemeClr val="tx2">
                        <a:lumMod val="50000"/>
                      </a:schemeClr>
                    </a:solidFill>
                  </a:rPr>
                  <a:t> x</a:t>
                </a:r>
                <a14:m>
                  <m:oMath xmlns:m="http://schemas.openxmlformats.org/officeDocument/2006/math">
                    <m:r>
                      <a:rPr lang="en-US" sz="2400" i="1" smtClean="0">
                        <a:solidFill>
                          <a:schemeClr val="tx2">
                            <a:lumMod val="50000"/>
                          </a:schemeClr>
                        </a:solidFill>
                        <a:latin typeface="Cambria Math"/>
                        <a:ea typeface="Cambria Math"/>
                      </a:rPr>
                      <m:t>→</m:t>
                    </m:r>
                    <m:sSub>
                      <m:sSubPr>
                        <m:ctrlPr>
                          <a:rPr lang="en-US" sz="2400" i="1" smtClean="0">
                            <a:solidFill>
                              <a:schemeClr val="tx2">
                                <a:lumMod val="50000"/>
                              </a:schemeClr>
                            </a:solidFill>
                            <a:latin typeface="Cambria Math"/>
                            <a:ea typeface="Cambria Math"/>
                          </a:rPr>
                        </m:ctrlPr>
                      </m:sSubPr>
                      <m:e>
                        <m:r>
                          <a:rPr lang="en-US" sz="2400" b="0" i="1" smtClean="0">
                            <a:solidFill>
                              <a:schemeClr val="tx2">
                                <a:lumMod val="50000"/>
                              </a:schemeClr>
                            </a:solidFill>
                            <a:latin typeface="Cambria Math"/>
                            <a:ea typeface="Cambria Math"/>
                          </a:rPr>
                          <m:t>𝑥</m:t>
                        </m:r>
                      </m:e>
                      <m:sub>
                        <m:r>
                          <a:rPr lang="en-US" sz="2400" b="0" i="1" smtClean="0">
                            <a:solidFill>
                              <a:schemeClr val="tx2">
                                <a:lumMod val="50000"/>
                              </a:schemeClr>
                            </a:solidFill>
                            <a:latin typeface="Cambria Math"/>
                            <a:ea typeface="Cambria Math"/>
                          </a:rPr>
                          <m:t>𝑜</m:t>
                        </m:r>
                      </m:sub>
                    </m:sSub>
                  </m:oMath>
                </a14:m>
                <a:r>
                  <a:rPr lang="en-US" sz="2400" dirty="0" smtClean="0">
                    <a:solidFill>
                      <a:schemeClr val="tx2">
                        <a:lumMod val="50000"/>
                      </a:schemeClr>
                    </a:solidFill>
                  </a:rPr>
                  <a:t> da </a:t>
                </a:r>
                <a:r>
                  <a:rPr lang="en-US" sz="2400" dirty="0" err="1" smtClean="0">
                    <a:solidFill>
                      <a:schemeClr val="tx2">
                        <a:lumMod val="50000"/>
                      </a:schemeClr>
                    </a:solidFill>
                  </a:rPr>
                  <a:t>limiti</a:t>
                </a:r>
                <a:r>
                  <a:rPr lang="en-US" sz="2400" dirty="0" smtClean="0">
                    <a:solidFill>
                      <a:schemeClr val="tx2">
                        <a:lumMod val="50000"/>
                      </a:schemeClr>
                    </a:solidFill>
                  </a:rPr>
                  <a:t> </a:t>
                </a:r>
                <a:r>
                  <a:rPr lang="en-US" sz="2400" dirty="0" err="1" smtClean="0">
                    <a:solidFill>
                      <a:schemeClr val="tx2">
                        <a:lumMod val="50000"/>
                      </a:schemeClr>
                    </a:solidFill>
                  </a:rPr>
                  <a:t>mavjud</a:t>
                </a:r>
                <a:r>
                  <a:rPr lang="en-US" sz="2400" dirty="0" smtClean="0">
                    <a:solidFill>
                      <a:schemeClr val="tx2">
                        <a:lumMod val="50000"/>
                      </a:schemeClr>
                    </a:solidFill>
                  </a:rPr>
                  <a:t> </a:t>
                </a:r>
                <a:r>
                  <a:rPr lang="en-US" sz="2400" dirty="0" err="1" smtClean="0">
                    <a:solidFill>
                      <a:schemeClr val="tx2">
                        <a:lumMod val="50000"/>
                      </a:schemeClr>
                    </a:solidFill>
                  </a:rPr>
                  <a:t>bo’lsa</a:t>
                </a:r>
                <a:r>
                  <a:rPr lang="en-US" sz="2400" dirty="0" smtClean="0">
                    <a:solidFill>
                      <a:schemeClr val="tx2">
                        <a:lumMod val="50000"/>
                      </a:schemeClr>
                    </a:solidFill>
                  </a:rPr>
                  <a:t> u </a:t>
                </a:r>
                <a:r>
                  <a:rPr lang="en-US" sz="2400" dirty="0" err="1" smtClean="0">
                    <a:solidFill>
                      <a:schemeClr val="tx2">
                        <a:lumMod val="50000"/>
                      </a:schemeClr>
                    </a:solidFill>
                  </a:rPr>
                  <a:t>holda</a:t>
                </a:r>
                <a:r>
                  <a:rPr lang="en-US" sz="2400" dirty="0" smtClean="0">
                    <a:solidFill>
                      <a:schemeClr val="tx2">
                        <a:lumMod val="50000"/>
                      </a:schemeClr>
                    </a:solidFill>
                  </a:rPr>
                  <a:t/>
                </a:r>
                <a:br>
                  <a:rPr lang="en-US" sz="2400" dirty="0" smtClean="0">
                    <a:solidFill>
                      <a:schemeClr val="tx2">
                        <a:lumMod val="50000"/>
                      </a:schemeClr>
                    </a:solidFill>
                  </a:rPr>
                </a:br>
                <a:r>
                  <a:rPr lang="en-US" sz="2400" dirty="0" smtClean="0">
                    <a:solidFill>
                      <a:schemeClr val="tx2">
                        <a:lumMod val="50000"/>
                      </a:schemeClr>
                    </a:solidFill>
                  </a:rPr>
                  <a:t> </a:t>
                </a:r>
                <a14:m>
                  <m:oMath xmlns:m="http://schemas.openxmlformats.org/officeDocument/2006/math">
                    <m:func>
                      <m:funcPr>
                        <m:ctrlPr>
                          <a:rPr lang="en-US" sz="2400" i="1" smtClean="0">
                            <a:solidFill>
                              <a:schemeClr val="tx2">
                                <a:lumMod val="50000"/>
                              </a:schemeClr>
                            </a:solidFill>
                            <a:latin typeface="Cambria Math"/>
                          </a:rPr>
                        </m:ctrlPr>
                      </m:funcPr>
                      <m:fName>
                        <m:limLow>
                          <m:limLowPr>
                            <m:ctrlPr>
                              <a:rPr lang="en-US" sz="2400" i="1" smtClean="0">
                                <a:solidFill>
                                  <a:schemeClr val="tx2">
                                    <a:lumMod val="50000"/>
                                  </a:schemeClr>
                                </a:solidFill>
                                <a:latin typeface="Cambria Math"/>
                              </a:rPr>
                            </m:ctrlPr>
                          </m:limLowPr>
                          <m:e>
                            <m:r>
                              <m:rPr>
                                <m:sty m:val="p"/>
                              </m:rPr>
                              <a:rPr lang="en-US" sz="2400" i="0" smtClean="0">
                                <a:solidFill>
                                  <a:schemeClr val="tx2">
                                    <a:lumMod val="50000"/>
                                  </a:schemeClr>
                                </a:solidFill>
                                <a:latin typeface="Cambria Math"/>
                              </a:rPr>
                              <m:t>lim</m:t>
                            </m:r>
                          </m:e>
                          <m:lim>
                            <m:r>
                              <m:rPr>
                                <m:nor/>
                              </m:rPr>
                              <a:rPr lang="en-US" sz="2400" dirty="0">
                                <a:solidFill>
                                  <a:schemeClr val="tx2">
                                    <a:lumMod val="50000"/>
                                  </a:schemeClr>
                                </a:solidFill>
                              </a:rPr>
                              <m:t>x</m:t>
                            </m:r>
                            <m:r>
                              <a:rPr lang="en-US" sz="2400" i="1">
                                <a:solidFill>
                                  <a:schemeClr val="tx2">
                                    <a:lumMod val="50000"/>
                                  </a:schemeClr>
                                </a:solidFill>
                                <a:latin typeface="Cambria Math"/>
                                <a:ea typeface="Cambria Math"/>
                              </a:rPr>
                              <m:t>→</m:t>
                            </m:r>
                            <m:sSub>
                              <m:sSubPr>
                                <m:ctrlPr>
                                  <a:rPr lang="en-US" sz="2400" i="1">
                                    <a:solidFill>
                                      <a:schemeClr val="tx2">
                                        <a:lumMod val="50000"/>
                                      </a:schemeClr>
                                    </a:solidFill>
                                    <a:latin typeface="Cambria Math"/>
                                    <a:ea typeface="Cambria Math"/>
                                  </a:rPr>
                                </m:ctrlPr>
                              </m:sSubPr>
                              <m:e>
                                <m:r>
                                  <a:rPr lang="en-US" sz="2400" i="1">
                                    <a:solidFill>
                                      <a:schemeClr val="tx2">
                                        <a:lumMod val="50000"/>
                                      </a:schemeClr>
                                    </a:solidFill>
                                    <a:latin typeface="Cambria Math"/>
                                    <a:ea typeface="Cambria Math"/>
                                  </a:rPr>
                                  <m:t>𝑥</m:t>
                                </m:r>
                              </m:e>
                              <m:sub>
                                <m:r>
                                  <a:rPr lang="en-US" sz="2400" i="1">
                                    <a:solidFill>
                                      <a:schemeClr val="tx2">
                                        <a:lumMod val="50000"/>
                                      </a:schemeClr>
                                    </a:solidFill>
                                    <a:latin typeface="Cambria Math"/>
                                    <a:ea typeface="Cambria Math"/>
                                  </a:rPr>
                                  <m:t>𝑜</m:t>
                                </m:r>
                              </m:sub>
                            </m:sSub>
                            <m:r>
                              <a:rPr lang="en-US" sz="2400" b="0" i="1" smtClean="0">
                                <a:solidFill>
                                  <a:schemeClr val="tx2">
                                    <a:lumMod val="50000"/>
                                  </a:schemeClr>
                                </a:solidFill>
                                <a:latin typeface="Cambria Math"/>
                                <a:ea typeface="Cambria Math"/>
                              </a:rPr>
                              <m:t>+0</m:t>
                            </m:r>
                          </m:lim>
                        </m:limLow>
                      </m:fName>
                      <m:e>
                        <m:f>
                          <m:fPr>
                            <m:ctrlPr>
                              <a:rPr lang="en-US" sz="2400" i="1">
                                <a:solidFill>
                                  <a:schemeClr val="tx2">
                                    <a:lumMod val="50000"/>
                                  </a:schemeClr>
                                </a:solidFill>
                                <a:latin typeface="Cambria Math"/>
                              </a:rPr>
                            </m:ctrlPr>
                          </m:fPr>
                          <m:num>
                            <m:r>
                              <a:rPr lang="en-US" sz="2400" i="1">
                                <a:solidFill>
                                  <a:schemeClr val="tx2">
                                    <a:lumMod val="50000"/>
                                  </a:schemeClr>
                                </a:solidFill>
                                <a:latin typeface="Cambria Math"/>
                              </a:rPr>
                              <m:t>𝑓</m:t>
                            </m:r>
                            <m:d>
                              <m:dPr>
                                <m:ctrlPr>
                                  <a:rPr lang="en-US" sz="2400" i="1">
                                    <a:solidFill>
                                      <a:schemeClr val="tx2">
                                        <a:lumMod val="50000"/>
                                      </a:schemeClr>
                                    </a:solidFill>
                                    <a:latin typeface="Cambria Math"/>
                                  </a:rPr>
                                </m:ctrlPr>
                              </m:dPr>
                              <m:e>
                                <m:r>
                                  <a:rPr lang="en-US" sz="2400" i="1">
                                    <a:solidFill>
                                      <a:schemeClr val="tx2">
                                        <a:lumMod val="50000"/>
                                      </a:schemeClr>
                                    </a:solidFill>
                                    <a:latin typeface="Cambria Math"/>
                                  </a:rPr>
                                  <m:t>𝑥</m:t>
                                </m:r>
                              </m:e>
                            </m:d>
                            <m:r>
                              <a:rPr lang="en-US" sz="2400" i="1">
                                <a:solidFill>
                                  <a:schemeClr val="tx2">
                                    <a:lumMod val="50000"/>
                                  </a:schemeClr>
                                </a:solidFill>
                                <a:latin typeface="Cambria Math"/>
                              </a:rPr>
                              <m:t>−</m:t>
                            </m:r>
                            <m:r>
                              <a:rPr lang="en-US" sz="2400" i="1">
                                <a:solidFill>
                                  <a:schemeClr val="tx2">
                                    <a:lumMod val="50000"/>
                                  </a:schemeClr>
                                </a:solidFill>
                                <a:latin typeface="Cambria Math"/>
                              </a:rPr>
                              <m:t>𝑓</m:t>
                            </m:r>
                            <m:d>
                              <m:dPr>
                                <m:ctrlPr>
                                  <a:rPr lang="en-US" sz="2400" i="1">
                                    <a:solidFill>
                                      <a:schemeClr val="tx2">
                                        <a:lumMod val="50000"/>
                                      </a:schemeClr>
                                    </a:solidFill>
                                    <a:latin typeface="Cambria Math"/>
                                  </a:rPr>
                                </m:ctrlPr>
                              </m:dPr>
                              <m:e>
                                <m:r>
                                  <m:rPr>
                                    <m:nor/>
                                  </m:rPr>
                                  <a:rPr lang="en-US" sz="2400" i="1">
                                    <a:solidFill>
                                      <a:schemeClr val="tx2">
                                        <a:lumMod val="50000"/>
                                      </a:schemeClr>
                                    </a:solidFill>
                                  </a:rPr>
                                  <m:t>x</m:t>
                                </m:r>
                                <m:r>
                                  <m:rPr>
                                    <m:nor/>
                                  </m:rPr>
                                  <a:rPr lang="en-US" sz="2400" i="1" baseline="-25000">
                                    <a:solidFill>
                                      <a:schemeClr val="tx2">
                                        <a:lumMod val="50000"/>
                                      </a:schemeClr>
                                    </a:solidFill>
                                  </a:rPr>
                                  <m:t>0</m:t>
                                </m:r>
                              </m:e>
                            </m:d>
                          </m:num>
                          <m:den>
                            <m:r>
                              <a:rPr lang="en-US" sz="2400" i="1">
                                <a:solidFill>
                                  <a:schemeClr val="tx2">
                                    <a:lumMod val="50000"/>
                                  </a:schemeClr>
                                </a:solidFill>
                                <a:latin typeface="Cambria Math"/>
                              </a:rPr>
                              <m:t>𝑥</m:t>
                            </m:r>
                            <m:r>
                              <a:rPr lang="en-US" sz="2400" i="1">
                                <a:solidFill>
                                  <a:schemeClr val="tx2">
                                    <a:lumMod val="50000"/>
                                  </a:schemeClr>
                                </a:solidFill>
                                <a:latin typeface="Cambria Math"/>
                              </a:rPr>
                              <m:t>−</m:t>
                            </m:r>
                            <m:r>
                              <m:rPr>
                                <m:nor/>
                              </m:rPr>
                              <a:rPr lang="en-US" sz="2400" i="1">
                                <a:solidFill>
                                  <a:schemeClr val="tx2">
                                    <a:lumMod val="50000"/>
                                  </a:schemeClr>
                                </a:solidFill>
                              </a:rPr>
                              <m:t>x</m:t>
                            </m:r>
                            <m:r>
                              <m:rPr>
                                <m:nor/>
                              </m:rPr>
                              <a:rPr lang="en-US" sz="2400" i="1" baseline="-25000">
                                <a:solidFill>
                                  <a:schemeClr val="tx2">
                                    <a:lumMod val="50000"/>
                                  </a:schemeClr>
                                </a:solidFill>
                              </a:rPr>
                              <m:t>0</m:t>
                            </m:r>
                          </m:den>
                        </m:f>
                        <m:r>
                          <a:rPr lang="en-US" sz="2400" b="0" i="1" smtClean="0">
                            <a:solidFill>
                              <a:schemeClr val="tx2">
                                <a:lumMod val="50000"/>
                              </a:schemeClr>
                            </a:solidFill>
                            <a:latin typeface="Cambria Math"/>
                          </a:rPr>
                          <m:t>= </m:t>
                        </m:r>
                      </m:e>
                    </m:func>
                  </m:oMath>
                </a14:m>
                <a:r>
                  <a:rPr lang="en-US" sz="2400" baseline="-25000" dirty="0" smtClean="0">
                    <a:solidFill>
                      <a:schemeClr val="tx2">
                        <a:lumMod val="50000"/>
                      </a:schemeClr>
                    </a:solidFill>
                  </a:rPr>
                  <a:t> </a:t>
                </a:r>
                <a:r>
                  <a:rPr lang="en-US" sz="2400" i="1" dirty="0">
                    <a:solidFill>
                      <a:schemeClr val="tx2">
                        <a:lumMod val="50000"/>
                      </a:schemeClr>
                    </a:solidFill>
                  </a:rPr>
                  <a:t>f</a:t>
                </a:r>
                <a:r>
                  <a:rPr lang="en-US" sz="2400" i="1" dirty="0" smtClean="0">
                    <a:solidFill>
                      <a:schemeClr val="tx2">
                        <a:lumMod val="50000"/>
                      </a:schemeClr>
                    </a:solidFill>
                  </a:rPr>
                  <a:t>’(</a:t>
                </a:r>
                <a14:m>
                  <m:oMath xmlns:m="http://schemas.openxmlformats.org/officeDocument/2006/math">
                    <m:sSub>
                      <m:sSubPr>
                        <m:ctrlPr>
                          <a:rPr lang="en-US" sz="2400" i="1" smtClean="0">
                            <a:solidFill>
                              <a:schemeClr val="tx2">
                                <a:lumMod val="50000"/>
                              </a:schemeClr>
                            </a:solidFill>
                            <a:latin typeface="Cambria Math"/>
                          </a:rPr>
                        </m:ctrlPr>
                      </m:sSubPr>
                      <m:e>
                        <m:r>
                          <a:rPr lang="en-US" sz="2400" b="0" i="1" smtClean="0">
                            <a:solidFill>
                              <a:schemeClr val="tx2">
                                <a:lumMod val="50000"/>
                              </a:schemeClr>
                            </a:solidFill>
                            <a:latin typeface="Cambria Math"/>
                          </a:rPr>
                          <m:t>𝑥</m:t>
                        </m:r>
                      </m:e>
                      <m:sub>
                        <m:r>
                          <a:rPr lang="en-US" sz="2400" b="0" i="1" smtClean="0">
                            <a:solidFill>
                              <a:schemeClr val="tx2">
                                <a:lumMod val="50000"/>
                              </a:schemeClr>
                            </a:solidFill>
                            <a:latin typeface="Cambria Math"/>
                          </a:rPr>
                          <m:t>0</m:t>
                        </m:r>
                      </m:sub>
                    </m:sSub>
                  </m:oMath>
                </a14:m>
                <a:r>
                  <a:rPr lang="en-US" sz="2400" i="1" dirty="0" smtClean="0">
                    <a:solidFill>
                      <a:schemeClr val="tx2">
                        <a:lumMod val="50000"/>
                      </a:schemeClr>
                    </a:solidFill>
                  </a:rPr>
                  <a:t>  +0)</a:t>
                </a:r>
                <a14:m>
                  <m:oMath xmlns:m="http://schemas.openxmlformats.org/officeDocument/2006/math">
                    <m:r>
                      <a:rPr lang="en-US" sz="2400" i="1" smtClean="0">
                        <a:solidFill>
                          <a:schemeClr val="tx2">
                            <a:lumMod val="50000"/>
                          </a:schemeClr>
                        </a:solidFill>
                        <a:latin typeface="Cambria Math"/>
                        <a:ea typeface="Cambria Math"/>
                      </a:rPr>
                      <m:t>≤</m:t>
                    </m:r>
                    <m:r>
                      <a:rPr lang="en-US" sz="2400" b="0" i="1" smtClean="0">
                        <a:solidFill>
                          <a:schemeClr val="tx2">
                            <a:lumMod val="50000"/>
                          </a:schemeClr>
                        </a:solidFill>
                        <a:latin typeface="Cambria Math"/>
                        <a:ea typeface="Cambria Math"/>
                      </a:rPr>
                      <m:t>0</m:t>
                    </m:r>
                  </m:oMath>
                </a14:m>
                <a:r>
                  <a:rPr lang="en-US" sz="2400" i="1" dirty="0" smtClean="0">
                    <a:solidFill>
                      <a:schemeClr val="tx2">
                        <a:lumMod val="50000"/>
                      </a:schemeClr>
                    </a:solidFill>
                  </a:rPr>
                  <a:t/>
                </a:r>
                <a:br>
                  <a:rPr lang="en-US" sz="2400" i="1" dirty="0" smtClean="0">
                    <a:solidFill>
                      <a:schemeClr val="tx2">
                        <a:lumMod val="50000"/>
                      </a:schemeClr>
                    </a:solidFill>
                  </a:rPr>
                </a:br>
                <a:r>
                  <a:rPr lang="en-US" sz="2400" i="1" dirty="0">
                    <a:solidFill>
                      <a:schemeClr val="tx2">
                        <a:lumMod val="50000"/>
                      </a:schemeClr>
                    </a:solidFill>
                  </a:rPr>
                  <a:t/>
                </a:r>
                <a:br>
                  <a:rPr lang="en-US" sz="2400" i="1" dirty="0">
                    <a:solidFill>
                      <a:schemeClr val="tx2">
                        <a:lumMod val="50000"/>
                      </a:schemeClr>
                    </a:solidFill>
                  </a:rPr>
                </a:br>
                <a14:m>
                  <m:oMath xmlns:m="http://schemas.openxmlformats.org/officeDocument/2006/math">
                    <m:func>
                      <m:funcPr>
                        <m:ctrlPr>
                          <a:rPr lang="en-US" sz="2400" i="1" smtClean="0">
                            <a:solidFill>
                              <a:schemeClr val="tx2">
                                <a:lumMod val="50000"/>
                              </a:schemeClr>
                            </a:solidFill>
                            <a:latin typeface="Cambria Math"/>
                          </a:rPr>
                        </m:ctrlPr>
                      </m:funcPr>
                      <m:fName>
                        <m:limLow>
                          <m:limLowPr>
                            <m:ctrlPr>
                              <a:rPr lang="en-US" sz="2400" i="1" smtClean="0">
                                <a:solidFill>
                                  <a:schemeClr val="tx2">
                                    <a:lumMod val="50000"/>
                                  </a:schemeClr>
                                </a:solidFill>
                                <a:latin typeface="Cambria Math"/>
                              </a:rPr>
                            </m:ctrlPr>
                          </m:limLowPr>
                          <m:e>
                            <m:r>
                              <m:rPr>
                                <m:sty m:val="p"/>
                              </m:rPr>
                              <a:rPr lang="en-US" sz="2400" i="0" smtClean="0">
                                <a:solidFill>
                                  <a:schemeClr val="tx2">
                                    <a:lumMod val="50000"/>
                                  </a:schemeClr>
                                </a:solidFill>
                                <a:latin typeface="Cambria Math"/>
                              </a:rPr>
                              <m:t>lim</m:t>
                            </m:r>
                          </m:e>
                          <m:lim>
                            <m:r>
                              <a:rPr lang="en-US" sz="2400" b="0" i="1" smtClean="0">
                                <a:solidFill>
                                  <a:schemeClr val="tx2">
                                    <a:lumMod val="50000"/>
                                  </a:schemeClr>
                                </a:solidFill>
                                <a:latin typeface="Cambria Math"/>
                              </a:rPr>
                              <m:t>𝑥</m:t>
                            </m:r>
                            <m:r>
                              <a:rPr lang="en-US" sz="2400" b="0" i="1" smtClean="0">
                                <a:solidFill>
                                  <a:schemeClr val="tx2">
                                    <a:lumMod val="50000"/>
                                  </a:schemeClr>
                                </a:solidFill>
                                <a:latin typeface="Cambria Math"/>
                                <a:ea typeface="Cambria Math"/>
                              </a:rPr>
                              <m:t>→</m:t>
                            </m:r>
                            <m:sSub>
                              <m:sSubPr>
                                <m:ctrlPr>
                                  <a:rPr lang="en-US" sz="2400" b="0" i="1" smtClean="0">
                                    <a:solidFill>
                                      <a:schemeClr val="tx2">
                                        <a:lumMod val="50000"/>
                                      </a:schemeClr>
                                    </a:solidFill>
                                    <a:latin typeface="Cambria Math"/>
                                    <a:ea typeface="Cambria Math"/>
                                  </a:rPr>
                                </m:ctrlPr>
                              </m:sSubPr>
                              <m:e>
                                <m:r>
                                  <a:rPr lang="en-US" sz="2400" b="0" i="1" smtClean="0">
                                    <a:solidFill>
                                      <a:schemeClr val="tx2">
                                        <a:lumMod val="50000"/>
                                      </a:schemeClr>
                                    </a:solidFill>
                                    <a:latin typeface="Cambria Math"/>
                                    <a:ea typeface="Cambria Math"/>
                                  </a:rPr>
                                  <m:t>𝑥</m:t>
                                </m:r>
                              </m:e>
                              <m:sub>
                                <m:r>
                                  <a:rPr lang="en-US" sz="2400" b="0" i="1" smtClean="0">
                                    <a:solidFill>
                                      <a:schemeClr val="tx2">
                                        <a:lumMod val="50000"/>
                                      </a:schemeClr>
                                    </a:solidFill>
                                    <a:latin typeface="Cambria Math"/>
                                    <a:ea typeface="Cambria Math"/>
                                  </a:rPr>
                                  <m:t>0</m:t>
                                </m:r>
                              </m:sub>
                            </m:sSub>
                            <m:r>
                              <a:rPr lang="en-US" sz="2400" b="0" i="1" smtClean="0">
                                <a:solidFill>
                                  <a:schemeClr val="tx2">
                                    <a:lumMod val="50000"/>
                                  </a:schemeClr>
                                </a:solidFill>
                                <a:latin typeface="Cambria Math"/>
                                <a:ea typeface="Cambria Math"/>
                              </a:rPr>
                              <m:t>−0</m:t>
                            </m:r>
                          </m:lim>
                        </m:limLow>
                      </m:fName>
                      <m:e>
                        <m:f>
                          <m:fPr>
                            <m:ctrlPr>
                              <a:rPr lang="en-US" sz="2400" i="1">
                                <a:solidFill>
                                  <a:schemeClr val="tx2">
                                    <a:lumMod val="50000"/>
                                  </a:schemeClr>
                                </a:solidFill>
                                <a:latin typeface="Cambria Math"/>
                              </a:rPr>
                            </m:ctrlPr>
                          </m:fPr>
                          <m:num>
                            <m:r>
                              <a:rPr lang="en-US" sz="2400" i="1">
                                <a:solidFill>
                                  <a:schemeClr val="tx2">
                                    <a:lumMod val="50000"/>
                                  </a:schemeClr>
                                </a:solidFill>
                                <a:latin typeface="Cambria Math"/>
                              </a:rPr>
                              <m:t>𝑓</m:t>
                            </m:r>
                            <m:d>
                              <m:dPr>
                                <m:ctrlPr>
                                  <a:rPr lang="en-US" sz="2400" i="1">
                                    <a:solidFill>
                                      <a:schemeClr val="tx2">
                                        <a:lumMod val="50000"/>
                                      </a:schemeClr>
                                    </a:solidFill>
                                    <a:latin typeface="Cambria Math"/>
                                  </a:rPr>
                                </m:ctrlPr>
                              </m:dPr>
                              <m:e>
                                <m:r>
                                  <a:rPr lang="en-US" sz="2400" i="1">
                                    <a:solidFill>
                                      <a:schemeClr val="tx2">
                                        <a:lumMod val="50000"/>
                                      </a:schemeClr>
                                    </a:solidFill>
                                    <a:latin typeface="Cambria Math"/>
                                  </a:rPr>
                                  <m:t>𝑥</m:t>
                                </m:r>
                              </m:e>
                            </m:d>
                            <m:r>
                              <a:rPr lang="en-US" sz="2400" i="1">
                                <a:solidFill>
                                  <a:schemeClr val="tx2">
                                    <a:lumMod val="50000"/>
                                  </a:schemeClr>
                                </a:solidFill>
                                <a:latin typeface="Cambria Math"/>
                              </a:rPr>
                              <m:t>−</m:t>
                            </m:r>
                            <m:r>
                              <a:rPr lang="en-US" sz="2400" i="1">
                                <a:solidFill>
                                  <a:schemeClr val="tx2">
                                    <a:lumMod val="50000"/>
                                  </a:schemeClr>
                                </a:solidFill>
                                <a:latin typeface="Cambria Math"/>
                              </a:rPr>
                              <m:t>𝑓</m:t>
                            </m:r>
                            <m:r>
                              <a:rPr lang="en-US" sz="2400" i="1">
                                <a:solidFill>
                                  <a:schemeClr val="tx2">
                                    <a:lumMod val="50000"/>
                                  </a:schemeClr>
                                </a:solidFill>
                                <a:latin typeface="Cambria Math"/>
                              </a:rPr>
                              <m:t>(</m:t>
                            </m:r>
                            <m:r>
                              <m:rPr>
                                <m:nor/>
                              </m:rPr>
                              <a:rPr lang="en-US" sz="2400" i="1">
                                <a:solidFill>
                                  <a:schemeClr val="tx2">
                                    <a:lumMod val="50000"/>
                                  </a:schemeClr>
                                </a:solidFill>
                              </a:rPr>
                              <m:t>x</m:t>
                            </m:r>
                            <m:r>
                              <m:rPr>
                                <m:nor/>
                              </m:rPr>
                              <a:rPr lang="en-US" sz="2400" i="1" baseline="-25000">
                                <a:solidFill>
                                  <a:schemeClr val="tx2">
                                    <a:lumMod val="50000"/>
                                  </a:schemeClr>
                                </a:solidFill>
                              </a:rPr>
                              <m:t>0</m:t>
                            </m:r>
                            <m:r>
                              <a:rPr lang="en-US" sz="2400" i="1">
                                <a:solidFill>
                                  <a:schemeClr val="tx2">
                                    <a:lumMod val="50000"/>
                                  </a:schemeClr>
                                </a:solidFill>
                                <a:latin typeface="Cambria Math"/>
                              </a:rPr>
                              <m:t>)</m:t>
                            </m:r>
                          </m:num>
                          <m:den>
                            <m:r>
                              <a:rPr lang="en-US" sz="2400" i="1">
                                <a:solidFill>
                                  <a:schemeClr val="tx2">
                                    <a:lumMod val="50000"/>
                                  </a:schemeClr>
                                </a:solidFill>
                                <a:latin typeface="Cambria Math"/>
                              </a:rPr>
                              <m:t>𝑥</m:t>
                            </m:r>
                            <m:r>
                              <a:rPr lang="en-US" sz="2400" i="1">
                                <a:solidFill>
                                  <a:schemeClr val="tx2">
                                    <a:lumMod val="50000"/>
                                  </a:schemeClr>
                                </a:solidFill>
                                <a:latin typeface="Cambria Math"/>
                              </a:rPr>
                              <m:t>−</m:t>
                            </m:r>
                            <m:r>
                              <m:rPr>
                                <m:nor/>
                              </m:rPr>
                              <a:rPr lang="en-US" sz="2400" i="1">
                                <a:solidFill>
                                  <a:schemeClr val="tx2">
                                    <a:lumMod val="50000"/>
                                  </a:schemeClr>
                                </a:solidFill>
                              </a:rPr>
                              <m:t>x</m:t>
                            </m:r>
                            <m:r>
                              <m:rPr>
                                <m:nor/>
                              </m:rPr>
                              <a:rPr lang="en-US" sz="2400" i="1" baseline="-25000">
                                <a:solidFill>
                                  <a:schemeClr val="tx2">
                                    <a:lumMod val="50000"/>
                                  </a:schemeClr>
                                </a:solidFill>
                              </a:rPr>
                              <m:t>0</m:t>
                            </m:r>
                          </m:den>
                        </m:f>
                      </m:e>
                    </m:func>
                    <m:r>
                      <a:rPr lang="en-US" sz="2400" b="0" i="0" smtClean="0">
                        <a:solidFill>
                          <a:schemeClr val="tx2">
                            <a:lumMod val="50000"/>
                          </a:schemeClr>
                        </a:solidFill>
                        <a:latin typeface="Cambria Math"/>
                      </a:rPr>
                      <m:t>= </m:t>
                    </m:r>
                  </m:oMath>
                </a14:m>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a:t>
                </a:r>
                <a:r>
                  <a:rPr lang="en-US" sz="2400" i="1" dirty="0" smtClean="0">
                    <a:solidFill>
                      <a:schemeClr val="tx2">
                        <a:lumMod val="50000"/>
                      </a:schemeClr>
                    </a:solidFill>
                  </a:rPr>
                  <a:t>-0)</a:t>
                </a:r>
                <a14:m>
                  <m:oMath xmlns:m="http://schemas.openxmlformats.org/officeDocument/2006/math">
                    <m:r>
                      <a:rPr lang="en-US" sz="2400" i="1" smtClean="0">
                        <a:solidFill>
                          <a:schemeClr val="tx2">
                            <a:lumMod val="50000"/>
                          </a:schemeClr>
                        </a:solidFill>
                        <a:latin typeface="Cambria Math"/>
                        <a:ea typeface="Cambria Math"/>
                      </a:rPr>
                      <m:t>≥</m:t>
                    </m:r>
                    <m:r>
                      <a:rPr lang="en-US" sz="2400" b="0" i="1" smtClean="0">
                        <a:solidFill>
                          <a:schemeClr val="tx2">
                            <a:lumMod val="50000"/>
                          </a:schemeClr>
                        </a:solidFill>
                        <a:latin typeface="Cambria Math"/>
                        <a:ea typeface="Cambria Math"/>
                      </a:rPr>
                      <m:t>0</m:t>
                    </m:r>
                    <m:sSup>
                      <m:sSupPr>
                        <m:ctrlPr>
                          <a:rPr lang="en-US" sz="2400" b="0" i="1" smtClean="0">
                            <a:solidFill>
                              <a:schemeClr val="tx2">
                                <a:lumMod val="50000"/>
                              </a:schemeClr>
                            </a:solidFill>
                            <a:latin typeface="Cambria Math"/>
                            <a:ea typeface="Cambria Math"/>
                          </a:rPr>
                        </m:ctrlPr>
                      </m:sSupPr>
                      <m:e>
                        <m:r>
                          <a:rPr lang="en-US" sz="2400" b="0" i="0" smtClean="0">
                            <a:solidFill>
                              <a:schemeClr val="tx2">
                                <a:lumMod val="50000"/>
                              </a:schemeClr>
                            </a:solidFill>
                            <a:latin typeface="Cambria Math"/>
                            <a:ea typeface="Cambria Math"/>
                          </a:rPr>
                          <m:t> </m:t>
                        </m:r>
                        <m:r>
                          <m:rPr>
                            <m:sty m:val="p"/>
                          </m:rPr>
                          <a:rPr lang="en-US" sz="2400" b="0" i="0" smtClean="0">
                            <a:solidFill>
                              <a:schemeClr val="tx2">
                                <a:lumMod val="50000"/>
                              </a:schemeClr>
                            </a:solidFill>
                            <a:latin typeface="Cambria Math"/>
                            <a:ea typeface="Cambria Math"/>
                          </a:rPr>
                          <m:t>bo</m:t>
                        </m:r>
                      </m:e>
                      <m:sup>
                        <m:r>
                          <a:rPr lang="en-US" sz="2400" b="0" i="0" smtClean="0">
                            <a:solidFill>
                              <a:schemeClr val="tx2">
                                <a:lumMod val="50000"/>
                              </a:schemeClr>
                            </a:solidFill>
                            <a:latin typeface="Cambria Math"/>
                            <a:ea typeface="Cambria Math"/>
                          </a:rPr>
                          <m:t>′</m:t>
                        </m:r>
                      </m:sup>
                    </m:sSup>
                    <m:r>
                      <m:rPr>
                        <m:sty m:val="p"/>
                      </m:rPr>
                      <a:rPr lang="en-US" sz="2400" b="0" i="0" smtClean="0">
                        <a:solidFill>
                          <a:schemeClr val="tx2">
                            <a:lumMod val="50000"/>
                          </a:schemeClr>
                        </a:solidFill>
                        <a:latin typeface="Cambria Math"/>
                        <a:ea typeface="Cambria Math"/>
                      </a:rPr>
                      <m:t>ladi</m:t>
                    </m:r>
                    <m:r>
                      <a:rPr lang="en-US" sz="2400" b="0" i="0" smtClean="0">
                        <a:solidFill>
                          <a:schemeClr val="tx2">
                            <a:lumMod val="50000"/>
                          </a:schemeClr>
                        </a:solidFill>
                        <a:latin typeface="Cambria Math"/>
                        <a:ea typeface="Cambria Math"/>
                      </a:rPr>
                      <m:t>.  </m:t>
                    </m:r>
                  </m:oMath>
                </a14:m>
                <a:r>
                  <a:rPr lang="en-US" sz="2400" b="0" i="1" dirty="0" smtClean="0">
                    <a:solidFill>
                      <a:schemeClr val="tx2">
                        <a:lumMod val="50000"/>
                      </a:schemeClr>
                    </a:solidFill>
                    <a:ea typeface="Cambria Math"/>
                  </a:rPr>
                  <a:t/>
                </a:r>
                <a:br>
                  <a:rPr lang="en-US" sz="2400" b="0" i="1" dirty="0" smtClean="0">
                    <a:solidFill>
                      <a:schemeClr val="tx2">
                        <a:lumMod val="50000"/>
                      </a:schemeClr>
                    </a:solidFill>
                    <a:ea typeface="Cambria Math"/>
                  </a:rPr>
                </a:br>
                <a:r>
                  <a:rPr lang="en-US" sz="2400" b="0" i="1" dirty="0" smtClean="0">
                    <a:solidFill>
                      <a:schemeClr val="tx2">
                        <a:lumMod val="50000"/>
                      </a:schemeClr>
                    </a:solidFill>
                    <a:ea typeface="Cambria Math"/>
                  </a:rPr>
                  <a:t>  </a:t>
                </a:r>
                <a:r>
                  <a:rPr lang="en-US" sz="2400" b="0" dirty="0" smtClean="0">
                    <a:solidFill>
                      <a:schemeClr val="tx2">
                        <a:lumMod val="50000"/>
                      </a:schemeClr>
                    </a:solidFill>
                    <a:ea typeface="Cambria Math"/>
                  </a:rPr>
                  <a:t>Agar </a:t>
                </a:r>
                <a:r>
                  <a:rPr lang="en-US" sz="2400" b="0" dirty="0" err="1" smtClean="0">
                    <a:solidFill>
                      <a:schemeClr val="tx2">
                        <a:lumMod val="50000"/>
                      </a:schemeClr>
                    </a:solidFill>
                    <a:ea typeface="Cambria Math"/>
                  </a:rPr>
                  <a:t>funksiya</a:t>
                </a:r>
                <a:r>
                  <a:rPr lang="en-US" sz="2400" dirty="0" err="1" smtClean="0">
                    <a:solidFill>
                      <a:schemeClr val="tx2">
                        <a:lumMod val="50000"/>
                      </a:schemeClr>
                    </a:solidFill>
                    <a:ea typeface="Cambria Math"/>
                  </a:rPr>
                  <a:t>ning</a:t>
                </a:r>
                <a:r>
                  <a:rPr lang="en-US" sz="2400" dirty="0" smtClean="0">
                    <a:solidFill>
                      <a:schemeClr val="tx2">
                        <a:lumMod val="50000"/>
                      </a:schemeClr>
                    </a:solidFill>
                    <a:ea typeface="Cambria Math"/>
                  </a:rPr>
                  <a:t> chap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-0</a:t>
                </a:r>
                <a:r>
                  <a:rPr lang="en-US" sz="2400" i="1" dirty="0" smtClean="0">
                    <a:solidFill>
                      <a:schemeClr val="tx2">
                        <a:lumMod val="50000"/>
                      </a:schemeClr>
                    </a:solidFill>
                  </a:rPr>
                  <a:t>) </a:t>
                </a:r>
                <a:r>
                  <a:rPr lang="en-US" sz="2400" dirty="0" err="1" smtClean="0">
                    <a:solidFill>
                      <a:schemeClr val="tx2">
                        <a:lumMod val="50000"/>
                      </a:schemeClr>
                    </a:solidFill>
                  </a:rPr>
                  <a:t>va</a:t>
                </a:r>
                <a:r>
                  <a:rPr lang="en-US" sz="2400" dirty="0" smtClean="0">
                    <a:solidFill>
                      <a:schemeClr val="tx2">
                        <a:lumMod val="50000"/>
                      </a:schemeClr>
                    </a:solidFill>
                  </a:rPr>
                  <a:t> </a:t>
                </a:r>
                <a:r>
                  <a:rPr lang="en-US" sz="2400" dirty="0" err="1" smtClean="0">
                    <a:solidFill>
                      <a:schemeClr val="tx2">
                        <a:lumMod val="50000"/>
                      </a:schemeClr>
                    </a:solidFill>
                  </a:rPr>
                  <a:t>o’ng</a:t>
                </a:r>
                <a:r>
                  <a:rPr lang="en-US" sz="2400" dirty="0" smtClean="0">
                    <a:solidFill>
                      <a:schemeClr val="tx2">
                        <a:lumMod val="50000"/>
                      </a:schemeClr>
                    </a:solidFill>
                  </a:rPr>
                  <a:t>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+0</a:t>
                </a:r>
                <a:r>
                  <a:rPr lang="en-US" sz="2400" i="1" dirty="0" smtClean="0">
                    <a:solidFill>
                      <a:schemeClr val="tx2">
                        <a:lumMod val="50000"/>
                      </a:schemeClr>
                    </a:solidFill>
                  </a:rPr>
                  <a:t>)</a:t>
                </a:r>
                <a:r>
                  <a:rPr lang="en-US" sz="2400" dirty="0" smtClean="0">
                    <a:solidFill>
                      <a:schemeClr val="tx2">
                        <a:lumMod val="50000"/>
                      </a:schemeClr>
                    </a:solidFill>
                  </a:rPr>
                  <a:t> </a:t>
                </a:r>
                <a:r>
                  <a:rPr lang="en-US" sz="2400" dirty="0" err="1" smtClean="0">
                    <a:solidFill>
                      <a:schemeClr val="tx2">
                        <a:lumMod val="50000"/>
                      </a:schemeClr>
                    </a:solidFill>
                  </a:rPr>
                  <a:t>hosilalari</a:t>
                </a:r>
                <a:r>
                  <a:rPr lang="en-US" sz="2400" dirty="0" smtClean="0">
                    <a:solidFill>
                      <a:schemeClr val="tx2">
                        <a:lumMod val="50000"/>
                      </a:schemeClr>
                    </a:solidFill>
                  </a:rPr>
                  <a:t> </a:t>
                </a:r>
                <a:r>
                  <a:rPr lang="en-US" sz="2400" dirty="0" err="1" smtClean="0">
                    <a:solidFill>
                      <a:schemeClr val="tx2">
                        <a:lumMod val="50000"/>
                      </a:schemeClr>
                    </a:solidFill>
                  </a:rPr>
                  <a:t>nolga</a:t>
                </a:r>
                <a:r>
                  <a:rPr lang="en-US" sz="2400" dirty="0" smtClean="0">
                    <a:solidFill>
                      <a:schemeClr val="tx2">
                        <a:lumMod val="50000"/>
                      </a:schemeClr>
                    </a:solidFill>
                  </a:rPr>
                  <a:t> </a:t>
                </a:r>
                <a:r>
                  <a:rPr lang="en-US" sz="2400" dirty="0" err="1" smtClean="0">
                    <a:solidFill>
                      <a:schemeClr val="tx2">
                        <a:lumMod val="50000"/>
                      </a:schemeClr>
                    </a:solidFill>
                  </a:rPr>
                  <a:t>teng</a:t>
                </a:r>
                <a:r>
                  <a:rPr lang="en-US" sz="2400" dirty="0" smtClean="0">
                    <a:solidFill>
                      <a:schemeClr val="tx2">
                        <a:lumMod val="50000"/>
                      </a:schemeClr>
                    </a:solidFill>
                  </a:rPr>
                  <a:t> </a:t>
                </a:r>
                <a:r>
                  <a:rPr lang="en-US" sz="2400" dirty="0" err="1" smtClean="0">
                    <a:solidFill>
                      <a:schemeClr val="tx2">
                        <a:lumMod val="50000"/>
                      </a:schemeClr>
                    </a:solidFill>
                  </a:rPr>
                  <a:t>bo’lsa</a:t>
                </a:r>
                <a:r>
                  <a:rPr lang="en-US" sz="2400" dirty="0" smtClean="0">
                    <a:solidFill>
                      <a:schemeClr val="tx2">
                        <a:lumMod val="50000"/>
                      </a:schemeClr>
                    </a:solidFill>
                  </a:rPr>
                  <a:t> u </a:t>
                </a:r>
                <a:r>
                  <a:rPr lang="en-US" sz="2400" dirty="0" err="1" smtClean="0">
                    <a:solidFill>
                      <a:schemeClr val="tx2">
                        <a:lumMod val="50000"/>
                      </a:schemeClr>
                    </a:solidFill>
                  </a:rPr>
                  <a:t>holda</a:t>
                </a:r>
                <a:r>
                  <a:rPr lang="en-US" sz="2400" dirty="0" smtClean="0">
                    <a:solidFill>
                      <a:schemeClr val="tx2">
                        <a:lumMod val="50000"/>
                      </a:schemeClr>
                    </a:solidFill>
                  </a:rPr>
                  <a:t> </a:t>
                </a:r>
                <a:r>
                  <a:rPr lang="en-US" sz="2400" dirty="0" err="1" smtClean="0">
                    <a:solidFill>
                      <a:schemeClr val="tx2">
                        <a:lumMod val="50000"/>
                      </a:schemeClr>
                    </a:solidFill>
                  </a:rPr>
                  <a:t>funksiya</a:t>
                </a:r>
                <a:r>
                  <a:rPr lang="en-US" sz="2400" dirty="0" smtClean="0">
                    <a:solidFill>
                      <a:schemeClr val="tx2">
                        <a:lumMod val="50000"/>
                      </a:schemeClr>
                    </a:solidFill>
                  </a:rPr>
                  <a:t> </a:t>
                </a:r>
                <a:r>
                  <a:rPr lang="en-US" sz="2400" dirty="0" err="1" smtClean="0">
                    <a:solidFill>
                      <a:schemeClr val="tx2">
                        <a:lumMod val="50000"/>
                      </a:schemeClr>
                    </a:solidFill>
                  </a:rPr>
                  <a:t>hosilasi</a:t>
                </a:r>
                <a:r>
                  <a:rPr lang="en-US" sz="2400" dirty="0" smtClean="0">
                    <a:solidFill>
                      <a:schemeClr val="tx2">
                        <a:lumMod val="50000"/>
                      </a:schemeClr>
                    </a:solidFill>
                  </a:rPr>
                  <a:t> </a:t>
                </a:r>
                <a:r>
                  <a:rPr lang="en-US" sz="2000" i="1" dirty="0">
                    <a:solidFill>
                      <a:schemeClr val="tx2">
                        <a:lumMod val="50000"/>
                      </a:schemeClr>
                    </a:solidFill>
                  </a:rPr>
                  <a:t>f’(x</a:t>
                </a:r>
                <a:r>
                  <a:rPr lang="en-US" sz="2000" i="1" baseline="-25000" dirty="0">
                    <a:solidFill>
                      <a:schemeClr val="tx2">
                        <a:lumMod val="50000"/>
                      </a:schemeClr>
                    </a:solidFill>
                  </a:rPr>
                  <a:t>0</a:t>
                </a:r>
                <a:r>
                  <a:rPr lang="en-US" sz="2000" i="1" dirty="0">
                    <a:solidFill>
                      <a:schemeClr val="tx2">
                        <a:lumMod val="50000"/>
                      </a:schemeClr>
                    </a:solidFill>
                  </a:rPr>
                  <a:t>) </a:t>
                </a:r>
                <a:r>
                  <a:rPr lang="en-US" sz="2000" i="1" dirty="0" smtClean="0">
                    <a:solidFill>
                      <a:schemeClr val="tx2">
                        <a:lumMod val="50000"/>
                      </a:schemeClr>
                    </a:solidFill>
                  </a:rPr>
                  <a:t> </a:t>
                </a:r>
                <a:r>
                  <a:rPr lang="en-US" sz="2000" dirty="0" err="1" smtClean="0">
                    <a:solidFill>
                      <a:schemeClr val="tx2">
                        <a:lumMod val="50000"/>
                      </a:schemeClr>
                    </a:solidFill>
                  </a:rPr>
                  <a:t>mavjud</a:t>
                </a:r>
                <a:r>
                  <a:rPr lang="en-US" sz="2000" dirty="0" smtClean="0">
                    <a:solidFill>
                      <a:schemeClr val="tx2">
                        <a:lumMod val="50000"/>
                      </a:schemeClr>
                    </a:solidFill>
                  </a:rPr>
                  <a:t> </a:t>
                </a:r>
                <a:r>
                  <a:rPr lang="en-US" sz="2000" dirty="0" err="1" smtClean="0">
                    <a:solidFill>
                      <a:schemeClr val="tx2">
                        <a:lumMod val="50000"/>
                      </a:schemeClr>
                    </a:solidFill>
                  </a:rPr>
                  <a:t>va</a:t>
                </a:r>
                <a:r>
                  <a:rPr lang="en-US" sz="2000" dirty="0" smtClean="0">
                    <a:solidFill>
                      <a:schemeClr val="tx2">
                        <a:lumMod val="50000"/>
                      </a:schemeClr>
                    </a:solidFill>
                  </a:rPr>
                  <a:t> </a:t>
                </a:r>
                <a:r>
                  <a:rPr lang="en-US" sz="2000" dirty="0" err="1" smtClean="0">
                    <a:solidFill>
                      <a:schemeClr val="tx2">
                        <a:lumMod val="50000"/>
                      </a:schemeClr>
                    </a:solidFill>
                  </a:rPr>
                  <a:t>nolga</a:t>
                </a:r>
                <a:r>
                  <a:rPr lang="en-US" sz="2000" dirty="0" smtClean="0">
                    <a:solidFill>
                      <a:schemeClr val="tx2">
                        <a:lumMod val="50000"/>
                      </a:schemeClr>
                    </a:solidFill>
                  </a:rPr>
                  <a:t> </a:t>
                </a:r>
                <a:r>
                  <a:rPr lang="en-US" sz="2000" dirty="0" err="1" smtClean="0">
                    <a:solidFill>
                      <a:schemeClr val="tx2">
                        <a:lumMod val="50000"/>
                      </a:schemeClr>
                    </a:solidFill>
                  </a:rPr>
                  <a:t>teng</a:t>
                </a:r>
                <a:r>
                  <a:rPr lang="en-US" sz="2000" dirty="0" smtClean="0">
                    <a:solidFill>
                      <a:schemeClr val="tx2">
                        <a:lumMod val="50000"/>
                      </a:schemeClr>
                    </a:solidFill>
                  </a:rPr>
                  <a:t> </a:t>
                </a:r>
                <a:r>
                  <a:rPr lang="en-US" sz="2000" dirty="0" err="1" smtClean="0">
                    <a:solidFill>
                      <a:schemeClr val="tx2">
                        <a:lumMod val="50000"/>
                      </a:schemeClr>
                    </a:solidFill>
                  </a:rPr>
                  <a:t>bo’ladi</a:t>
                </a:r>
                <a:r>
                  <a:rPr lang="en-US" sz="2000" dirty="0" smtClean="0">
                    <a:solidFill>
                      <a:schemeClr val="tx2">
                        <a:lumMod val="50000"/>
                      </a:schemeClr>
                    </a:solidFill>
                  </a:rPr>
                  <a:t>. </a:t>
                </a:r>
                <a:br>
                  <a:rPr lang="en-US" sz="2000" dirty="0" smtClean="0">
                    <a:solidFill>
                      <a:schemeClr val="tx2">
                        <a:lumMod val="50000"/>
                      </a:schemeClr>
                    </a:solidFill>
                  </a:rPr>
                </a:br>
                <a:r>
                  <a:rPr lang="en-US" sz="2000" dirty="0">
                    <a:solidFill>
                      <a:schemeClr val="tx2">
                        <a:lumMod val="50000"/>
                      </a:schemeClr>
                    </a:solidFill>
                  </a:rPr>
                  <a:t> </a:t>
                </a:r>
                <a:r>
                  <a:rPr lang="en-US" sz="2000" dirty="0" smtClean="0">
                    <a:solidFill>
                      <a:schemeClr val="tx2">
                        <a:lumMod val="50000"/>
                      </a:schemeClr>
                    </a:solidFill>
                  </a:rPr>
                  <a:t>  Agar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-0) </a:t>
                </a:r>
                <a:r>
                  <a:rPr lang="en-US" sz="2400" dirty="0" err="1">
                    <a:solidFill>
                      <a:schemeClr val="tx2">
                        <a:lumMod val="50000"/>
                      </a:schemeClr>
                    </a:solidFill>
                  </a:rPr>
                  <a:t>va</a:t>
                </a:r>
                <a:r>
                  <a:rPr lang="en-US" sz="2400" dirty="0">
                    <a:solidFill>
                      <a:schemeClr val="tx2">
                        <a:lumMod val="50000"/>
                      </a:schemeClr>
                    </a:solidFill>
                  </a:rPr>
                  <a:t> </a:t>
                </a:r>
                <a:r>
                  <a:rPr lang="en-US" sz="2400" dirty="0" smtClean="0">
                    <a:solidFill>
                      <a:schemeClr val="tx2">
                        <a:lumMod val="50000"/>
                      </a:schemeClr>
                    </a:solidFill>
                  </a:rPr>
                  <a:t>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+0)</a:t>
                </a:r>
                <a:r>
                  <a:rPr lang="en-US" sz="2400" dirty="0">
                    <a:solidFill>
                      <a:schemeClr val="tx2">
                        <a:lumMod val="50000"/>
                      </a:schemeClr>
                    </a:solidFill>
                  </a:rPr>
                  <a:t> </a:t>
                </a:r>
                <a:r>
                  <a:rPr lang="en-US" sz="2400" dirty="0" err="1" smtClean="0">
                    <a:solidFill>
                      <a:schemeClr val="tx2">
                        <a:lumMod val="50000"/>
                      </a:schemeClr>
                    </a:solidFill>
                  </a:rPr>
                  <a:t>lar</a:t>
                </a:r>
                <a:r>
                  <a:rPr lang="en-US" sz="2400" dirty="0" smtClean="0">
                    <a:solidFill>
                      <a:schemeClr val="tx2">
                        <a:lumMod val="50000"/>
                      </a:schemeClr>
                    </a:solidFill>
                  </a:rPr>
                  <a:t> </a:t>
                </a:r>
                <a:r>
                  <a:rPr lang="en-US" sz="2400" dirty="0" err="1" smtClean="0">
                    <a:solidFill>
                      <a:schemeClr val="tx2">
                        <a:lumMod val="50000"/>
                      </a:schemeClr>
                    </a:solidFill>
                  </a:rPr>
                  <a:t>noldan</a:t>
                </a:r>
                <a:r>
                  <a:rPr lang="en-US" sz="2400" dirty="0" smtClean="0">
                    <a:solidFill>
                      <a:schemeClr val="tx2">
                        <a:lumMod val="50000"/>
                      </a:schemeClr>
                    </a:solidFill>
                  </a:rPr>
                  <a:t> </a:t>
                </a:r>
                <a:r>
                  <a:rPr lang="en-US" sz="2400" dirty="0" err="1" smtClean="0">
                    <a:solidFill>
                      <a:schemeClr val="tx2">
                        <a:lumMod val="50000"/>
                      </a:schemeClr>
                    </a:solidFill>
                  </a:rPr>
                  <a:t>farqli</a:t>
                </a:r>
                <a:r>
                  <a:rPr lang="en-US" sz="2400" dirty="0" smtClean="0">
                    <a:solidFill>
                      <a:schemeClr val="tx2">
                        <a:lumMod val="50000"/>
                      </a:schemeClr>
                    </a:solidFill>
                  </a:rPr>
                  <a:t> </a:t>
                </a:r>
                <a:r>
                  <a:rPr lang="en-US" sz="2400" dirty="0" err="1" smtClean="0">
                    <a:solidFill>
                      <a:schemeClr val="tx2">
                        <a:lumMod val="50000"/>
                      </a:schemeClr>
                    </a:solidFill>
                  </a:rPr>
                  <a:t>bo’lsa</a:t>
                </a:r>
                <a:r>
                  <a:rPr lang="en-US" sz="2400" dirty="0" smtClean="0">
                    <a:solidFill>
                      <a:schemeClr val="tx2">
                        <a:lumMod val="50000"/>
                      </a:schemeClr>
                    </a:solidFill>
                  </a:rPr>
                  <a:t> </a:t>
                </a:r>
                <a:r>
                  <a:rPr lang="en-US" sz="2400" dirty="0" err="1" smtClean="0">
                    <a:solidFill>
                      <a:schemeClr val="tx2">
                        <a:lumMod val="50000"/>
                      </a:schemeClr>
                    </a:solidFill>
                  </a:rPr>
                  <a:t>aniqki</a:t>
                </a:r>
                <a:r>
                  <a:rPr lang="en-US" sz="2400" dirty="0" smtClean="0">
                    <a:solidFill>
                      <a:schemeClr val="tx2">
                        <a:lumMod val="50000"/>
                      </a:schemeClr>
                    </a:solidFill>
                  </a:rPr>
                  <a:t>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a:t>
                </a:r>
                <a:r>
                  <a:rPr lang="en-US" sz="2400" i="1" dirty="0" smtClean="0">
                    <a:solidFill>
                      <a:schemeClr val="tx2">
                        <a:lumMod val="50000"/>
                      </a:schemeClr>
                    </a:solidFill>
                  </a:rPr>
                  <a:t>0) </a:t>
                </a:r>
                <a14:m>
                  <m:oMath xmlns:m="http://schemas.openxmlformats.org/officeDocument/2006/math">
                    <m:r>
                      <a:rPr lang="en-US" sz="2400" i="1" smtClean="0">
                        <a:solidFill>
                          <a:schemeClr val="tx2">
                            <a:lumMod val="50000"/>
                          </a:schemeClr>
                        </a:solidFill>
                        <a:latin typeface="Cambria Math"/>
                        <a:ea typeface="Cambria Math"/>
                      </a:rPr>
                      <m:t>&lt;</m:t>
                    </m:r>
                  </m:oMath>
                </a14:m>
                <a:r>
                  <a:rPr lang="en-US" sz="2400" dirty="0" smtClean="0">
                    <a:solidFill>
                      <a:schemeClr val="tx2">
                        <a:lumMod val="50000"/>
                      </a:schemeClr>
                    </a:solidFill>
                  </a:rPr>
                  <a:t> </a:t>
                </a:r>
                <a:r>
                  <a:rPr lang="en-US" sz="2400" i="1" dirty="0">
                    <a:solidFill>
                      <a:schemeClr val="tx2">
                        <a:lumMod val="50000"/>
                      </a:schemeClr>
                    </a:solidFill>
                  </a:rPr>
                  <a:t>f’(</a:t>
                </a:r>
                <a14:m>
                  <m:oMath xmlns:m="http://schemas.openxmlformats.org/officeDocument/2006/math">
                    <m:sSub>
                      <m:sSubPr>
                        <m:ctrlPr>
                          <a:rPr lang="en-US" sz="2400" i="1">
                            <a:solidFill>
                              <a:schemeClr val="tx2">
                                <a:lumMod val="50000"/>
                              </a:schemeClr>
                            </a:solidFill>
                            <a:latin typeface="Cambria Math"/>
                          </a:rPr>
                        </m:ctrlPr>
                      </m:sSubPr>
                      <m:e>
                        <m:r>
                          <a:rPr lang="en-US" sz="2400" i="1">
                            <a:solidFill>
                              <a:schemeClr val="tx2">
                                <a:lumMod val="50000"/>
                              </a:schemeClr>
                            </a:solidFill>
                            <a:latin typeface="Cambria Math"/>
                          </a:rPr>
                          <m:t>𝑥</m:t>
                        </m:r>
                      </m:e>
                      <m:sub>
                        <m:r>
                          <a:rPr lang="en-US" sz="2400" i="1">
                            <a:solidFill>
                              <a:schemeClr val="tx2">
                                <a:lumMod val="50000"/>
                              </a:schemeClr>
                            </a:solidFill>
                            <a:latin typeface="Cambria Math"/>
                          </a:rPr>
                          <m:t>0</m:t>
                        </m:r>
                      </m:sub>
                    </m:sSub>
                  </m:oMath>
                </a14:m>
                <a:r>
                  <a:rPr lang="en-US" sz="2400" i="1" dirty="0">
                    <a:solidFill>
                      <a:schemeClr val="tx2">
                        <a:lumMod val="50000"/>
                      </a:schemeClr>
                    </a:solidFill>
                  </a:rPr>
                  <a:t>  +</a:t>
                </a:r>
                <a:r>
                  <a:rPr lang="en-US" sz="2400" i="1" dirty="0" smtClean="0">
                    <a:solidFill>
                      <a:schemeClr val="tx2">
                        <a:lumMod val="50000"/>
                      </a:schemeClr>
                    </a:solidFill>
                  </a:rPr>
                  <a:t>0)</a:t>
                </a:r>
                <a:r>
                  <a:rPr lang="en-US" sz="2400" dirty="0" smtClean="0">
                    <a:solidFill>
                      <a:schemeClr val="tx2">
                        <a:lumMod val="50000"/>
                      </a:schemeClr>
                    </a:solidFill>
                  </a:rPr>
                  <a:t> </a:t>
                </a:r>
                <a:r>
                  <a:rPr lang="en-US" sz="2400" dirty="0" err="1" smtClean="0">
                    <a:solidFill>
                      <a:schemeClr val="tx2">
                        <a:lumMod val="50000"/>
                      </a:schemeClr>
                    </a:solidFill>
                  </a:rPr>
                  <a:t>bo’lib</a:t>
                </a:r>
                <a:r>
                  <a:rPr lang="en-US" sz="2400" dirty="0" smtClean="0">
                    <a:solidFill>
                      <a:schemeClr val="tx2">
                        <a:lumMod val="50000"/>
                      </a:schemeClr>
                    </a:solidFill>
                  </a:rPr>
                  <a:t> </a:t>
                </a:r>
                <a:r>
                  <a:rPr lang="en-US" sz="2000" i="1" dirty="0">
                    <a:solidFill>
                      <a:schemeClr val="tx2">
                        <a:lumMod val="50000"/>
                      </a:schemeClr>
                    </a:solidFill>
                  </a:rPr>
                  <a:t>f’(x</a:t>
                </a:r>
                <a:r>
                  <a:rPr lang="en-US" sz="2000" i="1" baseline="-25000" dirty="0">
                    <a:solidFill>
                      <a:schemeClr val="tx2">
                        <a:lumMod val="50000"/>
                      </a:schemeClr>
                    </a:solidFill>
                  </a:rPr>
                  <a:t>0</a:t>
                </a:r>
                <a:r>
                  <a:rPr lang="en-US" sz="2000" i="1" dirty="0">
                    <a:solidFill>
                      <a:schemeClr val="tx2">
                        <a:lumMod val="50000"/>
                      </a:schemeClr>
                    </a:solidFill>
                  </a:rPr>
                  <a:t>) </a:t>
                </a:r>
                <a:r>
                  <a:rPr lang="en-US" sz="2000" dirty="0" smtClean="0">
                    <a:solidFill>
                      <a:schemeClr val="tx2">
                        <a:lumMod val="50000"/>
                      </a:schemeClr>
                    </a:solidFill>
                  </a:rPr>
                  <a:t> </a:t>
                </a:r>
                <a:r>
                  <a:rPr lang="en-US" sz="2200" dirty="0" err="1" smtClean="0">
                    <a:solidFill>
                      <a:schemeClr val="tx2">
                        <a:lumMod val="50000"/>
                      </a:schemeClr>
                    </a:solidFill>
                  </a:rPr>
                  <a:t>mavjud</a:t>
                </a:r>
                <a:r>
                  <a:rPr lang="en-US" sz="2200" dirty="0" smtClean="0">
                    <a:solidFill>
                      <a:schemeClr val="tx2">
                        <a:lumMod val="50000"/>
                      </a:schemeClr>
                    </a:solidFill>
                  </a:rPr>
                  <a:t> </a:t>
                </a:r>
                <a:r>
                  <a:rPr lang="en-US" sz="2200" dirty="0" err="1" smtClean="0">
                    <a:solidFill>
                      <a:schemeClr val="tx2">
                        <a:lumMod val="50000"/>
                      </a:schemeClr>
                    </a:solidFill>
                  </a:rPr>
                  <a:t>bo’ladi</a:t>
                </a:r>
                <a:r>
                  <a:rPr lang="en-US" sz="2200" dirty="0" smtClean="0">
                    <a:solidFill>
                      <a:schemeClr val="tx2">
                        <a:lumMod val="50000"/>
                      </a:schemeClr>
                    </a:solidFill>
                  </a:rPr>
                  <a:t>. </a:t>
                </a:r>
                <a:br>
                  <a:rPr lang="en-US" sz="2200" dirty="0" smtClean="0">
                    <a:solidFill>
                      <a:schemeClr val="tx2">
                        <a:lumMod val="50000"/>
                      </a:schemeClr>
                    </a:solidFill>
                  </a:rPr>
                </a:br>
                <a:r>
                  <a:rPr lang="en-US" sz="2200" dirty="0">
                    <a:solidFill>
                      <a:schemeClr val="tx2">
                        <a:lumMod val="50000"/>
                      </a:schemeClr>
                    </a:solidFill>
                  </a:rPr>
                  <a:t> </a:t>
                </a:r>
                <a:r>
                  <a:rPr lang="en-US" sz="2200" dirty="0" smtClean="0">
                    <a:solidFill>
                      <a:schemeClr val="tx2">
                        <a:lumMod val="50000"/>
                      </a:schemeClr>
                    </a:solidFill>
                  </a:rPr>
                  <a:t>   </a:t>
                </a:r>
                <a:r>
                  <a:rPr lang="en-US" sz="2200" dirty="0" err="1" smtClean="0">
                    <a:solidFill>
                      <a:schemeClr val="tx2">
                        <a:lumMod val="50000"/>
                      </a:schemeClr>
                    </a:solidFill>
                  </a:rPr>
                  <a:t>Funksiya</a:t>
                </a:r>
                <a:r>
                  <a:rPr lang="en-US" sz="2200" dirty="0" smtClean="0">
                    <a:solidFill>
                      <a:schemeClr val="tx2">
                        <a:lumMod val="50000"/>
                      </a:schemeClr>
                    </a:solidFill>
                  </a:rPr>
                  <a:t> </a:t>
                </a:r>
                <a:r>
                  <a:rPr lang="en-US" sz="2200" i="1" dirty="0">
                    <a:solidFill>
                      <a:schemeClr val="tx2">
                        <a:lumMod val="50000"/>
                      </a:schemeClr>
                    </a:solidFill>
                  </a:rPr>
                  <a:t> </a:t>
                </a:r>
                <a:r>
                  <a:rPr lang="en-US" sz="2200" i="1" dirty="0" smtClean="0">
                    <a:solidFill>
                      <a:schemeClr val="tx2">
                        <a:lumMod val="50000"/>
                      </a:schemeClr>
                    </a:solidFill>
                  </a:rPr>
                  <a:t>  </a:t>
                </a:r>
                <a:r>
                  <a:rPr lang="en-US" sz="2200" dirty="0" err="1" smtClean="0">
                    <a:solidFill>
                      <a:schemeClr val="tx2">
                        <a:lumMod val="50000"/>
                      </a:schemeClr>
                    </a:solidFill>
                  </a:rPr>
                  <a:t>nuqtada</a:t>
                </a:r>
                <a:r>
                  <a:rPr lang="en-US" sz="2200" dirty="0" smtClean="0">
                    <a:solidFill>
                      <a:schemeClr val="tx2">
                        <a:lumMod val="50000"/>
                      </a:schemeClr>
                    </a:solidFill>
                  </a:rPr>
                  <a:t>  </a:t>
                </a:r>
                <a:r>
                  <a:rPr lang="en-US" sz="2200" dirty="0" err="1" smtClean="0">
                    <a:solidFill>
                      <a:schemeClr val="tx2">
                        <a:lumMod val="50000"/>
                      </a:schemeClr>
                    </a:solidFill>
                  </a:rPr>
                  <a:t>minimumga</a:t>
                </a:r>
                <a:r>
                  <a:rPr lang="en-US" sz="2200" dirty="0" smtClean="0">
                    <a:solidFill>
                      <a:schemeClr val="tx2">
                        <a:lumMod val="50000"/>
                      </a:schemeClr>
                    </a:solidFill>
                  </a:rPr>
                  <a:t> </a:t>
                </a:r>
                <a:r>
                  <a:rPr lang="en-US" sz="2200" dirty="0" err="1" smtClean="0">
                    <a:solidFill>
                      <a:schemeClr val="tx2">
                        <a:lumMod val="50000"/>
                      </a:schemeClr>
                    </a:solidFill>
                  </a:rPr>
                  <a:t>ega</a:t>
                </a:r>
                <a:r>
                  <a:rPr lang="en-US" sz="2200" dirty="0" smtClean="0">
                    <a:solidFill>
                      <a:schemeClr val="tx2">
                        <a:lumMod val="50000"/>
                      </a:schemeClr>
                    </a:solidFill>
                  </a:rPr>
                  <a:t>  </a:t>
                </a:r>
                <a:r>
                  <a:rPr lang="en-US" sz="2200" dirty="0" err="1">
                    <a:solidFill>
                      <a:schemeClr val="tx2">
                        <a:lumMod val="50000"/>
                      </a:schemeClr>
                    </a:solidFill>
                  </a:rPr>
                  <a:t>b</a:t>
                </a:r>
                <a:r>
                  <a:rPr lang="en-US" sz="2200" dirty="0" err="1" smtClean="0">
                    <a:solidFill>
                      <a:schemeClr val="tx2">
                        <a:lumMod val="50000"/>
                      </a:schemeClr>
                    </a:solidFill>
                  </a:rPr>
                  <a:t>o’lgan</a:t>
                </a:r>
                <a:r>
                  <a:rPr lang="en-US" sz="2200" dirty="0" smtClean="0">
                    <a:solidFill>
                      <a:schemeClr val="tx2">
                        <a:lumMod val="50000"/>
                      </a:schemeClr>
                    </a:solidFill>
                  </a:rPr>
                  <a:t> </a:t>
                </a:r>
                <a:r>
                  <a:rPr lang="en-US" sz="2200" dirty="0" err="1" smtClean="0">
                    <a:solidFill>
                      <a:schemeClr val="tx2">
                        <a:lumMod val="50000"/>
                      </a:schemeClr>
                    </a:solidFill>
                  </a:rPr>
                  <a:t>hol</a:t>
                </a:r>
                <a:r>
                  <a:rPr lang="en-US" sz="2200" dirty="0" smtClean="0">
                    <a:solidFill>
                      <a:schemeClr val="tx2">
                        <a:lumMod val="50000"/>
                      </a:schemeClr>
                    </a:solidFill>
                  </a:rPr>
                  <a:t> ham </a:t>
                </a:r>
                <a:r>
                  <a:rPr lang="en-US" sz="2200" dirty="0" err="1" smtClean="0">
                    <a:solidFill>
                      <a:schemeClr val="tx2">
                        <a:lumMod val="50000"/>
                      </a:schemeClr>
                    </a:solidFill>
                  </a:rPr>
                  <a:t>yuqoridagi</a:t>
                </a:r>
                <a:r>
                  <a:rPr lang="en-US" sz="2200" dirty="0" smtClean="0">
                    <a:solidFill>
                      <a:schemeClr val="tx2">
                        <a:lumMod val="50000"/>
                      </a:schemeClr>
                    </a:solidFill>
                  </a:rPr>
                  <a:t> </a:t>
                </a:r>
                <a:r>
                  <a:rPr lang="en-US" sz="2200" dirty="0" err="1" smtClean="0">
                    <a:solidFill>
                      <a:schemeClr val="tx2">
                        <a:lumMod val="50000"/>
                      </a:schemeClr>
                    </a:solidFill>
                  </a:rPr>
                  <a:t>kabi</a:t>
                </a:r>
                <a:r>
                  <a:rPr lang="en-US" sz="2200" dirty="0" smtClean="0">
                    <a:solidFill>
                      <a:schemeClr val="tx2">
                        <a:lumMod val="50000"/>
                      </a:schemeClr>
                    </a:solidFill>
                  </a:rPr>
                  <a:t> </a:t>
                </a:r>
                <a:r>
                  <a:rPr lang="en-US" sz="2200" dirty="0" err="1" smtClean="0">
                    <a:solidFill>
                      <a:schemeClr val="tx2">
                        <a:lumMod val="50000"/>
                      </a:schemeClr>
                    </a:solidFill>
                  </a:rPr>
                  <a:t>isbotlanadi</a:t>
                </a:r>
                <a:r>
                  <a:rPr lang="en-US" sz="2200" dirty="0" smtClean="0">
                    <a:solidFill>
                      <a:schemeClr val="tx2">
                        <a:lumMod val="50000"/>
                      </a:schemeClr>
                    </a:solidFill>
                  </a:rPr>
                  <a:t>. </a:t>
                </a:r>
                <a:endParaRPr lang="ru-RU" sz="2200" baseline="-250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85800" y="836712"/>
                <a:ext cx="7772400" cy="4824536"/>
              </a:xfrm>
              <a:blipFill rotWithShape="1">
                <a:blip r:embed="rId2"/>
                <a:stretch>
                  <a:fillRect l="-1255" b="-2525"/>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467544" y="6512664"/>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364691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611560" y="260648"/>
                <a:ext cx="7772400" cy="3268960"/>
              </a:xfrm>
            </p:spPr>
            <p:txBody>
              <a:bodyPr>
                <a:normAutofit/>
              </a:bodyPr>
              <a:lstStyle/>
              <a:p>
                <a:pPr algn="l"/>
                <a:r>
                  <a:rPr lang="en-US" sz="2400" b="1" dirty="0" smtClean="0">
                    <a:solidFill>
                      <a:schemeClr val="tx2">
                        <a:lumMod val="50000"/>
                      </a:schemeClr>
                    </a:solidFill>
                  </a:rPr>
                  <a:t>    3- </a:t>
                </a:r>
                <a:r>
                  <a:rPr lang="en-US" sz="2400" b="1" dirty="0" err="1" smtClean="0">
                    <a:solidFill>
                      <a:schemeClr val="tx2">
                        <a:lumMod val="50000"/>
                      </a:schemeClr>
                    </a:solidFill>
                  </a:rPr>
                  <a:t>tarif</a:t>
                </a:r>
                <a:r>
                  <a:rPr lang="en-US" sz="2400" b="1" dirty="0" smtClean="0">
                    <a:solidFill>
                      <a:schemeClr val="tx2">
                        <a:lumMod val="50000"/>
                      </a:schemeClr>
                    </a:solidFill>
                  </a:rPr>
                  <a:t>. </a:t>
                </a:r>
                <a:r>
                  <a:rPr lang="en-US" sz="2400" dirty="0" err="1" smtClean="0">
                    <a:solidFill>
                      <a:schemeClr val="tx2">
                        <a:lumMod val="50000"/>
                      </a:schemeClr>
                    </a:solidFill>
                  </a:rPr>
                  <a:t>Funksiya</a:t>
                </a:r>
                <a:r>
                  <a:rPr lang="en-US" sz="2400" dirty="0" smtClean="0">
                    <a:solidFill>
                      <a:schemeClr val="tx2">
                        <a:lumMod val="50000"/>
                      </a:schemeClr>
                    </a:solidFill>
                  </a:rPr>
                  <a:t> </a:t>
                </a:r>
                <a:r>
                  <a:rPr lang="en-US" sz="2400" dirty="0" err="1" smtClean="0">
                    <a:solidFill>
                      <a:schemeClr val="tx2">
                        <a:lumMod val="50000"/>
                      </a:schemeClr>
                    </a:solidFill>
                  </a:rPr>
                  <a:t>hosilasini</a:t>
                </a:r>
                <a:r>
                  <a:rPr lang="en-US" sz="2400" dirty="0" smtClean="0">
                    <a:solidFill>
                      <a:schemeClr val="tx2">
                        <a:lumMod val="50000"/>
                      </a:schemeClr>
                    </a:solidFill>
                  </a:rPr>
                  <a:t> </a:t>
                </a:r>
                <a:r>
                  <a:rPr lang="en-US" sz="2400" dirty="0" err="1" smtClean="0">
                    <a:solidFill>
                      <a:schemeClr val="tx2">
                        <a:lumMod val="50000"/>
                      </a:schemeClr>
                    </a:solidFill>
                  </a:rPr>
                  <a:t>nolga</a:t>
                </a:r>
                <a:r>
                  <a:rPr lang="en-US" sz="2400" dirty="0" smtClean="0">
                    <a:solidFill>
                      <a:schemeClr val="tx2">
                        <a:lumMod val="50000"/>
                      </a:schemeClr>
                    </a:solidFill>
                  </a:rPr>
                  <a:t> </a:t>
                </a:r>
                <a:r>
                  <a:rPr lang="en-US" sz="2400" dirty="0" err="1" smtClean="0">
                    <a:solidFill>
                      <a:schemeClr val="tx2">
                        <a:lumMod val="50000"/>
                      </a:schemeClr>
                    </a:solidFill>
                  </a:rPr>
                  <a:t>aylantiradigan</a:t>
                </a:r>
                <a:r>
                  <a:rPr lang="en-US" sz="2400" dirty="0" smtClean="0">
                    <a:solidFill>
                      <a:schemeClr val="tx2">
                        <a:lumMod val="50000"/>
                      </a:schemeClr>
                    </a:solidFill>
                  </a:rPr>
                  <a:t> </a:t>
                </a:r>
                <a:r>
                  <a:rPr lang="en-US" sz="2400" dirty="0" err="1" smtClean="0">
                    <a:solidFill>
                      <a:schemeClr val="tx2">
                        <a:lumMod val="50000"/>
                      </a:schemeClr>
                    </a:solidFill>
                  </a:rPr>
                  <a:t>nuqtalar</a:t>
                </a:r>
                <a:r>
                  <a:rPr lang="en-US" sz="2400" dirty="0" smtClean="0">
                    <a:solidFill>
                      <a:schemeClr val="tx2">
                        <a:lumMod val="50000"/>
                      </a:schemeClr>
                    </a:solidFill>
                  </a:rPr>
                  <a:t> </a:t>
                </a:r>
                <a:r>
                  <a:rPr lang="en-US" sz="2400" dirty="0" err="1" smtClean="0">
                    <a:solidFill>
                      <a:schemeClr val="tx2">
                        <a:lumMod val="50000"/>
                      </a:schemeClr>
                    </a:solidFill>
                  </a:rPr>
                  <a:t>yoki</a:t>
                </a:r>
                <a:r>
                  <a:rPr lang="en-US" sz="2400" dirty="0" smtClean="0">
                    <a:solidFill>
                      <a:schemeClr val="tx2">
                        <a:lumMod val="50000"/>
                      </a:schemeClr>
                    </a:solidFill>
                  </a:rPr>
                  <a:t> </a:t>
                </a:r>
                <a:r>
                  <a:rPr lang="en-US" sz="2400" dirty="0" err="1" smtClean="0">
                    <a:solidFill>
                      <a:schemeClr val="tx2">
                        <a:lumMod val="50000"/>
                      </a:schemeClr>
                    </a:solidFill>
                  </a:rPr>
                  <a:t>hosila</a:t>
                </a:r>
                <a:r>
                  <a:rPr lang="en-US" sz="2400" dirty="0" smtClean="0">
                    <a:solidFill>
                      <a:schemeClr val="tx2">
                        <a:lumMod val="50000"/>
                      </a:schemeClr>
                    </a:solidFill>
                  </a:rPr>
                  <a:t> </a:t>
                </a:r>
                <a:r>
                  <a:rPr lang="en-US" sz="2400" dirty="0" err="1" smtClean="0">
                    <a:solidFill>
                      <a:schemeClr val="tx2">
                        <a:lumMod val="50000"/>
                      </a:schemeClr>
                    </a:solidFill>
                  </a:rPr>
                  <a:t>mavjud</a:t>
                </a:r>
                <a:r>
                  <a:rPr lang="en-US" sz="2400" dirty="0" smtClean="0">
                    <a:solidFill>
                      <a:schemeClr val="tx2">
                        <a:lumMod val="50000"/>
                      </a:schemeClr>
                    </a:solidFill>
                  </a:rPr>
                  <a:t> </a:t>
                </a:r>
                <a:r>
                  <a:rPr lang="en-US" sz="2400" dirty="0" err="1" smtClean="0">
                    <a:solidFill>
                      <a:schemeClr val="tx2">
                        <a:lumMod val="50000"/>
                      </a:schemeClr>
                    </a:solidFill>
                  </a:rPr>
                  <a:t>bo’lmaydigan</a:t>
                </a:r>
                <a:r>
                  <a:rPr lang="en-US" sz="2400" dirty="0" smtClean="0">
                    <a:solidFill>
                      <a:schemeClr val="tx2">
                        <a:lumMod val="50000"/>
                      </a:schemeClr>
                    </a:solidFill>
                  </a:rPr>
                  <a:t> </a:t>
                </a:r>
                <a:r>
                  <a:rPr lang="en-US" sz="2400" dirty="0" err="1" smtClean="0">
                    <a:solidFill>
                      <a:schemeClr val="tx2">
                        <a:lumMod val="50000"/>
                      </a:schemeClr>
                    </a:solidFill>
                  </a:rPr>
                  <a:t>nuqtalar</a:t>
                </a:r>
                <a:r>
                  <a:rPr lang="en-US" sz="2400" dirty="0" smtClean="0">
                    <a:solidFill>
                      <a:schemeClr val="tx2">
                        <a:lumMod val="50000"/>
                      </a:schemeClr>
                    </a:solidFill>
                  </a:rPr>
                  <a:t> </a:t>
                </a:r>
                <a:r>
                  <a:rPr lang="en-US" sz="2400" dirty="0" err="1" smtClean="0">
                    <a:solidFill>
                      <a:schemeClr val="tx2">
                        <a:lumMod val="50000"/>
                      </a:schemeClr>
                    </a:solidFill>
                  </a:rPr>
                  <a:t>funksiyaning</a:t>
                </a:r>
                <a:r>
                  <a:rPr lang="en-US" sz="2400" dirty="0" smtClean="0">
                    <a:solidFill>
                      <a:schemeClr val="tx2">
                        <a:lumMod val="50000"/>
                      </a:schemeClr>
                    </a:solidFill>
                  </a:rPr>
                  <a:t> </a:t>
                </a:r>
                <a:r>
                  <a:rPr lang="en-US" sz="2400" i="1" dirty="0" err="1" smtClean="0">
                    <a:solidFill>
                      <a:schemeClr val="tx2">
                        <a:lumMod val="50000"/>
                      </a:schemeClr>
                    </a:solidFill>
                  </a:rPr>
                  <a:t>kiritik</a:t>
                </a:r>
                <a:r>
                  <a:rPr lang="en-US" sz="2400" i="1" dirty="0" smtClean="0">
                    <a:solidFill>
                      <a:schemeClr val="tx2">
                        <a:lumMod val="50000"/>
                      </a:schemeClr>
                    </a:solidFill>
                  </a:rPr>
                  <a:t> </a:t>
                </a:r>
                <a:r>
                  <a:rPr lang="en-US" sz="2400" i="1" dirty="0" err="1" smtClean="0">
                    <a:solidFill>
                      <a:schemeClr val="tx2">
                        <a:lumMod val="50000"/>
                      </a:schemeClr>
                    </a:solidFill>
                  </a:rPr>
                  <a:t>nuqtalari</a:t>
                </a:r>
                <a:r>
                  <a:rPr lang="en-US" sz="2400" i="1" dirty="0" smtClean="0">
                    <a:solidFill>
                      <a:schemeClr val="tx2">
                        <a:lumMod val="50000"/>
                      </a:schemeClr>
                    </a:solidFill>
                  </a:rPr>
                  <a:t> </a:t>
                </a:r>
                <a:r>
                  <a:rPr lang="en-US" sz="2400" dirty="0" smtClean="0">
                    <a:solidFill>
                      <a:schemeClr val="tx2">
                        <a:lumMod val="50000"/>
                      </a:schemeClr>
                    </a:solidFill>
                  </a:rPr>
                  <a:t>deb </a:t>
                </a:r>
                <a:r>
                  <a:rPr lang="en-US" sz="2400" dirty="0" err="1" smtClean="0">
                    <a:solidFill>
                      <a:schemeClr val="tx2">
                        <a:lumMod val="50000"/>
                      </a:schemeClr>
                    </a:solidFill>
                  </a:rPr>
                  <a:t>ataladi</a:t>
                </a:r>
                <a:r>
                  <a:rPr lang="en-US" sz="2400" dirty="0" smtClean="0">
                    <a:solidFill>
                      <a:schemeClr val="tx2">
                        <a:lumMod val="50000"/>
                      </a:schemeClr>
                    </a:solidFill>
                  </a:rPr>
                  <a:t>. </a:t>
                </a:r>
                <a:r>
                  <a:rPr lang="en-US" sz="2400" dirty="0" err="1" smtClean="0">
                    <a:solidFill>
                      <a:schemeClr val="tx2">
                        <a:lumMod val="50000"/>
                      </a:schemeClr>
                    </a:solidFill>
                  </a:rPr>
                  <a:t>Funksiya</a:t>
                </a:r>
                <a:r>
                  <a:rPr lang="en-US" sz="2400" dirty="0" smtClean="0">
                    <a:solidFill>
                      <a:schemeClr val="tx2">
                        <a:lumMod val="50000"/>
                      </a:schemeClr>
                    </a:solidFill>
                  </a:rPr>
                  <a:t> </a:t>
                </a:r>
                <a:r>
                  <a:rPr lang="en-US" sz="2400" dirty="0" err="1" smtClean="0">
                    <a:solidFill>
                      <a:schemeClr val="tx2">
                        <a:lumMod val="50000"/>
                      </a:schemeClr>
                    </a:solidFill>
                  </a:rPr>
                  <a:t>hosilasi</a:t>
                </a:r>
                <a:r>
                  <a:rPr lang="en-US" sz="2400" dirty="0" smtClean="0">
                    <a:solidFill>
                      <a:schemeClr val="tx2">
                        <a:lumMod val="50000"/>
                      </a:schemeClr>
                    </a:solidFill>
                  </a:rPr>
                  <a:t> </a:t>
                </a:r>
                <a:r>
                  <a:rPr lang="en-US" sz="2400" dirty="0" err="1" smtClean="0">
                    <a:solidFill>
                      <a:schemeClr val="tx2">
                        <a:lumMod val="50000"/>
                      </a:schemeClr>
                    </a:solidFill>
                  </a:rPr>
                  <a:t>nolga</a:t>
                </a:r>
                <a:r>
                  <a:rPr lang="en-US" sz="2400" dirty="0" smtClean="0">
                    <a:solidFill>
                      <a:schemeClr val="tx2">
                        <a:lumMod val="50000"/>
                      </a:schemeClr>
                    </a:solidFill>
                  </a:rPr>
                  <a:t> </a:t>
                </a:r>
                <a:r>
                  <a:rPr lang="en-US" sz="2400" dirty="0" err="1" smtClean="0">
                    <a:solidFill>
                      <a:schemeClr val="tx2">
                        <a:lumMod val="50000"/>
                      </a:schemeClr>
                    </a:solidFill>
                  </a:rPr>
                  <a:t>teng</a:t>
                </a:r>
                <a:r>
                  <a:rPr lang="en-US" sz="2400" dirty="0" smtClean="0">
                    <a:solidFill>
                      <a:schemeClr val="tx2">
                        <a:lumMod val="50000"/>
                      </a:schemeClr>
                    </a:solidFill>
                  </a:rPr>
                  <a:t> </a:t>
                </a:r>
                <a:r>
                  <a:rPr lang="en-US" sz="2400" dirty="0" err="1" smtClean="0">
                    <a:solidFill>
                      <a:schemeClr val="tx2">
                        <a:lumMod val="50000"/>
                      </a:schemeClr>
                    </a:solidFill>
                  </a:rPr>
                  <a:t>bo’lgan</a:t>
                </a:r>
                <a:r>
                  <a:rPr lang="en-US" sz="2400" dirty="0" smtClean="0">
                    <a:solidFill>
                      <a:schemeClr val="tx2">
                        <a:lumMod val="50000"/>
                      </a:schemeClr>
                    </a:solidFill>
                  </a:rPr>
                  <a:t> </a:t>
                </a:r>
                <a:r>
                  <a:rPr lang="en-US" sz="2400" dirty="0" err="1" smtClean="0">
                    <a:solidFill>
                      <a:schemeClr val="tx2">
                        <a:lumMod val="50000"/>
                      </a:schemeClr>
                    </a:solidFill>
                  </a:rPr>
                  <a:t>nuqtalar</a:t>
                </a:r>
                <a:r>
                  <a:rPr lang="en-US" sz="2400" dirty="0" smtClean="0">
                    <a:solidFill>
                      <a:schemeClr val="tx2">
                        <a:lumMod val="50000"/>
                      </a:schemeClr>
                    </a:solidFill>
                  </a:rPr>
                  <a:t> </a:t>
                </a:r>
                <a:r>
                  <a:rPr lang="en-US" sz="2400" i="1" dirty="0" err="1" smtClean="0">
                    <a:solidFill>
                      <a:schemeClr val="tx2">
                        <a:lumMod val="50000"/>
                      </a:schemeClr>
                    </a:solidFill>
                  </a:rPr>
                  <a:t>statsional</a:t>
                </a:r>
                <a:r>
                  <a:rPr lang="en-US" sz="2400" i="1" dirty="0" smtClean="0">
                    <a:solidFill>
                      <a:schemeClr val="tx2">
                        <a:lumMod val="50000"/>
                      </a:schemeClr>
                    </a:solidFill>
                  </a:rPr>
                  <a:t> </a:t>
                </a:r>
                <a:r>
                  <a:rPr lang="en-US" sz="2400" i="1" dirty="0" err="1" smtClean="0">
                    <a:solidFill>
                      <a:schemeClr val="tx2">
                        <a:lumMod val="50000"/>
                      </a:schemeClr>
                    </a:solidFill>
                  </a:rPr>
                  <a:t>nuqtalar</a:t>
                </a:r>
                <a:r>
                  <a:rPr lang="en-US" sz="2400" dirty="0" smtClean="0">
                    <a:solidFill>
                      <a:schemeClr val="tx2">
                        <a:lumMod val="50000"/>
                      </a:schemeClr>
                    </a:solidFill>
                  </a:rPr>
                  <a:t> deb </a:t>
                </a:r>
                <a:r>
                  <a:rPr lang="en-US" sz="2400" dirty="0" err="1" smtClean="0">
                    <a:solidFill>
                      <a:schemeClr val="tx2">
                        <a:lumMod val="50000"/>
                      </a:schemeClr>
                    </a:solidFill>
                  </a:rPr>
                  <a:t>ataladi</a:t>
                </a:r>
                <a:r>
                  <a:rPr lang="en-US" sz="2400" dirty="0" smtClean="0">
                    <a:solidFill>
                      <a:schemeClr val="tx2">
                        <a:lumMod val="50000"/>
                      </a:schemeClr>
                    </a:solidFill>
                  </a:rPr>
                  <a:t>. </a:t>
                </a:r>
                <a:br>
                  <a:rPr lang="en-US" sz="2400" dirty="0" smtClean="0">
                    <a:solidFill>
                      <a:schemeClr val="tx2">
                        <a:lumMod val="50000"/>
                      </a:schemeClr>
                    </a:solidFill>
                  </a:rPr>
                </a:br>
                <a:r>
                  <a:rPr lang="en-US" sz="2400" dirty="0" smtClean="0">
                    <a:solidFill>
                      <a:schemeClr val="tx2">
                        <a:lumMod val="50000"/>
                      </a:schemeClr>
                    </a:solidFill>
                  </a:rPr>
                  <a:t>     </a:t>
                </a:r>
                <a:r>
                  <a:rPr lang="en-US" sz="2400" dirty="0" err="1" smtClean="0">
                    <a:solidFill>
                      <a:schemeClr val="tx2">
                        <a:lumMod val="50000"/>
                      </a:schemeClr>
                    </a:solidFill>
                  </a:rPr>
                  <a:t>Har</a:t>
                </a:r>
                <a:r>
                  <a:rPr lang="en-US" sz="2400" dirty="0" smtClean="0">
                    <a:solidFill>
                      <a:schemeClr val="tx2">
                        <a:lumMod val="50000"/>
                      </a:schemeClr>
                    </a:solidFill>
                  </a:rPr>
                  <a:t>  </a:t>
                </a:r>
                <a:r>
                  <a:rPr lang="en-US" sz="2400" dirty="0" err="1" smtClean="0">
                    <a:solidFill>
                      <a:schemeClr val="tx2">
                        <a:lumMod val="50000"/>
                      </a:schemeClr>
                    </a:solidFill>
                  </a:rPr>
                  <a:t>qanday</a:t>
                </a:r>
                <a:r>
                  <a:rPr lang="en-US" sz="2400" dirty="0" smtClean="0">
                    <a:solidFill>
                      <a:schemeClr val="tx2">
                        <a:lumMod val="50000"/>
                      </a:schemeClr>
                    </a:solidFill>
                  </a:rPr>
                  <a:t> </a:t>
                </a:r>
                <a:r>
                  <a:rPr lang="en-US" sz="2400" dirty="0" err="1" smtClean="0">
                    <a:solidFill>
                      <a:schemeClr val="tx2">
                        <a:lumMod val="50000"/>
                      </a:schemeClr>
                    </a:solidFill>
                  </a:rPr>
                  <a:t>kiritik</a:t>
                </a:r>
                <a:r>
                  <a:rPr lang="en-US" sz="2400" dirty="0" smtClean="0">
                    <a:solidFill>
                      <a:schemeClr val="tx2">
                        <a:lumMod val="50000"/>
                      </a:schemeClr>
                    </a:solidFill>
                  </a:rPr>
                  <a:t> </a:t>
                </a:r>
                <a:r>
                  <a:rPr lang="en-US" sz="2400" dirty="0" err="1" smtClean="0">
                    <a:solidFill>
                      <a:schemeClr val="tx2">
                        <a:lumMod val="50000"/>
                      </a:schemeClr>
                    </a:solidFill>
                  </a:rPr>
                  <a:t>nuqta</a:t>
                </a:r>
                <a:r>
                  <a:rPr lang="en-US" sz="2400" dirty="0" smtClean="0">
                    <a:solidFill>
                      <a:schemeClr val="tx2">
                        <a:lumMod val="50000"/>
                      </a:schemeClr>
                    </a:solidFill>
                  </a:rPr>
                  <a:t> </a:t>
                </a:r>
                <a:r>
                  <a:rPr lang="en-US" sz="2400" dirty="0" err="1" smtClean="0">
                    <a:solidFill>
                      <a:schemeClr val="tx2">
                        <a:lumMod val="50000"/>
                      </a:schemeClr>
                    </a:solidFill>
                  </a:rPr>
                  <a:t>funksiyaning</a:t>
                </a:r>
                <a:r>
                  <a:rPr lang="en-US" sz="2400" dirty="0" smtClean="0">
                    <a:solidFill>
                      <a:schemeClr val="tx2">
                        <a:lumMod val="50000"/>
                      </a:schemeClr>
                    </a:solidFill>
                  </a:rPr>
                  <a:t> </a:t>
                </a:r>
                <a:r>
                  <a:rPr lang="en-US" sz="2400" dirty="0" err="1" smtClean="0">
                    <a:solidFill>
                      <a:schemeClr val="tx2">
                        <a:lumMod val="50000"/>
                      </a:schemeClr>
                    </a:solidFill>
                  </a:rPr>
                  <a:t>ekstremum</a:t>
                </a:r>
                <a:r>
                  <a:rPr lang="en-US" sz="2400" dirty="0" smtClean="0">
                    <a:solidFill>
                      <a:schemeClr val="tx2">
                        <a:lumMod val="50000"/>
                      </a:schemeClr>
                    </a:solidFill>
                  </a:rPr>
                  <a:t> </a:t>
                </a:r>
                <a:r>
                  <a:rPr lang="en-US" sz="2400" dirty="0" err="1" smtClean="0">
                    <a:solidFill>
                      <a:schemeClr val="tx2">
                        <a:lumMod val="50000"/>
                      </a:schemeClr>
                    </a:solidFill>
                  </a:rPr>
                  <a:t>nuqtasi</a:t>
                </a:r>
                <a:r>
                  <a:rPr lang="en-US" sz="2400" dirty="0" smtClean="0">
                    <a:solidFill>
                      <a:schemeClr val="tx2">
                        <a:lumMod val="50000"/>
                      </a:schemeClr>
                    </a:solidFill>
                  </a:rPr>
                  <a:t> </a:t>
                </a:r>
                <a:r>
                  <a:rPr lang="en-US" sz="2400" dirty="0" err="1" smtClean="0">
                    <a:solidFill>
                      <a:schemeClr val="tx2">
                        <a:lumMod val="50000"/>
                      </a:schemeClr>
                    </a:solidFill>
                  </a:rPr>
                  <a:t>bo’lavermaydi</a:t>
                </a:r>
                <a:r>
                  <a:rPr lang="en-US" sz="2400" dirty="0" smtClean="0">
                    <a:solidFill>
                      <a:schemeClr val="tx2">
                        <a:lumMod val="50000"/>
                      </a:schemeClr>
                    </a:solidFill>
                  </a:rPr>
                  <a:t>. </a:t>
                </a:r>
                <a:br>
                  <a:rPr lang="en-US" sz="2400" dirty="0" smtClean="0">
                    <a:solidFill>
                      <a:schemeClr val="tx2">
                        <a:lumMod val="50000"/>
                      </a:schemeClr>
                    </a:solidFill>
                  </a:rPr>
                </a:br>
                <a:r>
                  <a:rPr lang="en-US" sz="2400" i="1" dirty="0" smtClean="0">
                    <a:solidFill>
                      <a:schemeClr val="tx2">
                        <a:lumMod val="50000"/>
                      </a:schemeClr>
                    </a:solidFill>
                  </a:rPr>
                  <a:t>1- </a:t>
                </a:r>
                <a:r>
                  <a:rPr lang="en-US" sz="2400" i="1" dirty="0" err="1" smtClean="0">
                    <a:solidFill>
                      <a:schemeClr val="tx2">
                        <a:lumMod val="50000"/>
                      </a:schemeClr>
                    </a:solidFill>
                  </a:rPr>
                  <a:t>misol</a:t>
                </a:r>
                <a:r>
                  <a:rPr lang="en-US" sz="2400" i="1" dirty="0" smtClean="0">
                    <a:solidFill>
                      <a:schemeClr val="tx2">
                        <a:lumMod val="50000"/>
                      </a:schemeClr>
                    </a:solidFill>
                  </a:rPr>
                  <a:t>.  </a:t>
                </a:r>
                <a:r>
                  <a:rPr lang="en-US" sz="2400" dirty="0">
                    <a:solidFill>
                      <a:schemeClr val="tx2">
                        <a:lumMod val="50000"/>
                      </a:schemeClr>
                    </a:solidFill>
                  </a:rPr>
                  <a:t>f</a:t>
                </a:r>
                <a:r>
                  <a:rPr lang="en-US" sz="2400" dirty="0" smtClean="0">
                    <a:solidFill>
                      <a:schemeClr val="tx2">
                        <a:lumMod val="50000"/>
                      </a:schemeClr>
                    </a:solidFill>
                  </a:rPr>
                  <a:t>(x)=</a:t>
                </a:r>
                <a14:m>
                  <m:oMath xmlns:m="http://schemas.openxmlformats.org/officeDocument/2006/math">
                    <m:rad>
                      <m:radPr>
                        <m:ctrlPr>
                          <a:rPr lang="en-US" sz="2400" i="1" smtClean="0">
                            <a:solidFill>
                              <a:schemeClr val="tx2">
                                <a:lumMod val="50000"/>
                              </a:schemeClr>
                            </a:solidFill>
                            <a:latin typeface="Cambria Math"/>
                          </a:rPr>
                        </m:ctrlPr>
                      </m:radPr>
                      <m:deg>
                        <m:r>
                          <a:rPr lang="en-US" sz="2400" i="1" smtClean="0">
                            <a:solidFill>
                              <a:schemeClr val="tx2">
                                <a:lumMod val="50000"/>
                              </a:schemeClr>
                            </a:solidFill>
                            <a:latin typeface="Cambria Math"/>
                          </a:rPr>
                          <m:t>3</m:t>
                        </m:r>
                      </m:deg>
                      <m:e>
                        <m:sSup>
                          <m:sSupPr>
                            <m:ctrlPr>
                              <a:rPr lang="en-US" sz="2400" i="1" smtClean="0">
                                <a:solidFill>
                                  <a:schemeClr val="tx2">
                                    <a:lumMod val="50000"/>
                                  </a:schemeClr>
                                </a:solidFill>
                                <a:latin typeface="Cambria Math"/>
                              </a:rPr>
                            </m:ctrlPr>
                          </m:sSupPr>
                          <m:e>
                            <m:r>
                              <a:rPr lang="en-US" sz="2400" b="0" i="1" smtClean="0">
                                <a:solidFill>
                                  <a:schemeClr val="tx2">
                                    <a:lumMod val="50000"/>
                                  </a:schemeClr>
                                </a:solidFill>
                                <a:latin typeface="Cambria Math"/>
                              </a:rPr>
                              <m:t>𝑥</m:t>
                            </m:r>
                          </m:e>
                          <m:sup>
                            <m:r>
                              <a:rPr lang="en-US" sz="2400" b="0" i="1" smtClean="0">
                                <a:solidFill>
                                  <a:schemeClr val="tx2">
                                    <a:lumMod val="50000"/>
                                  </a:schemeClr>
                                </a:solidFill>
                                <a:latin typeface="Cambria Math"/>
                              </a:rPr>
                              <m:t>2</m:t>
                            </m:r>
                          </m:sup>
                        </m:sSup>
                      </m:e>
                    </m:rad>
                  </m:oMath>
                </a14:m>
                <a:r>
                  <a:rPr lang="en-US" sz="2400" dirty="0" smtClean="0">
                    <a:solidFill>
                      <a:schemeClr val="tx2">
                        <a:lumMod val="50000"/>
                      </a:schemeClr>
                    </a:solidFill>
                  </a:rPr>
                  <a:t>   x=0   funksiyaning </a:t>
                </a:r>
                <a:r>
                  <a:rPr lang="en-US" sz="2400" dirty="0" err="1" smtClean="0">
                    <a:solidFill>
                      <a:schemeClr val="tx2">
                        <a:lumMod val="50000"/>
                      </a:schemeClr>
                    </a:solidFill>
                  </a:rPr>
                  <a:t>minimumini</a:t>
                </a:r>
                <a:r>
                  <a:rPr lang="en-US" sz="2400" dirty="0" smtClean="0">
                    <a:solidFill>
                      <a:schemeClr val="tx2">
                        <a:lumMod val="50000"/>
                      </a:schemeClr>
                    </a:solidFill>
                  </a:rPr>
                  <a:t> toping. </a:t>
                </a:r>
                <a:br>
                  <a:rPr lang="en-US" sz="2400" dirty="0" smtClean="0">
                    <a:solidFill>
                      <a:schemeClr val="tx2">
                        <a:lumMod val="50000"/>
                      </a:schemeClr>
                    </a:solidFill>
                  </a:rPr>
                </a:br>
                <a:endParaRPr lang="ru-RU" sz="2400" b="1"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611560" y="260648"/>
                <a:ext cx="7772400" cy="3268960"/>
              </a:xfrm>
              <a:blipFill rotWithShape="1">
                <a:blip r:embed="rId2"/>
                <a:stretch>
                  <a:fillRect l="-117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3563888" y="3373584"/>
                <a:ext cx="4752528" cy="2791720"/>
              </a:xfrm>
            </p:spPr>
            <p:txBody>
              <a:bodyPr>
                <a:normAutofit/>
              </a:bodyPr>
              <a:lstStyle/>
              <a:p>
                <a:pPr algn="l"/>
                <a14:m>
                  <m:oMath xmlns:m="http://schemas.openxmlformats.org/officeDocument/2006/math">
                    <m:sSub>
                      <m:sSubPr>
                        <m:ctrlPr>
                          <a:rPr lang="en-US" i="1" smtClean="0">
                            <a:solidFill>
                              <a:schemeClr val="tx2">
                                <a:lumMod val="50000"/>
                              </a:schemeClr>
                            </a:solidFill>
                            <a:latin typeface="Cambria Math"/>
                          </a:rPr>
                        </m:ctrlPr>
                      </m:sSubPr>
                      <m:e>
                        <m:r>
                          <a:rPr lang="en-US" b="0" i="1" smtClean="0">
                            <a:solidFill>
                              <a:schemeClr val="tx2">
                                <a:lumMod val="50000"/>
                              </a:schemeClr>
                            </a:solidFill>
                            <a:latin typeface="Cambria Math"/>
                          </a:rPr>
                          <m:t>𝑓</m:t>
                        </m:r>
                      </m:e>
                      <m:sub>
                        <m:r>
                          <a:rPr lang="en-US" b="0" i="1" smtClean="0">
                            <a:solidFill>
                              <a:schemeClr val="tx2">
                                <a:lumMod val="50000"/>
                              </a:schemeClr>
                            </a:solidFill>
                            <a:latin typeface="Cambria Math"/>
                          </a:rPr>
                          <m:t>−</m:t>
                        </m:r>
                      </m:sub>
                    </m:sSub>
                  </m:oMath>
                </a14:m>
                <a:r>
                  <a:rPr lang="en-US" i="1" dirty="0" smtClean="0">
                    <a:solidFill>
                      <a:schemeClr val="tx2">
                        <a:lumMod val="50000"/>
                      </a:schemeClr>
                    </a:solidFill>
                  </a:rPr>
                  <a:t>’(0 )=</a:t>
                </a:r>
                <a14:m>
                  <m:oMath xmlns:m="http://schemas.openxmlformats.org/officeDocument/2006/math">
                    <m:func>
                      <m:funcPr>
                        <m:ctrlPr>
                          <a:rPr lang="en-US" i="1" smtClean="0">
                            <a:solidFill>
                              <a:schemeClr val="tx2">
                                <a:lumMod val="50000"/>
                              </a:schemeClr>
                            </a:solidFill>
                            <a:latin typeface="Cambria Math"/>
                          </a:rPr>
                        </m:ctrlPr>
                      </m:funcPr>
                      <m:fName>
                        <m:limLow>
                          <m:limLowPr>
                            <m:ctrlPr>
                              <a:rPr lang="en-US" i="1" smtClean="0">
                                <a:solidFill>
                                  <a:schemeClr val="tx2">
                                    <a:lumMod val="50000"/>
                                  </a:schemeClr>
                                </a:solidFill>
                                <a:latin typeface="Cambria Math"/>
                              </a:rPr>
                            </m:ctrlPr>
                          </m:limLowPr>
                          <m:e>
                            <m:r>
                              <m:rPr>
                                <m:sty m:val="p"/>
                              </m:rPr>
                              <a:rPr lang="en-US" i="0" smtClean="0">
                                <a:solidFill>
                                  <a:schemeClr val="tx2">
                                    <a:lumMod val="50000"/>
                                  </a:schemeClr>
                                </a:solidFill>
                                <a:latin typeface="Cambria Math"/>
                              </a:rPr>
                              <m:t>lim</m:t>
                            </m:r>
                          </m:e>
                          <m:lim>
                            <m:r>
                              <a:rPr lang="en-US" b="0" i="1" smtClean="0">
                                <a:solidFill>
                                  <a:schemeClr val="tx2">
                                    <a:lumMod val="50000"/>
                                  </a:schemeClr>
                                </a:solidFill>
                                <a:latin typeface="Cambria Math"/>
                              </a:rPr>
                              <m:t>𝑥</m:t>
                            </m:r>
                            <m:r>
                              <a:rPr lang="en-US" b="0" i="1" smtClean="0">
                                <a:solidFill>
                                  <a:schemeClr val="tx2">
                                    <a:lumMod val="50000"/>
                                  </a:schemeClr>
                                </a:solidFill>
                                <a:latin typeface="Cambria Math"/>
                                <a:ea typeface="Cambria Math"/>
                              </a:rPr>
                              <m:t>→−0</m:t>
                            </m:r>
                          </m:lim>
                        </m:limLow>
                      </m:fName>
                      <m:e>
                        <m:f>
                          <m:fPr>
                            <m:ctrlPr>
                              <a:rPr lang="en-US" i="1" smtClean="0">
                                <a:solidFill>
                                  <a:schemeClr val="tx2">
                                    <a:lumMod val="50000"/>
                                  </a:schemeClr>
                                </a:solidFill>
                                <a:latin typeface="Cambria Math"/>
                              </a:rPr>
                            </m:ctrlPr>
                          </m:fPr>
                          <m:num>
                            <m:rad>
                              <m:radPr>
                                <m:ctrlPr>
                                  <a:rPr lang="en-US" i="1">
                                    <a:solidFill>
                                      <a:schemeClr val="tx2">
                                        <a:lumMod val="50000"/>
                                      </a:schemeClr>
                                    </a:solidFill>
                                    <a:latin typeface="Cambria Math"/>
                                  </a:rPr>
                                </m:ctrlPr>
                              </m:radPr>
                              <m:deg>
                                <m:r>
                                  <a:rPr lang="en-US" i="1">
                                    <a:solidFill>
                                      <a:schemeClr val="tx2">
                                        <a:lumMod val="50000"/>
                                      </a:schemeClr>
                                    </a:solidFill>
                                    <a:latin typeface="Cambria Math"/>
                                  </a:rPr>
                                  <m:t>3</m:t>
                                </m:r>
                              </m:deg>
                              <m:e>
                                <m:sSup>
                                  <m:sSupPr>
                                    <m:ctrlPr>
                                      <a:rPr lang="en-US" i="1">
                                        <a:solidFill>
                                          <a:schemeClr val="tx2">
                                            <a:lumMod val="50000"/>
                                          </a:schemeClr>
                                        </a:solidFill>
                                        <a:latin typeface="Cambria Math"/>
                                      </a:rPr>
                                    </m:ctrlPr>
                                  </m:sSupPr>
                                  <m:e>
                                    <m:r>
                                      <a:rPr lang="en-US" i="1">
                                        <a:solidFill>
                                          <a:schemeClr val="tx2">
                                            <a:lumMod val="50000"/>
                                          </a:schemeClr>
                                        </a:solidFill>
                                        <a:latin typeface="Cambria Math"/>
                                      </a:rPr>
                                      <m:t>𝑥</m:t>
                                    </m:r>
                                  </m:e>
                                  <m:sup>
                                    <m:r>
                                      <a:rPr lang="en-US" i="1">
                                        <a:solidFill>
                                          <a:schemeClr val="tx2">
                                            <a:lumMod val="50000"/>
                                          </a:schemeClr>
                                        </a:solidFill>
                                        <a:latin typeface="Cambria Math"/>
                                      </a:rPr>
                                      <m:t>2</m:t>
                                    </m:r>
                                  </m:sup>
                                </m:sSup>
                              </m:e>
                            </m:rad>
                          </m:num>
                          <m:den>
                            <m:r>
                              <a:rPr lang="en-US" b="0" i="1" smtClean="0">
                                <a:solidFill>
                                  <a:schemeClr val="tx2">
                                    <a:lumMod val="50000"/>
                                  </a:schemeClr>
                                </a:solidFill>
                                <a:latin typeface="Cambria Math"/>
                              </a:rPr>
                              <m:t>𝑥</m:t>
                            </m:r>
                          </m:den>
                        </m:f>
                      </m:e>
                    </m:func>
                  </m:oMath>
                </a14:m>
                <a:r>
                  <a:rPr lang="en-US" dirty="0" smtClean="0">
                    <a:solidFill>
                      <a:schemeClr val="tx2">
                        <a:lumMod val="50000"/>
                      </a:schemeClr>
                    </a:solidFill>
                  </a:rPr>
                  <a:t>=</a:t>
                </a:r>
                <a14:m>
                  <m:oMath xmlns:m="http://schemas.openxmlformats.org/officeDocument/2006/math">
                    <m:func>
                      <m:funcPr>
                        <m:ctrlPr>
                          <a:rPr lang="en-US" i="1">
                            <a:solidFill>
                              <a:schemeClr val="tx2">
                                <a:lumMod val="50000"/>
                              </a:schemeClr>
                            </a:solidFill>
                            <a:latin typeface="Cambria Math"/>
                          </a:rPr>
                        </m:ctrlPr>
                      </m:funcPr>
                      <m:fName>
                        <m:limLow>
                          <m:limLowPr>
                            <m:ctrlPr>
                              <a:rPr lang="en-US" i="1">
                                <a:solidFill>
                                  <a:schemeClr val="tx2">
                                    <a:lumMod val="50000"/>
                                  </a:schemeClr>
                                </a:solidFill>
                                <a:latin typeface="Cambria Math"/>
                              </a:rPr>
                            </m:ctrlPr>
                          </m:limLowPr>
                          <m:e>
                            <m:r>
                              <m:rPr>
                                <m:sty m:val="p"/>
                              </m:rPr>
                              <a:rPr lang="en-US">
                                <a:solidFill>
                                  <a:schemeClr val="tx2">
                                    <a:lumMod val="50000"/>
                                  </a:schemeClr>
                                </a:solidFill>
                                <a:latin typeface="Cambria Math"/>
                              </a:rPr>
                              <m:t>lim</m:t>
                            </m:r>
                          </m:e>
                          <m:lim>
                            <m:r>
                              <a:rPr lang="en-US" i="1">
                                <a:solidFill>
                                  <a:schemeClr val="tx2">
                                    <a:lumMod val="50000"/>
                                  </a:schemeClr>
                                </a:solidFill>
                                <a:latin typeface="Cambria Math"/>
                              </a:rPr>
                              <m:t>𝑥</m:t>
                            </m:r>
                            <m:r>
                              <a:rPr lang="en-US" i="1">
                                <a:solidFill>
                                  <a:schemeClr val="tx2">
                                    <a:lumMod val="50000"/>
                                  </a:schemeClr>
                                </a:solidFill>
                                <a:latin typeface="Cambria Math"/>
                                <a:ea typeface="Cambria Math"/>
                              </a:rPr>
                              <m:t>→</m:t>
                            </m:r>
                            <m:r>
                              <a:rPr lang="en-US" b="0" i="1" smtClean="0">
                                <a:solidFill>
                                  <a:schemeClr val="tx2">
                                    <a:lumMod val="50000"/>
                                  </a:schemeClr>
                                </a:solidFill>
                                <a:latin typeface="Cambria Math"/>
                                <a:ea typeface="Cambria Math"/>
                              </a:rPr>
                              <m:t>−</m:t>
                            </m:r>
                            <m:r>
                              <a:rPr lang="en-US" i="1">
                                <a:solidFill>
                                  <a:schemeClr val="tx2">
                                    <a:lumMod val="50000"/>
                                  </a:schemeClr>
                                </a:solidFill>
                                <a:latin typeface="Cambria Math"/>
                                <a:ea typeface="Cambria Math"/>
                              </a:rPr>
                              <m:t>0</m:t>
                            </m:r>
                          </m:lim>
                        </m:limLow>
                      </m:fName>
                      <m:e>
                        <m:f>
                          <m:fPr>
                            <m:ctrlPr>
                              <a:rPr lang="en-US" i="1">
                                <a:solidFill>
                                  <a:schemeClr val="tx2">
                                    <a:lumMod val="50000"/>
                                  </a:schemeClr>
                                </a:solidFill>
                                <a:latin typeface="Cambria Math"/>
                              </a:rPr>
                            </m:ctrlPr>
                          </m:fPr>
                          <m:num>
                            <m:r>
                              <a:rPr lang="en-US" i="1">
                                <a:solidFill>
                                  <a:schemeClr val="tx2">
                                    <a:lumMod val="50000"/>
                                  </a:schemeClr>
                                </a:solidFill>
                                <a:latin typeface="Cambria Math"/>
                              </a:rPr>
                              <m:t>1</m:t>
                            </m:r>
                          </m:num>
                          <m:den>
                            <m:rad>
                              <m:radPr>
                                <m:ctrlPr>
                                  <a:rPr lang="en-US" i="1">
                                    <a:solidFill>
                                      <a:schemeClr val="tx2">
                                        <a:lumMod val="50000"/>
                                      </a:schemeClr>
                                    </a:solidFill>
                                    <a:latin typeface="Cambria Math"/>
                                  </a:rPr>
                                </m:ctrlPr>
                              </m:radPr>
                              <m:deg>
                                <m:r>
                                  <a:rPr lang="en-US" i="1">
                                    <a:solidFill>
                                      <a:schemeClr val="tx2">
                                        <a:lumMod val="50000"/>
                                      </a:schemeClr>
                                    </a:solidFill>
                                    <a:latin typeface="Cambria Math"/>
                                  </a:rPr>
                                  <m:t>3</m:t>
                                </m:r>
                              </m:deg>
                              <m:e>
                                <m:r>
                                  <a:rPr lang="en-US" i="1">
                                    <a:solidFill>
                                      <a:schemeClr val="tx2">
                                        <a:lumMod val="50000"/>
                                      </a:schemeClr>
                                    </a:solidFill>
                                    <a:latin typeface="Cambria Math"/>
                                  </a:rPr>
                                  <m:t>𝑥</m:t>
                                </m:r>
                              </m:e>
                            </m:rad>
                          </m:den>
                        </m:f>
                      </m:e>
                    </m:func>
                  </m:oMath>
                </a14:m>
                <a:r>
                  <a:rPr lang="en-US" dirty="0" smtClean="0">
                    <a:solidFill>
                      <a:schemeClr val="tx2">
                        <a:lumMod val="50000"/>
                      </a:schemeClr>
                    </a:solidFill>
                  </a:rPr>
                  <a:t>=-</a:t>
                </a:r>
                <a14:m>
                  <m:oMath xmlns:m="http://schemas.openxmlformats.org/officeDocument/2006/math">
                    <m:r>
                      <a:rPr lang="en-US" i="1" dirty="0" smtClean="0">
                        <a:solidFill>
                          <a:schemeClr val="tx2">
                            <a:lumMod val="50000"/>
                          </a:schemeClr>
                        </a:solidFill>
                        <a:latin typeface="Cambria Math"/>
                        <a:ea typeface="Cambria Math"/>
                      </a:rPr>
                      <m:t>∞</m:t>
                    </m:r>
                  </m:oMath>
                </a14:m>
                <a:endParaRPr lang="en-US" dirty="0" smtClean="0">
                  <a:solidFill>
                    <a:schemeClr val="tx2">
                      <a:lumMod val="50000"/>
                    </a:schemeClr>
                  </a:solidFill>
                </a:endParaRPr>
              </a:p>
              <a:p>
                <a:pPr algn="l"/>
                <a14:m>
                  <m:oMath xmlns:m="http://schemas.openxmlformats.org/officeDocument/2006/math">
                    <m:sSub>
                      <m:sSubPr>
                        <m:ctrlPr>
                          <a:rPr lang="en-US" i="1" smtClean="0">
                            <a:solidFill>
                              <a:schemeClr val="tx2">
                                <a:lumMod val="50000"/>
                              </a:schemeClr>
                            </a:solidFill>
                            <a:latin typeface="Cambria Math"/>
                          </a:rPr>
                        </m:ctrlPr>
                      </m:sSubPr>
                      <m:e>
                        <m:r>
                          <a:rPr lang="en-US" b="0" i="1" smtClean="0">
                            <a:solidFill>
                              <a:schemeClr val="tx2">
                                <a:lumMod val="50000"/>
                              </a:schemeClr>
                            </a:solidFill>
                            <a:latin typeface="Cambria Math"/>
                          </a:rPr>
                          <m:t>𝑓</m:t>
                        </m:r>
                      </m:e>
                      <m:sub>
                        <m:r>
                          <a:rPr lang="en-US" b="0" i="1" smtClean="0">
                            <a:solidFill>
                              <a:schemeClr val="tx2">
                                <a:lumMod val="50000"/>
                              </a:schemeClr>
                            </a:solidFill>
                            <a:latin typeface="Cambria Math"/>
                          </a:rPr>
                          <m:t>+</m:t>
                        </m:r>
                      </m:sub>
                    </m:sSub>
                  </m:oMath>
                </a14:m>
                <a:r>
                  <a:rPr lang="en-US" i="1" dirty="0" smtClean="0">
                    <a:solidFill>
                      <a:schemeClr val="tx2">
                        <a:lumMod val="50000"/>
                      </a:schemeClr>
                    </a:solidFill>
                  </a:rPr>
                  <a:t>’(0)</a:t>
                </a:r>
                <a:r>
                  <a:rPr lang="en-US" dirty="0" smtClean="0">
                    <a:solidFill>
                      <a:schemeClr val="tx2">
                        <a:lumMod val="50000"/>
                      </a:schemeClr>
                    </a:solidFill>
                  </a:rPr>
                  <a:t> =</a:t>
                </a:r>
                <a14:m>
                  <m:oMath xmlns:m="http://schemas.openxmlformats.org/officeDocument/2006/math">
                    <m:func>
                      <m:funcPr>
                        <m:ctrlPr>
                          <a:rPr lang="en-US" i="1" smtClean="0">
                            <a:solidFill>
                              <a:schemeClr val="tx2">
                                <a:lumMod val="50000"/>
                              </a:schemeClr>
                            </a:solidFill>
                            <a:latin typeface="Cambria Math"/>
                          </a:rPr>
                        </m:ctrlPr>
                      </m:funcPr>
                      <m:fName>
                        <m:limLow>
                          <m:limLowPr>
                            <m:ctrlPr>
                              <a:rPr lang="en-US" i="1" smtClean="0">
                                <a:solidFill>
                                  <a:schemeClr val="tx2">
                                    <a:lumMod val="50000"/>
                                  </a:schemeClr>
                                </a:solidFill>
                                <a:latin typeface="Cambria Math"/>
                              </a:rPr>
                            </m:ctrlPr>
                          </m:limLowPr>
                          <m:e>
                            <m:r>
                              <m:rPr>
                                <m:sty m:val="p"/>
                              </m:rPr>
                              <a:rPr lang="en-US" i="0" smtClean="0">
                                <a:solidFill>
                                  <a:schemeClr val="tx2">
                                    <a:lumMod val="50000"/>
                                  </a:schemeClr>
                                </a:solidFill>
                                <a:latin typeface="Cambria Math"/>
                              </a:rPr>
                              <m:t>lim</m:t>
                            </m:r>
                          </m:e>
                          <m:lim>
                            <m:r>
                              <a:rPr lang="en-US" b="0" i="1" smtClean="0">
                                <a:solidFill>
                                  <a:schemeClr val="tx2">
                                    <a:lumMod val="50000"/>
                                  </a:schemeClr>
                                </a:solidFill>
                                <a:latin typeface="Cambria Math"/>
                              </a:rPr>
                              <m:t>𝑥</m:t>
                            </m:r>
                            <m:r>
                              <a:rPr lang="en-US" b="0" i="1" smtClean="0">
                                <a:solidFill>
                                  <a:schemeClr val="tx2">
                                    <a:lumMod val="50000"/>
                                  </a:schemeClr>
                                </a:solidFill>
                                <a:latin typeface="Cambria Math"/>
                                <a:ea typeface="Cambria Math"/>
                              </a:rPr>
                              <m:t>→+0</m:t>
                            </m:r>
                          </m:lim>
                        </m:limLow>
                      </m:fName>
                      <m:e>
                        <m:f>
                          <m:fPr>
                            <m:ctrlPr>
                              <a:rPr lang="en-US" i="1" smtClean="0">
                                <a:solidFill>
                                  <a:schemeClr val="tx2">
                                    <a:lumMod val="50000"/>
                                  </a:schemeClr>
                                </a:solidFill>
                                <a:latin typeface="Cambria Math"/>
                              </a:rPr>
                            </m:ctrlPr>
                          </m:fPr>
                          <m:num>
                            <m:r>
                              <a:rPr lang="en-US" b="0" i="1" smtClean="0">
                                <a:solidFill>
                                  <a:schemeClr val="tx2">
                                    <a:lumMod val="50000"/>
                                  </a:schemeClr>
                                </a:solidFill>
                                <a:latin typeface="Cambria Math"/>
                              </a:rPr>
                              <m:t>1</m:t>
                            </m:r>
                          </m:num>
                          <m:den>
                            <m:rad>
                              <m:radPr>
                                <m:ctrlPr>
                                  <a:rPr lang="en-US" i="1" smtClean="0">
                                    <a:solidFill>
                                      <a:schemeClr val="tx2">
                                        <a:lumMod val="50000"/>
                                      </a:schemeClr>
                                    </a:solidFill>
                                    <a:latin typeface="Cambria Math"/>
                                  </a:rPr>
                                </m:ctrlPr>
                              </m:radPr>
                              <m:deg>
                                <m:r>
                                  <a:rPr lang="en-US" i="1" smtClean="0">
                                    <a:solidFill>
                                      <a:schemeClr val="tx2">
                                        <a:lumMod val="50000"/>
                                      </a:schemeClr>
                                    </a:solidFill>
                                    <a:latin typeface="Cambria Math"/>
                                  </a:rPr>
                                  <m:t>3</m:t>
                                </m:r>
                              </m:deg>
                              <m:e>
                                <m:r>
                                  <a:rPr lang="en-US" b="0" i="1" smtClean="0">
                                    <a:solidFill>
                                      <a:schemeClr val="tx2">
                                        <a:lumMod val="50000"/>
                                      </a:schemeClr>
                                    </a:solidFill>
                                    <a:latin typeface="Cambria Math"/>
                                  </a:rPr>
                                  <m:t>𝑥</m:t>
                                </m:r>
                              </m:e>
                            </m:rad>
                          </m:den>
                        </m:f>
                      </m:e>
                    </m:func>
                  </m:oMath>
                </a14:m>
                <a:r>
                  <a:rPr lang="en-US" dirty="0" smtClean="0">
                    <a:solidFill>
                      <a:schemeClr val="tx2">
                        <a:lumMod val="50000"/>
                      </a:schemeClr>
                    </a:solidFill>
                  </a:rPr>
                  <a:t>=+</a:t>
                </a:r>
                <a14:m>
                  <m:oMath xmlns:m="http://schemas.openxmlformats.org/officeDocument/2006/math">
                    <m:r>
                      <a:rPr lang="en-US" i="1" dirty="0" smtClean="0">
                        <a:solidFill>
                          <a:schemeClr val="tx2">
                            <a:lumMod val="50000"/>
                          </a:schemeClr>
                        </a:solidFill>
                        <a:latin typeface="Cambria Math"/>
                        <a:ea typeface="Cambria Math"/>
                      </a:rPr>
                      <m:t>∞</m:t>
                    </m:r>
                  </m:oMath>
                </a14:m>
                <a:r>
                  <a:rPr lang="en-US" dirty="0" smtClean="0">
                    <a:solidFill>
                      <a:schemeClr val="tx2">
                        <a:lumMod val="50000"/>
                      </a:schemeClr>
                    </a:solidFill>
                  </a:rPr>
                  <a:t> </a:t>
                </a:r>
              </a:p>
              <a:p>
                <a:pPr algn="l"/>
                <a:r>
                  <a:rPr lang="en-US" dirty="0" err="1" smtClean="0">
                    <a:solidFill>
                      <a:schemeClr val="tx2">
                        <a:lumMod val="50000"/>
                      </a:schemeClr>
                    </a:solidFill>
                  </a:rPr>
                  <a:t>bo’lgani</a:t>
                </a:r>
                <a:r>
                  <a:rPr lang="en-US" dirty="0" smtClean="0">
                    <a:solidFill>
                      <a:schemeClr val="tx2">
                        <a:lumMod val="50000"/>
                      </a:schemeClr>
                    </a:solidFill>
                  </a:rPr>
                  <a:t> </a:t>
                </a:r>
                <a:r>
                  <a:rPr lang="en-US" dirty="0" err="1" smtClean="0">
                    <a:solidFill>
                      <a:schemeClr val="tx2">
                        <a:lumMod val="50000"/>
                      </a:schemeClr>
                    </a:solidFill>
                  </a:rPr>
                  <a:t>uchun</a:t>
                </a:r>
                <a:r>
                  <a:rPr lang="en-US" dirty="0" smtClean="0">
                    <a:solidFill>
                      <a:schemeClr val="tx2">
                        <a:lumMod val="50000"/>
                      </a:schemeClr>
                    </a:solidFill>
                  </a:rPr>
                  <a:t> x=0 </a:t>
                </a:r>
                <a:r>
                  <a:rPr lang="en-US" dirty="0" err="1" smtClean="0">
                    <a:solidFill>
                      <a:schemeClr val="tx2">
                        <a:lumMod val="50000"/>
                      </a:schemeClr>
                    </a:solidFill>
                  </a:rPr>
                  <a:t>nuqtada</a:t>
                </a:r>
                <a:r>
                  <a:rPr lang="en-US" dirty="0" smtClean="0">
                    <a:solidFill>
                      <a:schemeClr val="tx2">
                        <a:lumMod val="50000"/>
                      </a:schemeClr>
                    </a:solidFill>
                  </a:rPr>
                  <a:t> </a:t>
                </a:r>
                <a:r>
                  <a:rPr lang="en-US" dirty="0" err="1" smtClean="0">
                    <a:solidFill>
                      <a:schemeClr val="tx2">
                        <a:lumMod val="50000"/>
                      </a:schemeClr>
                    </a:solidFill>
                  </a:rPr>
                  <a:t>funksiyaning</a:t>
                </a:r>
                <a:r>
                  <a:rPr lang="en-US" dirty="0" smtClean="0">
                    <a:solidFill>
                      <a:schemeClr val="tx2">
                        <a:lumMod val="50000"/>
                      </a:schemeClr>
                    </a:solidFill>
                  </a:rPr>
                  <a:t> </a:t>
                </a:r>
                <a:r>
                  <a:rPr lang="en-US" dirty="0" err="1" smtClean="0">
                    <a:solidFill>
                      <a:schemeClr val="tx2">
                        <a:lumMod val="50000"/>
                      </a:schemeClr>
                    </a:solidFill>
                  </a:rPr>
                  <a:t>hosilasi</a:t>
                </a:r>
                <a:r>
                  <a:rPr lang="en-US" dirty="0" smtClean="0">
                    <a:solidFill>
                      <a:schemeClr val="tx2">
                        <a:lumMod val="50000"/>
                      </a:schemeClr>
                    </a:solidFill>
                  </a:rPr>
                  <a:t> </a:t>
                </a:r>
                <a:r>
                  <a:rPr lang="en-US" dirty="0" err="1" smtClean="0">
                    <a:solidFill>
                      <a:schemeClr val="tx2">
                        <a:lumMod val="50000"/>
                      </a:schemeClr>
                    </a:solidFill>
                  </a:rPr>
                  <a:t>mavjud</a:t>
                </a:r>
                <a:r>
                  <a:rPr lang="en-US" dirty="0" smtClean="0">
                    <a:solidFill>
                      <a:schemeClr val="tx2">
                        <a:lumMod val="50000"/>
                      </a:schemeClr>
                    </a:solidFill>
                  </a:rPr>
                  <a:t> </a:t>
                </a:r>
                <a:r>
                  <a:rPr lang="en-US" dirty="0" err="1" smtClean="0">
                    <a:solidFill>
                      <a:schemeClr val="tx2">
                        <a:lumMod val="50000"/>
                      </a:schemeClr>
                    </a:solidFill>
                  </a:rPr>
                  <a:t>emas</a:t>
                </a:r>
                <a:r>
                  <a:rPr lang="en-US" dirty="0" smtClean="0">
                    <a:solidFill>
                      <a:schemeClr val="tx2">
                        <a:lumMod val="50000"/>
                      </a:schemeClr>
                    </a:solidFill>
                  </a:rPr>
                  <a:t>. Ammo </a:t>
                </a:r>
                <a:r>
                  <a:rPr lang="en-US" dirty="0" err="1" smtClean="0">
                    <a:solidFill>
                      <a:schemeClr val="tx2">
                        <a:lumMod val="50000"/>
                      </a:schemeClr>
                    </a:solidFill>
                  </a:rPr>
                  <a:t>bu</a:t>
                </a:r>
                <a:r>
                  <a:rPr lang="en-US" dirty="0" smtClean="0">
                    <a:solidFill>
                      <a:schemeClr val="tx2">
                        <a:lumMod val="50000"/>
                      </a:schemeClr>
                    </a:solidFill>
                  </a:rPr>
                  <a:t> </a:t>
                </a:r>
                <a:r>
                  <a:rPr lang="en-US" dirty="0" err="1" smtClean="0">
                    <a:solidFill>
                      <a:schemeClr val="tx2">
                        <a:lumMod val="50000"/>
                      </a:schemeClr>
                    </a:solidFill>
                  </a:rPr>
                  <a:t>funksiya</a:t>
                </a:r>
                <a:r>
                  <a:rPr lang="en-US" dirty="0" smtClean="0">
                    <a:solidFill>
                      <a:schemeClr val="tx2">
                        <a:lumMod val="50000"/>
                      </a:schemeClr>
                    </a:solidFill>
                  </a:rPr>
                  <a:t> x=0 </a:t>
                </a:r>
                <a:r>
                  <a:rPr lang="en-US" dirty="0" err="1" smtClean="0">
                    <a:solidFill>
                      <a:schemeClr val="tx2">
                        <a:lumMod val="50000"/>
                      </a:schemeClr>
                    </a:solidFill>
                  </a:rPr>
                  <a:t>nuqtada</a:t>
                </a:r>
                <a:r>
                  <a:rPr lang="en-US" dirty="0" smtClean="0">
                    <a:solidFill>
                      <a:schemeClr val="tx2">
                        <a:lumMod val="50000"/>
                      </a:schemeClr>
                    </a:solidFill>
                  </a:rPr>
                  <a:t> </a:t>
                </a:r>
                <a:r>
                  <a:rPr lang="en-US" dirty="0" err="1" smtClean="0">
                    <a:solidFill>
                      <a:schemeClr val="tx2">
                        <a:lumMod val="50000"/>
                      </a:schemeClr>
                    </a:solidFill>
                  </a:rPr>
                  <a:t>minimumga</a:t>
                </a:r>
                <a:r>
                  <a:rPr lang="en-US" dirty="0" smtClean="0">
                    <a:solidFill>
                      <a:schemeClr val="tx2">
                        <a:lumMod val="50000"/>
                      </a:schemeClr>
                    </a:solidFill>
                  </a:rPr>
                  <a:t> </a:t>
                </a:r>
                <a:r>
                  <a:rPr lang="en-US" dirty="0" err="1" smtClean="0">
                    <a:solidFill>
                      <a:schemeClr val="tx2">
                        <a:lumMod val="50000"/>
                      </a:schemeClr>
                    </a:solidFill>
                  </a:rPr>
                  <a:t>ega</a:t>
                </a:r>
                <a:r>
                  <a:rPr lang="en-US" dirty="0" smtClean="0">
                    <a:solidFill>
                      <a:schemeClr val="tx2">
                        <a:lumMod val="50000"/>
                      </a:schemeClr>
                    </a:solidFill>
                  </a:rPr>
                  <a:t> </a:t>
                </a:r>
                <a:r>
                  <a:rPr lang="en-US" dirty="0" err="1" smtClean="0">
                    <a:solidFill>
                      <a:schemeClr val="tx2">
                        <a:lumMod val="50000"/>
                      </a:schemeClr>
                    </a:solidFill>
                  </a:rPr>
                  <a:t>bo’lishi</a:t>
                </a:r>
                <a:r>
                  <a:rPr lang="en-US" dirty="0" smtClean="0">
                    <a:solidFill>
                      <a:schemeClr val="tx2">
                        <a:lumMod val="50000"/>
                      </a:schemeClr>
                    </a:solidFill>
                  </a:rPr>
                  <a:t> 2-rasimdan </a:t>
                </a:r>
                <a:r>
                  <a:rPr lang="en-US" dirty="0" err="1" smtClean="0">
                    <a:solidFill>
                      <a:schemeClr val="tx2">
                        <a:lumMod val="50000"/>
                      </a:schemeClr>
                    </a:solidFill>
                  </a:rPr>
                  <a:t>malum</a:t>
                </a:r>
                <a:r>
                  <a:rPr lang="en-US" dirty="0" smtClean="0">
                    <a:solidFill>
                      <a:schemeClr val="tx2">
                        <a:lumMod val="50000"/>
                      </a:schemeClr>
                    </a:solidFill>
                  </a:rPr>
                  <a:t>.</a:t>
                </a:r>
                <a:endParaRPr lang="ru-RU" dirty="0">
                  <a:solidFill>
                    <a:schemeClr val="tx2">
                      <a:lumMod val="50000"/>
                    </a:schemeClr>
                  </a:solidFill>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3563888" y="3373584"/>
                <a:ext cx="4752528" cy="2791720"/>
              </a:xfrm>
              <a:blipFill rotWithShape="1">
                <a:blip r:embed="rId3"/>
                <a:stretch>
                  <a:fillRect l="-1412"/>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645024"/>
            <a:ext cx="3168352" cy="27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594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717032"/>
            <a:ext cx="7772400" cy="2088232"/>
          </a:xfrm>
        </p:spPr>
        <p:txBody>
          <a:bodyPr>
            <a:normAutofit fontScale="90000"/>
          </a:bodyPr>
          <a:lstStyle/>
          <a:p>
            <a:pPr algn="l"/>
            <a:r>
              <a:rPr lang="en-US" sz="2400" b="1" dirty="0" smtClean="0">
                <a:solidFill>
                  <a:schemeClr val="tx2">
                    <a:lumMod val="50000"/>
                  </a:schemeClr>
                </a:solidFill>
              </a:rPr>
              <a:t>3. </a:t>
            </a:r>
            <a:r>
              <a:rPr lang="en-US" sz="2400" b="1" dirty="0" err="1" smtClean="0">
                <a:solidFill>
                  <a:schemeClr val="tx2">
                    <a:lumMod val="50000"/>
                  </a:schemeClr>
                </a:solidFill>
              </a:rPr>
              <a:t>Ekstremumning</a:t>
            </a:r>
            <a:r>
              <a:rPr lang="en-US" sz="2400" b="1" dirty="0" smtClean="0">
                <a:solidFill>
                  <a:schemeClr val="tx2">
                    <a:lumMod val="50000"/>
                  </a:schemeClr>
                </a:solidFill>
              </a:rPr>
              <a:t> </a:t>
            </a:r>
            <a:r>
              <a:rPr lang="en-US" sz="2400" b="1" dirty="0" err="1" smtClean="0">
                <a:solidFill>
                  <a:schemeClr val="tx2">
                    <a:lumMod val="50000"/>
                  </a:schemeClr>
                </a:solidFill>
              </a:rPr>
              <a:t>yetarli</a:t>
            </a:r>
            <a:r>
              <a:rPr lang="en-US" sz="2400" b="1" dirty="0" smtClean="0">
                <a:solidFill>
                  <a:schemeClr val="tx2">
                    <a:lumMod val="50000"/>
                  </a:schemeClr>
                </a:solidFill>
              </a:rPr>
              <a:t> </a:t>
            </a:r>
            <a:r>
              <a:rPr lang="en-US" sz="2400" b="1" dirty="0" err="1" smtClean="0">
                <a:solidFill>
                  <a:schemeClr val="tx2">
                    <a:lumMod val="50000"/>
                  </a:schemeClr>
                </a:solidFill>
              </a:rPr>
              <a:t>shartlari</a:t>
            </a:r>
            <a:r>
              <a:rPr lang="en-US" sz="2400" b="1" dirty="0" smtClean="0">
                <a:solidFill>
                  <a:schemeClr val="tx2">
                    <a:lumMod val="50000"/>
                  </a:schemeClr>
                </a:solidFill>
              </a:rPr>
              <a:t>. </a:t>
            </a:r>
            <a:br>
              <a:rPr lang="en-US" sz="2400" b="1" dirty="0" smtClean="0">
                <a:solidFill>
                  <a:schemeClr val="tx2">
                    <a:lumMod val="50000"/>
                  </a:schemeClr>
                </a:solidFill>
              </a:rPr>
            </a:br>
            <a:r>
              <a:rPr lang="en-US" sz="2200" b="1" dirty="0">
                <a:solidFill>
                  <a:schemeClr val="tx2">
                    <a:lumMod val="50000"/>
                  </a:schemeClr>
                </a:solidFill>
              </a:rPr>
              <a:t> </a:t>
            </a:r>
            <a:r>
              <a:rPr lang="en-US" sz="2200" b="1" dirty="0" smtClean="0">
                <a:solidFill>
                  <a:schemeClr val="tx2">
                    <a:lumMod val="50000"/>
                  </a:schemeClr>
                </a:solidFill>
              </a:rPr>
              <a:t>   </a:t>
            </a:r>
            <a:r>
              <a:rPr lang="en-US" sz="2200" b="1" dirty="0">
                <a:solidFill>
                  <a:schemeClr val="tx2">
                    <a:lumMod val="50000"/>
                  </a:schemeClr>
                </a:solidFill>
              </a:rPr>
              <a:t>2-teorema</a:t>
            </a:r>
            <a:r>
              <a:rPr lang="en-US" sz="2200" dirty="0">
                <a:solidFill>
                  <a:schemeClr val="tx2">
                    <a:lumMod val="50000"/>
                  </a:schemeClr>
                </a:solidFill>
              </a:rPr>
              <a:t>. </a:t>
            </a:r>
            <a:r>
              <a:rPr lang="en-US" sz="2200" dirty="0" err="1">
                <a:solidFill>
                  <a:schemeClr val="tx2">
                    <a:lumMod val="50000"/>
                  </a:schemeClr>
                </a:solidFill>
              </a:rPr>
              <a:t>Faraz</a:t>
            </a:r>
            <a:r>
              <a:rPr lang="en-US" sz="2200" dirty="0">
                <a:solidFill>
                  <a:schemeClr val="tx2">
                    <a:lumMod val="50000"/>
                  </a:schemeClr>
                </a:solidFill>
              </a:rPr>
              <a:t> </a:t>
            </a:r>
            <a:r>
              <a:rPr lang="en-US" sz="2200" dirty="0" err="1">
                <a:solidFill>
                  <a:schemeClr val="tx2">
                    <a:lumMod val="50000"/>
                  </a:schemeClr>
                </a:solidFill>
              </a:rPr>
              <a:t>qilaylik</a:t>
            </a:r>
            <a:r>
              <a:rPr lang="en-US" sz="2200" dirty="0">
                <a:solidFill>
                  <a:schemeClr val="tx2">
                    <a:lumMod val="50000"/>
                  </a:schemeClr>
                </a:solidFill>
              </a:rPr>
              <a:t> </a:t>
            </a:r>
            <a:r>
              <a:rPr lang="en-US" sz="2200" i="1" dirty="0">
                <a:solidFill>
                  <a:schemeClr val="tx2">
                    <a:lumMod val="50000"/>
                  </a:schemeClr>
                </a:solidFill>
              </a:rPr>
              <a:t>f(x)</a:t>
            </a:r>
            <a:r>
              <a:rPr lang="en-US" sz="2200" dirty="0">
                <a:solidFill>
                  <a:schemeClr val="tx2">
                    <a:lumMod val="50000"/>
                  </a:schemeClr>
                </a:solidFill>
              </a:rPr>
              <a:t> </a:t>
            </a:r>
            <a:r>
              <a:rPr lang="en-US" sz="2200" dirty="0" err="1">
                <a:solidFill>
                  <a:schemeClr val="tx2">
                    <a:lumMod val="50000"/>
                  </a:schemeClr>
                </a:solidFill>
              </a:rPr>
              <a:t>funksiya</a:t>
            </a:r>
            <a:r>
              <a:rPr lang="en-US" sz="2200" dirty="0">
                <a:solidFill>
                  <a:schemeClr val="tx2">
                    <a:lumMod val="50000"/>
                  </a:schemeClr>
                </a:solidFill>
              </a:rPr>
              <a:t> </a:t>
            </a:r>
            <a:r>
              <a:rPr lang="en-US" sz="2200" i="1" dirty="0">
                <a:solidFill>
                  <a:schemeClr val="tx2">
                    <a:lumMod val="50000"/>
                  </a:schemeClr>
                </a:solidFill>
              </a:rPr>
              <a:t>x</a:t>
            </a:r>
            <a:r>
              <a:rPr lang="en-US" sz="2200" i="1" baseline="-25000" dirty="0">
                <a:solidFill>
                  <a:schemeClr val="tx2">
                    <a:lumMod val="50000"/>
                  </a:schemeClr>
                </a:solidFill>
              </a:rPr>
              <a:t>0</a:t>
            </a:r>
            <a:r>
              <a:rPr lang="en-US" sz="2200" dirty="0">
                <a:solidFill>
                  <a:schemeClr val="tx2">
                    <a:lumMod val="50000"/>
                  </a:schemeClr>
                </a:solidFill>
              </a:rPr>
              <a:t> </a:t>
            </a:r>
            <a:r>
              <a:rPr lang="en-US" sz="2200" dirty="0" err="1">
                <a:solidFill>
                  <a:schemeClr val="tx2">
                    <a:lumMod val="50000"/>
                  </a:schemeClr>
                </a:solidFill>
              </a:rPr>
              <a:t>nuqtada</a:t>
            </a:r>
            <a:r>
              <a:rPr lang="en-US" sz="2200" dirty="0">
                <a:solidFill>
                  <a:schemeClr val="tx2">
                    <a:lumMod val="50000"/>
                  </a:schemeClr>
                </a:solidFill>
              </a:rPr>
              <a:t> </a:t>
            </a:r>
            <a:r>
              <a:rPr lang="en-US" sz="2200" dirty="0" err="1">
                <a:solidFill>
                  <a:schemeClr val="tx2">
                    <a:lumMod val="50000"/>
                  </a:schemeClr>
                </a:solidFill>
              </a:rPr>
              <a:t>uzluksiz</a:t>
            </a:r>
            <a:r>
              <a:rPr lang="en-US" sz="2200" dirty="0">
                <a:solidFill>
                  <a:schemeClr val="tx2">
                    <a:lumMod val="50000"/>
                  </a:schemeClr>
                </a:solidFill>
              </a:rPr>
              <a:t> </a:t>
            </a:r>
            <a:r>
              <a:rPr lang="en-US" sz="2200" dirty="0" err="1">
                <a:solidFill>
                  <a:schemeClr val="tx2">
                    <a:lumMod val="50000"/>
                  </a:schemeClr>
                </a:solidFill>
              </a:rPr>
              <a:t>va</a:t>
            </a:r>
            <a:r>
              <a:rPr lang="en-US" sz="2200" dirty="0">
                <a:solidFill>
                  <a:schemeClr val="tx2">
                    <a:lumMod val="50000"/>
                  </a:schemeClr>
                </a:solidFill>
              </a:rPr>
              <a:t> </a:t>
            </a:r>
            <a:r>
              <a:rPr lang="en-US" sz="2200" i="1" dirty="0">
                <a:solidFill>
                  <a:schemeClr val="tx2">
                    <a:lumMod val="50000"/>
                  </a:schemeClr>
                </a:solidFill>
              </a:rPr>
              <a:t>x</a:t>
            </a:r>
            <a:r>
              <a:rPr lang="en-US" sz="2200" i="1" baseline="-25000" dirty="0">
                <a:solidFill>
                  <a:schemeClr val="tx2">
                    <a:lumMod val="50000"/>
                  </a:schemeClr>
                </a:solidFill>
              </a:rPr>
              <a:t>0</a:t>
            </a:r>
            <a:r>
              <a:rPr lang="en-US" sz="2200" dirty="0">
                <a:solidFill>
                  <a:schemeClr val="tx2">
                    <a:lumMod val="50000"/>
                  </a:schemeClr>
                </a:solidFill>
              </a:rPr>
              <a:t> </a:t>
            </a:r>
            <a:r>
              <a:rPr lang="en-US" sz="2200" dirty="0" err="1">
                <a:solidFill>
                  <a:schemeClr val="tx2">
                    <a:lumMod val="50000"/>
                  </a:schemeClr>
                </a:solidFill>
              </a:rPr>
              <a:t>nuqta</a:t>
            </a:r>
            <a:r>
              <a:rPr lang="en-US" sz="2200" dirty="0">
                <a:solidFill>
                  <a:schemeClr val="tx2">
                    <a:lumMod val="50000"/>
                  </a:schemeClr>
                </a:solidFill>
              </a:rPr>
              <a:t> </a:t>
            </a:r>
            <a:r>
              <a:rPr lang="en-US" sz="2200" dirty="0" err="1">
                <a:solidFill>
                  <a:schemeClr val="tx2">
                    <a:lumMod val="50000"/>
                  </a:schemeClr>
                </a:solidFill>
              </a:rPr>
              <a:t>funksiyaning</a:t>
            </a:r>
            <a:r>
              <a:rPr lang="en-US" sz="2200" dirty="0">
                <a:solidFill>
                  <a:schemeClr val="tx2">
                    <a:lumMod val="50000"/>
                  </a:schemeClr>
                </a:solidFill>
              </a:rPr>
              <a:t> </a:t>
            </a:r>
            <a:r>
              <a:rPr lang="en-US" sz="2200" dirty="0" err="1">
                <a:solidFill>
                  <a:schemeClr val="tx2">
                    <a:lumMod val="50000"/>
                  </a:schemeClr>
                </a:solidFill>
              </a:rPr>
              <a:t>kritik</a:t>
            </a:r>
            <a:r>
              <a:rPr lang="en-US" sz="2200" dirty="0">
                <a:solidFill>
                  <a:schemeClr val="tx2">
                    <a:lumMod val="50000"/>
                  </a:schemeClr>
                </a:solidFill>
              </a:rPr>
              <a:t> </a:t>
            </a:r>
            <a:r>
              <a:rPr lang="en-US" sz="2200" dirty="0" err="1">
                <a:solidFill>
                  <a:schemeClr val="tx2">
                    <a:lumMod val="50000"/>
                  </a:schemeClr>
                </a:solidFill>
              </a:rPr>
              <a:t>nuqtasi</a:t>
            </a:r>
            <a:r>
              <a:rPr lang="en-US" sz="2200" dirty="0">
                <a:solidFill>
                  <a:schemeClr val="tx2">
                    <a:lumMod val="50000"/>
                  </a:schemeClr>
                </a:solidFill>
              </a:rPr>
              <a:t> </a:t>
            </a:r>
            <a:r>
              <a:rPr lang="en-US" sz="2200" dirty="0" err="1">
                <a:solidFill>
                  <a:schemeClr val="tx2">
                    <a:lumMod val="50000"/>
                  </a:schemeClr>
                </a:solidFill>
              </a:rPr>
              <a:t>bo‘lsin</a:t>
            </a:r>
            <a:r>
              <a:rPr lang="en-US" sz="2200" dirty="0" smtClean="0">
                <a:solidFill>
                  <a:schemeClr val="tx2">
                    <a:lumMod val="50000"/>
                  </a:schemeClr>
                </a:solidFill>
              </a:rPr>
              <a:t>.</a:t>
            </a:r>
            <a:r>
              <a:rPr lang="ru-RU" sz="2200" dirty="0">
                <a:solidFill>
                  <a:schemeClr val="tx2">
                    <a:lumMod val="50000"/>
                  </a:schemeClr>
                </a:solidFill>
              </a:rPr>
              <a:t/>
            </a:r>
            <a:br>
              <a:rPr lang="ru-RU" sz="2200" dirty="0">
                <a:solidFill>
                  <a:schemeClr val="tx2">
                    <a:lumMod val="50000"/>
                  </a:schemeClr>
                </a:solidFill>
              </a:rPr>
            </a:br>
            <a:r>
              <a:rPr lang="uz-Cyrl-UZ" sz="2400" dirty="0">
                <a:solidFill>
                  <a:schemeClr val="tx2">
                    <a:lumMod val="50000"/>
                  </a:schemeClr>
                </a:solidFill>
              </a:rPr>
              <a:t>a) Agar </a:t>
            </a:r>
            <a:r>
              <a:rPr lang="ru-RU" sz="2400" dirty="0">
                <a:solidFill>
                  <a:schemeClr val="tx2">
                    <a:lumMod val="50000"/>
                  </a:schemeClr>
                </a:solidFill>
                <a:sym typeface="Symbol"/>
              </a:rPr>
              <a:t></a:t>
            </a:r>
            <a:r>
              <a:rPr lang="uz-Cyrl-UZ" sz="2400" i="1" dirty="0">
                <a:solidFill>
                  <a:schemeClr val="tx2">
                    <a:lumMod val="50000"/>
                  </a:schemeClr>
                </a:solidFill>
              </a:rPr>
              <a:t>x</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a:t>
            </a:r>
            <a:r>
              <a:rPr lang="uz-Cyrl-UZ" sz="2400" dirty="0">
                <a:solidFill>
                  <a:schemeClr val="tx2">
                    <a:lumMod val="50000"/>
                  </a:schemeClr>
                </a:solidFill>
              </a:rPr>
              <a:t>  uchun </a:t>
            </a:r>
            <a:r>
              <a:rPr lang="uz-Cyrl-UZ" sz="2400" i="1" dirty="0">
                <a:solidFill>
                  <a:schemeClr val="tx2">
                    <a:lumMod val="50000"/>
                  </a:schemeClr>
                </a:solidFill>
              </a:rPr>
              <a:t>f’(x)&gt;0, </a:t>
            </a:r>
            <a:r>
              <a:rPr lang="ru-RU" sz="2400" i="1" dirty="0">
                <a:solidFill>
                  <a:schemeClr val="tx2">
                    <a:lumMod val="50000"/>
                  </a:schemeClr>
                </a:solidFill>
                <a:sym typeface="Symbol"/>
              </a:rPr>
              <a:t></a:t>
            </a:r>
            <a:r>
              <a:rPr lang="uz-Cyrl-UZ" sz="2400" i="1" dirty="0">
                <a:solidFill>
                  <a:schemeClr val="tx2">
                    <a:lumMod val="50000"/>
                  </a:schemeClr>
                </a:solidFill>
              </a:rPr>
              <a:t>x</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 x</a:t>
            </a:r>
            <a:r>
              <a:rPr lang="uz-Cyrl-UZ" sz="2400" i="1" baseline="-25000" dirty="0">
                <a:solidFill>
                  <a:schemeClr val="tx2">
                    <a:lumMod val="50000"/>
                  </a:schemeClr>
                </a:solidFill>
              </a:rPr>
              <a:t>0 </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i="1" dirty="0">
                <a:solidFill>
                  <a:schemeClr val="tx2">
                    <a:lumMod val="50000"/>
                  </a:schemeClr>
                </a:solidFill>
              </a:rPr>
              <a:t>)</a:t>
            </a:r>
            <a:r>
              <a:rPr lang="uz-Cyrl-UZ" sz="2400" dirty="0">
                <a:solidFill>
                  <a:schemeClr val="tx2">
                    <a:lumMod val="50000"/>
                  </a:schemeClr>
                </a:solidFill>
              </a:rPr>
              <a:t>  uchun </a:t>
            </a:r>
            <a:r>
              <a:rPr lang="uz-Cyrl-UZ" sz="2400" i="1" dirty="0">
                <a:solidFill>
                  <a:schemeClr val="tx2">
                    <a:lumMod val="50000"/>
                  </a:schemeClr>
                </a:solidFill>
              </a:rPr>
              <a:t>f’(x)&lt;</a:t>
            </a:r>
            <a:r>
              <a:rPr lang="uz-Cyrl-UZ" sz="2400" dirty="0">
                <a:solidFill>
                  <a:schemeClr val="tx2">
                    <a:lumMod val="50000"/>
                  </a:schemeClr>
                </a:solidFill>
              </a:rPr>
              <a:t>0 tengsizliklar o‘rinli bo‘lsa, ya’ni  </a:t>
            </a:r>
            <a:r>
              <a:rPr lang="uz-Cyrl-UZ" sz="2400" i="1" dirty="0">
                <a:solidFill>
                  <a:schemeClr val="tx2">
                    <a:lumMod val="50000"/>
                  </a:schemeClr>
                </a:solidFill>
              </a:rPr>
              <a:t>f’(x)</a:t>
            </a:r>
            <a:r>
              <a:rPr lang="uz-Cyrl-UZ" sz="2400" dirty="0">
                <a:solidFill>
                  <a:schemeClr val="tx2">
                    <a:lumMod val="50000"/>
                  </a:schemeClr>
                </a:solidFill>
              </a:rPr>
              <a:t> hosila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nuqtadan o‘tishida  o‘z ishorasini «+» dan  «-» ga o‘zgartirsa, u holda </a:t>
            </a:r>
            <a:r>
              <a:rPr lang="uz-Cyrl-UZ" sz="2400" i="1" dirty="0">
                <a:solidFill>
                  <a:schemeClr val="tx2">
                    <a:lumMod val="50000"/>
                  </a:schemeClr>
                </a:solidFill>
              </a:rPr>
              <a:t>f</a:t>
            </a:r>
            <a:r>
              <a:rPr lang="uz-Cyrl-UZ" sz="2400" dirty="0">
                <a:solidFill>
                  <a:schemeClr val="tx2">
                    <a:lumMod val="50000"/>
                  </a:schemeClr>
                </a:solidFill>
              </a:rPr>
              <a:t>(</a:t>
            </a:r>
            <a:r>
              <a:rPr lang="uz-Cyrl-UZ" sz="2400" i="1" dirty="0">
                <a:solidFill>
                  <a:schemeClr val="tx2">
                    <a:lumMod val="50000"/>
                  </a:schemeClr>
                </a:solidFill>
              </a:rPr>
              <a:t>x</a:t>
            </a:r>
            <a:r>
              <a:rPr lang="uz-Cyrl-UZ" sz="2400" dirty="0">
                <a:solidFill>
                  <a:schemeClr val="tx2">
                    <a:lumMod val="50000"/>
                  </a:schemeClr>
                </a:solidFill>
              </a:rPr>
              <a:t>) funksiya </a:t>
            </a:r>
            <a:r>
              <a:rPr lang="uz-Cyrl-UZ" sz="2400" i="1" dirty="0">
                <a:solidFill>
                  <a:schemeClr val="tx2">
                    <a:lumMod val="50000"/>
                  </a:schemeClr>
                </a:solidFill>
              </a:rPr>
              <a:t>x</a:t>
            </a:r>
            <a:r>
              <a:rPr lang="uz-Cyrl-UZ" sz="2400" baseline="-25000" dirty="0">
                <a:solidFill>
                  <a:schemeClr val="tx2">
                    <a:lumMod val="50000"/>
                  </a:schemeClr>
                </a:solidFill>
              </a:rPr>
              <a:t>0</a:t>
            </a:r>
            <a:r>
              <a:rPr lang="uz-Cyrl-UZ" sz="2400" dirty="0">
                <a:solidFill>
                  <a:schemeClr val="tx2">
                    <a:lumMod val="50000"/>
                  </a:schemeClr>
                </a:solidFill>
              </a:rPr>
              <a:t> nuqtada maksimumga ega bo‘ladi.</a:t>
            </a:r>
            <a:r>
              <a:rPr lang="ru-RU" sz="2400" dirty="0">
                <a:solidFill>
                  <a:schemeClr val="tx2">
                    <a:lumMod val="50000"/>
                  </a:schemeClr>
                </a:solidFill>
              </a:rPr>
              <a:t/>
            </a:r>
            <a:br>
              <a:rPr lang="ru-RU" sz="2400" dirty="0">
                <a:solidFill>
                  <a:schemeClr val="tx2">
                    <a:lumMod val="50000"/>
                  </a:schemeClr>
                </a:solidFill>
              </a:rPr>
            </a:br>
            <a:r>
              <a:rPr lang="uz-Cyrl-UZ" sz="2400" dirty="0">
                <a:solidFill>
                  <a:schemeClr val="tx2">
                    <a:lumMod val="50000"/>
                  </a:schemeClr>
                </a:solidFill>
              </a:rPr>
              <a:t>b) Agar </a:t>
            </a:r>
            <a:r>
              <a:rPr lang="ru-RU" sz="2400" dirty="0">
                <a:solidFill>
                  <a:schemeClr val="tx2">
                    <a:lumMod val="50000"/>
                  </a:schemeClr>
                </a:solidFill>
                <a:sym typeface="Symbol"/>
              </a:rPr>
              <a:t></a:t>
            </a:r>
            <a:r>
              <a:rPr lang="uz-Cyrl-UZ" sz="2400" i="1" dirty="0">
                <a:solidFill>
                  <a:schemeClr val="tx2">
                    <a:lumMod val="50000"/>
                  </a:schemeClr>
                </a:solidFill>
              </a:rPr>
              <a:t>x</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a:t>
            </a:r>
            <a:r>
              <a:rPr lang="uz-Cyrl-UZ" sz="2400" dirty="0">
                <a:solidFill>
                  <a:schemeClr val="tx2">
                    <a:lumMod val="50000"/>
                  </a:schemeClr>
                </a:solidFill>
              </a:rPr>
              <a:t> uchun  </a:t>
            </a:r>
            <a:r>
              <a:rPr lang="uz-Cyrl-UZ" sz="2400" i="1" dirty="0">
                <a:solidFill>
                  <a:schemeClr val="tx2">
                    <a:lumMod val="50000"/>
                  </a:schemeClr>
                </a:solidFill>
              </a:rPr>
              <a:t>f’(x)&lt;0, </a:t>
            </a:r>
            <a:r>
              <a:rPr lang="ru-RU" sz="2400" i="1" dirty="0">
                <a:solidFill>
                  <a:schemeClr val="tx2">
                    <a:lumMod val="50000"/>
                  </a:schemeClr>
                </a:solidFill>
                <a:sym typeface="Symbol"/>
              </a:rPr>
              <a:t></a:t>
            </a:r>
            <a:r>
              <a:rPr lang="uz-Cyrl-UZ" sz="2400" i="1" dirty="0">
                <a:solidFill>
                  <a:schemeClr val="tx2">
                    <a:lumMod val="50000"/>
                  </a:schemeClr>
                </a:solidFill>
              </a:rPr>
              <a:t>x</a:t>
            </a:r>
            <a:r>
              <a:rPr lang="ru-RU" sz="2400" i="1" dirty="0">
                <a:solidFill>
                  <a:schemeClr val="tx2">
                    <a:lumMod val="50000"/>
                  </a:schemeClr>
                </a:solidFill>
                <a:sym typeface="Symbol"/>
              </a:rPr>
              <a:t></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i="1" dirty="0">
                <a:solidFill>
                  <a:schemeClr val="tx2">
                    <a:lumMod val="50000"/>
                  </a:schemeClr>
                </a:solidFill>
              </a:rPr>
              <a:t>; x</a:t>
            </a:r>
            <a:r>
              <a:rPr lang="uz-Cyrl-UZ" sz="2400" i="1" baseline="-25000" dirty="0">
                <a:solidFill>
                  <a:schemeClr val="tx2">
                    <a:lumMod val="50000"/>
                  </a:schemeClr>
                </a:solidFill>
              </a:rPr>
              <a:t>0 </a:t>
            </a:r>
            <a:r>
              <a:rPr lang="uz-Cyrl-UZ" sz="2400" i="1" dirty="0">
                <a:solidFill>
                  <a:schemeClr val="tx2">
                    <a:lumMod val="50000"/>
                  </a:schemeClr>
                </a:solidFill>
              </a:rPr>
              <a:t>+</a:t>
            </a:r>
            <a:r>
              <a:rPr lang="ru-RU" sz="2400" i="1" dirty="0">
                <a:solidFill>
                  <a:schemeClr val="tx2">
                    <a:lumMod val="50000"/>
                  </a:schemeClr>
                </a:solidFill>
                <a:sym typeface="Symbol"/>
              </a:rPr>
              <a:t></a:t>
            </a:r>
            <a:r>
              <a:rPr lang="uz-Cyrl-UZ" sz="2400" i="1" dirty="0">
                <a:solidFill>
                  <a:schemeClr val="tx2">
                    <a:lumMod val="50000"/>
                  </a:schemeClr>
                </a:solidFill>
              </a:rPr>
              <a:t>)</a:t>
            </a:r>
            <a:r>
              <a:rPr lang="uz-Cyrl-UZ" sz="2400" dirty="0">
                <a:solidFill>
                  <a:schemeClr val="tx2">
                    <a:lumMod val="50000"/>
                  </a:schemeClr>
                </a:solidFill>
              </a:rPr>
              <a:t> uchun </a:t>
            </a:r>
            <a:r>
              <a:rPr lang="uz-Cyrl-UZ" sz="2400" i="1" dirty="0">
                <a:solidFill>
                  <a:schemeClr val="tx2">
                    <a:lumMod val="50000"/>
                  </a:schemeClr>
                </a:solidFill>
              </a:rPr>
              <a:t>f’(x)&gt;</a:t>
            </a:r>
            <a:r>
              <a:rPr lang="uz-Cyrl-UZ" sz="2400" dirty="0">
                <a:solidFill>
                  <a:schemeClr val="tx2">
                    <a:lumMod val="50000"/>
                  </a:schemeClr>
                </a:solidFill>
              </a:rPr>
              <a:t>0 tengsizliklar o‘rinli bo‘lsa, ya’ni </a:t>
            </a:r>
            <a:r>
              <a:rPr lang="uz-Cyrl-UZ" sz="2400" i="1" dirty="0">
                <a:solidFill>
                  <a:schemeClr val="tx2">
                    <a:lumMod val="50000"/>
                  </a:schemeClr>
                </a:solidFill>
              </a:rPr>
              <a:t>f’(x)</a:t>
            </a:r>
            <a:r>
              <a:rPr lang="uz-Cyrl-UZ" sz="2400" dirty="0">
                <a:solidFill>
                  <a:schemeClr val="tx2">
                    <a:lumMod val="50000"/>
                  </a:schemeClr>
                </a:solidFill>
              </a:rPr>
              <a:t> hosila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nuqtadan o‘tishda  o‘z ishorasini   «-» dan «+» ga o‘zgartirsa, u holda  </a:t>
            </a:r>
            <a:r>
              <a:rPr lang="uz-Cyrl-UZ" sz="2400" i="1" dirty="0">
                <a:solidFill>
                  <a:schemeClr val="tx2">
                    <a:lumMod val="50000"/>
                  </a:schemeClr>
                </a:solidFill>
              </a:rPr>
              <a:t>f(x)</a:t>
            </a:r>
            <a:r>
              <a:rPr lang="uz-Cyrl-UZ" sz="2400" dirty="0">
                <a:solidFill>
                  <a:schemeClr val="tx2">
                    <a:lumMod val="50000"/>
                  </a:schemeClr>
                </a:solidFill>
              </a:rPr>
              <a:t> funksiya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nuqtada  minimumga ega bo‘ladi.</a:t>
            </a:r>
            <a:r>
              <a:rPr lang="ru-RU" sz="2400" dirty="0">
                <a:solidFill>
                  <a:schemeClr val="tx2">
                    <a:lumMod val="50000"/>
                  </a:schemeClr>
                </a:solidFill>
              </a:rPr>
              <a:t/>
            </a:r>
            <a:br>
              <a:rPr lang="ru-RU" sz="2400" dirty="0">
                <a:solidFill>
                  <a:schemeClr val="tx2">
                    <a:lumMod val="50000"/>
                  </a:schemeClr>
                </a:solidFill>
              </a:rPr>
            </a:br>
            <a:r>
              <a:rPr lang="uz-Cyrl-UZ" sz="2400" dirty="0">
                <a:solidFill>
                  <a:schemeClr val="tx2">
                    <a:lumMod val="50000"/>
                  </a:schemeClr>
                </a:solidFill>
              </a:rPr>
              <a:t>c) Agar </a:t>
            </a:r>
            <a:r>
              <a:rPr lang="uz-Cyrl-UZ" sz="2400" i="1" dirty="0">
                <a:solidFill>
                  <a:schemeClr val="tx2">
                    <a:lumMod val="50000"/>
                  </a:schemeClr>
                </a:solidFill>
              </a:rPr>
              <a:t>f’(x)</a:t>
            </a:r>
            <a:r>
              <a:rPr lang="uz-Cyrl-UZ" sz="2400" dirty="0">
                <a:solidFill>
                  <a:schemeClr val="tx2">
                    <a:lumMod val="50000"/>
                  </a:schemeClr>
                </a:solidFill>
              </a:rPr>
              <a:t> hosila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nuqtadan o‘tishda o‘z ishorasini o‘zgartirmasa, u holda </a:t>
            </a:r>
            <a:r>
              <a:rPr lang="uz-Cyrl-UZ" sz="2400" i="1" dirty="0">
                <a:solidFill>
                  <a:schemeClr val="tx2">
                    <a:lumMod val="50000"/>
                  </a:schemeClr>
                </a:solidFill>
              </a:rPr>
              <a:t>f(x)</a:t>
            </a:r>
            <a:r>
              <a:rPr lang="uz-Cyrl-UZ" sz="2400" dirty="0">
                <a:solidFill>
                  <a:schemeClr val="tx2">
                    <a:lumMod val="50000"/>
                  </a:schemeClr>
                </a:solidFill>
              </a:rPr>
              <a:t> funksiya </a:t>
            </a:r>
            <a:r>
              <a:rPr lang="uz-Cyrl-UZ" sz="2400" i="1" dirty="0">
                <a:solidFill>
                  <a:schemeClr val="tx2">
                    <a:lumMod val="50000"/>
                  </a:schemeClr>
                </a:solidFill>
              </a:rPr>
              <a:t>x</a:t>
            </a:r>
            <a:r>
              <a:rPr lang="uz-Cyrl-UZ" sz="2400" i="1" baseline="-25000" dirty="0">
                <a:solidFill>
                  <a:schemeClr val="tx2">
                    <a:lumMod val="50000"/>
                  </a:schemeClr>
                </a:solidFill>
              </a:rPr>
              <a:t>0</a:t>
            </a:r>
            <a:r>
              <a:rPr lang="uz-Cyrl-UZ" sz="2400" dirty="0">
                <a:solidFill>
                  <a:schemeClr val="tx2">
                    <a:lumMod val="50000"/>
                  </a:schemeClr>
                </a:solidFill>
              </a:rPr>
              <a:t> nuqtada  ekstremumga ega bo‘lmaydi.</a:t>
            </a:r>
            <a:r>
              <a:rPr lang="ru-RU" sz="2400" dirty="0">
                <a:solidFill>
                  <a:schemeClr val="tx2">
                    <a:lumMod val="50000"/>
                  </a:schemeClr>
                </a:solidFill>
              </a:rPr>
              <a:t/>
            </a:r>
            <a:br>
              <a:rPr lang="ru-RU" sz="2400" dirty="0">
                <a:solidFill>
                  <a:schemeClr val="tx2">
                    <a:lumMod val="50000"/>
                  </a:schemeClr>
                </a:solidFill>
              </a:rPr>
            </a:br>
            <a:r>
              <a:rPr lang="en-US" sz="2400" b="1" dirty="0" smtClean="0">
                <a:solidFill>
                  <a:schemeClr val="tx2">
                    <a:lumMod val="50000"/>
                  </a:schemeClr>
                </a:solidFill>
              </a:rPr>
              <a:t> </a:t>
            </a:r>
            <a:endParaRPr lang="ru-RU" sz="2400" b="1" dirty="0">
              <a:solidFill>
                <a:schemeClr val="tx2">
                  <a:lumMod val="50000"/>
                </a:schemeClr>
              </a:solidFill>
            </a:endParaRPr>
          </a:p>
        </p:txBody>
      </p:sp>
      <p:sp>
        <p:nvSpPr>
          <p:cNvPr id="3" name="Подзаголовок 2"/>
          <p:cNvSpPr>
            <a:spLocks noGrp="1"/>
          </p:cNvSpPr>
          <p:nvPr>
            <p:ph type="subTitle" idx="1"/>
          </p:nvPr>
        </p:nvSpPr>
        <p:spPr>
          <a:xfrm>
            <a:off x="827584" y="6368648"/>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874759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755576" y="3789040"/>
                <a:ext cx="7772400" cy="2160240"/>
              </a:xfrm>
            </p:spPr>
            <p:txBody>
              <a:bodyPr>
                <a:noAutofit/>
              </a:bodyPr>
              <a:lstStyle/>
              <a:p>
                <a:pPr algn="l"/>
                <a:r>
                  <a:rPr lang="uz-Cyrl-UZ" sz="2000" b="1" dirty="0" smtClean="0">
                    <a:solidFill>
                      <a:schemeClr val="tx2">
                        <a:lumMod val="50000"/>
                      </a:schemeClr>
                    </a:solidFill>
                  </a:rPr>
                  <a:t>Isboti</a:t>
                </a:r>
                <a:r>
                  <a:rPr lang="uz-Cyrl-UZ" sz="2000" dirty="0">
                    <a:solidFill>
                      <a:schemeClr val="tx2">
                        <a:lumMod val="50000"/>
                      </a:schemeClr>
                    </a:solidFill>
                  </a:rPr>
                  <a:t>. a) holni qaraymiz. Bu holda </a:t>
                </a:r>
                <a:r>
                  <a:rPr lang="ru-RU" sz="2000" dirty="0">
                    <a:solidFill>
                      <a:schemeClr val="tx2">
                        <a:lumMod val="50000"/>
                      </a:schemeClr>
                    </a:solidFill>
                    <a:sym typeface="Symbol"/>
                  </a:rPr>
                  <a:t></a:t>
                </a:r>
                <a:r>
                  <a:rPr lang="uz-Cyrl-UZ" sz="2000" i="1" dirty="0">
                    <a:solidFill>
                      <a:schemeClr val="tx2">
                        <a:lumMod val="50000"/>
                      </a:schemeClr>
                    </a:solidFill>
                  </a:rPr>
                  <a:t>x</a:t>
                </a:r>
                <a:r>
                  <a:rPr lang="ru-RU" sz="2000" i="1" dirty="0">
                    <a:solidFill>
                      <a:schemeClr val="tx2">
                        <a:lumMod val="50000"/>
                      </a:schemeClr>
                    </a:solidFill>
                    <a:sym typeface="Symbol"/>
                  </a:rPr>
                  <a:t></a:t>
                </a:r>
                <a:r>
                  <a:rPr lang="uz-Cyrl-UZ" sz="2000" i="1" dirty="0">
                    <a:solidFill>
                      <a:schemeClr val="tx2">
                        <a:lumMod val="50000"/>
                      </a:schemeClr>
                    </a:solidFill>
                  </a:rPr>
                  <a:t>(x</a:t>
                </a:r>
                <a:r>
                  <a:rPr lang="uz-Cyrl-UZ" sz="2000" i="1" baseline="-25000" dirty="0">
                    <a:solidFill>
                      <a:schemeClr val="tx2">
                        <a:lumMod val="50000"/>
                      </a:schemeClr>
                    </a:solidFill>
                  </a:rPr>
                  <a:t>0</a:t>
                </a:r>
                <a:r>
                  <a:rPr lang="uz-Cyrl-UZ" sz="2000" i="1" dirty="0">
                    <a:solidFill>
                      <a:schemeClr val="tx2">
                        <a:lumMod val="50000"/>
                      </a:schemeClr>
                    </a:solidFill>
                  </a:rPr>
                  <a:t>-</a:t>
                </a:r>
                <a:r>
                  <a:rPr lang="ru-RU" sz="2000" i="1" dirty="0">
                    <a:solidFill>
                      <a:schemeClr val="tx2">
                        <a:lumMod val="50000"/>
                      </a:schemeClr>
                    </a:solidFill>
                    <a:sym typeface="Symbol"/>
                  </a:rPr>
                  <a:t></a:t>
                </a:r>
                <a:r>
                  <a:rPr lang="uz-Cyrl-UZ" sz="2000" i="1" dirty="0">
                    <a:solidFill>
                      <a:schemeClr val="tx2">
                        <a:lumMod val="50000"/>
                      </a:schemeClr>
                    </a:solidFill>
                  </a:rPr>
                  <a:t>;x</a:t>
                </a:r>
                <a:r>
                  <a:rPr lang="uz-Cyrl-UZ" sz="2000" i="1" baseline="-25000" dirty="0">
                    <a:solidFill>
                      <a:schemeClr val="tx2">
                        <a:lumMod val="50000"/>
                      </a:schemeClr>
                    </a:solidFill>
                  </a:rPr>
                  <a:t>0</a:t>
                </a:r>
                <a:r>
                  <a:rPr lang="uz-Cyrl-UZ" sz="2000" i="1" dirty="0">
                    <a:solidFill>
                      <a:schemeClr val="tx2">
                        <a:lumMod val="50000"/>
                      </a:schemeClr>
                    </a:solidFill>
                  </a:rPr>
                  <a:t>)</a:t>
                </a:r>
                <a:r>
                  <a:rPr lang="uz-Cyrl-UZ" sz="2000" dirty="0">
                    <a:solidFill>
                      <a:schemeClr val="tx2">
                        <a:lumMod val="50000"/>
                      </a:schemeClr>
                    </a:solidFill>
                  </a:rPr>
                  <a:t> uchun </a:t>
                </a:r>
                <a:r>
                  <a:rPr lang="uz-Cyrl-UZ" sz="2000" i="1" dirty="0">
                    <a:solidFill>
                      <a:schemeClr val="tx2">
                        <a:lumMod val="50000"/>
                      </a:schemeClr>
                    </a:solidFill>
                  </a:rPr>
                  <a:t>f’(x)</a:t>
                </a:r>
                <a:r>
                  <a:rPr lang="uz-Cyrl-UZ" sz="2000" dirty="0">
                    <a:solidFill>
                      <a:schemeClr val="tx2">
                        <a:lumMod val="50000"/>
                      </a:schemeClr>
                    </a:solidFill>
                  </a:rPr>
                  <a:t>&gt;0 bo‘lishidan </a:t>
                </a:r>
                <a:r>
                  <a:rPr lang="uz-Cyrl-UZ" sz="2000" i="1" dirty="0">
                    <a:solidFill>
                      <a:schemeClr val="tx2">
                        <a:lumMod val="50000"/>
                      </a:schemeClr>
                    </a:solidFill>
                  </a:rPr>
                  <a:t>f(x)</a:t>
                </a:r>
                <a:r>
                  <a:rPr lang="uz-Cyrl-UZ" sz="2000" dirty="0">
                    <a:solidFill>
                      <a:schemeClr val="tx2">
                        <a:lumMod val="50000"/>
                      </a:schemeClr>
                    </a:solidFill>
                  </a:rPr>
                  <a:t> funksiyaning (</a:t>
                </a:r>
                <a:r>
                  <a:rPr lang="uz-Cyrl-UZ" sz="2000" i="1" dirty="0">
                    <a:solidFill>
                      <a:schemeClr val="tx2">
                        <a:lumMod val="50000"/>
                      </a:schemeClr>
                    </a:solidFill>
                  </a:rPr>
                  <a:t>x</a:t>
                </a:r>
                <a:r>
                  <a:rPr lang="uz-Cyrl-UZ" sz="2000" i="1" baseline="-25000" dirty="0">
                    <a:solidFill>
                      <a:schemeClr val="tx2">
                        <a:lumMod val="50000"/>
                      </a:schemeClr>
                    </a:solidFill>
                  </a:rPr>
                  <a:t>0</a:t>
                </a:r>
                <a:r>
                  <a:rPr lang="uz-Cyrl-UZ" sz="2000" i="1" dirty="0">
                    <a:solidFill>
                      <a:schemeClr val="tx2">
                        <a:lumMod val="50000"/>
                      </a:schemeClr>
                    </a:solidFill>
                  </a:rPr>
                  <a:t> -</a:t>
                </a:r>
                <a:r>
                  <a:rPr lang="ru-RU" sz="2000" i="1" dirty="0">
                    <a:solidFill>
                      <a:schemeClr val="tx2">
                        <a:lumMod val="50000"/>
                      </a:schemeClr>
                    </a:solidFill>
                    <a:sym typeface="Symbol"/>
                  </a:rPr>
                  <a:t></a:t>
                </a:r>
                <a:r>
                  <a:rPr lang="uz-Cyrl-UZ" sz="2000" i="1" dirty="0">
                    <a:solidFill>
                      <a:schemeClr val="tx2">
                        <a:lumMod val="50000"/>
                      </a:schemeClr>
                    </a:solidFill>
                  </a:rPr>
                  <a:t>; x</a:t>
                </a:r>
                <a:r>
                  <a:rPr lang="uz-Cyrl-UZ" sz="2000" i="1" baseline="-25000" dirty="0">
                    <a:solidFill>
                      <a:schemeClr val="tx2">
                        <a:lumMod val="50000"/>
                      </a:schemeClr>
                    </a:solidFill>
                  </a:rPr>
                  <a:t>0</a:t>
                </a:r>
                <a:r>
                  <a:rPr lang="uz-Cyrl-UZ" sz="2000" dirty="0">
                    <a:solidFill>
                      <a:schemeClr val="tx2">
                        <a:lumMod val="50000"/>
                      </a:schemeClr>
                    </a:solidFill>
                  </a:rPr>
                  <a:t>) da qat’iy o‘suvchiligi kelib chiqadi. </a:t>
                </a:r>
                <a:r>
                  <a:rPr lang="en-US" sz="2000" dirty="0" err="1">
                    <a:solidFill>
                      <a:schemeClr val="tx2">
                        <a:lumMod val="50000"/>
                      </a:schemeClr>
                    </a:solidFill>
                  </a:rPr>
                  <a:t>So‘ngra</a:t>
                </a:r>
                <a:r>
                  <a:rPr lang="en-US" sz="2000" dirty="0">
                    <a:solidFill>
                      <a:schemeClr val="tx2">
                        <a:lumMod val="50000"/>
                      </a:schemeClr>
                    </a:solidFill>
                  </a:rPr>
                  <a:t> </a:t>
                </a:r>
                <a:r>
                  <a:rPr lang="en-US" sz="2000" dirty="0" err="1">
                    <a:solidFill>
                      <a:schemeClr val="tx2">
                        <a:lumMod val="50000"/>
                      </a:schemeClr>
                    </a:solidFill>
                  </a:rPr>
                  <a:t>shartga</a:t>
                </a:r>
                <a:r>
                  <a:rPr lang="en-US" sz="2000" dirty="0">
                    <a:solidFill>
                      <a:schemeClr val="tx2">
                        <a:lumMod val="50000"/>
                      </a:schemeClr>
                    </a:solidFill>
                  </a:rPr>
                  <a:t> </a:t>
                </a:r>
                <a:r>
                  <a:rPr lang="en-US" sz="2000" dirty="0" err="1">
                    <a:solidFill>
                      <a:schemeClr val="tx2">
                        <a:lumMod val="50000"/>
                      </a:schemeClr>
                    </a:solidFill>
                  </a:rPr>
                  <a:t>ko‘ra</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dirty="0">
                    <a:solidFill>
                      <a:schemeClr val="tx2">
                        <a:lumMod val="50000"/>
                      </a:schemeClr>
                    </a:solidFill>
                  </a:rPr>
                  <a:t> </a:t>
                </a:r>
                <a:r>
                  <a:rPr lang="en-US" sz="2000" dirty="0" err="1">
                    <a:solidFill>
                      <a:schemeClr val="tx2">
                        <a:lumMod val="50000"/>
                      </a:schemeClr>
                    </a:solidFill>
                  </a:rPr>
                  <a:t>nuqtada</a:t>
                </a:r>
                <a:r>
                  <a:rPr lang="en-US" sz="2000" dirty="0">
                    <a:solidFill>
                      <a:schemeClr val="tx2">
                        <a:lumMod val="50000"/>
                      </a:schemeClr>
                    </a:solidFill>
                  </a:rPr>
                  <a:t> </a:t>
                </a:r>
                <a:r>
                  <a:rPr lang="en-US" sz="2000" dirty="0" err="1">
                    <a:solidFill>
                      <a:schemeClr val="tx2">
                        <a:lumMod val="50000"/>
                      </a:schemeClr>
                    </a:solidFill>
                  </a:rPr>
                  <a:t>uzluksiz</a:t>
                </a:r>
                <a:r>
                  <a:rPr lang="en-US" sz="2000" dirty="0">
                    <a:solidFill>
                      <a:schemeClr val="tx2">
                        <a:lumMod val="50000"/>
                      </a:schemeClr>
                    </a:solidFill>
                  </a:rPr>
                  <a:t> </a:t>
                </a:r>
                <a:r>
                  <a:rPr lang="en-US" sz="2000" dirty="0" err="1">
                    <a:solidFill>
                      <a:schemeClr val="tx2">
                        <a:lumMod val="50000"/>
                      </a:schemeClr>
                    </a:solidFill>
                  </a:rPr>
                  <a:t>bo‘lgani</a:t>
                </a:r>
                <a:r>
                  <a:rPr lang="en-US" sz="2000" dirty="0">
                    <a:solidFill>
                      <a:schemeClr val="tx2">
                        <a:lumMod val="50000"/>
                      </a:schemeClr>
                    </a:solidFill>
                  </a:rPr>
                  <a:t> </a:t>
                </a:r>
                <a:r>
                  <a:rPr lang="en-US" sz="2000" dirty="0" err="1">
                    <a:solidFill>
                      <a:schemeClr val="tx2">
                        <a:lumMod val="50000"/>
                      </a:schemeClr>
                    </a:solidFill>
                  </a:rPr>
                  <a:t>sababli</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                            </a:t>
                </a:r>
                <a14:m>
                  <m:oMath xmlns:m="http://schemas.openxmlformats.org/officeDocument/2006/math">
                    <m:func>
                      <m:funcPr>
                        <m:ctrlPr>
                          <a:rPr lang="en-US" sz="2000" i="1" smtClean="0">
                            <a:solidFill>
                              <a:schemeClr val="tx2">
                                <a:lumMod val="50000"/>
                              </a:schemeClr>
                            </a:solidFill>
                            <a:latin typeface="Cambria Math"/>
                          </a:rPr>
                        </m:ctrlPr>
                      </m:funcPr>
                      <m:fName>
                        <m:limLow>
                          <m:limLowPr>
                            <m:ctrlPr>
                              <a:rPr lang="en-US" sz="2000" i="1" smtClean="0">
                                <a:solidFill>
                                  <a:schemeClr val="tx2">
                                    <a:lumMod val="50000"/>
                                  </a:schemeClr>
                                </a:solidFill>
                                <a:latin typeface="Cambria Math"/>
                              </a:rPr>
                            </m:ctrlPr>
                          </m:limLowPr>
                          <m:e>
                            <m:r>
                              <m:rPr>
                                <m:sty m:val="p"/>
                              </m:rPr>
                              <a:rPr lang="en-US" sz="2000" i="0" smtClean="0">
                                <a:solidFill>
                                  <a:schemeClr val="tx2">
                                    <a:lumMod val="50000"/>
                                  </a:schemeClr>
                                </a:solidFill>
                                <a:latin typeface="Cambria Math"/>
                              </a:rPr>
                              <m:t>lim</m:t>
                            </m:r>
                          </m:e>
                          <m:lim>
                            <m:r>
                              <a:rPr lang="en-US" sz="2000" b="0" i="1" smtClean="0">
                                <a:solidFill>
                                  <a:schemeClr val="tx2">
                                    <a:lumMod val="50000"/>
                                  </a:schemeClr>
                                </a:solidFill>
                                <a:latin typeface="Cambria Math"/>
                              </a:rPr>
                              <m:t>𝑥</m:t>
                            </m:r>
                            <m:r>
                              <a:rPr lang="en-US" sz="2000" b="0" i="1" smtClean="0">
                                <a:solidFill>
                                  <a:schemeClr val="tx2">
                                    <a:lumMod val="50000"/>
                                  </a:schemeClr>
                                </a:solidFill>
                                <a:latin typeface="Cambria Math"/>
                                <a:ea typeface="Cambria Math"/>
                              </a:rPr>
                              <m:t>→</m:t>
                            </m:r>
                            <m:sSub>
                              <m:sSubPr>
                                <m:ctrlPr>
                                  <a:rPr lang="en-US" sz="2000" b="0" i="1" smtClean="0">
                                    <a:solidFill>
                                      <a:schemeClr val="tx2">
                                        <a:lumMod val="50000"/>
                                      </a:schemeClr>
                                    </a:solidFill>
                                    <a:latin typeface="Cambria Math"/>
                                    <a:ea typeface="Cambria Math"/>
                                  </a:rPr>
                                </m:ctrlPr>
                              </m:sSubPr>
                              <m:e>
                                <m:r>
                                  <a:rPr lang="en-US" sz="2000" b="0" i="1" smtClean="0">
                                    <a:solidFill>
                                      <a:schemeClr val="tx2">
                                        <a:lumMod val="50000"/>
                                      </a:schemeClr>
                                    </a:solidFill>
                                    <a:latin typeface="Cambria Math"/>
                                    <a:ea typeface="Cambria Math"/>
                                  </a:rPr>
                                  <m:t>𝑥</m:t>
                                </m:r>
                              </m:e>
                              <m:sub>
                                <m:r>
                                  <a:rPr lang="en-US" sz="2000" b="0" i="1" smtClean="0">
                                    <a:solidFill>
                                      <a:schemeClr val="tx2">
                                        <a:lumMod val="50000"/>
                                      </a:schemeClr>
                                    </a:solidFill>
                                    <a:latin typeface="Cambria Math"/>
                                    <a:ea typeface="Cambria Math"/>
                                  </a:rPr>
                                  <m:t>0</m:t>
                                </m:r>
                              </m:sub>
                            </m:sSub>
                            <m:r>
                              <a:rPr lang="en-US" sz="2000" b="0" i="1" smtClean="0">
                                <a:solidFill>
                                  <a:schemeClr val="tx2">
                                    <a:lumMod val="50000"/>
                                  </a:schemeClr>
                                </a:solidFill>
                                <a:latin typeface="Cambria Math"/>
                                <a:ea typeface="Cambria Math"/>
                              </a:rPr>
                              <m:t>−0</m:t>
                            </m:r>
                          </m:lim>
                        </m:limLow>
                        <m:r>
                          <a:rPr lang="en-US" sz="2000" b="0" i="1" smtClean="0">
                            <a:solidFill>
                              <a:schemeClr val="tx2">
                                <a:lumMod val="50000"/>
                              </a:schemeClr>
                            </a:solidFill>
                            <a:latin typeface="Cambria Math"/>
                          </a:rPr>
                          <m:t> </m:t>
                        </m:r>
                      </m:fName>
                      <m:e>
                        <m:r>
                          <a:rPr lang="en-US" sz="2000" b="0" i="1" smtClean="0">
                            <a:solidFill>
                              <a:schemeClr val="tx2">
                                <a:lumMod val="50000"/>
                              </a:schemeClr>
                            </a:solidFill>
                            <a:latin typeface="Cambria Math"/>
                          </a:rPr>
                          <m:t>𝑓</m:t>
                        </m:r>
                        <m:d>
                          <m:dPr>
                            <m:ctrlPr>
                              <a:rPr lang="en-US" sz="2000" b="0" i="1" smtClean="0">
                                <a:solidFill>
                                  <a:schemeClr val="tx2">
                                    <a:lumMod val="50000"/>
                                  </a:schemeClr>
                                </a:solidFill>
                                <a:latin typeface="Cambria Math"/>
                              </a:rPr>
                            </m:ctrlPr>
                          </m:dPr>
                          <m:e>
                            <m:r>
                              <a:rPr lang="en-US" sz="2000" b="0" i="1" smtClean="0">
                                <a:solidFill>
                                  <a:schemeClr val="tx2">
                                    <a:lumMod val="50000"/>
                                  </a:schemeClr>
                                </a:solidFill>
                                <a:latin typeface="Cambria Math"/>
                              </a:rPr>
                              <m:t>𝑥</m:t>
                            </m:r>
                          </m:e>
                        </m:d>
                        <m:r>
                          <a:rPr lang="en-US" sz="2000" b="0" i="1" smtClean="0">
                            <a:solidFill>
                              <a:schemeClr val="tx2">
                                <a:lumMod val="50000"/>
                              </a:schemeClr>
                            </a:solidFill>
                            <a:latin typeface="Cambria Math"/>
                          </a:rPr>
                          <m:t>=</m:t>
                        </m:r>
                        <m:func>
                          <m:funcPr>
                            <m:ctrlPr>
                              <a:rPr lang="en-US" sz="2000" b="0" i="1" smtClean="0">
                                <a:solidFill>
                                  <a:schemeClr val="tx2">
                                    <a:lumMod val="50000"/>
                                  </a:schemeClr>
                                </a:solidFill>
                                <a:latin typeface="Cambria Math"/>
                              </a:rPr>
                            </m:ctrlPr>
                          </m:funcPr>
                          <m:fName>
                            <m:limLow>
                              <m:limLowPr>
                                <m:ctrlPr>
                                  <a:rPr lang="en-US" sz="2000" b="0" i="1" smtClean="0">
                                    <a:solidFill>
                                      <a:schemeClr val="tx2">
                                        <a:lumMod val="50000"/>
                                      </a:schemeClr>
                                    </a:solidFill>
                                    <a:latin typeface="Cambria Math"/>
                                  </a:rPr>
                                </m:ctrlPr>
                              </m:limLowPr>
                              <m:e>
                                <m:r>
                                  <m:rPr>
                                    <m:sty m:val="p"/>
                                  </m:rPr>
                                  <a:rPr lang="en-US" sz="2000" b="0" i="0" smtClean="0">
                                    <a:solidFill>
                                      <a:schemeClr val="tx2">
                                        <a:lumMod val="50000"/>
                                      </a:schemeClr>
                                    </a:solidFill>
                                    <a:latin typeface="Cambria Math"/>
                                  </a:rPr>
                                  <m:t>lim</m:t>
                                </m:r>
                              </m:e>
                              <m:lim>
                                <m:r>
                                  <a:rPr lang="en-US" sz="2000" i="1">
                                    <a:solidFill>
                                      <a:schemeClr val="tx2">
                                        <a:lumMod val="50000"/>
                                      </a:schemeClr>
                                    </a:solidFill>
                                    <a:latin typeface="Cambria Math"/>
                                  </a:rPr>
                                  <m:t>𝑥</m:t>
                                </m:r>
                                <m:r>
                                  <a:rPr lang="en-US" sz="2000" i="1">
                                    <a:solidFill>
                                      <a:schemeClr val="tx2">
                                        <a:lumMod val="50000"/>
                                      </a:schemeClr>
                                    </a:solidFill>
                                    <a:latin typeface="Cambria Math"/>
                                    <a:ea typeface="Cambria Math"/>
                                  </a:rPr>
                                  <m:t>→</m:t>
                                </m:r>
                                <m:sSub>
                                  <m:sSubPr>
                                    <m:ctrlPr>
                                      <a:rPr lang="en-US" sz="2000" i="1">
                                        <a:solidFill>
                                          <a:schemeClr val="tx2">
                                            <a:lumMod val="50000"/>
                                          </a:schemeClr>
                                        </a:solidFill>
                                        <a:latin typeface="Cambria Math"/>
                                        <a:ea typeface="Cambria Math"/>
                                      </a:rPr>
                                    </m:ctrlPr>
                                  </m:sSubPr>
                                  <m:e>
                                    <m:r>
                                      <a:rPr lang="en-US" sz="2000" i="1">
                                        <a:solidFill>
                                          <a:schemeClr val="tx2">
                                            <a:lumMod val="50000"/>
                                          </a:schemeClr>
                                        </a:solidFill>
                                        <a:latin typeface="Cambria Math"/>
                                        <a:ea typeface="Cambria Math"/>
                                      </a:rPr>
                                      <m:t>𝑥</m:t>
                                    </m:r>
                                  </m:e>
                                  <m:sub>
                                    <m:r>
                                      <a:rPr lang="en-US" sz="2000" i="1">
                                        <a:solidFill>
                                          <a:schemeClr val="tx2">
                                            <a:lumMod val="50000"/>
                                          </a:schemeClr>
                                        </a:solidFill>
                                        <a:latin typeface="Cambria Math"/>
                                        <a:ea typeface="Cambria Math"/>
                                      </a:rPr>
                                      <m:t>0</m:t>
                                    </m:r>
                                  </m:sub>
                                </m:sSub>
                                <m:r>
                                  <a:rPr lang="en-US" sz="2000" b="0" i="1" smtClean="0">
                                    <a:solidFill>
                                      <a:schemeClr val="tx2">
                                        <a:lumMod val="50000"/>
                                      </a:schemeClr>
                                    </a:solidFill>
                                    <a:latin typeface="Cambria Math"/>
                                    <a:ea typeface="Cambria Math"/>
                                  </a:rPr>
                                  <m:t>+</m:t>
                                </m:r>
                                <m:r>
                                  <a:rPr lang="en-US" sz="2000" i="1">
                                    <a:solidFill>
                                      <a:schemeClr val="tx2">
                                        <a:lumMod val="50000"/>
                                      </a:schemeClr>
                                    </a:solidFill>
                                    <a:latin typeface="Cambria Math"/>
                                    <a:ea typeface="Cambria Math"/>
                                  </a:rPr>
                                  <m:t>0</m:t>
                                </m:r>
                              </m:lim>
                            </m:limLow>
                          </m:fName>
                          <m:e>
                            <m:r>
                              <a:rPr lang="en-US" sz="2000" b="0" i="1" smtClean="0">
                                <a:solidFill>
                                  <a:schemeClr val="tx2">
                                    <a:lumMod val="50000"/>
                                  </a:schemeClr>
                                </a:solidFill>
                                <a:latin typeface="Cambria Math"/>
                              </a:rPr>
                              <m:t>𝑓</m:t>
                            </m:r>
                            <m:d>
                              <m:dPr>
                                <m:ctrlPr>
                                  <a:rPr lang="en-US" sz="2000" b="0" i="1" smtClean="0">
                                    <a:solidFill>
                                      <a:schemeClr val="tx2">
                                        <a:lumMod val="50000"/>
                                      </a:schemeClr>
                                    </a:solidFill>
                                    <a:latin typeface="Cambria Math"/>
                                  </a:rPr>
                                </m:ctrlPr>
                              </m:dPr>
                              <m:e>
                                <m:r>
                                  <a:rPr lang="en-US" sz="2000" b="0" i="1" smtClean="0">
                                    <a:solidFill>
                                      <a:schemeClr val="tx2">
                                        <a:lumMod val="50000"/>
                                      </a:schemeClr>
                                    </a:solidFill>
                                    <a:latin typeface="Cambria Math"/>
                                  </a:rPr>
                                  <m:t>𝑥</m:t>
                                </m:r>
                              </m:e>
                            </m:d>
                            <m:r>
                              <a:rPr lang="en-US" sz="2000" b="0" i="1" smtClean="0">
                                <a:solidFill>
                                  <a:schemeClr val="tx2">
                                    <a:lumMod val="50000"/>
                                  </a:schemeClr>
                                </a:solidFill>
                                <a:latin typeface="Cambria Math"/>
                              </a:rPr>
                              <m:t>=</m:t>
                            </m:r>
                            <m:r>
                              <a:rPr lang="en-US" sz="2000" b="0" i="1" smtClean="0">
                                <a:solidFill>
                                  <a:schemeClr val="tx2">
                                    <a:lumMod val="50000"/>
                                  </a:schemeClr>
                                </a:solidFill>
                                <a:latin typeface="Cambria Math"/>
                              </a:rPr>
                              <m:t>𝑓</m:t>
                            </m:r>
                            <m:r>
                              <a:rPr lang="en-US" sz="2000" b="0" i="1" smtClean="0">
                                <a:solidFill>
                                  <a:schemeClr val="tx2">
                                    <a:lumMod val="50000"/>
                                  </a:schemeClr>
                                </a:solidFill>
                                <a:latin typeface="Cambria Math"/>
                              </a:rPr>
                              <m:t>(</m:t>
                            </m:r>
                            <m:sSub>
                              <m:sSubPr>
                                <m:ctrlPr>
                                  <a:rPr lang="en-US" sz="2000" b="0" i="1" smtClean="0">
                                    <a:solidFill>
                                      <a:schemeClr val="tx2">
                                        <a:lumMod val="50000"/>
                                      </a:schemeClr>
                                    </a:solidFill>
                                    <a:latin typeface="Cambria Math"/>
                                  </a:rPr>
                                </m:ctrlPr>
                              </m:sSubPr>
                              <m:e>
                                <m:r>
                                  <a:rPr lang="en-US" sz="2000" b="0" i="1" smtClean="0">
                                    <a:solidFill>
                                      <a:schemeClr val="tx2">
                                        <a:lumMod val="50000"/>
                                      </a:schemeClr>
                                    </a:solidFill>
                                    <a:latin typeface="Cambria Math"/>
                                  </a:rPr>
                                  <m:t>𝑥</m:t>
                                </m:r>
                              </m:e>
                              <m:sub>
                                <m:r>
                                  <a:rPr lang="en-US" sz="2000" b="0" i="1" smtClean="0">
                                    <a:solidFill>
                                      <a:schemeClr val="tx2">
                                        <a:lumMod val="50000"/>
                                      </a:schemeClr>
                                    </a:solidFill>
                                    <a:latin typeface="Cambria Math"/>
                                  </a:rPr>
                                  <m:t>0</m:t>
                                </m:r>
                              </m:sub>
                            </m:sSub>
                          </m:e>
                        </m:func>
                      </m:e>
                    </m:func>
                  </m:oMath>
                </a14:m>
                <a:r>
                  <a:rPr lang="en-US" sz="2000" dirty="0" smtClean="0">
                    <a:solidFill>
                      <a:schemeClr val="tx2">
                        <a:lumMod val="50000"/>
                      </a:schemeClr>
                    </a:solidFill>
                  </a:rPr>
                  <a:t>)  (</a:t>
                </a:r>
                <a:r>
                  <a:rPr lang="en-US" sz="2000" dirty="0">
                    <a:solidFill>
                      <a:schemeClr val="tx2">
                        <a:lumMod val="50000"/>
                      </a:schemeClr>
                    </a:solidFill>
                  </a:rPr>
                  <a:t>1)</a:t>
                </a:r>
                <a:r>
                  <a:rPr lang="ru-RU" sz="2000" dirty="0">
                    <a:solidFill>
                      <a:schemeClr val="tx2">
                        <a:lumMod val="50000"/>
                      </a:schemeClr>
                    </a:solidFill>
                  </a:rPr>
                  <a:t/>
                </a:r>
                <a:br>
                  <a:rPr lang="ru-RU" sz="2000" dirty="0">
                    <a:solidFill>
                      <a:schemeClr val="tx2">
                        <a:lumMod val="50000"/>
                      </a:schemeClr>
                    </a:solidFill>
                  </a:rPr>
                </a:br>
                <a:r>
                  <a:rPr lang="en-US" sz="2000" dirty="0" err="1">
                    <a:solidFill>
                      <a:schemeClr val="tx2">
                        <a:lumMod val="50000"/>
                      </a:schemeClr>
                    </a:solidFill>
                  </a:rPr>
                  <a:t>tenglik</a:t>
                </a:r>
                <a:r>
                  <a:rPr lang="en-US" sz="2000" dirty="0">
                    <a:solidFill>
                      <a:schemeClr val="tx2">
                        <a:lumMod val="50000"/>
                      </a:schemeClr>
                    </a:solidFill>
                  </a:rPr>
                  <a:t> </a:t>
                </a:r>
                <a:r>
                  <a:rPr lang="en-US" sz="2000" dirty="0" err="1">
                    <a:solidFill>
                      <a:schemeClr val="tx2">
                        <a:lumMod val="50000"/>
                      </a:schemeClr>
                    </a:solidFill>
                  </a:rPr>
                  <a:t>o‘rinli</a:t>
                </a:r>
                <a:r>
                  <a:rPr lang="en-US" sz="2000" dirty="0">
                    <a:solidFill>
                      <a:schemeClr val="tx2">
                        <a:lumMod val="50000"/>
                      </a:schemeClr>
                    </a:solidFill>
                  </a:rPr>
                  <a:t>.  </a:t>
                </a:r>
                <a:r>
                  <a:rPr lang="en-US" sz="2000" dirty="0" err="1">
                    <a:solidFill>
                      <a:schemeClr val="tx2">
                        <a:lumMod val="50000"/>
                      </a:schemeClr>
                    </a:solidFill>
                  </a:rPr>
                  <a:t>Demak</a:t>
                </a:r>
                <a:r>
                  <a:rPr lang="en-US" sz="2000" dirty="0">
                    <a:solidFill>
                      <a:schemeClr val="tx2">
                        <a:lumMod val="50000"/>
                      </a:schemeClr>
                    </a:solidFill>
                  </a:rPr>
                  <a:t>, </a:t>
                </a:r>
                <a:r>
                  <a:rPr lang="ru-RU" sz="2000" dirty="0">
                    <a:solidFill>
                      <a:schemeClr val="tx2">
                        <a:lumMod val="50000"/>
                      </a:schemeClr>
                    </a:solidFill>
                    <a:sym typeface="Symbol"/>
                  </a:rPr>
                  <a:t></a:t>
                </a:r>
                <a:r>
                  <a:rPr lang="en-US" sz="2000" i="1" dirty="0">
                    <a:solidFill>
                      <a:schemeClr val="tx2">
                        <a:lumMod val="50000"/>
                      </a:schemeClr>
                    </a:solidFill>
                  </a:rPr>
                  <a:t>x</a:t>
                </a:r>
                <a:r>
                  <a:rPr lang="ru-RU"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a:t>
                </a:r>
                <a:r>
                  <a:rPr lang="ru-RU" sz="2000" i="1" dirty="0">
                    <a:solidFill>
                      <a:schemeClr val="tx2">
                        <a:lumMod val="50000"/>
                      </a:schemeClr>
                    </a:solidFill>
                    <a:sym typeface="Symbol"/>
                  </a:rPr>
                  <a:t></a:t>
                </a:r>
                <a:r>
                  <a:rPr lang="en-US" sz="2000" i="1" dirty="0">
                    <a:solidFill>
                      <a:schemeClr val="tx2">
                        <a:lumMod val="50000"/>
                      </a:schemeClr>
                    </a:solidFill>
                  </a:rPr>
                  <a:t>; x</a:t>
                </a:r>
                <a:r>
                  <a:rPr lang="en-US" sz="2000" i="1" baseline="-25000" dirty="0">
                    <a:solidFill>
                      <a:schemeClr val="tx2">
                        <a:lumMod val="50000"/>
                      </a:schemeClr>
                    </a:solidFill>
                  </a:rPr>
                  <a:t>0</a:t>
                </a:r>
                <a:r>
                  <a:rPr lang="en-US" sz="2000" i="1" dirty="0">
                    <a:solidFill>
                      <a:schemeClr val="tx2">
                        <a:lumMod val="50000"/>
                      </a:schemeClr>
                    </a:solidFill>
                  </a:rPr>
                  <a:t>)</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en-US" sz="2000" dirty="0" smtClean="0">
                    <a:solidFill>
                      <a:schemeClr val="tx2">
                        <a:lumMod val="50000"/>
                      </a:schemeClr>
                    </a:solidFill>
                  </a:rPr>
                  <a:t>                                    </a:t>
                </a:r>
                <a:r>
                  <a:rPr lang="en-US" sz="2000" i="1" dirty="0" smtClean="0">
                    <a:solidFill>
                      <a:schemeClr val="tx2">
                        <a:lumMod val="50000"/>
                      </a:schemeClr>
                    </a:solidFill>
                  </a:rPr>
                  <a:t>f(x</a:t>
                </a:r>
                <a:r>
                  <a:rPr lang="en-US" sz="2000" i="1" dirty="0">
                    <a:solidFill>
                      <a:schemeClr val="tx2">
                        <a:lumMod val="50000"/>
                      </a:schemeClr>
                    </a:solidFill>
                  </a:rPr>
                  <a:t>)&lt;f(x</a:t>
                </a:r>
                <a:r>
                  <a:rPr lang="en-US" sz="2000" i="1" baseline="-25000" dirty="0">
                    <a:solidFill>
                      <a:schemeClr val="tx2">
                        <a:lumMod val="50000"/>
                      </a:schemeClr>
                    </a:solidFill>
                  </a:rPr>
                  <a:t>0</a:t>
                </a:r>
                <a:r>
                  <a:rPr lang="en-US" sz="2000" i="1" dirty="0">
                    <a:solidFill>
                      <a:schemeClr val="tx2">
                        <a:lumMod val="50000"/>
                      </a:schemeClr>
                    </a:solidFill>
                  </a:rPr>
                  <a:t>)</a:t>
                </a:r>
                <a:r>
                  <a:rPr lang="en-US" sz="2000" dirty="0">
                    <a:solidFill>
                      <a:schemeClr val="tx2">
                        <a:lumMod val="50000"/>
                      </a:schemeClr>
                    </a:solidFill>
                  </a:rPr>
                  <a:t>	                                            </a:t>
                </a:r>
                <a:r>
                  <a:rPr lang="en-US" sz="2000" dirty="0" smtClean="0">
                    <a:solidFill>
                      <a:schemeClr val="tx2">
                        <a:lumMod val="50000"/>
                      </a:schemeClr>
                    </a:solidFill>
                  </a:rPr>
                  <a:t>    </a:t>
                </a:r>
                <a:r>
                  <a:rPr lang="en-US" sz="2000" dirty="0">
                    <a:solidFill>
                      <a:schemeClr val="tx2">
                        <a:lumMod val="50000"/>
                      </a:schemeClr>
                    </a:solidFill>
                  </a:rPr>
                  <a:t>(2)</a:t>
                </a:r>
                <a:r>
                  <a:rPr lang="ru-RU" sz="2000" dirty="0">
                    <a:solidFill>
                      <a:schemeClr val="tx2">
                        <a:lumMod val="50000"/>
                      </a:schemeClr>
                    </a:solidFill>
                  </a:rPr>
                  <a:t/>
                </a:r>
                <a:br>
                  <a:rPr lang="ru-RU" sz="2000" dirty="0">
                    <a:solidFill>
                      <a:schemeClr val="tx2">
                        <a:lumMod val="50000"/>
                      </a:schemeClr>
                    </a:solidFill>
                  </a:rPr>
                </a:br>
                <a:r>
                  <a:rPr lang="en-US" sz="2000" dirty="0" err="1">
                    <a:solidFill>
                      <a:schemeClr val="tx2">
                        <a:lumMod val="50000"/>
                      </a:schemeClr>
                    </a:solidFill>
                  </a:rPr>
                  <a:t>bo‘ladi</a:t>
                </a:r>
                <a:r>
                  <a:rPr lang="en-US" sz="2000" dirty="0">
                    <a:solidFill>
                      <a:schemeClr val="tx2">
                        <a:lumMod val="50000"/>
                      </a:schemeClr>
                    </a:solidFill>
                  </a:rPr>
                  <a:t>. </a:t>
                </a:r>
                <a:r>
                  <a:rPr lang="en-US" sz="2000" dirty="0">
                    <a:solidFill>
                      <a:schemeClr val="tx2">
                        <a:lumMod val="50000"/>
                      </a:schemeClr>
                    </a:solidFill>
                    <a:sym typeface="Symbol"/>
                  </a:rPr>
                  <a:t></a:t>
                </a:r>
                <a:r>
                  <a:rPr lang="en-US" sz="2000" i="1" dirty="0">
                    <a:solidFill>
                      <a:schemeClr val="tx2">
                        <a:lumMod val="50000"/>
                      </a:schemeClr>
                    </a:solidFill>
                  </a:rPr>
                  <a:t>x</a:t>
                </a:r>
                <a:r>
                  <a:rPr lang="ru-RU"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x</a:t>
                </a:r>
                <a:r>
                  <a:rPr lang="en-US" sz="2000" i="1" baseline="-25000" dirty="0">
                    <a:solidFill>
                      <a:schemeClr val="tx2">
                        <a:lumMod val="50000"/>
                      </a:schemeClr>
                    </a:solidFill>
                  </a:rPr>
                  <a:t>0 </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i="1" dirty="0">
                    <a:solidFill>
                      <a:schemeClr val="tx2">
                        <a:lumMod val="50000"/>
                      </a:schemeClr>
                    </a:solidFill>
                  </a:rPr>
                  <a:t>)</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a:t>
                </a:r>
                <a:r>
                  <a:rPr lang="en-US" sz="2000" i="1" dirty="0">
                    <a:solidFill>
                      <a:schemeClr val="tx2">
                        <a:lumMod val="50000"/>
                      </a:schemeClr>
                    </a:solidFill>
                  </a:rPr>
                  <a:t>f’(x)&lt;</a:t>
                </a:r>
                <a:r>
                  <a:rPr lang="en-US" sz="2000" dirty="0">
                    <a:solidFill>
                      <a:schemeClr val="tx2">
                        <a:lumMod val="50000"/>
                      </a:schemeClr>
                    </a:solidFill>
                  </a:rPr>
                  <a:t>0 </a:t>
                </a:r>
                <a:r>
                  <a:rPr lang="en-US" sz="2000" dirty="0" err="1">
                    <a:solidFill>
                      <a:schemeClr val="tx2">
                        <a:lumMod val="50000"/>
                      </a:schemeClr>
                    </a:solidFill>
                  </a:rPr>
                  <a:t>bo‘lishidan</a:t>
                </a:r>
                <a:r>
                  <a:rPr lang="en-US" sz="2000" dirty="0">
                    <a:solidFill>
                      <a:schemeClr val="tx2">
                        <a:lumMod val="50000"/>
                      </a:schemeClr>
                    </a:solidFill>
                  </a:rPr>
                  <a:t> f(x) </a:t>
                </a:r>
                <a:r>
                  <a:rPr lang="en-US" sz="2000" dirty="0" err="1">
                    <a:solidFill>
                      <a:schemeClr val="tx2">
                        <a:lumMod val="50000"/>
                      </a:schemeClr>
                    </a:solidFill>
                  </a:rPr>
                  <a:t>funksiyaning</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x</a:t>
                </a:r>
                <a:r>
                  <a:rPr lang="en-US" sz="2000" i="1" baseline="-25000" dirty="0">
                    <a:solidFill>
                      <a:schemeClr val="tx2">
                        <a:lumMod val="50000"/>
                      </a:schemeClr>
                    </a:solidFill>
                  </a:rPr>
                  <a:t>0 </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dirty="0">
                    <a:solidFill>
                      <a:schemeClr val="tx2">
                        <a:lumMod val="50000"/>
                      </a:schemeClr>
                    </a:solidFill>
                  </a:rPr>
                  <a:t>) da </a:t>
                </a:r>
                <a:r>
                  <a:rPr lang="en-US" sz="2000" dirty="0" err="1">
                    <a:solidFill>
                      <a:schemeClr val="tx2">
                        <a:lumMod val="50000"/>
                      </a:schemeClr>
                    </a:solidFill>
                  </a:rPr>
                  <a:t>qat’iy</a:t>
                </a:r>
                <a:r>
                  <a:rPr lang="en-US" sz="2000" dirty="0">
                    <a:solidFill>
                      <a:schemeClr val="tx2">
                        <a:lumMod val="50000"/>
                      </a:schemeClr>
                    </a:solidFill>
                  </a:rPr>
                  <a:t>  </a:t>
                </a:r>
                <a:r>
                  <a:rPr lang="en-US" sz="2000" dirty="0" err="1">
                    <a:solidFill>
                      <a:schemeClr val="tx2">
                        <a:lumMod val="50000"/>
                      </a:schemeClr>
                    </a:solidFill>
                  </a:rPr>
                  <a:t>kamayuvchiligi</a:t>
                </a:r>
                <a:r>
                  <a:rPr lang="en-US" sz="2000" dirty="0">
                    <a:solidFill>
                      <a:schemeClr val="tx2">
                        <a:lumMod val="50000"/>
                      </a:schemeClr>
                    </a:solidFill>
                  </a:rPr>
                  <a:t> </a:t>
                </a:r>
                <a:r>
                  <a:rPr lang="en-US" sz="2000" dirty="0" err="1">
                    <a:solidFill>
                      <a:schemeClr val="tx2">
                        <a:lumMod val="50000"/>
                      </a:schemeClr>
                    </a:solidFill>
                  </a:rPr>
                  <a:t>kelib</a:t>
                </a:r>
                <a:r>
                  <a:rPr lang="en-US" sz="2000" dirty="0">
                    <a:solidFill>
                      <a:schemeClr val="tx2">
                        <a:lumMod val="50000"/>
                      </a:schemeClr>
                    </a:solidFill>
                  </a:rPr>
                  <a:t> </a:t>
                </a:r>
                <a:r>
                  <a:rPr lang="en-US" sz="2000" dirty="0" err="1">
                    <a:solidFill>
                      <a:schemeClr val="tx2">
                        <a:lumMod val="50000"/>
                      </a:schemeClr>
                    </a:solidFill>
                  </a:rPr>
                  <a:t>chiqadi</a:t>
                </a:r>
                <a:r>
                  <a:rPr lang="en-US" sz="2000" dirty="0">
                    <a:solidFill>
                      <a:schemeClr val="tx2">
                        <a:lumMod val="50000"/>
                      </a:schemeClr>
                    </a:solidFill>
                  </a:rPr>
                  <a:t>. </a:t>
                </a:r>
                <a:r>
                  <a:rPr lang="en-US" sz="2000" dirty="0" err="1">
                    <a:solidFill>
                      <a:schemeClr val="tx2">
                        <a:lumMod val="50000"/>
                      </a:schemeClr>
                    </a:solidFill>
                  </a:rPr>
                  <a:t>Demak</a:t>
                </a:r>
                <a:r>
                  <a:rPr lang="en-US" sz="2000" dirty="0">
                    <a:solidFill>
                      <a:schemeClr val="tx2">
                        <a:lumMod val="50000"/>
                      </a:schemeClr>
                    </a:solidFill>
                  </a:rPr>
                  <a:t>, (1) </a:t>
                </a:r>
                <a:r>
                  <a:rPr lang="en-US" sz="2000" dirty="0" err="1">
                    <a:solidFill>
                      <a:schemeClr val="tx2">
                        <a:lumMod val="50000"/>
                      </a:schemeClr>
                    </a:solidFill>
                  </a:rPr>
                  <a:t>tenglikni</a:t>
                </a:r>
                <a:r>
                  <a:rPr lang="en-US" sz="2000" dirty="0">
                    <a:solidFill>
                      <a:schemeClr val="tx2">
                        <a:lumMod val="50000"/>
                      </a:schemeClr>
                    </a:solidFill>
                  </a:rPr>
                  <a:t>  </a:t>
                </a:r>
                <a:r>
                  <a:rPr lang="en-US" sz="2000" dirty="0" err="1">
                    <a:solidFill>
                      <a:schemeClr val="tx2">
                        <a:lumMod val="50000"/>
                      </a:schemeClr>
                    </a:solidFill>
                  </a:rPr>
                  <a:t>e’tiborga</a:t>
                </a:r>
                <a:r>
                  <a:rPr lang="en-US" sz="2000" dirty="0">
                    <a:solidFill>
                      <a:schemeClr val="tx2">
                        <a:lumMod val="50000"/>
                      </a:schemeClr>
                    </a:solidFill>
                  </a:rPr>
                  <a:t> </a:t>
                </a:r>
                <a:r>
                  <a:rPr lang="en-US" sz="2000" dirty="0" err="1">
                    <a:solidFill>
                      <a:schemeClr val="tx2">
                        <a:lumMod val="50000"/>
                      </a:schemeClr>
                    </a:solidFill>
                  </a:rPr>
                  <a:t>olsak</a:t>
                </a:r>
                <a:r>
                  <a:rPr lang="en-US" sz="2000" dirty="0">
                    <a:solidFill>
                      <a:schemeClr val="tx2">
                        <a:lumMod val="50000"/>
                      </a:schemeClr>
                    </a:solidFill>
                  </a:rPr>
                  <a:t>,  </a:t>
                </a:r>
                <a:r>
                  <a:rPr lang="ru-RU" sz="2000" dirty="0">
                    <a:solidFill>
                      <a:schemeClr val="tx2">
                        <a:lumMod val="50000"/>
                      </a:schemeClr>
                    </a:solidFill>
                    <a:sym typeface="Symbol"/>
                  </a:rPr>
                  <a:t></a:t>
                </a:r>
                <a:r>
                  <a:rPr lang="en-US" sz="2000" i="1" dirty="0">
                    <a:solidFill>
                      <a:schemeClr val="tx2">
                        <a:lumMod val="50000"/>
                      </a:schemeClr>
                    </a:solidFill>
                  </a:rPr>
                  <a:t>x</a:t>
                </a:r>
                <a:r>
                  <a:rPr lang="ru-RU"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i="1" dirty="0">
                    <a:solidFill>
                      <a:schemeClr val="tx2">
                        <a:lumMod val="50000"/>
                      </a:schemeClr>
                    </a:solidFill>
                  </a:rPr>
                  <a:t>)</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a:t>
                </a:r>
                <a:r>
                  <a:rPr lang="en-US" sz="2000" dirty="0" err="1">
                    <a:solidFill>
                      <a:schemeClr val="tx2">
                        <a:lumMod val="50000"/>
                      </a:schemeClr>
                    </a:solidFill>
                  </a:rPr>
                  <a:t>yana</a:t>
                </a:r>
                <a:r>
                  <a:rPr lang="en-US" sz="2000" dirty="0">
                    <a:solidFill>
                      <a:schemeClr val="tx2">
                        <a:lumMod val="50000"/>
                      </a:schemeClr>
                    </a:solidFill>
                  </a:rPr>
                  <a:t> (2) </a:t>
                </a:r>
                <a:r>
                  <a:rPr lang="en-US" sz="2000" dirty="0" err="1">
                    <a:solidFill>
                      <a:schemeClr val="tx2">
                        <a:lumMod val="50000"/>
                      </a:schemeClr>
                    </a:solidFill>
                  </a:rPr>
                  <a:t>tengsizlik</a:t>
                </a:r>
                <a:r>
                  <a:rPr lang="en-US" sz="2000" dirty="0">
                    <a:solidFill>
                      <a:schemeClr val="tx2">
                        <a:lumMod val="50000"/>
                      </a:schemeClr>
                    </a:solidFill>
                  </a:rPr>
                  <a:t> </a:t>
                </a:r>
                <a:r>
                  <a:rPr lang="en-US" sz="2000" dirty="0" err="1">
                    <a:solidFill>
                      <a:schemeClr val="tx2">
                        <a:lumMod val="50000"/>
                      </a:schemeClr>
                    </a:solidFill>
                  </a:rPr>
                  <a:t>bajariladi</a:t>
                </a:r>
                <a:r>
                  <a:rPr lang="en-US" sz="2000" dirty="0">
                    <a:solidFill>
                      <a:schemeClr val="tx2">
                        <a:lumMod val="50000"/>
                      </a:schemeClr>
                    </a:solidFill>
                  </a:rPr>
                  <a:t>. </a:t>
                </a:r>
                <a:r>
                  <a:rPr lang="en-US" sz="2000" dirty="0" err="1">
                    <a:solidFill>
                      <a:schemeClr val="tx2">
                        <a:lumMod val="50000"/>
                      </a:schemeClr>
                    </a:solidFill>
                  </a:rPr>
                  <a:t>Bundan</a:t>
                </a:r>
                <a:r>
                  <a:rPr lang="en-US" sz="2000" dirty="0">
                    <a:solidFill>
                      <a:schemeClr val="tx2">
                        <a:lumMod val="50000"/>
                      </a:schemeClr>
                    </a:solidFill>
                  </a:rPr>
                  <a:t> </a:t>
                </a:r>
                <a:r>
                  <a:rPr lang="ru-RU" sz="2000" dirty="0">
                    <a:solidFill>
                      <a:schemeClr val="tx2">
                        <a:lumMod val="50000"/>
                      </a:schemeClr>
                    </a:solidFill>
                    <a:sym typeface="Symbol"/>
                  </a:rPr>
                  <a:t></a:t>
                </a:r>
                <a:r>
                  <a:rPr lang="en-US" sz="2000" i="1" dirty="0">
                    <a:solidFill>
                      <a:schemeClr val="tx2">
                        <a:lumMod val="50000"/>
                      </a:schemeClr>
                    </a:solidFill>
                  </a:rPr>
                  <a:t>x</a:t>
                </a:r>
                <a:r>
                  <a:rPr lang="en-US"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dirty="0">
                    <a:solidFill>
                      <a:schemeClr val="tx2">
                        <a:lumMod val="50000"/>
                      </a:schemeClr>
                    </a:solidFill>
                  </a:rPr>
                  <a:t> </a:t>
                </a:r>
                <a:r>
                  <a:rPr lang="en-US" sz="2000" dirty="0" err="1">
                    <a:solidFill>
                      <a:schemeClr val="tx2">
                        <a:lumMod val="50000"/>
                      </a:schemeClr>
                    </a:solidFill>
                  </a:rPr>
                  <a:t>va</a:t>
                </a:r>
                <a:r>
                  <a:rPr lang="en-US" sz="2000" dirty="0">
                    <a:solidFill>
                      <a:schemeClr val="tx2">
                        <a:lumMod val="50000"/>
                      </a:schemeClr>
                    </a:solidFill>
                  </a:rPr>
                  <a:t>           </a:t>
                </a:r>
                <a:r>
                  <a:rPr lang="ru-RU" sz="2000" dirty="0">
                    <a:solidFill>
                      <a:schemeClr val="tx2">
                        <a:lumMod val="50000"/>
                      </a:schemeClr>
                    </a:solidFill>
                    <a:sym typeface="Symbol"/>
                  </a:rPr>
                  <a:t></a:t>
                </a:r>
                <a:r>
                  <a:rPr lang="en-US" sz="2000" i="1" dirty="0">
                    <a:solidFill>
                      <a:schemeClr val="tx2">
                        <a:lumMod val="50000"/>
                      </a:schemeClr>
                    </a:solidFill>
                  </a:rPr>
                  <a:t>x</a:t>
                </a:r>
                <a:r>
                  <a:rPr lang="ru-RU"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i="1" dirty="0">
                    <a:solidFill>
                      <a:schemeClr val="tx2">
                        <a:lumMod val="50000"/>
                      </a:schemeClr>
                    </a:solidFill>
                  </a:rPr>
                  <a:t>)</a:t>
                </a:r>
                <a:r>
                  <a:rPr lang="en-US" sz="2000" dirty="0">
                    <a:solidFill>
                      <a:schemeClr val="tx2">
                        <a:lumMod val="50000"/>
                      </a:schemeClr>
                    </a:solidFill>
                  </a:rPr>
                  <a:t> </a:t>
                </a:r>
                <a:r>
                  <a:rPr lang="en-US" sz="2000" dirty="0" err="1">
                    <a:solidFill>
                      <a:schemeClr val="tx2">
                        <a:lumMod val="50000"/>
                      </a:schemeClr>
                    </a:solidFill>
                  </a:rPr>
                  <a:t>uchun</a:t>
                </a:r>
                <a:r>
                  <a:rPr lang="en-US" sz="2000" dirty="0">
                    <a:solidFill>
                      <a:schemeClr val="tx2">
                        <a:lumMod val="50000"/>
                      </a:schemeClr>
                    </a:solidFill>
                  </a:rPr>
                  <a:t> </a:t>
                </a:r>
                <a:r>
                  <a:rPr lang="en-US" sz="2000" i="1" dirty="0">
                    <a:solidFill>
                      <a:schemeClr val="tx2">
                        <a:lumMod val="50000"/>
                      </a:schemeClr>
                    </a:solidFill>
                  </a:rPr>
                  <a:t>f(x)&lt;f(x</a:t>
                </a:r>
                <a:r>
                  <a:rPr lang="en-US" sz="2000" i="1" baseline="-25000" dirty="0">
                    <a:solidFill>
                      <a:schemeClr val="tx2">
                        <a:lumMod val="50000"/>
                      </a:schemeClr>
                    </a:solidFill>
                  </a:rPr>
                  <a:t>0</a:t>
                </a:r>
                <a:r>
                  <a:rPr lang="en-US" sz="2000" i="1" dirty="0">
                    <a:solidFill>
                      <a:schemeClr val="tx2">
                        <a:lumMod val="50000"/>
                      </a:schemeClr>
                    </a:solidFill>
                  </a:rPr>
                  <a:t>)</a:t>
                </a:r>
                <a:r>
                  <a:rPr lang="en-US" sz="2000" dirty="0">
                    <a:solidFill>
                      <a:schemeClr val="tx2">
                        <a:lumMod val="50000"/>
                      </a:schemeClr>
                    </a:solidFill>
                  </a:rPr>
                  <a:t> </a:t>
                </a:r>
                <a:r>
                  <a:rPr lang="en-US" sz="2000" dirty="0" err="1">
                    <a:solidFill>
                      <a:schemeClr val="tx2">
                        <a:lumMod val="50000"/>
                      </a:schemeClr>
                    </a:solidFill>
                  </a:rPr>
                  <a:t>bo‘ladi</a:t>
                </a:r>
                <a:r>
                  <a:rPr lang="en-US" sz="2000" dirty="0">
                    <a:solidFill>
                      <a:schemeClr val="tx2">
                        <a:lumMod val="50000"/>
                      </a:schemeClr>
                    </a:solidFill>
                  </a:rPr>
                  <a:t>, </a:t>
                </a:r>
                <a:r>
                  <a:rPr lang="en-US" sz="2000" dirty="0" err="1">
                    <a:solidFill>
                      <a:schemeClr val="tx2">
                        <a:lumMod val="50000"/>
                      </a:schemeClr>
                    </a:solidFill>
                  </a:rPr>
                  <a:t>ya’ni</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a:t>
                </a:r>
                <a:r>
                  <a:rPr lang="en-US" sz="2000" dirty="0" err="1">
                    <a:solidFill>
                      <a:schemeClr val="tx2">
                        <a:lumMod val="50000"/>
                      </a:schemeClr>
                    </a:solidFill>
                  </a:rPr>
                  <a:t>nuqtada</a:t>
                </a:r>
                <a:r>
                  <a:rPr lang="en-US" sz="2000" dirty="0">
                    <a:solidFill>
                      <a:schemeClr val="tx2">
                        <a:lumMod val="50000"/>
                      </a:schemeClr>
                    </a:solidFill>
                  </a:rPr>
                  <a:t>  </a:t>
                </a:r>
                <a:r>
                  <a:rPr lang="en-US" sz="2000" dirty="0" err="1">
                    <a:solidFill>
                      <a:schemeClr val="tx2">
                        <a:lumMod val="50000"/>
                      </a:schemeClr>
                    </a:solidFill>
                  </a:rPr>
                  <a:t>maksimumga</a:t>
                </a:r>
                <a:r>
                  <a:rPr lang="en-US" sz="2000" dirty="0">
                    <a:solidFill>
                      <a:schemeClr val="tx2">
                        <a:lumMod val="50000"/>
                      </a:schemeClr>
                    </a:solidFill>
                  </a:rPr>
                  <a:t> </a:t>
                </a:r>
                <a:r>
                  <a:rPr lang="en-US" sz="2000" dirty="0" err="1">
                    <a:solidFill>
                      <a:schemeClr val="tx2">
                        <a:lumMod val="50000"/>
                      </a:schemeClr>
                    </a:solidFill>
                  </a:rPr>
                  <a:t>ega</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dirty="0">
                    <a:solidFill>
                      <a:schemeClr val="tx2">
                        <a:lumMod val="50000"/>
                      </a:schemeClr>
                    </a:solidFill>
                  </a:rPr>
                  <a:t>b) </a:t>
                </a:r>
                <a:r>
                  <a:rPr lang="en-US" sz="2000" dirty="0" err="1">
                    <a:solidFill>
                      <a:schemeClr val="tx2">
                        <a:lumMod val="50000"/>
                      </a:schemeClr>
                    </a:solidFill>
                  </a:rPr>
                  <a:t>bu</a:t>
                </a:r>
                <a:r>
                  <a:rPr lang="en-US" sz="2000" dirty="0">
                    <a:solidFill>
                      <a:schemeClr val="tx2">
                        <a:lumMod val="50000"/>
                      </a:schemeClr>
                    </a:solidFill>
                  </a:rPr>
                  <a:t> </a:t>
                </a:r>
                <a:r>
                  <a:rPr lang="en-US" sz="2000" dirty="0" err="1">
                    <a:solidFill>
                      <a:schemeClr val="tx2">
                        <a:lumMod val="50000"/>
                      </a:schemeClr>
                    </a:solidFill>
                  </a:rPr>
                  <a:t>holda</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dirty="0">
                    <a:solidFill>
                      <a:schemeClr val="tx2">
                        <a:lumMod val="50000"/>
                      </a:schemeClr>
                    </a:solidFill>
                  </a:rPr>
                  <a:t> </a:t>
                </a:r>
                <a:r>
                  <a:rPr lang="en-US" sz="2000" dirty="0" err="1">
                    <a:solidFill>
                      <a:schemeClr val="tx2">
                        <a:lumMod val="50000"/>
                      </a:schemeClr>
                    </a:solidFill>
                  </a:rPr>
                  <a:t>nuqtada</a:t>
                </a:r>
                <a:r>
                  <a:rPr lang="en-US" sz="2000" dirty="0">
                    <a:solidFill>
                      <a:schemeClr val="tx2">
                        <a:lumMod val="50000"/>
                      </a:schemeClr>
                    </a:solidFill>
                  </a:rPr>
                  <a:t> </a:t>
                </a:r>
                <a:r>
                  <a:rPr lang="en-US" sz="2000" dirty="0" err="1">
                    <a:solidFill>
                      <a:schemeClr val="tx2">
                        <a:lumMod val="50000"/>
                      </a:schemeClr>
                    </a:solidFill>
                  </a:rPr>
                  <a:t>minimumga</a:t>
                </a:r>
                <a:r>
                  <a:rPr lang="en-US" sz="2000" dirty="0">
                    <a:solidFill>
                      <a:schemeClr val="tx2">
                        <a:lumMod val="50000"/>
                      </a:schemeClr>
                    </a:solidFill>
                  </a:rPr>
                  <a:t> </a:t>
                </a:r>
                <a:r>
                  <a:rPr lang="en-US" sz="2000" dirty="0" err="1">
                    <a:solidFill>
                      <a:schemeClr val="tx2">
                        <a:lumMod val="50000"/>
                      </a:schemeClr>
                    </a:solidFill>
                  </a:rPr>
                  <a:t>erishishi</a:t>
                </a:r>
                <a:r>
                  <a:rPr lang="en-US" sz="2000" dirty="0">
                    <a:solidFill>
                      <a:schemeClr val="tx2">
                        <a:lumMod val="50000"/>
                      </a:schemeClr>
                    </a:solidFill>
                  </a:rPr>
                  <a:t> </a:t>
                </a:r>
                <a:r>
                  <a:rPr lang="en-US" sz="2000" i="1" dirty="0">
                    <a:solidFill>
                      <a:schemeClr val="tx2">
                        <a:lumMod val="50000"/>
                      </a:schemeClr>
                    </a:solidFill>
                  </a:rPr>
                  <a:t>a</a:t>
                </a:r>
                <a:r>
                  <a:rPr lang="en-US" sz="2000" dirty="0">
                    <a:solidFill>
                      <a:schemeClr val="tx2">
                        <a:lumMod val="50000"/>
                      </a:schemeClr>
                    </a:solidFill>
                  </a:rPr>
                  <a:t>) </a:t>
                </a:r>
                <a:r>
                  <a:rPr lang="en-US" sz="2000" dirty="0" err="1">
                    <a:solidFill>
                      <a:schemeClr val="tx2">
                        <a:lumMod val="50000"/>
                      </a:schemeClr>
                    </a:solidFill>
                  </a:rPr>
                  <a:t>holga</a:t>
                </a:r>
                <a:r>
                  <a:rPr lang="en-US" sz="2000" dirty="0">
                    <a:solidFill>
                      <a:schemeClr val="tx2">
                        <a:lumMod val="50000"/>
                      </a:schemeClr>
                    </a:solidFill>
                  </a:rPr>
                  <a:t> </a:t>
                </a:r>
                <a:r>
                  <a:rPr lang="en-US" sz="2000" dirty="0" err="1">
                    <a:solidFill>
                      <a:schemeClr val="tx2">
                        <a:lumMod val="50000"/>
                      </a:schemeClr>
                    </a:solidFill>
                  </a:rPr>
                  <a:t>o‘xshash</a:t>
                </a:r>
                <a:r>
                  <a:rPr lang="en-US" sz="2000" dirty="0">
                    <a:solidFill>
                      <a:schemeClr val="tx2">
                        <a:lumMod val="50000"/>
                      </a:schemeClr>
                    </a:solidFill>
                  </a:rPr>
                  <a:t> </a:t>
                </a:r>
                <a:r>
                  <a:rPr lang="en-US" sz="2000" dirty="0" err="1">
                    <a:solidFill>
                      <a:schemeClr val="tx2">
                        <a:lumMod val="50000"/>
                      </a:schemeClr>
                    </a:solidFill>
                  </a:rPr>
                  <a:t>isbotlanadi</a:t>
                </a:r>
                <a:r>
                  <a:rPr lang="en-US" sz="2000" dirty="0">
                    <a:solidFill>
                      <a:schemeClr val="tx2">
                        <a:lumMod val="50000"/>
                      </a:schemeClr>
                    </a:solidFill>
                  </a:rPr>
                  <a:t>.</a:t>
                </a:r>
                <a:r>
                  <a:rPr lang="ru-RU" sz="2000" dirty="0">
                    <a:solidFill>
                      <a:schemeClr val="tx2">
                        <a:lumMod val="50000"/>
                      </a:schemeClr>
                    </a:solidFill>
                  </a:rPr>
                  <a:t/>
                </a:r>
                <a:br>
                  <a:rPr lang="ru-RU" sz="2000" dirty="0">
                    <a:solidFill>
                      <a:schemeClr val="tx2">
                        <a:lumMod val="50000"/>
                      </a:schemeClr>
                    </a:solidFill>
                  </a:rPr>
                </a:b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hosila</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a:t>
                </a:r>
                <a:r>
                  <a:rPr lang="en-US" sz="2000" dirty="0" err="1">
                    <a:solidFill>
                      <a:schemeClr val="tx2">
                        <a:lumMod val="50000"/>
                      </a:schemeClr>
                    </a:solidFill>
                  </a:rPr>
                  <a:t>nuqtadan</a:t>
                </a:r>
                <a:r>
                  <a:rPr lang="en-US" sz="2000" dirty="0">
                    <a:solidFill>
                      <a:schemeClr val="tx2">
                        <a:lumMod val="50000"/>
                      </a:schemeClr>
                    </a:solidFill>
                  </a:rPr>
                  <a:t> </a:t>
                </a:r>
                <a:r>
                  <a:rPr lang="en-US" sz="2000" dirty="0" err="1">
                    <a:solidFill>
                      <a:schemeClr val="tx2">
                        <a:lumMod val="50000"/>
                      </a:schemeClr>
                    </a:solidFill>
                  </a:rPr>
                  <a:t>o‘tishda</a:t>
                </a:r>
                <a:r>
                  <a:rPr lang="en-US" sz="2000" dirty="0">
                    <a:solidFill>
                      <a:schemeClr val="tx2">
                        <a:lumMod val="50000"/>
                      </a:schemeClr>
                    </a:solidFill>
                  </a:rPr>
                  <a:t> </a:t>
                </a:r>
                <a:r>
                  <a:rPr lang="en-US" sz="2000" dirty="0" err="1">
                    <a:solidFill>
                      <a:schemeClr val="tx2">
                        <a:lumMod val="50000"/>
                      </a:schemeClr>
                    </a:solidFill>
                  </a:rPr>
                  <a:t>o‘z</a:t>
                </a:r>
                <a:r>
                  <a:rPr lang="en-US" sz="2000" dirty="0">
                    <a:solidFill>
                      <a:schemeClr val="tx2">
                        <a:lumMod val="50000"/>
                      </a:schemeClr>
                    </a:solidFill>
                  </a:rPr>
                  <a:t> </a:t>
                </a:r>
                <a:r>
                  <a:rPr lang="en-US" sz="2000" dirty="0" err="1">
                    <a:solidFill>
                      <a:schemeClr val="tx2">
                        <a:lumMod val="50000"/>
                      </a:schemeClr>
                    </a:solidFill>
                  </a:rPr>
                  <a:t>ishorasini</a:t>
                </a:r>
                <a:r>
                  <a:rPr lang="en-US" sz="2000" dirty="0">
                    <a:solidFill>
                      <a:schemeClr val="tx2">
                        <a:lumMod val="50000"/>
                      </a:schemeClr>
                    </a:solidFill>
                  </a:rPr>
                  <a:t> </a:t>
                </a:r>
                <a:r>
                  <a:rPr lang="en-US" sz="2000" dirty="0" err="1">
                    <a:solidFill>
                      <a:schemeClr val="tx2">
                        <a:lumMod val="50000"/>
                      </a:schemeClr>
                    </a:solidFill>
                  </a:rPr>
                  <a:t>o‘zgartirmaydigan</a:t>
                </a:r>
                <a:r>
                  <a:rPr lang="en-US" sz="2000" dirty="0">
                    <a:solidFill>
                      <a:schemeClr val="tx2">
                        <a:lumMod val="50000"/>
                      </a:schemeClr>
                    </a:solidFill>
                  </a:rPr>
                  <a:t> </a:t>
                </a:r>
                <a:r>
                  <a:rPr lang="en-US" sz="2000" i="1" dirty="0">
                    <a:solidFill>
                      <a:schemeClr val="tx2">
                        <a:lumMod val="50000"/>
                      </a:schemeClr>
                    </a:solidFill>
                  </a:rPr>
                  <a:t>c</a:t>
                </a:r>
                <a:r>
                  <a:rPr lang="en-US" sz="2000" dirty="0">
                    <a:solidFill>
                      <a:schemeClr val="tx2">
                        <a:lumMod val="50000"/>
                      </a:schemeClr>
                    </a:solidFill>
                  </a:rPr>
                  <a:t>) </a:t>
                </a:r>
                <a:r>
                  <a:rPr lang="en-US" sz="2000" dirty="0" err="1">
                    <a:solidFill>
                      <a:schemeClr val="tx2">
                        <a:lumMod val="50000"/>
                      </a:schemeClr>
                    </a:solidFill>
                  </a:rPr>
                  <a:t>holda</a:t>
                </a:r>
                <a:r>
                  <a:rPr lang="en-US" sz="2000" dirty="0">
                    <a:solidFill>
                      <a:schemeClr val="tx2">
                        <a:lumMod val="50000"/>
                      </a:schemeClr>
                    </a:solidFill>
                  </a:rPr>
                  <a:t> </a:t>
                </a:r>
                <a:r>
                  <a:rPr lang="en-US" sz="2000" i="1" dirty="0">
                    <a:solidFill>
                      <a:schemeClr val="tx2">
                        <a:lumMod val="50000"/>
                      </a:schemeClr>
                    </a:solidFill>
                  </a:rPr>
                  <a:t>f(x)</a:t>
                </a:r>
                <a:r>
                  <a:rPr lang="en-US" sz="2000" dirty="0">
                    <a:solidFill>
                      <a:schemeClr val="tx2">
                        <a:lumMod val="50000"/>
                      </a:schemeClr>
                    </a:solidFill>
                  </a:rPr>
                  <a:t> </a:t>
                </a:r>
                <a:r>
                  <a:rPr lang="en-US" sz="2000" dirty="0" err="1">
                    <a:solidFill>
                      <a:schemeClr val="tx2">
                        <a:lumMod val="50000"/>
                      </a:schemeClr>
                    </a:solidFill>
                  </a:rPr>
                  <a:t>funksiya</a:t>
                </a:r>
                <a:r>
                  <a:rPr lang="en-US" sz="2000" dirty="0">
                    <a:solidFill>
                      <a:schemeClr val="tx2">
                        <a:lumMod val="50000"/>
                      </a:schemeClr>
                    </a:solidFill>
                  </a:rPr>
                  <a:t> </a:t>
                </a:r>
                <a:r>
                  <a:rPr lang="en-US" sz="2000" i="1" dirty="0">
                    <a:solidFill>
                      <a:schemeClr val="tx2">
                        <a:lumMod val="50000"/>
                      </a:schemeClr>
                    </a:solidFill>
                  </a:rPr>
                  <a:t>x</a:t>
                </a:r>
                <a:r>
                  <a:rPr lang="en-US" sz="2000" baseline="-25000" dirty="0">
                    <a:solidFill>
                      <a:schemeClr val="tx2">
                        <a:lumMod val="50000"/>
                      </a:schemeClr>
                    </a:solidFill>
                  </a:rPr>
                  <a:t>0</a:t>
                </a:r>
                <a:r>
                  <a:rPr lang="en-US" sz="2000" dirty="0">
                    <a:solidFill>
                      <a:schemeClr val="tx2">
                        <a:lumMod val="50000"/>
                      </a:schemeClr>
                    </a:solidFill>
                  </a:rPr>
                  <a:t> </a:t>
                </a:r>
                <a:r>
                  <a:rPr lang="en-US" sz="2000" dirty="0" err="1">
                    <a:solidFill>
                      <a:schemeClr val="tx2">
                        <a:lumMod val="50000"/>
                      </a:schemeClr>
                    </a:solidFill>
                  </a:rPr>
                  <a:t>nuqtaning</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a:t>
                </a:r>
                <a:r>
                  <a:rPr lang="ru-RU" sz="2000" i="1" dirty="0">
                    <a:solidFill>
                      <a:schemeClr val="tx2">
                        <a:lumMod val="50000"/>
                      </a:schemeClr>
                    </a:solidFill>
                    <a:sym typeface="Symbol"/>
                  </a:rPr>
                  <a:t></a:t>
                </a:r>
                <a:r>
                  <a:rPr lang="en-US" sz="2000" i="1" dirty="0">
                    <a:solidFill>
                      <a:schemeClr val="tx2">
                        <a:lumMod val="50000"/>
                      </a:schemeClr>
                    </a:solidFill>
                  </a:rPr>
                  <a:t>; x</a:t>
                </a:r>
                <a:r>
                  <a:rPr lang="en-US" sz="2000" i="1" baseline="-25000" dirty="0">
                    <a:solidFill>
                      <a:schemeClr val="tx2">
                        <a:lumMod val="50000"/>
                      </a:schemeClr>
                    </a:solidFill>
                  </a:rPr>
                  <a:t>0 </a:t>
                </a:r>
                <a:r>
                  <a:rPr lang="en-US" sz="2000" i="1" dirty="0">
                    <a:solidFill>
                      <a:schemeClr val="tx2">
                        <a:lumMod val="50000"/>
                      </a:schemeClr>
                    </a:solidFill>
                  </a:rPr>
                  <a:t>+</a:t>
                </a:r>
                <a:r>
                  <a:rPr lang="ru-RU" sz="2000" i="1" dirty="0">
                    <a:solidFill>
                      <a:schemeClr val="tx2">
                        <a:lumMod val="50000"/>
                      </a:schemeClr>
                    </a:solidFill>
                    <a:sym typeface="Symbol"/>
                  </a:rPr>
                  <a:t></a:t>
                </a:r>
                <a:r>
                  <a:rPr lang="en-US" sz="2000" dirty="0">
                    <a:solidFill>
                      <a:schemeClr val="tx2">
                        <a:lumMod val="50000"/>
                      </a:schemeClr>
                    </a:solidFill>
                  </a:rPr>
                  <a:t>)  </a:t>
                </a:r>
                <a:r>
                  <a:rPr lang="en-US" sz="2000" dirty="0" err="1">
                    <a:solidFill>
                      <a:schemeClr val="tx2">
                        <a:lumMod val="50000"/>
                      </a:schemeClr>
                    </a:solidFill>
                  </a:rPr>
                  <a:t>atrofida</a:t>
                </a:r>
                <a:r>
                  <a:rPr lang="en-US" sz="2000" dirty="0">
                    <a:solidFill>
                      <a:schemeClr val="tx2">
                        <a:lumMod val="50000"/>
                      </a:schemeClr>
                    </a:solidFill>
                  </a:rPr>
                  <a:t> </a:t>
                </a:r>
                <a:r>
                  <a:rPr lang="en-US" sz="2000" dirty="0" err="1" smtClean="0">
                    <a:solidFill>
                      <a:schemeClr val="tx2">
                        <a:lumMod val="50000"/>
                      </a:schemeClr>
                    </a:solidFill>
                  </a:rPr>
                  <a:t>qat’iy</a:t>
                </a:r>
                <a:r>
                  <a:rPr lang="en-US" sz="2000" dirty="0" smtClean="0">
                    <a:solidFill>
                      <a:schemeClr val="tx2">
                        <a:lumMod val="50000"/>
                      </a:schemeClr>
                    </a:solidFill>
                  </a:rPr>
                  <a:t> </a:t>
                </a:r>
                <a:r>
                  <a:rPr lang="en-US" sz="2000" dirty="0" err="1" smtClean="0">
                    <a:solidFill>
                      <a:schemeClr val="tx2">
                        <a:lumMod val="50000"/>
                      </a:schemeClr>
                    </a:solidFill>
                  </a:rPr>
                  <a:t>o‘suvchi</a:t>
                </a:r>
                <a:r>
                  <a:rPr lang="en-US" sz="2000" dirty="0" smtClean="0">
                    <a:solidFill>
                      <a:schemeClr val="tx2">
                        <a:lumMod val="50000"/>
                      </a:schemeClr>
                    </a:solidFill>
                  </a:rPr>
                  <a:t>  </a:t>
                </a:r>
                <a:r>
                  <a:rPr lang="en-US" sz="2000" dirty="0" err="1">
                    <a:solidFill>
                      <a:schemeClr val="tx2">
                        <a:lumMod val="50000"/>
                      </a:schemeClr>
                    </a:solidFill>
                  </a:rPr>
                  <a:t>yoki</a:t>
                </a:r>
                <a:r>
                  <a:rPr lang="en-US" sz="2000" dirty="0">
                    <a:solidFill>
                      <a:schemeClr val="tx2">
                        <a:lumMod val="50000"/>
                      </a:schemeClr>
                    </a:solidFill>
                  </a:rPr>
                  <a:t>  </a:t>
                </a:r>
                <a:r>
                  <a:rPr lang="en-US" sz="2000" dirty="0" err="1">
                    <a:solidFill>
                      <a:schemeClr val="tx2">
                        <a:lumMod val="50000"/>
                      </a:schemeClr>
                    </a:solidFill>
                  </a:rPr>
                  <a:t>qat’iy</a:t>
                </a:r>
                <a:r>
                  <a:rPr lang="en-US" sz="2000" dirty="0">
                    <a:solidFill>
                      <a:schemeClr val="tx2">
                        <a:lumMod val="50000"/>
                      </a:schemeClr>
                    </a:solidFill>
                  </a:rPr>
                  <a:t> </a:t>
                </a:r>
                <a:r>
                  <a:rPr lang="en-US" sz="2000" dirty="0" err="1">
                    <a:solidFill>
                      <a:schemeClr val="tx2">
                        <a:lumMod val="50000"/>
                      </a:schemeClr>
                    </a:solidFill>
                  </a:rPr>
                  <a:t>kamayuvchi</a:t>
                </a:r>
                <a:r>
                  <a:rPr lang="en-US" sz="2000" dirty="0">
                    <a:solidFill>
                      <a:schemeClr val="tx2">
                        <a:lumMod val="50000"/>
                      </a:schemeClr>
                    </a:solidFill>
                  </a:rPr>
                  <a:t> </a:t>
                </a:r>
                <a:r>
                  <a:rPr lang="en-US" sz="2000" dirty="0" err="1">
                    <a:solidFill>
                      <a:schemeClr val="tx2">
                        <a:lumMod val="50000"/>
                      </a:schemeClr>
                    </a:solidFill>
                  </a:rPr>
                  <a:t>bo‘ladi</a:t>
                </a:r>
                <a:r>
                  <a:rPr lang="en-US" sz="2000" dirty="0">
                    <a:solidFill>
                      <a:schemeClr val="tx2">
                        <a:lumMod val="50000"/>
                      </a:schemeClr>
                    </a:solidFill>
                  </a:rPr>
                  <a:t>.  </a:t>
                </a:r>
                <a:r>
                  <a:rPr lang="en-US" sz="2000" dirty="0" err="1">
                    <a:solidFill>
                      <a:schemeClr val="tx2">
                        <a:lumMod val="50000"/>
                      </a:schemeClr>
                    </a:solidFill>
                  </a:rPr>
                  <a:t>Demak</a:t>
                </a:r>
                <a:r>
                  <a:rPr lang="en-US" sz="2000" dirty="0">
                    <a:solidFill>
                      <a:schemeClr val="tx2">
                        <a:lumMod val="50000"/>
                      </a:schemeClr>
                    </a:solidFill>
                  </a:rPr>
                  <a:t>, </a:t>
                </a:r>
                <a:r>
                  <a:rPr lang="en-US" sz="2000" i="1" dirty="0">
                    <a:solidFill>
                      <a:schemeClr val="tx2">
                        <a:lumMod val="50000"/>
                      </a:schemeClr>
                    </a:solidFill>
                  </a:rPr>
                  <a:t>x</a:t>
                </a:r>
                <a:r>
                  <a:rPr lang="en-US" sz="2000" i="1" baseline="-25000" dirty="0">
                    <a:solidFill>
                      <a:schemeClr val="tx2">
                        <a:lumMod val="50000"/>
                      </a:schemeClr>
                    </a:solidFill>
                  </a:rPr>
                  <a:t>0</a:t>
                </a:r>
                <a:r>
                  <a:rPr lang="en-US" sz="2000" i="1" dirty="0">
                    <a:solidFill>
                      <a:schemeClr val="tx2">
                        <a:lumMod val="50000"/>
                      </a:schemeClr>
                    </a:solidFill>
                  </a:rPr>
                  <a:t> </a:t>
                </a:r>
                <a:r>
                  <a:rPr lang="en-US" sz="2000" dirty="0" err="1">
                    <a:solidFill>
                      <a:schemeClr val="tx2">
                        <a:lumMod val="50000"/>
                      </a:schemeClr>
                    </a:solidFill>
                  </a:rPr>
                  <a:t>nuqtada</a:t>
                </a:r>
                <a:r>
                  <a:rPr lang="en-US" sz="2000" dirty="0">
                    <a:solidFill>
                      <a:schemeClr val="tx2">
                        <a:lumMod val="50000"/>
                      </a:schemeClr>
                    </a:solidFill>
                  </a:rPr>
                  <a:t> </a:t>
                </a:r>
                <a:r>
                  <a:rPr lang="en-US" sz="2000" dirty="0" err="1">
                    <a:solidFill>
                      <a:schemeClr val="tx2">
                        <a:lumMod val="50000"/>
                      </a:schemeClr>
                    </a:solidFill>
                  </a:rPr>
                  <a:t>ekstremum</a:t>
                </a:r>
                <a:r>
                  <a:rPr lang="en-US" sz="2000" dirty="0">
                    <a:solidFill>
                      <a:schemeClr val="tx2">
                        <a:lumMod val="50000"/>
                      </a:schemeClr>
                    </a:solidFill>
                  </a:rPr>
                  <a:t> </a:t>
                </a:r>
                <a:r>
                  <a:rPr lang="en-US" sz="2000" dirty="0" err="1">
                    <a:solidFill>
                      <a:schemeClr val="tx2">
                        <a:lumMod val="50000"/>
                      </a:schemeClr>
                    </a:solidFill>
                  </a:rPr>
                  <a:t>yo‘q</a:t>
                </a:r>
                <a:r>
                  <a:rPr lang="en-US" sz="2000" dirty="0">
                    <a:solidFill>
                      <a:schemeClr val="tx2">
                        <a:lumMod val="50000"/>
                      </a:schemeClr>
                    </a:solidFill>
                  </a:rPr>
                  <a:t>. </a:t>
                </a:r>
                <a:r>
                  <a:rPr lang="ru-RU" sz="2000" dirty="0">
                    <a:solidFill>
                      <a:schemeClr val="tx2">
                        <a:lumMod val="50000"/>
                      </a:schemeClr>
                    </a:solidFill>
                  </a:rPr>
                  <a:t/>
                </a:r>
                <a:br>
                  <a:rPr lang="ru-RU" sz="2000" dirty="0">
                    <a:solidFill>
                      <a:schemeClr val="tx2">
                        <a:lumMod val="50000"/>
                      </a:schemeClr>
                    </a:solidFill>
                  </a:rPr>
                </a:br>
                <a:r>
                  <a:rPr lang="en-US" sz="2000" dirty="0" smtClean="0">
                    <a:solidFill>
                      <a:schemeClr val="tx2">
                        <a:lumMod val="50000"/>
                      </a:schemeClr>
                    </a:solidFill>
                  </a:rPr>
                  <a:t> </a:t>
                </a:r>
                <a:endParaRPr lang="ru-RU" sz="2000" dirty="0">
                  <a:solidFill>
                    <a:schemeClr val="tx2">
                      <a:lumMod val="50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755576" y="3789040"/>
                <a:ext cx="7772400" cy="2160240"/>
              </a:xfrm>
              <a:blipFill rotWithShape="1">
                <a:blip r:embed="rId2"/>
                <a:stretch>
                  <a:fillRect l="-863" t="-161864"/>
                </a:stretch>
              </a:blipFill>
            </p:spPr>
            <p:txBody>
              <a:bodyPr/>
              <a:lstStyle/>
              <a:p>
                <a:r>
                  <a:rPr lang="ru-RU">
                    <a:noFill/>
                  </a:rPr>
                  <a:t> </a:t>
                </a:r>
              </a:p>
            </p:txBody>
          </p:sp>
        </mc:Fallback>
      </mc:AlternateContent>
      <p:sp>
        <p:nvSpPr>
          <p:cNvPr id="3" name="Подзаголовок 2"/>
          <p:cNvSpPr>
            <a:spLocks noGrp="1"/>
          </p:cNvSpPr>
          <p:nvPr>
            <p:ph type="subTitle" idx="1"/>
          </p:nvPr>
        </p:nvSpPr>
        <p:spPr>
          <a:xfrm>
            <a:off x="755576" y="6440656"/>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1309848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754</TotalTime>
  <Words>575</Words>
  <Application>Microsoft Office PowerPoint</Application>
  <PresentationFormat>Экран (4:3)</PresentationFormat>
  <Paragraphs>37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Mavzu: Maksimum va minimumlar ekstremumning zaruriy va yetarli sharti. Eng katta va eng kichik qiymatlarni izlash.   </vt:lpstr>
      <vt:lpstr>Reja:</vt:lpstr>
      <vt:lpstr>    1 Aytaylik, f(x) funksiya (a,b) intervalda aniqlangan  va x0(a;b)  bo‘lsin.       1-tarif. Agar x0  nuqtaning shynday (x0-; x0+) atrofi mavjud bo’lib, shu atrofdan olingan ivtiyoriy  x uchun f(x)≥f(x0) (f(x)≤f(x0) ), tengsizlik o’rinli bo’lsa, u holda Agar x0 nuqta f(x) funksiyaning maksimumi (minimum) nuqtasi, f(x0) esa maksimumi (minimumi) deb ataladi.                                                                                                         2- tarif.  Agar x0 nuqtaning shunday (x0-; x0+) atrofi  mavjud bo’lib, shu atrofdan olingan  ixtiyoriy x≠x0  uchun  f(x)&lt;f(x0) (f(x)&gt;f(x0) ), tengsizlik o’rinli bo’lsa, u holda  f(x) funksiya  x0 nuqta  qatiy maksimumga (minimumga) ega deb ataladi.      Funksiya maksimum va minimum nuqtalari funksiyaning ekstremum nuqtalari, maksimum va minimum qiymatlari funksiyaning ekstrimumlari deb ataladi.      </vt:lpstr>
      <vt:lpstr>    Shuningdek, f(x) funksiya (a,b) intervalda bir qancha maksemum va minimumlarga ega bo’lishi, maksimum qiymati uning bazi bir minimum qiymatlaridan kichik bo’lishi mumkin. Masalan 1- rasimda ko’rsatilgan y=f(x) funksiya uchun x=a nuqtada lokal maksimum, x=b nuqtada lokal minimum mavjud bo’lib, f(a)&lt; f(b) tengsizlik o’rinli.</vt:lpstr>
      <vt:lpstr>    2.Ekstremumning zaruriy sharti. Funksiya hosilalari yordamida uning ekstrimum nuqtalarini topish osonlashadi.     Avval ekstrimumning zaruriy shartini ifodalovchi teoremani keltiramiz.   1-teorema. Agar f(x)  funksiya  x0  nuqtada uzluksiz, shu nuqtada eksyrimumga ega bo’lsa, u holda bu nuqtada  f(x) funksiyaning hosilasi nolga teng yoki mavjud emas.    Isbot. Aytaylik f(x) funksiya x0 nuqtaning shunday (x0-; x0+) atrofi mavjud bo’lib bu atrofdan olingan ∀x uchun f(x0  ) &gt;f(x) bo’ladi. Agar x&gt;x0 bo’lsa, u holda     (f(x)-f("x0" ))/(x-"x0" )&lt;0 tengsizlik, agar x&lt;x0  bo’lsa, u holda                                           (f(x)-f("x0" ))/(x-"x0" )  &gt;0                                           </vt:lpstr>
      <vt:lpstr>    Bu tengsizliklar chap tomonidagi ifodalarning x→x_o da limiti mavjud bo’lsa u holda  lim┬("x" →x_o+0)⁡〖(f(x)-f("x0" ))/(x-"x0" )= 〗 f’(x_0  +0)≤0  lim┬(x→x_0-0)⁡〖(f(x)-f("x0" ))/(x-"x0" )〗= f’(x_0  -0)≥0〖 bo〗^′ ladi.     Agar funksiyaning chap f’(x_0  -0) va o’ng f’(x_0  +0) hosilalari nolga teng bo’lsa u holda funksiya hosilasi f’(x0)  mavjud va nolga teng bo’ladi.     Agar f’(x_0  -0) va  f’(x_0  +0) lar noldan farqli bo’lsa aniqki f’(x_0  -0) &lt; f’(x_0  +0) bo’lib f’(x0)  mavjud bo’ladi.      Funksiya    nuqtada  minimumga ega  bo’lgan hol ham yuqoridagi kabi isbotlanadi. </vt:lpstr>
      <vt:lpstr>    3- tarif. Funksiya hosilasini nolga aylantiradigan nuqtalar yoki hosila mavjud bo’lmaydigan nuqtalar funksiyaning kiritik nuqtalari deb ataladi. Funksiya hosilasi nolga teng bo’lgan nuqtalar statsional nuqtalar deb ataladi.       Har  qanday kiritik nuqta funksiyaning ekstremum nuqtasi bo’lavermaydi.  1- misol.  f(x)=∛(x^2 )   x=0   funksiyaning minimumini toping.  </vt:lpstr>
      <vt:lpstr>3. Ekstremumning yetarli shartlari.      2-teorema. Faraz qilaylik f(x) funksiya x0 nuqtada uzluksiz va x0 nuqta funksiyaning kritik nuqtasi bo‘lsin. a) Agar x(x0-;x0)  uchun f’(x)&gt;0, x(x0; x0 +)  uchun f’(x)&lt;0 tengsizliklar o‘rinli bo‘lsa, ya’ni  f’(x) hosila x0 nuqtadan o‘tishida  o‘z ishorasini «+» dan  «-» ga o‘zgartirsa, u holda f(x) funksiya x0 nuqtada maksimumga ega bo‘ladi. b) Agar x(x0-;x0) uchun  f’(x)&lt;0, x(x0; x0 +) uchun f’(x)&gt;0 tengsizliklar o‘rinli bo‘lsa, ya’ni f’(x) hosila x0 nuqtadan o‘tishda  o‘z ishorasini   «-» dan «+» ga o‘zgartirsa, u holda  f(x) funksiya x0 nuqtada  minimumga ega bo‘ladi. c) Agar f’(x) hosila x0 nuqtadan o‘tishda o‘z ishorasini o‘zgartirmasa, u holda f(x) funksiya x0 nuqtada  ekstremumga ega bo‘lmaydi.  </vt:lpstr>
      <vt:lpstr>Isboti. a) holni qaraymiz. Bu holda x(x0-;x0) uchun f’(x)&gt;0 bo‘lishidan f(x) funksiyaning (x0 -; x0) da qat’iy o‘suvchiligi kelib chiqadi. So‘ngra shartga ko‘ra  f(x) funksiya x0 nuqtada uzluksiz bo‘lgani sababli                             〖lim┬(x→x_0-0)  〗⁡〖f(x)=lim┬(x→x_0+0)⁡〖f(x)=f(x_0 〗 〗)  (1) tenglik o‘rinli.  Demak, x(x0 -; x0) uchun                                      f(x)&lt;f(x0)                                                 (2) bo‘ladi. x(x0; x0 +)  uchun f’(x)&lt;0 bo‘lishidan f(x) funksiyaning (x0; x0 +) da qat’iy  kamayuvchiligi kelib chiqadi. Demak, (1) tenglikni  e’tiborga olsak,  x(x0;x0+) uchun yana (2) tengsizlik bajariladi. Bundan xx0 va           x(x0-;x0+) uchun f(x)&lt;f(x0) bo‘ladi, ya’ni f(x) funksiya x0 nuqtada  maksimumga ega. b) bu holda f(x) funksiya x0 nuqtada minimumga erishishi a) holga o‘xshash isbotlanadi. f’(x) hosila x0 nuqtadan o‘tishda o‘z ishorasini o‘zgartirmaydigan c) holda f(x) funksiya x0 nuqtaning  (x0 -; x0 +)  atrofida qat’iy o‘suvchi  yoki  qat’iy kamayuvchi bo‘ladi.  Demak, x0 nuqtada ekstremum yo‘q.   </vt:lpstr>
      <vt:lpstr>     Shunday qilib ekstremumga sinalayotgan nuqtani  o‘tishda funksiya  hosilasi  ishorasining o‘zgarishi  ekstremumga erishishning  faqat yetarli sharti bo‘lib,  lekin zaruriy sharti bo‘la olmaydi. 2-teoremadan funksiyaning ekstremumga tekshirish uchun 1-qoidani  keltirib chiqaramiz. 1-qoida.   f(x) funksiyaning ekstremumlarini topish uchun  1) f(x) funksiyaning  f’(x) hosilasini topib, f’(x)=0 tenglamani yechish kerak. So‘ngra  f’(x) mavjud bo‘lmagan  nuqtalarni topib, kritik nuqtalar to‘plamini hosil qilish kerak. 2) har bir kritik nuqtadan chapda  va o‘ngda  hosilaning ishorasini  aniqlash kerak.     3) agar hosila ishorasini «+» dan «-» ga («-» dan «+» ga) o‘zgartirsa, u holda bu kritik nuqtada f(x) funksiya maksimumga  (minimumga) ega bo‘ladi. Agar hosila ishorasi o‘zgarmasa, ekstremum mavjud bo‘lmaydi. </vt:lpstr>
      <vt:lpstr>4.Funksiyaning eng katta va eng kichik qiymatlarini izlash.         Faraz qilaylik, f(x) funksiya  X sohada aniqlangan bo‘lsin. Bu  funksiyaning qiymatlar to‘plami  E(f)={f(x): xX} ni qaraymiz. Agar E(f) to‘plam chegaralangan bo‘lsa,  u holda uning aniq yuqori chegarasi mavjud, uni M=sup┬(x∈X)⁡"{f(x)}"  deb belgilaymiz. Agar ME(f) bo‘lsa, u holda M soni f(x) funksiyaning eng katta qiymati deb ataladi va M=max┬(x∈X)⁡"{f(x)}"  kabi belgilanadi. Xuddi shunga o‘xshash E(f) to‘plamning aniq quyi chegarasi mavjud, uni m=inf┬(x∈X)⁡"{f(x)}"  deb belgilaymiz. Agar mE(f) bo‘lsa, u holda m soni f(x) funksiyaning eng kichik qiymati deb ataladi va m=min┬(x∈X)⁡"{f(x)}"  kabi belgilanadi.    Endi [a,b] kesmada  aniqlangan va uzluksiz bo‘lgan f(x) funksiyani  qaraymiz. Bu holda Veyershtrassning ikkinchi teoremasiga ko‘ra  funksiyaning [a;b] da eng katta  va eng kichik qiymatlari  mavjud bo‘ladi. Ravshanki, bu holda quyidagi qoida o‘rinli bo‘ladi.    </vt:lpstr>
      <vt:lpstr>Qoida. [a,b] da funksiyaning eng katta  va eng kichik qiymatlarini topish uchun bu kesmaga tegishli barcha kritik nuqtalarni topib funksiyaning shu nuqtalardagi qiymatlari hisoblanadi. So‘ngra bu qiymatlar bilan f(a) va f(b) lar taqqoslanadi. Bu qiymatlar ichida eng kattasi f(x) funksiyaning [a,b] kesmadagi eng katta qiymati, eng kichigi esa f(x) funksiyaning eng kichik qiymati bo‘ladi.     2-misol. f(x)=x+1/x funksiyaning [1/100 ;100] kesmada eng katta va eng kichik qiymatlarini toping. Yechish. Funksiya hosilasini topamiz: f’(x)=(x^2-1)/x^2  . Uni nolga tenglab, ya’ni (x^2-1)/x^2  =0 tenglamani qarab x=-1 va x=1 ekanligini topamiz. Bulardan x=-1 nuqta [1/100 ;100]  kesmaga tegishli emas va bu  kesmada hosila mavjud bo‘lmagan nuqta  yo‘q.  Faqat bitta x=1 statsionar nuqta  [1/100 ;100]  kesmaga tegishli. Berilgan funksiyaning x=1/100  x=1; x=100 nuqtalaridagi qiymatlarini hisoblaymiz. f(1/100)=100,01; f(1)=2; f(100)=100,01. Bu qiymatlarning eng kattasi 100, 01;  eng kichigi 2. Demak, berilgan funksiyaning  [1/100 ;100]  dagi eng katta qiymati 100,01, eng kichik qiymati esa 2 ga teng, ya’ni max┬("[" 0,01,100"]" )⁡"{f (x)}=100,01;"   min┬("[" 0,01,100"]" )⁡〖"{f (x)}=" 2〗. </vt:lpstr>
      <vt:lpstr>Agar f(x) funksiya intervalda, to‘g‘ri chiziqda, [a;b), [a;+), (-;b], (a;+), (-;b), (a;b] oraliqlarda tekshirilayotgan bo‘lsa, u holda bunday oraliqlarda funksiyaning eng katta (eng kichik) qiymatlari mavjud bo‘lmasligi ham mumkin.  Masalan, y=x funksiyaning (1;2] oraliqda eng kichik qiymati, [1;2) oraliqda esa eng katta qiymati mavjud emas. Sonlar o‘qida y=x2 funksiyaning eng katta qiymati, y=arctgx funksiyaning eng katta, eng kichik qiymatlari mavjud emas. Agar f(x) funksiya [a;b) ([a;+)) oraliqda o‘suvchi bo‘lsa, u holda bu oraliqda funksiyaning eng kichik qiymati mavjud va unga x=a nuqtada erishadi. Shunga o‘xshash tasdiq (a;b] ((-;b]) oraliqda uzluksiz funksiya uchun ham o‘rinlidir. Agar f(x) funksiya (a;b) intervalda uzluksiz, x0(a;b) kritik nuqtaga ega, (a;x0) intervalda o‘suvchi (kamayuvchi), (x0;b) intervalda kamayuvchi (o‘suvchi) bo‘lsa, u holda qaralayotgan oraliqda f(x) funksiya x0 nuqtada eng katta (eng kichik) qiymatga erishadi. Agar uzluksiz f(x) funksiya (a;b) intervalda uzluksiz, unda chekli sondagi kritik nuqtalarga ega va a&lt;x0&lt;x1&lt;…&lt;xn&lt;b , (a;x0) intervalda o‘suvchi (kamayuvchi), (xn;b) intervalda kamayuvchi (o‘suvchi) bo‘lsa, u holda qaralayotgan (a;b) intervalda f(x) funksiya eng katta (eng kichik) qiymatga erishadi. Bu qiymatni funksiya kritik nuqtalardan birida qabul qiladi.  </vt:lpstr>
      <vt:lpstr>      Agar f(x) funksiya (-;+)  ([a;b)) da uzluksiz va x-, x+ (xb-0)) da chekli yoki cheksiz limitga ega bo‘lsa, u holda bu funksiyaning kritik nuqtalardagi qiymati va cheksizdagi limitlarini solishtirib, uning eng katta, eng kichik qiymatlarining mavjudligi haqida fikr bildirish mumkin.   2-misol. f(x)=lnx-x funksiyaning (0;+) oraliqdagi eng katta qiymatini toping. Yechish. Funksiyaning hosilasini va kritik nuqtalarini topamiz: f’(x)=(1-x)/x, x=1. Agar 0&lt;x&lt;1 bo‘lsa, u holda f’(x)&gt;0, bundan f(x) o‘suvchi. Agar 1&lt;x&lt;+ bo‘lsa, u holda f’(x)&lt;0, bundan f(x) kamayuvchi. Demak, f(x)=lnx-x funksiya x=1 nuqtada eng katta qiymatiga erishadi: f(1)=-1. </vt:lpstr>
      <vt:lpstr>Презентация PowerPoint</vt:lpstr>
      <vt:lpstr>           O’z- o’zini tekshirish uchun savollar. 1. Funksiyaning ekstremumi nima? 2. Funksiyaning ekstremum nuqtasi va ekstremum qiymati deganda nimani tushunasiz? 3. Ekstremumning zaruriy sharti nimadan iborat? 4. Ekstremumning yetarli sharti haqidagi teoremani ayting. 5. Birinchi tartibli hosila yordamida ekstremum qanday izlanadi? 6. Ikkinchi tartibli hosila yordamida ekstremum qanday izlanadi? 7. Yuqori tartibli hosila yordamida ekstremum qanday izlanadi? 8. Parametrik ko‘rinishda berilgan funksiya ekstremumga qanday tekshiriladi? 9. Kesmada uzluksiz funksiyaning eng katta va eng kichik qiymatlari qanday izlanadi? 10. Qanday holda kesmada berilgan funksiyaning minimumi uning shu kesmadagi eng kichik qiymati bo‘ladi deb ta’kidlash mumkin? 11. Qanday holda kesmada berilgan funksiyaning maksimumi uning shu kesmadagi eng katta qiymati bo‘ladi deb ta’kidlash mumkin?  </vt:lpstr>
      <vt:lpstr> Quyidagi funksiyalarning ekstremum qiymatlarini toping.   1. y=6x – x2.    2. y =2x3-3x2.    3. y = (1-x2)3 .    4. y = (x-1)2(x-2)3.   5. y=sin x + cos x                                                                6. y=x ln x   7.y=e^x+ e^(-x)                                                                    8. y= ax^2+bx+c                Quyidagi funksiyalarni kesmada eng katta va eng kichik qiymatlarini toping 9.y= sin x ∙ sin 2x ;  [ -∞; +∞ ]  10. y= x^4-8x^2+3 ;[ -2;2]       11. y= 1/3 x^2-2x^2+3;[-1;2]    12. y= ln x; [0;1]                  </vt:lpstr>
      <vt:lpstr>                         Krosvord savollari.   1. Agar x0 nuqtaning shunday (x0-,x0+)  atrofi  mavjud  bo’lib shu atrofdan olingan ixtiyoriy x uchun f(x)≤f(x0) tengsizlik o’rinli bo’lsa u holda x0 nuqta f(x) funksiyani qanday nuqtasi deb ataladi.    2. Agar x0  nuqta f(x) funksiyaning minimum nuqtasi bo’lsa f(x0) funksiyaning …………. deb ataladi.   3. Agar x_01 vax_02 nuqtalar funksiyaning maksimum va minimum nuqtalari bo’lsa f(x_01) va f(x_02) qiymaylar funksiyaning nimalari deb ataladi.    4.Funksiyani nolga aylantiradigan nuqtalari yoki hosilasi mavjud bo’lmaydigan nuqtalari  funksiyaning qanday nuqtalari deb ataladi.   5. f’(x)=0 bo’lgan nuqtalari qanday nuqtalari deb ataladi. </vt:lpstr>
      <vt:lpstr>Krosvord. </vt:lpstr>
      <vt:lpstr>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UMK</cp:lastModifiedBy>
  <cp:revision>72</cp:revision>
  <dcterms:created xsi:type="dcterms:W3CDTF">2016-03-28T13:35:07Z</dcterms:created>
  <dcterms:modified xsi:type="dcterms:W3CDTF">2016-05-19T12:22:22Z</dcterms:modified>
</cp:coreProperties>
</file>