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0" r:id="rId2"/>
    <p:sldId id="284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73" r:id="rId11"/>
    <p:sldId id="264" r:id="rId12"/>
    <p:sldId id="265" r:id="rId13"/>
    <p:sldId id="266" r:id="rId14"/>
    <p:sldId id="267" r:id="rId15"/>
    <p:sldId id="268" r:id="rId16"/>
    <p:sldId id="271" r:id="rId17"/>
    <p:sldId id="272" r:id="rId18"/>
    <p:sldId id="276" r:id="rId19"/>
    <p:sldId id="277" r:id="rId20"/>
    <p:sldId id="274" r:id="rId21"/>
    <p:sldId id="278" r:id="rId22"/>
    <p:sldId id="275" r:id="rId23"/>
    <p:sldId id="279" r:id="rId24"/>
    <p:sldId id="280" r:id="rId25"/>
    <p:sldId id="283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0EB9CF9-6D9B-40D1-9A83-7DDA8636AA88}">
          <p14:sldIdLst>
            <p14:sldId id="270"/>
            <p14:sldId id="284"/>
            <p14:sldId id="256"/>
            <p14:sldId id="258"/>
            <p14:sldId id="259"/>
            <p14:sldId id="260"/>
            <p14:sldId id="261"/>
            <p14:sldId id="262"/>
            <p14:sldId id="263"/>
            <p14:sldId id="273"/>
            <p14:sldId id="264"/>
            <p14:sldId id="265"/>
          </p14:sldIdLst>
        </p14:section>
        <p14:section name="Раздел без заголовка" id="{688E242E-5FEF-46BE-B4DF-898A98B50C11}">
          <p14:sldIdLst>
            <p14:sldId id="266"/>
            <p14:sldId id="267"/>
            <p14:sldId id="268"/>
            <p14:sldId id="271"/>
            <p14:sldId id="272"/>
            <p14:sldId id="276"/>
            <p14:sldId id="277"/>
            <p14:sldId id="274"/>
            <p14:sldId id="278"/>
            <p14:sldId id="275"/>
            <p14:sldId id="279"/>
            <p14:sldId id="280"/>
            <p14:sldId id="283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1608" autoAdjust="0"/>
  </p:normalViewPr>
  <p:slideViewPr>
    <p:cSldViewPr>
      <p:cViewPr varScale="1">
        <p:scale>
          <a:sx n="84" d="100"/>
          <a:sy n="84" d="100"/>
        </p:scale>
        <p:origin x="11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3551-97CF-4A8B-BF61-D54AC66EECB3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7070-77A3-4641-83E4-6B2C8AA927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3551-97CF-4A8B-BF61-D54AC66EECB3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7070-77A3-4641-83E4-6B2C8AA927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3551-97CF-4A8B-BF61-D54AC66EECB3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7070-77A3-4641-83E4-6B2C8AA927F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3551-97CF-4A8B-BF61-D54AC66EECB3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7070-77A3-4641-83E4-6B2C8AA927F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3551-97CF-4A8B-BF61-D54AC66EECB3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7070-77A3-4641-83E4-6B2C8AA927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3551-97CF-4A8B-BF61-D54AC66EECB3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7070-77A3-4641-83E4-6B2C8AA927F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3551-97CF-4A8B-BF61-D54AC66EECB3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7070-77A3-4641-83E4-6B2C8AA927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3551-97CF-4A8B-BF61-D54AC66EECB3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7070-77A3-4641-83E4-6B2C8AA927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3551-97CF-4A8B-BF61-D54AC66EECB3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7070-77A3-4641-83E4-6B2C8AA927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3551-97CF-4A8B-BF61-D54AC66EECB3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7070-77A3-4641-83E4-6B2C8AA927F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3551-97CF-4A8B-BF61-D54AC66EECB3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7070-77A3-4641-83E4-6B2C8AA927F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8F23551-97CF-4A8B-BF61-D54AC66EECB3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2E67070-77A3-4641-83E4-6B2C8AA927F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5.jpe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.jpe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DEBCF"/>
            </a:gs>
            <a:gs pos="27000">
              <a:schemeClr val="accent2">
                <a:lumMod val="75000"/>
              </a:schemeClr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6"/>
            <a:ext cx="8640959" cy="6048672"/>
          </a:xfrm>
          <a:noFill/>
        </p:spPr>
        <p:txBody>
          <a:bodyPr>
            <a:normAutofit fontScale="70000" lnSpcReduction="20000"/>
          </a:bodyPr>
          <a:lstStyle/>
          <a:p>
            <a:r>
              <a:rPr lang="en-US" sz="8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       </a:t>
            </a:r>
            <a:r>
              <a:rPr lang="en-US" sz="8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Mavzu</a:t>
            </a:r>
            <a:r>
              <a:rPr lang="en-US" sz="8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 </a:t>
            </a:r>
          </a:p>
          <a:p>
            <a:pPr marL="0" indent="0">
              <a:buNone/>
            </a:pPr>
            <a:r>
              <a:rPr lang="en-US" sz="8000" b="1" dirty="0" err="1">
                <a:solidFill>
                  <a:srgbClr val="FFC000"/>
                </a:solidFill>
              </a:rPr>
              <a:t>Funksiyalarning</a:t>
            </a:r>
            <a:r>
              <a:rPr lang="en-US" sz="8000" b="1" dirty="0">
                <a:solidFill>
                  <a:srgbClr val="FFC000"/>
                </a:solidFill>
              </a:rPr>
              <a:t> </a:t>
            </a:r>
            <a:r>
              <a:rPr lang="uz-Cyrl-UZ" sz="8000" b="1" dirty="0">
                <a:solidFill>
                  <a:srgbClr val="FFC000"/>
                </a:solidFill>
              </a:rPr>
              <a:t>qavariqli</a:t>
            </a:r>
            <a:r>
              <a:rPr lang="en-US" sz="8000" b="1" dirty="0">
                <a:solidFill>
                  <a:srgbClr val="FFC000"/>
                </a:solidFill>
              </a:rPr>
              <a:t>k </a:t>
            </a:r>
            <a:r>
              <a:rPr lang="uz-Cyrl-UZ" sz="8000" b="1" dirty="0">
                <a:solidFill>
                  <a:srgbClr val="FFC000"/>
                </a:solidFill>
              </a:rPr>
              <a:t>va botiqli</a:t>
            </a:r>
            <a:r>
              <a:rPr lang="en-US" sz="8000" b="1" dirty="0">
                <a:solidFill>
                  <a:srgbClr val="FFC000"/>
                </a:solidFill>
              </a:rPr>
              <a:t>k </a:t>
            </a:r>
            <a:r>
              <a:rPr lang="en-US" sz="8000" b="1" dirty="0" err="1">
                <a:solidFill>
                  <a:srgbClr val="FFC000"/>
                </a:solidFill>
              </a:rPr>
              <a:t>intervallari</a:t>
            </a:r>
            <a:r>
              <a:rPr lang="en-US" sz="8000" b="1" dirty="0">
                <a:solidFill>
                  <a:srgbClr val="FFC000"/>
                </a:solidFill>
              </a:rPr>
              <a:t>,</a:t>
            </a:r>
            <a:r>
              <a:rPr lang="uz-Cyrl-UZ" sz="8000" b="1" dirty="0">
                <a:solidFill>
                  <a:srgbClr val="FFC000"/>
                </a:solidFill>
              </a:rPr>
              <a:t>  burilish nuqta</a:t>
            </a:r>
            <a:r>
              <a:rPr lang="en-US" sz="8000" b="1" dirty="0" err="1">
                <a:solidFill>
                  <a:srgbClr val="FFC000"/>
                </a:solidFill>
              </a:rPr>
              <a:t>lari</a:t>
            </a:r>
            <a:r>
              <a:rPr lang="en-US" sz="8000" b="1" dirty="0">
                <a:solidFill>
                  <a:srgbClr val="FFC000"/>
                </a:solidFill>
              </a:rPr>
              <a:t> </a:t>
            </a:r>
            <a:r>
              <a:rPr lang="en-US" sz="8000" b="1" dirty="0" err="1">
                <a:solidFill>
                  <a:srgbClr val="FFC000"/>
                </a:solidFill>
              </a:rPr>
              <a:t>va</a:t>
            </a:r>
            <a:r>
              <a:rPr lang="en-US" sz="8000" b="1" dirty="0">
                <a:solidFill>
                  <a:srgbClr val="FFC000"/>
                </a:solidFill>
              </a:rPr>
              <a:t> </a:t>
            </a:r>
            <a:r>
              <a:rPr lang="en-US" sz="8000" b="1" dirty="0" err="1">
                <a:solidFill>
                  <a:srgbClr val="FFC000"/>
                </a:solidFill>
              </a:rPr>
              <a:t>asimptotalarini</a:t>
            </a:r>
            <a:r>
              <a:rPr lang="en-US" sz="8000" b="1" dirty="0">
                <a:solidFill>
                  <a:srgbClr val="FFC000"/>
                </a:solidFill>
              </a:rPr>
              <a:t> </a:t>
            </a:r>
            <a:r>
              <a:rPr lang="en-US" sz="8000" b="1" dirty="0" err="1">
                <a:solidFill>
                  <a:srgbClr val="FFC000"/>
                </a:solidFill>
              </a:rPr>
              <a:t>izlash</a:t>
            </a:r>
            <a:r>
              <a:rPr lang="en-US" sz="8000" b="1" dirty="0">
                <a:solidFill>
                  <a:srgbClr val="FFC000"/>
                </a:solidFill>
              </a:rPr>
              <a:t>. </a:t>
            </a:r>
            <a:r>
              <a:rPr lang="en-US" sz="8000" b="1" dirty="0" err="1">
                <a:solidFill>
                  <a:srgbClr val="FFC000"/>
                </a:solidFill>
              </a:rPr>
              <a:t>Funksiyaning</a:t>
            </a:r>
            <a:r>
              <a:rPr lang="en-US" sz="8000" b="1" dirty="0">
                <a:solidFill>
                  <a:srgbClr val="FFC000"/>
                </a:solidFill>
              </a:rPr>
              <a:t> </a:t>
            </a:r>
            <a:r>
              <a:rPr lang="en-US" sz="8000" b="1" dirty="0" err="1">
                <a:solidFill>
                  <a:srgbClr val="FFC000"/>
                </a:solidFill>
              </a:rPr>
              <a:t>grafigini</a:t>
            </a:r>
            <a:r>
              <a:rPr lang="en-US" sz="8000" b="1" dirty="0">
                <a:solidFill>
                  <a:srgbClr val="FFC000"/>
                </a:solidFill>
              </a:rPr>
              <a:t> </a:t>
            </a:r>
            <a:r>
              <a:rPr lang="en-US" sz="8000" b="1" dirty="0" err="1">
                <a:solidFill>
                  <a:srgbClr val="FFC000"/>
                </a:solidFill>
              </a:rPr>
              <a:t>yasashda</a:t>
            </a:r>
            <a:r>
              <a:rPr lang="en-US" sz="8000" b="1" dirty="0">
                <a:solidFill>
                  <a:srgbClr val="FFC000"/>
                </a:solidFill>
              </a:rPr>
              <a:t> </a:t>
            </a:r>
            <a:r>
              <a:rPr lang="en-US" sz="8000" b="1" dirty="0" err="1">
                <a:solidFill>
                  <a:srgbClr val="FFC000"/>
                </a:solidFill>
              </a:rPr>
              <a:t>hosilaning</a:t>
            </a:r>
            <a:r>
              <a:rPr lang="en-US" sz="8000" b="1" dirty="0">
                <a:solidFill>
                  <a:srgbClr val="FFC000"/>
                </a:solidFill>
              </a:rPr>
              <a:t> </a:t>
            </a:r>
            <a:r>
              <a:rPr lang="en-US" sz="8000" b="1" dirty="0" err="1">
                <a:solidFill>
                  <a:srgbClr val="FFC000"/>
                </a:solidFill>
              </a:rPr>
              <a:t>tadbiqi</a:t>
            </a:r>
            <a:r>
              <a:rPr lang="en-US" sz="8000" b="1" dirty="0">
                <a:solidFill>
                  <a:srgbClr val="FFC000"/>
                </a:solidFill>
              </a:rPr>
              <a:t> </a:t>
            </a:r>
            <a:endParaRPr lang="en-US" sz="80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01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9426" y="976293"/>
            <a:ext cx="223224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Agar a&lt;x&lt;b da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564904"/>
            <a:ext cx="224177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F’’(x)&gt;o </a:t>
            </a:r>
            <a:r>
              <a:rPr lang="en-US" sz="2400" dirty="0" err="1" smtClean="0">
                <a:solidFill>
                  <a:schemeClr val="tx1"/>
                </a:solidFill>
              </a:rPr>
              <a:t>bo’lsa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4395" y="4707150"/>
            <a:ext cx="2267279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F’’(x)&lt;o </a:t>
            </a:r>
            <a:r>
              <a:rPr lang="en-US" sz="2400" dirty="0" err="1" smtClean="0">
                <a:solidFill>
                  <a:schemeClr val="tx1"/>
                </a:solidFill>
              </a:rPr>
              <a:t>bo’lsa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22413" y="980728"/>
            <a:ext cx="2304256" cy="1633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U </a:t>
            </a:r>
            <a:r>
              <a:rPr lang="en-US" sz="2400" dirty="0" err="1" smtClean="0">
                <a:solidFill>
                  <a:schemeClr val="tx1"/>
                </a:solidFill>
              </a:rPr>
              <a:t>holda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a;b</a:t>
            </a:r>
            <a:r>
              <a:rPr lang="en-US" sz="2400" dirty="0" smtClean="0">
                <a:solidFill>
                  <a:schemeClr val="tx1"/>
                </a:solidFill>
              </a:rPr>
              <a:t>) da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4048" y="2708920"/>
            <a:ext cx="2280186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Y=f(x) </a:t>
            </a:r>
            <a:r>
              <a:rPr lang="en-US" sz="2000" dirty="0" err="1" smtClean="0">
                <a:solidFill>
                  <a:schemeClr val="tx1"/>
                </a:solidFill>
              </a:rPr>
              <a:t>botiqligi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bilan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yuqoriga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</a:rPr>
              <a:t>qavariqligi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pastga</a:t>
            </a:r>
            <a:r>
              <a:rPr lang="en-US" sz="2000" dirty="0" smtClean="0">
                <a:solidFill>
                  <a:schemeClr val="tx1"/>
                </a:solidFill>
              </a:rPr>
              <a:t> ) </a:t>
            </a:r>
            <a:r>
              <a:rPr lang="en-US" sz="2000" dirty="0" err="1" smtClean="0">
                <a:solidFill>
                  <a:schemeClr val="tx1"/>
                </a:solidFill>
              </a:rPr>
              <a:t>qaragan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bo’ladi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4723215"/>
            <a:ext cx="2304256" cy="166486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Y=f(x) </a:t>
            </a:r>
            <a:r>
              <a:rPr lang="en-US" sz="2000" dirty="0" err="1" smtClean="0">
                <a:solidFill>
                  <a:schemeClr val="tx1"/>
                </a:solidFill>
              </a:rPr>
              <a:t>botiqligi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bilan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pastga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</a:rPr>
              <a:t>qavariqligi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bilan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yuqoriga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qaragan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bo’ladi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3347864" y="1268760"/>
            <a:ext cx="1656184" cy="792088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347864" y="2996952"/>
            <a:ext cx="1656184" cy="86409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371674" y="5067190"/>
            <a:ext cx="1669091" cy="93610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ыгнутая влево стрелка 19"/>
          <p:cNvSpPr/>
          <p:nvPr/>
        </p:nvSpPr>
        <p:spPr>
          <a:xfrm>
            <a:off x="179512" y="1731626"/>
            <a:ext cx="864096" cy="3744416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217385" y="3429000"/>
            <a:ext cx="936104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3633" y="299331"/>
            <a:ext cx="780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Hosila</a:t>
            </a:r>
            <a:r>
              <a:rPr lang="en-US" sz="2800" dirty="0" smtClean="0"/>
              <a:t> </a:t>
            </a:r>
            <a:r>
              <a:rPr lang="en-US" sz="2800" dirty="0" err="1" smtClean="0"/>
              <a:t>yordamida</a:t>
            </a:r>
            <a:r>
              <a:rPr lang="en-US" sz="2800" dirty="0" smtClean="0"/>
              <a:t> </a:t>
            </a:r>
            <a:r>
              <a:rPr lang="en-US" sz="2800" dirty="0" err="1" smtClean="0"/>
              <a:t>botiqlik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qavariqlik</a:t>
            </a:r>
            <a:r>
              <a:rPr lang="en-US" sz="2800" dirty="0" smtClean="0"/>
              <a:t> )</a:t>
            </a:r>
            <a:r>
              <a:rPr lang="en-US" sz="2800" dirty="0" err="1" smtClean="0"/>
              <a:t>ni</a:t>
            </a:r>
            <a:r>
              <a:rPr lang="en-US" sz="2800" dirty="0" smtClean="0"/>
              <a:t> </a:t>
            </a:r>
            <a:r>
              <a:rPr lang="en-US" sz="2800" dirty="0" err="1" smtClean="0"/>
              <a:t>tekshiring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90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02359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Isboti</a:t>
            </a:r>
            <a:r>
              <a:rPr lang="en-US" sz="2800" dirty="0"/>
              <a:t>.  </a:t>
            </a:r>
            <a:r>
              <a:rPr lang="en-US" sz="2800" dirty="0" err="1"/>
              <a:t>Faraz</a:t>
            </a:r>
            <a:r>
              <a:rPr lang="en-US" sz="2800" dirty="0"/>
              <a:t> </a:t>
            </a:r>
            <a:r>
              <a:rPr lang="uz-Cyrl-UZ" sz="2800" dirty="0"/>
              <a:t>qilaylik </a:t>
            </a:r>
            <a:r>
              <a:rPr lang="en-US" sz="2800" i="1" dirty="0"/>
              <a:t>x</a:t>
            </a:r>
            <a:r>
              <a:rPr lang="en-US" sz="2800" i="1" baseline="-25000" dirty="0"/>
              <a:t>0</a:t>
            </a:r>
            <a:r>
              <a:rPr lang="en-US" sz="2800" dirty="0"/>
              <a:t> </a:t>
            </a:r>
            <a:r>
              <a:rPr lang="en-US" sz="2800" dirty="0" err="1"/>
              <a:t>nuqta</a:t>
            </a:r>
            <a:r>
              <a:rPr lang="en-US" sz="2800" dirty="0"/>
              <a:t> </a:t>
            </a:r>
            <a:r>
              <a:rPr lang="en-US" sz="2800" i="1" dirty="0"/>
              <a:t>f(x)</a:t>
            </a:r>
            <a:r>
              <a:rPr lang="en-US" sz="2800" dirty="0"/>
              <a:t> </a:t>
            </a:r>
            <a:r>
              <a:rPr lang="en-US" sz="2800" dirty="0" err="1"/>
              <a:t>ning</a:t>
            </a:r>
            <a:r>
              <a:rPr lang="en-US" sz="2800" dirty="0"/>
              <a:t> </a:t>
            </a:r>
            <a:r>
              <a:rPr lang="en-US" sz="2800" dirty="0" err="1"/>
              <a:t>burilish</a:t>
            </a:r>
            <a:r>
              <a:rPr lang="en-US" sz="2800" dirty="0"/>
              <a:t> nu</a:t>
            </a:r>
            <a:r>
              <a:rPr lang="uz-Cyrl-UZ" sz="2800" dirty="0"/>
              <a:t>q</a:t>
            </a:r>
            <a:r>
              <a:rPr lang="en-US" sz="2800" dirty="0" err="1"/>
              <a:t>tasi</a:t>
            </a:r>
            <a:r>
              <a:rPr lang="en-US" sz="2800" dirty="0"/>
              <a:t> </a:t>
            </a:r>
            <a:r>
              <a:rPr lang="en-US" sz="2800" dirty="0" err="1"/>
              <a:t>bo‘lsin</a:t>
            </a:r>
            <a:r>
              <a:rPr lang="en-US" sz="2800" dirty="0"/>
              <a:t>. </a:t>
            </a:r>
            <a:r>
              <a:rPr lang="en-US" sz="2800" dirty="0" err="1"/>
              <a:t>Teskarisini</a:t>
            </a:r>
            <a:r>
              <a:rPr lang="en-US" sz="2800" dirty="0"/>
              <a:t> </a:t>
            </a:r>
            <a:r>
              <a:rPr lang="en-US" sz="2800" dirty="0" err="1"/>
              <a:t>faraz</a:t>
            </a:r>
            <a:r>
              <a:rPr lang="en-US" sz="2800" dirty="0"/>
              <a:t> </a:t>
            </a:r>
            <a:r>
              <a:rPr lang="en-US" sz="2800" dirty="0" err="1"/>
              <a:t>qilamiz</a:t>
            </a:r>
            <a:r>
              <a:rPr lang="en-US" sz="2800" dirty="0"/>
              <a:t>: </a:t>
            </a:r>
            <a:r>
              <a:rPr lang="en-US" sz="2800" i="1" dirty="0"/>
              <a:t>f’’(x</a:t>
            </a:r>
            <a:r>
              <a:rPr lang="en-US" sz="2800" i="1" baseline="-25000" dirty="0"/>
              <a:t>0</a:t>
            </a:r>
            <a:r>
              <a:rPr lang="en-US" sz="2800" i="1" dirty="0"/>
              <a:t>)</a:t>
            </a:r>
            <a:r>
              <a:rPr lang="en-US" sz="2800" dirty="0"/>
              <a:t> </a:t>
            </a:r>
            <a:r>
              <a:rPr lang="en-US" sz="2800" dirty="0" err="1"/>
              <a:t>mavjud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i="1" dirty="0"/>
              <a:t>f’’(x</a:t>
            </a:r>
            <a:r>
              <a:rPr lang="en-US" sz="2800" i="1" baseline="-25000" dirty="0"/>
              <a:t>0</a:t>
            </a:r>
            <a:r>
              <a:rPr lang="en-US" sz="2800" i="1" dirty="0"/>
              <a:t>)</a:t>
            </a:r>
            <a:r>
              <a:rPr lang="ru-RU" sz="2800" i="1" dirty="0">
                <a:sym typeface="Symbol"/>
              </a:rPr>
              <a:t></a:t>
            </a:r>
            <a:r>
              <a:rPr lang="en-US" sz="2800" i="1" dirty="0"/>
              <a:t>0</a:t>
            </a:r>
            <a:r>
              <a:rPr lang="en-US" sz="2800" dirty="0"/>
              <a:t> .  U </a:t>
            </a:r>
            <a:r>
              <a:rPr lang="en-US" sz="2800" dirty="0" err="1"/>
              <a:t>holda</a:t>
            </a:r>
            <a:r>
              <a:rPr lang="en-US" sz="2800" dirty="0"/>
              <a:t>  </a:t>
            </a:r>
            <a:r>
              <a:rPr lang="en-US" sz="2800" i="1" dirty="0"/>
              <a:t>f’’(x</a:t>
            </a:r>
            <a:r>
              <a:rPr lang="en-US" sz="2800" i="1" baseline="-25000" dirty="0"/>
              <a:t>0</a:t>
            </a:r>
            <a:r>
              <a:rPr lang="en-US" sz="2800" i="1" dirty="0"/>
              <a:t>)</a:t>
            </a:r>
            <a:r>
              <a:rPr lang="en-US" sz="2800" dirty="0"/>
              <a:t>&lt;0 </a:t>
            </a:r>
            <a:r>
              <a:rPr lang="en-US" sz="2800" dirty="0" err="1"/>
              <a:t>yoki</a:t>
            </a:r>
            <a:r>
              <a:rPr lang="en-US" sz="2800" dirty="0"/>
              <a:t> </a:t>
            </a:r>
            <a:r>
              <a:rPr lang="en-US" sz="2800" i="1" dirty="0"/>
              <a:t>f’’(x</a:t>
            </a:r>
            <a:r>
              <a:rPr lang="en-US" sz="2800" i="1" baseline="-25000" dirty="0"/>
              <a:t>0</a:t>
            </a:r>
            <a:r>
              <a:rPr lang="en-US" sz="2800" i="1" dirty="0"/>
              <a:t>)</a:t>
            </a:r>
            <a:r>
              <a:rPr lang="en-US" sz="2800" dirty="0"/>
              <a:t>&gt;0 </a:t>
            </a:r>
            <a:r>
              <a:rPr lang="en-US" sz="2800" dirty="0" err="1"/>
              <a:t>bo‘ladi</a:t>
            </a:r>
            <a:r>
              <a:rPr lang="en-US" sz="2800" dirty="0"/>
              <a:t>. </a:t>
            </a:r>
            <a:endParaRPr lang="ru-RU" sz="2800" dirty="0"/>
          </a:p>
          <a:p>
            <a:r>
              <a:rPr lang="en-US" sz="2800" i="1" dirty="0"/>
              <a:t>f’’(x</a:t>
            </a:r>
            <a:r>
              <a:rPr lang="en-US" sz="2800" i="1" baseline="-25000" dirty="0"/>
              <a:t>0</a:t>
            </a:r>
            <a:r>
              <a:rPr lang="en-US" sz="2800" i="1" dirty="0"/>
              <a:t>)&lt;0 (f’’(x</a:t>
            </a:r>
            <a:r>
              <a:rPr lang="en-US" sz="2800" i="1" baseline="-25000" dirty="0"/>
              <a:t>0</a:t>
            </a:r>
            <a:r>
              <a:rPr lang="en-US" sz="2800" i="1" dirty="0"/>
              <a:t>)&gt;0)</a:t>
            </a:r>
            <a:r>
              <a:rPr lang="en-US" sz="2800" dirty="0"/>
              <a:t> </a:t>
            </a:r>
            <a:r>
              <a:rPr lang="en-US" sz="2800" dirty="0" err="1"/>
              <a:t>bo‘lgan</a:t>
            </a:r>
            <a:r>
              <a:rPr lang="en-US" sz="2800" dirty="0"/>
              <a:t> </a:t>
            </a:r>
            <a:r>
              <a:rPr lang="en-US" sz="2800" dirty="0" err="1"/>
              <a:t>holda</a:t>
            </a:r>
            <a:r>
              <a:rPr lang="en-US" sz="2800" dirty="0"/>
              <a:t> </a:t>
            </a:r>
            <a:r>
              <a:rPr lang="uz-Cyrl-UZ" sz="2800" dirty="0"/>
              <a:t>1-teorema</a:t>
            </a:r>
            <a:r>
              <a:rPr lang="en-US" sz="2800" dirty="0" err="1"/>
              <a:t>ga</a:t>
            </a:r>
            <a:r>
              <a:rPr lang="en-US" sz="2800" dirty="0"/>
              <a:t> </a:t>
            </a:r>
            <a:r>
              <a:rPr lang="en-US" sz="2800" dirty="0" err="1"/>
              <a:t>binoan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i="1" baseline="-25000" dirty="0"/>
              <a:t>0</a:t>
            </a:r>
            <a:r>
              <a:rPr lang="en-US" sz="2800" dirty="0"/>
              <a:t> nu</a:t>
            </a:r>
            <a:r>
              <a:rPr lang="uz-Cyrl-UZ" sz="2800" dirty="0"/>
              <a:t>q</a:t>
            </a:r>
            <a:r>
              <a:rPr lang="en-US" sz="2800" dirty="0" err="1"/>
              <a:t>taning</a:t>
            </a:r>
            <a:r>
              <a:rPr lang="en-US" sz="2800" dirty="0"/>
              <a:t> </a:t>
            </a:r>
            <a:r>
              <a:rPr lang="en-US" sz="2800" dirty="0" err="1"/>
              <a:t>biror</a:t>
            </a:r>
            <a:r>
              <a:rPr lang="en-US" sz="2800" dirty="0"/>
              <a:t>   </a:t>
            </a:r>
            <a:r>
              <a:rPr lang="en-US" sz="2800" i="1" dirty="0"/>
              <a:t>(x</a:t>
            </a:r>
            <a:r>
              <a:rPr lang="en-US" sz="2800" i="1" baseline="-25000" dirty="0"/>
              <a:t>0</a:t>
            </a:r>
            <a:r>
              <a:rPr lang="en-US" sz="2800" i="1" dirty="0"/>
              <a:t>-</a:t>
            </a:r>
            <a:r>
              <a:rPr lang="ru-RU" sz="2800" i="1" dirty="0">
                <a:sym typeface="Symbol"/>
              </a:rPr>
              <a:t></a:t>
            </a:r>
            <a:r>
              <a:rPr lang="en-US" sz="2800" i="1" dirty="0"/>
              <a:t>;x</a:t>
            </a:r>
            <a:r>
              <a:rPr lang="en-US" sz="2800" i="1" baseline="-25000" dirty="0"/>
              <a:t>0</a:t>
            </a:r>
            <a:r>
              <a:rPr lang="en-US" sz="2800" i="1" dirty="0"/>
              <a:t>+</a:t>
            </a:r>
            <a:r>
              <a:rPr lang="ru-RU" sz="2800" i="1" dirty="0">
                <a:sym typeface="Symbol"/>
              </a:rPr>
              <a:t></a:t>
            </a:r>
            <a:r>
              <a:rPr lang="en-US" sz="2800" i="1" dirty="0"/>
              <a:t>)</a:t>
            </a:r>
            <a:r>
              <a:rPr lang="en-US" sz="2800" dirty="0"/>
              <a:t> </a:t>
            </a:r>
            <a:r>
              <a:rPr lang="en-US" sz="2800" dirty="0" err="1"/>
              <a:t>atrofi</a:t>
            </a:r>
            <a:r>
              <a:rPr lang="en-US" sz="2800" dirty="0"/>
              <a:t> </a:t>
            </a:r>
            <a:r>
              <a:rPr lang="en-US" sz="2800" dirty="0" err="1"/>
              <a:t>topilib</a:t>
            </a:r>
            <a:r>
              <a:rPr lang="en-US" sz="2800" dirty="0"/>
              <a:t>, </a:t>
            </a:r>
            <a:r>
              <a:rPr lang="en-US" sz="2800" dirty="0" err="1"/>
              <a:t>bunda</a:t>
            </a:r>
            <a:r>
              <a:rPr lang="en-US" sz="2800" dirty="0"/>
              <a:t> </a:t>
            </a:r>
            <a:r>
              <a:rPr lang="en-US" sz="2800" i="1" dirty="0"/>
              <a:t>f(x)</a:t>
            </a:r>
            <a:r>
              <a:rPr lang="en-US" sz="2800" dirty="0"/>
              <a:t> </a:t>
            </a:r>
            <a:r>
              <a:rPr lang="en-US" sz="2800" dirty="0" err="1"/>
              <a:t>funksiya</a:t>
            </a:r>
            <a:r>
              <a:rPr lang="en-US" sz="2800" dirty="0"/>
              <a:t> </a:t>
            </a:r>
            <a:r>
              <a:rPr lang="uz-Cyrl-UZ" sz="2800" dirty="0"/>
              <a:t>q</a:t>
            </a:r>
            <a:r>
              <a:rPr lang="en-US" sz="2800" dirty="0" err="1"/>
              <a:t>avari</a:t>
            </a:r>
            <a:r>
              <a:rPr lang="uz-Cyrl-UZ" sz="2800" dirty="0"/>
              <a:t>q</a:t>
            </a:r>
            <a:r>
              <a:rPr lang="en-US" sz="2800" dirty="0"/>
              <a:t> (</a:t>
            </a:r>
            <a:r>
              <a:rPr lang="en-US" sz="2800" dirty="0" err="1"/>
              <a:t>boti</a:t>
            </a:r>
            <a:r>
              <a:rPr lang="uz-Cyrl-UZ" sz="2800" dirty="0"/>
              <a:t>q</a:t>
            </a:r>
            <a:r>
              <a:rPr lang="en-US" sz="2800" dirty="0"/>
              <a:t>)  </a:t>
            </a:r>
            <a:r>
              <a:rPr lang="en-US" sz="2800" dirty="0" err="1"/>
              <a:t>bo‘ladi</a:t>
            </a:r>
            <a:r>
              <a:rPr lang="en-US" sz="2800" dirty="0"/>
              <a:t>.  Bu </a:t>
            </a:r>
            <a:r>
              <a:rPr lang="en-US" sz="2800" i="1" dirty="0"/>
              <a:t>x</a:t>
            </a:r>
            <a:r>
              <a:rPr lang="en-US" sz="2800" i="1" baseline="-25000" dirty="0"/>
              <a:t>0</a:t>
            </a:r>
            <a:r>
              <a:rPr lang="en-US" sz="2800" dirty="0"/>
              <a:t> </a:t>
            </a:r>
            <a:r>
              <a:rPr lang="en-US" sz="2800" dirty="0" err="1"/>
              <a:t>ning</a:t>
            </a:r>
            <a:r>
              <a:rPr lang="en-US" sz="2800" dirty="0"/>
              <a:t> </a:t>
            </a:r>
            <a:r>
              <a:rPr lang="en-US" sz="2800" dirty="0" err="1"/>
              <a:t>burilish</a:t>
            </a:r>
            <a:r>
              <a:rPr lang="en-US" sz="2800" dirty="0"/>
              <a:t> nu</a:t>
            </a:r>
            <a:r>
              <a:rPr lang="uz-Cyrl-UZ" sz="2800" dirty="0"/>
              <a:t>q</a:t>
            </a:r>
            <a:r>
              <a:rPr lang="en-US" sz="2800" dirty="0"/>
              <a:t>ta </a:t>
            </a:r>
            <a:r>
              <a:rPr lang="en-US" sz="2800" dirty="0" err="1"/>
              <a:t>bo‘lishiga</a:t>
            </a:r>
            <a:r>
              <a:rPr lang="en-US" sz="2800" dirty="0"/>
              <a:t> </a:t>
            </a:r>
            <a:r>
              <a:rPr lang="en-US" sz="2800" dirty="0" err="1"/>
              <a:t>zid</a:t>
            </a:r>
            <a:r>
              <a:rPr lang="en-US" sz="2800" dirty="0"/>
              <a:t>.  </a:t>
            </a:r>
            <a:r>
              <a:rPr lang="en-US" sz="2800" dirty="0" err="1"/>
              <a:t>Demak</a:t>
            </a:r>
            <a:r>
              <a:rPr lang="en-US" sz="2800" dirty="0"/>
              <a:t>,  </a:t>
            </a:r>
            <a:r>
              <a:rPr lang="en-US" sz="2800" dirty="0" err="1"/>
              <a:t>burilish</a:t>
            </a:r>
            <a:r>
              <a:rPr lang="en-US" sz="2800" dirty="0"/>
              <a:t> nu</a:t>
            </a:r>
            <a:r>
              <a:rPr lang="uz-Cyrl-UZ" sz="2800" dirty="0"/>
              <a:t>q</a:t>
            </a:r>
            <a:r>
              <a:rPr lang="en-US" sz="2800" dirty="0" err="1"/>
              <a:t>tada</a:t>
            </a:r>
            <a:r>
              <a:rPr lang="en-US" sz="2800" dirty="0"/>
              <a:t> </a:t>
            </a:r>
            <a:r>
              <a:rPr lang="en-US" sz="2800" i="1" dirty="0"/>
              <a:t>f’’(x</a:t>
            </a:r>
            <a:r>
              <a:rPr lang="en-US" sz="2800" i="1" baseline="-25000" dirty="0"/>
              <a:t>0</a:t>
            </a:r>
            <a:r>
              <a:rPr lang="en-US" sz="2800" i="1" dirty="0"/>
              <a:t>)</a:t>
            </a:r>
            <a:r>
              <a:rPr lang="en-US" sz="2800" dirty="0"/>
              <a:t>  </a:t>
            </a:r>
            <a:r>
              <a:rPr lang="en-US" sz="2800" dirty="0" err="1"/>
              <a:t>nolga</a:t>
            </a:r>
            <a:r>
              <a:rPr lang="en-US" sz="2800" dirty="0"/>
              <a:t> </a:t>
            </a:r>
            <a:r>
              <a:rPr lang="en-US" sz="2800" dirty="0" err="1"/>
              <a:t>teng</a:t>
            </a:r>
            <a:r>
              <a:rPr lang="en-US" sz="2800" dirty="0"/>
              <a:t> </a:t>
            </a:r>
            <a:r>
              <a:rPr lang="en-US" sz="2800" dirty="0" err="1"/>
              <a:t>bo‘ladi</a:t>
            </a:r>
            <a:r>
              <a:rPr lang="en-US" sz="2800" dirty="0"/>
              <a:t> </a:t>
            </a:r>
            <a:r>
              <a:rPr lang="en-US" sz="2800" dirty="0" err="1"/>
              <a:t>yoki</a:t>
            </a:r>
            <a:r>
              <a:rPr lang="en-US" sz="2800" dirty="0"/>
              <a:t> </a:t>
            </a:r>
            <a:r>
              <a:rPr lang="en-US" sz="2800" dirty="0" err="1"/>
              <a:t>mavjud</a:t>
            </a:r>
            <a:r>
              <a:rPr lang="en-US" sz="2800" dirty="0"/>
              <a:t> </a:t>
            </a:r>
            <a:r>
              <a:rPr lang="en-US" sz="2800" dirty="0" err="1"/>
              <a:t>bo‘lmaydi</a:t>
            </a:r>
            <a:r>
              <a:rPr lang="en-US" sz="2800" dirty="0"/>
              <a:t>.</a:t>
            </a:r>
            <a:endParaRPr lang="ru-RU" sz="2800" dirty="0"/>
          </a:p>
          <a:p>
            <a:r>
              <a:rPr lang="en-US" sz="2800" i="1" dirty="0"/>
              <a:t>f’’(x</a:t>
            </a:r>
            <a:r>
              <a:rPr lang="en-US" sz="2800" i="1" baseline="-25000" dirty="0"/>
              <a:t>0</a:t>
            </a:r>
            <a:r>
              <a:rPr lang="en-US" sz="2800" i="1" dirty="0"/>
              <a:t>)=0</a:t>
            </a:r>
            <a:r>
              <a:rPr lang="en-US" sz="2800" dirty="0"/>
              <a:t> </a:t>
            </a:r>
            <a:r>
              <a:rPr lang="en-US" sz="2800" dirty="0" err="1"/>
              <a:t>bo‘lishi</a:t>
            </a:r>
            <a:r>
              <a:rPr lang="en-US" sz="2800" dirty="0"/>
              <a:t> </a:t>
            </a:r>
            <a:r>
              <a:rPr lang="en-US" sz="2800" dirty="0" err="1"/>
              <a:t>yoki</a:t>
            </a:r>
            <a:r>
              <a:rPr lang="en-US" sz="2800" dirty="0"/>
              <a:t> </a:t>
            </a:r>
            <a:r>
              <a:rPr lang="en-US" sz="2800" i="1" dirty="0"/>
              <a:t>f’’(x)</a:t>
            </a:r>
            <a:r>
              <a:rPr lang="en-US" sz="2800" dirty="0"/>
              <a:t> </a:t>
            </a:r>
            <a:r>
              <a:rPr lang="en-US" sz="2800" dirty="0" err="1"/>
              <a:t>ning</a:t>
            </a:r>
            <a:r>
              <a:rPr lang="en-US" sz="2800" dirty="0"/>
              <a:t> </a:t>
            </a:r>
            <a:r>
              <a:rPr lang="en-US" sz="2800" dirty="0" err="1"/>
              <a:t>mavjud</a:t>
            </a:r>
            <a:r>
              <a:rPr lang="en-US" sz="2800" dirty="0"/>
              <a:t> </a:t>
            </a:r>
            <a:r>
              <a:rPr lang="en-US" sz="2800" dirty="0" err="1"/>
              <a:t>bo‘lmasligi</a:t>
            </a:r>
            <a:r>
              <a:rPr lang="en-US" sz="2800" dirty="0"/>
              <a:t> </a:t>
            </a:r>
            <a:r>
              <a:rPr lang="en-US" sz="2800" dirty="0" err="1"/>
              <a:t>burilish</a:t>
            </a:r>
            <a:r>
              <a:rPr lang="en-US" sz="2800" dirty="0"/>
              <a:t> nu</a:t>
            </a:r>
            <a:r>
              <a:rPr lang="uz-Cyrl-UZ" sz="2800" dirty="0"/>
              <a:t>q</a:t>
            </a:r>
            <a:r>
              <a:rPr lang="en-US" sz="2800" dirty="0" err="1"/>
              <a:t>tasi</a:t>
            </a:r>
            <a:r>
              <a:rPr lang="en-US" sz="2800" dirty="0"/>
              <a:t>  </a:t>
            </a:r>
            <a:r>
              <a:rPr lang="en-US" sz="2800" dirty="0" err="1"/>
              <a:t>mavjudligiinng</a:t>
            </a:r>
            <a:r>
              <a:rPr lang="en-US" sz="2800" dirty="0"/>
              <a:t> </a:t>
            </a:r>
            <a:r>
              <a:rPr lang="en-US" sz="2800" dirty="0" err="1"/>
              <a:t>fa</a:t>
            </a:r>
            <a:r>
              <a:rPr lang="uz-Cyrl-UZ" sz="2800" dirty="0"/>
              <a:t>q</a:t>
            </a:r>
            <a:r>
              <a:rPr lang="en-US" sz="2800" dirty="0"/>
              <a:t>at </a:t>
            </a:r>
            <a:r>
              <a:rPr lang="en-US" sz="2800" dirty="0" err="1"/>
              <a:t>zaruriy</a:t>
            </a:r>
            <a:r>
              <a:rPr lang="en-US" sz="2800" dirty="0"/>
              <a:t> </a:t>
            </a:r>
            <a:r>
              <a:rPr lang="en-US" sz="2800" dirty="0" err="1"/>
              <a:t>sharti</a:t>
            </a:r>
            <a:r>
              <a:rPr lang="en-US" sz="2800" dirty="0"/>
              <a:t> </a:t>
            </a:r>
            <a:r>
              <a:rPr lang="en-US" sz="2800" dirty="0" err="1"/>
              <a:t>bo‘lib</a:t>
            </a:r>
            <a:r>
              <a:rPr lang="en-US" sz="2800" dirty="0"/>
              <a:t>, </a:t>
            </a:r>
            <a:r>
              <a:rPr lang="en-US" sz="2800" dirty="0" err="1"/>
              <a:t>yetarli</a:t>
            </a:r>
            <a:r>
              <a:rPr lang="en-US" sz="2800" dirty="0"/>
              <a:t> </a:t>
            </a:r>
            <a:r>
              <a:rPr lang="en-US" sz="2800" dirty="0" err="1"/>
              <a:t>shart</a:t>
            </a:r>
            <a:r>
              <a:rPr lang="en-US" sz="2800" dirty="0"/>
              <a:t> </a:t>
            </a:r>
            <a:r>
              <a:rPr lang="en-US" sz="2800" dirty="0" err="1"/>
              <a:t>bo‘la</a:t>
            </a:r>
            <a:r>
              <a:rPr lang="en-US" sz="2800" dirty="0"/>
              <a:t> </a:t>
            </a:r>
            <a:r>
              <a:rPr lang="en-US" sz="2800" dirty="0" err="1"/>
              <a:t>olmaydi</a:t>
            </a:r>
            <a:r>
              <a:rPr lang="en-US" sz="2800" dirty="0"/>
              <a:t>.  </a:t>
            </a:r>
            <a:r>
              <a:rPr lang="en-US" sz="2800" dirty="0" err="1"/>
              <a:t>Masalan</a:t>
            </a:r>
            <a:r>
              <a:rPr lang="en-US" sz="2800" dirty="0"/>
              <a:t>,  </a:t>
            </a:r>
            <a:r>
              <a:rPr lang="en-US" sz="2800" i="1" dirty="0"/>
              <a:t>y=x</a:t>
            </a:r>
            <a:r>
              <a:rPr lang="en-US" sz="2800" i="1" baseline="30000" dirty="0"/>
              <a:t>4</a:t>
            </a:r>
            <a:r>
              <a:rPr lang="en-US" sz="2800" dirty="0"/>
              <a:t> </a:t>
            </a:r>
            <a:r>
              <a:rPr lang="en-US" sz="2800" dirty="0" err="1"/>
              <a:t>funksiya</a:t>
            </a:r>
            <a:r>
              <a:rPr lang="en-US" sz="2800" dirty="0"/>
              <a:t>  </a:t>
            </a:r>
            <a:r>
              <a:rPr lang="en-US" sz="2800" dirty="0" err="1"/>
              <a:t>uchun</a:t>
            </a:r>
            <a:r>
              <a:rPr lang="en-US" sz="2800" dirty="0"/>
              <a:t> </a:t>
            </a:r>
            <a:r>
              <a:rPr lang="en-US" sz="2800" i="1" dirty="0"/>
              <a:t>y’=4x</a:t>
            </a:r>
            <a:r>
              <a:rPr lang="en-US" sz="2800" i="1" baseline="30000" dirty="0"/>
              <a:t>3</a:t>
            </a:r>
            <a:r>
              <a:rPr lang="en-US" sz="2800" i="1" dirty="0"/>
              <a:t>, y’’=12x</a:t>
            </a:r>
            <a:r>
              <a:rPr lang="en-US" sz="2800" i="1" baseline="30000" dirty="0"/>
              <a:t>2</a:t>
            </a:r>
            <a:r>
              <a:rPr lang="en-US" sz="2800" dirty="0"/>
              <a:t> 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i="1" dirty="0"/>
              <a:t>y’’</a:t>
            </a:r>
            <a:r>
              <a:rPr lang="en-US" sz="2800" dirty="0"/>
              <a:t>(0)=0  </a:t>
            </a:r>
            <a:r>
              <a:rPr lang="en-US" sz="2800" dirty="0" err="1"/>
              <a:t>bo‘ladi</a:t>
            </a:r>
            <a:r>
              <a:rPr lang="en-US" sz="2800" dirty="0"/>
              <a:t>. </a:t>
            </a:r>
            <a:r>
              <a:rPr lang="en-US" sz="2800" dirty="0" err="1"/>
              <a:t>Lekin</a:t>
            </a:r>
            <a:r>
              <a:rPr lang="en-US" sz="2800" dirty="0"/>
              <a:t>,  </a:t>
            </a:r>
            <a:r>
              <a:rPr lang="en-US" sz="2800" i="1" dirty="0"/>
              <a:t>x</a:t>
            </a:r>
            <a:r>
              <a:rPr lang="en-US" sz="2800" dirty="0"/>
              <a:t>=0  </a:t>
            </a:r>
            <a:r>
              <a:rPr lang="en-US" sz="2800" dirty="0" err="1"/>
              <a:t>burilish</a:t>
            </a:r>
            <a:r>
              <a:rPr lang="en-US" sz="2800" dirty="0"/>
              <a:t> nu</a:t>
            </a:r>
            <a:r>
              <a:rPr lang="uz-Cyrl-UZ" sz="2800" dirty="0"/>
              <a:t>q</a:t>
            </a:r>
            <a:r>
              <a:rPr lang="en-US" sz="2800" dirty="0" err="1"/>
              <a:t>tasi</a:t>
            </a:r>
            <a:r>
              <a:rPr lang="en-US" sz="2800" dirty="0"/>
              <a:t> </a:t>
            </a:r>
            <a:r>
              <a:rPr lang="en-US" sz="2800" dirty="0" err="1"/>
              <a:t>emas</a:t>
            </a:r>
            <a:r>
              <a:rPr lang="en-US" sz="2800" dirty="0"/>
              <a:t>.</a:t>
            </a:r>
            <a:endParaRPr lang="ru-RU" sz="2800" dirty="0"/>
          </a:p>
          <a:p>
            <a:r>
              <a:rPr lang="en-US" sz="2800" dirty="0" err="1"/>
              <a:t>Endi</a:t>
            </a:r>
            <a:r>
              <a:rPr lang="en-US" sz="2800" dirty="0"/>
              <a:t> </a:t>
            </a:r>
            <a:r>
              <a:rPr lang="en-US" sz="2800" dirty="0" err="1"/>
              <a:t>burilish</a:t>
            </a:r>
            <a:r>
              <a:rPr lang="en-US" sz="2800" dirty="0"/>
              <a:t> nu</a:t>
            </a:r>
            <a:r>
              <a:rPr lang="uz-Cyrl-UZ" sz="2800" dirty="0"/>
              <a:t>q</a:t>
            </a:r>
            <a:r>
              <a:rPr lang="en-US" sz="2800" dirty="0" err="1"/>
              <a:t>tasi</a:t>
            </a:r>
            <a:r>
              <a:rPr lang="en-US" sz="2800" dirty="0"/>
              <a:t> </a:t>
            </a:r>
            <a:r>
              <a:rPr lang="en-US" sz="2800" dirty="0" err="1"/>
              <a:t>mavjudligining</a:t>
            </a:r>
            <a:r>
              <a:rPr lang="en-US" sz="2800" dirty="0"/>
              <a:t> </a:t>
            </a:r>
            <a:r>
              <a:rPr lang="en-US" sz="2800" dirty="0" err="1"/>
              <a:t>yetarli</a:t>
            </a:r>
            <a:r>
              <a:rPr lang="en-US" sz="2800" dirty="0"/>
              <a:t> </a:t>
            </a:r>
            <a:r>
              <a:rPr lang="en-US" sz="2800" dirty="0" err="1"/>
              <a:t>shartini</a:t>
            </a:r>
            <a:r>
              <a:rPr lang="en-US" sz="2800" dirty="0"/>
              <a:t> </a:t>
            </a:r>
            <a:r>
              <a:rPr lang="en-US" sz="2800" dirty="0" err="1"/>
              <a:t>tayinlovchi</a:t>
            </a:r>
            <a:r>
              <a:rPr lang="en-US" sz="2800" dirty="0"/>
              <a:t> </a:t>
            </a:r>
            <a:r>
              <a:rPr lang="en-US" sz="2800" dirty="0" err="1"/>
              <a:t>teoremani</a:t>
            </a:r>
            <a:r>
              <a:rPr lang="en-US" sz="2800" dirty="0"/>
              <a:t>  </a:t>
            </a:r>
            <a:r>
              <a:rPr lang="en-US" sz="2800" dirty="0" err="1"/>
              <a:t>keltiramiz</a:t>
            </a:r>
            <a:r>
              <a:rPr lang="en-US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0991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712" y="332656"/>
            <a:ext cx="84249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3-teorema</a:t>
            </a:r>
            <a:r>
              <a:rPr lang="en-US" sz="2800" dirty="0"/>
              <a:t>. </a:t>
            </a:r>
            <a:r>
              <a:rPr lang="en-US" sz="2800" dirty="0" err="1"/>
              <a:t>Aytaylik</a:t>
            </a:r>
            <a:r>
              <a:rPr lang="en-US" sz="2800" dirty="0"/>
              <a:t> </a:t>
            </a:r>
            <a:r>
              <a:rPr lang="en-US" sz="2800" i="1" dirty="0"/>
              <a:t>f(x)</a:t>
            </a:r>
            <a:r>
              <a:rPr lang="en-US" sz="2800" dirty="0"/>
              <a:t> </a:t>
            </a:r>
            <a:r>
              <a:rPr lang="en-US" sz="2800" dirty="0" err="1"/>
              <a:t>funksiya</a:t>
            </a:r>
            <a:r>
              <a:rPr lang="en-US" sz="2800" dirty="0"/>
              <a:t> </a:t>
            </a:r>
            <a:r>
              <a:rPr lang="en-US" sz="2800" i="1" dirty="0"/>
              <a:t>x=x</a:t>
            </a:r>
            <a:r>
              <a:rPr lang="en-US" sz="2800" i="1" baseline="-25000" dirty="0"/>
              <a:t>0</a:t>
            </a:r>
            <a:r>
              <a:rPr lang="en-US" sz="2800" dirty="0"/>
              <a:t> nu</a:t>
            </a:r>
            <a:r>
              <a:rPr lang="uz-Cyrl-UZ" sz="2800" dirty="0"/>
              <a:t>q</a:t>
            </a:r>
            <a:r>
              <a:rPr lang="en-US" sz="2800" dirty="0" err="1"/>
              <a:t>tada</a:t>
            </a:r>
            <a:r>
              <a:rPr lang="en-US" sz="2800" dirty="0"/>
              <a:t> </a:t>
            </a:r>
            <a:r>
              <a:rPr lang="en-US" sz="2800" dirty="0" err="1"/>
              <a:t>differensiallanuvchi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i="1" baseline="-25000" dirty="0"/>
              <a:t>0</a:t>
            </a:r>
            <a:r>
              <a:rPr lang="en-US" sz="2800" i="1" dirty="0"/>
              <a:t> </a:t>
            </a:r>
            <a:r>
              <a:rPr lang="en-US" sz="2800" dirty="0"/>
              <a:t>nu</a:t>
            </a:r>
            <a:r>
              <a:rPr lang="uz-Cyrl-UZ" sz="2800" dirty="0"/>
              <a:t>q</a:t>
            </a:r>
            <a:r>
              <a:rPr lang="en-US" sz="2800" dirty="0" err="1"/>
              <a:t>taning</a:t>
            </a:r>
            <a:r>
              <a:rPr lang="en-US" sz="2800" dirty="0"/>
              <a:t> </a:t>
            </a:r>
            <a:r>
              <a:rPr lang="en-US" sz="2800" dirty="0" err="1"/>
              <a:t>shunday</a:t>
            </a:r>
            <a:r>
              <a:rPr lang="en-US" sz="2800" dirty="0"/>
              <a:t> (</a:t>
            </a:r>
            <a:r>
              <a:rPr lang="en-US" sz="2800" i="1" dirty="0"/>
              <a:t>x</a:t>
            </a:r>
            <a:r>
              <a:rPr lang="en-US" sz="2800" i="1" baseline="-25000" dirty="0"/>
              <a:t>0</a:t>
            </a:r>
            <a:r>
              <a:rPr lang="en-US" sz="2800" i="1" dirty="0"/>
              <a:t>-</a:t>
            </a:r>
            <a:r>
              <a:rPr lang="ru-RU" sz="2800" i="1" dirty="0">
                <a:sym typeface="Symbol"/>
              </a:rPr>
              <a:t></a:t>
            </a:r>
            <a:r>
              <a:rPr lang="en-US" sz="2800" i="1" dirty="0"/>
              <a:t>; x</a:t>
            </a:r>
            <a:r>
              <a:rPr lang="en-US" sz="2800" i="1" baseline="-25000" dirty="0"/>
              <a:t>0</a:t>
            </a:r>
            <a:r>
              <a:rPr lang="en-US" sz="2800" i="1" dirty="0"/>
              <a:t>+</a:t>
            </a:r>
            <a:r>
              <a:rPr lang="ru-RU" sz="2800" i="1" dirty="0">
                <a:sym typeface="Symbol"/>
              </a:rPr>
              <a:t></a:t>
            </a:r>
            <a:r>
              <a:rPr lang="en-US" sz="2800" dirty="0"/>
              <a:t>) </a:t>
            </a:r>
            <a:r>
              <a:rPr lang="en-US" sz="2800" dirty="0" err="1"/>
              <a:t>atrofi</a:t>
            </a:r>
            <a:r>
              <a:rPr lang="en-US" sz="2800" dirty="0"/>
              <a:t> </a:t>
            </a:r>
            <a:r>
              <a:rPr lang="en-US" sz="2800" dirty="0" err="1"/>
              <a:t>topilib</a:t>
            </a:r>
            <a:r>
              <a:rPr lang="en-US" sz="2800" dirty="0"/>
              <a:t>, (</a:t>
            </a:r>
            <a:r>
              <a:rPr lang="en-US" sz="2800" i="1" dirty="0"/>
              <a:t>x</a:t>
            </a:r>
            <a:r>
              <a:rPr lang="en-US" sz="2800" i="1" baseline="-25000" dirty="0"/>
              <a:t>0</a:t>
            </a:r>
            <a:r>
              <a:rPr lang="en-US" sz="2800" i="1" dirty="0"/>
              <a:t>-</a:t>
            </a:r>
            <a:r>
              <a:rPr lang="ru-RU" sz="2800" i="1" dirty="0">
                <a:sym typeface="Symbol"/>
              </a:rPr>
              <a:t></a:t>
            </a:r>
            <a:r>
              <a:rPr lang="en-US" sz="2800" i="1" dirty="0"/>
              <a:t>;x</a:t>
            </a:r>
            <a:r>
              <a:rPr lang="en-US" sz="2800" i="1" baseline="-25000" dirty="0"/>
              <a:t>0</a:t>
            </a:r>
            <a:r>
              <a:rPr lang="en-US" sz="2800" dirty="0"/>
              <a:t>) </a:t>
            </a:r>
            <a:r>
              <a:rPr lang="en-US" sz="2800" dirty="0" err="1"/>
              <a:t>va</a:t>
            </a:r>
            <a:r>
              <a:rPr lang="en-US" sz="2800" dirty="0"/>
              <a:t> (</a:t>
            </a:r>
            <a:r>
              <a:rPr lang="en-US" sz="2800" i="1" dirty="0"/>
              <a:t>x</a:t>
            </a:r>
            <a:r>
              <a:rPr lang="en-US" sz="2800" i="1" baseline="-25000" dirty="0"/>
              <a:t>0</a:t>
            </a:r>
            <a:r>
              <a:rPr lang="en-US" sz="2800" i="1" dirty="0"/>
              <a:t>; x</a:t>
            </a:r>
            <a:r>
              <a:rPr lang="en-US" sz="2800" i="1" baseline="-25000" dirty="0"/>
              <a:t>0</a:t>
            </a:r>
            <a:r>
              <a:rPr lang="en-US" sz="2800" i="1" dirty="0"/>
              <a:t>+</a:t>
            </a:r>
            <a:r>
              <a:rPr lang="ru-RU" sz="2800" i="1" dirty="0">
                <a:sym typeface="Symbol"/>
              </a:rPr>
              <a:t></a:t>
            </a:r>
            <a:r>
              <a:rPr lang="en-US" sz="2800" dirty="0"/>
              <a:t>) </a:t>
            </a:r>
            <a:r>
              <a:rPr lang="en-US" sz="2800" dirty="0" err="1"/>
              <a:t>intervallarda</a:t>
            </a:r>
            <a:r>
              <a:rPr lang="en-US" sz="2800" dirty="0"/>
              <a:t> </a:t>
            </a:r>
            <a:r>
              <a:rPr lang="en-US" sz="2800" i="1" dirty="0"/>
              <a:t>f’’(x)</a:t>
            </a:r>
            <a:r>
              <a:rPr lang="en-US" sz="2800" dirty="0"/>
              <a:t> </a:t>
            </a:r>
            <a:r>
              <a:rPr lang="en-US" sz="2800" dirty="0" err="1"/>
              <a:t>mavjud</a:t>
            </a:r>
            <a:r>
              <a:rPr lang="en-US" sz="2800" dirty="0"/>
              <a:t>, </a:t>
            </a:r>
            <a:r>
              <a:rPr lang="en-US" sz="2800" dirty="0" err="1"/>
              <a:t>hamda</a:t>
            </a:r>
            <a:r>
              <a:rPr lang="en-US" sz="2800" dirty="0"/>
              <a:t> </a:t>
            </a:r>
            <a:r>
              <a:rPr lang="en-US" sz="2800" dirty="0" err="1"/>
              <a:t>har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intervalda</a:t>
            </a:r>
            <a:r>
              <a:rPr lang="en-US" sz="2800" dirty="0"/>
              <a:t> </a:t>
            </a:r>
            <a:r>
              <a:rPr lang="en-US" sz="2800" i="1" dirty="0"/>
              <a:t>f’’(x)</a:t>
            </a:r>
            <a:r>
              <a:rPr lang="en-US" sz="2800" dirty="0"/>
              <a:t> </a:t>
            </a:r>
            <a:r>
              <a:rPr lang="en-US" sz="2800" dirty="0" err="1"/>
              <a:t>ishorasi</a:t>
            </a:r>
            <a:r>
              <a:rPr lang="en-US" sz="2800" dirty="0"/>
              <a:t> </a:t>
            </a:r>
            <a:r>
              <a:rPr lang="en-US" sz="2800" dirty="0" err="1"/>
              <a:t>o‘zgarmas</a:t>
            </a:r>
            <a:r>
              <a:rPr lang="en-US" sz="2800" dirty="0"/>
              <a:t> </a:t>
            </a:r>
            <a:r>
              <a:rPr lang="en-US" sz="2800" dirty="0" err="1"/>
              <a:t>bo‘lsin</a:t>
            </a:r>
            <a:r>
              <a:rPr lang="en-US" sz="2800" dirty="0"/>
              <a:t>. Agar </a:t>
            </a:r>
            <a:r>
              <a:rPr lang="en-US" sz="2800" i="1" dirty="0"/>
              <a:t>x</a:t>
            </a:r>
            <a:r>
              <a:rPr lang="en-US" sz="2800" i="1" baseline="-25000" dirty="0"/>
              <a:t>0</a:t>
            </a:r>
            <a:r>
              <a:rPr lang="en-US" sz="2800" dirty="0"/>
              <a:t> nu</a:t>
            </a:r>
            <a:r>
              <a:rPr lang="uz-Cyrl-UZ" sz="2800" dirty="0"/>
              <a:t>q</a:t>
            </a:r>
            <a:r>
              <a:rPr lang="en-US" sz="2800" dirty="0" err="1"/>
              <a:t>taning</a:t>
            </a:r>
            <a:r>
              <a:rPr lang="en-US" sz="2800" dirty="0"/>
              <a:t> chap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o‘ng</a:t>
            </a:r>
            <a:r>
              <a:rPr lang="en-US" sz="2800" dirty="0"/>
              <a:t> </a:t>
            </a:r>
            <a:r>
              <a:rPr lang="en-US" sz="2800" dirty="0" err="1"/>
              <a:t>tomonlarida</a:t>
            </a:r>
            <a:r>
              <a:rPr lang="en-US" sz="2800" dirty="0"/>
              <a:t> </a:t>
            </a:r>
            <a:r>
              <a:rPr lang="en-US" sz="2800" i="1" dirty="0"/>
              <a:t>f’’(x)</a:t>
            </a:r>
            <a:r>
              <a:rPr lang="en-US" sz="2800" dirty="0"/>
              <a:t> </a:t>
            </a:r>
            <a:r>
              <a:rPr lang="en-US" sz="2800" dirty="0" err="1"/>
              <a:t>har</a:t>
            </a:r>
            <a:r>
              <a:rPr lang="en-US" sz="2800" dirty="0"/>
              <a:t> </a:t>
            </a:r>
            <a:r>
              <a:rPr lang="en-US" sz="2800" dirty="0" err="1"/>
              <a:t>xil</a:t>
            </a:r>
            <a:r>
              <a:rPr lang="en-US" sz="2800" dirty="0"/>
              <a:t> </a:t>
            </a:r>
            <a:r>
              <a:rPr lang="en-US" sz="2800" dirty="0" err="1"/>
              <a:t>ishorali</a:t>
            </a:r>
            <a:r>
              <a:rPr lang="en-US" sz="2800" dirty="0"/>
              <a:t> </a:t>
            </a:r>
            <a:r>
              <a:rPr lang="en-US" sz="2800" dirty="0" err="1"/>
              <a:t>bo‘lsa</a:t>
            </a:r>
            <a:r>
              <a:rPr lang="en-US" sz="2800" dirty="0"/>
              <a:t>, </a:t>
            </a:r>
            <a:r>
              <a:rPr lang="en-US" sz="2800" i="1" dirty="0"/>
              <a:t>x</a:t>
            </a:r>
            <a:r>
              <a:rPr lang="en-US" sz="2800" i="1" baseline="-25000" dirty="0"/>
              <a:t>0</a:t>
            </a:r>
            <a:r>
              <a:rPr lang="en-US" sz="2800" dirty="0"/>
              <a:t> nu</a:t>
            </a:r>
            <a:r>
              <a:rPr lang="uz-Cyrl-UZ" sz="2800" dirty="0"/>
              <a:t>q</a:t>
            </a:r>
            <a:r>
              <a:rPr lang="en-US" sz="2800" dirty="0"/>
              <a:t>ta </a:t>
            </a:r>
            <a:r>
              <a:rPr lang="en-US" sz="2800" i="1" dirty="0"/>
              <a:t>f(x)</a:t>
            </a:r>
            <a:r>
              <a:rPr lang="en-US" sz="2800" dirty="0"/>
              <a:t> </a:t>
            </a:r>
            <a:r>
              <a:rPr lang="en-US" sz="2800" dirty="0" err="1"/>
              <a:t>funksiyaning</a:t>
            </a:r>
            <a:r>
              <a:rPr lang="en-US" sz="2800" dirty="0"/>
              <a:t> </a:t>
            </a:r>
            <a:r>
              <a:rPr lang="en-US" sz="2800" dirty="0" err="1"/>
              <a:t>burilish</a:t>
            </a:r>
            <a:r>
              <a:rPr lang="en-US" sz="2800" dirty="0"/>
              <a:t>  nu</a:t>
            </a:r>
            <a:r>
              <a:rPr lang="uz-Cyrl-UZ" sz="2800" dirty="0"/>
              <a:t>q</a:t>
            </a:r>
            <a:r>
              <a:rPr lang="en-US" sz="2800" dirty="0" err="1"/>
              <a:t>tasi</a:t>
            </a:r>
            <a:r>
              <a:rPr lang="en-US" sz="2800" dirty="0"/>
              <a:t> </a:t>
            </a:r>
            <a:r>
              <a:rPr lang="en-US" sz="2800" dirty="0" err="1"/>
              <a:t>bo‘ladi</a:t>
            </a:r>
            <a:r>
              <a:rPr lang="en-US" sz="2800" dirty="0"/>
              <a:t>; agar </a:t>
            </a:r>
            <a:r>
              <a:rPr lang="en-US" sz="2800" i="1" dirty="0"/>
              <a:t>f’’(x)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xil</a:t>
            </a:r>
            <a:r>
              <a:rPr lang="en-US" sz="2800" dirty="0"/>
              <a:t> </a:t>
            </a:r>
            <a:r>
              <a:rPr lang="en-US" sz="2800" dirty="0" err="1"/>
              <a:t>ishorali</a:t>
            </a:r>
            <a:r>
              <a:rPr lang="en-US" sz="2800" dirty="0"/>
              <a:t> </a:t>
            </a:r>
            <a:r>
              <a:rPr lang="en-US" sz="2800" dirty="0" err="1"/>
              <a:t>bo‘lsa</a:t>
            </a:r>
            <a:r>
              <a:rPr lang="en-US" sz="2800" dirty="0"/>
              <a:t>, u </a:t>
            </a:r>
            <a:r>
              <a:rPr lang="en-US" sz="2800" dirty="0" err="1"/>
              <a:t>holda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i="1" baseline="-25000" dirty="0"/>
              <a:t>0</a:t>
            </a:r>
            <a:r>
              <a:rPr lang="en-US" sz="2800" dirty="0"/>
              <a:t> nu</a:t>
            </a:r>
            <a:r>
              <a:rPr lang="uz-Cyrl-UZ" sz="2800" dirty="0"/>
              <a:t>q</a:t>
            </a:r>
            <a:r>
              <a:rPr lang="en-US" sz="2800" dirty="0" err="1"/>
              <a:t>tada</a:t>
            </a:r>
            <a:r>
              <a:rPr lang="en-US" sz="2800" dirty="0"/>
              <a:t> </a:t>
            </a:r>
            <a:r>
              <a:rPr lang="en-US" sz="2800" dirty="0" err="1"/>
              <a:t>burilish</a:t>
            </a:r>
            <a:r>
              <a:rPr lang="en-US" sz="2800" dirty="0"/>
              <a:t> </a:t>
            </a:r>
            <a:r>
              <a:rPr lang="en-US" sz="2800" dirty="0" err="1"/>
              <a:t>bo‘lmaydi</a:t>
            </a:r>
            <a:r>
              <a:rPr lang="en-US" sz="2800" dirty="0"/>
              <a:t>. </a:t>
            </a:r>
            <a:endParaRPr lang="ru-RU" sz="2800" dirty="0"/>
          </a:p>
          <a:p>
            <a:r>
              <a:rPr lang="en-US" sz="2800" b="1" dirty="0" err="1"/>
              <a:t>Isboti</a:t>
            </a:r>
            <a:r>
              <a:rPr lang="en-US" sz="2800" dirty="0"/>
              <a:t>. Ha</a:t>
            </a:r>
            <a:r>
              <a:rPr lang="uz-Cyrl-UZ" sz="2800" dirty="0"/>
              <a:t>q</a:t>
            </a:r>
            <a:r>
              <a:rPr lang="en-US" sz="2800" dirty="0"/>
              <a:t>i</a:t>
            </a:r>
            <a:r>
              <a:rPr lang="uz-Cyrl-UZ" sz="2800" dirty="0"/>
              <a:t>q</a:t>
            </a:r>
            <a:r>
              <a:rPr lang="en-US" sz="2800" dirty="0" err="1"/>
              <a:t>atan</a:t>
            </a:r>
            <a:r>
              <a:rPr lang="en-US" sz="2800" dirty="0"/>
              <a:t> ham, </a:t>
            </a:r>
            <a:r>
              <a:rPr lang="en-US" sz="2800" i="1" dirty="0"/>
              <a:t>x</a:t>
            </a:r>
            <a:r>
              <a:rPr lang="en-US" sz="2800" i="1" baseline="-25000" dirty="0"/>
              <a:t>0</a:t>
            </a:r>
            <a:r>
              <a:rPr lang="en-US" sz="2800" i="1" dirty="0"/>
              <a:t>-</a:t>
            </a:r>
            <a:r>
              <a:rPr lang="ru-RU" sz="2800" i="1" dirty="0">
                <a:sym typeface="Symbol"/>
              </a:rPr>
              <a:t></a:t>
            </a:r>
            <a:r>
              <a:rPr lang="en-US" sz="2800" i="1" dirty="0"/>
              <a:t>&lt;x&lt;x</a:t>
            </a:r>
            <a:r>
              <a:rPr lang="en-US" sz="2800" i="1" baseline="-25000" dirty="0"/>
              <a:t>0</a:t>
            </a:r>
            <a:r>
              <a:rPr lang="en-US" sz="2800" dirty="0"/>
              <a:t> </a:t>
            </a:r>
            <a:r>
              <a:rPr lang="en-US" sz="2800" dirty="0" err="1"/>
              <a:t>bo‘lganda</a:t>
            </a:r>
            <a:r>
              <a:rPr lang="en-US" sz="2800" dirty="0"/>
              <a:t> </a:t>
            </a:r>
            <a:r>
              <a:rPr lang="en-US" sz="2800" i="1" dirty="0"/>
              <a:t>f’’(x)&lt;0 (f’’(x)&gt;0)</a:t>
            </a:r>
            <a:r>
              <a:rPr lang="en-US" sz="2800" dirty="0"/>
              <a:t> </a:t>
            </a:r>
            <a:r>
              <a:rPr lang="en-US" sz="2800" dirty="0" err="1"/>
              <a:t>bo‘lsa</a:t>
            </a:r>
            <a:r>
              <a:rPr lang="en-US" sz="2800" dirty="0"/>
              <a:t>, </a:t>
            </a:r>
            <a:r>
              <a:rPr lang="en-US" sz="2800" i="1" dirty="0"/>
              <a:t>x</a:t>
            </a:r>
            <a:r>
              <a:rPr lang="en-US" sz="2800" i="1" baseline="-25000" dirty="0"/>
              <a:t>0</a:t>
            </a:r>
            <a:r>
              <a:rPr lang="en-US" sz="2800" i="1" dirty="0"/>
              <a:t>&lt;x&lt;x</a:t>
            </a:r>
            <a:r>
              <a:rPr lang="en-US" sz="2800" i="1" baseline="-25000" dirty="0"/>
              <a:t>0</a:t>
            </a:r>
            <a:r>
              <a:rPr lang="en-US" sz="2800" i="1" dirty="0"/>
              <a:t>+</a:t>
            </a:r>
            <a:r>
              <a:rPr lang="ru-RU" sz="2800" i="1" dirty="0">
                <a:sym typeface="Symbol"/>
              </a:rPr>
              <a:t></a:t>
            </a:r>
            <a:r>
              <a:rPr lang="en-US" sz="2800" dirty="0"/>
              <a:t>  </a:t>
            </a:r>
            <a:r>
              <a:rPr lang="en-US" sz="2800" dirty="0" err="1"/>
              <a:t>bo‘lganda</a:t>
            </a:r>
            <a:r>
              <a:rPr lang="en-US" sz="2800" dirty="0"/>
              <a:t> </a:t>
            </a:r>
            <a:r>
              <a:rPr lang="en-US" sz="2800" dirty="0" err="1"/>
              <a:t>esa</a:t>
            </a:r>
            <a:r>
              <a:rPr lang="en-US" sz="2800" dirty="0"/>
              <a:t> </a:t>
            </a:r>
            <a:r>
              <a:rPr lang="en-US" sz="2800" i="1" dirty="0"/>
              <a:t>f’’(x)&gt;0 (f’’(x)&lt;0)</a:t>
            </a:r>
            <a:r>
              <a:rPr lang="en-US" sz="2800" dirty="0"/>
              <a:t> </a:t>
            </a:r>
            <a:r>
              <a:rPr lang="en-US" sz="2800" dirty="0" err="1"/>
              <a:t>bo‘lsa</a:t>
            </a:r>
            <a:r>
              <a:rPr lang="en-US" sz="2800" dirty="0"/>
              <a:t>, 1-teoremaga </a:t>
            </a:r>
            <a:r>
              <a:rPr lang="en-US" sz="2800" dirty="0" err="1"/>
              <a:t>ko‘ra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i="1" baseline="-25000" dirty="0"/>
              <a:t>0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chapda</a:t>
            </a:r>
            <a:r>
              <a:rPr lang="en-US" sz="2800" dirty="0"/>
              <a:t>  </a:t>
            </a:r>
            <a:r>
              <a:rPr lang="en-US" sz="2800" i="1" dirty="0"/>
              <a:t>f(x)</a:t>
            </a:r>
            <a:r>
              <a:rPr lang="en-US" sz="2800" dirty="0"/>
              <a:t> </a:t>
            </a:r>
            <a:r>
              <a:rPr lang="en-US" sz="2800" dirty="0" err="1"/>
              <a:t>funksiya</a:t>
            </a:r>
            <a:r>
              <a:rPr lang="en-US" sz="2800" dirty="0"/>
              <a:t> </a:t>
            </a:r>
            <a:r>
              <a:rPr lang="uz-Cyrl-UZ" sz="2800" dirty="0"/>
              <a:t>q</a:t>
            </a:r>
            <a:r>
              <a:rPr lang="en-US" sz="2800" dirty="0" err="1"/>
              <a:t>avari</a:t>
            </a:r>
            <a:r>
              <a:rPr lang="uz-Cyrl-UZ" sz="2800" dirty="0"/>
              <a:t>q</a:t>
            </a:r>
            <a:r>
              <a:rPr lang="en-US" sz="2800" dirty="0"/>
              <a:t> (</a:t>
            </a:r>
            <a:r>
              <a:rPr lang="en-US" sz="2800" dirty="0" err="1"/>
              <a:t>boti</a:t>
            </a:r>
            <a:r>
              <a:rPr lang="uz-Cyrl-UZ" sz="2800" dirty="0"/>
              <a:t>q</a:t>
            </a:r>
            <a:r>
              <a:rPr lang="en-US" sz="2800" dirty="0"/>
              <a:t>), </a:t>
            </a:r>
            <a:r>
              <a:rPr lang="en-US" sz="2800" i="1" dirty="0"/>
              <a:t>x</a:t>
            </a:r>
            <a:r>
              <a:rPr lang="en-US" sz="2800" i="1" baseline="-25000" dirty="0"/>
              <a:t>0</a:t>
            </a:r>
            <a:r>
              <a:rPr lang="en-US" sz="2800" i="1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o‘ngda</a:t>
            </a:r>
            <a:r>
              <a:rPr lang="en-US" sz="2800" dirty="0"/>
              <a:t> </a:t>
            </a:r>
            <a:r>
              <a:rPr lang="en-US" sz="2800" dirty="0" err="1"/>
              <a:t>esa</a:t>
            </a:r>
            <a:r>
              <a:rPr lang="en-US" sz="2800" dirty="0"/>
              <a:t> </a:t>
            </a:r>
            <a:r>
              <a:rPr lang="en-US" sz="2800" dirty="0" err="1"/>
              <a:t>boti</a:t>
            </a:r>
            <a:r>
              <a:rPr lang="uz-Cyrl-UZ" sz="2800" dirty="0"/>
              <a:t>q</a:t>
            </a:r>
            <a:r>
              <a:rPr lang="en-US" sz="2800" dirty="0"/>
              <a:t> (</a:t>
            </a:r>
            <a:r>
              <a:rPr lang="uz-Cyrl-UZ" sz="2800" dirty="0"/>
              <a:t>q</a:t>
            </a:r>
            <a:r>
              <a:rPr lang="en-US" sz="2800" dirty="0" err="1"/>
              <a:t>avari</a:t>
            </a:r>
            <a:r>
              <a:rPr lang="uz-Cyrl-UZ" sz="2800" dirty="0"/>
              <a:t>q</a:t>
            </a:r>
            <a:r>
              <a:rPr lang="en-US" sz="2800" dirty="0"/>
              <a:t>) </a:t>
            </a:r>
            <a:r>
              <a:rPr lang="en-US" sz="2800" dirty="0" err="1"/>
              <a:t>bo‘ladi</a:t>
            </a:r>
            <a:r>
              <a:rPr lang="en-US" sz="2800" dirty="0"/>
              <a:t>. </a:t>
            </a:r>
            <a:r>
              <a:rPr lang="en-US" sz="2800" dirty="0" err="1"/>
              <a:t>Demak</a:t>
            </a:r>
            <a:r>
              <a:rPr lang="en-US" sz="2800" dirty="0"/>
              <a:t>, </a:t>
            </a:r>
            <a:r>
              <a:rPr lang="en-US" sz="2800" i="1" dirty="0"/>
              <a:t>x</a:t>
            </a:r>
            <a:r>
              <a:rPr lang="en-US" sz="2800" i="1" baseline="-25000" dirty="0"/>
              <a:t>0</a:t>
            </a:r>
            <a:r>
              <a:rPr lang="en-US" sz="2800" i="1" dirty="0"/>
              <a:t> </a:t>
            </a:r>
            <a:r>
              <a:rPr lang="en-US" sz="2800" dirty="0"/>
              <a:t>nu</a:t>
            </a:r>
            <a:r>
              <a:rPr lang="uz-Cyrl-UZ" sz="2800" dirty="0"/>
              <a:t>q</a:t>
            </a:r>
            <a:r>
              <a:rPr lang="en-US" sz="2800" dirty="0"/>
              <a:t>ta  </a:t>
            </a:r>
            <a:r>
              <a:rPr lang="en-US" sz="2800" i="1" dirty="0"/>
              <a:t>f(x)</a:t>
            </a:r>
            <a:r>
              <a:rPr lang="en-US" sz="2800" dirty="0"/>
              <a:t>  </a:t>
            </a:r>
            <a:r>
              <a:rPr lang="en-US" sz="2800" dirty="0" err="1"/>
              <a:t>funksiyaning</a:t>
            </a:r>
            <a:r>
              <a:rPr lang="en-US" sz="2800" dirty="0"/>
              <a:t> </a:t>
            </a:r>
            <a:r>
              <a:rPr lang="en-US" sz="2800" dirty="0" err="1"/>
              <a:t>burilish</a:t>
            </a:r>
            <a:r>
              <a:rPr lang="en-US" sz="2800" dirty="0"/>
              <a:t>  nu</a:t>
            </a:r>
            <a:r>
              <a:rPr lang="uz-Cyrl-UZ" sz="2800" dirty="0"/>
              <a:t>q</a:t>
            </a:r>
            <a:r>
              <a:rPr lang="en-US" sz="2800" dirty="0" err="1"/>
              <a:t>tasi</a:t>
            </a:r>
            <a:r>
              <a:rPr lang="en-US" sz="2800" dirty="0"/>
              <a:t>  </a:t>
            </a:r>
            <a:r>
              <a:rPr lang="en-US" sz="2800" dirty="0" err="1"/>
              <a:t>bo‘ladi</a:t>
            </a:r>
            <a:r>
              <a:rPr lang="en-US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591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81472" y="548680"/>
            <a:ext cx="81724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Agar (</a:t>
            </a:r>
            <a:r>
              <a:rPr lang="en-US" sz="2800" i="1" dirty="0"/>
              <a:t>x</a:t>
            </a:r>
            <a:r>
              <a:rPr lang="en-US" sz="2800" i="1" baseline="-25000" dirty="0"/>
              <a:t>0</a:t>
            </a:r>
            <a:r>
              <a:rPr lang="en-US" sz="2800" i="1" dirty="0"/>
              <a:t>-</a:t>
            </a:r>
            <a:r>
              <a:rPr lang="ru-RU" sz="2800" i="1" dirty="0">
                <a:sym typeface="Symbol"/>
              </a:rPr>
              <a:t></a:t>
            </a:r>
            <a:r>
              <a:rPr lang="en-US" sz="2800" i="1" dirty="0"/>
              <a:t>;x</a:t>
            </a:r>
            <a:r>
              <a:rPr lang="en-US" sz="2800" i="1" baseline="-25000" dirty="0"/>
              <a:t>0</a:t>
            </a:r>
            <a:r>
              <a:rPr lang="en-US" sz="2800" dirty="0"/>
              <a:t>) </a:t>
            </a:r>
            <a:r>
              <a:rPr lang="en-US" sz="2800" dirty="0" err="1"/>
              <a:t>va</a:t>
            </a:r>
            <a:r>
              <a:rPr lang="en-US" sz="2800" dirty="0"/>
              <a:t> (</a:t>
            </a:r>
            <a:r>
              <a:rPr lang="en-US" sz="2800" i="1" dirty="0"/>
              <a:t>x</a:t>
            </a:r>
            <a:r>
              <a:rPr lang="en-US" sz="2800" i="1" baseline="-25000" dirty="0"/>
              <a:t>0</a:t>
            </a:r>
            <a:r>
              <a:rPr lang="en-US" sz="2800" i="1" dirty="0"/>
              <a:t>; x</a:t>
            </a:r>
            <a:r>
              <a:rPr lang="en-US" sz="2800" i="1" baseline="-25000" dirty="0"/>
              <a:t>0</a:t>
            </a:r>
            <a:r>
              <a:rPr lang="en-US" sz="2800" i="1" dirty="0"/>
              <a:t>+</a:t>
            </a:r>
            <a:r>
              <a:rPr lang="ru-RU" sz="2800" i="1" dirty="0">
                <a:sym typeface="Symbol"/>
              </a:rPr>
              <a:t></a:t>
            </a:r>
            <a:r>
              <a:rPr lang="en-US" sz="2800" dirty="0"/>
              <a:t>) </a:t>
            </a:r>
            <a:r>
              <a:rPr lang="en-US" sz="2800" dirty="0" err="1"/>
              <a:t>intervallarda</a:t>
            </a:r>
            <a:r>
              <a:rPr lang="en-US" sz="2800" dirty="0"/>
              <a:t> </a:t>
            </a:r>
            <a:r>
              <a:rPr lang="en-US" sz="2800" i="1" dirty="0"/>
              <a:t>f’’(x)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xil</a:t>
            </a:r>
            <a:r>
              <a:rPr lang="en-US" sz="2800" dirty="0"/>
              <a:t> </a:t>
            </a:r>
            <a:r>
              <a:rPr lang="en-US" sz="2800" dirty="0" err="1"/>
              <a:t>ishorali</a:t>
            </a:r>
            <a:r>
              <a:rPr lang="en-US" sz="2800" dirty="0"/>
              <a:t>, </a:t>
            </a:r>
            <a:r>
              <a:rPr lang="en-US" sz="2800" dirty="0" err="1"/>
              <a:t>masalan</a:t>
            </a:r>
            <a:r>
              <a:rPr lang="en-US" sz="2800" dirty="0"/>
              <a:t> </a:t>
            </a:r>
            <a:r>
              <a:rPr lang="en-US" sz="2800" i="1" dirty="0"/>
              <a:t>f’’(x)&lt;</a:t>
            </a:r>
            <a:r>
              <a:rPr lang="en-US" sz="2800" dirty="0"/>
              <a:t>0 </a:t>
            </a:r>
            <a:r>
              <a:rPr lang="en-US" sz="2800" dirty="0" err="1"/>
              <a:t>bo‘lsa</a:t>
            </a:r>
            <a:r>
              <a:rPr lang="en-US" sz="2800" dirty="0"/>
              <a:t>, u </a:t>
            </a:r>
            <a:r>
              <a:rPr lang="en-US" sz="2800" dirty="0" err="1"/>
              <a:t>holda</a:t>
            </a:r>
            <a:r>
              <a:rPr lang="en-US" sz="2800" dirty="0"/>
              <a:t> </a:t>
            </a:r>
            <a:r>
              <a:rPr lang="en-US" sz="2800" dirty="0" err="1"/>
              <a:t>bu</a:t>
            </a:r>
            <a:r>
              <a:rPr lang="en-US" sz="2800" dirty="0"/>
              <a:t> </a:t>
            </a:r>
            <a:r>
              <a:rPr lang="en-US" sz="2800" dirty="0" err="1"/>
              <a:t>intervallarda</a:t>
            </a:r>
            <a:r>
              <a:rPr lang="en-US" sz="2800" dirty="0"/>
              <a:t> </a:t>
            </a:r>
            <a:r>
              <a:rPr lang="en-US" sz="2800" i="1" dirty="0"/>
              <a:t>f(x)</a:t>
            </a:r>
            <a:r>
              <a:rPr lang="en-US" sz="2800" dirty="0"/>
              <a:t> </a:t>
            </a:r>
            <a:r>
              <a:rPr lang="en-US" sz="2800" dirty="0" err="1"/>
              <a:t>funksiya</a:t>
            </a:r>
            <a:r>
              <a:rPr lang="en-US" sz="2800" dirty="0"/>
              <a:t> </a:t>
            </a:r>
            <a:r>
              <a:rPr lang="en-US" sz="2800" dirty="0" err="1"/>
              <a:t>qavariq</a:t>
            </a:r>
            <a:r>
              <a:rPr lang="en-US" sz="2800" dirty="0"/>
              <a:t> </a:t>
            </a:r>
            <a:r>
              <a:rPr lang="en-US" sz="2800" dirty="0" err="1"/>
              <a:t>bo‘lib</a:t>
            </a:r>
            <a:r>
              <a:rPr lang="en-US" sz="2800" dirty="0"/>
              <a:t>, </a:t>
            </a:r>
            <a:r>
              <a:rPr lang="en-US" sz="2800" dirty="0" err="1"/>
              <a:t>burilish</a:t>
            </a:r>
            <a:r>
              <a:rPr lang="en-US" sz="2800" dirty="0"/>
              <a:t> </a:t>
            </a:r>
            <a:r>
              <a:rPr lang="en-US" sz="2800" dirty="0" err="1"/>
              <a:t>bo‘lmaydi</a:t>
            </a:r>
            <a:r>
              <a:rPr lang="en-US" sz="2800" dirty="0"/>
              <a:t>. </a:t>
            </a:r>
            <a:endParaRPr lang="ru-RU" sz="2800" dirty="0"/>
          </a:p>
          <a:p>
            <a:r>
              <a:rPr lang="en-US" sz="2800" dirty="0" err="1"/>
              <a:t>Shunday</a:t>
            </a:r>
            <a:r>
              <a:rPr lang="en-US" sz="2800" dirty="0"/>
              <a:t>  </a:t>
            </a:r>
            <a:r>
              <a:rPr lang="uz-Cyrl-UZ" sz="2800" dirty="0"/>
              <a:t>q</a:t>
            </a:r>
            <a:r>
              <a:rPr lang="en-US" sz="2800" dirty="0" err="1"/>
              <a:t>ilib</a:t>
            </a:r>
            <a:r>
              <a:rPr lang="en-US" sz="2800" dirty="0"/>
              <a:t>,  </a:t>
            </a:r>
            <a:r>
              <a:rPr lang="en-US" sz="2800" i="1" dirty="0"/>
              <a:t>f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</a:t>
            </a:r>
            <a:r>
              <a:rPr lang="en-US" sz="2800" dirty="0" err="1"/>
              <a:t>funksiyaning</a:t>
            </a:r>
            <a:r>
              <a:rPr lang="en-US" sz="2800" dirty="0"/>
              <a:t>  </a:t>
            </a:r>
            <a:r>
              <a:rPr lang="en-US" sz="2800" dirty="0" err="1"/>
              <a:t>burilish</a:t>
            </a:r>
            <a:r>
              <a:rPr lang="en-US" sz="2800" dirty="0"/>
              <a:t> nu</a:t>
            </a:r>
            <a:r>
              <a:rPr lang="uz-Cyrl-UZ" sz="2800" dirty="0"/>
              <a:t>q</a:t>
            </a:r>
            <a:r>
              <a:rPr lang="en-US" sz="2800" dirty="0" err="1"/>
              <a:t>tasini</a:t>
            </a:r>
            <a:r>
              <a:rPr lang="en-US" sz="2800" dirty="0"/>
              <a:t>  </a:t>
            </a:r>
            <a:r>
              <a:rPr lang="en-US" sz="2800" dirty="0" err="1"/>
              <a:t>ani</a:t>
            </a:r>
            <a:r>
              <a:rPr lang="uz-Cyrl-UZ" sz="2800" dirty="0"/>
              <a:t>q</a:t>
            </a:r>
            <a:r>
              <a:rPr lang="en-US" sz="2800" dirty="0"/>
              <a:t>lash </a:t>
            </a:r>
            <a:r>
              <a:rPr lang="en-US" sz="2800" dirty="0" err="1"/>
              <a:t>uchun</a:t>
            </a:r>
            <a:r>
              <a:rPr lang="en-US" sz="2800" dirty="0"/>
              <a:t>  </a:t>
            </a:r>
            <a:r>
              <a:rPr lang="en-US" sz="2800" i="1" dirty="0"/>
              <a:t>f’’(x)=</a:t>
            </a:r>
            <a:r>
              <a:rPr lang="en-US" sz="2800" dirty="0"/>
              <a:t>0  </a:t>
            </a:r>
            <a:r>
              <a:rPr lang="en-US" sz="2800" dirty="0" err="1"/>
              <a:t>tenglamani</a:t>
            </a:r>
            <a:r>
              <a:rPr lang="en-US" sz="2800" dirty="0"/>
              <a:t> </a:t>
            </a:r>
            <a:r>
              <a:rPr lang="en-US" sz="2800" dirty="0" err="1"/>
              <a:t>yechamiz</a:t>
            </a:r>
            <a:r>
              <a:rPr lang="en-US" sz="2800" dirty="0"/>
              <a:t> </a:t>
            </a:r>
            <a:r>
              <a:rPr lang="en-US" sz="2800" dirty="0" err="1"/>
              <a:t>hamda</a:t>
            </a:r>
            <a:r>
              <a:rPr lang="en-US" sz="2800" dirty="0"/>
              <a:t> </a:t>
            </a:r>
            <a:r>
              <a:rPr lang="en-US" sz="2800" i="1" dirty="0"/>
              <a:t>f’’(x)</a:t>
            </a:r>
            <a:r>
              <a:rPr lang="en-US" sz="2800" dirty="0"/>
              <a:t> </a:t>
            </a:r>
            <a:r>
              <a:rPr lang="en-US" sz="2800" dirty="0" err="1"/>
              <a:t>mavjud</a:t>
            </a:r>
            <a:r>
              <a:rPr lang="en-US" sz="2800" dirty="0"/>
              <a:t> </a:t>
            </a:r>
            <a:r>
              <a:rPr lang="en-US" sz="2800" dirty="0" err="1"/>
              <a:t>bo‘lmagan</a:t>
            </a:r>
            <a:r>
              <a:rPr lang="en-US" sz="2800" dirty="0"/>
              <a:t> nu</a:t>
            </a:r>
            <a:r>
              <a:rPr lang="uz-Cyrl-UZ" sz="2800" dirty="0"/>
              <a:t>q</a:t>
            </a:r>
            <a:r>
              <a:rPr lang="en-US" sz="2800" dirty="0" err="1"/>
              <a:t>talarni</a:t>
            </a:r>
            <a:r>
              <a:rPr lang="en-US" sz="2800" dirty="0"/>
              <a:t> </a:t>
            </a:r>
            <a:r>
              <a:rPr lang="en-US" sz="2800" dirty="0" err="1"/>
              <a:t>topamiz</a:t>
            </a:r>
            <a:r>
              <a:rPr lang="en-US" sz="2800" dirty="0"/>
              <a:t>. </a:t>
            </a:r>
            <a:r>
              <a:rPr lang="en-US" sz="2800" dirty="0" err="1"/>
              <a:t>Hosil</a:t>
            </a:r>
            <a:r>
              <a:rPr lang="en-US" sz="2800" dirty="0"/>
              <a:t> </a:t>
            </a:r>
            <a:r>
              <a:rPr lang="uz-Cyrl-UZ" sz="2800" dirty="0"/>
              <a:t>q</a:t>
            </a:r>
            <a:r>
              <a:rPr lang="en-US" sz="2800" dirty="0" err="1"/>
              <a:t>ilingan</a:t>
            </a:r>
            <a:r>
              <a:rPr lang="en-US" sz="2800" dirty="0"/>
              <a:t> </a:t>
            </a:r>
            <a:r>
              <a:rPr lang="en-US" sz="2800" dirty="0" err="1"/>
              <a:t>har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i="1" baseline="-25000" dirty="0"/>
              <a:t>0</a:t>
            </a:r>
            <a:r>
              <a:rPr lang="en-US" sz="2800" baseline="-25000" dirty="0"/>
              <a:t>  </a:t>
            </a:r>
            <a:r>
              <a:rPr lang="en-US" sz="2800" dirty="0"/>
              <a:t>nu</a:t>
            </a:r>
            <a:r>
              <a:rPr lang="uz-Cyrl-UZ" sz="2800" dirty="0"/>
              <a:t>q</a:t>
            </a:r>
            <a:r>
              <a:rPr lang="en-US" sz="2800" dirty="0" err="1"/>
              <a:t>tadan</a:t>
            </a:r>
            <a:r>
              <a:rPr lang="en-US" sz="2800" dirty="0"/>
              <a:t> </a:t>
            </a:r>
            <a:r>
              <a:rPr lang="en-US" sz="2800" dirty="0" err="1"/>
              <a:t>chapda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o‘ngda</a:t>
            </a:r>
            <a:r>
              <a:rPr lang="en-US" sz="2800" dirty="0"/>
              <a:t> </a:t>
            </a:r>
            <a:r>
              <a:rPr lang="en-US" sz="2800" i="1" dirty="0"/>
              <a:t>f’’(x)</a:t>
            </a:r>
            <a:r>
              <a:rPr lang="en-US" sz="2800" dirty="0"/>
              <a:t> </a:t>
            </a:r>
            <a:r>
              <a:rPr lang="en-US" sz="2800" dirty="0" err="1"/>
              <a:t>ning</a:t>
            </a:r>
            <a:r>
              <a:rPr lang="en-US" sz="2800" dirty="0"/>
              <a:t> </a:t>
            </a:r>
            <a:r>
              <a:rPr lang="en-US" sz="2800" dirty="0" err="1"/>
              <a:t>ishorasini</a:t>
            </a:r>
            <a:r>
              <a:rPr lang="en-US" sz="2800" dirty="0"/>
              <a:t>   </a:t>
            </a:r>
            <a:r>
              <a:rPr lang="en-US" sz="2800" dirty="0" err="1" smtClean="0"/>
              <a:t>tekshiramiz</a:t>
            </a:r>
            <a:r>
              <a:rPr lang="en-US" sz="2800" dirty="0" smtClean="0"/>
              <a:t>    </a:t>
            </a:r>
            <a:endParaRPr kumimoji="0" lang="uz-Cyrl-U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803745"/>
              </p:ext>
            </p:extLst>
          </p:nvPr>
        </p:nvGraphicFramePr>
        <p:xfrm>
          <a:off x="2962736" y="4555173"/>
          <a:ext cx="1666551" cy="78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Формула" r:id="rId4" imgW="749160" imgH="266400" progId="Equation.3">
                  <p:embed/>
                </p:oleObj>
              </mc:Choice>
              <mc:Fallback>
                <p:oleObj name="Формула" r:id="rId4" imgW="749160" imgH="2664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736" y="4555173"/>
                        <a:ext cx="1666551" cy="7872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043608" y="5529301"/>
            <a:ext cx="572412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funksiyaning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burilish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nu</a:t>
            </a:r>
            <a:r>
              <a:rPr kumimoji="0" lang="uz-Cyrl-U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qtasini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uz-Cyrl-U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oping.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1192" y="4819159"/>
            <a:ext cx="2361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2800" dirty="0"/>
              <a:t>1</a:t>
            </a:r>
            <a:r>
              <a:rPr lang="uz-Cyrl-UZ" sz="2800" i="1" dirty="0"/>
              <a:t>-m</a:t>
            </a:r>
            <a:r>
              <a:rPr lang="en-US" sz="2800" i="1" dirty="0" err="1"/>
              <a:t>isol</a:t>
            </a:r>
            <a:r>
              <a:rPr lang="en-US" sz="2800" i="1" dirty="0"/>
              <a:t>.</a:t>
            </a:r>
            <a:r>
              <a:rPr lang="en-US" sz="2800" dirty="0"/>
              <a:t> </a:t>
            </a:r>
            <a:r>
              <a:rPr lang="en-US" sz="2800" dirty="0" err="1"/>
              <a:t>Ushbu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7472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367050"/>
              </p:ext>
            </p:extLst>
          </p:nvPr>
        </p:nvGraphicFramePr>
        <p:xfrm>
          <a:off x="3059832" y="914400"/>
          <a:ext cx="908298" cy="75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" name="Формула" r:id="rId4" imgW="482600" imgH="457200" progId="Equation.3">
                  <p:embed/>
                </p:oleObj>
              </mc:Choice>
              <mc:Fallback>
                <p:oleObj name="Формула" r:id="rId4" imgW="4826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914400"/>
                        <a:ext cx="908298" cy="7543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865025"/>
              </p:ext>
            </p:extLst>
          </p:nvPr>
        </p:nvGraphicFramePr>
        <p:xfrm>
          <a:off x="1740583" y="1844824"/>
          <a:ext cx="2520280" cy="898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7" name="Формула" r:id="rId6" imgW="1231366" imgH="469696" progId="Equation.3">
                  <p:embed/>
                </p:oleObj>
              </mc:Choice>
              <mc:Fallback>
                <p:oleObj name="Формула" r:id="rId6" imgW="1231366" imgH="46969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0583" y="1844824"/>
                        <a:ext cx="2520280" cy="8987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4055" y="55129"/>
            <a:ext cx="843846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Yechish</a:t>
            </a:r>
            <a:r>
              <a:rPr kumimoji="0" lang="uz-Cyrl-U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Funksiyaning aniqlanish sohasi -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(-</a:t>
            </a:r>
            <a:r>
              <a:rPr kumimoji="0" lang="uz-Cyrl-U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</a:t>
            </a:r>
            <a:r>
              <a:rPr kumimoji="0" lang="uz-Cyrl-U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;+</a:t>
            </a:r>
            <a:r>
              <a:rPr kumimoji="0" lang="uz-Cyrl-U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</a:t>
            </a:r>
            <a:r>
              <a:rPr kumimoji="0" lang="uz-Cyrl-U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Birinchi va ikkinchi tartibli hosilalarini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uz-Cyrl-U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topamiz: </a:t>
            </a:r>
            <a:r>
              <a:rPr kumimoji="0" lang="uz-Cyrl-U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f’(x)=</a:t>
            </a:r>
            <a:r>
              <a:rPr kumimoji="0" lang="uz-Cyrl-U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uz-Cyrl-U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10800000" flipV="1">
            <a:off x="179512" y="3284984"/>
            <a:ext cx="816270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Ikkinchi tartibli hosila </a:t>
            </a:r>
            <a:r>
              <a:rPr kumimoji="0" lang="uz-Cyrl-U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uz-Cyrl-U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=0 nuqtadan boshqa barcha nuqtalarda mavjud va noldan farqli. Bu nuqta atrofida 3-teorema shartlarini tekshiramiz. Agar </a:t>
            </a:r>
            <a:r>
              <a:rPr kumimoji="0" lang="uz-Cyrl-U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uz-Cyrl-U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&lt;0 bo‘lsa </a:t>
            </a:r>
            <a:r>
              <a:rPr kumimoji="0" lang="uz-Cyrl-U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f’’(x)&lt;0; x</a:t>
            </a:r>
            <a:r>
              <a:rPr kumimoji="0" lang="uz-Cyrl-U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&gt;0 bo‘lsa  </a:t>
            </a:r>
            <a:r>
              <a:rPr kumimoji="0" lang="uz-Cyrl-U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f’’(x)&gt;</a:t>
            </a:r>
            <a:r>
              <a:rPr kumimoji="0" lang="uz-Cyrl-U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 bo‘ladi. Demak,  grafikning (0;</a:t>
            </a:r>
            <a:r>
              <a:rPr kumimoji="0" lang="uz-Cyrl-U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uz-Cyrl-U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(0)) nuqtasi burilish  nuqtasi bo‘ladi. </a:t>
            </a:r>
            <a:endParaRPr kumimoji="0" lang="uz-Cyrl-U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3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1775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2800" dirty="0"/>
              <a:t>2-</a:t>
            </a:r>
            <a:r>
              <a:rPr lang="uz-Cyrl-UZ" sz="2800" i="1" dirty="0"/>
              <a:t>misol.</a:t>
            </a:r>
            <a:r>
              <a:rPr lang="uz-Cyrl-UZ" sz="2800" dirty="0"/>
              <a:t> </a:t>
            </a:r>
            <a:endParaRPr lang="ru-RU" sz="28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907038"/>
              </p:ext>
            </p:extLst>
          </p:nvPr>
        </p:nvGraphicFramePr>
        <p:xfrm>
          <a:off x="1955076" y="162218"/>
          <a:ext cx="4633148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3" name="Формула" r:id="rId4" imgW="2832100" imgH="457200" progId="Equation.3">
                  <p:embed/>
                </p:oleObj>
              </mc:Choice>
              <mc:Fallback>
                <p:oleObj name="Формула" r:id="rId4" imgW="28321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076" y="162218"/>
                        <a:ext cx="4633148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1052736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2800" dirty="0"/>
              <a:t>funksiyaning burilish nuqtasini toping. </a:t>
            </a:r>
            <a:endParaRPr lang="ru-RU" sz="2800" dirty="0"/>
          </a:p>
          <a:p>
            <a:r>
              <a:rPr lang="en-US" sz="2800" i="1" dirty="0" err="1"/>
              <a:t>Yechish</a:t>
            </a:r>
            <a:r>
              <a:rPr lang="en-US" sz="2800" i="1" dirty="0"/>
              <a:t>.</a:t>
            </a:r>
            <a:r>
              <a:rPr lang="en-US" sz="2800" dirty="0"/>
              <a:t> </a:t>
            </a:r>
            <a:r>
              <a:rPr lang="uz-Cyrl-UZ" sz="2800" dirty="0"/>
              <a:t>Bu funksiyaning ikkinchi tartibli hosilasi</a:t>
            </a:r>
            <a:endParaRPr lang="ru-RU" sz="28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594745"/>
              </p:ext>
            </p:extLst>
          </p:nvPr>
        </p:nvGraphicFramePr>
        <p:xfrm>
          <a:off x="395536" y="2006843"/>
          <a:ext cx="3384376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4" name="Формула" r:id="rId6" imgW="1308100" imgH="457200" progId="Equation.3">
                  <p:embed/>
                </p:oleObj>
              </mc:Choice>
              <mc:Fallback>
                <p:oleObj name="Формула" r:id="rId6" imgW="13081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006843"/>
                        <a:ext cx="3384376" cy="108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779912" y="2151728"/>
            <a:ext cx="1944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2800" dirty="0"/>
              <a:t>ga teng.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24433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2800" dirty="0"/>
              <a:t>Agar</a:t>
            </a:r>
            <a:endParaRPr lang="ru-RU" sz="2800" dirty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623296"/>
              </p:ext>
            </p:extLst>
          </p:nvPr>
        </p:nvGraphicFramePr>
        <p:xfrm>
          <a:off x="1298347" y="3105835"/>
          <a:ext cx="1905501" cy="799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" name="Формула" r:id="rId8" imgW="863225" imgH="457002" progId="Equation.3">
                  <p:embed/>
                </p:oleObj>
              </mc:Choice>
              <mc:Fallback>
                <p:oleObj name="Формула" r:id="rId8" imgW="863225" imgH="45700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347" y="3105835"/>
                        <a:ext cx="1905501" cy="7997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10647" y="3229526"/>
            <a:ext cx="4826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2800" dirty="0"/>
              <a:t>bo‘lsa, u holda </a:t>
            </a:r>
            <a:r>
              <a:rPr lang="uz-Cyrl-UZ" sz="2800" i="1" dirty="0"/>
              <a:t>f’’(x)=</a:t>
            </a:r>
            <a:r>
              <a:rPr lang="uz-Cyrl-UZ" sz="2800" dirty="0"/>
              <a:t>0 bo‘ladi. </a:t>
            </a:r>
            <a:endParaRPr lang="ru-RU" sz="2800" dirty="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696977"/>
              </p:ext>
            </p:extLst>
          </p:nvPr>
        </p:nvGraphicFramePr>
        <p:xfrm>
          <a:off x="3101861" y="3933056"/>
          <a:ext cx="1656184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6" name="Формула" r:id="rId10" imgW="558800" imgH="368300" progId="Equation.3">
                  <p:embed/>
                </p:oleObj>
              </mc:Choice>
              <mc:Fallback>
                <p:oleObj name="Формула" r:id="rId10" imgW="558800" imgH="3683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861" y="3933056"/>
                        <a:ext cx="1656184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371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4939139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2800" dirty="0"/>
              <a:t>bo‘lganda </a:t>
            </a:r>
            <a:r>
              <a:rPr lang="uz-Cyrl-UZ" sz="2800" i="1" dirty="0"/>
              <a:t>y’’</a:t>
            </a:r>
            <a:r>
              <a:rPr lang="uz-Cyrl-UZ" sz="2800" dirty="0"/>
              <a:t>=0. </a:t>
            </a:r>
            <a:r>
              <a:rPr lang="en-US" sz="2800" dirty="0" smtClean="0"/>
              <a:t>                                                                       </a:t>
            </a:r>
            <a:r>
              <a:rPr lang="uz-Cyrl-UZ" sz="2800" dirty="0" smtClean="0"/>
              <a:t>Bu </a:t>
            </a:r>
            <a:r>
              <a:rPr lang="uz-Cyrl-UZ" sz="2800" dirty="0"/>
              <a:t>nuqtadan  chapda va o‘ngda  </a:t>
            </a:r>
            <a:r>
              <a:rPr lang="uz-Cyrl-UZ" sz="2800" i="1" dirty="0"/>
              <a:t>y’’</a:t>
            </a:r>
            <a:r>
              <a:rPr lang="uz-Cyrl-UZ" sz="2800" dirty="0"/>
              <a:t> ning ishorasini tekshiramiz: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1983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7311" y="355832"/>
            <a:ext cx="74523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0&lt;</a:t>
            </a:r>
            <a:r>
              <a:rPr kumimoji="0" lang="uz-Cyrl-U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uz-Cyrl-U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&lt;</a:t>
            </a:r>
            <a:endParaRPr kumimoji="0" lang="uz-Cyrl-U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347133"/>
              </p:ext>
            </p:extLst>
          </p:nvPr>
        </p:nvGraphicFramePr>
        <p:xfrm>
          <a:off x="1043608" y="99730"/>
          <a:ext cx="936104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" name="Формула" r:id="rId4" imgW="253800" imgH="304560" progId="Equation.3">
                  <p:embed/>
                </p:oleObj>
              </mc:Choice>
              <mc:Fallback>
                <p:oleObj name="Формула" r:id="rId4" imgW="253800" imgH="3045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99730"/>
                        <a:ext cx="936104" cy="714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260648" y="550553"/>
            <a:ext cx="84604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23728" y="355832"/>
            <a:ext cx="37255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bo‘lganda </a:t>
            </a:r>
            <a:r>
              <a:rPr kumimoji="0" lang="uz-Cyrl-U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y’’</a:t>
            </a:r>
            <a:r>
              <a:rPr kumimoji="0" lang="uz-Cyrl-U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&lt;0,  </a:t>
            </a:r>
            <a:r>
              <a:rPr kumimoji="0" lang="uz-Cyrl-U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uz-Cyrl-U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&gt;</a:t>
            </a:r>
            <a:endParaRPr kumimoji="0" lang="uz-Cyrl-U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720252"/>
              </p:ext>
            </p:extLst>
          </p:nvPr>
        </p:nvGraphicFramePr>
        <p:xfrm>
          <a:off x="5652120" y="-70270"/>
          <a:ext cx="648072" cy="949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" name="Формула" r:id="rId6" imgW="253800" imgH="304560" progId="Equation.3">
                  <p:embed/>
                </p:oleObj>
              </mc:Choice>
              <mc:Fallback>
                <p:oleObj name="Формула" r:id="rId6" imgW="253800" imgH="3045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-70270"/>
                        <a:ext cx="648072" cy="9493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24544" y="954761"/>
            <a:ext cx="540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bo‘lganda </a:t>
            </a:r>
            <a:r>
              <a:rPr kumimoji="0" lang="uz-Cyrl-U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y’’</a:t>
            </a:r>
            <a:r>
              <a:rPr kumimoji="0" lang="uz-Cyrl-U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&gt;0 bo‘ladi.</a:t>
            </a:r>
            <a:endParaRPr kumimoji="0" lang="uz-Cyrl-U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7504" y="1700808"/>
            <a:ext cx="625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Demak</a:t>
            </a:r>
            <a:r>
              <a:rPr lang="en-US" sz="2800" dirty="0"/>
              <a:t>, </a:t>
            </a:r>
            <a:r>
              <a:rPr lang="en-US" sz="2800" dirty="0" err="1" smtClean="0"/>
              <a:t>grafikning</a:t>
            </a:r>
            <a:r>
              <a:rPr lang="en-US" sz="2800" dirty="0" smtClean="0"/>
              <a:t>  (                 )</a:t>
            </a:r>
            <a:endParaRPr lang="ru-RU" sz="2800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589313"/>
              </p:ext>
            </p:extLst>
          </p:nvPr>
        </p:nvGraphicFramePr>
        <p:xfrm>
          <a:off x="3435778" y="1477981"/>
          <a:ext cx="655385" cy="640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" name="Формула" r:id="rId8" imgW="304668" imgH="368140" progId="Equation.3">
                  <p:embed/>
                </p:oleObj>
              </mc:Choice>
              <mc:Fallback>
                <p:oleObj name="Формула" r:id="rId8" imgW="304668" imgH="3681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778" y="1477981"/>
                        <a:ext cx="655385" cy="6403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33020"/>
              </p:ext>
            </p:extLst>
          </p:nvPr>
        </p:nvGraphicFramePr>
        <p:xfrm>
          <a:off x="4067944" y="1433682"/>
          <a:ext cx="648072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" name="Формула" r:id="rId10" imgW="482391" imgH="495085" progId="Equation.3">
                  <p:embed/>
                </p:oleObj>
              </mc:Choice>
              <mc:Fallback>
                <p:oleObj name="Формула" r:id="rId10" imgW="482391" imgH="49508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1433682"/>
                        <a:ext cx="648072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371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759053"/>
            <a:ext cx="2135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1700808"/>
            <a:ext cx="4283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nu</a:t>
            </a:r>
            <a:r>
              <a:rPr lang="uz-Cyrl-UZ" sz="2800" dirty="0"/>
              <a:t>q</a:t>
            </a:r>
            <a:r>
              <a:rPr lang="en-US" sz="2800" dirty="0" err="1"/>
              <a:t>tasi</a:t>
            </a:r>
            <a:r>
              <a:rPr lang="en-US" sz="2800" dirty="0"/>
              <a:t> </a:t>
            </a:r>
            <a:r>
              <a:rPr lang="en-US" sz="2800" dirty="0" err="1"/>
              <a:t>burilish</a:t>
            </a:r>
            <a:r>
              <a:rPr lang="en-US" sz="2800" dirty="0"/>
              <a:t> nu</a:t>
            </a:r>
            <a:r>
              <a:rPr lang="uz-Cyrl-UZ" sz="2800" dirty="0"/>
              <a:t>q</a:t>
            </a:r>
            <a:r>
              <a:rPr lang="en-US" sz="2800" dirty="0" err="1"/>
              <a:t>tasi</a:t>
            </a:r>
            <a:r>
              <a:rPr lang="en-US" sz="2800" dirty="0"/>
              <a:t> </a:t>
            </a:r>
            <a:r>
              <a:rPr lang="en-US" sz="2800" dirty="0" err="1"/>
              <a:t>bo‘ladi</a:t>
            </a:r>
            <a:r>
              <a:rPr lang="en-US" sz="2800" dirty="0"/>
              <a:t>. 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92270" y="2490281"/>
            <a:ext cx="8318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2800" dirty="0"/>
              <a:t>3</a:t>
            </a:r>
            <a:r>
              <a:rPr lang="uz-Cyrl-UZ" sz="2800" i="1" dirty="0"/>
              <a:t>-</a:t>
            </a:r>
            <a:r>
              <a:rPr lang="en-US" sz="2800" i="1" dirty="0" err="1"/>
              <a:t>misol</a:t>
            </a:r>
            <a:r>
              <a:rPr lang="en-US" sz="2800" dirty="0"/>
              <a:t>. </a:t>
            </a:r>
            <a:r>
              <a:rPr lang="en-US" sz="2800" dirty="0" err="1"/>
              <a:t>Quyidagi</a:t>
            </a:r>
            <a:r>
              <a:rPr lang="en-US" sz="2800" dirty="0"/>
              <a:t> </a:t>
            </a:r>
            <a:r>
              <a:rPr lang="en-US" sz="2800" dirty="0" err="1"/>
              <a:t>funksiyalarning</a:t>
            </a:r>
            <a:r>
              <a:rPr lang="en-US" sz="2800" dirty="0"/>
              <a:t> </a:t>
            </a:r>
            <a:r>
              <a:rPr lang="en-US" sz="2800" dirty="0" err="1"/>
              <a:t>qavariqlik</a:t>
            </a:r>
            <a:r>
              <a:rPr lang="en-US" sz="2800" dirty="0"/>
              <a:t>, </a:t>
            </a:r>
            <a:r>
              <a:rPr lang="en-US" sz="2800" dirty="0" err="1"/>
              <a:t>botiqlik</a:t>
            </a:r>
            <a:r>
              <a:rPr lang="en-US" sz="2800" dirty="0"/>
              <a:t> </a:t>
            </a:r>
            <a:r>
              <a:rPr lang="uz-Cyrl-UZ" sz="2800" dirty="0"/>
              <a:t>intervallari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burilish</a:t>
            </a:r>
            <a:r>
              <a:rPr lang="en-US" sz="2800" dirty="0"/>
              <a:t> </a:t>
            </a:r>
            <a:r>
              <a:rPr lang="en-US" sz="2800" dirty="0" err="1"/>
              <a:t>nuqtalarini</a:t>
            </a:r>
            <a:r>
              <a:rPr lang="en-US" sz="2800" dirty="0"/>
              <a:t> toping</a:t>
            </a:r>
            <a:r>
              <a:rPr lang="uz-Cyrl-UZ" sz="2800" dirty="0"/>
              <a:t>: 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8279" y="3500554"/>
            <a:ext cx="3510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a) y=x</a:t>
            </a:r>
            <a:r>
              <a:rPr lang="en-US" sz="2800" i="1" baseline="30000" dirty="0"/>
              <a:t>4</a:t>
            </a:r>
            <a:r>
              <a:rPr lang="en-US" sz="2800" i="1" dirty="0"/>
              <a:t>+x</a:t>
            </a:r>
            <a:r>
              <a:rPr lang="en-US" sz="2800" i="1" baseline="30000" dirty="0"/>
              <a:t>3</a:t>
            </a:r>
            <a:r>
              <a:rPr lang="en-US" sz="2800" i="1" dirty="0"/>
              <a:t>-18x</a:t>
            </a:r>
            <a:r>
              <a:rPr lang="en-US" sz="2800" i="1" baseline="30000" dirty="0"/>
              <a:t>2</a:t>
            </a:r>
            <a:r>
              <a:rPr lang="en-US" sz="2800" i="1" dirty="0"/>
              <a:t>+24x-15;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135225" y="3500554"/>
            <a:ext cx="1744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b) y=x+x</a:t>
            </a:r>
            <a:r>
              <a:rPr lang="en-US" sz="2800" i="1" baseline="30000" dirty="0"/>
              <a:t>5/3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2351" y="4071738"/>
            <a:ext cx="848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/>
              <a:t>Yechish</a:t>
            </a:r>
            <a:r>
              <a:rPr lang="en-US" sz="2800" i="1" dirty="0"/>
              <a:t>.</a:t>
            </a:r>
            <a:r>
              <a:rPr lang="en-US" sz="2800" dirty="0"/>
              <a:t> a) </a:t>
            </a:r>
            <a:r>
              <a:rPr lang="en-US" sz="2800" dirty="0" err="1"/>
              <a:t>funksiyaning</a:t>
            </a:r>
            <a:r>
              <a:rPr lang="en-US" sz="2800" dirty="0"/>
              <a:t> </a:t>
            </a:r>
            <a:r>
              <a:rPr lang="uz-Cyrl-UZ" sz="2800" dirty="0"/>
              <a:t>birinchi va ikkinchi tartibli</a:t>
            </a:r>
            <a:r>
              <a:rPr lang="en-US" sz="2800" dirty="0"/>
              <a:t> </a:t>
            </a:r>
            <a:r>
              <a:rPr lang="en-US" sz="2800" dirty="0" err="1"/>
              <a:t>hosilalarini</a:t>
            </a:r>
            <a:r>
              <a:rPr lang="en-US" sz="2800" dirty="0"/>
              <a:t> </a:t>
            </a:r>
            <a:r>
              <a:rPr lang="en-US" sz="2800" dirty="0" err="1"/>
              <a:t>topamiz</a:t>
            </a:r>
            <a:r>
              <a:rPr lang="en-US" sz="2800" dirty="0"/>
              <a:t>:</a:t>
            </a:r>
            <a:endParaRPr lang="ru-RU" sz="2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92270" y="5076712"/>
            <a:ext cx="2959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y’=4x</a:t>
            </a:r>
            <a:r>
              <a:rPr lang="en-US" sz="2800" i="1" baseline="30000" dirty="0"/>
              <a:t>3</a:t>
            </a:r>
            <a:r>
              <a:rPr lang="en-US" sz="2800" i="1" dirty="0"/>
              <a:t>+3x</a:t>
            </a:r>
            <a:r>
              <a:rPr lang="en-US" sz="2800" i="1" baseline="30000" dirty="0"/>
              <a:t>2</a:t>
            </a:r>
            <a:r>
              <a:rPr lang="en-US" sz="2800" i="1" dirty="0"/>
              <a:t>-36x+24</a:t>
            </a:r>
            <a:r>
              <a:rPr lang="en-US" i="1" dirty="0"/>
              <a:t>,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461576" y="5055773"/>
            <a:ext cx="4206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y’’=12x</a:t>
            </a:r>
            <a:r>
              <a:rPr lang="en-US" sz="2800" i="1" baseline="30000" dirty="0"/>
              <a:t>2</a:t>
            </a:r>
            <a:r>
              <a:rPr lang="en-US" sz="2800" i="1" dirty="0"/>
              <a:t>+6x-36=12(x</a:t>
            </a:r>
            <a:r>
              <a:rPr lang="en-US" sz="2800" i="1" baseline="30000" dirty="0"/>
              <a:t>2</a:t>
            </a:r>
            <a:r>
              <a:rPr lang="en-US" sz="2800" i="1" dirty="0"/>
              <a:t>+x/2-3).</a:t>
            </a:r>
            <a:endParaRPr lang="ru-RU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92271" y="5733256"/>
            <a:ext cx="8613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Ushbu</a:t>
            </a:r>
            <a:r>
              <a:rPr lang="en-US" sz="2800" dirty="0"/>
              <a:t> </a:t>
            </a:r>
            <a:r>
              <a:rPr lang="en-US" sz="2800" i="1" dirty="0"/>
              <a:t>y’’</a:t>
            </a:r>
            <a:r>
              <a:rPr lang="en-US" sz="2800" dirty="0"/>
              <a:t>=0 </a:t>
            </a:r>
            <a:r>
              <a:rPr lang="en-US" sz="2800" dirty="0" err="1"/>
              <a:t>tenglamani</a:t>
            </a:r>
            <a:r>
              <a:rPr lang="en-US" sz="2800" dirty="0"/>
              <a:t> </a:t>
            </a:r>
            <a:r>
              <a:rPr lang="en-US" sz="2800" dirty="0" err="1"/>
              <a:t>yechib</a:t>
            </a:r>
            <a:r>
              <a:rPr lang="en-US" sz="2800" dirty="0"/>
              <a:t>, </a:t>
            </a:r>
            <a:r>
              <a:rPr lang="en-US" sz="2800" i="1" dirty="0"/>
              <a:t>x</a:t>
            </a:r>
            <a:r>
              <a:rPr lang="en-US" sz="2800" i="1" baseline="-25000" dirty="0"/>
              <a:t>1</a:t>
            </a:r>
            <a:r>
              <a:rPr lang="en-US" sz="2800" dirty="0"/>
              <a:t>=-2, </a:t>
            </a:r>
            <a:r>
              <a:rPr lang="en-US" sz="2800" i="1" dirty="0"/>
              <a:t>x</a:t>
            </a:r>
            <a:r>
              <a:rPr lang="en-US" sz="2800" i="1" baseline="-25000" dirty="0"/>
              <a:t>2</a:t>
            </a:r>
            <a:r>
              <a:rPr lang="en-US" sz="2800" dirty="0"/>
              <a:t>=1,5 </a:t>
            </a:r>
            <a:r>
              <a:rPr lang="en-US" sz="2800" dirty="0" err="1"/>
              <a:t>ekanligini</a:t>
            </a:r>
            <a:r>
              <a:rPr lang="en-US" sz="2800" dirty="0"/>
              <a:t> </a:t>
            </a:r>
            <a:r>
              <a:rPr lang="en-US" sz="2800" dirty="0" err="1"/>
              <a:t>topamiz</a:t>
            </a:r>
            <a:r>
              <a:rPr lang="en-US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6632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Bundan</a:t>
            </a:r>
            <a:r>
              <a:rPr lang="en-US" sz="2800" dirty="0"/>
              <a:t> (-</a:t>
            </a:r>
            <a:r>
              <a:rPr lang="en-US" sz="2800" dirty="0">
                <a:sym typeface="Symbol"/>
              </a:rPr>
              <a:t></a:t>
            </a:r>
            <a:r>
              <a:rPr lang="en-US" sz="2800" dirty="0"/>
              <a:t>;-2) </a:t>
            </a:r>
            <a:r>
              <a:rPr lang="en-US" sz="2800" dirty="0" err="1"/>
              <a:t>va</a:t>
            </a:r>
            <a:r>
              <a:rPr lang="en-US" sz="2800" dirty="0"/>
              <a:t> (1,5; </a:t>
            </a:r>
            <a:r>
              <a:rPr lang="ru-RU" sz="2800" dirty="0">
                <a:sym typeface="Symbol"/>
              </a:rPr>
              <a:t></a:t>
            </a:r>
            <a:r>
              <a:rPr lang="en-US" sz="2800" dirty="0"/>
              <a:t>) </a:t>
            </a:r>
            <a:r>
              <a:rPr lang="en-US" sz="2800" dirty="0" err="1"/>
              <a:t>orali</a:t>
            </a:r>
            <a:r>
              <a:rPr lang="uz-Cyrl-UZ" sz="2800" dirty="0"/>
              <a:t>qlarda </a:t>
            </a:r>
            <a:r>
              <a:rPr lang="en-US" sz="2800" i="1" dirty="0"/>
              <a:t>y’’</a:t>
            </a:r>
            <a:r>
              <a:rPr lang="en-US" sz="2800" dirty="0"/>
              <a:t>&gt;0, </a:t>
            </a:r>
            <a:r>
              <a:rPr lang="en-US" sz="2800" dirty="0" err="1"/>
              <a:t>demak</a:t>
            </a:r>
            <a:r>
              <a:rPr lang="en-US" sz="2800" dirty="0"/>
              <a:t> </a:t>
            </a:r>
            <a:r>
              <a:rPr lang="en-US" sz="2800" dirty="0" err="1"/>
              <a:t>bu</a:t>
            </a:r>
            <a:r>
              <a:rPr lang="en-US" sz="2800" dirty="0"/>
              <a:t> </a:t>
            </a:r>
            <a:r>
              <a:rPr lang="en-US" sz="2800" dirty="0" err="1"/>
              <a:t>oraliqlarda</a:t>
            </a:r>
            <a:r>
              <a:rPr lang="en-US" sz="2800" dirty="0"/>
              <a:t> </a:t>
            </a:r>
            <a:r>
              <a:rPr lang="en-US" sz="2800" dirty="0" err="1"/>
              <a:t>grafik</a:t>
            </a:r>
            <a:r>
              <a:rPr lang="en-US" sz="2800" dirty="0"/>
              <a:t> </a:t>
            </a:r>
            <a:r>
              <a:rPr lang="en-US" sz="2800" dirty="0" err="1"/>
              <a:t>botiq</a:t>
            </a:r>
            <a:r>
              <a:rPr lang="en-US" sz="2800" dirty="0"/>
              <a:t> </a:t>
            </a:r>
            <a:r>
              <a:rPr lang="en-US" sz="2800" dirty="0" err="1"/>
              <a:t>bo‘ladi</a:t>
            </a:r>
            <a:r>
              <a:rPr lang="en-US" sz="2800" dirty="0"/>
              <a:t>; (-2;1,5) </a:t>
            </a:r>
            <a:r>
              <a:rPr lang="en-US" sz="2800" dirty="0" err="1"/>
              <a:t>oraliqda</a:t>
            </a:r>
            <a:r>
              <a:rPr lang="en-US" sz="2800" dirty="0"/>
              <a:t> </a:t>
            </a:r>
            <a:r>
              <a:rPr lang="en-US" sz="2800" i="1" dirty="0"/>
              <a:t>y’’</a:t>
            </a:r>
            <a:r>
              <a:rPr lang="en-US" sz="2800" dirty="0"/>
              <a:t>&lt;0, </a:t>
            </a:r>
            <a:r>
              <a:rPr lang="en-US" sz="2800" dirty="0" err="1"/>
              <a:t>demak</a:t>
            </a:r>
            <a:r>
              <a:rPr lang="en-US" sz="2800" dirty="0"/>
              <a:t> </a:t>
            </a:r>
            <a:r>
              <a:rPr lang="en-US" sz="2800" dirty="0" err="1"/>
              <a:t>bu</a:t>
            </a:r>
            <a:r>
              <a:rPr lang="en-US" sz="2800" dirty="0"/>
              <a:t> </a:t>
            </a:r>
            <a:r>
              <a:rPr lang="en-US" sz="2800" dirty="0" err="1"/>
              <a:t>oraliqda</a:t>
            </a:r>
            <a:r>
              <a:rPr lang="en-US" sz="2800" dirty="0"/>
              <a:t> </a:t>
            </a:r>
            <a:r>
              <a:rPr lang="en-US" sz="2800" dirty="0" err="1"/>
              <a:t>grafik</a:t>
            </a:r>
            <a:r>
              <a:rPr lang="en-US" sz="2800" dirty="0"/>
              <a:t> </a:t>
            </a:r>
            <a:r>
              <a:rPr lang="en-US" sz="2800" dirty="0" err="1"/>
              <a:t>qavariq</a:t>
            </a:r>
            <a:r>
              <a:rPr lang="en-US" sz="2800" dirty="0"/>
              <a:t> </a:t>
            </a:r>
            <a:r>
              <a:rPr lang="en-US" sz="2800" dirty="0" err="1"/>
              <a:t>bo‘ladi</a:t>
            </a:r>
            <a:r>
              <a:rPr lang="en-US" sz="2800" dirty="0"/>
              <a:t>. </a:t>
            </a:r>
            <a:r>
              <a:rPr lang="en-US" sz="2800" i="1" dirty="0"/>
              <a:t>x</a:t>
            </a:r>
            <a:r>
              <a:rPr lang="en-US" sz="2800" i="1" baseline="-25000" dirty="0"/>
              <a:t>1</a:t>
            </a:r>
            <a:r>
              <a:rPr lang="en-US" sz="2800" i="1" dirty="0"/>
              <a:t>=</a:t>
            </a:r>
            <a:r>
              <a:rPr lang="en-US" sz="2800" dirty="0"/>
              <a:t>-2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i="1" baseline="-25000" dirty="0"/>
              <a:t>2</a:t>
            </a:r>
            <a:r>
              <a:rPr lang="en-US" sz="2800" dirty="0"/>
              <a:t>=1,5 </a:t>
            </a:r>
            <a:r>
              <a:rPr lang="en-US" sz="2800" dirty="0" err="1"/>
              <a:t>nuqtalardan</a:t>
            </a:r>
            <a:r>
              <a:rPr lang="en-US" sz="2800" dirty="0"/>
              <a:t> </a:t>
            </a:r>
            <a:r>
              <a:rPr lang="en-US" sz="2800" dirty="0" err="1"/>
              <a:t>o‘tishda</a:t>
            </a:r>
            <a:r>
              <a:rPr lang="en-US" sz="2800" dirty="0"/>
              <a:t> </a:t>
            </a:r>
            <a:r>
              <a:rPr lang="en-US" sz="2800" dirty="0" err="1"/>
              <a:t>ikkinchi</a:t>
            </a:r>
            <a:r>
              <a:rPr lang="en-US" sz="2800" dirty="0"/>
              <a:t> </a:t>
            </a:r>
            <a:r>
              <a:rPr lang="en-US" sz="2800" dirty="0" err="1"/>
              <a:t>tartibli</a:t>
            </a:r>
            <a:r>
              <a:rPr lang="en-US" sz="2800" dirty="0"/>
              <a:t> </a:t>
            </a:r>
            <a:r>
              <a:rPr lang="en-US" sz="2800" dirty="0" err="1"/>
              <a:t>hosila</a:t>
            </a:r>
            <a:r>
              <a:rPr lang="en-US" sz="2800" dirty="0"/>
              <a:t> </a:t>
            </a:r>
            <a:r>
              <a:rPr lang="en-US" sz="2800" dirty="0" err="1"/>
              <a:t>ishorasini</a:t>
            </a:r>
            <a:r>
              <a:rPr lang="en-US" sz="2800" dirty="0"/>
              <a:t> </a:t>
            </a:r>
            <a:r>
              <a:rPr lang="en-US" sz="2800" dirty="0" err="1"/>
              <a:t>o‘zgartiradi</a:t>
            </a:r>
            <a:r>
              <a:rPr lang="en-US" sz="2800" dirty="0"/>
              <a:t>. </a:t>
            </a:r>
            <a:r>
              <a:rPr lang="en-US" sz="2800" dirty="0" err="1"/>
              <a:t>Shu</a:t>
            </a:r>
            <a:r>
              <a:rPr lang="en-US" sz="2800" dirty="0"/>
              <a:t> </a:t>
            </a:r>
            <a:r>
              <a:rPr lang="en-US" sz="2800" dirty="0" err="1"/>
              <a:t>sababli</a:t>
            </a:r>
            <a:r>
              <a:rPr lang="uz-Cyrl-UZ" sz="2800" dirty="0"/>
              <a:t>        </a:t>
            </a:r>
            <a:r>
              <a:rPr lang="en-US" sz="2800" dirty="0"/>
              <a:t> (-2;-127) </a:t>
            </a:r>
            <a:r>
              <a:rPr lang="en-US" sz="2800" dirty="0" err="1"/>
              <a:t>va</a:t>
            </a:r>
            <a:r>
              <a:rPr lang="en-US" sz="2800" dirty="0"/>
              <a:t> (1,5; -11,0625) </a:t>
            </a:r>
            <a:r>
              <a:rPr lang="en-US" sz="2800" dirty="0" err="1"/>
              <a:t>nuqtalar</a:t>
            </a:r>
            <a:r>
              <a:rPr lang="en-US" sz="2800" dirty="0"/>
              <a:t> </a:t>
            </a:r>
            <a:r>
              <a:rPr lang="en-US" sz="2800" dirty="0" err="1"/>
              <a:t>burilish</a:t>
            </a:r>
            <a:r>
              <a:rPr lang="en-US" sz="2800" dirty="0"/>
              <a:t> </a:t>
            </a:r>
            <a:r>
              <a:rPr lang="en-US" sz="2800" dirty="0" err="1"/>
              <a:t>nuqtalari</a:t>
            </a:r>
            <a:r>
              <a:rPr lang="en-US" sz="2800" dirty="0"/>
              <a:t> </a:t>
            </a:r>
            <a:r>
              <a:rPr lang="en-US" sz="2800" dirty="0" err="1"/>
              <a:t>bo‘ladi</a:t>
            </a:r>
            <a:r>
              <a:rPr lang="en-US" sz="2800" dirty="0"/>
              <a:t>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9517" y="2798058"/>
            <a:ext cx="5686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funksiyaning</a:t>
            </a:r>
            <a:r>
              <a:rPr lang="en-US" sz="2800" dirty="0"/>
              <a:t> </a:t>
            </a:r>
            <a:r>
              <a:rPr lang="en-US" sz="2800" dirty="0" err="1"/>
              <a:t>hosilalarini</a:t>
            </a:r>
            <a:r>
              <a:rPr lang="en-US" sz="2800" dirty="0"/>
              <a:t> </a:t>
            </a:r>
            <a:r>
              <a:rPr lang="en-US" sz="2800" dirty="0" err="1"/>
              <a:t>topamiz</a:t>
            </a:r>
            <a:r>
              <a:rPr lang="en-US" sz="2800" dirty="0"/>
              <a:t>: </a:t>
            </a:r>
            <a:endParaRPr lang="ru-RU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15689" y="2807912"/>
            <a:ext cx="10801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y’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=1+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269382"/>
              </p:ext>
            </p:extLst>
          </p:nvPr>
        </p:nvGraphicFramePr>
        <p:xfrm>
          <a:off x="6732240" y="2578217"/>
          <a:ext cx="861366" cy="720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5" name="Формула" r:id="rId4" imgW="355446" imgH="520474" progId="Equation.3">
                  <p:embed/>
                </p:oleObj>
              </mc:Choice>
              <mc:Fallback>
                <p:oleObj name="Формула" r:id="rId4" imgW="355446" imgH="520474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2578217"/>
                        <a:ext cx="861366" cy="7201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5536" y="3429000"/>
            <a:ext cx="7211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y’’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605995"/>
              </p:ext>
            </p:extLst>
          </p:nvPr>
        </p:nvGraphicFramePr>
        <p:xfrm>
          <a:off x="1115616" y="3331132"/>
          <a:ext cx="1066084" cy="795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6" name="Формула" r:id="rId6" imgW="380835" imgH="469696" progId="Equation.3">
                  <p:embed/>
                </p:oleObj>
              </mc:Choice>
              <mc:Fallback>
                <p:oleObj name="Формула" r:id="rId6" imgW="380835" imgH="46969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331132"/>
                        <a:ext cx="1066084" cy="7957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742" y="4077072"/>
            <a:ext cx="85689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dirty="0">
                <a:sym typeface="Symbol"/>
              </a:rPr>
              <a:t></a:t>
            </a:r>
            <a:r>
              <a:rPr lang="en-US" sz="2800" dirty="0" smtClean="0"/>
              <a:t>0). </a:t>
            </a:r>
            <a:r>
              <a:rPr lang="en-US" sz="2800" i="1" dirty="0"/>
              <a:t>x</a:t>
            </a:r>
            <a:r>
              <a:rPr lang="en-US" sz="2800" dirty="0"/>
              <a:t>=0 </a:t>
            </a:r>
            <a:r>
              <a:rPr lang="en-US" sz="2800" dirty="0" err="1"/>
              <a:t>bo‘lganda</a:t>
            </a:r>
            <a:r>
              <a:rPr lang="en-US" sz="2800" dirty="0"/>
              <a:t> </a:t>
            </a:r>
            <a:r>
              <a:rPr lang="en-US" sz="2800" dirty="0" err="1"/>
              <a:t>ikkinchi</a:t>
            </a:r>
            <a:r>
              <a:rPr lang="en-US" sz="2800" dirty="0"/>
              <a:t> </a:t>
            </a:r>
            <a:r>
              <a:rPr lang="en-US" sz="2800" dirty="0" err="1"/>
              <a:t>tartibli</a:t>
            </a:r>
            <a:r>
              <a:rPr lang="en-US" sz="2800" dirty="0"/>
              <a:t> </a:t>
            </a:r>
            <a:r>
              <a:rPr lang="en-US" sz="2800" dirty="0" err="1"/>
              <a:t>hosila</a:t>
            </a:r>
            <a:r>
              <a:rPr lang="en-US" sz="2800" dirty="0"/>
              <a:t> </a:t>
            </a:r>
            <a:r>
              <a:rPr lang="en-US" sz="2800" dirty="0" err="1"/>
              <a:t>mavjud</a:t>
            </a:r>
            <a:r>
              <a:rPr lang="en-US" sz="2800" dirty="0"/>
              <a:t> </a:t>
            </a:r>
            <a:r>
              <a:rPr lang="en-US" sz="2800" dirty="0" err="1"/>
              <a:t>emas</a:t>
            </a:r>
            <a:r>
              <a:rPr lang="en-US" sz="2800" dirty="0"/>
              <a:t>. </a:t>
            </a:r>
            <a:r>
              <a:rPr lang="en-US" sz="2800" i="1" dirty="0"/>
              <a:t>x</a:t>
            </a:r>
            <a:r>
              <a:rPr lang="en-US" sz="2800" dirty="0"/>
              <a:t>&lt;0 </a:t>
            </a:r>
            <a:r>
              <a:rPr lang="en-US" sz="2800" dirty="0" err="1"/>
              <a:t>bo‘lganda</a:t>
            </a:r>
            <a:r>
              <a:rPr lang="en-US" sz="2800" dirty="0"/>
              <a:t> </a:t>
            </a:r>
            <a:r>
              <a:rPr lang="en-US" sz="2800" i="1" dirty="0"/>
              <a:t>y’’</a:t>
            </a:r>
            <a:r>
              <a:rPr lang="en-US" sz="2800" dirty="0"/>
              <a:t>&lt;0, </a:t>
            </a:r>
            <a:r>
              <a:rPr lang="en-US" sz="2800" dirty="0" err="1"/>
              <a:t>demak</a:t>
            </a:r>
            <a:r>
              <a:rPr lang="en-US" sz="2800" dirty="0"/>
              <a:t> </a:t>
            </a:r>
            <a:r>
              <a:rPr lang="en-US" sz="2800" dirty="0" err="1"/>
              <a:t>funksiya</a:t>
            </a:r>
            <a:r>
              <a:rPr lang="en-US" sz="2800" dirty="0"/>
              <a:t> </a:t>
            </a:r>
            <a:r>
              <a:rPr lang="en-US" sz="2800" dirty="0" err="1"/>
              <a:t>grafigi</a:t>
            </a:r>
            <a:r>
              <a:rPr lang="en-US" sz="2800" dirty="0"/>
              <a:t> </a:t>
            </a:r>
            <a:r>
              <a:rPr lang="en-US" sz="2800" dirty="0" err="1"/>
              <a:t>qavariq</a:t>
            </a:r>
            <a:r>
              <a:rPr lang="en-US" sz="2800" dirty="0"/>
              <a:t>, </a:t>
            </a:r>
            <a:r>
              <a:rPr lang="en-US" sz="2800" i="1" dirty="0"/>
              <a:t>x</a:t>
            </a:r>
            <a:r>
              <a:rPr lang="en-US" sz="2800" dirty="0"/>
              <a:t>&gt;0 </a:t>
            </a:r>
            <a:r>
              <a:rPr lang="en-US" sz="2800" dirty="0" err="1"/>
              <a:t>bo‘lganda</a:t>
            </a:r>
            <a:r>
              <a:rPr lang="en-US" sz="2800" dirty="0"/>
              <a:t> </a:t>
            </a:r>
            <a:r>
              <a:rPr lang="en-US" sz="2800" i="1" dirty="0"/>
              <a:t>y’’</a:t>
            </a:r>
            <a:r>
              <a:rPr lang="en-US" sz="2800" dirty="0"/>
              <a:t>&gt;0, </a:t>
            </a:r>
            <a:r>
              <a:rPr lang="en-US" sz="2800" dirty="0" err="1"/>
              <a:t>demak</a:t>
            </a:r>
            <a:r>
              <a:rPr lang="en-US" sz="2800" dirty="0"/>
              <a:t> </a:t>
            </a:r>
            <a:r>
              <a:rPr lang="en-US" sz="2800" dirty="0" err="1"/>
              <a:t>grafik</a:t>
            </a:r>
            <a:r>
              <a:rPr lang="en-US" sz="2800" dirty="0"/>
              <a:t> </a:t>
            </a:r>
            <a:r>
              <a:rPr lang="en-US" sz="2800" dirty="0" err="1"/>
              <a:t>botiq</a:t>
            </a:r>
            <a:r>
              <a:rPr lang="en-US" sz="2800" dirty="0"/>
              <a:t> </a:t>
            </a:r>
            <a:r>
              <a:rPr lang="en-US" sz="2800" dirty="0" err="1"/>
              <a:t>bo‘ladi</a:t>
            </a:r>
            <a:r>
              <a:rPr lang="en-US" sz="2800" dirty="0"/>
              <a:t>. </a:t>
            </a:r>
            <a:r>
              <a:rPr lang="en-US" sz="2800" dirty="0" err="1"/>
              <a:t>Ikkinchi</a:t>
            </a:r>
            <a:r>
              <a:rPr lang="en-US" sz="2800" dirty="0"/>
              <a:t> </a:t>
            </a:r>
            <a:r>
              <a:rPr lang="en-US" sz="2800" dirty="0" err="1"/>
              <a:t>tartibli</a:t>
            </a:r>
            <a:r>
              <a:rPr lang="en-US" sz="2800" dirty="0"/>
              <a:t> </a:t>
            </a:r>
            <a:r>
              <a:rPr lang="en-US" sz="2800" dirty="0" err="1"/>
              <a:t>hosila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dirty="0"/>
              <a:t>=0 </a:t>
            </a:r>
            <a:r>
              <a:rPr lang="en-US" sz="2800" dirty="0" err="1"/>
              <a:t>nuqtadan</a:t>
            </a:r>
            <a:r>
              <a:rPr lang="en-US" sz="2800" dirty="0"/>
              <a:t> </a:t>
            </a:r>
            <a:r>
              <a:rPr lang="en-US" sz="2800" dirty="0" err="1"/>
              <a:t>o‘tganda</a:t>
            </a:r>
            <a:r>
              <a:rPr lang="en-US" sz="2800" dirty="0"/>
              <a:t> </a:t>
            </a:r>
            <a:r>
              <a:rPr lang="en-US" sz="2800" dirty="0" err="1"/>
              <a:t>ishorasini</a:t>
            </a:r>
            <a:r>
              <a:rPr lang="en-US" sz="2800" dirty="0"/>
              <a:t> </a:t>
            </a:r>
            <a:r>
              <a:rPr lang="en-US" sz="2800" dirty="0" err="1"/>
              <a:t>o‘zgartiradi</a:t>
            </a:r>
            <a:r>
              <a:rPr lang="en-US" sz="2800" dirty="0"/>
              <a:t>, </a:t>
            </a:r>
            <a:r>
              <a:rPr lang="en-US" sz="2800" dirty="0" err="1"/>
              <a:t>shu</a:t>
            </a:r>
            <a:r>
              <a:rPr lang="en-US" sz="2800" dirty="0"/>
              <a:t> </a:t>
            </a:r>
            <a:r>
              <a:rPr lang="en-US" sz="2800" dirty="0" err="1"/>
              <a:t>sababli</a:t>
            </a:r>
            <a:r>
              <a:rPr lang="en-US" sz="2800" dirty="0"/>
              <a:t> (0;0) </a:t>
            </a:r>
            <a:r>
              <a:rPr lang="en-US" sz="2800" dirty="0" err="1"/>
              <a:t>nuqta</a:t>
            </a:r>
            <a:r>
              <a:rPr lang="en-US" sz="2800" dirty="0"/>
              <a:t> </a:t>
            </a:r>
            <a:r>
              <a:rPr lang="en-US" sz="2800" dirty="0" err="1"/>
              <a:t>burilish</a:t>
            </a:r>
            <a:r>
              <a:rPr lang="en-US" sz="2800" dirty="0"/>
              <a:t> </a:t>
            </a:r>
            <a:r>
              <a:rPr lang="en-US" sz="2800" dirty="0" err="1"/>
              <a:t>nuqtasi</a:t>
            </a:r>
            <a:r>
              <a:rPr lang="en-US" sz="2800" dirty="0"/>
              <a:t> </a:t>
            </a:r>
            <a:r>
              <a:rPr lang="en-US" sz="2800" dirty="0" err="1"/>
              <a:t>bo‘ladi</a:t>
            </a:r>
            <a:r>
              <a:rPr lang="en-US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2792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углом вверх 10"/>
          <p:cNvSpPr/>
          <p:nvPr/>
        </p:nvSpPr>
        <p:spPr>
          <a:xfrm>
            <a:off x="6876254" y="2145827"/>
            <a:ext cx="1152130" cy="1715222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углом 12"/>
          <p:cNvSpPr/>
          <p:nvPr/>
        </p:nvSpPr>
        <p:spPr>
          <a:xfrm rot="16200000">
            <a:off x="688068" y="2641411"/>
            <a:ext cx="1728194" cy="999111"/>
          </a:xfrm>
          <a:prstGeom prst="bentArrow">
            <a:avLst>
              <a:gd name="adj1" fmla="val 25000"/>
              <a:gd name="adj2" fmla="val 24575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верх 13"/>
          <p:cNvSpPr/>
          <p:nvPr/>
        </p:nvSpPr>
        <p:spPr>
          <a:xfrm>
            <a:off x="4049941" y="1593030"/>
            <a:ext cx="612068" cy="68383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851917" y="5196256"/>
            <a:ext cx="1008113" cy="68777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ко 15"/>
          <p:cNvSpPr/>
          <p:nvPr/>
        </p:nvSpPr>
        <p:spPr>
          <a:xfrm>
            <a:off x="6408326" y="548677"/>
            <a:ext cx="2376264" cy="159714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.y-Y&lt;O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7" name="Облако 16"/>
          <p:cNvSpPr/>
          <p:nvPr/>
        </p:nvSpPr>
        <p:spPr>
          <a:xfrm>
            <a:off x="3149841" y="260648"/>
            <a:ext cx="3024336" cy="154840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</a:rPr>
              <a:t>’’(x)&lt;O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251520" y="548679"/>
            <a:ext cx="2592288" cy="159714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Grafik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yordamida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-107890" y="5777880"/>
            <a:ext cx="8892480" cy="10801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Urinma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yuqoriga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joylashgan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bo’lsa</a:t>
            </a:r>
            <a:r>
              <a:rPr lang="en-US" sz="2800" dirty="0" smtClean="0">
                <a:solidFill>
                  <a:schemeClr val="tx1"/>
                </a:solidFill>
              </a:rPr>
              <a:t> u </a:t>
            </a:r>
            <a:r>
              <a:rPr lang="en-US" sz="2800" dirty="0" err="1" smtClean="0">
                <a:solidFill>
                  <a:schemeClr val="tx1"/>
                </a:solidFill>
              </a:rPr>
              <a:t>qavariq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bo’ladi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лнце 2"/>
          <p:cNvSpPr/>
          <p:nvPr/>
        </p:nvSpPr>
        <p:spPr>
          <a:xfrm>
            <a:off x="1835694" y="2131005"/>
            <a:ext cx="5040560" cy="3460087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Hosilaning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qavariqligini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aniqlash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usullari</a:t>
            </a:r>
            <a:r>
              <a:rPr lang="en-US" sz="2400" dirty="0" smtClean="0">
                <a:solidFill>
                  <a:schemeClr val="tx1"/>
                </a:solidFill>
              </a:rPr>
              <a:t> 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2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5652120" y="260648"/>
            <a:ext cx="3024336" cy="1440160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.y-Y&gt;O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395536" y="4797152"/>
            <a:ext cx="3096344" cy="1512168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Grafik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yordamida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5436096" y="4509120"/>
            <a:ext cx="3240360" cy="1800200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Urinmadan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pastga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jylashgan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bo’lsa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395536" y="476672"/>
            <a:ext cx="2592288" cy="1584176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f”(x)&gt;O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Лента лицом вниз 7"/>
          <p:cNvSpPr/>
          <p:nvPr/>
        </p:nvSpPr>
        <p:spPr>
          <a:xfrm>
            <a:off x="1331640" y="2060849"/>
            <a:ext cx="5724636" cy="2458836"/>
          </a:xfrm>
          <a:prstGeom prst="ribb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Hosilaning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botiqligini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aniqlash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usullari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трелка углом вверх 8"/>
          <p:cNvSpPr/>
          <p:nvPr/>
        </p:nvSpPr>
        <p:spPr>
          <a:xfrm>
            <a:off x="6516216" y="2104040"/>
            <a:ext cx="1512168" cy="1080120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углом 9"/>
          <p:cNvSpPr/>
          <p:nvPr/>
        </p:nvSpPr>
        <p:spPr>
          <a:xfrm rot="16390086">
            <a:off x="1032299" y="2149770"/>
            <a:ext cx="895502" cy="1113128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Тройная стрелка влево/вправо/вверх 14"/>
          <p:cNvSpPr/>
          <p:nvPr/>
        </p:nvSpPr>
        <p:spPr>
          <a:xfrm>
            <a:off x="3886254" y="4519685"/>
            <a:ext cx="936104" cy="1224136"/>
          </a:xfrm>
          <a:prstGeom prst="leftRigh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7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988840"/>
            <a:ext cx="7408333" cy="3450696"/>
          </a:xfrm>
        </p:spPr>
        <p:txBody>
          <a:bodyPr>
            <a:normAutofit/>
          </a:bodyPr>
          <a:lstStyle/>
          <a:p>
            <a:r>
              <a:rPr lang="en-US" sz="3200" b="1" dirty="0"/>
              <a:t>1. </a:t>
            </a:r>
            <a:r>
              <a:rPr lang="en-US" sz="3200" b="1" dirty="0" err="1"/>
              <a:t>Funksiyalarning</a:t>
            </a:r>
            <a:r>
              <a:rPr lang="uz-Cyrl-UZ" sz="3200" b="1" dirty="0"/>
              <a:t> qavariqli</a:t>
            </a:r>
            <a:r>
              <a:rPr lang="en-US" sz="3200" b="1" dirty="0"/>
              <a:t>k</a:t>
            </a:r>
            <a:r>
              <a:rPr lang="uz-Cyrl-UZ" sz="3200" b="1" dirty="0"/>
              <a:t> va botiqli</a:t>
            </a:r>
            <a:r>
              <a:rPr lang="en-US" sz="3200" b="1" dirty="0"/>
              <a:t>k </a:t>
            </a:r>
            <a:r>
              <a:rPr lang="en-US" sz="3200" b="1" dirty="0" err="1"/>
              <a:t>intervallari</a:t>
            </a:r>
            <a:r>
              <a:rPr lang="en-US" sz="3200" b="1" dirty="0"/>
              <a:t>;</a:t>
            </a:r>
            <a:endParaRPr lang="ru-RU" sz="3200" dirty="0"/>
          </a:p>
          <a:p>
            <a:r>
              <a:rPr lang="en-US" sz="3200" b="1" dirty="0"/>
              <a:t>2. B</a:t>
            </a:r>
            <a:r>
              <a:rPr lang="uz-Cyrl-UZ" sz="3200" b="1" dirty="0"/>
              <a:t>urilish nuqta</a:t>
            </a:r>
            <a:r>
              <a:rPr lang="en-US" sz="3200" b="1" dirty="0" err="1"/>
              <a:t>lari</a:t>
            </a:r>
            <a:r>
              <a:rPr lang="en-US" sz="3200" b="1" dirty="0"/>
              <a:t> </a:t>
            </a:r>
            <a:r>
              <a:rPr lang="en-US" sz="3200" b="1" dirty="0" err="1"/>
              <a:t>va</a:t>
            </a:r>
            <a:r>
              <a:rPr lang="en-US" sz="3200" b="1" dirty="0"/>
              <a:t> </a:t>
            </a:r>
            <a:r>
              <a:rPr lang="en-US" sz="3200" b="1" dirty="0" err="1"/>
              <a:t>asimptotalarini</a:t>
            </a:r>
            <a:r>
              <a:rPr lang="en-US" sz="3200" b="1" dirty="0"/>
              <a:t> </a:t>
            </a:r>
            <a:r>
              <a:rPr lang="en-US" sz="3200" b="1" dirty="0" err="1"/>
              <a:t>izlash</a:t>
            </a:r>
            <a:r>
              <a:rPr lang="en-US" sz="3200" b="1" dirty="0"/>
              <a:t>;</a:t>
            </a:r>
            <a:endParaRPr lang="ru-RU" sz="3200" dirty="0"/>
          </a:p>
          <a:p>
            <a:r>
              <a:rPr lang="en-US" sz="3200" b="1" dirty="0"/>
              <a:t>3. </a:t>
            </a:r>
            <a:r>
              <a:rPr lang="en-US" sz="3200" b="1" dirty="0" err="1"/>
              <a:t>Funksiyaning</a:t>
            </a:r>
            <a:r>
              <a:rPr lang="en-US" sz="3200" b="1" dirty="0"/>
              <a:t> </a:t>
            </a:r>
            <a:r>
              <a:rPr lang="en-US" sz="3200" b="1" dirty="0" err="1"/>
              <a:t>grafigini</a:t>
            </a:r>
            <a:r>
              <a:rPr lang="en-US" sz="3200" b="1" dirty="0"/>
              <a:t> </a:t>
            </a:r>
            <a:r>
              <a:rPr lang="en-US" sz="3200" b="1" dirty="0" err="1"/>
              <a:t>yasashda</a:t>
            </a:r>
            <a:r>
              <a:rPr lang="en-US" sz="3200" b="1" dirty="0"/>
              <a:t> </a:t>
            </a:r>
            <a:r>
              <a:rPr lang="en-US" sz="3200" b="1" dirty="0" err="1"/>
              <a:t>hosilaning</a:t>
            </a:r>
            <a:r>
              <a:rPr lang="en-US" sz="3200" b="1" dirty="0"/>
              <a:t> </a:t>
            </a:r>
            <a:r>
              <a:rPr lang="en-US" sz="3200" b="1" dirty="0" err="1"/>
              <a:t>tadbig’i</a:t>
            </a:r>
            <a:r>
              <a:rPr lang="en-US" sz="3200" b="1" dirty="0" smtClean="0"/>
              <a:t>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Reja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94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15514"/>
              </p:ext>
            </p:extLst>
          </p:nvPr>
        </p:nvGraphicFramePr>
        <p:xfrm>
          <a:off x="1043608" y="1772816"/>
          <a:ext cx="6735619" cy="4605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6"/>
                <a:gridCol w="287721"/>
                <a:gridCol w="162484"/>
                <a:gridCol w="310004"/>
                <a:gridCol w="122044"/>
                <a:gridCol w="278512"/>
                <a:gridCol w="175508"/>
                <a:gridCol w="93980"/>
                <a:gridCol w="292521"/>
                <a:gridCol w="499567"/>
                <a:gridCol w="415298"/>
                <a:gridCol w="98665"/>
                <a:gridCol w="345987"/>
                <a:gridCol w="222326"/>
                <a:gridCol w="223775"/>
                <a:gridCol w="220877"/>
                <a:gridCol w="222326"/>
                <a:gridCol w="290906"/>
                <a:gridCol w="274003"/>
                <a:gridCol w="226664"/>
                <a:gridCol w="748315"/>
              </a:tblGrid>
              <a:tr h="50405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 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effectLst/>
                        </a:rPr>
                        <a:t>A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effectLst/>
                        </a:rPr>
                        <a:t>S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effectLst/>
                        </a:rPr>
                        <a:t>I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</a:rPr>
                        <a:t>M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effectLst/>
                        </a:rPr>
                        <a:t>T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effectLst/>
                        </a:rPr>
                        <a:t>O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effectLst/>
                        </a:rPr>
                        <a:t>T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effectLst/>
                        </a:rPr>
                        <a:t>A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 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49197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 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 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19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 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effectLst/>
                        </a:rPr>
                        <a:t>V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effectLst/>
                        </a:rPr>
                        <a:t>E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effectLst/>
                        </a:rPr>
                        <a:t>R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effectLst/>
                        </a:rPr>
                        <a:t>I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effectLst/>
                        </a:rPr>
                        <a:t>K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effectLst/>
                        </a:rPr>
                        <a:t>A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effectLst/>
                        </a:rPr>
                        <a:t>L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 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197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 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 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46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 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effectLst/>
                        </a:rPr>
                        <a:t>O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    G’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</a:rPr>
                        <a:t>M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effectLst/>
                        </a:rPr>
                        <a:t>A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 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197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 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 smtClean="0">
                          <a:effectLst/>
                        </a:rPr>
                        <a:t>     Q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effectLst/>
                        </a:rPr>
                        <a:t>V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>
                          <a:effectLst/>
                        </a:rPr>
                        <a:t>A</a:t>
                      </a:r>
                      <a:endParaRPr lang="ru-RU" sz="24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effectLst/>
                        </a:rPr>
                        <a:t>R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effectLst/>
                        </a:rPr>
                        <a:t>I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effectLst/>
                        </a:rPr>
                        <a:t>Q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197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 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effectLst/>
                        </a:rPr>
                        <a:t>B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 smtClean="0">
                          <a:effectLst/>
                        </a:rPr>
                        <a:t>  O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>
                          <a:effectLst/>
                        </a:rPr>
                        <a:t>I</a:t>
                      </a:r>
                      <a:endParaRPr lang="ru-RU" sz="24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 smtClean="0">
                          <a:effectLst/>
                        </a:rPr>
                        <a:t>         Q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 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 smtClean="0">
                          <a:effectLst/>
                        </a:rPr>
                        <a:t>         B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effectLst/>
                        </a:rPr>
                        <a:t>U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effectLst/>
                        </a:rPr>
                        <a:t>I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>
                          <a:effectLst/>
                        </a:rPr>
                        <a:t>L</a:t>
                      </a:r>
                      <a:endParaRPr lang="ru-RU" sz="24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</a:rPr>
                        <a:t>I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>
                          <a:effectLst/>
                        </a:rPr>
                        <a:t>SH</a:t>
                      </a:r>
                      <a:endParaRPr lang="ru-RU" sz="24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>
                          <a:effectLst/>
                        </a:rPr>
                        <a:t> </a:t>
                      </a:r>
                      <a:endParaRPr lang="ru-RU" sz="24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 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197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 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</a:rPr>
                        <a:t>K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 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197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 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 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24544" y="3278188"/>
            <a:ext cx="11276707" cy="281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0"/>
            <a:ext cx="8086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MATEMATIK   KRASSVORD</a:t>
            </a:r>
            <a:endParaRPr lang="ru-RU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69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Блок-схема: несколько документов 4"/>
              <p:cNvSpPr/>
              <p:nvPr/>
            </p:nvSpPr>
            <p:spPr>
              <a:xfrm>
                <a:off x="0" y="11044"/>
                <a:ext cx="9144000" cy="6846956"/>
              </a:xfrm>
              <a:prstGeom prst="flowChartMultidocumen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tx1">
                    <a:alpha val="9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solidFill>
                      <a:srgbClr val="FF0000"/>
                    </a:solidFill>
                  </a:rPr>
                  <a:t>Krasvort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savollari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: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1)Agar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egri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chiziqning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o`zgaruvchi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M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cheksiz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uzoqlashganda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uning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birorta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a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to`g`ri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chiziqdanmasofasi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nolga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intilsa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a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to`g`ri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chiiq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egri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chiziqning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……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deyiladi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Nuqtalar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o`rnini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to`ldiring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?                       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2)Agar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−0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=±∞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yoki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+0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=±∞    </m:t>
                        </m:r>
                      </m:e>
                    </m:func>
                  </m:oMath>
                </a14:m>
                <a:r>
                  <a:rPr lang="en-US" dirty="0" err="1" smtClean="0">
                    <a:solidFill>
                      <a:schemeClr val="tx1"/>
                    </a:solidFill>
                  </a:rPr>
                  <a:t>bolsa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x=a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qanday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asimtota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bo`ladi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. 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3)Agar  k=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→±∞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,  b=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→±∞</m:t>
                            </m:r>
                          </m:lim>
                        </m:limLow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-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kx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)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lar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mavjud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bo`lsa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u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holda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y=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kx+b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qanday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asimtota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bo`ladi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4)Agar  x=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en-US" dirty="0" err="1" smtClean="0">
                    <a:solidFill>
                      <a:schemeClr val="tx1"/>
                    </a:solidFill>
                  </a:rPr>
                  <a:t>nuqtaning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shunday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atrofi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mavjud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bo`lib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y=f(x)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egri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chiziqning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bu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atrofdagi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nuqtalarga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mos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bo`lgan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bo`lagi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shu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egri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chiziqqa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nuqtasidan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o`tkazilgan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urinmadan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pastda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joylashgan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bo`lsa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u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holda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f(x)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funksiya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x=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nuqtada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qanday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nomlanadi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?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5)Agar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shu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qoidalar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bilan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berilgan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bo`lib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urinmadan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yuqorida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joylashsa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qanday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nomlanadi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?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6)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Egri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chiziqning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qavariq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qismini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botiq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qismidan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ajratgan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nuqta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uning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…..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Nuqtasi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deyiladi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Nuqtalar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o`rnini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to`ldiring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Блок-схема: несколько документов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044"/>
                <a:ext cx="9144000" cy="6846956"/>
              </a:xfrm>
              <a:prstGeom prst="flowChartMultidocumen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>
                    <a:alpha val="99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Блок-схема: несколько документов 2"/>
              <p:cNvSpPr/>
              <p:nvPr/>
            </p:nvSpPr>
            <p:spPr>
              <a:xfrm>
                <a:off x="152400" y="163444"/>
                <a:ext cx="9144000" cy="6846956"/>
              </a:xfrm>
              <a:prstGeom prst="flowChartMultidocumen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tx1">
                    <a:alpha val="9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solidFill>
                      <a:srgbClr val="FF0000"/>
                    </a:solidFill>
                  </a:rPr>
                  <a:t>Krasvort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savollari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: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1)Agar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egri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chiziqning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o`zgaruvchi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M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cheksiz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uzoqlashganda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uning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birorta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a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to`g`ri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chiziqdanmasofasi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nolga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intilsa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a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to`g`ri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chiiq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egri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chiziqning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……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deyiladi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Nuqtalar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o`rnini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to`ldiring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?                       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2)Agar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−0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=±∞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yoki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+0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=±∞    </m:t>
                        </m:r>
                      </m:e>
                    </m:func>
                  </m:oMath>
                </a14:m>
                <a:r>
                  <a:rPr lang="en-US" dirty="0" err="1" smtClean="0">
                    <a:solidFill>
                      <a:schemeClr val="tx1"/>
                    </a:solidFill>
                  </a:rPr>
                  <a:t>bolsa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x=a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qanday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asimtota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bo`ladi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. 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3)Agar  k=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→±∞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,  b=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→±∞</m:t>
                            </m:r>
                          </m:lim>
                        </m:limLow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-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kx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)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lar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mavjud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bo`lsa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u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holda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y=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kx+b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qanday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asimtota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bo`ladi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4)Agar  x=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en-US" dirty="0" err="1" smtClean="0">
                    <a:solidFill>
                      <a:schemeClr val="tx1"/>
                    </a:solidFill>
                  </a:rPr>
                  <a:t>nuqtaning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shunday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atrofi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mavjud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bo`lib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y=f(x)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egri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chiziqning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bu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atrofdagi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nuqtalarga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mos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bo`lgan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bo`lagi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shu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egri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chiziqqa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nuqtasidan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o`tkazilgan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urinmadan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pastda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joylashgan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bo`lsa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u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holda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f(x)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funksiya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x=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nuqtada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qanday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nomlanadi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?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5)Agar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shu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qoidalar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bilan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berilgan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bo`lib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urinmadan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yuqorida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joylashsa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qanday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nomlanadi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?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6)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Egri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chiziqning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qavariq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qismini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botiq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qismidan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ajratgan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nuqta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uning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…..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Nuqtasi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deyiladi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Nuqtalar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o`rnini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to`ldiring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Блок-схема: несколько документов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3444"/>
                <a:ext cx="9144000" cy="6846956"/>
              </a:xfrm>
              <a:prstGeom prst="flowChartMultidocumen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>
                    <a:alpha val="99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07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1751128"/>
                  </p:ext>
                </p:extLst>
              </p:nvPr>
            </p:nvGraphicFramePr>
            <p:xfrm>
              <a:off x="467544" y="2708920"/>
              <a:ext cx="7776864" cy="34803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6144"/>
                    <a:gridCol w="1296144"/>
                    <a:gridCol w="1296144"/>
                    <a:gridCol w="1296144"/>
                    <a:gridCol w="1296144"/>
                    <a:gridCol w="1296144"/>
                  </a:tblGrid>
                  <a:tr h="108012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   </a:t>
                          </a:r>
                          <a:r>
                            <a:rPr lang="en-US" sz="4400" dirty="0" smtClean="0"/>
                            <a:t> </a:t>
                          </a:r>
                          <a:r>
                            <a:rPr lang="en-US" sz="4400" dirty="0" smtClean="0">
                              <a:solidFill>
                                <a:schemeClr val="bg1"/>
                              </a:solidFill>
                            </a:rPr>
                            <a:t>X</a:t>
                          </a:r>
                          <a:endParaRPr lang="ru-RU" sz="4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solidFill>
                                <a:schemeClr val="bg1"/>
                              </a:solidFill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800" dirty="0" smtClean="0">
                              <a:solidFill>
                                <a:schemeClr val="bg1"/>
                              </a:solidFill>
                            </a:rPr>
                            <a:t>;0)</a:t>
                          </a:r>
                          <a:endParaRPr lang="ru-RU" sz="2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0</a:t>
                          </a:r>
                          <a:endParaRPr lang="ru-RU" sz="3200" dirty="0"/>
                        </a:p>
                      </a:txBody>
                      <a:tcPr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(0,1)</a:t>
                          </a:r>
                          <a:endParaRPr lang="ru-RU" sz="3200" dirty="0"/>
                        </a:p>
                      </a:txBody>
                      <a:tcPr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1</a:t>
                          </a:r>
                          <a:endParaRPr lang="ru-RU" sz="3600" dirty="0"/>
                        </a:p>
                      </a:txBody>
                      <a:tcPr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(1,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3200" dirty="0" smtClean="0"/>
                            <a:t>)</a:t>
                          </a:r>
                          <a:endParaRPr lang="ru-RU" sz="3200" dirty="0"/>
                        </a:p>
                      </a:txBody>
                      <a:tcPr>
                        <a:solidFill>
                          <a:srgbClr val="7030A0"/>
                        </a:solidFill>
                      </a:tcPr>
                    </a:tc>
                  </a:tr>
                  <a:tr h="1200133">
                    <a:tc>
                      <a:txBody>
                        <a:bodyPr/>
                        <a:lstStyle/>
                        <a:p>
                          <a:r>
                            <a:rPr lang="en-US" sz="4400" dirty="0" smtClean="0"/>
                            <a:t>   Y”</a:t>
                          </a:r>
                          <a:endParaRPr lang="ru-RU" sz="4400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r>
                            <a:rPr lang="en-US" dirty="0" smtClean="0"/>
                            <a:t>-----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r>
                            <a:rPr lang="en-US" sz="3200" dirty="0" smtClean="0"/>
                            <a:t>0</a:t>
                          </a:r>
                          <a:endParaRPr lang="ru-RU" sz="3200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r>
                            <a:rPr lang="en-US" dirty="0" smtClean="0"/>
                            <a:t>-----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r>
                            <a:rPr lang="en-US" sz="4000" b="0" dirty="0" smtClean="0"/>
                            <a:t>o</a:t>
                          </a:r>
                          <a:endParaRPr lang="ru-RU" sz="4000" b="0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r>
                            <a:rPr lang="en-US" sz="3200" dirty="0" smtClean="0"/>
                            <a:t>   +</a:t>
                          </a:r>
                          <a:endParaRPr lang="ru-RU" sz="3200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1200133">
                    <a:tc>
                      <a:txBody>
                        <a:bodyPr/>
                        <a:lstStyle/>
                        <a:p>
                          <a:r>
                            <a:rPr lang="en-US" sz="4000" dirty="0" smtClean="0"/>
                            <a:t>    Y`</a:t>
                          </a:r>
                          <a:endParaRPr lang="ru-RU" sz="4000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/>
                            <a:t>Burilish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err="1" smtClean="0"/>
                            <a:t>nuqtasi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err="1" smtClean="0"/>
                            <a:t>yo`q</a:t>
                          </a:r>
                          <a:r>
                            <a:rPr lang="en-US" sz="2400" baseline="0" dirty="0" smtClean="0"/>
                            <a:t>.</a:t>
                          </a:r>
                          <a:endParaRPr lang="ru-RU" sz="2400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𝑏𝑢𝑟𝑖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 smtClean="0"/>
                            <a:t>=y(1)=2</a:t>
                          </a:r>
                          <a:endParaRPr lang="ru-RU" sz="2800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1751128"/>
                  </p:ext>
                </p:extLst>
              </p:nvPr>
            </p:nvGraphicFramePr>
            <p:xfrm>
              <a:off x="467544" y="2708920"/>
              <a:ext cx="7776864" cy="34803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6144"/>
                    <a:gridCol w="1296144"/>
                    <a:gridCol w="1296144"/>
                    <a:gridCol w="1296144"/>
                    <a:gridCol w="1296144"/>
                    <a:gridCol w="1296144"/>
                  </a:tblGrid>
                  <a:tr h="108012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   </a:t>
                          </a:r>
                          <a:r>
                            <a:rPr lang="en-US" sz="4400" dirty="0" smtClean="0"/>
                            <a:t> </a:t>
                          </a:r>
                          <a:r>
                            <a:rPr lang="en-US" sz="4400" dirty="0" smtClean="0">
                              <a:solidFill>
                                <a:schemeClr val="bg1"/>
                              </a:solidFill>
                            </a:rPr>
                            <a:t>X</a:t>
                          </a:r>
                          <a:endParaRPr lang="ru-RU" sz="4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943" t="-11299" r="-401415" b="-234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0</a:t>
                          </a:r>
                          <a:endParaRPr lang="ru-RU" sz="3200" dirty="0"/>
                        </a:p>
                      </a:txBody>
                      <a:tcPr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(0,1)</a:t>
                          </a:r>
                          <a:endParaRPr lang="ru-RU" sz="3200" dirty="0"/>
                        </a:p>
                      </a:txBody>
                      <a:tcPr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1</a:t>
                          </a:r>
                          <a:endParaRPr lang="ru-RU" sz="3600" dirty="0"/>
                        </a:p>
                      </a:txBody>
                      <a:tcPr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01887" t="-11299" r="-472" b="-234463"/>
                          </a:stretch>
                        </a:blipFill>
                      </a:tcPr>
                    </a:tc>
                  </a:tr>
                  <a:tr h="1200133">
                    <a:tc>
                      <a:txBody>
                        <a:bodyPr/>
                        <a:lstStyle/>
                        <a:p>
                          <a:r>
                            <a:rPr lang="en-US" sz="4400" dirty="0" smtClean="0"/>
                            <a:t>   Y”</a:t>
                          </a:r>
                          <a:endParaRPr lang="ru-RU" sz="4400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r>
                            <a:rPr lang="en-US" dirty="0" smtClean="0"/>
                            <a:t>-----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r>
                            <a:rPr lang="en-US" sz="3200" dirty="0" smtClean="0"/>
                            <a:t>0</a:t>
                          </a:r>
                          <a:endParaRPr lang="ru-RU" sz="3200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r>
                            <a:rPr lang="en-US" dirty="0" smtClean="0"/>
                            <a:t>-----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r>
                            <a:rPr lang="en-US" sz="4000" b="0" dirty="0" smtClean="0"/>
                            <a:t>o</a:t>
                          </a:r>
                          <a:endParaRPr lang="ru-RU" sz="4000" b="0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r>
                            <a:rPr lang="en-US" sz="3200" dirty="0" smtClean="0"/>
                            <a:t>   +</a:t>
                          </a:r>
                          <a:endParaRPr lang="ru-RU" sz="3200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1200133">
                    <a:tc>
                      <a:txBody>
                        <a:bodyPr/>
                        <a:lstStyle/>
                        <a:p>
                          <a:r>
                            <a:rPr lang="en-US" sz="4000" dirty="0" smtClean="0"/>
                            <a:t>    Y`</a:t>
                          </a:r>
                          <a:endParaRPr lang="ru-RU" sz="4000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/>
                            <a:t>Burilish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err="1" smtClean="0"/>
                            <a:t>nuqtasi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err="1" smtClean="0"/>
                            <a:t>yo`q</a:t>
                          </a:r>
                          <a:r>
                            <a:rPr lang="en-US" sz="2400" baseline="0" dirty="0" smtClean="0"/>
                            <a:t>.</a:t>
                          </a:r>
                          <a:endParaRPr lang="ru-RU" sz="2400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99531" t="-200000" r="-100000" b="-10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95536" y="359162"/>
                <a:ext cx="7920880" cy="1943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Y=3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−5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+4  </m:t>
                    </m:r>
                  </m:oMath>
                </a14:m>
                <a:r>
                  <a:rPr lang="en-US" sz="2400" dirty="0" err="1" smtClean="0"/>
                  <a:t>funksiyani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burilish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uchun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gumon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nuqtalarning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xarakterini</a:t>
                </a:r>
                <a:r>
                  <a:rPr lang="en-US" sz="2400" dirty="0" smtClean="0"/>
                  <a:t> (</a:t>
                </a:r>
                <a:r>
                  <a:rPr lang="en-US" sz="2400" dirty="0" err="1" smtClean="0"/>
                  <a:t>holatini</a:t>
                </a:r>
                <a:r>
                  <a:rPr lang="en-US" sz="2400" dirty="0" smtClean="0"/>
                  <a:t> ) </a:t>
                </a:r>
                <a:r>
                  <a:rPr lang="en-US" sz="2400" dirty="0" err="1" smtClean="0"/>
                  <a:t>quyidagi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jadvalda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ko’rsatamiz</a:t>
                </a:r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/>
                  <a:t>Y’=15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400" dirty="0" smtClean="0"/>
                  <a:t>20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 smtClean="0"/>
                  <a:t>  </a:t>
                </a:r>
              </a:p>
              <a:p>
                <a:r>
                  <a:rPr lang="en-US" sz="2400" dirty="0" smtClean="0"/>
                  <a:t>y’’=60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400" dirty="0" smtClean="0"/>
                  <a:t>60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59162"/>
                <a:ext cx="7920880" cy="1943161"/>
              </a:xfrm>
              <a:prstGeom prst="rect">
                <a:avLst/>
              </a:prstGeom>
              <a:blipFill rotWithShape="1">
                <a:blip r:embed="rId4"/>
                <a:stretch>
                  <a:fillRect l="-1232" t="-2194" b="-62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Круговая стрелка 4"/>
          <p:cNvSpPr/>
          <p:nvPr/>
        </p:nvSpPr>
        <p:spPr>
          <a:xfrm>
            <a:off x="1835696" y="5229200"/>
            <a:ext cx="978408" cy="978408"/>
          </a:xfrm>
          <a:prstGeom prst="circular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Круговая стрелка 2"/>
          <p:cNvSpPr/>
          <p:nvPr/>
        </p:nvSpPr>
        <p:spPr>
          <a:xfrm>
            <a:off x="4505480" y="5231897"/>
            <a:ext cx="936104" cy="1080120"/>
          </a:xfrm>
          <a:prstGeom prst="circular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низ стрелка 5"/>
          <p:cNvSpPr/>
          <p:nvPr/>
        </p:nvSpPr>
        <p:spPr>
          <a:xfrm rot="20931008">
            <a:off x="7092280" y="5229200"/>
            <a:ext cx="864096" cy="542757"/>
          </a:xfrm>
          <a:prstGeom prst="curved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97502" y="188640"/>
            <a:ext cx="50907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Tekshirish</a:t>
            </a:r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</a:t>
            </a:r>
            <a:r>
              <a:rPr lang="en-US" sz="3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savollari</a:t>
            </a:r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825674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800" dirty="0" err="1" smtClean="0"/>
              <a:t>Egri</a:t>
            </a:r>
            <a:r>
              <a:rPr lang="en-US" sz="2800" dirty="0" smtClean="0"/>
              <a:t> </a:t>
            </a:r>
            <a:r>
              <a:rPr lang="en-US" sz="2800" dirty="0" err="1" smtClean="0"/>
              <a:t>chiziqning</a:t>
            </a:r>
            <a:r>
              <a:rPr lang="en-US" sz="2800" dirty="0" smtClean="0"/>
              <a:t> </a:t>
            </a:r>
            <a:r>
              <a:rPr lang="en-US" sz="2800" dirty="0" err="1" smtClean="0"/>
              <a:t>qavariqligi</a:t>
            </a:r>
            <a:r>
              <a:rPr lang="en-US" sz="2800" dirty="0" smtClean="0"/>
              <a:t> </a:t>
            </a:r>
            <a:r>
              <a:rPr lang="en-US" sz="2800" dirty="0" err="1" smtClean="0"/>
              <a:t>deganda</a:t>
            </a:r>
            <a:r>
              <a:rPr lang="en-US" sz="2800" dirty="0" smtClean="0"/>
              <a:t> </a:t>
            </a:r>
            <a:r>
              <a:rPr lang="en-US" sz="2800" dirty="0" err="1" smtClean="0"/>
              <a:t>nima</a:t>
            </a:r>
            <a:r>
              <a:rPr lang="en-US" sz="2800" dirty="0" smtClean="0"/>
              <a:t> </a:t>
            </a:r>
            <a:r>
              <a:rPr lang="en-US" sz="2800" dirty="0" err="1" smtClean="0"/>
              <a:t>tushunasiz</a:t>
            </a:r>
            <a:r>
              <a:rPr lang="en-US" sz="2800" dirty="0" smtClean="0"/>
              <a:t>, </a:t>
            </a:r>
            <a:r>
              <a:rPr lang="en-US" sz="2800" dirty="0" err="1" smtClean="0"/>
              <a:t>uning</a:t>
            </a:r>
            <a:r>
              <a:rPr lang="en-US" sz="2800" dirty="0" smtClean="0"/>
              <a:t> </a:t>
            </a:r>
            <a:r>
              <a:rPr lang="en-US" sz="2800" dirty="0" err="1" smtClean="0"/>
              <a:t>to`liq</a:t>
            </a:r>
            <a:r>
              <a:rPr lang="en-US" sz="2800" dirty="0" smtClean="0"/>
              <a:t> </a:t>
            </a:r>
            <a:r>
              <a:rPr lang="en-US" sz="2800" dirty="0" err="1" smtClean="0"/>
              <a:t>ta`rifini</a:t>
            </a:r>
            <a:r>
              <a:rPr lang="en-US" sz="2800" dirty="0" smtClean="0"/>
              <a:t> </a:t>
            </a:r>
            <a:r>
              <a:rPr lang="en-US" sz="2800" dirty="0" err="1" smtClean="0"/>
              <a:t>ayting</a:t>
            </a:r>
            <a:r>
              <a:rPr lang="en-US" sz="2800" dirty="0" smtClean="0"/>
              <a:t> ?  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 </a:t>
            </a:r>
            <a:r>
              <a:rPr lang="en-US" sz="2800" dirty="0" err="1" smtClean="0"/>
              <a:t>Egri</a:t>
            </a:r>
            <a:r>
              <a:rPr lang="en-US" sz="2800" dirty="0" smtClean="0"/>
              <a:t>  </a:t>
            </a:r>
            <a:r>
              <a:rPr lang="en-US" sz="2800" dirty="0" err="1" smtClean="0"/>
              <a:t>chiziqning</a:t>
            </a:r>
            <a:r>
              <a:rPr lang="en-US" sz="2800" dirty="0" smtClean="0"/>
              <a:t> </a:t>
            </a:r>
            <a:r>
              <a:rPr lang="en-US" sz="2800" dirty="0" err="1" smtClean="0"/>
              <a:t>botiqligiga</a:t>
            </a:r>
            <a:r>
              <a:rPr lang="en-US" sz="2800" dirty="0" smtClean="0"/>
              <a:t> </a:t>
            </a:r>
            <a:r>
              <a:rPr lang="en-US" sz="2800" dirty="0" err="1" smtClean="0"/>
              <a:t>to`liq</a:t>
            </a:r>
            <a:r>
              <a:rPr lang="en-US" sz="2800" dirty="0" smtClean="0"/>
              <a:t> </a:t>
            </a:r>
            <a:r>
              <a:rPr lang="en-US" sz="2800" dirty="0" err="1" smtClean="0"/>
              <a:t>ta`rif</a:t>
            </a:r>
            <a:r>
              <a:rPr lang="en-US" sz="2800" dirty="0" smtClean="0"/>
              <a:t>  </a:t>
            </a:r>
            <a:r>
              <a:rPr lang="en-US" sz="2800" dirty="0" err="1" smtClean="0"/>
              <a:t>bering</a:t>
            </a:r>
            <a:r>
              <a:rPr lang="en-US" sz="2800" dirty="0" smtClean="0"/>
              <a:t> </a:t>
            </a:r>
            <a:r>
              <a:rPr lang="en-US" sz="2800" dirty="0" err="1" smtClean="0"/>
              <a:t>va</a:t>
            </a:r>
            <a:r>
              <a:rPr lang="en-US" sz="2800" dirty="0" smtClean="0"/>
              <a:t>  </a:t>
            </a:r>
            <a:r>
              <a:rPr lang="en-US" sz="2800" dirty="0" err="1" smtClean="0"/>
              <a:t>tushuntiring</a:t>
            </a:r>
            <a:r>
              <a:rPr lang="en-US" sz="2800" dirty="0" smtClean="0"/>
              <a:t> ?</a:t>
            </a:r>
          </a:p>
          <a:p>
            <a:pPr marL="514350" indent="-514350">
              <a:buAutoNum type="arabicParenR"/>
            </a:pPr>
            <a:r>
              <a:rPr lang="en-US" sz="2800" dirty="0" err="1" smtClean="0"/>
              <a:t>Egri</a:t>
            </a:r>
            <a:r>
              <a:rPr lang="en-US" sz="2800" dirty="0" smtClean="0"/>
              <a:t> </a:t>
            </a:r>
            <a:r>
              <a:rPr lang="en-US" sz="2800" dirty="0" err="1" smtClean="0"/>
              <a:t>chiziqning</a:t>
            </a:r>
            <a:r>
              <a:rPr lang="en-US" sz="2800" dirty="0" smtClean="0"/>
              <a:t> </a:t>
            </a:r>
            <a:r>
              <a:rPr lang="en-US" sz="2800" dirty="0" err="1" smtClean="0"/>
              <a:t>burilish</a:t>
            </a:r>
            <a:r>
              <a:rPr lang="en-US" sz="2800" dirty="0" smtClean="0"/>
              <a:t> </a:t>
            </a:r>
            <a:r>
              <a:rPr lang="en-US" sz="2800" dirty="0" err="1" smtClean="0"/>
              <a:t>nuqtasi</a:t>
            </a:r>
            <a:r>
              <a:rPr lang="en-US" sz="2800" dirty="0" smtClean="0"/>
              <a:t> </a:t>
            </a:r>
            <a:r>
              <a:rPr lang="en-US" sz="2800" dirty="0" err="1" smtClean="0"/>
              <a:t>deganda</a:t>
            </a:r>
            <a:r>
              <a:rPr lang="en-US" sz="2800" dirty="0" smtClean="0"/>
              <a:t>  </a:t>
            </a:r>
            <a:r>
              <a:rPr lang="en-US" sz="2800" dirty="0" err="1" smtClean="0"/>
              <a:t>nima</a:t>
            </a:r>
            <a:r>
              <a:rPr lang="en-US" sz="2800" dirty="0" smtClean="0"/>
              <a:t> </a:t>
            </a:r>
            <a:r>
              <a:rPr lang="en-US" sz="2800" dirty="0" err="1" smtClean="0"/>
              <a:t>tushunasiz</a:t>
            </a:r>
            <a:r>
              <a:rPr lang="en-US" sz="2800" dirty="0" smtClean="0"/>
              <a:t> ?</a:t>
            </a:r>
          </a:p>
          <a:p>
            <a:pPr marL="514350" indent="-514350">
              <a:buAutoNum type="arabicParenR"/>
            </a:pPr>
            <a:r>
              <a:rPr lang="en-US" sz="2800" dirty="0" err="1" smtClean="0"/>
              <a:t>Burilish</a:t>
            </a:r>
            <a:r>
              <a:rPr lang="en-US" sz="2800" dirty="0" smtClean="0"/>
              <a:t>  </a:t>
            </a:r>
            <a:r>
              <a:rPr lang="en-US" sz="2800" dirty="0" err="1" smtClean="0"/>
              <a:t>nuqtasini</a:t>
            </a:r>
            <a:r>
              <a:rPr lang="en-US" sz="2800" dirty="0" smtClean="0"/>
              <a:t>  </a:t>
            </a:r>
            <a:r>
              <a:rPr lang="en-US" sz="2800" dirty="0" err="1" smtClean="0"/>
              <a:t>topish</a:t>
            </a:r>
            <a:r>
              <a:rPr lang="en-US" sz="2800" dirty="0" smtClean="0"/>
              <a:t>  </a:t>
            </a:r>
            <a:r>
              <a:rPr lang="en-US" sz="2800" dirty="0" err="1" smtClean="0"/>
              <a:t>usulini</a:t>
            </a:r>
            <a:r>
              <a:rPr lang="en-US" sz="2800" dirty="0" smtClean="0"/>
              <a:t> </a:t>
            </a:r>
            <a:r>
              <a:rPr lang="en-US" sz="2800" dirty="0" err="1" smtClean="0"/>
              <a:t>tartib</a:t>
            </a:r>
            <a:r>
              <a:rPr lang="en-US" sz="2800" dirty="0" smtClean="0"/>
              <a:t>  </a:t>
            </a:r>
            <a:r>
              <a:rPr lang="en-US" sz="2800" dirty="0" err="1" smtClean="0"/>
              <a:t>bilan</a:t>
            </a:r>
            <a:r>
              <a:rPr lang="en-US" sz="2800" dirty="0" smtClean="0"/>
              <a:t> </a:t>
            </a:r>
            <a:r>
              <a:rPr lang="en-US" sz="2800" dirty="0" err="1" smtClean="0"/>
              <a:t>aytib</a:t>
            </a:r>
            <a:r>
              <a:rPr lang="en-US" sz="2800" dirty="0" smtClean="0"/>
              <a:t>  </a:t>
            </a:r>
            <a:r>
              <a:rPr lang="en-US" sz="2800" dirty="0" err="1" smtClean="0"/>
              <a:t>bering</a:t>
            </a:r>
            <a:r>
              <a:rPr lang="en-US" sz="2800" dirty="0" smtClean="0"/>
              <a:t> </a:t>
            </a:r>
            <a:r>
              <a:rPr lang="en-US" sz="2800" dirty="0" err="1" smtClean="0"/>
              <a:t>va</a:t>
            </a:r>
            <a:r>
              <a:rPr lang="en-US" sz="2800" dirty="0" smtClean="0"/>
              <a:t>  </a:t>
            </a:r>
            <a:r>
              <a:rPr lang="en-US" sz="2800" dirty="0" err="1" smtClean="0"/>
              <a:t>misol</a:t>
            </a:r>
            <a:r>
              <a:rPr lang="en-US" sz="2800" dirty="0" smtClean="0"/>
              <a:t>  </a:t>
            </a:r>
            <a:r>
              <a:rPr lang="en-US" sz="2800" dirty="0" err="1" smtClean="0"/>
              <a:t>keltiring</a:t>
            </a:r>
            <a:r>
              <a:rPr lang="en-US" sz="2800" dirty="0" smtClean="0"/>
              <a:t> ?</a:t>
            </a:r>
          </a:p>
        </p:txBody>
      </p:sp>
      <p:pic>
        <p:nvPicPr>
          <p:cNvPr id="13314" name="Picture 2" descr="C:\Program Files (x86)\Microsoft Office\MEDIA\CAGCAT10\j028190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80" y="4322032"/>
            <a:ext cx="4514520" cy="246396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45021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Горизонтальный свиток 1"/>
              <p:cNvSpPr/>
              <p:nvPr/>
            </p:nvSpPr>
            <p:spPr>
              <a:xfrm>
                <a:off x="323528" y="116632"/>
                <a:ext cx="7992888" cy="6336704"/>
              </a:xfrm>
              <a:prstGeom prst="horizontalScroll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rgbClr val="FF0000"/>
                    </a:solidFill>
                  </a:rPr>
                  <a:t>Mustahkamlovchi 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misollar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:  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</a:rPr>
                  <a:t>Burilish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nuqtalarini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toping :</a:t>
                </a:r>
              </a:p>
              <a:p>
                <a:pPr marL="457200" indent="-457200" algn="ctr">
                  <a:buAutoNum type="arabicParenR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f(x)=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;           </a:t>
                </a:r>
              </a:p>
              <a:p>
                <a:pPr marL="457200" indent="-457200" algn="ctr">
                  <a:buAutoNum type="arabicParenR"/>
                </a:pP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Y=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  <m:func>
                      <m:funcPr>
                        <m:ctrlPr>
                          <a:rPr lang="en-US" sz="24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𝑎</m:t>
                            </m:r>
                          </m:den>
                        </m:f>
                      </m:e>
                    </m:func>
                    <m:r>
                      <a:rPr lang="en-US" sz="24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 ;</m:t>
                    </m:r>
                  </m:oMath>
                </a14:m>
                <a:endParaRPr lang="en-US" sz="2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457200" indent="-457200" algn="ctr">
                  <a:buAutoNum type="arabicParenR"/>
                </a:pP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Y=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b="0" i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−18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+24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x</m:t>
                    </m:r>
                    <m:r>
                      <a:rPr lang="en-US" sz="2400" b="0" i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−15</m:t>
                    </m:r>
                  </m:oMath>
                </a14:m>
                <a:endParaRPr lang="en-US" sz="2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457200" indent="-457200" algn="ctr">
                  <a:buAutoNum type="arabicParenR"/>
                </a:pP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Y=x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3 </m:t>
                            </m:r>
                          </m:den>
                        </m:f>
                      </m:sup>
                    </m:sSup>
                    <m:r>
                      <a:rPr lang="en-US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      ;    </m:t>
                    </m:r>
                  </m:oMath>
                </a14:m>
                <a:endParaRPr lang="en-US" sz="2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algn="ctr"/>
                <a:endPara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Горизонтальный свито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6632"/>
                <a:ext cx="7992888" cy="6336704"/>
              </a:xfrm>
              <a:prstGeom prst="horizontalScroll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251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0" y="692696"/>
            <a:ext cx="9036496" cy="6048672"/>
          </a:xfrm>
          <a:prstGeom prst="ribbon2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 </a:t>
            </a:r>
            <a:endParaRPr lang="ru-RU" dirty="0"/>
          </a:p>
          <a:p>
            <a:r>
              <a:rPr lang="en-US" dirty="0" err="1"/>
              <a:t>Foydalanilgan</a:t>
            </a:r>
            <a:r>
              <a:rPr lang="en-US" dirty="0"/>
              <a:t> </a:t>
            </a:r>
            <a:r>
              <a:rPr lang="en-US" dirty="0" err="1"/>
              <a:t>adabiyotlar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1. </a:t>
            </a:r>
            <a:r>
              <a:rPr lang="en-US" dirty="0" err="1"/>
              <a:t>Toshmetov</a:t>
            </a:r>
            <a:r>
              <a:rPr lang="en-US" dirty="0"/>
              <a:t> O’., </a:t>
            </a:r>
            <a:r>
              <a:rPr lang="en-US" dirty="0" err="1"/>
              <a:t>Turgunbayev</a:t>
            </a:r>
            <a:r>
              <a:rPr lang="en-US" dirty="0"/>
              <a:t> R., </a:t>
            </a:r>
            <a:r>
              <a:rPr lang="en-US" dirty="0" err="1"/>
              <a:t>Saydamatov</a:t>
            </a:r>
            <a:r>
              <a:rPr lang="en-US" dirty="0"/>
              <a:t> E., </a:t>
            </a:r>
            <a:r>
              <a:rPr lang="en-US" dirty="0" err="1"/>
              <a:t>Madirimov</a:t>
            </a:r>
            <a:r>
              <a:rPr lang="en-US" dirty="0"/>
              <a:t> M. </a:t>
            </a:r>
            <a:r>
              <a:rPr lang="uz-Cyrl-UZ" dirty="0"/>
              <a:t>Matematik analiz I</a:t>
            </a:r>
            <a:r>
              <a:rPr lang="en-US" dirty="0"/>
              <a:t>-</a:t>
            </a:r>
            <a:r>
              <a:rPr lang="en-US" dirty="0" err="1"/>
              <a:t>qism</a:t>
            </a:r>
            <a:r>
              <a:rPr lang="en-US" dirty="0"/>
              <a:t>.</a:t>
            </a:r>
            <a:r>
              <a:rPr lang="uz-Cyrl-UZ" dirty="0"/>
              <a:t> T.: “</a:t>
            </a:r>
            <a:r>
              <a:rPr lang="en-US" dirty="0" err="1"/>
              <a:t>Extremum</a:t>
            </a:r>
            <a:r>
              <a:rPr lang="en-US" dirty="0"/>
              <a:t>-Press</a:t>
            </a:r>
            <a:r>
              <a:rPr lang="uz-Cyrl-UZ" dirty="0"/>
              <a:t>”</a:t>
            </a:r>
            <a:r>
              <a:rPr lang="en-US" dirty="0"/>
              <a:t>, 2015. -238-249b.</a:t>
            </a:r>
            <a:br>
              <a:rPr lang="en-US" dirty="0"/>
            </a:br>
            <a:r>
              <a:rPr lang="en-US" dirty="0"/>
              <a:t>2. Claudia </a:t>
            </a:r>
            <a:r>
              <a:rPr lang="en-US" dirty="0" err="1"/>
              <a:t>Canuto</a:t>
            </a:r>
            <a:r>
              <a:rPr lang="en-US" dirty="0"/>
              <a:t>, Anita </a:t>
            </a:r>
            <a:r>
              <a:rPr lang="en-US" dirty="0" err="1"/>
              <a:t>Tabacco</a:t>
            </a:r>
            <a:r>
              <a:rPr lang="en-US" dirty="0"/>
              <a:t> Mathematical analysis. I. Springer-</a:t>
            </a:r>
            <a:r>
              <a:rPr lang="en-US" dirty="0" err="1"/>
              <a:t>Verlag</a:t>
            </a:r>
            <a:r>
              <a:rPr lang="en-US" dirty="0"/>
              <a:t>. Italia, Milan. 2008</a:t>
            </a:r>
            <a:r>
              <a:rPr lang="en-US"/>
              <a:t>.-    </a:t>
            </a:r>
            <a:r>
              <a:rPr lang="en-US" smtClean="0"/>
              <a:t>189-192p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3. </a:t>
            </a:r>
            <a:r>
              <a:rPr lang="uz-Cyrl-UZ" dirty="0"/>
              <a:t>Xudayberganov G., Vorisov A., Mansurov X., Shoimqulov B. Matematik analizdan ma’ruzalar. I </a:t>
            </a:r>
            <a:r>
              <a:rPr lang="en-US" dirty="0"/>
              <a:t>T.:</a:t>
            </a:r>
            <a:r>
              <a:rPr lang="uz-Cyrl-UZ" dirty="0"/>
              <a:t>«Voris-nashriyot». 2010 y. 165-170</a:t>
            </a:r>
            <a:r>
              <a:rPr lang="en-US" dirty="0"/>
              <a:t>b.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7842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347119" y="0"/>
            <a:ext cx="8640959" cy="6048672"/>
          </a:xfrm>
          <a:prstGeom prst="cloud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39" y="1412776"/>
            <a:ext cx="626469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Etiboringiz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uchun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rahmat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……….</a:t>
            </a:r>
            <a:endParaRPr lang="ru-RU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314" name="Picture 2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06011"/>
            <a:ext cx="176835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68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Funksiya</a:t>
            </a:r>
            <a:r>
              <a:rPr lang="uz-Cyrl-UZ" b="1" dirty="0" smtClean="0">
                <a:solidFill>
                  <a:schemeClr val="accent2">
                    <a:lumMod val="75000"/>
                  </a:schemeClr>
                </a:solidFill>
              </a:rPr>
              <a:t>ning </a:t>
            </a:r>
            <a:r>
              <a:rPr lang="uz-Cyrl-UZ" b="1" dirty="0">
                <a:solidFill>
                  <a:schemeClr val="accent2">
                    <a:lumMod val="75000"/>
                  </a:schemeClr>
                </a:solidFill>
              </a:rPr>
              <a:t>qavariqligi va botiqligi.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8064896" cy="4968552"/>
          </a:xfrm>
        </p:spPr>
        <p:txBody>
          <a:bodyPr>
            <a:normAutofit fontScale="77500" lnSpcReduction="20000"/>
          </a:bodyPr>
          <a:lstStyle/>
          <a:p>
            <a:r>
              <a:rPr lang="uz-Cyrl-UZ" sz="3600" dirty="0">
                <a:solidFill>
                  <a:schemeClr val="tx1"/>
                </a:solidFill>
              </a:rPr>
              <a:t>Aytaylik, </a:t>
            </a:r>
            <a:r>
              <a:rPr lang="uz-Cyrl-UZ" sz="3600" i="1" dirty="0">
                <a:solidFill>
                  <a:schemeClr val="tx1"/>
                </a:solidFill>
              </a:rPr>
              <a:t>f(x)</a:t>
            </a:r>
            <a:r>
              <a:rPr lang="uz-Cyrl-UZ" sz="3600" dirty="0">
                <a:solidFill>
                  <a:schemeClr val="tx1"/>
                </a:solidFill>
              </a:rPr>
              <a:t> funksiya </a:t>
            </a:r>
            <a:r>
              <a:rPr lang="uz-Cyrl-UZ" sz="3600" i="1" dirty="0">
                <a:solidFill>
                  <a:schemeClr val="tx1"/>
                </a:solidFill>
              </a:rPr>
              <a:t>x=x</a:t>
            </a:r>
            <a:r>
              <a:rPr lang="uz-Cyrl-UZ" sz="3600" i="1" baseline="-25000" dirty="0">
                <a:solidFill>
                  <a:schemeClr val="tx1"/>
                </a:solidFill>
              </a:rPr>
              <a:t>0</a:t>
            </a:r>
            <a:r>
              <a:rPr lang="uz-Cyrl-UZ" sz="3600" dirty="0">
                <a:solidFill>
                  <a:schemeClr val="tx1"/>
                </a:solidFill>
              </a:rPr>
              <a:t> nuqtada </a:t>
            </a:r>
            <a:r>
              <a:rPr lang="uz-Cyrl-UZ" sz="3600" i="1" dirty="0">
                <a:solidFill>
                  <a:schemeClr val="tx1"/>
                </a:solidFill>
              </a:rPr>
              <a:t>f’(x</a:t>
            </a:r>
            <a:r>
              <a:rPr lang="uz-Cyrl-UZ" sz="3600" i="1" baseline="-25000" dirty="0">
                <a:solidFill>
                  <a:schemeClr val="tx1"/>
                </a:solidFill>
              </a:rPr>
              <a:t>0</a:t>
            </a:r>
            <a:r>
              <a:rPr lang="uz-Cyrl-UZ" sz="3600" i="1" dirty="0">
                <a:solidFill>
                  <a:schemeClr val="tx1"/>
                </a:solidFill>
              </a:rPr>
              <a:t>)</a:t>
            </a:r>
            <a:r>
              <a:rPr lang="uz-Cyrl-UZ" sz="3600" dirty="0">
                <a:solidFill>
                  <a:schemeClr val="tx1"/>
                </a:solidFill>
              </a:rPr>
              <a:t> hosilaga ega, ya’ni funksiya grafigining </a:t>
            </a:r>
            <a:r>
              <a:rPr lang="uz-Cyrl-UZ" sz="3600" i="1" dirty="0">
                <a:solidFill>
                  <a:schemeClr val="tx1"/>
                </a:solidFill>
              </a:rPr>
              <a:t>M(x</a:t>
            </a:r>
            <a:r>
              <a:rPr lang="uz-Cyrl-UZ" sz="3600" i="1" baseline="-25000" dirty="0">
                <a:solidFill>
                  <a:schemeClr val="tx1"/>
                </a:solidFill>
              </a:rPr>
              <a:t>0</a:t>
            </a:r>
            <a:r>
              <a:rPr lang="uz-Cyrl-UZ" sz="3600" i="1" dirty="0">
                <a:solidFill>
                  <a:schemeClr val="tx1"/>
                </a:solidFill>
              </a:rPr>
              <a:t>,f(x</a:t>
            </a:r>
            <a:r>
              <a:rPr lang="uz-Cyrl-UZ" sz="3600" i="1" baseline="-25000" dirty="0">
                <a:solidFill>
                  <a:schemeClr val="tx1"/>
                </a:solidFill>
              </a:rPr>
              <a:t>0</a:t>
            </a:r>
            <a:r>
              <a:rPr lang="uz-Cyrl-UZ" sz="3600" i="1" dirty="0">
                <a:solidFill>
                  <a:schemeClr val="tx1"/>
                </a:solidFill>
              </a:rPr>
              <a:t>))</a:t>
            </a:r>
            <a:r>
              <a:rPr lang="uz-Cyrl-UZ" sz="3600" dirty="0">
                <a:solidFill>
                  <a:schemeClr val="tx1"/>
                </a:solidFill>
              </a:rPr>
              <a:t> nuqtasidan novertikal urinma o‘tkazish mumkin bo‘lsin.</a:t>
            </a:r>
            <a:endParaRPr lang="ru-RU" sz="3600" dirty="0">
              <a:solidFill>
                <a:schemeClr val="tx1"/>
              </a:solidFill>
            </a:endParaRPr>
          </a:p>
          <a:p>
            <a:r>
              <a:rPr lang="uz-Cyrl-UZ" sz="3600" b="1" dirty="0">
                <a:solidFill>
                  <a:schemeClr val="tx1"/>
                </a:solidFill>
              </a:rPr>
              <a:t>1-ta’rif.</a:t>
            </a:r>
            <a:r>
              <a:rPr lang="uz-Cyrl-UZ" sz="3600" dirty="0">
                <a:solidFill>
                  <a:schemeClr val="tx1"/>
                </a:solidFill>
              </a:rPr>
              <a:t> Agar </a:t>
            </a:r>
            <a:r>
              <a:rPr lang="uz-Cyrl-UZ" sz="3600" i="1" dirty="0">
                <a:solidFill>
                  <a:schemeClr val="tx1"/>
                </a:solidFill>
              </a:rPr>
              <a:t>x=x</a:t>
            </a:r>
            <a:r>
              <a:rPr lang="uz-Cyrl-UZ" sz="3600" i="1" baseline="-25000" dirty="0">
                <a:solidFill>
                  <a:schemeClr val="tx1"/>
                </a:solidFill>
              </a:rPr>
              <a:t>0</a:t>
            </a:r>
            <a:r>
              <a:rPr lang="uz-Cyrl-UZ" sz="3600" dirty="0">
                <a:solidFill>
                  <a:schemeClr val="tx1"/>
                </a:solidFill>
              </a:rPr>
              <a:t> nuqtaning shunday atrofi mavjud bo‘lib, </a:t>
            </a:r>
            <a:r>
              <a:rPr lang="uz-Cyrl-UZ" sz="3600" i="1" dirty="0">
                <a:solidFill>
                  <a:schemeClr val="tx1"/>
                </a:solidFill>
              </a:rPr>
              <a:t>y=f(x)</a:t>
            </a:r>
            <a:r>
              <a:rPr lang="uz-Cyrl-UZ" sz="3600" dirty="0">
                <a:solidFill>
                  <a:schemeClr val="tx1"/>
                </a:solidFill>
              </a:rPr>
              <a:t> egri chiziqning bu atrofdagi nuqtalarga mos bo‘lgan bo‘lagi shu egri chiziqqa </a:t>
            </a:r>
            <a:r>
              <a:rPr lang="uz-Cyrl-UZ" sz="3600" i="1" dirty="0">
                <a:solidFill>
                  <a:schemeClr val="tx1"/>
                </a:solidFill>
              </a:rPr>
              <a:t>M(x</a:t>
            </a:r>
            <a:r>
              <a:rPr lang="uz-Cyrl-UZ" sz="3600" i="1" baseline="-25000" dirty="0">
                <a:solidFill>
                  <a:schemeClr val="tx1"/>
                </a:solidFill>
              </a:rPr>
              <a:t>0</a:t>
            </a:r>
            <a:r>
              <a:rPr lang="uz-Cyrl-UZ" sz="3600" i="1" dirty="0">
                <a:solidFill>
                  <a:schemeClr val="tx1"/>
                </a:solidFill>
              </a:rPr>
              <a:t>,f(x</a:t>
            </a:r>
            <a:r>
              <a:rPr lang="uz-Cyrl-UZ" sz="3600" i="1" baseline="-25000" dirty="0">
                <a:solidFill>
                  <a:schemeClr val="tx1"/>
                </a:solidFill>
              </a:rPr>
              <a:t>0</a:t>
            </a:r>
            <a:r>
              <a:rPr lang="uz-Cyrl-UZ" sz="3600" i="1" dirty="0">
                <a:solidFill>
                  <a:schemeClr val="tx1"/>
                </a:solidFill>
              </a:rPr>
              <a:t>))</a:t>
            </a:r>
            <a:r>
              <a:rPr lang="uz-Cyrl-UZ" sz="3600" dirty="0">
                <a:solidFill>
                  <a:schemeClr val="tx1"/>
                </a:solidFill>
              </a:rPr>
              <a:t> nuqtasidan o‘tkazilgan urinmadan pastda (yuqorida)  joylashsa, u holda </a:t>
            </a:r>
            <a:r>
              <a:rPr lang="uz-Cyrl-UZ" sz="3600" i="1" dirty="0">
                <a:solidFill>
                  <a:schemeClr val="tx1"/>
                </a:solidFill>
              </a:rPr>
              <a:t>f(x)</a:t>
            </a:r>
            <a:r>
              <a:rPr lang="uz-Cyrl-UZ" sz="3600" dirty="0">
                <a:solidFill>
                  <a:schemeClr val="tx1"/>
                </a:solidFill>
              </a:rPr>
              <a:t> funksiya  </a:t>
            </a:r>
            <a:r>
              <a:rPr lang="uz-Cyrl-UZ" sz="3600" i="1" dirty="0">
                <a:solidFill>
                  <a:schemeClr val="tx1"/>
                </a:solidFill>
              </a:rPr>
              <a:t>x=x</a:t>
            </a:r>
            <a:r>
              <a:rPr lang="uz-Cyrl-UZ" sz="3600" i="1" baseline="-25000" dirty="0">
                <a:solidFill>
                  <a:schemeClr val="tx1"/>
                </a:solidFill>
              </a:rPr>
              <a:t>0</a:t>
            </a:r>
            <a:r>
              <a:rPr lang="uz-Cyrl-UZ" sz="3600" dirty="0">
                <a:solidFill>
                  <a:schemeClr val="tx1"/>
                </a:solidFill>
              </a:rPr>
              <a:t> </a:t>
            </a:r>
            <a:r>
              <a:rPr lang="uz-Cyrl-UZ" sz="3600" i="1" dirty="0">
                <a:solidFill>
                  <a:schemeClr val="tx1"/>
                </a:solidFill>
              </a:rPr>
              <a:t>nuqtada qavariq</a:t>
            </a:r>
            <a:r>
              <a:rPr lang="uz-Cyrl-UZ" sz="3600" dirty="0">
                <a:solidFill>
                  <a:schemeClr val="tx1"/>
                </a:solidFill>
              </a:rPr>
              <a:t> (</a:t>
            </a:r>
            <a:r>
              <a:rPr lang="uz-Cyrl-UZ" sz="3600" i="1" dirty="0">
                <a:solidFill>
                  <a:schemeClr val="tx1"/>
                </a:solidFill>
              </a:rPr>
              <a:t>botiq</a:t>
            </a:r>
            <a:r>
              <a:rPr lang="uz-Cyrl-UZ" sz="3600" dirty="0">
                <a:solidFill>
                  <a:schemeClr val="tx1"/>
                </a:solidFill>
              </a:rPr>
              <a:t>) deyiladi.</a:t>
            </a:r>
            <a:endParaRPr lang="ru-RU" sz="3600" dirty="0">
              <a:solidFill>
                <a:schemeClr val="tx1"/>
              </a:solidFill>
            </a:endParaRPr>
          </a:p>
          <a:p>
            <a:r>
              <a:rPr lang="uz-Cyrl-UZ" sz="3600" dirty="0">
                <a:solidFill>
                  <a:schemeClr val="tx1"/>
                </a:solidFill>
              </a:rPr>
              <a:t>Agar egri chiziq biror intervalning barcha nuqtalarida qavariq (botiq) bo‘lsa, u holda bu chiziq shu intervalda </a:t>
            </a:r>
            <a:r>
              <a:rPr lang="uz-Cyrl-UZ" sz="3600" i="1" dirty="0">
                <a:solidFill>
                  <a:schemeClr val="tx1"/>
                </a:solidFill>
              </a:rPr>
              <a:t>qavariq</a:t>
            </a:r>
            <a:r>
              <a:rPr lang="uz-Cyrl-UZ" sz="3600" dirty="0">
                <a:solidFill>
                  <a:schemeClr val="tx1"/>
                </a:solidFill>
              </a:rPr>
              <a:t> (</a:t>
            </a:r>
            <a:r>
              <a:rPr lang="uz-Cyrl-UZ" sz="3600" i="1" dirty="0">
                <a:solidFill>
                  <a:schemeClr val="tx1"/>
                </a:solidFill>
              </a:rPr>
              <a:t>botiq</a:t>
            </a:r>
            <a:r>
              <a:rPr lang="uz-Cyrl-UZ" sz="3600" dirty="0">
                <a:solidFill>
                  <a:schemeClr val="tx1"/>
                </a:solidFill>
              </a:rPr>
              <a:t>) deyiladi. 33-rasmda qavariq va 34-rasmda botiq egri chiziqlar chizilgan</a:t>
            </a:r>
            <a:r>
              <a:rPr lang="uz-Cyrl-UZ" sz="3600" dirty="0"/>
              <a:t>.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28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contrast="-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9585"/>
            <a:ext cx="8435404" cy="628955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76200" contourW="12700">
            <a:bevelT w="152400" h="82550" prst="softRound"/>
            <a:extrusionClr>
              <a:schemeClr val="bg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33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315" y="620688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2800" dirty="0"/>
              <a:t>Egri chiziq nuqtasining ordinatasini </a:t>
            </a:r>
            <a:r>
              <a:rPr lang="uz-Cyrl-UZ" sz="2800" i="1" dirty="0"/>
              <a:t>y</a:t>
            </a:r>
            <a:r>
              <a:rPr lang="uz-Cyrl-UZ" sz="2800" dirty="0"/>
              <a:t> bilan, shu egri chiziqqa </a:t>
            </a:r>
            <a:r>
              <a:rPr lang="uz-Cyrl-UZ" sz="2800" i="1" dirty="0"/>
              <a:t>M(x</a:t>
            </a:r>
            <a:r>
              <a:rPr lang="uz-Cyrl-UZ" sz="2800" i="1" baseline="-25000" dirty="0"/>
              <a:t>0</a:t>
            </a:r>
            <a:r>
              <a:rPr lang="uz-Cyrl-UZ" sz="2800" i="1" dirty="0"/>
              <a:t>,f(x</a:t>
            </a:r>
            <a:r>
              <a:rPr lang="uz-Cyrl-UZ" sz="2800" i="1" baseline="-25000" dirty="0"/>
              <a:t>0</a:t>
            </a:r>
            <a:r>
              <a:rPr lang="uz-Cyrl-UZ" sz="2800" i="1" dirty="0"/>
              <a:t>))</a:t>
            </a:r>
            <a:r>
              <a:rPr lang="uz-Cyrl-UZ" sz="2800" dirty="0"/>
              <a:t> nuqtasida o‘tkazilgan urinmaning </a:t>
            </a:r>
            <a:r>
              <a:rPr lang="uz-Cyrl-UZ" sz="2800" i="1" dirty="0"/>
              <a:t>x</a:t>
            </a:r>
            <a:r>
              <a:rPr lang="uz-Cyrl-UZ" sz="2800" dirty="0"/>
              <a:t> ga mos ordinatasini </a:t>
            </a:r>
            <a:r>
              <a:rPr lang="uz-Cyrl-UZ" sz="2800" i="1" dirty="0"/>
              <a:t>Y</a:t>
            </a:r>
            <a:r>
              <a:rPr lang="uz-Cyrl-UZ" sz="2800" dirty="0"/>
              <a:t> bilan belgilaylik. Ravshanki, agar </a:t>
            </a:r>
            <a:r>
              <a:rPr lang="uz-Cyrl-UZ" sz="2800" i="1" dirty="0"/>
              <a:t>x</a:t>
            </a:r>
            <a:r>
              <a:rPr lang="uz-Cyrl-UZ" sz="2800" i="1" baseline="-25000" dirty="0"/>
              <a:t>0</a:t>
            </a:r>
            <a:r>
              <a:rPr lang="uz-Cyrl-UZ" sz="2800" dirty="0"/>
              <a:t> nuqtaning biror atrofidan olingan barcha </a:t>
            </a:r>
            <a:r>
              <a:rPr lang="uz-Cyrl-UZ" sz="2800" i="1" dirty="0"/>
              <a:t>x </a:t>
            </a:r>
            <a:r>
              <a:rPr lang="uz-Cyrl-UZ" sz="2800" dirty="0"/>
              <a:t>lar uchun </a:t>
            </a:r>
            <a:r>
              <a:rPr lang="uz-Cyrl-UZ" sz="2800" i="1" dirty="0"/>
              <a:t>y-Y </a:t>
            </a:r>
            <a:r>
              <a:rPr lang="uz-Cyrl-UZ" sz="2800" i="1" dirty="0">
                <a:sym typeface="Symbol"/>
              </a:rPr>
              <a:t></a:t>
            </a:r>
            <a:r>
              <a:rPr lang="uz-Cyrl-UZ" sz="2800" dirty="0"/>
              <a:t> 0 (</a:t>
            </a:r>
            <a:r>
              <a:rPr lang="uz-Cyrl-UZ" sz="2800" i="1" dirty="0"/>
              <a:t>y-Y </a:t>
            </a:r>
            <a:r>
              <a:rPr lang="uz-Cyrl-UZ" sz="2800" i="1" dirty="0">
                <a:sym typeface="Symbol"/>
              </a:rPr>
              <a:t></a:t>
            </a:r>
            <a:r>
              <a:rPr lang="uz-Cyrl-UZ" sz="2800" i="1" dirty="0"/>
              <a:t> </a:t>
            </a:r>
            <a:r>
              <a:rPr lang="uz-Cyrl-UZ" sz="2800" dirty="0"/>
              <a:t>0) tengsizlik o‘rinli bo‘lsa, u holda egri chiziq </a:t>
            </a:r>
            <a:r>
              <a:rPr lang="uz-Cyrl-UZ" sz="2800" i="1" dirty="0"/>
              <a:t>x=x</a:t>
            </a:r>
            <a:r>
              <a:rPr lang="uz-Cyrl-UZ" sz="2800" i="1" baseline="-25000" dirty="0"/>
              <a:t>0</a:t>
            </a:r>
            <a:r>
              <a:rPr lang="uz-Cyrl-UZ" sz="2800" dirty="0"/>
              <a:t> nuqtada qavariq (botiq) bo‘ladi. (35-,36-rasmlar)</a:t>
            </a:r>
            <a:endParaRPr lang="ru-RU" sz="2800" dirty="0"/>
          </a:p>
          <a:p>
            <a:r>
              <a:rPr lang="uz-Cyrl-UZ" sz="2800" b="1" dirty="0"/>
              <a:t>1-teorema.</a:t>
            </a:r>
            <a:r>
              <a:rPr lang="uz-Cyrl-UZ" sz="2800" dirty="0"/>
              <a:t> Faraz qilaylik, </a:t>
            </a:r>
            <a:r>
              <a:rPr lang="uz-Cyrl-UZ" sz="2800" i="1" dirty="0"/>
              <a:t>f(x)</a:t>
            </a:r>
            <a:r>
              <a:rPr lang="uz-Cyrl-UZ" sz="2800" dirty="0"/>
              <a:t> funksiya </a:t>
            </a:r>
            <a:r>
              <a:rPr lang="uz-Cyrl-UZ" sz="2800" i="1" dirty="0"/>
              <a:t>X</a:t>
            </a:r>
            <a:r>
              <a:rPr lang="uz-Cyrl-UZ" sz="2800" dirty="0"/>
              <a:t> oraliqda aniqlangan va </a:t>
            </a:r>
            <a:r>
              <a:rPr lang="uz-Cyrl-UZ" sz="2800" i="1" dirty="0"/>
              <a:t>x</a:t>
            </a:r>
            <a:r>
              <a:rPr lang="uz-Cyrl-UZ" sz="2800" i="1" baseline="-25000" dirty="0"/>
              <a:t>0</a:t>
            </a:r>
            <a:r>
              <a:rPr lang="ru-RU" sz="2800" i="1" dirty="0">
                <a:sym typeface="Symbol"/>
              </a:rPr>
              <a:t></a:t>
            </a:r>
            <a:r>
              <a:rPr lang="uz-Cyrl-UZ" sz="2800" i="1" dirty="0"/>
              <a:t>X</a:t>
            </a:r>
            <a:r>
              <a:rPr lang="uz-Cyrl-UZ" sz="2800" dirty="0"/>
              <a:t> nuqtada ikkinchi tartibli hosilasi mavjud bo‘lsin. Agar </a:t>
            </a:r>
            <a:r>
              <a:rPr lang="uz-Cyrl-UZ" sz="2800" i="1" dirty="0"/>
              <a:t>f’’(x</a:t>
            </a:r>
            <a:r>
              <a:rPr lang="uz-Cyrl-UZ" sz="2800" i="1" baseline="-25000" dirty="0"/>
              <a:t>0</a:t>
            </a:r>
            <a:r>
              <a:rPr lang="uz-Cyrl-UZ" sz="2800" i="1" dirty="0"/>
              <a:t>)</a:t>
            </a:r>
            <a:r>
              <a:rPr lang="uz-Cyrl-UZ" sz="2800" dirty="0"/>
              <a:t>&gt;0 bo‘lsa, u holda funksiya grafigi </a:t>
            </a:r>
            <a:r>
              <a:rPr lang="uz-Cyrl-UZ" sz="2800" i="1" dirty="0"/>
              <a:t>x</a:t>
            </a:r>
            <a:r>
              <a:rPr lang="uz-Cyrl-UZ" sz="2800" i="1" baseline="-25000" dirty="0"/>
              <a:t>0</a:t>
            </a:r>
            <a:r>
              <a:rPr lang="uz-Cyrl-UZ" sz="2800" dirty="0"/>
              <a:t> nuqtada botiq; agar </a:t>
            </a:r>
            <a:r>
              <a:rPr lang="uz-Cyrl-UZ" sz="2800" i="1" dirty="0"/>
              <a:t>f’’(x</a:t>
            </a:r>
            <a:r>
              <a:rPr lang="uz-Cyrl-UZ" sz="2800" i="1" baseline="-25000" dirty="0"/>
              <a:t>0</a:t>
            </a:r>
            <a:r>
              <a:rPr lang="uz-Cyrl-UZ" sz="2800" i="1" dirty="0"/>
              <a:t>)</a:t>
            </a:r>
            <a:r>
              <a:rPr lang="uz-Cyrl-UZ" sz="2800" dirty="0"/>
              <a:t>&lt;0 bo‘lsa, u holda funksiya grafigi </a:t>
            </a:r>
            <a:r>
              <a:rPr lang="uz-Cyrl-UZ" sz="2800" i="1" dirty="0"/>
              <a:t>x</a:t>
            </a:r>
            <a:r>
              <a:rPr lang="uz-Cyrl-UZ" sz="2800" i="1" baseline="-25000" dirty="0"/>
              <a:t>0</a:t>
            </a:r>
            <a:r>
              <a:rPr lang="uz-Cyrl-UZ" sz="2800" dirty="0"/>
              <a:t> nuqtada qavariq bo‘ladi.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685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48680"/>
            <a:ext cx="8928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2800" b="1" dirty="0"/>
              <a:t>Isboti.</a:t>
            </a:r>
            <a:r>
              <a:rPr lang="uz-Cyrl-UZ" sz="2800" dirty="0"/>
              <a:t> Faraz qilaylik </a:t>
            </a:r>
            <a:r>
              <a:rPr lang="uz-Cyrl-UZ" sz="2800" i="1" dirty="0"/>
              <a:t>f’’(x</a:t>
            </a:r>
            <a:r>
              <a:rPr lang="uz-Cyrl-UZ" sz="2800" i="1" baseline="-25000" dirty="0"/>
              <a:t>0</a:t>
            </a:r>
            <a:r>
              <a:rPr lang="uz-Cyrl-UZ" sz="2800" i="1" dirty="0"/>
              <a:t>)</a:t>
            </a:r>
            <a:r>
              <a:rPr lang="uz-Cyrl-UZ" sz="2800" dirty="0"/>
              <a:t>&gt;0 bo‘lsin. Quyidagicha yordamchi funksiya kiritamiz: </a:t>
            </a:r>
            <a:r>
              <a:rPr lang="uz-Cyrl-UZ" sz="2800" i="1" dirty="0"/>
              <a:t>F(x)=y-Y</a:t>
            </a:r>
            <a:r>
              <a:rPr lang="uz-Cyrl-UZ" sz="2800" dirty="0"/>
              <a:t>, ya’ni </a:t>
            </a:r>
            <a:r>
              <a:rPr lang="uz-Cyrl-UZ" sz="2800" i="1" dirty="0"/>
              <a:t>F(x)=f(x)-f(x</a:t>
            </a:r>
            <a:r>
              <a:rPr lang="uz-Cyrl-UZ" sz="2800" i="1" baseline="-25000" dirty="0"/>
              <a:t>0</a:t>
            </a:r>
            <a:r>
              <a:rPr lang="uz-Cyrl-UZ" sz="2800" i="1" dirty="0"/>
              <a:t>)-f’(x</a:t>
            </a:r>
            <a:r>
              <a:rPr lang="uz-Cyrl-UZ" sz="2800" i="1" baseline="-25000" dirty="0"/>
              <a:t>0</a:t>
            </a:r>
            <a:r>
              <a:rPr lang="uz-Cyrl-UZ" sz="2800" i="1" dirty="0"/>
              <a:t>)(x-x</a:t>
            </a:r>
            <a:r>
              <a:rPr lang="uz-Cyrl-UZ" sz="2800" i="1" baseline="-25000" dirty="0"/>
              <a:t>0</a:t>
            </a:r>
            <a:r>
              <a:rPr lang="uz-Cyrl-UZ" sz="2800" i="1" dirty="0"/>
              <a:t>).</a:t>
            </a:r>
            <a:r>
              <a:rPr lang="uz-Cyrl-UZ" sz="2800" dirty="0"/>
              <a:t> Ravshanki </a:t>
            </a:r>
            <a:r>
              <a:rPr lang="uz-Cyrl-UZ" sz="2800" i="1" dirty="0"/>
              <a:t>F(x</a:t>
            </a:r>
            <a:r>
              <a:rPr lang="uz-Cyrl-UZ" sz="2800" i="1" baseline="-25000" dirty="0"/>
              <a:t>0</a:t>
            </a:r>
            <a:r>
              <a:rPr lang="uz-Cyrl-UZ" sz="2800" i="1" dirty="0"/>
              <a:t>)=0, F’(x)=f’(x)-f’(x</a:t>
            </a:r>
            <a:r>
              <a:rPr lang="uz-Cyrl-UZ" sz="2800" i="1" baseline="-25000" dirty="0"/>
              <a:t>0</a:t>
            </a:r>
            <a:r>
              <a:rPr lang="uz-Cyrl-UZ" sz="2800" i="1" dirty="0"/>
              <a:t>), F’’(x)=f’’(x)</a:t>
            </a:r>
            <a:r>
              <a:rPr lang="uz-Cyrl-UZ" sz="2800" dirty="0"/>
              <a:t> bo‘ladi. Bundan </a:t>
            </a:r>
            <a:r>
              <a:rPr lang="uz-Cyrl-UZ" sz="2800" i="1" dirty="0"/>
              <a:t>F’(x</a:t>
            </a:r>
            <a:r>
              <a:rPr lang="uz-Cyrl-UZ" sz="2800" i="1" baseline="-25000" dirty="0"/>
              <a:t>0</a:t>
            </a:r>
            <a:r>
              <a:rPr lang="uz-Cyrl-UZ" sz="2800" i="1" dirty="0"/>
              <a:t>)=f’(x</a:t>
            </a:r>
            <a:r>
              <a:rPr lang="uz-Cyrl-UZ" sz="2800" i="1" baseline="-25000" dirty="0"/>
              <a:t>0</a:t>
            </a:r>
            <a:r>
              <a:rPr lang="uz-Cyrl-UZ" sz="2800" i="1" dirty="0"/>
              <a:t>)-f’(x</a:t>
            </a:r>
            <a:r>
              <a:rPr lang="uz-Cyrl-UZ" sz="2800" i="1" baseline="-25000" dirty="0"/>
              <a:t>0</a:t>
            </a:r>
            <a:r>
              <a:rPr lang="uz-Cyrl-UZ" sz="2800" i="1" dirty="0"/>
              <a:t>)</a:t>
            </a:r>
            <a:r>
              <a:rPr lang="uz-Cyrl-UZ" sz="2800" dirty="0"/>
              <a:t>=0 va </a:t>
            </a:r>
            <a:r>
              <a:rPr lang="uz-Cyrl-UZ" sz="2800" i="1" dirty="0"/>
              <a:t>F’’(x</a:t>
            </a:r>
            <a:r>
              <a:rPr lang="uz-Cyrl-UZ" sz="2800" i="1" baseline="-25000" dirty="0"/>
              <a:t>0</a:t>
            </a:r>
            <a:r>
              <a:rPr lang="uz-Cyrl-UZ" sz="2800" i="1" dirty="0"/>
              <a:t>)=f’’(x</a:t>
            </a:r>
            <a:r>
              <a:rPr lang="uz-Cyrl-UZ" sz="2800" i="1" baseline="-25000" dirty="0"/>
              <a:t>0</a:t>
            </a:r>
            <a:r>
              <a:rPr lang="uz-Cyrl-UZ" sz="2800" i="1" dirty="0"/>
              <a:t>)</a:t>
            </a:r>
            <a:r>
              <a:rPr lang="uz-Cyrl-UZ" sz="2800" dirty="0"/>
              <a:t>&gt;0 ekanligi kelib chiqadi. Demak, (ekstremum mavjudligining yetarli shartiga ko‘ra)  </a:t>
            </a:r>
            <a:r>
              <a:rPr lang="uz-Cyrl-UZ" sz="2800" i="1" dirty="0"/>
              <a:t>x</a:t>
            </a:r>
            <a:r>
              <a:rPr lang="uz-Cyrl-UZ" sz="2800" i="1" baseline="-25000" dirty="0"/>
              <a:t>0</a:t>
            </a:r>
            <a:r>
              <a:rPr lang="uz-Cyrl-UZ" sz="2800" dirty="0"/>
              <a:t> nuqta </a:t>
            </a:r>
            <a:r>
              <a:rPr lang="uz-Cyrl-UZ" sz="2800" i="1" dirty="0"/>
              <a:t>F(x)</a:t>
            </a:r>
            <a:r>
              <a:rPr lang="uz-Cyrl-UZ" sz="2800" dirty="0"/>
              <a:t> funksiyaning minimum nuqtasi bo‘ladi, ya’ni  </a:t>
            </a:r>
            <a:r>
              <a:rPr lang="uz-Cyrl-UZ" sz="2800" i="1" dirty="0"/>
              <a:t>x</a:t>
            </a:r>
            <a:r>
              <a:rPr lang="uz-Cyrl-UZ" sz="2800" i="1" baseline="-25000" dirty="0"/>
              <a:t>0</a:t>
            </a:r>
            <a:r>
              <a:rPr lang="uz-Cyrl-UZ" sz="2800" dirty="0"/>
              <a:t> nuqtaning biror atrofida </a:t>
            </a:r>
            <a:r>
              <a:rPr lang="uz-Cyrl-UZ" sz="2800" i="1" dirty="0"/>
              <a:t>F(x)</a:t>
            </a:r>
            <a:r>
              <a:rPr lang="ru-RU" sz="2800" i="1" dirty="0">
                <a:sym typeface="Symbol"/>
              </a:rPr>
              <a:t></a:t>
            </a:r>
            <a:r>
              <a:rPr lang="uz-Cyrl-UZ" sz="2800" i="1" dirty="0"/>
              <a:t>F(x</a:t>
            </a:r>
            <a:r>
              <a:rPr lang="uz-Cyrl-UZ" sz="2800" i="1" baseline="-25000" dirty="0"/>
              <a:t>0</a:t>
            </a:r>
            <a:r>
              <a:rPr lang="uz-Cyrl-UZ" sz="2800" i="1" dirty="0"/>
              <a:t>)=</a:t>
            </a:r>
            <a:r>
              <a:rPr lang="uz-Cyrl-UZ" sz="2800" dirty="0"/>
              <a:t>0 bo‘ladi. </a:t>
            </a:r>
            <a:r>
              <a:rPr lang="uz-Cyrl-UZ" sz="2800" i="1" dirty="0"/>
              <a:t>F(x)=y-Y</a:t>
            </a:r>
            <a:r>
              <a:rPr lang="uz-Cyrl-UZ" sz="2800" dirty="0"/>
              <a:t> bo‘lganligidan </a:t>
            </a:r>
            <a:r>
              <a:rPr lang="uz-Cyrl-UZ" sz="2800" i="1" dirty="0"/>
              <a:t>y</a:t>
            </a:r>
            <a:r>
              <a:rPr lang="ru-RU" sz="2800" i="1" dirty="0">
                <a:sym typeface="Symbol"/>
              </a:rPr>
              <a:t></a:t>
            </a:r>
            <a:r>
              <a:rPr lang="uz-Cyrl-UZ" sz="2800" i="1" dirty="0"/>
              <a:t>Y</a:t>
            </a:r>
            <a:r>
              <a:rPr lang="uz-Cyrl-UZ" sz="2800" dirty="0"/>
              <a:t> tengsizlik o‘rinli bo‘ladi. Bu esa </a:t>
            </a:r>
            <a:r>
              <a:rPr lang="uz-Cyrl-UZ" sz="2800" i="1" dirty="0"/>
              <a:t>x</a:t>
            </a:r>
            <a:r>
              <a:rPr lang="uz-Cyrl-UZ" sz="2800" i="1" baseline="-25000" dirty="0"/>
              <a:t>0</a:t>
            </a:r>
            <a:r>
              <a:rPr lang="uz-Cyrl-UZ" sz="2800" dirty="0"/>
              <a:t> nuqtaning aytilgan atrofida funksiya grafigi urinmadan yuqorida joylashishini, ya’ni funksiya grafigi </a:t>
            </a:r>
            <a:r>
              <a:rPr lang="uz-Cyrl-UZ" sz="2800" i="1" dirty="0"/>
              <a:t>x</a:t>
            </a:r>
            <a:r>
              <a:rPr lang="uz-Cyrl-UZ" sz="2800" i="1" baseline="-25000" dirty="0"/>
              <a:t>0</a:t>
            </a:r>
            <a:r>
              <a:rPr lang="uz-Cyrl-UZ" sz="2800" dirty="0"/>
              <a:t> nuqtada botiq bo‘ladi. Teoremaning ikkinchi qismi shunga o‘xshash isbotlanadi.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0791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2800" dirty="0"/>
              <a:t>Agar biror intervalda </a:t>
            </a:r>
            <a:r>
              <a:rPr lang="uz-Cyrl-UZ" sz="2800" i="1" dirty="0"/>
              <a:t>f’’(x)</a:t>
            </a:r>
            <a:r>
              <a:rPr lang="uz-Cyrl-UZ" sz="2800" dirty="0"/>
              <a:t>&gt;0 ( </a:t>
            </a:r>
            <a:r>
              <a:rPr lang="uz-Cyrl-UZ" sz="2800" i="1" dirty="0"/>
              <a:t>f’’(x)</a:t>
            </a:r>
            <a:r>
              <a:rPr lang="uz-Cyrl-UZ" sz="2800" dirty="0"/>
              <a:t>&lt;0 ) bo‘lsa, u holda  </a:t>
            </a:r>
            <a:r>
              <a:rPr lang="uz-Cyrl-UZ" sz="2800" i="1" dirty="0"/>
              <a:t>y</a:t>
            </a:r>
            <a:r>
              <a:rPr lang="uz-Cyrl-UZ" sz="2800" dirty="0"/>
              <a:t>=</a:t>
            </a:r>
            <a:r>
              <a:rPr lang="uz-Cyrl-UZ" sz="2800" i="1" dirty="0"/>
              <a:t>f(x) </a:t>
            </a:r>
            <a:r>
              <a:rPr lang="uz-Cyrl-UZ" sz="2800" dirty="0"/>
              <a:t>egri chiziq  shu intervalda botiq (qavariq) bo‘ladi. </a:t>
            </a:r>
            <a:endParaRPr lang="ru-RU" sz="2800" dirty="0"/>
          </a:p>
          <a:p>
            <a:r>
              <a:rPr lang="uz-Cyrl-UZ" sz="2800" i="1" dirty="0"/>
              <a:t>Misol</a:t>
            </a:r>
            <a:r>
              <a:rPr lang="uz-Cyrl-UZ" sz="2800" dirty="0"/>
              <a:t>. Ushbu </a:t>
            </a:r>
            <a:r>
              <a:rPr lang="uz-Cyrl-UZ" sz="2800" i="1" dirty="0"/>
              <a:t>y=x</a:t>
            </a:r>
            <a:r>
              <a:rPr lang="uz-Cyrl-UZ" sz="2800" i="1" baseline="30000" dirty="0"/>
              <a:t>5</a:t>
            </a:r>
            <a:r>
              <a:rPr lang="uz-Cyrl-UZ" sz="2800" dirty="0"/>
              <a:t> funksiya grafigining botiqlik, qavariqlik oraliqlarini aniqlang.</a:t>
            </a:r>
            <a:endParaRPr lang="ru-RU" sz="2800" dirty="0"/>
          </a:p>
          <a:p>
            <a:r>
              <a:rPr lang="en-US" sz="2800" i="1" dirty="0" err="1"/>
              <a:t>Yechish</a:t>
            </a:r>
            <a:r>
              <a:rPr lang="en-US" sz="2800" dirty="0"/>
              <a:t>. </a:t>
            </a:r>
            <a:r>
              <a:rPr lang="en-US" sz="2800" dirty="0" err="1"/>
              <a:t>Funksiyaning</a:t>
            </a:r>
            <a:r>
              <a:rPr lang="en-US" sz="2800" dirty="0"/>
              <a:t> </a:t>
            </a:r>
            <a:r>
              <a:rPr lang="en-US" sz="2800" dirty="0" err="1"/>
              <a:t>ikkinchi</a:t>
            </a:r>
            <a:r>
              <a:rPr lang="en-US" sz="2800" dirty="0"/>
              <a:t> </a:t>
            </a:r>
            <a:r>
              <a:rPr lang="en-US" sz="2800" dirty="0" err="1"/>
              <a:t>tartibli</a:t>
            </a:r>
            <a:r>
              <a:rPr lang="en-US" sz="2800" dirty="0"/>
              <a:t> </a:t>
            </a:r>
            <a:r>
              <a:rPr lang="en-US" sz="2800" dirty="0" err="1"/>
              <a:t>hosilasini</a:t>
            </a:r>
            <a:r>
              <a:rPr lang="en-US" sz="2800" dirty="0"/>
              <a:t> </a:t>
            </a:r>
            <a:r>
              <a:rPr lang="en-US" sz="2800" dirty="0" err="1"/>
              <a:t>topamiz</a:t>
            </a:r>
            <a:r>
              <a:rPr lang="en-US" sz="2800" dirty="0"/>
              <a:t>: </a:t>
            </a:r>
            <a:r>
              <a:rPr lang="en-US" sz="2800" i="1" dirty="0"/>
              <a:t>y’’=20x</a:t>
            </a:r>
            <a:r>
              <a:rPr lang="en-US" sz="2800" i="1" baseline="30000" dirty="0"/>
              <a:t>3</a:t>
            </a:r>
            <a:r>
              <a:rPr lang="en-US" sz="2800" dirty="0"/>
              <a:t>. </a:t>
            </a:r>
            <a:r>
              <a:rPr lang="en-US" sz="2800" dirty="0" err="1"/>
              <a:t>Bundan</a:t>
            </a:r>
            <a:r>
              <a:rPr lang="en-US" sz="2800" dirty="0"/>
              <a:t>, agar </a:t>
            </a:r>
            <a:r>
              <a:rPr lang="en-US" sz="2800" i="1" dirty="0"/>
              <a:t>x</a:t>
            </a:r>
            <a:r>
              <a:rPr lang="en-US" sz="2800" dirty="0"/>
              <a:t>&gt;0 </a:t>
            </a:r>
            <a:r>
              <a:rPr lang="en-US" sz="2800" dirty="0" err="1"/>
              <a:t>bo‘lsa</a:t>
            </a:r>
            <a:r>
              <a:rPr lang="en-US" sz="2800" dirty="0"/>
              <a:t>,  </a:t>
            </a:r>
            <a:r>
              <a:rPr lang="en-US" sz="2800" i="1" dirty="0"/>
              <a:t>y</a:t>
            </a:r>
            <a:r>
              <a:rPr lang="en-US" sz="2800" dirty="0"/>
              <a:t>’’&gt;0,</a:t>
            </a:r>
            <a:r>
              <a:rPr lang="uz-Cyrl-UZ" sz="2800" dirty="0"/>
              <a:t>  agar </a:t>
            </a:r>
            <a:r>
              <a:rPr lang="en-US" sz="2800" i="1" dirty="0"/>
              <a:t>x</a:t>
            </a:r>
            <a:r>
              <a:rPr lang="en-US" sz="2800" dirty="0"/>
              <a:t>&lt;0 </a:t>
            </a:r>
            <a:r>
              <a:rPr lang="uz-Cyrl-UZ" sz="2800" dirty="0"/>
              <a:t>bo‘lsa </a:t>
            </a:r>
            <a:r>
              <a:rPr lang="en-US" sz="2800" i="1" dirty="0"/>
              <a:t>y</a:t>
            </a:r>
            <a:r>
              <a:rPr lang="en-US" sz="2800" dirty="0"/>
              <a:t>’’&lt;0 </a:t>
            </a:r>
            <a:r>
              <a:rPr lang="uz-Cyrl-UZ" sz="2800" dirty="0"/>
              <a:t>bo‘ladi. Demak, (-</a:t>
            </a:r>
            <a:r>
              <a:rPr lang="en-US" sz="2800" dirty="0">
                <a:sym typeface="Symbol"/>
              </a:rPr>
              <a:t></a:t>
            </a:r>
            <a:r>
              <a:rPr lang="uz-Cyrl-UZ" sz="2800" dirty="0"/>
              <a:t>;0) oraliqda egri chiziq qavariq, (0;+</a:t>
            </a:r>
            <a:r>
              <a:rPr lang="uz-Cyrl-UZ" sz="2800" dirty="0">
                <a:sym typeface="Symbol"/>
              </a:rPr>
              <a:t></a:t>
            </a:r>
            <a:r>
              <a:rPr lang="uz-Cyrl-UZ" sz="2800" dirty="0"/>
              <a:t>) oraliqda esa botiq bo‘ladi.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196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210979"/>
            <a:ext cx="63863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Овал 12"/>
          <p:cNvSpPr>
            <a:spLocks noChangeArrowheads="1"/>
          </p:cNvSpPr>
          <p:nvPr/>
        </p:nvSpPr>
        <p:spPr bwMode="auto">
          <a:xfrm>
            <a:off x="2843809" y="457201"/>
            <a:ext cx="2304256" cy="1061720"/>
          </a:xfrm>
          <a:prstGeom prst="ellipse">
            <a:avLst/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round/>
            <a:headEnd/>
            <a:tailEnd/>
          </a:ln>
          <a:effectLst>
            <a:outerShdw dist="107763" dir="18900000" algn="ctr" rotWithShape="0">
              <a:srgbClr val="622423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b="1" dirty="0" err="1">
                <a:effectLst/>
                <a:latin typeface="Times New Roman"/>
                <a:ea typeface="Times New Roman"/>
              </a:rPr>
              <a:t>Egri</a:t>
            </a:r>
            <a:r>
              <a:rPr lang="en-US" sz="20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effectLst/>
                <a:latin typeface="Times New Roman"/>
                <a:ea typeface="Times New Roman"/>
              </a:rPr>
              <a:t>chiziqning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4865747" y="2171382"/>
            <a:ext cx="1866493" cy="111360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round/>
            <a:headEnd/>
            <a:tailEnd/>
          </a:ln>
          <a:effectLst>
            <a:outerShdw dist="107763" dir="18900000" algn="ctr" rotWithShape="0">
              <a:srgbClr val="4E6128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b="1" dirty="0" err="1">
                <a:effectLst/>
                <a:latin typeface="Times New Roman"/>
                <a:ea typeface="Times New Roman"/>
              </a:rPr>
              <a:t>botiqligi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16" name="Скругленный прямоугольник 15"/>
          <p:cNvSpPr>
            <a:spLocks noChangeArrowheads="1"/>
          </p:cNvSpPr>
          <p:nvPr/>
        </p:nvSpPr>
        <p:spPr bwMode="auto">
          <a:xfrm>
            <a:off x="1304235" y="2145734"/>
            <a:ext cx="2071033" cy="10069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round/>
            <a:headEnd/>
            <a:tailEnd/>
          </a:ln>
          <a:effectLst>
            <a:outerShdw dist="107763" dir="18900000" algn="ctr" rotWithShape="0">
              <a:srgbClr val="4E6128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b="1" dirty="0" err="1">
                <a:effectLst/>
                <a:latin typeface="Times New Roman"/>
                <a:ea typeface="Times New Roman"/>
              </a:rPr>
              <a:t>qavariqligi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7" name="Прямая со стрелкой 16"/>
          <p:cNvCxnSpPr>
            <a:cxnSpLocks noChangeShapeType="1"/>
          </p:cNvCxnSpPr>
          <p:nvPr/>
        </p:nvCxnSpPr>
        <p:spPr bwMode="auto">
          <a:xfrm flipH="1">
            <a:off x="2243412" y="1391178"/>
            <a:ext cx="931259" cy="54192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Прямая со стрелкой 17"/>
          <p:cNvCxnSpPr>
            <a:cxnSpLocks noChangeShapeType="1"/>
          </p:cNvCxnSpPr>
          <p:nvPr/>
        </p:nvCxnSpPr>
        <p:spPr bwMode="auto">
          <a:xfrm>
            <a:off x="4865747" y="1391178"/>
            <a:ext cx="744196" cy="52604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Овал 18"/>
          <p:cNvSpPr>
            <a:spLocks noChangeArrowheads="1"/>
          </p:cNvSpPr>
          <p:nvPr/>
        </p:nvSpPr>
        <p:spPr bwMode="auto">
          <a:xfrm>
            <a:off x="544676" y="4036091"/>
            <a:ext cx="3292561" cy="2062088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107763" dir="18900000" algn="ctr" rotWithShape="0">
              <a:srgbClr val="974706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0" name="Овал 19"/>
          <p:cNvSpPr>
            <a:spLocks noChangeArrowheads="1"/>
          </p:cNvSpPr>
          <p:nvPr/>
        </p:nvSpPr>
        <p:spPr bwMode="auto">
          <a:xfrm>
            <a:off x="4355976" y="4000087"/>
            <a:ext cx="3600400" cy="2098092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107763" dir="18900000" algn="ctr" rotWithShape="0">
              <a:srgbClr val="974706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1400"/>
          </a:p>
        </p:txBody>
      </p:sp>
      <p:cxnSp>
        <p:nvCxnSpPr>
          <p:cNvPr id="21" name="Прямая со стрелкой 20"/>
          <p:cNvCxnSpPr>
            <a:cxnSpLocks noChangeShapeType="1"/>
          </p:cNvCxnSpPr>
          <p:nvPr/>
        </p:nvCxnSpPr>
        <p:spPr bwMode="auto">
          <a:xfrm>
            <a:off x="2195736" y="3206365"/>
            <a:ext cx="0" cy="79869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Прямая со стрелкой 21"/>
          <p:cNvCxnSpPr>
            <a:cxnSpLocks noChangeShapeType="1"/>
          </p:cNvCxnSpPr>
          <p:nvPr/>
        </p:nvCxnSpPr>
        <p:spPr bwMode="auto">
          <a:xfrm>
            <a:off x="6021686" y="3263654"/>
            <a:ext cx="0" cy="74141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6896" y="165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1520" y="383828"/>
            <a:ext cx="781236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2-ta’rif.</a:t>
            </a:r>
            <a:r>
              <a:rPr kumimoji="0" lang="uz-Cyrl-U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Agar </a:t>
            </a:r>
            <a:r>
              <a:rPr kumimoji="0" lang="uz-Cyrl-U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uz-Cyrl-UZ" sz="28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uz-Cyrl-U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nuqtaning   shunday  (</a:t>
            </a:r>
            <a:r>
              <a:rPr kumimoji="0" lang="uz-Cyrl-U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uz-Cyrl-UZ" sz="28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uz-Cyrl-U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</a:t>
            </a:r>
            <a:r>
              <a:rPr kumimoji="0" lang="uz-Cyrl-U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;x</a:t>
            </a:r>
            <a:r>
              <a:rPr kumimoji="0" lang="uz-Cyrl-UZ" sz="28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0</a:t>
            </a:r>
            <a:r>
              <a:rPr kumimoji="0" lang="uz-Cyrl-U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+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</a:t>
            </a:r>
            <a:r>
              <a:rPr kumimoji="0" lang="uz-Cyrl-U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atrofi topilib,</a:t>
            </a:r>
            <a:r>
              <a:rPr kumimoji="0" lang="uz-Cyrl-U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f(x) </a:t>
            </a:r>
            <a:r>
              <a:rPr kumimoji="0" lang="uz-Cyrl-U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uz-Cyrl-U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funksiya  (x</a:t>
            </a:r>
            <a:r>
              <a:rPr kumimoji="0" lang="uz-Cyrl-UZ" sz="28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0</a:t>
            </a:r>
            <a:r>
              <a:rPr kumimoji="0" lang="uz-Cyrl-U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-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</a:t>
            </a:r>
            <a:r>
              <a:rPr kumimoji="0" lang="uz-Cyrl-U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;x</a:t>
            </a:r>
            <a:r>
              <a:rPr kumimoji="0" lang="uz-Cyrl-UZ" sz="28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0</a:t>
            </a:r>
            <a:r>
              <a:rPr kumimoji="0" lang="uz-Cyrl-U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  <a:r>
              <a:rPr kumimoji="0" lang="uz-Cyrl-U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</a:t>
            </a:r>
            <a:r>
              <a:rPr kumimoji="0" lang="uz-Cyrl-U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oraliqda  botiq (qavariq), (x</a:t>
            </a:r>
            <a:r>
              <a:rPr kumimoji="0" lang="uz-Cyrl-UZ" sz="28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0</a:t>
            </a:r>
            <a:r>
              <a:rPr kumimoji="0" lang="uz-Cyrl-U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;x</a:t>
            </a:r>
            <a:r>
              <a:rPr kumimoji="0" lang="uz-Cyrl-UZ" sz="28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0</a:t>
            </a:r>
            <a:r>
              <a:rPr kumimoji="0" lang="uz-Cyrl-U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+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</a:t>
            </a:r>
            <a:r>
              <a:rPr kumimoji="0" lang="uz-Cyrl-U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uz-Cyrl-U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oraliqda esa</a:t>
            </a:r>
            <a:r>
              <a:rPr kumimoji="0" lang="uz-Cyrl-U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qavariq (botiq) bo‘lsa,  u holda x</a:t>
            </a:r>
            <a:r>
              <a:rPr kumimoji="0" lang="uz-Cyrl-UZ" sz="28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0</a:t>
            </a:r>
            <a:r>
              <a:rPr kumimoji="0" lang="uz-Cyrl-U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uz-Cyrl-U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nuqta </a:t>
            </a:r>
            <a:r>
              <a:rPr kumimoji="0" lang="uz-Cyrl-U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y=f(x)</a:t>
            </a:r>
            <a:r>
              <a:rPr kumimoji="0" lang="uz-Cyrl-U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egri chiziqning </a:t>
            </a:r>
            <a:r>
              <a:rPr kumimoji="0" lang="uz-Cyrl-U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burilish  nuqtasi</a:t>
            </a:r>
            <a:r>
              <a:rPr kumimoji="0" lang="uz-Cyrl-U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deyiladi.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Agar burilish nuqtasida urinma mavjud bo‘lsa, u egri chiziqni kesib o‘tadi.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2-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teorema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.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Aytaylik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y=f(x)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funksiya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x=x</a:t>
            </a:r>
            <a:r>
              <a:rPr kumimoji="0" lang="en-US" sz="28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0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nu</a:t>
            </a:r>
            <a:r>
              <a:rPr kumimoji="0" lang="uz-Cyrl-U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q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tada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differensiallanuvchi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bo‘lsin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. Agar x=x</a:t>
            </a:r>
            <a:r>
              <a:rPr kumimoji="0" lang="en-US" sz="28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0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nu</a:t>
            </a:r>
            <a:r>
              <a:rPr kumimoji="0" lang="uz-Cyrl-U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q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ta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funksiyaning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grafigining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burilish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nu</a:t>
            </a:r>
            <a:r>
              <a:rPr kumimoji="0" lang="uz-Cyrl-U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q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tasi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bo‘lsa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 u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holda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shu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nuqtada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funksiyaning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ikkinchi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tartibli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hosilasi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mavjud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va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nolga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teng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yoki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mavjud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bo‘lmaydi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466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1205</TotalTime>
  <Words>1805</Words>
  <Application>Microsoft Office PowerPoint</Application>
  <PresentationFormat>Экран (4:3)</PresentationFormat>
  <Paragraphs>202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 Math</vt:lpstr>
      <vt:lpstr>Candara</vt:lpstr>
      <vt:lpstr>Symbol</vt:lpstr>
      <vt:lpstr>Times New Roman</vt:lpstr>
      <vt:lpstr>Волна</vt:lpstr>
      <vt:lpstr>Формула</vt:lpstr>
      <vt:lpstr>Презентация PowerPoint</vt:lpstr>
      <vt:lpstr>Reja:</vt:lpstr>
      <vt:lpstr>Funksiyaning qavariqligi va botiqligi.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Egri chiziqning qavariqligi va botiqligi.</dc:title>
  <dc:creator>acer E 15</dc:creator>
  <cp:lastModifiedBy>User</cp:lastModifiedBy>
  <cp:revision>76</cp:revision>
  <dcterms:created xsi:type="dcterms:W3CDTF">2016-04-02T08:32:09Z</dcterms:created>
  <dcterms:modified xsi:type="dcterms:W3CDTF">2016-05-19T10:52:45Z</dcterms:modified>
</cp:coreProperties>
</file>