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8" r:id="rId12"/>
    <p:sldId id="269" r:id="rId13"/>
    <p:sldId id="270" r:id="rId14"/>
    <p:sldId id="265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4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954562"/>
          </a:xfrm>
        </p:spPr>
        <p:txBody>
          <a:bodyPr>
            <a:normAutofit/>
          </a:bodyPr>
          <a:lstStyle/>
          <a:p>
            <a:r>
              <a:rPr lang="uz-Cyrl-UZ" b="1" dirty="0" smtClean="0">
                <a:solidFill>
                  <a:schemeClr val="tx1"/>
                </a:solidFill>
              </a:rPr>
              <a:t>1</a:t>
            </a:r>
            <a:r>
              <a:rPr lang="en-US" b="1" dirty="0" smtClean="0">
                <a:solidFill>
                  <a:schemeClr val="tx1"/>
                </a:solidFill>
              </a:rPr>
              <a:t>1</a:t>
            </a:r>
            <a:r>
              <a:rPr lang="uz-Cyrl-UZ" b="1" dirty="0" smtClean="0">
                <a:solidFill>
                  <a:schemeClr val="tx1"/>
                </a:solidFill>
              </a:rPr>
              <a:t>-Mavzu</a:t>
            </a:r>
            <a:r>
              <a:rPr lang="uz-Cyrl-UZ" b="1" dirty="0">
                <a:solidFill>
                  <a:schemeClr val="tx1"/>
                </a:solidFill>
              </a:rPr>
              <a:t>. Funksiyaning nuqtadagi limitining ta</a:t>
            </a:r>
            <a:r>
              <a:rPr lang="en-US" b="1" dirty="0">
                <a:solidFill>
                  <a:schemeClr val="tx1"/>
                </a:solidFill>
              </a:rPr>
              <a:t>’</a:t>
            </a:r>
            <a:r>
              <a:rPr lang="uz-Cyrl-UZ" b="1" dirty="0">
                <a:solidFill>
                  <a:schemeClr val="tx1"/>
                </a:solidFill>
              </a:rPr>
              <a:t>riflari. Limitga ega bo’lgan funksiyalarning xossalari</a:t>
            </a:r>
            <a:r>
              <a:rPr lang="uz-Cyrl-UZ" b="1" dirty="0" smtClean="0">
                <a:solidFill>
                  <a:schemeClr val="tx1"/>
                </a:solidFill>
              </a:rPr>
              <a:t>.</a:t>
            </a:r>
            <a:r>
              <a:rPr lang="en-US" b="1" dirty="0" smtClean="0">
                <a:solidFill>
                  <a:schemeClr val="tx1"/>
                </a:solidFill>
              </a:rPr>
              <a:t/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err="1">
                <a:solidFill>
                  <a:prstClr val="black"/>
                </a:solidFill>
              </a:rPr>
              <a:t>Bir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tomonli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limitlar</a:t>
            </a:r>
            <a:r>
              <a:rPr lang="en-US" b="1" dirty="0">
                <a:solidFill>
                  <a:prstClr val="black"/>
                </a:solidFill>
              </a:rPr>
              <a:t>. </a:t>
            </a:r>
            <a:r>
              <a:rPr lang="en-US" b="1" dirty="0" err="1">
                <a:solidFill>
                  <a:prstClr val="black"/>
                </a:solidFill>
              </a:rPr>
              <a:t>Bir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uz-Cyrl-UZ" b="1" dirty="0">
                <a:solidFill>
                  <a:prstClr val="black"/>
                </a:solidFill>
              </a:rPr>
              <a:t>tomonli limitlar asosida </a:t>
            </a:r>
            <a:r>
              <a:rPr lang="en-US" b="1" dirty="0" err="1">
                <a:solidFill>
                  <a:prstClr val="black"/>
                </a:solidFill>
              </a:rPr>
              <a:t>funksiyaning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chekli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limitga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ega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bo’lish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sharti</a:t>
            </a:r>
            <a:r>
              <a:rPr lang="en-US" b="1" dirty="0">
                <a:solidFill>
                  <a:prstClr val="black"/>
                </a:solidFill>
              </a:rPr>
              <a:t>.</a:t>
            </a:r>
            <a:r>
              <a:rPr lang="ru-RU" dirty="0">
                <a:solidFill>
                  <a:prstClr val="black"/>
                </a:solidFill>
              </a:rPr>
              <a:t/>
            </a:r>
            <a:br>
              <a:rPr lang="ru-RU" dirty="0">
                <a:solidFill>
                  <a:prstClr val="black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8578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 rotWithShape="1">
          <a:blip r:embed="rId2"/>
          <a:srcRect l="21634" t="35062" r="21796" b="14767"/>
          <a:stretch/>
        </p:blipFill>
        <p:spPr bwMode="auto">
          <a:xfrm>
            <a:off x="179512" y="836712"/>
            <a:ext cx="8352928" cy="49685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12030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 rotWithShape="1">
          <a:blip r:embed="rId2"/>
          <a:srcRect l="22436" t="29932" r="21955" b="27309"/>
          <a:stretch/>
        </p:blipFill>
        <p:spPr bwMode="auto">
          <a:xfrm>
            <a:off x="683568" y="836712"/>
            <a:ext cx="7056784" cy="44644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36395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 rotWithShape="1">
          <a:blip r:embed="rId2"/>
          <a:srcRect l="22275" t="43329" r="22116" b="20468"/>
          <a:stretch/>
        </p:blipFill>
        <p:spPr bwMode="auto">
          <a:xfrm>
            <a:off x="827584" y="764704"/>
            <a:ext cx="7416824" cy="50405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0754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 rotWithShape="1">
          <a:blip r:embed="rId2"/>
          <a:srcRect l="23077" t="31642" r="21635" b="44128"/>
          <a:stretch/>
        </p:blipFill>
        <p:spPr bwMode="auto">
          <a:xfrm>
            <a:off x="755576" y="1340769"/>
            <a:ext cx="7776863" cy="24930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89305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 rotWithShape="1">
          <a:blip r:embed="rId2"/>
          <a:srcRect l="22596" t="36203" r="21635" b="11346"/>
          <a:stretch/>
        </p:blipFill>
        <p:spPr bwMode="auto">
          <a:xfrm>
            <a:off x="611560" y="620688"/>
            <a:ext cx="7992888" cy="49685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9726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314602"/>
          </a:xfrm>
        </p:spPr>
        <p:txBody>
          <a:bodyPr>
            <a:normAutofit fontScale="90000"/>
          </a:bodyPr>
          <a:lstStyle/>
          <a:p>
            <a:pPr lvl="0">
              <a:lnSpc>
                <a:spcPct val="115000"/>
              </a:lnSpc>
              <a:spcBef>
                <a:spcPts val="1000"/>
              </a:spcBef>
              <a:tabLst>
                <a:tab pos="457200" algn="l"/>
              </a:tabLst>
            </a:pPr>
            <a:r>
              <a:rPr lang="en-US" sz="2800" b="1" cap="none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cap="none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Foydalanilgan</a:t>
            </a:r>
            <a:r>
              <a:rPr lang="en-US" sz="2800" b="1" cap="none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cap="none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adabiyotlar</a:t>
            </a:r>
            <a:r>
              <a:rPr lang="en-US" sz="2800" b="1" cap="none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cap="none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cap="none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cap="none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Toshmetov</a:t>
            </a:r>
            <a:r>
              <a:rPr lang="en-US" sz="2800" b="1" cap="none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cap="none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O’., </a:t>
            </a:r>
            <a:r>
              <a:rPr lang="en-US" sz="2800" b="1" cap="none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Turgunbayev</a:t>
            </a:r>
            <a:r>
              <a:rPr lang="en-US" sz="2800" b="1" cap="none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R., </a:t>
            </a:r>
            <a:r>
              <a:rPr lang="en-US" sz="2800" b="1" cap="none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Saydamatov</a:t>
            </a:r>
            <a:r>
              <a:rPr lang="en-US" sz="2800" b="1" cap="none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E., </a:t>
            </a:r>
            <a:r>
              <a:rPr lang="en-US" sz="2800" b="1" cap="none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Madirimov</a:t>
            </a:r>
            <a:r>
              <a:rPr lang="en-US" sz="2800" b="1" cap="none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M. </a:t>
            </a:r>
            <a:r>
              <a:rPr lang="uz-Cyrl-UZ" sz="2800" b="1" cap="none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Matematik analiz I</a:t>
            </a:r>
            <a:r>
              <a:rPr lang="en-US" sz="2800" b="1" cap="none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b="1" cap="none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qism</a:t>
            </a:r>
            <a:r>
              <a:rPr lang="en-US" sz="2800" b="1" cap="none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z-Cyrl-UZ" sz="2800" b="1" cap="none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T.: “</a:t>
            </a:r>
            <a:r>
              <a:rPr lang="en-US" sz="2800" b="1" cap="none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Extremum</a:t>
            </a:r>
            <a:r>
              <a:rPr lang="en-US" sz="2800" b="1" cap="none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-Press</a:t>
            </a:r>
            <a:r>
              <a:rPr lang="uz-Cyrl-UZ" sz="2800" b="1" cap="none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2800" b="1" cap="none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2015. </a:t>
            </a:r>
            <a:r>
              <a:rPr lang="en-US" sz="2800" b="1" cap="none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-68-74 </a:t>
            </a:r>
            <a:r>
              <a:rPr lang="en-US" sz="2800" b="1" cap="none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bb.</a:t>
            </a:r>
            <a:r>
              <a:rPr lang="ru-RU" sz="2800" b="1" cap="none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cap="none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cap="none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Claudia </a:t>
            </a:r>
            <a:r>
              <a:rPr lang="en-US" sz="2800" b="1" cap="none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Canuto</a:t>
            </a:r>
            <a:r>
              <a:rPr lang="en-US" sz="2800" b="1" cap="none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Anita </a:t>
            </a:r>
            <a:r>
              <a:rPr lang="en-US" sz="2800" b="1" cap="none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Tabacco</a:t>
            </a:r>
            <a:r>
              <a:rPr lang="en-US" sz="2800" b="1" cap="none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Mathematical analysis. I. Springer-</a:t>
            </a:r>
            <a:r>
              <a:rPr lang="en-US" sz="2800" b="1" cap="none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Verlag</a:t>
            </a:r>
            <a:r>
              <a:rPr lang="en-US" sz="2800" b="1" cap="none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Italia, Milan. 2008.-    </a:t>
            </a:r>
            <a:r>
              <a:rPr lang="en-US" sz="2800" b="1" cap="none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89-92p</a:t>
            </a:r>
            <a:r>
              <a:rPr lang="en-US" sz="2800" b="1" cap="none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800" b="1" cap="none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cap="none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uz-Cyrl-UZ" sz="2800" b="1" cap="none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Xudayberganov </a:t>
            </a:r>
            <a:r>
              <a:rPr lang="uz-Cyrl-UZ" sz="2800" b="1" cap="none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G., Vorisov A., Mansurov X., Shoimqulov B. Matematik analizdan ma’ruzalar. I </a:t>
            </a:r>
            <a:r>
              <a:rPr lang="en-US" sz="2800" b="1" cap="none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T.:</a:t>
            </a:r>
            <a:r>
              <a:rPr lang="uz-Cyrl-UZ" sz="2800" b="1" cap="none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«Voris-nashriyot». 2010 y. </a:t>
            </a:r>
            <a:r>
              <a:rPr lang="uz-Cyrl-UZ" sz="2800" b="1" cap="none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75</a:t>
            </a:r>
            <a:r>
              <a:rPr lang="en-US" sz="2800" b="1" cap="none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800" b="1" cap="none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84</a:t>
            </a:r>
            <a:r>
              <a:rPr lang="en-US" sz="2800" b="1" cap="none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b="1" cap="none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3755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810546"/>
          </a:xfrm>
        </p:spPr>
        <p:txBody>
          <a:bodyPr>
            <a:normAutofit fontScale="90000"/>
          </a:bodyPr>
          <a:lstStyle/>
          <a:p>
            <a:r>
              <a:rPr lang="uz-Cyrl-UZ" b="1" dirty="0" smtClean="0">
                <a:solidFill>
                  <a:schemeClr val="tx1"/>
                </a:solidFill>
              </a:rPr>
              <a:t>                               REJA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uz-Cyrl-UZ" b="1" dirty="0">
                <a:solidFill>
                  <a:schemeClr val="tx1"/>
                </a:solidFill>
              </a:rPr>
              <a:t>1. Funksiyaning limitining ta</a:t>
            </a:r>
            <a:r>
              <a:rPr lang="en-US" b="1" dirty="0">
                <a:solidFill>
                  <a:schemeClr val="tx1"/>
                </a:solidFill>
              </a:rPr>
              <a:t>’</a:t>
            </a:r>
            <a:r>
              <a:rPr lang="uz-Cyrl-UZ" b="1" dirty="0">
                <a:solidFill>
                  <a:schemeClr val="tx1"/>
                </a:solidFill>
              </a:rPr>
              <a:t>riflari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uz-Cyrl-UZ" b="1" dirty="0">
                <a:solidFill>
                  <a:schemeClr val="tx1"/>
                </a:solidFill>
              </a:rPr>
              <a:t>2. Limitga ega b</a:t>
            </a:r>
            <a:r>
              <a:rPr lang="en-US" b="1" dirty="0">
                <a:solidFill>
                  <a:schemeClr val="tx1"/>
                </a:solidFill>
              </a:rPr>
              <a:t>o’</a:t>
            </a:r>
            <a:r>
              <a:rPr lang="uz-Cyrl-UZ" b="1" dirty="0">
                <a:solidFill>
                  <a:schemeClr val="tx1"/>
                </a:solidFill>
              </a:rPr>
              <a:t>lgan funksiyalarning xossalari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uz-Cyrl-UZ" b="1" dirty="0">
                <a:solidFill>
                  <a:schemeClr val="tx1"/>
                </a:solidFill>
              </a:rPr>
              <a:t>3. Funksiya limitning </a:t>
            </a:r>
            <a:r>
              <a:rPr lang="uz-Cyrl-UZ" b="1" dirty="0" smtClean="0">
                <a:solidFill>
                  <a:schemeClr val="tx1"/>
                </a:solidFill>
              </a:rPr>
              <a:t>yagonaligi</a:t>
            </a:r>
            <a:r>
              <a:rPr lang="en-US" b="1" dirty="0" smtClean="0">
                <a:solidFill>
                  <a:schemeClr val="tx1"/>
                </a:solidFill>
              </a:rPr>
              <a:t/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4. </a:t>
            </a:r>
            <a:r>
              <a:rPr lang="uz-Cyrl-UZ" b="1" dirty="0" smtClean="0">
                <a:solidFill>
                  <a:prstClr val="black"/>
                </a:solidFill>
              </a:rPr>
              <a:t>Bir </a:t>
            </a:r>
            <a:r>
              <a:rPr lang="uz-Cyrl-UZ" b="1" dirty="0">
                <a:solidFill>
                  <a:prstClr val="black"/>
                </a:solidFill>
              </a:rPr>
              <a:t>tomonli limitlar</a:t>
            </a:r>
            <a:r>
              <a:rPr lang="ru-RU" dirty="0">
                <a:solidFill>
                  <a:prstClr val="black"/>
                </a:solidFill>
              </a:rPr>
              <a:t/>
            </a:r>
            <a:br>
              <a:rPr lang="ru-RU" dirty="0">
                <a:solidFill>
                  <a:prstClr val="black"/>
                </a:solidFill>
              </a:rPr>
            </a:br>
            <a:r>
              <a:rPr lang="en-US" b="1" dirty="0" smtClean="0">
                <a:solidFill>
                  <a:prstClr val="black"/>
                </a:solidFill>
              </a:rPr>
              <a:t>5</a:t>
            </a:r>
            <a:r>
              <a:rPr lang="uz-Cyrl-UZ" b="1" dirty="0" smtClean="0">
                <a:solidFill>
                  <a:prstClr val="black"/>
                </a:solidFill>
              </a:rPr>
              <a:t>. </a:t>
            </a:r>
            <a:r>
              <a:rPr lang="uz-Cyrl-UZ" b="1" dirty="0">
                <a:solidFill>
                  <a:prstClr val="black"/>
                </a:solidFill>
              </a:rPr>
              <a:t>Funksiyaning limitga ega bo’lishning zarur va yetarli sharti</a:t>
            </a:r>
            <a:r>
              <a:rPr lang="ru-RU" dirty="0">
                <a:solidFill>
                  <a:prstClr val="black"/>
                </a:solidFill>
              </a:rPr>
              <a:t/>
            </a:r>
            <a:br>
              <a:rPr lang="ru-RU" dirty="0">
                <a:solidFill>
                  <a:prstClr val="black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88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 rotWithShape="1">
          <a:blip r:embed="rId2"/>
          <a:srcRect l="21955" t="24230" r="21635" b="21324"/>
          <a:stretch/>
        </p:blipFill>
        <p:spPr bwMode="auto">
          <a:xfrm>
            <a:off x="323528" y="548680"/>
            <a:ext cx="8136904" cy="53285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8986011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 rotWithShape="1">
          <a:blip r:embed="rId2"/>
          <a:srcRect l="22436" t="24800" r="21795" b="8495"/>
          <a:stretch/>
        </p:blipFill>
        <p:spPr bwMode="auto">
          <a:xfrm>
            <a:off x="323528" y="620688"/>
            <a:ext cx="8208912" cy="52565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50604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 rotWithShape="1">
          <a:blip r:embed="rId2"/>
          <a:srcRect l="23076" t="21095" r="24359" b="19613"/>
          <a:stretch/>
        </p:blipFill>
        <p:spPr bwMode="auto">
          <a:xfrm>
            <a:off x="539552" y="908720"/>
            <a:ext cx="7848872" cy="48245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7744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07868"/>
            <a:ext cx="7704856" cy="45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0747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 rotWithShape="1">
          <a:blip r:embed="rId2"/>
          <a:srcRect l="22436" t="21380" r="21314" b="18758"/>
          <a:stretch/>
        </p:blipFill>
        <p:spPr bwMode="auto">
          <a:xfrm>
            <a:off x="683568" y="548680"/>
            <a:ext cx="7632848" cy="53285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49937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 rotWithShape="1">
          <a:blip r:embed="rId2"/>
          <a:srcRect l="22756" t="28221" r="21955" b="13683"/>
          <a:stretch/>
        </p:blipFill>
        <p:spPr bwMode="auto">
          <a:xfrm>
            <a:off x="827584" y="692696"/>
            <a:ext cx="7416823" cy="50405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68192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 rotWithShape="1">
          <a:blip r:embed="rId2"/>
          <a:srcRect l="24359" t="41334" r="21635" b="13341"/>
          <a:stretch/>
        </p:blipFill>
        <p:spPr bwMode="auto">
          <a:xfrm>
            <a:off x="323528" y="764704"/>
            <a:ext cx="8136903" cy="47525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18980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144</TotalTime>
  <Words>34</Words>
  <Application>Microsoft Office PowerPoint</Application>
  <PresentationFormat>Экран (4:3)</PresentationFormat>
  <Paragraphs>15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Эркер</vt:lpstr>
      <vt:lpstr>11-Mavzu. Funksiyaning nuqtadagi limitining ta’riflari. Limitga ega bo’lgan funksiyalarning xossalari. Bir tomonli limitlar. Bir tomonli limitlar asosida funksiyaning chekli limitga ega bo’lish sharti.  </vt:lpstr>
      <vt:lpstr>                               REJA 1. Funksiyaning limitining ta’riflari 2. Limitga ega bo’lgan funksiyalarning xossalari 3. Funksiya limitning yagonaligi 4. Bir tomonli limitlar 5. Funksiyaning limitga ega bo’lishning zarur va yetarli sharti 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Foydalanilgan adabiyotlar 1. Toshmetov O’., Turgunbayev R., Saydamatov E., Madirimov M. Matematik analiz I-qism. T.: “Extremum-Press”, 2015. -68-74 bb. 2. Claudia Canuto, Anita Tabacco Mathematical analysis. I. Springer-Verlag. Italia, Milan. 2008.-    89-92p. 3. Xudayberganov G., Vorisov A., Mansurov X., Shoimqulov B. Matematik analizdan ma’ruzalar. I T.:«Voris-nashriyot». 2010 y. 75– 84b.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13-Mavzu. Funksiyaning nuqtadagi limitining ta’riflari. Limitga ega bo’lgan funksiyalarning xossalari.</dc:title>
  <dc:creator>User</dc:creator>
  <cp:lastModifiedBy>UMK</cp:lastModifiedBy>
  <cp:revision>8</cp:revision>
  <dcterms:created xsi:type="dcterms:W3CDTF">2016-05-02T01:30:52Z</dcterms:created>
  <dcterms:modified xsi:type="dcterms:W3CDTF">2016-05-18T10:19:14Z</dcterms:modified>
</cp:coreProperties>
</file>