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78" y="82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5" Type="http://schemas.openxmlformats.org/officeDocument/2006/relationships/image" Target="../media/image11.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613F9E-FAEC-4076-B6CA-73FA0D1E637A}" type="datetimeFigureOut">
              <a:rPr lang="en-US" smtClean="0"/>
              <a:pPr/>
              <a:t>5/17/2018</a:t>
            </a:fld>
            <a:endParaRPr lang="en-US"/>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306A5E-D7DD-49CE-830D-0A160A38EEA4}" type="slidenum">
              <a:rPr lang="en-US" smtClean="0"/>
              <a:pPr/>
              <a:t>‹#›</a:t>
            </a:fld>
            <a:endParaRPr lang="en-US"/>
          </a:p>
        </p:txBody>
      </p:sp>
    </p:spTree>
    <p:extLst>
      <p:ext uri="{BB962C8B-B14F-4D97-AF65-F5344CB8AC3E}">
        <p14:creationId xmlns="" xmlns:p14="http://schemas.microsoft.com/office/powerpoint/2010/main" val="490799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en-US" dirty="0"/>
          </a:p>
        </p:txBody>
      </p:sp>
      <p:sp>
        <p:nvSpPr>
          <p:cNvPr id="4" name="Номер слайда 3"/>
          <p:cNvSpPr>
            <a:spLocks noGrp="1"/>
          </p:cNvSpPr>
          <p:nvPr>
            <p:ph type="sldNum" sz="quarter" idx="10"/>
          </p:nvPr>
        </p:nvSpPr>
        <p:spPr/>
        <p:txBody>
          <a:bodyPr/>
          <a:lstStyle/>
          <a:p>
            <a:fld id="{B2306A5E-D7DD-49CE-830D-0A160A38EEA4}" type="slidenum">
              <a:rPr lang="en-US" smtClean="0"/>
              <a:pPr/>
              <a:t>4</a:t>
            </a:fld>
            <a:endParaRPr lang="en-US"/>
          </a:p>
        </p:txBody>
      </p:sp>
    </p:spTree>
    <p:extLst>
      <p:ext uri="{BB962C8B-B14F-4D97-AF65-F5344CB8AC3E}">
        <p14:creationId xmlns="" xmlns:p14="http://schemas.microsoft.com/office/powerpoint/2010/main" val="3360276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D5445E0-42A2-47A2-AB5E-11588C7E581E}"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D5445E0-42A2-47A2-AB5E-11588C7E581E}"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D5445E0-42A2-47A2-AB5E-11588C7E581E}"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D5445E0-42A2-47A2-AB5E-11588C7E581E}"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pPr/>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D5445E0-42A2-47A2-AB5E-11588C7E581E}" type="datetimeFigureOut">
              <a:rPr lang="en-US" smtClean="0"/>
              <a:pPr/>
              <a:t>5/17/2018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D5445E0-42A2-47A2-AB5E-11588C7E581E}"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pPr/>
              <a:t>‹#›</a:t>
            </a:fld>
            <a:endParaRPr lang="en-US"/>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D5445E0-42A2-47A2-AB5E-11588C7E581E}" type="datetimeFigureOut">
              <a:rPr lang="en-US" smtClean="0"/>
              <a:pPr/>
              <a:t>5/17/2018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418672-335E-4834-927D-4A5E17EC4B98}" type="slidenum">
              <a:rPr lang="en-US" smtClean="0"/>
              <a:pPr/>
              <a:t>‹#›</a:t>
            </a:fld>
            <a:endParaRPr lang="en-US"/>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D5445E0-42A2-47A2-AB5E-11588C7E581E}" type="datetimeFigureOut">
              <a:rPr lang="en-US" smtClean="0"/>
              <a:pPr/>
              <a:t>5/17/2018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445E0-42A2-47A2-AB5E-11588C7E581E}" type="datetimeFigureOut">
              <a:rPr lang="en-US" smtClean="0"/>
              <a:pPr/>
              <a:t>5/17/2018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D5445E0-42A2-47A2-AB5E-11588C7E581E}"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D5445E0-42A2-47A2-AB5E-11588C7E581E}" type="datetimeFigureOut">
              <a:rPr lang="en-US" smtClean="0"/>
              <a:pPr/>
              <a:t>5/17/2018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18672-335E-4834-927D-4A5E17EC4B98}"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D5445E0-42A2-47A2-AB5E-11588C7E581E}" type="datetimeFigureOut">
              <a:rPr lang="en-US" smtClean="0"/>
              <a:pPr/>
              <a:t>5/17/2018</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7418672-335E-4834-927D-4A5E17EC4B9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notesSlide" Target="../notesSlides/notesSlide1.xml"/><Relationship Id="rId7" Type="http://schemas.openxmlformats.org/officeDocument/2006/relationships/oleObject" Target="../embeddings/oleObject10.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9.bin"/><Relationship Id="rId5" Type="http://schemas.openxmlformats.org/officeDocument/2006/relationships/oleObject" Target="../embeddings/oleObject8.bin"/><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oleObject" Target="../embeddings/oleObject12.bin"/><Relationship Id="rId7" Type="http://schemas.openxmlformats.org/officeDocument/2006/relationships/image" Target="../media/image18.wmf"/><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 Id="rId9" Type="http://schemas.openxmlformats.org/officeDocument/2006/relationships/oleObject" Target="../embeddings/oleObject17.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475656" y="1340768"/>
            <a:ext cx="6048672" cy="2376264"/>
          </a:xfrm>
        </p:spPr>
        <p:txBody>
          <a:bodyPr>
            <a:normAutofit/>
          </a:bodyPr>
          <a:lstStyle/>
          <a:p>
            <a:pPr algn="ctr"/>
            <a:r>
              <a:rPr lang="en-US" sz="3200" b="1" dirty="0" smtClean="0"/>
              <a:t>1</a:t>
            </a:r>
            <a:r>
              <a:rPr lang="ru-RU" sz="3200" b="1" dirty="0" smtClean="0"/>
              <a:t>6</a:t>
            </a:r>
            <a:r>
              <a:rPr lang="en-US" sz="3200" b="1" dirty="0" smtClean="0"/>
              <a:t>-</a:t>
            </a:r>
            <a:r>
              <a:rPr lang="en-US" sz="3200" b="1" dirty="0" err="1" smtClean="0"/>
              <a:t>Mavzu</a:t>
            </a:r>
            <a:r>
              <a:rPr lang="en-US" sz="3200" b="1" dirty="0"/>
              <a:t>: </a:t>
            </a:r>
            <a:r>
              <a:rPr lang="uz-Cyrl-UZ" sz="3200" b="1" dirty="0"/>
              <a:t>Aniq integralning xossalari</a:t>
            </a:r>
            <a:r>
              <a:rPr lang="en-US" sz="3200" b="1" dirty="0"/>
              <a:t>. </a:t>
            </a:r>
            <a:r>
              <a:rPr lang="uz-Cyrl-UZ" sz="3200" b="1" dirty="0"/>
              <a:t>O‘rta qiymat haqidagi teoremalar</a:t>
            </a:r>
            <a:r>
              <a:rPr lang="en-US" sz="3200" b="1" dirty="0"/>
              <a:t>.</a:t>
            </a:r>
            <a:endParaRPr lang="ru-RU" sz="3200" dirty="0"/>
          </a:p>
          <a:p>
            <a:pPr algn="ctr"/>
            <a:endParaRPr lang="ru-RU" sz="3200" dirty="0"/>
          </a:p>
        </p:txBody>
      </p:sp>
    </p:spTree>
    <p:extLst>
      <p:ext uri="{BB962C8B-B14F-4D97-AF65-F5344CB8AC3E}">
        <p14:creationId xmlns="" xmlns:p14="http://schemas.microsoft.com/office/powerpoint/2010/main" val="158782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691680" y="1340768"/>
            <a:ext cx="5637010" cy="882119"/>
          </a:xfrm>
        </p:spPr>
        <p:txBody>
          <a:bodyPr>
            <a:normAutofit/>
          </a:bodyPr>
          <a:lstStyle/>
          <a:p>
            <a:r>
              <a:rPr lang="en-US" sz="3200" b="1" dirty="0" err="1" smtClean="0"/>
              <a:t>Reja</a:t>
            </a:r>
            <a:r>
              <a:rPr lang="en-US" sz="3200" b="1" dirty="0" smtClean="0"/>
              <a:t>:</a:t>
            </a:r>
            <a:endParaRPr lang="en-US" sz="3200" b="1" dirty="0"/>
          </a:p>
        </p:txBody>
      </p:sp>
      <p:sp>
        <p:nvSpPr>
          <p:cNvPr id="3" name="Заголовок 2"/>
          <p:cNvSpPr>
            <a:spLocks noGrp="1"/>
          </p:cNvSpPr>
          <p:nvPr>
            <p:ph type="ctrTitle"/>
          </p:nvPr>
        </p:nvSpPr>
        <p:spPr>
          <a:xfrm>
            <a:off x="817581" y="2492896"/>
            <a:ext cx="6058675" cy="2432561"/>
          </a:xfrm>
        </p:spPr>
        <p:txBody>
          <a:bodyPr/>
          <a:lstStyle/>
          <a:p>
            <a:pPr marL="182880" lvl="0" indent="0">
              <a:lnSpc>
                <a:spcPct val="150000"/>
              </a:lnSpc>
              <a:buNone/>
            </a:pPr>
            <a:r>
              <a:rPr lang="en-US" sz="2400" dirty="0" smtClean="0">
                <a:effectLst/>
              </a:rPr>
              <a:t>1. </a:t>
            </a:r>
            <a:r>
              <a:rPr lang="uz-Cyrl-UZ" sz="2400" dirty="0" smtClean="0">
                <a:effectLst/>
              </a:rPr>
              <a:t>Aniq </a:t>
            </a:r>
            <a:r>
              <a:rPr lang="uz-Cyrl-UZ" sz="2400" dirty="0">
                <a:effectLst/>
              </a:rPr>
              <a:t>integralning </a:t>
            </a:r>
            <a:r>
              <a:rPr lang="uz-Cyrl-UZ" sz="2400" dirty="0" smtClean="0">
                <a:effectLst/>
              </a:rPr>
              <a:t>xossalari</a:t>
            </a:r>
            <a:r>
              <a:rPr lang="en-US" sz="2400" dirty="0">
                <a:effectLst/>
              </a:rPr>
              <a:t/>
            </a:r>
            <a:br>
              <a:rPr lang="en-US" sz="2400" dirty="0">
                <a:effectLst/>
              </a:rPr>
            </a:br>
            <a:r>
              <a:rPr lang="en-US" sz="2400" dirty="0" smtClean="0">
                <a:effectLst/>
              </a:rPr>
              <a:t>2. </a:t>
            </a:r>
            <a:r>
              <a:rPr lang="uz-Cyrl-UZ" sz="2400" dirty="0" smtClean="0">
                <a:effectLst/>
              </a:rPr>
              <a:t>O‘rta </a:t>
            </a:r>
            <a:r>
              <a:rPr lang="uz-Cyrl-UZ" sz="2400" dirty="0">
                <a:effectLst/>
              </a:rPr>
              <a:t>qiymat haqidagi teoremalar</a:t>
            </a:r>
            <a:r>
              <a:rPr lang="ru-RU" sz="2400" dirty="0">
                <a:effectLst/>
              </a:rPr>
              <a:t/>
            </a:r>
            <a:br>
              <a:rPr lang="ru-RU" sz="2400" dirty="0">
                <a:effectLst/>
              </a:rPr>
            </a:br>
            <a:r>
              <a:rPr lang="en-US" sz="2400" dirty="0" smtClean="0">
                <a:effectLst/>
              </a:rPr>
              <a:t>3. </a:t>
            </a:r>
            <a:r>
              <a:rPr lang="en-US" sz="2400" dirty="0" err="1" smtClean="0">
                <a:effectLst/>
              </a:rPr>
              <a:t>Misollardan</a:t>
            </a:r>
            <a:r>
              <a:rPr lang="en-US" sz="2400" dirty="0" smtClean="0">
                <a:effectLst/>
              </a:rPr>
              <a:t> </a:t>
            </a:r>
            <a:r>
              <a:rPr lang="en-US" sz="2400" dirty="0" err="1">
                <a:effectLst/>
              </a:rPr>
              <a:t>namunalar</a:t>
            </a:r>
            <a:r>
              <a:rPr lang="en-US" sz="2400" dirty="0">
                <a:effectLst/>
              </a:rPr>
              <a:t>.</a:t>
            </a:r>
            <a:r>
              <a:rPr lang="ru-RU" sz="2400" dirty="0">
                <a:effectLst/>
              </a:rPr>
              <a:t/>
            </a:r>
            <a:br>
              <a:rPr lang="ru-RU" sz="2400" dirty="0">
                <a:effectLst/>
              </a:rPr>
            </a:br>
            <a:endParaRPr lang="en-US" sz="2400" dirty="0"/>
          </a:p>
        </p:txBody>
      </p:sp>
    </p:spTree>
    <p:extLst>
      <p:ext uri="{BB962C8B-B14F-4D97-AF65-F5344CB8AC3E}">
        <p14:creationId xmlns="" xmlns:p14="http://schemas.microsoft.com/office/powerpoint/2010/main" val="602330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323528" y="404664"/>
            <a:ext cx="7381372" cy="4592801"/>
          </a:xfrm>
        </p:spPr>
        <p:txBody>
          <a:bodyPr/>
          <a:lstStyle/>
          <a:p>
            <a:pPr marL="182880" indent="0">
              <a:lnSpc>
                <a:spcPct val="150000"/>
              </a:lnSpc>
              <a:buNone/>
            </a:pPr>
            <a:r>
              <a:rPr lang="en-US" sz="2000" b="0" dirty="0" err="1">
                <a:effectLst/>
              </a:rPr>
              <a:t>Avval</a:t>
            </a:r>
            <a:r>
              <a:rPr lang="en-US" sz="2000" b="0" dirty="0">
                <a:effectLst/>
              </a:rPr>
              <a:t> </a:t>
            </a:r>
            <a:r>
              <a:rPr lang="en-US" sz="2000" b="0" dirty="0" err="1">
                <a:effectLst/>
              </a:rPr>
              <a:t>aniq</a:t>
            </a:r>
            <a:r>
              <a:rPr lang="en-US" sz="2000" b="0" dirty="0">
                <a:effectLst/>
              </a:rPr>
              <a:t> </a:t>
            </a:r>
            <a:r>
              <a:rPr lang="en-US" sz="2000" b="0" dirty="0" err="1">
                <a:effectLst/>
              </a:rPr>
              <a:t>integralning</a:t>
            </a:r>
            <a:r>
              <a:rPr lang="en-US" sz="2000" b="0" dirty="0">
                <a:effectLst/>
              </a:rPr>
              <a:t> </a:t>
            </a:r>
            <a:r>
              <a:rPr lang="en-US" sz="2000" b="0" dirty="0" err="1">
                <a:effectLst/>
              </a:rPr>
              <a:t>tenglik</a:t>
            </a:r>
            <a:r>
              <a:rPr lang="en-US" sz="2000" b="0" dirty="0">
                <a:effectLst/>
              </a:rPr>
              <a:t> </a:t>
            </a:r>
            <a:r>
              <a:rPr lang="en-US" sz="2000" b="0" dirty="0" err="1">
                <a:effectLst/>
              </a:rPr>
              <a:t>bilan</a:t>
            </a:r>
            <a:r>
              <a:rPr lang="en-US" sz="2000" b="0" dirty="0">
                <a:effectLst/>
              </a:rPr>
              <a:t> </a:t>
            </a:r>
            <a:r>
              <a:rPr lang="en-US" sz="2000" b="0" dirty="0" err="1">
                <a:effectLst/>
              </a:rPr>
              <a:t>ifodalanadigan</a:t>
            </a:r>
            <a:r>
              <a:rPr lang="en-US" sz="2000" b="0" dirty="0">
                <a:effectLst/>
              </a:rPr>
              <a:t> </a:t>
            </a:r>
            <a:r>
              <a:rPr lang="en-US" sz="2000" b="0" dirty="0" err="1">
                <a:effectLst/>
              </a:rPr>
              <a:t>xossalarini</a:t>
            </a:r>
            <a:r>
              <a:rPr lang="en-US" sz="2000" b="0" dirty="0">
                <a:effectLst/>
              </a:rPr>
              <a:t> </a:t>
            </a:r>
            <a:r>
              <a:rPr lang="en-US" sz="2000" b="0" dirty="0" err="1">
                <a:effectLst/>
              </a:rPr>
              <a:t>qaraymiz</a:t>
            </a:r>
            <a:r>
              <a:rPr lang="en-US" sz="2000" b="0" dirty="0">
                <a:effectLst/>
              </a:rPr>
              <a:t>.</a:t>
            </a:r>
            <a:r>
              <a:rPr lang="ru-RU" sz="2000" b="0" dirty="0">
                <a:effectLst/>
              </a:rPr>
              <a:t/>
            </a:r>
            <a:br>
              <a:rPr lang="ru-RU" sz="2000" b="0" dirty="0">
                <a:effectLst/>
              </a:rPr>
            </a:br>
            <a:r>
              <a:rPr lang="uz-Cyrl-UZ" sz="2000" b="0" dirty="0">
                <a:effectLst/>
              </a:rPr>
              <a:t>1</a:t>
            </a:r>
            <a:r>
              <a:rPr lang="uz-Cyrl-UZ" sz="2000" b="0" baseline="30000" dirty="0">
                <a:effectLst/>
              </a:rPr>
              <a:t>0</a:t>
            </a:r>
            <a:r>
              <a:rPr lang="uz-Cyrl-UZ" sz="2000" b="0" dirty="0">
                <a:effectLst/>
              </a:rPr>
              <a:t>. </a:t>
            </a:r>
            <a:r>
              <a:rPr lang="ru-RU" sz="2000" b="0" dirty="0" smtClean="0">
                <a:effectLst/>
              </a:rPr>
              <a:t/>
            </a:r>
            <a:br>
              <a:rPr lang="ru-RU" sz="2000" b="0" dirty="0" smtClean="0">
                <a:effectLst/>
              </a:rPr>
            </a:br>
            <a:r>
              <a:rPr lang="uz-Cyrl-UZ" sz="2000" b="0" dirty="0" smtClean="0">
                <a:effectLst/>
              </a:rPr>
              <a:t>Isboti</a:t>
            </a:r>
            <a:r>
              <a:rPr lang="uz-Cyrl-UZ" sz="2000" b="0" dirty="0">
                <a:effectLst/>
              </a:rPr>
              <a:t>. Haqiqatan ham, bunda </a:t>
            </a:r>
            <a:r>
              <a:rPr lang="uz-Cyrl-UZ" sz="2000" b="0" i="1" dirty="0">
                <a:effectLst/>
              </a:rPr>
              <a:t>f(x)=</a:t>
            </a:r>
            <a:r>
              <a:rPr lang="uz-Cyrl-UZ" sz="2000" b="0" dirty="0">
                <a:effectLst/>
              </a:rPr>
              <a:t>1 va ta’rifga </a:t>
            </a:r>
            <a:r>
              <a:rPr lang="uz-Cyrl-UZ" sz="2000" b="0" dirty="0" smtClean="0">
                <a:effectLst/>
              </a:rPr>
              <a:t>ko‘ra</a:t>
            </a:r>
            <a:r>
              <a:rPr lang="en-US" sz="2000" b="0" dirty="0" smtClean="0">
                <a:effectLst/>
              </a:rPr>
              <a:t>  </a:t>
            </a:r>
            <a:r>
              <a:rPr lang="ru-RU" sz="2000" b="0" dirty="0">
                <a:effectLst/>
              </a:rPr>
              <a:t/>
            </a:r>
            <a:br>
              <a:rPr lang="ru-RU" sz="2000" b="0" dirty="0">
                <a:effectLst/>
              </a:rPr>
            </a:br>
            <a:r>
              <a:rPr lang="uz-Cyrl-UZ" sz="2000" b="0" dirty="0">
                <a:effectLst/>
              </a:rPr>
              <a:t> bo‘ladi.</a:t>
            </a:r>
            <a:r>
              <a:rPr lang="ru-RU" sz="2000" b="0" dirty="0">
                <a:effectLst/>
              </a:rPr>
              <a:t/>
            </a:r>
            <a:br>
              <a:rPr lang="ru-RU" sz="2000" b="0" dirty="0">
                <a:effectLst/>
              </a:rPr>
            </a:br>
            <a:r>
              <a:rPr lang="uz-Cyrl-UZ" sz="2000" b="0" dirty="0">
                <a:effectLst/>
              </a:rPr>
              <a:t>	2</a:t>
            </a:r>
            <a:r>
              <a:rPr lang="en-US" sz="2000" b="0" baseline="30000" dirty="0">
                <a:effectLst/>
              </a:rPr>
              <a:t>0</a:t>
            </a:r>
            <a:r>
              <a:rPr lang="uz-Cyrl-UZ" sz="2000" b="0" dirty="0">
                <a:effectLst/>
              </a:rPr>
              <a:t>. Agar </a:t>
            </a:r>
            <a:r>
              <a:rPr lang="uz-Cyrl-UZ" sz="2000" b="0" i="1" dirty="0">
                <a:effectLst/>
              </a:rPr>
              <a:t>f(x)</a:t>
            </a:r>
            <a:r>
              <a:rPr lang="uz-Cyrl-UZ" sz="2000" b="0" dirty="0">
                <a:effectLst/>
              </a:rPr>
              <a:t> funksiya [</a:t>
            </a:r>
            <a:r>
              <a:rPr lang="uz-Cyrl-UZ" sz="2000" b="0" i="1" dirty="0">
                <a:effectLst/>
              </a:rPr>
              <a:t>a;b</a:t>
            </a:r>
            <a:r>
              <a:rPr lang="uz-Cyrl-UZ" sz="2000" b="0" dirty="0">
                <a:effectLst/>
              </a:rPr>
              <a:t>] da integrallanuvchi bo‘lsa, u holda </a:t>
            </a:r>
            <a:r>
              <a:rPr lang="en-US" sz="2000" b="0" i="1" dirty="0">
                <a:effectLst/>
              </a:rPr>
              <a:t>k</a:t>
            </a:r>
            <a:r>
              <a:rPr lang="uz-Cyrl-UZ" sz="2000" b="0" i="1" dirty="0">
                <a:effectLst/>
              </a:rPr>
              <a:t>f(x)</a:t>
            </a:r>
            <a:r>
              <a:rPr lang="uz-Cyrl-UZ" sz="2000" b="0" dirty="0">
                <a:effectLst/>
              </a:rPr>
              <a:t> (</a:t>
            </a:r>
            <a:r>
              <a:rPr lang="en-US" sz="2000" b="0" i="1" dirty="0">
                <a:effectLst/>
              </a:rPr>
              <a:t>k=</a:t>
            </a:r>
            <a:r>
              <a:rPr lang="uz-Cyrl-UZ" sz="2000" b="0" dirty="0">
                <a:effectLst/>
              </a:rPr>
              <a:t>sonst)  ham integrallanuvchi va </a:t>
            </a:r>
            <a:r>
              <a:rPr lang="ru-RU" sz="2000" b="0" dirty="0">
                <a:effectLst/>
              </a:rPr>
              <a:t/>
            </a:r>
            <a:br>
              <a:rPr lang="ru-RU" sz="2000" b="0" dirty="0">
                <a:effectLst/>
              </a:rPr>
            </a:br>
            <a:r>
              <a:rPr lang="uz-Cyrl-UZ" sz="2000" b="0" dirty="0">
                <a:effectLst/>
              </a:rPr>
              <a:t>                     </a:t>
            </a:r>
            <a:r>
              <a:rPr lang="ru-RU" sz="2000" b="0" dirty="0" smtClean="0">
                <a:effectLst/>
              </a:rPr>
              <a:t/>
            </a:r>
            <a:br>
              <a:rPr lang="ru-RU" sz="2000" b="0" dirty="0" smtClean="0">
                <a:effectLst/>
              </a:rPr>
            </a:br>
            <a:r>
              <a:rPr lang="uz-Cyrl-UZ" sz="2000" b="0" dirty="0" smtClean="0">
                <a:effectLst/>
              </a:rPr>
              <a:t>bo‘ladi</a:t>
            </a:r>
            <a:r>
              <a:rPr lang="uz-Cyrl-UZ" sz="2000" b="0" dirty="0">
                <a:effectLst/>
              </a:rPr>
              <a:t>.</a:t>
            </a:r>
            <a:r>
              <a:rPr lang="ru-RU" sz="2000" b="0" dirty="0">
                <a:effectLst/>
              </a:rPr>
              <a:t/>
            </a:r>
            <a:br>
              <a:rPr lang="ru-RU" sz="2000" b="0" dirty="0">
                <a:effectLst/>
              </a:rPr>
            </a:br>
            <a:r>
              <a:rPr lang="uz-Cyrl-UZ" sz="2000" b="0" dirty="0">
                <a:effectLst/>
              </a:rPr>
              <a:t>	Isboti</a:t>
            </a:r>
            <a:r>
              <a:rPr lang="en-US" sz="2000" b="0" dirty="0">
                <a:effectLst/>
              </a:rPr>
              <a:t>.</a:t>
            </a:r>
            <a:r>
              <a:rPr lang="uz-Cyrl-UZ" sz="2000" b="0" dirty="0">
                <a:effectLst/>
              </a:rPr>
              <a:t> Haqiqatan, </a:t>
            </a:r>
            <a:r>
              <a:rPr lang="en-US" sz="2000" b="0" dirty="0" smtClean="0">
                <a:effectLst/>
              </a:rPr>
              <a:t>                                                     </a:t>
            </a:r>
            <a:r>
              <a:rPr lang="uz-Cyrl-UZ" sz="2000" b="0" dirty="0" smtClean="0">
                <a:effectLst/>
              </a:rPr>
              <a:t>.</a:t>
            </a:r>
            <a:r>
              <a:rPr lang="ru-RU" sz="2000" b="0" dirty="0">
                <a:effectLst/>
              </a:rPr>
              <a:t/>
            </a:r>
            <a:br>
              <a:rPr lang="ru-RU" sz="2000" b="0" dirty="0">
                <a:effectLst/>
              </a:rPr>
            </a:br>
            <a:r>
              <a:rPr lang="uz-Cyrl-UZ" sz="2000" b="0" dirty="0">
                <a:effectLst/>
              </a:rPr>
              <a:t>	Demak,     </a:t>
            </a:r>
            <a:r>
              <a:rPr lang="en-US" sz="2000" b="0" dirty="0" smtClean="0">
                <a:effectLst/>
              </a:rPr>
              <a:t>            </a:t>
            </a:r>
            <a:r>
              <a:rPr lang="uz-Cyrl-UZ" sz="2000" b="0" dirty="0" smtClean="0">
                <a:effectLst/>
              </a:rPr>
              <a:t>mavjud </a:t>
            </a:r>
            <a:r>
              <a:rPr lang="uz-Cyrl-UZ" sz="2000" b="0" dirty="0">
                <a:effectLst/>
              </a:rPr>
              <a:t>va uning </a:t>
            </a:r>
            <a:r>
              <a:rPr lang="uz-Cyrl-UZ" sz="2000" b="0" dirty="0" smtClean="0">
                <a:effectLst/>
              </a:rPr>
              <a:t>qiymati</a:t>
            </a:r>
            <a:r>
              <a:rPr lang="en-US" sz="2000" b="0" dirty="0">
                <a:effectLst/>
              </a:rPr>
              <a:t/>
            </a:r>
            <a:br>
              <a:rPr lang="en-US" sz="2000" b="0" dirty="0">
                <a:effectLst/>
              </a:rPr>
            </a:br>
            <a:r>
              <a:rPr lang="uz-Cyrl-UZ" sz="2000" b="0" dirty="0" smtClean="0">
                <a:effectLst/>
              </a:rPr>
              <a:t>  </a:t>
            </a:r>
            <a:r>
              <a:rPr lang="uz-Cyrl-UZ" sz="2000" b="0" dirty="0">
                <a:effectLst/>
              </a:rPr>
              <a:t>ga teng.                </a:t>
            </a:r>
            <a:r>
              <a:rPr lang="ru-RU" sz="2000" b="0" dirty="0">
                <a:effectLst/>
              </a:rPr>
              <a:t/>
            </a:r>
            <a:br>
              <a:rPr lang="ru-RU" sz="2000" b="0" dirty="0">
                <a:effectLst/>
              </a:rPr>
            </a:br>
            <a:endParaRPr lang="en-US" sz="2000" b="0" dirty="0"/>
          </a:p>
        </p:txBody>
      </p:sp>
      <p:graphicFrame>
        <p:nvGraphicFramePr>
          <p:cNvPr id="4" name="Объект 3"/>
          <p:cNvGraphicFramePr>
            <a:graphicFrameLocks noChangeAspect="1"/>
          </p:cNvGraphicFramePr>
          <p:nvPr>
            <p:extLst>
              <p:ext uri="{D42A27DB-BD31-4B8C-83A1-F6EECF244321}">
                <p14:modId xmlns="" xmlns:p14="http://schemas.microsoft.com/office/powerpoint/2010/main" val="513308958"/>
              </p:ext>
            </p:extLst>
          </p:nvPr>
        </p:nvGraphicFramePr>
        <p:xfrm>
          <a:off x="1043608" y="1412776"/>
          <a:ext cx="3456954" cy="546100"/>
        </p:xfrm>
        <a:graphic>
          <a:graphicData uri="http://schemas.openxmlformats.org/presentationml/2006/ole">
            <p:oleObj spid="_x0000_s1057" name="Equation" r:id="rId3" imgW="977760" imgH="545760" progId="">
              <p:embed/>
            </p:oleObj>
          </a:graphicData>
        </a:graphic>
      </p:graphicFrame>
      <p:graphicFrame>
        <p:nvGraphicFramePr>
          <p:cNvPr id="5" name="Объект 4"/>
          <p:cNvGraphicFramePr>
            <a:graphicFrameLocks noChangeAspect="1"/>
          </p:cNvGraphicFramePr>
          <p:nvPr>
            <p:extLst>
              <p:ext uri="{D42A27DB-BD31-4B8C-83A1-F6EECF244321}">
                <p14:modId xmlns="" xmlns:p14="http://schemas.microsoft.com/office/powerpoint/2010/main" val="1452073209"/>
              </p:ext>
            </p:extLst>
          </p:nvPr>
        </p:nvGraphicFramePr>
        <p:xfrm>
          <a:off x="1763688" y="2276872"/>
          <a:ext cx="3665568" cy="546100"/>
        </p:xfrm>
        <a:graphic>
          <a:graphicData uri="http://schemas.openxmlformats.org/presentationml/2006/ole">
            <p:oleObj spid="_x0000_s1058" name="Equation" r:id="rId4" imgW="2006280" imgH="545760" progId="">
              <p:embed/>
            </p:oleObj>
          </a:graphicData>
        </a:graphic>
      </p:graphicFrame>
      <p:graphicFrame>
        <p:nvGraphicFramePr>
          <p:cNvPr id="6" name="Объект 5"/>
          <p:cNvGraphicFramePr>
            <a:graphicFrameLocks noChangeAspect="1"/>
          </p:cNvGraphicFramePr>
          <p:nvPr>
            <p:extLst>
              <p:ext uri="{D42A27DB-BD31-4B8C-83A1-F6EECF244321}">
                <p14:modId xmlns="" xmlns:p14="http://schemas.microsoft.com/office/powerpoint/2010/main" val="264365855"/>
              </p:ext>
            </p:extLst>
          </p:nvPr>
        </p:nvGraphicFramePr>
        <p:xfrm>
          <a:off x="827584" y="3645024"/>
          <a:ext cx="4887424" cy="546100"/>
        </p:xfrm>
        <a:graphic>
          <a:graphicData uri="http://schemas.openxmlformats.org/presentationml/2006/ole">
            <p:oleObj spid="_x0000_s1059" name="Equation" r:id="rId5" imgW="1587240" imgH="545760" progId="">
              <p:embed/>
            </p:oleObj>
          </a:graphicData>
        </a:graphic>
      </p:graphicFrame>
      <p:graphicFrame>
        <p:nvGraphicFramePr>
          <p:cNvPr id="7" name="Объект 6"/>
          <p:cNvGraphicFramePr>
            <a:graphicFrameLocks noChangeAspect="1"/>
          </p:cNvGraphicFramePr>
          <p:nvPr>
            <p:extLst>
              <p:ext uri="{D42A27DB-BD31-4B8C-83A1-F6EECF244321}">
                <p14:modId xmlns="" xmlns:p14="http://schemas.microsoft.com/office/powerpoint/2010/main" val="1207504931"/>
              </p:ext>
            </p:extLst>
          </p:nvPr>
        </p:nvGraphicFramePr>
        <p:xfrm>
          <a:off x="3419872" y="4509120"/>
          <a:ext cx="4509714" cy="546100"/>
        </p:xfrm>
        <a:graphic>
          <a:graphicData uri="http://schemas.openxmlformats.org/presentationml/2006/ole">
            <p:oleObj spid="_x0000_s1060" name="Equation" r:id="rId6" imgW="3517560" imgH="545760" progId="">
              <p:embed/>
            </p:oleObj>
          </a:graphicData>
        </a:graphic>
      </p:graphicFrame>
      <p:graphicFrame>
        <p:nvGraphicFramePr>
          <p:cNvPr id="8" name="Объект 7"/>
          <p:cNvGraphicFramePr>
            <a:graphicFrameLocks noChangeAspect="1"/>
          </p:cNvGraphicFramePr>
          <p:nvPr>
            <p:extLst>
              <p:ext uri="{D42A27DB-BD31-4B8C-83A1-F6EECF244321}">
                <p14:modId xmlns="" xmlns:p14="http://schemas.microsoft.com/office/powerpoint/2010/main" val="1558439120"/>
              </p:ext>
            </p:extLst>
          </p:nvPr>
        </p:nvGraphicFramePr>
        <p:xfrm>
          <a:off x="2195736" y="5013176"/>
          <a:ext cx="1224136" cy="546100"/>
        </p:xfrm>
        <a:graphic>
          <a:graphicData uri="http://schemas.openxmlformats.org/presentationml/2006/ole">
            <p:oleObj spid="_x0000_s1061" name="Equation" r:id="rId7" imgW="711000" imgH="545760" progId="">
              <p:embed/>
            </p:oleObj>
          </a:graphicData>
        </a:graphic>
      </p:graphicFrame>
      <p:graphicFrame>
        <p:nvGraphicFramePr>
          <p:cNvPr id="9" name="Объект 8"/>
          <p:cNvGraphicFramePr>
            <a:graphicFrameLocks noChangeAspect="1"/>
          </p:cNvGraphicFramePr>
          <p:nvPr>
            <p:extLst>
              <p:ext uri="{D42A27DB-BD31-4B8C-83A1-F6EECF244321}">
                <p14:modId xmlns="" xmlns:p14="http://schemas.microsoft.com/office/powerpoint/2010/main" val="3891452679"/>
              </p:ext>
            </p:extLst>
          </p:nvPr>
        </p:nvGraphicFramePr>
        <p:xfrm>
          <a:off x="6372200" y="5013176"/>
          <a:ext cx="2128890" cy="546100"/>
        </p:xfrm>
        <a:graphic>
          <a:graphicData uri="http://schemas.openxmlformats.org/presentationml/2006/ole">
            <p:oleObj spid="_x0000_s1062" name="Equation" r:id="rId8" imgW="761760" imgH="545760" progId="">
              <p:embed/>
            </p:oleObj>
          </a:graphicData>
        </a:graphic>
      </p:graphicFrame>
    </p:spTree>
    <p:extLst>
      <p:ext uri="{BB962C8B-B14F-4D97-AF65-F5344CB8AC3E}">
        <p14:creationId xmlns="" xmlns:p14="http://schemas.microsoft.com/office/powerpoint/2010/main" val="96125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251520" y="188640"/>
            <a:ext cx="8568952" cy="6408712"/>
          </a:xfrm>
        </p:spPr>
        <p:txBody>
          <a:bodyPr/>
          <a:lstStyle/>
          <a:p>
            <a:pPr>
              <a:lnSpc>
                <a:spcPct val="150000"/>
              </a:lnSpc>
            </a:pPr>
            <a:r>
              <a:rPr lang="uz-Cyrl-UZ" sz="1800" dirty="0">
                <a:effectLst/>
              </a:rPr>
              <a:t>3</a:t>
            </a:r>
            <a:r>
              <a:rPr lang="en-US" sz="1800" baseline="30000" dirty="0">
                <a:effectLst/>
              </a:rPr>
              <a:t>0</a:t>
            </a:r>
            <a:r>
              <a:rPr lang="en-US" sz="1800" dirty="0">
                <a:effectLst/>
              </a:rPr>
              <a:t>. Agar </a:t>
            </a:r>
            <a:r>
              <a:rPr lang="en-US" sz="1800" i="1" dirty="0">
                <a:effectLst/>
              </a:rPr>
              <a:t>f</a:t>
            </a:r>
            <a:r>
              <a:rPr lang="en-US" sz="1800" i="1" baseline="-25000" dirty="0">
                <a:effectLst/>
              </a:rPr>
              <a:t>1</a:t>
            </a:r>
            <a:r>
              <a:rPr lang="en-US" sz="1800" i="1" dirty="0">
                <a:effectLst/>
              </a:rPr>
              <a:t>(x)</a:t>
            </a:r>
            <a:r>
              <a:rPr lang="en-US" sz="1800" dirty="0">
                <a:effectLst/>
              </a:rPr>
              <a:t> </a:t>
            </a:r>
            <a:r>
              <a:rPr lang="en-US" sz="1800" dirty="0" err="1">
                <a:effectLst/>
              </a:rPr>
              <a:t>va</a:t>
            </a:r>
            <a:r>
              <a:rPr lang="en-US" sz="1800" dirty="0">
                <a:effectLst/>
              </a:rPr>
              <a:t> </a:t>
            </a:r>
            <a:r>
              <a:rPr lang="en-US" sz="1800" i="1" dirty="0">
                <a:effectLst/>
              </a:rPr>
              <a:t>f</a:t>
            </a:r>
            <a:r>
              <a:rPr lang="en-US" sz="1800" i="1" baseline="-25000" dirty="0">
                <a:effectLst/>
              </a:rPr>
              <a:t>2</a:t>
            </a:r>
            <a:r>
              <a:rPr lang="en-US" sz="1800" i="1" dirty="0">
                <a:effectLst/>
              </a:rPr>
              <a:t>(x)</a:t>
            </a:r>
            <a:r>
              <a:rPr lang="en-US" sz="1800" dirty="0">
                <a:effectLst/>
              </a:rPr>
              <a:t> </a:t>
            </a:r>
            <a:r>
              <a:rPr lang="en-US" sz="1800" dirty="0" err="1">
                <a:effectLst/>
              </a:rPr>
              <a:t>funksiyalar</a:t>
            </a:r>
            <a:r>
              <a:rPr lang="en-US" sz="1800" dirty="0">
                <a:effectLst/>
              </a:rPr>
              <a:t> [</a:t>
            </a:r>
            <a:r>
              <a:rPr lang="en-US" sz="1800" i="1" dirty="0" err="1">
                <a:effectLst/>
              </a:rPr>
              <a:t>a;b</a:t>
            </a:r>
            <a:r>
              <a:rPr lang="en-US" sz="1800" dirty="0">
                <a:effectLst/>
              </a:rPr>
              <a:t>] da </a:t>
            </a:r>
            <a:r>
              <a:rPr lang="en-US" sz="1800" dirty="0" err="1">
                <a:effectLst/>
              </a:rPr>
              <a:t>integrallanuvchi</a:t>
            </a:r>
            <a:r>
              <a:rPr lang="en-US" sz="1800" dirty="0">
                <a:effectLst/>
              </a:rPr>
              <a:t> </a:t>
            </a:r>
            <a:r>
              <a:rPr lang="en-US" sz="1800" dirty="0" err="1">
                <a:effectLst/>
              </a:rPr>
              <a:t>bo‘lsa</a:t>
            </a:r>
            <a:r>
              <a:rPr lang="en-US" sz="1800" dirty="0">
                <a:effectLst/>
              </a:rPr>
              <a:t>, u </a:t>
            </a:r>
            <a:r>
              <a:rPr lang="en-US" sz="1800" dirty="0" err="1">
                <a:effectLst/>
              </a:rPr>
              <a:t>holda</a:t>
            </a:r>
            <a:r>
              <a:rPr lang="en-US" sz="1800" dirty="0">
                <a:effectLst/>
              </a:rPr>
              <a:t>  </a:t>
            </a:r>
            <a:r>
              <a:rPr lang="en-US" sz="1800" i="1" dirty="0">
                <a:effectLst/>
              </a:rPr>
              <a:t>f</a:t>
            </a:r>
            <a:r>
              <a:rPr lang="en-US" sz="1800" i="1" baseline="-25000" dirty="0">
                <a:effectLst/>
              </a:rPr>
              <a:t>1</a:t>
            </a:r>
            <a:r>
              <a:rPr lang="en-US" sz="1800" i="1" dirty="0">
                <a:effectLst/>
              </a:rPr>
              <a:t>(x)</a:t>
            </a:r>
            <a:r>
              <a:rPr lang="ru-RU" sz="1800" dirty="0">
                <a:effectLst/>
                <a:sym typeface="Symbol"/>
              </a:rPr>
              <a:t></a:t>
            </a:r>
            <a:r>
              <a:rPr lang="en-US" sz="1800" i="1" dirty="0">
                <a:effectLst/>
              </a:rPr>
              <a:t> f</a:t>
            </a:r>
            <a:r>
              <a:rPr lang="en-US" sz="1800" i="1" baseline="-25000" dirty="0">
                <a:effectLst/>
              </a:rPr>
              <a:t>2</a:t>
            </a:r>
            <a:r>
              <a:rPr lang="en-US" sz="1800" i="1" dirty="0">
                <a:effectLst/>
              </a:rPr>
              <a:t>(x)</a:t>
            </a:r>
            <a:r>
              <a:rPr lang="en-US" sz="1800" dirty="0">
                <a:effectLst/>
              </a:rPr>
              <a:t>  ham [</a:t>
            </a:r>
            <a:r>
              <a:rPr lang="en-US" sz="1800" i="1" dirty="0" err="1">
                <a:effectLst/>
              </a:rPr>
              <a:t>a;b</a:t>
            </a:r>
            <a:r>
              <a:rPr lang="en-US" sz="1800" dirty="0">
                <a:effectLst/>
              </a:rPr>
              <a:t>] da </a:t>
            </a:r>
            <a:r>
              <a:rPr lang="en-US" sz="1800" dirty="0" err="1">
                <a:effectLst/>
              </a:rPr>
              <a:t>integrallanuvchi</a:t>
            </a:r>
            <a:r>
              <a:rPr lang="en-US" sz="1800" dirty="0">
                <a:effectLst/>
              </a:rPr>
              <a:t> </a:t>
            </a:r>
            <a:r>
              <a:rPr lang="en-US" sz="1800" dirty="0" err="1">
                <a:effectLst/>
              </a:rPr>
              <a:t>va</a:t>
            </a:r>
            <a:r>
              <a:rPr lang="en-US" sz="1800" dirty="0">
                <a:effectLst/>
              </a:rPr>
              <a:t> </a:t>
            </a:r>
            <a:r>
              <a:rPr lang="ru-RU" sz="1800" dirty="0">
                <a:effectLst/>
              </a:rPr>
              <a:t/>
            </a:r>
            <a:br>
              <a:rPr lang="ru-RU" sz="1800" dirty="0">
                <a:effectLst/>
              </a:rPr>
            </a:br>
            <a:r>
              <a:rPr lang="en-US" sz="1800" dirty="0">
                <a:effectLst/>
              </a:rPr>
              <a:t>           </a:t>
            </a:r>
            <a:r>
              <a:rPr lang="ru-RU" sz="1800" dirty="0">
                <a:effectLst/>
              </a:rPr>
              <a:t/>
            </a:r>
            <a:br>
              <a:rPr lang="ru-RU" sz="1800" dirty="0">
                <a:effectLst/>
              </a:rPr>
            </a:br>
            <a:r>
              <a:rPr lang="en-US" sz="1800" dirty="0" err="1">
                <a:effectLst/>
              </a:rPr>
              <a:t>tenglik</a:t>
            </a:r>
            <a:r>
              <a:rPr lang="en-US" sz="1800" dirty="0">
                <a:effectLst/>
              </a:rPr>
              <a:t> </a:t>
            </a:r>
            <a:r>
              <a:rPr lang="en-US" sz="1800" dirty="0" err="1">
                <a:effectLst/>
              </a:rPr>
              <a:t>o‘rinli</a:t>
            </a:r>
            <a:r>
              <a:rPr lang="en-US" sz="1800" dirty="0">
                <a:effectLst/>
              </a:rPr>
              <a:t> </a:t>
            </a:r>
            <a:r>
              <a:rPr lang="en-US" sz="1800" dirty="0" err="1">
                <a:effectLst/>
              </a:rPr>
              <a:t>bo‘ladi</a:t>
            </a:r>
            <a:r>
              <a:rPr lang="en-US" sz="1800" dirty="0">
                <a:effectLst/>
              </a:rPr>
              <a:t>.</a:t>
            </a:r>
            <a:r>
              <a:rPr lang="ru-RU" sz="1800" dirty="0">
                <a:effectLst/>
              </a:rPr>
              <a:t/>
            </a:r>
            <a:br>
              <a:rPr lang="ru-RU" sz="1800" dirty="0">
                <a:effectLst/>
              </a:rPr>
            </a:br>
            <a:r>
              <a:rPr lang="uz-Cyrl-UZ" sz="1800" dirty="0">
                <a:effectLst/>
              </a:rPr>
              <a:t>Isboti</a:t>
            </a:r>
            <a:r>
              <a:rPr lang="en-US" sz="1800" dirty="0">
                <a:effectLst/>
              </a:rPr>
              <a:t>. Bu </a:t>
            </a:r>
            <a:r>
              <a:rPr lang="en-US" sz="1800" dirty="0" err="1">
                <a:effectLst/>
              </a:rPr>
              <a:t>xossa</a:t>
            </a:r>
            <a:r>
              <a:rPr lang="uz-Cyrl-UZ" sz="1800" dirty="0">
                <a:effectLst/>
              </a:rPr>
              <a:t> avvalgi</a:t>
            </a:r>
            <a:r>
              <a:rPr lang="en-US" sz="1800" dirty="0">
                <a:effectLst/>
              </a:rPr>
              <a:t> </a:t>
            </a:r>
            <a:r>
              <a:rPr lang="en-US" sz="1800" dirty="0" err="1">
                <a:effectLst/>
              </a:rPr>
              <a:t>xossa</a:t>
            </a:r>
            <a:r>
              <a:rPr lang="en-US" sz="1800" dirty="0">
                <a:effectLst/>
              </a:rPr>
              <a:t> </a:t>
            </a:r>
            <a:r>
              <a:rPr lang="en-US" sz="1800" dirty="0" err="1">
                <a:effectLst/>
              </a:rPr>
              <a:t>kabi</a:t>
            </a:r>
            <a:r>
              <a:rPr lang="en-US" sz="1800" dirty="0">
                <a:effectLst/>
              </a:rPr>
              <a:t> </a:t>
            </a:r>
            <a:r>
              <a:rPr lang="en-US" sz="1800" dirty="0" err="1">
                <a:effectLst/>
              </a:rPr>
              <a:t>isbotlanadi</a:t>
            </a:r>
            <a:r>
              <a:rPr lang="en-US" sz="1800" dirty="0">
                <a:effectLst/>
              </a:rPr>
              <a:t>.</a:t>
            </a:r>
            <a:r>
              <a:rPr lang="uz-Cyrl-UZ" sz="1800" dirty="0">
                <a:effectLst/>
              </a:rPr>
              <a:t> Bu xossa qo‘shiluvchilar soni chekli (ikkitadan ko‘p) bo‘lganda ham o‘rinli bo‘ladi.</a:t>
            </a:r>
            <a:r>
              <a:rPr lang="ru-RU" sz="1800" dirty="0">
                <a:effectLst/>
              </a:rPr>
              <a:t/>
            </a:r>
            <a:br>
              <a:rPr lang="ru-RU" sz="1800" dirty="0">
                <a:effectLst/>
              </a:rPr>
            </a:br>
            <a:r>
              <a:rPr lang="uz-Cyrl-UZ" sz="1800" dirty="0">
                <a:effectLst/>
              </a:rPr>
              <a:t>4</a:t>
            </a:r>
            <a:r>
              <a:rPr lang="uz-Cyrl-UZ" sz="1800" baseline="30000" dirty="0">
                <a:effectLst/>
              </a:rPr>
              <a:t>0</a:t>
            </a:r>
            <a:r>
              <a:rPr lang="uz-Cyrl-UZ" sz="1800" dirty="0" smtClean="0">
                <a:effectLst/>
              </a:rPr>
              <a:t>.</a:t>
            </a:r>
            <a:r>
              <a:rPr lang="en-US" sz="1800" dirty="0" smtClean="0">
                <a:effectLst/>
              </a:rPr>
              <a:t>                   </a:t>
            </a:r>
            <a:r>
              <a:rPr lang="uz-Cyrl-UZ" sz="1800" dirty="0" smtClean="0">
                <a:effectLst/>
              </a:rPr>
              <a:t> </a:t>
            </a:r>
            <a:r>
              <a:rPr lang="en-US" sz="1800" dirty="0" smtClean="0">
                <a:effectLst/>
              </a:rPr>
              <a:t>    </a:t>
            </a:r>
            <a:r>
              <a:rPr lang="uz-Cyrl-UZ" sz="1800" dirty="0" smtClean="0">
                <a:effectLst/>
              </a:rPr>
              <a:t>,ya’ni </a:t>
            </a:r>
            <a:r>
              <a:rPr lang="uz-Cyrl-UZ" sz="1800" dirty="0">
                <a:effectLst/>
              </a:rPr>
              <a:t>integrallash chegaralari o‘rnini almashtirsak, aniq integral ishorasini qarama-qarshisiga o‘zgartadi.</a:t>
            </a:r>
            <a:r>
              <a:rPr lang="ru-RU" sz="1800" dirty="0">
                <a:effectLst/>
              </a:rPr>
              <a:t/>
            </a:r>
            <a:br>
              <a:rPr lang="ru-RU" sz="1800" dirty="0">
                <a:effectLst/>
              </a:rPr>
            </a:br>
            <a:r>
              <a:rPr lang="uz-Cyrl-UZ" sz="1800" dirty="0">
                <a:effectLst/>
              </a:rPr>
              <a:t>Isboti. </a:t>
            </a:r>
            <a:r>
              <a:rPr lang="en-US" sz="1800" dirty="0" smtClean="0">
                <a:effectLst/>
              </a:rPr>
              <a:t>              </a:t>
            </a:r>
            <a:r>
              <a:rPr lang="uz-Cyrl-UZ" sz="1800" dirty="0" smtClean="0">
                <a:effectLst/>
              </a:rPr>
              <a:t> </a:t>
            </a:r>
            <a:r>
              <a:rPr lang="uz-Cyrl-UZ" sz="1800" dirty="0">
                <a:effectLst/>
              </a:rPr>
              <a:t>integral </a:t>
            </a:r>
            <a:r>
              <a:rPr lang="uz-Cyrl-UZ" sz="1800" i="1" dirty="0">
                <a:effectLst/>
              </a:rPr>
              <a:t>a</a:t>
            </a:r>
            <a:r>
              <a:rPr lang="uz-Cyrl-UZ" sz="1800" dirty="0">
                <a:effectLst/>
              </a:rPr>
              <a:t>&lt;</a:t>
            </a:r>
            <a:r>
              <a:rPr lang="uz-Cyrl-UZ" sz="1800" i="1" dirty="0">
                <a:effectLst/>
              </a:rPr>
              <a:t>b</a:t>
            </a:r>
            <a:r>
              <a:rPr lang="uz-Cyrl-UZ" sz="1800" dirty="0">
                <a:effectLst/>
              </a:rPr>
              <a:t> hol uchun aniqlangan edi. Agar </a:t>
            </a:r>
            <a:r>
              <a:rPr lang="uz-Cyrl-UZ" sz="1800" i="1" dirty="0">
                <a:effectLst/>
              </a:rPr>
              <a:t>a</a:t>
            </a:r>
            <a:r>
              <a:rPr lang="uz-Cyrl-UZ" sz="1800" dirty="0">
                <a:effectLst/>
              </a:rPr>
              <a:t>&gt;</a:t>
            </a:r>
            <a:r>
              <a:rPr lang="uz-Cyrl-UZ" sz="1800" i="1" dirty="0">
                <a:effectLst/>
              </a:rPr>
              <a:t>b</a:t>
            </a:r>
            <a:r>
              <a:rPr lang="uz-Cyrl-UZ" sz="1800" dirty="0">
                <a:effectLst/>
              </a:rPr>
              <a:t> bo‘lsa, 4</a:t>
            </a:r>
            <a:r>
              <a:rPr lang="uz-Cyrl-UZ" sz="1800" baseline="30000" dirty="0">
                <a:effectLst/>
              </a:rPr>
              <a:t>0</a:t>
            </a:r>
            <a:r>
              <a:rPr lang="uz-Cyrl-UZ" sz="1800" dirty="0">
                <a:effectLst/>
              </a:rPr>
              <a:t> xossa aniq integral ta’rifiga qo‘shimcha sifatida qaraladi. Bu xossani quyidagicha talqin qilish mumkin: </a:t>
            </a:r>
            <a:r>
              <a:rPr lang="en-US" sz="1800" dirty="0" smtClean="0">
                <a:effectLst/>
              </a:rPr>
              <a:t>            </a:t>
            </a:r>
            <a:r>
              <a:rPr lang="uz-Cyrl-UZ" sz="1800" dirty="0" smtClean="0">
                <a:effectLst/>
              </a:rPr>
              <a:t> va</a:t>
            </a:r>
            <a:r>
              <a:rPr lang="en-US" sz="1800" dirty="0" smtClean="0">
                <a:effectLst/>
              </a:rPr>
              <a:t>          </a:t>
            </a:r>
            <a:r>
              <a:rPr lang="uz-Cyrl-UZ" sz="1800" dirty="0" smtClean="0">
                <a:effectLst/>
              </a:rPr>
              <a:t>  </a:t>
            </a:r>
            <a:r>
              <a:rPr lang="uz-Cyrl-UZ" sz="1800" dirty="0">
                <a:effectLst/>
              </a:rPr>
              <a:t>integrallari ishorasi bilan farq qiladigan integral yig‘indilarning limiti bo‘ladi.</a:t>
            </a:r>
            <a:r>
              <a:rPr lang="ru-RU" sz="1800" dirty="0">
                <a:effectLst/>
              </a:rPr>
              <a:t/>
            </a:r>
            <a:br>
              <a:rPr lang="ru-RU" sz="1800" dirty="0">
                <a:effectLst/>
              </a:rPr>
            </a:br>
            <a:endParaRPr lang="en-US" sz="1800" dirty="0"/>
          </a:p>
        </p:txBody>
      </p:sp>
      <p:graphicFrame>
        <p:nvGraphicFramePr>
          <p:cNvPr id="4" name="Объект 3"/>
          <p:cNvGraphicFramePr>
            <a:graphicFrameLocks noChangeAspect="1"/>
          </p:cNvGraphicFramePr>
          <p:nvPr>
            <p:extLst>
              <p:ext uri="{D42A27DB-BD31-4B8C-83A1-F6EECF244321}">
                <p14:modId xmlns="" xmlns:p14="http://schemas.microsoft.com/office/powerpoint/2010/main" val="887444378"/>
              </p:ext>
            </p:extLst>
          </p:nvPr>
        </p:nvGraphicFramePr>
        <p:xfrm>
          <a:off x="1331640" y="1124744"/>
          <a:ext cx="5760640" cy="546100"/>
        </p:xfrm>
        <a:graphic>
          <a:graphicData uri="http://schemas.openxmlformats.org/presentationml/2006/ole">
            <p:oleObj spid="_x0000_s2065" name="Equation" r:id="rId4" imgW="2933640" imgH="545760" progId="">
              <p:embed/>
            </p:oleObj>
          </a:graphicData>
        </a:graphic>
      </p:graphicFrame>
      <p:graphicFrame>
        <p:nvGraphicFramePr>
          <p:cNvPr id="5" name="Объект 4"/>
          <p:cNvGraphicFramePr>
            <a:graphicFrameLocks noChangeAspect="1"/>
          </p:cNvGraphicFramePr>
          <p:nvPr>
            <p:extLst>
              <p:ext uri="{D42A27DB-BD31-4B8C-83A1-F6EECF244321}">
                <p14:modId xmlns="" xmlns:p14="http://schemas.microsoft.com/office/powerpoint/2010/main" val="817460006"/>
              </p:ext>
            </p:extLst>
          </p:nvPr>
        </p:nvGraphicFramePr>
        <p:xfrm>
          <a:off x="1403648" y="2708920"/>
          <a:ext cx="1549400" cy="546100"/>
        </p:xfrm>
        <a:graphic>
          <a:graphicData uri="http://schemas.openxmlformats.org/presentationml/2006/ole">
            <p:oleObj spid="_x0000_s2066" name="Equation" r:id="rId5" imgW="1549080" imgH="545760" progId="">
              <p:embed/>
            </p:oleObj>
          </a:graphicData>
        </a:graphic>
      </p:graphicFrame>
      <p:graphicFrame>
        <p:nvGraphicFramePr>
          <p:cNvPr id="6" name="Объект 5"/>
          <p:cNvGraphicFramePr>
            <a:graphicFrameLocks noChangeAspect="1"/>
          </p:cNvGraphicFramePr>
          <p:nvPr>
            <p:extLst>
              <p:ext uri="{D42A27DB-BD31-4B8C-83A1-F6EECF244321}">
                <p14:modId xmlns="" xmlns:p14="http://schemas.microsoft.com/office/powerpoint/2010/main" val="1420507127"/>
              </p:ext>
            </p:extLst>
          </p:nvPr>
        </p:nvGraphicFramePr>
        <p:xfrm>
          <a:off x="1835696" y="3429000"/>
          <a:ext cx="660400" cy="546100"/>
        </p:xfrm>
        <a:graphic>
          <a:graphicData uri="http://schemas.openxmlformats.org/presentationml/2006/ole">
            <p:oleObj spid="_x0000_s2067" name="Equation" r:id="rId6" imgW="660240" imgH="545760" progId="">
              <p:embed/>
            </p:oleObj>
          </a:graphicData>
        </a:graphic>
      </p:graphicFrame>
      <p:graphicFrame>
        <p:nvGraphicFramePr>
          <p:cNvPr id="7" name="Объект 6"/>
          <p:cNvGraphicFramePr>
            <a:graphicFrameLocks noChangeAspect="1"/>
          </p:cNvGraphicFramePr>
          <p:nvPr>
            <p:extLst>
              <p:ext uri="{D42A27DB-BD31-4B8C-83A1-F6EECF244321}">
                <p14:modId xmlns="" xmlns:p14="http://schemas.microsoft.com/office/powerpoint/2010/main" val="4225426037"/>
              </p:ext>
            </p:extLst>
          </p:nvPr>
        </p:nvGraphicFramePr>
        <p:xfrm>
          <a:off x="5868144" y="4293096"/>
          <a:ext cx="660400" cy="546100"/>
        </p:xfrm>
        <a:graphic>
          <a:graphicData uri="http://schemas.openxmlformats.org/presentationml/2006/ole">
            <p:oleObj spid="_x0000_s2068" name="Equation" r:id="rId7" imgW="660240" imgH="545760" progId="">
              <p:embed/>
            </p:oleObj>
          </a:graphicData>
        </a:graphic>
      </p:graphicFrame>
      <p:graphicFrame>
        <p:nvGraphicFramePr>
          <p:cNvPr id="8" name="Объект 7"/>
          <p:cNvGraphicFramePr>
            <a:graphicFrameLocks noChangeAspect="1"/>
          </p:cNvGraphicFramePr>
          <p:nvPr>
            <p:extLst>
              <p:ext uri="{D42A27DB-BD31-4B8C-83A1-F6EECF244321}">
                <p14:modId xmlns="" xmlns:p14="http://schemas.microsoft.com/office/powerpoint/2010/main" val="2965636679"/>
              </p:ext>
            </p:extLst>
          </p:nvPr>
        </p:nvGraphicFramePr>
        <p:xfrm>
          <a:off x="4716016" y="4293096"/>
          <a:ext cx="660400" cy="546100"/>
        </p:xfrm>
        <a:graphic>
          <a:graphicData uri="http://schemas.openxmlformats.org/presentationml/2006/ole">
            <p:oleObj spid="_x0000_s2069" name="Equation" r:id="rId8" imgW="660240" imgH="545760" progId="">
              <p:embed/>
            </p:oleObj>
          </a:graphicData>
        </a:graphic>
      </p:graphicFrame>
    </p:spTree>
    <p:extLst>
      <p:ext uri="{BB962C8B-B14F-4D97-AF65-F5344CB8AC3E}">
        <p14:creationId xmlns="" xmlns:p14="http://schemas.microsoft.com/office/powerpoint/2010/main" val="4053626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ctrTitle"/>
          </p:nvPr>
        </p:nvSpPr>
        <p:spPr>
          <a:xfrm>
            <a:off x="467544" y="188640"/>
            <a:ext cx="8280919" cy="6264696"/>
          </a:xfrm>
        </p:spPr>
        <p:txBody>
          <a:bodyPr/>
          <a:lstStyle/>
          <a:p>
            <a:pPr marL="182880" indent="0">
              <a:lnSpc>
                <a:spcPct val="150000"/>
              </a:lnSpc>
              <a:buNone/>
            </a:pPr>
            <a:r>
              <a:rPr lang="uz-Cyrl-UZ" sz="1800" dirty="0" smtClean="0">
                <a:effectLst/>
              </a:rPr>
              <a:t>5</a:t>
            </a:r>
            <a:r>
              <a:rPr lang="uz-Cyrl-UZ" sz="1800" baseline="30000" dirty="0" smtClean="0">
                <a:effectLst/>
              </a:rPr>
              <a:t>0</a:t>
            </a:r>
            <a:r>
              <a:rPr lang="uz-Cyrl-UZ" sz="1800" dirty="0">
                <a:solidFill>
                  <a:schemeClr val="accent6">
                    <a:lumMod val="50000"/>
                  </a:schemeClr>
                </a:solidFill>
                <a:effectLst/>
              </a:rPr>
              <a:t>. (Aniq integralning additivlik xossasi) </a:t>
            </a:r>
            <a:r>
              <a:rPr lang="uz-Cyrl-UZ" sz="1800" dirty="0">
                <a:effectLst/>
              </a:rPr>
              <a:t>Agar </a:t>
            </a:r>
            <a:r>
              <a:rPr lang="uz-Cyrl-UZ" sz="1800" i="1" dirty="0">
                <a:effectLst/>
              </a:rPr>
              <a:t>f(x)</a:t>
            </a:r>
            <a:r>
              <a:rPr lang="uz-Cyrl-UZ" sz="1800" dirty="0">
                <a:effectLst/>
              </a:rPr>
              <a:t> funksiya uchun  </a:t>
            </a:r>
            <a:r>
              <a:rPr lang="uz-Cyrl-UZ" sz="1800" dirty="0" smtClean="0">
                <a:effectLst/>
              </a:rPr>
              <a:t>mavjud</a:t>
            </a:r>
            <a:r>
              <a:rPr lang="en-US" sz="1800" dirty="0" smtClean="0">
                <a:effectLst/>
              </a:rPr>
              <a:t/>
            </a:r>
            <a:br>
              <a:rPr lang="en-US" sz="1800" dirty="0" smtClean="0">
                <a:effectLst/>
              </a:rPr>
            </a:br>
            <a:r>
              <a:rPr lang="en-US" sz="1800" dirty="0" smtClean="0">
                <a:effectLst/>
              </a:rPr>
              <a:t>    </a:t>
            </a:r>
            <a:r>
              <a:rPr lang="uz-Cyrl-UZ" sz="1800" dirty="0" smtClean="0">
                <a:effectLst/>
              </a:rPr>
              <a:t> </a:t>
            </a:r>
            <a:r>
              <a:rPr lang="en-US" sz="1800" dirty="0" smtClean="0">
                <a:effectLst/>
              </a:rPr>
              <a:t>                                    </a:t>
            </a:r>
            <a:r>
              <a:rPr lang="uz-Cyrl-UZ" sz="1800" dirty="0" smtClean="0">
                <a:effectLst/>
              </a:rPr>
              <a:t>bo‘lsa</a:t>
            </a:r>
            <a:r>
              <a:rPr lang="uz-Cyrl-UZ" sz="1800" dirty="0">
                <a:effectLst/>
              </a:rPr>
              <a:t>, u holda quyidagi tenglik o‘rinli bo‘ladi:</a:t>
            </a:r>
            <a:r>
              <a:rPr lang="ru-RU" sz="1800" dirty="0">
                <a:effectLst/>
              </a:rPr>
              <a:t/>
            </a:r>
            <a:br>
              <a:rPr lang="ru-RU" sz="1800" dirty="0">
                <a:effectLst/>
              </a:rPr>
            </a:br>
            <a:r>
              <a:rPr lang="uz-Cyrl-UZ" sz="1800" dirty="0">
                <a:effectLst/>
              </a:rPr>
              <a:t>                                 </a:t>
            </a:r>
            <a:r>
              <a:rPr lang="en-US" sz="1800" dirty="0" smtClean="0">
                <a:effectLst/>
              </a:rPr>
              <a:t>                    </a:t>
            </a:r>
            <a:r>
              <a:rPr lang="uz-Cyrl-UZ" sz="1800" dirty="0" smtClean="0">
                <a:effectLst/>
              </a:rPr>
              <a:t>  </a:t>
            </a:r>
            <a:r>
              <a:rPr lang="en-US" sz="1800" dirty="0" smtClean="0">
                <a:effectLst/>
              </a:rPr>
              <a:t>                                  </a:t>
            </a:r>
            <a:r>
              <a:rPr lang="uz-Cyrl-UZ" sz="1800" dirty="0" smtClean="0">
                <a:effectLst/>
              </a:rPr>
              <a:t>(</a:t>
            </a:r>
            <a:r>
              <a:rPr lang="uz-Cyrl-UZ" sz="1800" dirty="0">
                <a:effectLst/>
              </a:rPr>
              <a:t>1)</a:t>
            </a:r>
            <a:r>
              <a:rPr lang="ru-RU" sz="1800" dirty="0">
                <a:effectLst/>
              </a:rPr>
              <a:t/>
            </a:r>
            <a:br>
              <a:rPr lang="ru-RU" sz="1800" dirty="0">
                <a:effectLst/>
              </a:rPr>
            </a:br>
            <a:r>
              <a:rPr lang="uz-Cyrl-UZ" sz="1800" dirty="0">
                <a:effectLst/>
              </a:rPr>
              <a:t>Isboti</a:t>
            </a:r>
            <a:r>
              <a:rPr lang="en-US" sz="1800" dirty="0">
                <a:effectLst/>
              </a:rPr>
              <a:t>. </a:t>
            </a:r>
            <a:r>
              <a:rPr lang="uz-Cyrl-UZ" sz="1800" i="1" dirty="0">
                <a:effectLst/>
              </a:rPr>
              <a:t>a&lt;</a:t>
            </a:r>
            <a:r>
              <a:rPr lang="en-US" sz="1800" i="1" dirty="0">
                <a:effectLst/>
              </a:rPr>
              <a:t>c</a:t>
            </a:r>
            <a:r>
              <a:rPr lang="uz-Cyrl-UZ" sz="1800" i="1" dirty="0">
                <a:effectLst/>
              </a:rPr>
              <a:t>&lt;b</a:t>
            </a:r>
            <a:r>
              <a:rPr lang="uz-Cyrl-UZ" sz="1800" dirty="0">
                <a:effectLst/>
              </a:rPr>
              <a:t> bo‘lsin. [</a:t>
            </a:r>
            <a:r>
              <a:rPr lang="uz-Cyrl-UZ" sz="1800" i="1" dirty="0">
                <a:effectLst/>
              </a:rPr>
              <a:t>a;b</a:t>
            </a:r>
            <a:r>
              <a:rPr lang="uz-Cyrl-UZ" sz="1800" dirty="0">
                <a:effectLst/>
              </a:rPr>
              <a:t>]  ni shunday </a:t>
            </a:r>
            <a:r>
              <a:rPr lang="uz-Cyrl-UZ" sz="1800" i="1" dirty="0">
                <a:effectLst/>
              </a:rPr>
              <a:t>n</a:t>
            </a:r>
            <a:r>
              <a:rPr lang="uz-Cyrl-UZ" sz="1800" dirty="0">
                <a:effectLst/>
              </a:rPr>
              <a:t> ta bo‘lakka bo‘lamizki, </a:t>
            </a:r>
            <a:r>
              <a:rPr lang="en-US" sz="1800" i="1" dirty="0">
                <a:effectLst/>
              </a:rPr>
              <a:t>c</a:t>
            </a:r>
            <a:r>
              <a:rPr lang="uz-Cyrl-UZ" sz="1800" i="1" dirty="0">
                <a:effectLst/>
              </a:rPr>
              <a:t>=x</a:t>
            </a:r>
            <a:r>
              <a:rPr lang="uz-Cyrl-UZ" sz="1800" i="1" baseline="-25000" dirty="0">
                <a:effectLst/>
              </a:rPr>
              <a:t>m</a:t>
            </a:r>
            <a:r>
              <a:rPr lang="uz-Cyrl-UZ" sz="1800" dirty="0">
                <a:effectLst/>
              </a:rPr>
              <a:t> bo‘linish nuqtalaridan biri bo‘lsin. U holda </a:t>
            </a:r>
            <a:r>
              <a:rPr lang="en-US" sz="1800" dirty="0" smtClean="0">
                <a:effectLst/>
              </a:rPr>
              <a:t/>
            </a:r>
            <a:br>
              <a:rPr lang="en-US" sz="1800" dirty="0" smtClean="0">
                <a:effectLst/>
              </a:rPr>
            </a:br>
            <a:r>
              <a:rPr lang="ru-RU" sz="1800" dirty="0">
                <a:effectLst/>
              </a:rPr>
              <a:t/>
            </a:r>
            <a:br>
              <a:rPr lang="ru-RU" sz="1800" dirty="0">
                <a:effectLst/>
              </a:rPr>
            </a:br>
            <a:r>
              <a:rPr lang="en-US" sz="1800" dirty="0" err="1">
                <a:effectLst/>
              </a:rPr>
              <a:t>va</a:t>
            </a:r>
            <a:r>
              <a:rPr lang="en-US" sz="1800" dirty="0">
                <a:effectLst/>
              </a:rPr>
              <a:t>   </a:t>
            </a:r>
            <a:r>
              <a:rPr lang="ru-RU" sz="1800" dirty="0">
                <a:effectLst/>
              </a:rPr>
              <a:t/>
            </a:r>
            <a:br>
              <a:rPr lang="ru-RU" sz="1800" dirty="0">
                <a:effectLst/>
              </a:rPr>
            </a:br>
            <a:r>
              <a:rPr lang="en-US" sz="1800" dirty="0" smtClean="0">
                <a:effectLst/>
              </a:rPr>
              <a:t>                               </a:t>
            </a:r>
            <a:r>
              <a:rPr lang="en-US" sz="1800" dirty="0" err="1" smtClean="0">
                <a:effectLst/>
              </a:rPr>
              <a:t>bo‘lgani</a:t>
            </a:r>
            <a:r>
              <a:rPr lang="en-US" sz="1800" dirty="0" smtClean="0">
                <a:effectLst/>
              </a:rPr>
              <a:t> </a:t>
            </a:r>
            <a:r>
              <a:rPr lang="en-US" sz="1800" dirty="0" err="1">
                <a:effectLst/>
              </a:rPr>
              <a:t>uchun</a:t>
            </a:r>
            <a:r>
              <a:rPr lang="en-US" sz="1800" dirty="0">
                <a:effectLst/>
              </a:rPr>
              <a:t> </a:t>
            </a:r>
            <a:r>
              <a:rPr lang="en-US" sz="1800" dirty="0" err="1">
                <a:effectLst/>
              </a:rPr>
              <a:t>bu</a:t>
            </a:r>
            <a:r>
              <a:rPr lang="en-US" sz="1800" dirty="0">
                <a:effectLst/>
              </a:rPr>
              <a:t> </a:t>
            </a:r>
            <a:r>
              <a:rPr lang="en-US" sz="1800" dirty="0" err="1">
                <a:effectLst/>
              </a:rPr>
              <a:t>yerdan</a:t>
            </a:r>
            <a:r>
              <a:rPr lang="en-US" sz="1800" dirty="0">
                <a:effectLst/>
              </a:rPr>
              <a:t> (1) </a:t>
            </a:r>
            <a:r>
              <a:rPr lang="en-US" sz="1800" dirty="0" err="1">
                <a:effectLst/>
              </a:rPr>
              <a:t>kelib</a:t>
            </a:r>
            <a:r>
              <a:rPr lang="en-US" sz="1800" dirty="0">
                <a:effectLst/>
              </a:rPr>
              <a:t> </a:t>
            </a:r>
            <a:r>
              <a:rPr lang="en-US" sz="1800" dirty="0" err="1">
                <a:effectLst/>
              </a:rPr>
              <a:t>chiqadi</a:t>
            </a:r>
            <a:r>
              <a:rPr lang="en-US" sz="1800" dirty="0">
                <a:effectLst/>
              </a:rPr>
              <a:t>.</a:t>
            </a:r>
            <a:r>
              <a:rPr lang="ru-RU" sz="1800" dirty="0">
                <a:effectLst/>
              </a:rPr>
              <a:t/>
            </a:r>
            <a:br>
              <a:rPr lang="ru-RU" sz="1800" dirty="0">
                <a:effectLst/>
              </a:rPr>
            </a:br>
            <a:r>
              <a:rPr lang="en-US" sz="1800" dirty="0">
                <a:effectLst/>
              </a:rPr>
              <a:t>Agar </a:t>
            </a:r>
            <a:r>
              <a:rPr lang="en-US" sz="1800" i="1" dirty="0">
                <a:effectLst/>
              </a:rPr>
              <a:t>a &lt; b &lt; c </a:t>
            </a:r>
            <a:r>
              <a:rPr lang="en-US" sz="1800" dirty="0">
                <a:effectLst/>
              </a:rPr>
              <a:t> </a:t>
            </a:r>
            <a:r>
              <a:rPr lang="en-US" sz="1800" dirty="0" err="1">
                <a:effectLst/>
              </a:rPr>
              <a:t>bo‘lsa</a:t>
            </a:r>
            <a:r>
              <a:rPr lang="en-US" sz="1800" dirty="0">
                <a:effectLst/>
              </a:rPr>
              <a:t>, u </a:t>
            </a:r>
            <a:r>
              <a:rPr lang="en-US" sz="1800" dirty="0" err="1">
                <a:effectLst/>
              </a:rPr>
              <a:t>holda</a:t>
            </a:r>
            <a:r>
              <a:rPr lang="en-US" sz="1800" dirty="0">
                <a:effectLst/>
              </a:rPr>
              <a:t>  </a:t>
            </a:r>
            <a:r>
              <a:rPr lang="ru-RU" sz="1800" dirty="0">
                <a:effectLst/>
              </a:rPr>
              <a:t/>
            </a:r>
            <a:br>
              <a:rPr lang="ru-RU" sz="1800" dirty="0">
                <a:effectLst/>
              </a:rPr>
            </a:br>
            <a:r>
              <a:rPr lang="en-US" sz="1800" dirty="0" err="1">
                <a:effectLst/>
              </a:rPr>
              <a:t>bo‘lib</a:t>
            </a:r>
            <a:r>
              <a:rPr lang="en-US" sz="1800" dirty="0">
                <a:effectLst/>
              </a:rPr>
              <a:t>, </a:t>
            </a:r>
            <a:r>
              <a:rPr lang="en-US" sz="1800" dirty="0" err="1">
                <a:effectLst/>
              </a:rPr>
              <a:t>bundan</a:t>
            </a:r>
            <a:r>
              <a:rPr lang="en-US" sz="1800" dirty="0">
                <a:effectLst/>
              </a:rPr>
              <a:t>  </a:t>
            </a:r>
            <a:r>
              <a:rPr lang="en-US" sz="1800" dirty="0" smtClean="0">
                <a:effectLst/>
              </a:rPr>
              <a:t>                                                                             </a:t>
            </a:r>
            <a:r>
              <a:rPr lang="en-US" sz="1800" dirty="0" err="1" smtClean="0">
                <a:effectLst/>
              </a:rPr>
              <a:t>bo‘ladi</a:t>
            </a:r>
            <a:r>
              <a:rPr lang="en-US" sz="1800" dirty="0">
                <a:effectLst/>
              </a:rPr>
              <a:t>.</a:t>
            </a:r>
            <a:r>
              <a:rPr lang="ru-RU" sz="1800" dirty="0">
                <a:effectLst/>
              </a:rPr>
              <a:t/>
            </a:r>
            <a:br>
              <a:rPr lang="ru-RU" sz="1800" dirty="0">
                <a:effectLst/>
              </a:rPr>
            </a:br>
            <a:r>
              <a:rPr lang="en-US" sz="1800" dirty="0" err="1">
                <a:effectLst/>
              </a:rPr>
              <a:t>Shunday</a:t>
            </a:r>
            <a:r>
              <a:rPr lang="en-US" sz="1800" dirty="0">
                <a:effectLst/>
              </a:rPr>
              <a:t> </a:t>
            </a:r>
            <a:r>
              <a:rPr lang="en-US" sz="1800" dirty="0" err="1">
                <a:effectLst/>
              </a:rPr>
              <a:t>qilib</a:t>
            </a:r>
            <a:r>
              <a:rPr lang="en-US" sz="1800" dirty="0">
                <a:effectLst/>
              </a:rPr>
              <a:t>, </a:t>
            </a:r>
            <a:r>
              <a:rPr lang="en-US" sz="1800" i="1" dirty="0">
                <a:effectLst/>
              </a:rPr>
              <a:t>c </a:t>
            </a:r>
            <a:r>
              <a:rPr lang="en-US" sz="1800" dirty="0">
                <a:effectLst/>
              </a:rPr>
              <a:t> </a:t>
            </a:r>
            <a:r>
              <a:rPr lang="en-US" sz="1800" dirty="0" err="1">
                <a:effectLst/>
              </a:rPr>
              <a:t>nuqta</a:t>
            </a:r>
            <a:r>
              <a:rPr lang="en-US" sz="1800" dirty="0">
                <a:effectLst/>
              </a:rPr>
              <a:t> [</a:t>
            </a:r>
            <a:r>
              <a:rPr lang="en-US" sz="1800" i="1" dirty="0" err="1">
                <a:effectLst/>
              </a:rPr>
              <a:t>a;b</a:t>
            </a:r>
            <a:r>
              <a:rPr lang="en-US" sz="1800" dirty="0">
                <a:effectLst/>
              </a:rPr>
              <a:t>]  </a:t>
            </a:r>
            <a:r>
              <a:rPr lang="en-US" sz="1800" dirty="0" err="1">
                <a:effectLst/>
              </a:rPr>
              <a:t>ning</a:t>
            </a:r>
            <a:r>
              <a:rPr lang="en-US" sz="1800" dirty="0">
                <a:effectLst/>
              </a:rPr>
              <a:t> </a:t>
            </a:r>
            <a:r>
              <a:rPr lang="en-US" sz="1800" dirty="0" err="1">
                <a:effectLst/>
              </a:rPr>
              <a:t>ichki</a:t>
            </a:r>
            <a:r>
              <a:rPr lang="en-US" sz="1800" dirty="0">
                <a:effectLst/>
              </a:rPr>
              <a:t> </a:t>
            </a:r>
            <a:r>
              <a:rPr lang="en-US" sz="1800" dirty="0" err="1">
                <a:effectLst/>
              </a:rPr>
              <a:t>yoki</a:t>
            </a:r>
            <a:r>
              <a:rPr lang="en-US" sz="1800" dirty="0">
                <a:effectLst/>
              </a:rPr>
              <a:t> </a:t>
            </a:r>
            <a:r>
              <a:rPr lang="en-US" sz="1800" dirty="0" err="1">
                <a:effectLst/>
              </a:rPr>
              <a:t>tashqi</a:t>
            </a:r>
            <a:r>
              <a:rPr lang="en-US" sz="1800" dirty="0">
                <a:effectLst/>
              </a:rPr>
              <a:t> </a:t>
            </a:r>
            <a:r>
              <a:rPr lang="en-US" sz="1800" dirty="0" err="1">
                <a:effectLst/>
              </a:rPr>
              <a:t>nuqtasi</a:t>
            </a:r>
            <a:r>
              <a:rPr lang="en-US" sz="1800" dirty="0">
                <a:effectLst/>
              </a:rPr>
              <a:t> </a:t>
            </a:r>
            <a:r>
              <a:rPr lang="en-US" sz="1800" dirty="0" err="1">
                <a:effectLst/>
              </a:rPr>
              <a:t>bo‘lishidan</a:t>
            </a:r>
            <a:r>
              <a:rPr lang="en-US" sz="1800" dirty="0">
                <a:effectLst/>
              </a:rPr>
              <a:t> </a:t>
            </a:r>
            <a:r>
              <a:rPr lang="en-US" sz="1800" dirty="0" err="1">
                <a:effectLst/>
              </a:rPr>
              <a:t>qat’iy</a:t>
            </a:r>
            <a:r>
              <a:rPr lang="en-US" sz="1800" dirty="0">
                <a:effectLst/>
              </a:rPr>
              <a:t> </a:t>
            </a:r>
            <a:r>
              <a:rPr lang="en-US" sz="1800" dirty="0" err="1">
                <a:effectLst/>
              </a:rPr>
              <a:t>nazar</a:t>
            </a:r>
            <a:r>
              <a:rPr lang="en-US" sz="1800" dirty="0">
                <a:effectLst/>
              </a:rPr>
              <a:t> (1) </a:t>
            </a:r>
            <a:r>
              <a:rPr lang="en-US" sz="1800" dirty="0" err="1">
                <a:effectLst/>
              </a:rPr>
              <a:t>tenglik</a:t>
            </a:r>
            <a:r>
              <a:rPr lang="en-US" sz="1800" dirty="0">
                <a:effectLst/>
              </a:rPr>
              <a:t> </a:t>
            </a:r>
            <a:r>
              <a:rPr lang="en-US" sz="1800" dirty="0" err="1">
                <a:effectLst/>
              </a:rPr>
              <a:t>o‘rinli</a:t>
            </a:r>
            <a:r>
              <a:rPr lang="en-US" sz="1800" dirty="0">
                <a:effectLst/>
              </a:rPr>
              <a:t> </a:t>
            </a:r>
            <a:r>
              <a:rPr lang="en-US" sz="1800" dirty="0" err="1">
                <a:effectLst/>
              </a:rPr>
              <a:t>bo‘ladi</a:t>
            </a:r>
            <a:r>
              <a:rPr lang="en-US" sz="1800" dirty="0">
                <a:effectLst/>
              </a:rPr>
              <a:t>.</a:t>
            </a:r>
            <a:r>
              <a:rPr lang="ru-RU" sz="1800" dirty="0">
                <a:effectLst/>
              </a:rPr>
              <a:t/>
            </a:r>
            <a:br>
              <a:rPr lang="ru-RU" sz="1800" dirty="0">
                <a:effectLst/>
              </a:rPr>
            </a:br>
            <a:r>
              <a:rPr lang="en-US" sz="1800" dirty="0" err="1">
                <a:effectLst/>
              </a:rPr>
              <a:t>Endi</a:t>
            </a:r>
            <a:r>
              <a:rPr lang="en-US" sz="1800" dirty="0">
                <a:effectLst/>
              </a:rPr>
              <a:t> </a:t>
            </a:r>
            <a:r>
              <a:rPr lang="en-US" sz="1800" dirty="0" err="1">
                <a:effectLst/>
              </a:rPr>
              <a:t>aniq</a:t>
            </a:r>
            <a:r>
              <a:rPr lang="en-US" sz="1800" dirty="0">
                <a:effectLst/>
              </a:rPr>
              <a:t> </a:t>
            </a:r>
            <a:r>
              <a:rPr lang="en-US" sz="1800" dirty="0" err="1">
                <a:effectLst/>
              </a:rPr>
              <a:t>integralning</a:t>
            </a:r>
            <a:r>
              <a:rPr lang="en-US" sz="1800" dirty="0">
                <a:effectLst/>
              </a:rPr>
              <a:t> </a:t>
            </a:r>
            <a:r>
              <a:rPr lang="en-US" sz="1800" dirty="0" err="1">
                <a:effectLst/>
              </a:rPr>
              <a:t>tengsizlik</a:t>
            </a:r>
            <a:r>
              <a:rPr lang="en-US" sz="1800" dirty="0">
                <a:effectLst/>
              </a:rPr>
              <a:t> </a:t>
            </a:r>
            <a:r>
              <a:rPr lang="en-US" sz="1800" dirty="0" err="1">
                <a:effectLst/>
              </a:rPr>
              <a:t>bilan</a:t>
            </a:r>
            <a:r>
              <a:rPr lang="en-US" sz="1800" dirty="0">
                <a:effectLst/>
              </a:rPr>
              <a:t> </a:t>
            </a:r>
            <a:r>
              <a:rPr lang="en-US" sz="1800" dirty="0" err="1">
                <a:effectLst/>
              </a:rPr>
              <a:t>ifodalanadigan</a:t>
            </a:r>
            <a:r>
              <a:rPr lang="en-US" sz="1800" dirty="0">
                <a:effectLst/>
              </a:rPr>
              <a:t> </a:t>
            </a:r>
            <a:r>
              <a:rPr lang="en-US" sz="1800" dirty="0" err="1">
                <a:effectLst/>
              </a:rPr>
              <a:t>xosslarini</a:t>
            </a:r>
            <a:r>
              <a:rPr lang="en-US" sz="1800" dirty="0">
                <a:effectLst/>
              </a:rPr>
              <a:t> </a:t>
            </a:r>
            <a:r>
              <a:rPr lang="en-US" sz="1800" dirty="0" err="1">
                <a:effectLst/>
              </a:rPr>
              <a:t>o‘rganamiz</a:t>
            </a:r>
            <a:r>
              <a:rPr lang="en-US" sz="1800" dirty="0">
                <a:effectLst/>
              </a:rPr>
              <a:t>. </a:t>
            </a:r>
            <a:r>
              <a:rPr lang="ru-RU" sz="1800" dirty="0">
                <a:effectLst/>
              </a:rPr>
              <a:t/>
            </a:r>
            <a:br>
              <a:rPr lang="ru-RU" sz="1800" dirty="0">
                <a:effectLst/>
              </a:rPr>
            </a:br>
            <a:endParaRPr lang="en-US" sz="1800" dirty="0"/>
          </a:p>
        </p:txBody>
      </p:sp>
      <p:graphicFrame>
        <p:nvGraphicFramePr>
          <p:cNvPr id="4" name="Объект 3"/>
          <p:cNvGraphicFramePr>
            <a:graphicFrameLocks noChangeAspect="1"/>
          </p:cNvGraphicFramePr>
          <p:nvPr>
            <p:extLst>
              <p:ext uri="{D42A27DB-BD31-4B8C-83A1-F6EECF244321}">
                <p14:modId xmlns="" xmlns:p14="http://schemas.microsoft.com/office/powerpoint/2010/main" val="141056549"/>
              </p:ext>
            </p:extLst>
          </p:nvPr>
        </p:nvGraphicFramePr>
        <p:xfrm>
          <a:off x="395536" y="620688"/>
          <a:ext cx="3024336" cy="469900"/>
        </p:xfrm>
        <a:graphic>
          <a:graphicData uri="http://schemas.openxmlformats.org/presentationml/2006/ole">
            <p:oleObj spid="_x0000_s3085" name="Equation" r:id="rId3" imgW="1777680" imgH="469800" progId="">
              <p:embed/>
            </p:oleObj>
          </a:graphicData>
        </a:graphic>
      </p:graphicFrame>
      <p:graphicFrame>
        <p:nvGraphicFramePr>
          <p:cNvPr id="5" name="Объект 4"/>
          <p:cNvGraphicFramePr>
            <a:graphicFrameLocks noChangeAspect="1"/>
          </p:cNvGraphicFramePr>
          <p:nvPr>
            <p:extLst>
              <p:ext uri="{D42A27DB-BD31-4B8C-83A1-F6EECF244321}">
                <p14:modId xmlns="" xmlns:p14="http://schemas.microsoft.com/office/powerpoint/2010/main" val="341003842"/>
              </p:ext>
            </p:extLst>
          </p:nvPr>
        </p:nvGraphicFramePr>
        <p:xfrm>
          <a:off x="755576" y="1052736"/>
          <a:ext cx="4530804" cy="546100"/>
        </p:xfrm>
        <a:graphic>
          <a:graphicData uri="http://schemas.openxmlformats.org/presentationml/2006/ole">
            <p:oleObj spid="_x0000_s3086" name="Equation" r:id="rId4" imgW="2222280" imgH="545760" progId="">
              <p:embed/>
            </p:oleObj>
          </a:graphicData>
        </a:graphic>
      </p:graphicFrame>
      <p:graphicFrame>
        <p:nvGraphicFramePr>
          <p:cNvPr id="6" name="Объект 5"/>
          <p:cNvGraphicFramePr>
            <a:graphicFrameLocks noChangeAspect="1"/>
          </p:cNvGraphicFramePr>
          <p:nvPr>
            <p:extLst>
              <p:ext uri="{D42A27DB-BD31-4B8C-83A1-F6EECF244321}">
                <p14:modId xmlns="" xmlns:p14="http://schemas.microsoft.com/office/powerpoint/2010/main" val="3075213312"/>
              </p:ext>
            </p:extLst>
          </p:nvPr>
        </p:nvGraphicFramePr>
        <p:xfrm>
          <a:off x="5436096" y="1916832"/>
          <a:ext cx="3350746" cy="495300"/>
        </p:xfrm>
        <a:graphic>
          <a:graphicData uri="http://schemas.openxmlformats.org/presentationml/2006/ole">
            <p:oleObj spid="_x0000_s3087" name="Equation" r:id="rId5" imgW="3111480" imgH="495000" progId="">
              <p:embed/>
            </p:oleObj>
          </a:graphicData>
        </a:graphic>
      </p:graphicFrame>
      <p:graphicFrame>
        <p:nvGraphicFramePr>
          <p:cNvPr id="8" name="Объект 7"/>
          <p:cNvGraphicFramePr>
            <a:graphicFrameLocks noChangeAspect="1"/>
          </p:cNvGraphicFramePr>
          <p:nvPr>
            <p:extLst>
              <p:ext uri="{D42A27DB-BD31-4B8C-83A1-F6EECF244321}">
                <p14:modId xmlns="" xmlns:p14="http://schemas.microsoft.com/office/powerpoint/2010/main" val="226545500"/>
              </p:ext>
            </p:extLst>
          </p:nvPr>
        </p:nvGraphicFramePr>
        <p:xfrm>
          <a:off x="1500166" y="2714620"/>
          <a:ext cx="2244218" cy="648642"/>
        </p:xfrm>
        <a:graphic>
          <a:graphicData uri="http://schemas.openxmlformats.org/presentationml/2006/ole">
            <p:oleObj spid="_x0000_s3088" name="Equation" r:id="rId6" imgW="1790640" imgH="469800" progId="">
              <p:embed/>
            </p:oleObj>
          </a:graphicData>
        </a:graphic>
      </p:graphicFrame>
      <p:pic>
        <p:nvPicPr>
          <p:cNvPr id="9" name="Рисунок 8"/>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1331640" y="2276872"/>
            <a:ext cx="5383500" cy="523875"/>
          </a:xfrm>
          <a:prstGeom prst="rect">
            <a:avLst/>
          </a:prstGeom>
          <a:noFill/>
          <a:ln>
            <a:noFill/>
          </a:ln>
        </p:spPr>
      </p:pic>
      <p:graphicFrame>
        <p:nvGraphicFramePr>
          <p:cNvPr id="10" name="Объект 9"/>
          <p:cNvGraphicFramePr>
            <a:graphicFrameLocks noChangeAspect="1"/>
          </p:cNvGraphicFramePr>
          <p:nvPr>
            <p:extLst>
              <p:ext uri="{D42A27DB-BD31-4B8C-83A1-F6EECF244321}">
                <p14:modId xmlns="" xmlns:p14="http://schemas.microsoft.com/office/powerpoint/2010/main" val="588941130"/>
              </p:ext>
            </p:extLst>
          </p:nvPr>
        </p:nvGraphicFramePr>
        <p:xfrm>
          <a:off x="4143372" y="3500438"/>
          <a:ext cx="2952328" cy="469900"/>
        </p:xfrm>
        <a:graphic>
          <a:graphicData uri="http://schemas.openxmlformats.org/presentationml/2006/ole">
            <p:oleObj spid="_x0000_s3089" name="Equation" r:id="rId8" imgW="1930320" imgH="469800" progId="">
              <p:embed/>
            </p:oleObj>
          </a:graphicData>
        </a:graphic>
      </p:graphicFrame>
      <p:graphicFrame>
        <p:nvGraphicFramePr>
          <p:cNvPr id="11" name="Объект 10"/>
          <p:cNvGraphicFramePr>
            <a:graphicFrameLocks noChangeAspect="1"/>
          </p:cNvGraphicFramePr>
          <p:nvPr>
            <p:extLst>
              <p:ext uri="{D42A27DB-BD31-4B8C-83A1-F6EECF244321}">
                <p14:modId xmlns="" xmlns:p14="http://schemas.microsoft.com/office/powerpoint/2010/main" val="3982057742"/>
              </p:ext>
            </p:extLst>
          </p:nvPr>
        </p:nvGraphicFramePr>
        <p:xfrm>
          <a:off x="2571736" y="3857628"/>
          <a:ext cx="4968552" cy="612776"/>
        </p:xfrm>
        <a:graphic>
          <a:graphicData uri="http://schemas.openxmlformats.org/presentationml/2006/ole">
            <p:oleObj spid="_x0000_s3090" name="Equation" r:id="rId9" imgW="3251160" imgH="469800" progId="">
              <p:embed/>
            </p:oleObj>
          </a:graphicData>
        </a:graphic>
      </p:graphicFrame>
    </p:spTree>
    <p:extLst>
      <p:ext uri="{BB962C8B-B14F-4D97-AF65-F5344CB8AC3E}">
        <p14:creationId xmlns="" xmlns:p14="http://schemas.microsoft.com/office/powerpoint/2010/main" val="1847636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899592" y="404665"/>
            <a:ext cx="7128791" cy="5530000"/>
          </a:xfrm>
        </p:spPr>
        <p:txBody>
          <a:bodyPr>
            <a:normAutofit lnSpcReduction="10000"/>
          </a:bodyPr>
          <a:lstStyle/>
          <a:p>
            <a:pPr indent="539750" algn="just">
              <a:lnSpc>
                <a:spcPct val="150000"/>
              </a:lnSpc>
              <a:spcAft>
                <a:spcPts val="1000"/>
              </a:spcAft>
              <a:tabLst>
                <a:tab pos="90170" algn="l"/>
              </a:tabLst>
            </a:pPr>
            <a:r>
              <a:rPr lang="en-US" sz="2400" dirty="0" err="1">
                <a:latin typeface="Times New Roman"/>
                <a:ea typeface="Calibri"/>
              </a:rPr>
              <a:t>Foydalanilgan</a:t>
            </a:r>
            <a:r>
              <a:rPr lang="en-US" sz="2400" dirty="0">
                <a:latin typeface="Times New Roman"/>
                <a:ea typeface="Calibri"/>
              </a:rPr>
              <a:t> </a:t>
            </a:r>
            <a:r>
              <a:rPr lang="en-US" sz="2400" dirty="0" err="1">
                <a:latin typeface="Times New Roman"/>
                <a:ea typeface="Calibri"/>
              </a:rPr>
              <a:t>adabiyotlar</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en-US" sz="2400" dirty="0" err="1">
                <a:latin typeface="Times New Roman"/>
                <a:ea typeface="Calibri"/>
              </a:rPr>
              <a:t>Toshmetov</a:t>
            </a:r>
            <a:r>
              <a:rPr lang="en-US" sz="2400" dirty="0">
                <a:latin typeface="Times New Roman"/>
                <a:ea typeface="Calibri"/>
              </a:rPr>
              <a:t> O’., </a:t>
            </a:r>
            <a:r>
              <a:rPr lang="en-US" sz="2400" dirty="0" err="1">
                <a:latin typeface="Times New Roman"/>
                <a:ea typeface="Calibri"/>
              </a:rPr>
              <a:t>Turgunbayev</a:t>
            </a:r>
            <a:r>
              <a:rPr lang="en-US" sz="2400" dirty="0">
                <a:latin typeface="Times New Roman"/>
                <a:ea typeface="Calibri"/>
              </a:rPr>
              <a:t> R., </a:t>
            </a:r>
            <a:r>
              <a:rPr lang="en-US" sz="2400" dirty="0" err="1">
                <a:latin typeface="Times New Roman"/>
                <a:ea typeface="Calibri"/>
              </a:rPr>
              <a:t>Saydamatov</a:t>
            </a:r>
            <a:r>
              <a:rPr lang="en-US" sz="2400" dirty="0">
                <a:latin typeface="Times New Roman"/>
                <a:ea typeface="Calibri"/>
              </a:rPr>
              <a:t> E., </a:t>
            </a:r>
            <a:r>
              <a:rPr lang="en-US" sz="2400" dirty="0" err="1">
                <a:latin typeface="Times New Roman"/>
                <a:ea typeface="Calibri"/>
              </a:rPr>
              <a:t>Madirimov</a:t>
            </a:r>
            <a:r>
              <a:rPr lang="en-US" sz="2400" dirty="0">
                <a:latin typeface="Times New Roman"/>
                <a:ea typeface="Calibri"/>
              </a:rPr>
              <a:t> M. </a:t>
            </a:r>
            <a:r>
              <a:rPr lang="uz-Cyrl-UZ" sz="2400" dirty="0">
                <a:latin typeface="Times New Roman"/>
                <a:ea typeface="Calibri"/>
              </a:rPr>
              <a:t>Matematik analiz I</a:t>
            </a:r>
            <a:r>
              <a:rPr lang="en-US" sz="2400" dirty="0">
                <a:latin typeface="Times New Roman"/>
                <a:ea typeface="Calibri"/>
              </a:rPr>
              <a:t>-</a:t>
            </a:r>
            <a:r>
              <a:rPr lang="en-US" sz="2400" dirty="0" err="1">
                <a:latin typeface="Times New Roman"/>
                <a:ea typeface="Calibri"/>
              </a:rPr>
              <a:t>qism</a:t>
            </a:r>
            <a:r>
              <a:rPr lang="en-US" sz="2400" dirty="0">
                <a:latin typeface="Times New Roman"/>
                <a:ea typeface="Calibri"/>
              </a:rPr>
              <a:t>.</a:t>
            </a:r>
            <a:r>
              <a:rPr lang="uz-Cyrl-UZ" sz="2400" dirty="0">
                <a:latin typeface="Times New Roman"/>
                <a:ea typeface="Calibri"/>
              </a:rPr>
              <a:t> T.: “</a:t>
            </a:r>
            <a:r>
              <a:rPr lang="en-US" sz="2400" dirty="0" err="1">
                <a:latin typeface="Times New Roman"/>
                <a:ea typeface="Calibri"/>
              </a:rPr>
              <a:t>Extremum</a:t>
            </a:r>
            <a:r>
              <a:rPr lang="en-US" sz="2400" dirty="0">
                <a:latin typeface="Times New Roman"/>
                <a:ea typeface="Calibri"/>
              </a:rPr>
              <a:t>-Press</a:t>
            </a:r>
            <a:r>
              <a:rPr lang="uz-Cyrl-UZ" sz="2400" dirty="0">
                <a:latin typeface="Times New Roman"/>
                <a:ea typeface="Calibri"/>
              </a:rPr>
              <a:t>”</a:t>
            </a:r>
            <a:r>
              <a:rPr lang="en-US" sz="2400" dirty="0">
                <a:latin typeface="Times New Roman"/>
                <a:ea typeface="Calibri"/>
              </a:rPr>
              <a:t>, 2015. -</a:t>
            </a:r>
            <a:r>
              <a:rPr lang="en-US" sz="2400" dirty="0" smtClean="0">
                <a:latin typeface="Times New Roman"/>
                <a:ea typeface="Calibri"/>
              </a:rPr>
              <a:t>31</a:t>
            </a:r>
            <a:r>
              <a:rPr lang="ru-RU" sz="2400" dirty="0" smtClean="0">
                <a:latin typeface="Times New Roman"/>
                <a:ea typeface="Calibri"/>
              </a:rPr>
              <a:t>7</a:t>
            </a:r>
            <a:r>
              <a:rPr lang="en-US" sz="2400" dirty="0" smtClean="0">
                <a:latin typeface="Times New Roman"/>
                <a:ea typeface="Calibri"/>
              </a:rPr>
              <a:t>-31</a:t>
            </a:r>
            <a:r>
              <a:rPr lang="ru-RU" sz="2400" dirty="0" smtClean="0">
                <a:latin typeface="Times New Roman"/>
                <a:ea typeface="Calibri"/>
              </a:rPr>
              <a:t>20</a:t>
            </a:r>
            <a:r>
              <a:rPr lang="en-US" sz="2400" dirty="0" smtClean="0">
                <a:latin typeface="Times New Roman"/>
                <a:ea typeface="Calibri"/>
              </a:rPr>
              <a:t>bb</a:t>
            </a:r>
            <a:r>
              <a:rPr lang="en-US" sz="2400" dirty="0">
                <a:latin typeface="Times New Roman"/>
                <a:ea typeface="Calibri"/>
              </a:rPr>
              <a:t>.</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en-US" sz="2400" dirty="0">
                <a:latin typeface="Times New Roman"/>
                <a:ea typeface="Calibri"/>
              </a:rPr>
              <a:t>Claudia </a:t>
            </a:r>
            <a:r>
              <a:rPr lang="en-US" sz="2400" dirty="0" err="1">
                <a:latin typeface="Times New Roman"/>
                <a:ea typeface="Calibri"/>
              </a:rPr>
              <a:t>Canuto</a:t>
            </a:r>
            <a:r>
              <a:rPr lang="en-US" sz="2400" dirty="0">
                <a:latin typeface="Times New Roman"/>
                <a:ea typeface="Calibri"/>
              </a:rPr>
              <a:t>, Anita </a:t>
            </a:r>
            <a:r>
              <a:rPr lang="en-US" sz="2400" dirty="0" err="1">
                <a:latin typeface="Times New Roman"/>
                <a:ea typeface="Calibri"/>
              </a:rPr>
              <a:t>Tabacco</a:t>
            </a:r>
            <a:r>
              <a:rPr lang="en-US" sz="2400" dirty="0">
                <a:latin typeface="Times New Roman"/>
                <a:ea typeface="Calibri"/>
              </a:rPr>
              <a:t> Mathematical analysis. I. Springer-</a:t>
            </a:r>
            <a:r>
              <a:rPr lang="en-US" sz="2400" dirty="0" err="1">
                <a:latin typeface="Times New Roman"/>
                <a:ea typeface="Calibri"/>
              </a:rPr>
              <a:t>Verlag</a:t>
            </a:r>
            <a:r>
              <a:rPr lang="en-US" sz="2400" dirty="0">
                <a:latin typeface="Times New Roman"/>
                <a:ea typeface="Calibri"/>
              </a:rPr>
              <a:t>. Italia, Milan. 2008.-    </a:t>
            </a:r>
            <a:r>
              <a:rPr lang="en-US" sz="2400" dirty="0" smtClean="0">
                <a:latin typeface="Times New Roman"/>
                <a:ea typeface="Calibri"/>
              </a:rPr>
              <a:t>32</a:t>
            </a:r>
            <a:r>
              <a:rPr lang="ru-RU" sz="2400" dirty="0" smtClean="0">
                <a:latin typeface="Times New Roman"/>
                <a:ea typeface="Calibri"/>
              </a:rPr>
              <a:t>8</a:t>
            </a:r>
            <a:r>
              <a:rPr lang="en-US" sz="2400" dirty="0" smtClean="0">
                <a:latin typeface="Times New Roman"/>
                <a:ea typeface="Calibri"/>
              </a:rPr>
              <a:t>-32</a:t>
            </a:r>
            <a:r>
              <a:rPr lang="ru-RU" sz="2400" smtClean="0">
                <a:latin typeface="Times New Roman"/>
                <a:ea typeface="Calibri"/>
              </a:rPr>
              <a:t>9</a:t>
            </a:r>
            <a:r>
              <a:rPr lang="en-US" sz="2400" smtClean="0">
                <a:latin typeface="Times New Roman"/>
                <a:ea typeface="Calibri"/>
              </a:rPr>
              <a:t>p</a:t>
            </a:r>
            <a:r>
              <a:rPr lang="en-US" sz="2400" dirty="0">
                <a:latin typeface="Times New Roman"/>
                <a:ea typeface="Calibri"/>
              </a:rPr>
              <a:t>.</a:t>
            </a:r>
            <a:endParaRPr lang="ru-RU" sz="1400" dirty="0">
              <a:latin typeface="Times New Roman"/>
              <a:ea typeface="Times New Roman"/>
            </a:endParaRPr>
          </a:p>
          <a:p>
            <a:pPr marL="342900" lvl="0" indent="-342900" algn="just">
              <a:lnSpc>
                <a:spcPct val="150000"/>
              </a:lnSpc>
              <a:spcAft>
                <a:spcPts val="1000"/>
              </a:spcAft>
              <a:tabLst>
                <a:tab pos="90170" algn="l"/>
                <a:tab pos="457200" algn="l"/>
              </a:tabLst>
            </a:pPr>
            <a:r>
              <a:rPr lang="uz-Cyrl-UZ" sz="2400" dirty="0">
                <a:latin typeface="Times New Roman"/>
                <a:ea typeface="Calibri"/>
              </a:rPr>
              <a:t>Xudayberganov G., Vorisov A., Mansurov X., Shoimqulov B. Matematik analizdan ma’ruzalar. I </a:t>
            </a:r>
            <a:r>
              <a:rPr lang="en-US" sz="2400" dirty="0">
                <a:latin typeface="Times New Roman"/>
                <a:ea typeface="Calibri"/>
              </a:rPr>
              <a:t>T.:</a:t>
            </a:r>
            <a:r>
              <a:rPr lang="uz-Cyrl-UZ" sz="2400" dirty="0">
                <a:latin typeface="Times New Roman"/>
                <a:ea typeface="Calibri"/>
              </a:rPr>
              <a:t>«Voris-nashriyot». 2010 y.</a:t>
            </a:r>
            <a:r>
              <a:rPr lang="en-US" sz="2400" dirty="0">
                <a:latin typeface="Times New Roman"/>
                <a:ea typeface="Calibri"/>
              </a:rPr>
              <a:t> b.</a:t>
            </a:r>
            <a:endParaRPr lang="ru-RU" sz="1400" dirty="0">
              <a:latin typeface="Times New Roman"/>
              <a:ea typeface="Times New Roman"/>
            </a:endParaRPr>
          </a:p>
          <a:p>
            <a:endParaRPr lang="en-US" dirty="0"/>
          </a:p>
        </p:txBody>
      </p:sp>
    </p:spTree>
    <p:extLst>
      <p:ext uri="{BB962C8B-B14F-4D97-AF65-F5344CB8AC3E}">
        <p14:creationId xmlns="" xmlns:p14="http://schemas.microsoft.com/office/powerpoint/2010/main" val="2523460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98</TotalTime>
  <Words>160</Words>
  <Application>Microsoft Office PowerPoint</Application>
  <PresentationFormat>Экран (4:3)</PresentationFormat>
  <Paragraphs>11</Paragraphs>
  <Slides>6</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6</vt:i4>
      </vt:variant>
    </vt:vector>
  </HeadingPairs>
  <TitlesOfParts>
    <vt:vector size="8" baseType="lpstr">
      <vt:lpstr>Воздушный поток</vt:lpstr>
      <vt:lpstr>Equation</vt:lpstr>
      <vt:lpstr>Слайд 1</vt:lpstr>
      <vt:lpstr>1. Aniq integralning xossalari 2. O‘rta qiymat haqidagi teoremalar 3. Misollardan namunalar. </vt:lpstr>
      <vt:lpstr>Avval aniq integralning tenglik bilan ifodalanadigan xossalarini qaraymiz. 10.  Isboti. Haqiqatan ham, bunda f(x)=1 va ta’rifga ko‘ra    bo‘ladi.  20. Agar f(x) funksiya [a;b] da integrallanuvchi bo‘lsa, u holda kf(x) (k=sonst)  ham integrallanuvchi va                        bo‘ladi.  Isboti. Haqiqatan,                                                      .  Demak,                 mavjud va uning qiymati   ga teng.                 </vt:lpstr>
      <vt:lpstr>30. Agar f1(x) va f2(x) funksiyalar [a;b] da integrallanuvchi bo‘lsa, u holda  f1(x) f2(x)  ham [a;b] da integrallanuvchi va              tenglik o‘rinli bo‘ladi. Isboti. Bu xossa avvalgi xossa kabi isbotlanadi. Bu xossa qo‘shiluvchilar soni chekli (ikkitadan ko‘p) bo‘lganda ham o‘rinli bo‘ladi. 40.                        ,ya’ni integrallash chegaralari o‘rnini almashtirsak, aniq integral ishorasini qarama-qarshisiga o‘zgartadi. Isboti.                integral a&lt;b hol uchun aniqlangan edi. Agar a&gt;b bo‘lsa, 40 xossa aniq integral ta’rifiga qo‘shimcha sifatida qaraladi. Bu xossani quyidagicha talqin qilish mumkin:              va            integrallari ishorasi bilan farq qiladigan integral yig‘indilarning limiti bo‘ladi. </vt:lpstr>
      <vt:lpstr>50. (Aniq integralning additivlik xossasi) Agar f(x) funksiya uchun  mavjud                                          bo‘lsa, u holda quyidagi tenglik o‘rinli bo‘ladi:                                                                                          (1) Isboti. a&lt;c&lt;b bo‘lsin. [a;b]  ni shunday n ta bo‘lakka bo‘lamizki, c=xm bo‘linish nuqtalaridan biri bo‘lsin. U holda   va                                   bo‘lgani uchun bu yerdan (1) kelib chiqadi. Agar a &lt; b &lt; c  bo‘lsa, u holda   bo‘lib, bundan                                                                               bo‘ladi. Shunday qilib, c  nuqta [a;b]  ning ichki yoki tashqi nuqtasi bo‘lishidan qat’iy nazar (1) tenglik o‘rinli bo‘ladi. Endi aniq integralning tengsizlik bilan ifodalanadigan xosslarini o‘rganamiz.  </vt:lpstr>
      <vt:lpstr>Слайд 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user</cp:lastModifiedBy>
  <cp:revision>10</cp:revision>
  <dcterms:created xsi:type="dcterms:W3CDTF">2016-05-16T12:44:25Z</dcterms:created>
  <dcterms:modified xsi:type="dcterms:W3CDTF">2018-05-17T05:00:35Z</dcterms:modified>
</cp:coreProperties>
</file>