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notesMasterIdLst>
    <p:notesMasterId r:id="rId34"/>
  </p:notesMasterIdLst>
  <p:sldIdLst>
    <p:sldId id="315" r:id="rId2"/>
    <p:sldId id="316" r:id="rId3"/>
    <p:sldId id="277" r:id="rId4"/>
    <p:sldId id="278" r:id="rId5"/>
    <p:sldId id="279" r:id="rId6"/>
    <p:sldId id="280" r:id="rId7"/>
    <p:sldId id="282" r:id="rId8"/>
    <p:sldId id="311" r:id="rId9"/>
    <p:sldId id="285" r:id="rId10"/>
    <p:sldId id="313" r:id="rId11"/>
    <p:sldId id="312" r:id="rId12"/>
    <p:sldId id="287" r:id="rId13"/>
    <p:sldId id="306" r:id="rId14"/>
    <p:sldId id="289" r:id="rId15"/>
    <p:sldId id="290" r:id="rId16"/>
    <p:sldId id="291" r:id="rId17"/>
    <p:sldId id="292" r:id="rId18"/>
    <p:sldId id="295" r:id="rId19"/>
    <p:sldId id="296" r:id="rId20"/>
    <p:sldId id="297" r:id="rId21"/>
    <p:sldId id="298" r:id="rId22"/>
    <p:sldId id="299" r:id="rId23"/>
    <p:sldId id="307" r:id="rId24"/>
    <p:sldId id="308" r:id="rId25"/>
    <p:sldId id="300" r:id="rId26"/>
    <p:sldId id="309" r:id="rId27"/>
    <p:sldId id="303" r:id="rId28"/>
    <p:sldId id="310" r:id="rId29"/>
    <p:sldId id="273" r:id="rId30"/>
    <p:sldId id="317" r:id="rId31"/>
    <p:sldId id="318" r:id="rId32"/>
    <p:sldId id="314"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 initials="A" lastIdx="0" clrIdx="0">
    <p:extLst>
      <p:ext uri="{19B8F6BF-5375-455C-9EA6-DF929625EA0E}">
        <p15:presenceInfo xmlns:p15="http://schemas.microsoft.com/office/powerpoint/2012/main" xmlns="" userId="AS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5B592"/>
    <a:srgbClr val="6AE0A8"/>
    <a:srgbClr val="78DCAC"/>
    <a:srgbClr val="75DF89"/>
    <a:srgbClr val="EA64CA"/>
    <a:srgbClr val="77DD81"/>
    <a:srgbClr val="415410"/>
    <a:srgbClr val="78DCBB"/>
    <a:srgbClr val="BAE040"/>
    <a:srgbClr val="D6D2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7" autoAdjust="0"/>
    <p:restoredTop sz="93779" autoAdjust="0"/>
  </p:normalViewPr>
  <p:slideViewPr>
    <p:cSldViewPr snapToGrid="0">
      <p:cViewPr varScale="1">
        <p:scale>
          <a:sx n="54" d="100"/>
          <a:sy n="54" d="100"/>
        </p:scale>
        <p:origin x="-924" y="-90"/>
      </p:cViewPr>
      <p:guideLst>
        <p:guide orient="horz" pos="2160"/>
        <p:guide pos="3840"/>
      </p:guideLst>
    </p:cSldViewPr>
  </p:slideViewPr>
  <p:outlineViewPr>
    <p:cViewPr>
      <p:scale>
        <a:sx n="33" d="100"/>
        <a:sy n="33" d="100"/>
      </p:scale>
      <p:origin x="0" y="-7314"/>
    </p:cViewPr>
  </p:outlineViewPr>
  <p:notesTextViewPr>
    <p:cViewPr>
      <p:scale>
        <a:sx n="1" d="1"/>
        <a:sy n="1" d="1"/>
      </p:scale>
      <p:origin x="0" y="0"/>
    </p:cViewPr>
  </p:notesTextViewPr>
  <p:notesViewPr>
    <p:cSldViewPr snapToGrid="0">
      <p:cViewPr varScale="1">
        <p:scale>
          <a:sx n="57" d="100"/>
          <a:sy n="57" d="100"/>
        </p:scale>
        <p:origin x="280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FEEA6C-CF93-4C6B-B150-8E4F6AE0E739}" type="datetimeFigureOut">
              <a:rPr lang="en-US" smtClean="0"/>
              <a:t>5/18/2016</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7E93C6-722C-4B3F-8135-0262D1E34513}" type="slidenum">
              <a:rPr lang="en-US" smtClean="0"/>
              <a:t>‹#›</a:t>
            </a:fld>
            <a:endParaRPr lang="en-US"/>
          </a:p>
        </p:txBody>
      </p:sp>
    </p:spTree>
    <p:extLst>
      <p:ext uri="{BB962C8B-B14F-4D97-AF65-F5344CB8AC3E}">
        <p14:creationId xmlns:p14="http://schemas.microsoft.com/office/powerpoint/2010/main" val="568722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3549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5/18/2016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7994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5/18/2016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169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5/18/2016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54439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5/18/2016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6842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5/18/2016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4543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5/18/2016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4029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7657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7091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5/18/2016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9669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5/18/2016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8624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5917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5785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5/18/2016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6531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5/18/2016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7288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B61BEF0D-F0BB-DE4B-95CE-6DB70DBA9567}" type="datetimeFigureOut">
              <a:rPr lang="en-US" smtClean="0"/>
              <a:pPr/>
              <a:t>5/18/2016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1781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5/18/2016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5363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5/18/2016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129034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emf"/><Relationship Id="rId1" Type="http://schemas.openxmlformats.org/officeDocument/2006/relationships/slideLayout" Target="../slideLayouts/slideLayout7.xml"/><Relationship Id="rId5" Type="http://schemas.openxmlformats.org/officeDocument/2006/relationships/image" Target="../media/image16.emf"/><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Вертикальный свиток 6"/>
          <p:cNvSpPr/>
          <p:nvPr/>
        </p:nvSpPr>
        <p:spPr>
          <a:xfrm>
            <a:off x="-1" y="0"/>
            <a:ext cx="12192001" cy="6858000"/>
          </a:xfrm>
          <a:prstGeom prst="verticalScroll">
            <a:avLst/>
          </a:prstGeom>
          <a:solidFill>
            <a:srgbClr val="75DF8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cap="all" dirty="0">
                <a:ln/>
                <a:solidFill>
                  <a:srgbClr val="C00000"/>
                </a:solidFill>
                <a:latin typeface="Times New Roman" panose="02020603050405020304" pitchFamily="18" charset="0"/>
                <a:cs typeface="Times New Roman" panose="02020603050405020304" pitchFamily="18" charset="0"/>
              </a:rPr>
              <a:t> </a:t>
            </a:r>
            <a:r>
              <a:rPr lang="en-US" sz="4800" b="1" cap="all" dirty="0" smtClean="0">
                <a:ln w="12700" cmpd="sng">
                  <a:solidFill>
                    <a:srgbClr val="D092A7"/>
                  </a:solidFill>
                  <a:prstDash val="solid"/>
                </a:ln>
                <a:solidFill>
                  <a:srgbClr val="C00000"/>
                </a:solidFill>
                <a:latin typeface="Times New Roman" panose="02020603050405020304" pitchFamily="18" charset="0"/>
                <a:cs typeface="Times New Roman" panose="02020603050405020304" pitchFamily="18" charset="0"/>
              </a:rPr>
              <a:t>MAVZU: </a:t>
            </a:r>
            <a:r>
              <a:rPr lang="en-US" sz="4000" b="1" cap="all" dirty="0">
                <a:ln w="12700" cmpd="sng">
                  <a:solidFill>
                    <a:srgbClr val="D092A7"/>
                  </a:solidFill>
                  <a:prstDash val="solid"/>
                </a:ln>
                <a:solidFill>
                  <a:srgbClr val="002060"/>
                </a:solidFill>
                <a:latin typeface="Times New Roman" panose="02020603050405020304" pitchFamily="18" charset="0"/>
                <a:cs typeface="Times New Roman" panose="02020603050405020304" pitchFamily="18" charset="0"/>
              </a:rPr>
              <a:t>HOSILA </a:t>
            </a:r>
            <a:r>
              <a:rPr lang="en-US" sz="4000" b="1" cap="all" dirty="0" smtClean="0">
                <a:ln w="12700" cmpd="sng">
                  <a:solidFill>
                    <a:srgbClr val="D092A7"/>
                  </a:solidFill>
                  <a:prstDash val="solid"/>
                </a:ln>
                <a:solidFill>
                  <a:srgbClr val="002060"/>
                </a:solidFill>
                <a:latin typeface="Times New Roman" panose="02020603050405020304" pitchFamily="18" charset="0"/>
                <a:cs typeface="Times New Roman" panose="02020603050405020304" pitchFamily="18" charset="0"/>
              </a:rPr>
              <a:t>TA’RIFI, </a:t>
            </a:r>
            <a:r>
              <a:rPr lang="en-US" sz="4000" b="1" cap="all" dirty="0">
                <a:ln w="12700" cmpd="sng">
                  <a:solidFill>
                    <a:srgbClr val="D092A7"/>
                  </a:solidFill>
                  <a:prstDash val="solid"/>
                </a:ln>
                <a:solidFill>
                  <a:srgbClr val="002060"/>
                </a:solidFill>
                <a:latin typeface="Times New Roman" panose="02020603050405020304" pitchFamily="18" charset="0"/>
                <a:cs typeface="Times New Roman" panose="02020603050405020304" pitchFamily="18" charset="0"/>
              </a:rPr>
              <a:t>UNING GEOMETRIK VA MEXANIK MA’NOLARI.EGRI CHIZIQ URINMASI VA NORMALINING </a:t>
            </a:r>
            <a:r>
              <a:rPr lang="en-US" sz="4000" b="1" cap="all" dirty="0" smtClean="0">
                <a:ln w="12700" cmpd="sng">
                  <a:solidFill>
                    <a:srgbClr val="D092A7"/>
                  </a:solidFill>
                  <a:prstDash val="solid"/>
                </a:ln>
                <a:solidFill>
                  <a:srgbClr val="002060"/>
                </a:solidFill>
                <a:latin typeface="Times New Roman" panose="02020603050405020304" pitchFamily="18" charset="0"/>
                <a:cs typeface="Times New Roman" panose="02020603050405020304" pitchFamily="18" charset="0"/>
              </a:rPr>
              <a:t>TENGLAMALARI. DIFFERENSIALLANUVCHI </a:t>
            </a:r>
            <a:r>
              <a:rPr lang="en-US" sz="4000" b="1" cap="all" dirty="0">
                <a:ln w="12700" cmpd="sng">
                  <a:solidFill>
                    <a:srgbClr val="D092A7"/>
                  </a:solidFill>
                  <a:prstDash val="solid"/>
                </a:ln>
                <a:solidFill>
                  <a:srgbClr val="002060"/>
                </a:solidFill>
                <a:latin typeface="Times New Roman" panose="02020603050405020304" pitchFamily="18" charset="0"/>
                <a:cs typeface="Times New Roman" panose="02020603050405020304" pitchFamily="18" charset="0"/>
              </a:rPr>
              <a:t>FUNKSIYANING </a:t>
            </a:r>
            <a:r>
              <a:rPr lang="en-US" sz="4000" b="1" cap="all" dirty="0" smtClean="0">
                <a:ln w="12700" cmpd="sng">
                  <a:solidFill>
                    <a:srgbClr val="D092A7"/>
                  </a:solidFill>
                  <a:prstDash val="solid"/>
                </a:ln>
                <a:solidFill>
                  <a:srgbClr val="002060"/>
                </a:solidFill>
                <a:latin typeface="Times New Roman" panose="02020603050405020304" pitchFamily="18" charset="0"/>
                <a:cs typeface="Times New Roman" panose="02020603050405020304" pitchFamily="18" charset="0"/>
              </a:rPr>
              <a:t>UZLUKSIZLIGI</a:t>
            </a:r>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45518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down)">
                                      <p:cBhvr>
                                        <p:cTn id="25" dur="580">
                                          <p:stCondLst>
                                            <p:cond delay="0"/>
                                          </p:stCondLst>
                                        </p:cTn>
                                        <p:tgtEl>
                                          <p:spTgt spid="7">
                                            <p:txEl>
                                              <p:pRg st="0" end="0"/>
                                            </p:txEl>
                                          </p:spTgt>
                                        </p:tgtEl>
                                      </p:cBhvr>
                                    </p:animEffect>
                                    <p:anim calcmode="lin" valueType="num">
                                      <p:cBhvr>
                                        <p:cTn id="26"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xEl>
                                              <p:pRg st="0" end="0"/>
                                            </p:txEl>
                                          </p:spTgt>
                                        </p:tgtEl>
                                      </p:cBhvr>
                                      <p:to x="100000" y="60000"/>
                                    </p:animScale>
                                    <p:animScale>
                                      <p:cBhvr>
                                        <p:cTn id="32" dur="166" decel="50000">
                                          <p:stCondLst>
                                            <p:cond delay="676"/>
                                          </p:stCondLst>
                                        </p:cTn>
                                        <p:tgtEl>
                                          <p:spTgt spid="7">
                                            <p:txEl>
                                              <p:pRg st="0" end="0"/>
                                            </p:txEl>
                                          </p:spTgt>
                                        </p:tgtEl>
                                      </p:cBhvr>
                                      <p:to x="100000" y="100000"/>
                                    </p:animScale>
                                    <p:animScale>
                                      <p:cBhvr>
                                        <p:cTn id="33" dur="26">
                                          <p:stCondLst>
                                            <p:cond delay="1312"/>
                                          </p:stCondLst>
                                        </p:cTn>
                                        <p:tgtEl>
                                          <p:spTgt spid="7">
                                            <p:txEl>
                                              <p:pRg st="0" end="0"/>
                                            </p:txEl>
                                          </p:spTgt>
                                        </p:tgtEl>
                                      </p:cBhvr>
                                      <p:to x="100000" y="80000"/>
                                    </p:animScale>
                                    <p:animScale>
                                      <p:cBhvr>
                                        <p:cTn id="34" dur="166" decel="50000">
                                          <p:stCondLst>
                                            <p:cond delay="1338"/>
                                          </p:stCondLst>
                                        </p:cTn>
                                        <p:tgtEl>
                                          <p:spTgt spid="7">
                                            <p:txEl>
                                              <p:pRg st="0" end="0"/>
                                            </p:txEl>
                                          </p:spTgt>
                                        </p:tgtEl>
                                      </p:cBhvr>
                                      <p:to x="100000" y="100000"/>
                                    </p:animScale>
                                    <p:animScale>
                                      <p:cBhvr>
                                        <p:cTn id="35" dur="26">
                                          <p:stCondLst>
                                            <p:cond delay="1642"/>
                                          </p:stCondLst>
                                        </p:cTn>
                                        <p:tgtEl>
                                          <p:spTgt spid="7">
                                            <p:txEl>
                                              <p:pRg st="0" end="0"/>
                                            </p:txEl>
                                          </p:spTgt>
                                        </p:tgtEl>
                                      </p:cBhvr>
                                      <p:to x="100000" y="90000"/>
                                    </p:animScale>
                                    <p:animScale>
                                      <p:cBhvr>
                                        <p:cTn id="36" dur="166" decel="50000">
                                          <p:stCondLst>
                                            <p:cond delay="1668"/>
                                          </p:stCondLst>
                                        </p:cTn>
                                        <p:tgtEl>
                                          <p:spTgt spid="7">
                                            <p:txEl>
                                              <p:pRg st="0" end="0"/>
                                            </p:txEl>
                                          </p:spTgt>
                                        </p:tgtEl>
                                      </p:cBhvr>
                                      <p:to x="100000" y="100000"/>
                                    </p:animScale>
                                    <p:animScale>
                                      <p:cBhvr>
                                        <p:cTn id="37" dur="26">
                                          <p:stCondLst>
                                            <p:cond delay="1808"/>
                                          </p:stCondLst>
                                        </p:cTn>
                                        <p:tgtEl>
                                          <p:spTgt spid="7">
                                            <p:txEl>
                                              <p:pRg st="0" end="0"/>
                                            </p:txEl>
                                          </p:spTgt>
                                        </p:tgtEl>
                                      </p:cBhvr>
                                      <p:to x="100000" y="95000"/>
                                    </p:animScale>
                                    <p:animScale>
                                      <p:cBhvr>
                                        <p:cTn id="38" dur="166" decel="50000">
                                          <p:stCondLst>
                                            <p:cond delay="1834"/>
                                          </p:stCondLst>
                                        </p:cTn>
                                        <p:tgtEl>
                                          <p:spTgt spid="7">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1"/>
            <a:ext cx="12192000" cy="1222871"/>
          </a:xfrm>
          <a:prstGeom prst="rect">
            <a:avLst/>
          </a:prstGeom>
          <a:blipFill>
            <a:blip r:embed="rId3"/>
            <a:tile tx="0" ty="0" sx="100000" sy="100000" flip="none" algn="tl"/>
          </a:blipFill>
        </p:spPr>
      </p:pic>
      <p:pic>
        <p:nvPicPr>
          <p:cNvPr id="9" name="Рисунок 8"/>
          <p:cNvPicPr>
            <a:picLocks noChangeAspect="1"/>
          </p:cNvPicPr>
          <p:nvPr/>
        </p:nvPicPr>
        <p:blipFill>
          <a:blip r:embed="rId4"/>
          <a:stretch>
            <a:fillRect/>
          </a:stretch>
        </p:blipFill>
        <p:spPr>
          <a:xfrm>
            <a:off x="0" y="1222872"/>
            <a:ext cx="12192000" cy="2709769"/>
          </a:xfrm>
          <a:prstGeom prst="rect">
            <a:avLst/>
          </a:prstGeom>
          <a:blipFill>
            <a:blip r:embed="rId3"/>
            <a:tile tx="0" ty="0" sx="100000" sy="100000" flip="none" algn="tl"/>
          </a:blipFill>
        </p:spPr>
      </p:pic>
      <p:pic>
        <p:nvPicPr>
          <p:cNvPr id="13" name="Рисунок 12"/>
          <p:cNvPicPr>
            <a:picLocks noChangeAspect="1"/>
          </p:cNvPicPr>
          <p:nvPr/>
        </p:nvPicPr>
        <p:blipFill>
          <a:blip r:embed="rId5"/>
          <a:stretch>
            <a:fillRect/>
          </a:stretch>
        </p:blipFill>
        <p:spPr>
          <a:xfrm>
            <a:off x="1" y="3932641"/>
            <a:ext cx="12191999" cy="2925359"/>
          </a:xfrm>
          <a:prstGeom prst="rect">
            <a:avLst/>
          </a:prstGeom>
          <a:blipFill>
            <a:blip r:embed="rId3"/>
            <a:tile tx="0" ty="0" sx="100000" sy="100000" flip="none" algn="tl"/>
          </a:blipFill>
        </p:spPr>
      </p:pic>
    </p:spTree>
    <p:extLst>
      <p:ext uri="{BB962C8B-B14F-4D97-AF65-F5344CB8AC3E}">
        <p14:creationId xmlns:p14="http://schemas.microsoft.com/office/powerpoint/2010/main" val="10916863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Рисунок 77"/>
          <p:cNvPicPr>
            <a:picLocks noChangeAspect="1"/>
          </p:cNvPicPr>
          <p:nvPr/>
        </p:nvPicPr>
        <p:blipFill>
          <a:blip r:embed="rId2"/>
          <a:stretch>
            <a:fillRect/>
          </a:stretch>
        </p:blipFill>
        <p:spPr>
          <a:xfrm>
            <a:off x="0" y="0"/>
            <a:ext cx="12192000" cy="6858000"/>
          </a:xfrm>
          <a:prstGeom prst="rect">
            <a:avLst/>
          </a:prstGeom>
          <a:blipFill>
            <a:blip r:embed="rId3"/>
            <a:tile tx="0" ty="0" sx="100000" sy="100000" flip="none" algn="tl"/>
          </a:blipFill>
        </p:spPr>
      </p:pic>
      <p:sp>
        <p:nvSpPr>
          <p:cNvPr id="82" name="Rectangle 90"/>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3" name="Oval 89"/>
          <p:cNvSpPr>
            <a:spLocks noChangeArrowheads="1"/>
          </p:cNvSpPr>
          <p:nvPr/>
        </p:nvSpPr>
        <p:spPr bwMode="auto">
          <a:xfrm>
            <a:off x="8489244" y="735784"/>
            <a:ext cx="3127023" cy="1162756"/>
          </a:xfrm>
          <a:prstGeom prst="ellipse">
            <a:avLst/>
          </a:prstGeom>
          <a:gradFill rotWithShape="0">
            <a:gsLst>
              <a:gs pos="0">
                <a:srgbClr val="FABF8F"/>
              </a:gs>
              <a:gs pos="50000">
                <a:srgbClr val="F79646"/>
              </a:gs>
              <a:gs pos="100000">
                <a:srgbClr val="FABF8F"/>
              </a:gs>
            </a:gsLst>
            <a:lin ang="5400000" scaled="1"/>
          </a:gradFill>
          <a:ln w="12700">
            <a:solidFill>
              <a:srgbClr val="F79646"/>
            </a:solidFill>
            <a:round/>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Harrington" panose="04040505050A02020702" pitchFamily="82" charset="0"/>
                <a:ea typeface="Times New Roman" panose="02020603050405020304" pitchFamily="18" charset="0"/>
              </a:rPr>
              <a:t>   FUNKSIYA</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84" name="Rectangle 92"/>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65175" algn="l"/>
                <a:tab pos="1068388" algn="l"/>
                <a:tab pos="2066925" algn="l"/>
              </a:tabLst>
              <a:defRPr>
                <a:solidFill>
                  <a:schemeClr val="tx1"/>
                </a:solidFill>
                <a:latin typeface="Arial" panose="020B0604020202020204" pitchFamily="34" charset="0"/>
              </a:defRPr>
            </a:lvl1pPr>
            <a:lvl2pPr eaLnBrk="0" fontAlgn="base" hangingPunct="0">
              <a:spcBef>
                <a:spcPct val="0"/>
              </a:spcBef>
              <a:spcAft>
                <a:spcPct val="0"/>
              </a:spcAft>
              <a:tabLst>
                <a:tab pos="765175" algn="l"/>
                <a:tab pos="1068388" algn="l"/>
                <a:tab pos="2066925" algn="l"/>
              </a:tabLst>
              <a:defRPr>
                <a:solidFill>
                  <a:schemeClr val="tx1"/>
                </a:solidFill>
                <a:latin typeface="Arial" panose="020B0604020202020204" pitchFamily="34" charset="0"/>
              </a:defRPr>
            </a:lvl2pPr>
            <a:lvl3pPr eaLnBrk="0" fontAlgn="base" hangingPunct="0">
              <a:spcBef>
                <a:spcPct val="0"/>
              </a:spcBef>
              <a:spcAft>
                <a:spcPct val="0"/>
              </a:spcAft>
              <a:tabLst>
                <a:tab pos="765175" algn="l"/>
                <a:tab pos="1068388" algn="l"/>
                <a:tab pos="2066925" algn="l"/>
              </a:tabLst>
              <a:defRPr>
                <a:solidFill>
                  <a:schemeClr val="tx1"/>
                </a:solidFill>
                <a:latin typeface="Arial" panose="020B0604020202020204" pitchFamily="34" charset="0"/>
              </a:defRPr>
            </a:lvl3pPr>
            <a:lvl4pPr eaLnBrk="0" fontAlgn="base" hangingPunct="0">
              <a:spcBef>
                <a:spcPct val="0"/>
              </a:spcBef>
              <a:spcAft>
                <a:spcPct val="0"/>
              </a:spcAft>
              <a:tabLst>
                <a:tab pos="765175" algn="l"/>
                <a:tab pos="1068388" algn="l"/>
                <a:tab pos="2066925" algn="l"/>
              </a:tabLst>
              <a:defRPr>
                <a:solidFill>
                  <a:schemeClr val="tx1"/>
                </a:solidFill>
                <a:latin typeface="Arial" panose="020B0604020202020204" pitchFamily="34" charset="0"/>
              </a:defRPr>
            </a:lvl4pPr>
            <a:lvl5pPr eaLnBrk="0" fontAlgn="base" hangingPunct="0">
              <a:spcBef>
                <a:spcPct val="0"/>
              </a:spcBef>
              <a:spcAft>
                <a:spcPct val="0"/>
              </a:spcAft>
              <a:tabLst>
                <a:tab pos="765175" algn="l"/>
                <a:tab pos="1068388" algn="l"/>
                <a:tab pos="2066925" algn="l"/>
              </a:tabLst>
              <a:defRPr>
                <a:solidFill>
                  <a:schemeClr val="tx1"/>
                </a:solidFill>
                <a:latin typeface="Arial" panose="020B0604020202020204" pitchFamily="34" charset="0"/>
              </a:defRPr>
            </a:lvl5pPr>
            <a:lvl6pPr eaLnBrk="0" fontAlgn="base" hangingPunct="0">
              <a:spcBef>
                <a:spcPct val="0"/>
              </a:spcBef>
              <a:spcAft>
                <a:spcPct val="0"/>
              </a:spcAft>
              <a:tabLst>
                <a:tab pos="765175" algn="l"/>
                <a:tab pos="1068388" algn="l"/>
                <a:tab pos="2066925" algn="l"/>
              </a:tabLst>
              <a:defRPr>
                <a:solidFill>
                  <a:schemeClr val="tx1"/>
                </a:solidFill>
                <a:latin typeface="Arial" panose="020B0604020202020204" pitchFamily="34" charset="0"/>
              </a:defRPr>
            </a:lvl6pPr>
            <a:lvl7pPr eaLnBrk="0" fontAlgn="base" hangingPunct="0">
              <a:spcBef>
                <a:spcPct val="0"/>
              </a:spcBef>
              <a:spcAft>
                <a:spcPct val="0"/>
              </a:spcAft>
              <a:tabLst>
                <a:tab pos="765175" algn="l"/>
                <a:tab pos="1068388" algn="l"/>
                <a:tab pos="2066925" algn="l"/>
              </a:tabLst>
              <a:defRPr>
                <a:solidFill>
                  <a:schemeClr val="tx1"/>
                </a:solidFill>
                <a:latin typeface="Arial" panose="020B0604020202020204" pitchFamily="34" charset="0"/>
              </a:defRPr>
            </a:lvl7pPr>
            <a:lvl8pPr eaLnBrk="0" fontAlgn="base" hangingPunct="0">
              <a:spcBef>
                <a:spcPct val="0"/>
              </a:spcBef>
              <a:spcAft>
                <a:spcPct val="0"/>
              </a:spcAft>
              <a:tabLst>
                <a:tab pos="765175" algn="l"/>
                <a:tab pos="1068388" algn="l"/>
                <a:tab pos="2066925" algn="l"/>
              </a:tabLst>
              <a:defRPr>
                <a:solidFill>
                  <a:schemeClr val="tx1"/>
                </a:solidFill>
                <a:latin typeface="Arial" panose="020B0604020202020204" pitchFamily="34" charset="0"/>
              </a:defRPr>
            </a:lvl8pPr>
            <a:lvl9pPr eaLnBrk="0" fontAlgn="base" hangingPunct="0">
              <a:spcBef>
                <a:spcPct val="0"/>
              </a:spcBef>
              <a:spcAft>
                <a:spcPct val="0"/>
              </a:spcAft>
              <a:tabLst>
                <a:tab pos="765175" algn="l"/>
                <a:tab pos="1068388" algn="l"/>
                <a:tab pos="206692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765175" algn="l"/>
                <a:tab pos="1068388" algn="l"/>
                <a:tab pos="2066925" algn="l"/>
              </a:tabLst>
            </a:pPr>
            <a:endParaRPr kumimoji="0" 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765175" algn="l"/>
                <a:tab pos="1068388" algn="l"/>
                <a:tab pos="2066925" algn="l"/>
              </a:tabLst>
            </a:pPr>
            <a:r>
              <a:rPr kumimoji="0" lang="en-US"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043141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p:cNvPicPr>
            <a:picLocks noChangeAspect="1"/>
          </p:cNvPicPr>
          <p:nvPr/>
        </p:nvPicPr>
        <p:blipFill>
          <a:blip r:embed="rId2"/>
          <a:stretch>
            <a:fillRect/>
          </a:stretch>
        </p:blipFill>
        <p:spPr>
          <a:xfrm>
            <a:off x="0" y="0"/>
            <a:ext cx="12192000" cy="6857999"/>
          </a:xfrm>
          <a:prstGeom prst="rect">
            <a:avLst/>
          </a:prstGeom>
          <a:blipFill>
            <a:blip r:embed="rId3"/>
            <a:tile tx="0" ty="0" sx="100000" sy="100000" flip="none" algn="tl"/>
          </a:blipFill>
        </p:spPr>
      </p:pic>
    </p:spTree>
    <p:extLst>
      <p:ext uri="{BB962C8B-B14F-4D97-AF65-F5344CB8AC3E}">
        <p14:creationId xmlns:p14="http://schemas.microsoft.com/office/powerpoint/2010/main" val="9387500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1999" cy="6858001"/>
          </a:xfrm>
        </p:spPr>
        <p:txBody>
          <a:bodyPr/>
          <a:lstStyle/>
          <a:p>
            <a:r>
              <a:rPr lang="en-US" dirty="0" smtClean="0"/>
              <a:t/>
            </a:r>
            <a:br>
              <a:rPr lang="en-US" dirty="0" smtClean="0"/>
            </a:br>
            <a:endParaRPr lang="en-US" dirty="0"/>
          </a:p>
        </p:txBody>
      </p:sp>
      <p:pic>
        <p:nvPicPr>
          <p:cNvPr id="18" name="Рисунок 17"/>
          <p:cNvPicPr>
            <a:picLocks noChangeAspect="1"/>
          </p:cNvPicPr>
          <p:nvPr/>
        </p:nvPicPr>
        <p:blipFill>
          <a:blip r:embed="rId2"/>
          <a:stretch>
            <a:fillRect/>
          </a:stretch>
        </p:blipFill>
        <p:spPr>
          <a:xfrm>
            <a:off x="0" y="0"/>
            <a:ext cx="12191999" cy="6858000"/>
          </a:xfrm>
          <a:prstGeom prst="rect">
            <a:avLst/>
          </a:prstGeom>
          <a:blipFill>
            <a:blip r:embed="rId3"/>
            <a:tile tx="0" ty="0" sx="100000" sy="100000" flip="none" algn="tl"/>
          </a:blipFill>
        </p:spPr>
      </p:pic>
    </p:spTree>
    <p:extLst>
      <p:ext uri="{BB962C8B-B14F-4D97-AF65-F5344CB8AC3E}">
        <p14:creationId xmlns:p14="http://schemas.microsoft.com/office/powerpoint/2010/main" val="14437153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2"/>
          <a:stretch>
            <a:fillRect/>
          </a:stretch>
        </p:blipFill>
        <p:spPr>
          <a:xfrm>
            <a:off x="0" y="0"/>
            <a:ext cx="12192000" cy="6857999"/>
          </a:xfrm>
          <a:prstGeom prst="rect">
            <a:avLst/>
          </a:prstGeom>
          <a:blipFill>
            <a:blip r:embed="rId3"/>
            <a:tile tx="0" ty="0" sx="100000" sy="100000" flip="none" algn="tl"/>
          </a:blipFill>
        </p:spPr>
      </p:pic>
    </p:spTree>
    <p:extLst>
      <p:ext uri="{BB962C8B-B14F-4D97-AF65-F5344CB8AC3E}">
        <p14:creationId xmlns:p14="http://schemas.microsoft.com/office/powerpoint/2010/main" val="35753675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51" name="Рисунок 8250"/>
          <p:cNvPicPr>
            <a:picLocks noChangeAspect="1"/>
          </p:cNvPicPr>
          <p:nvPr/>
        </p:nvPicPr>
        <p:blipFill>
          <a:blip r:embed="rId2"/>
          <a:stretch>
            <a:fillRect/>
          </a:stretch>
        </p:blipFill>
        <p:spPr>
          <a:xfrm>
            <a:off x="-383823" y="0"/>
            <a:ext cx="12575823" cy="6907576"/>
          </a:xfrm>
          <a:prstGeom prst="rect">
            <a:avLst/>
          </a:prstGeom>
          <a:blipFill>
            <a:blip r:embed="rId3"/>
            <a:tile tx="0" ty="0" sx="100000" sy="100000" flip="none" algn="tl"/>
          </a:blipFill>
        </p:spPr>
      </p:pic>
    </p:spTree>
    <p:extLst>
      <p:ext uri="{BB962C8B-B14F-4D97-AF65-F5344CB8AC3E}">
        <p14:creationId xmlns:p14="http://schemas.microsoft.com/office/powerpoint/2010/main" val="33417330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0" y="0"/>
            <a:ext cx="12192000" cy="6858000"/>
          </a:xfrm>
          <a:prstGeom prst="rect">
            <a:avLst/>
          </a:prstGeom>
          <a:blipFill>
            <a:blip r:embed="rId3"/>
            <a:tile tx="0" ty="0" sx="100000" sy="100000" flip="none" algn="tl"/>
          </a:blipFill>
        </p:spPr>
      </p:pic>
    </p:spTree>
    <p:extLst>
      <p:ext uri="{BB962C8B-B14F-4D97-AF65-F5344CB8AC3E}">
        <p14:creationId xmlns:p14="http://schemas.microsoft.com/office/powerpoint/2010/main" val="40247737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2"/>
          <a:stretch>
            <a:fillRect/>
          </a:stretch>
        </p:blipFill>
        <p:spPr>
          <a:xfrm>
            <a:off x="0" y="0"/>
            <a:ext cx="12192000" cy="6858000"/>
          </a:xfrm>
          <a:prstGeom prst="rect">
            <a:avLst/>
          </a:prstGeom>
          <a:blipFill>
            <a:blip r:embed="rId3"/>
            <a:tile tx="0" ty="0" sx="100000" sy="100000" flip="none" algn="tl"/>
          </a:blipFill>
        </p:spPr>
      </p:pic>
    </p:spTree>
    <p:extLst>
      <p:ext uri="{BB962C8B-B14F-4D97-AF65-F5344CB8AC3E}">
        <p14:creationId xmlns:p14="http://schemas.microsoft.com/office/powerpoint/2010/main" val="14034955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Рисунок 22"/>
          <p:cNvPicPr>
            <a:picLocks noChangeAspect="1"/>
          </p:cNvPicPr>
          <p:nvPr/>
        </p:nvPicPr>
        <p:blipFill>
          <a:blip r:embed="rId2"/>
          <a:stretch>
            <a:fillRect/>
          </a:stretch>
        </p:blipFill>
        <p:spPr>
          <a:xfrm>
            <a:off x="0" y="0"/>
            <a:ext cx="12191999" cy="6857999"/>
          </a:xfrm>
          <a:prstGeom prst="rect">
            <a:avLst/>
          </a:prstGeom>
          <a:blipFill>
            <a:blip r:embed="rId3"/>
            <a:tile tx="0" ty="0" sx="100000" sy="100000" flip="none" algn="tl"/>
          </a:blipFill>
        </p:spPr>
      </p:pic>
    </p:spTree>
    <p:extLst>
      <p:ext uri="{BB962C8B-B14F-4D97-AF65-F5344CB8AC3E}">
        <p14:creationId xmlns:p14="http://schemas.microsoft.com/office/powerpoint/2010/main" val="27247163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3" name="Oval 27"/>
          <p:cNvSpPr>
            <a:spLocks noChangeArrowheads="1"/>
          </p:cNvSpPr>
          <p:nvPr/>
        </p:nvSpPr>
        <p:spPr bwMode="auto">
          <a:xfrm>
            <a:off x="182953" y="1284652"/>
            <a:ext cx="4782144" cy="1509712"/>
          </a:xfrm>
          <a:prstGeom prst="ellipse">
            <a:avLst/>
          </a:prstGeom>
          <a:gradFill rotWithShape="0">
            <a:gsLst>
              <a:gs pos="0">
                <a:srgbClr val="C2D69B"/>
              </a:gs>
              <a:gs pos="50000">
                <a:srgbClr val="9BBB59"/>
              </a:gs>
              <a:gs pos="100000">
                <a:srgbClr val="C2D69B"/>
              </a:gs>
            </a:gsLst>
            <a:lin ang="5400000" scaled="1"/>
          </a:gradFill>
          <a:ln w="12700">
            <a:solidFill>
              <a:srgbClr val="9BBB59"/>
            </a:solidFill>
            <a:round/>
            <a:headEnd/>
            <a:tailEnd/>
          </a:ln>
          <a:effectLst>
            <a:outerShdw dist="28398" dir="3806097" algn="ctr" rotWithShape="0">
              <a:srgbClr val="4E6128"/>
            </a:outerShdw>
          </a:effectLst>
        </p:spPr>
        <p:txBody>
          <a:bodyPr vert="horz" wrap="square" lIns="91440" tIns="45720" rIns="91440" bIns="45720" numCol="1" anchor="t" anchorCtr="0" compatLnSpc="1">
            <a:prstTxWarp prst="textNoShape">
              <a:avLst/>
            </a:prstTxWarp>
          </a:bodyPr>
          <a:lstStyle/>
          <a:p>
            <a:endParaRPr lang="en-US"/>
          </a:p>
        </p:txBody>
      </p:sp>
      <p:sp>
        <p:nvSpPr>
          <p:cNvPr id="24" name="Oval 26"/>
          <p:cNvSpPr>
            <a:spLocks noChangeArrowheads="1"/>
          </p:cNvSpPr>
          <p:nvPr/>
        </p:nvSpPr>
        <p:spPr bwMode="auto">
          <a:xfrm>
            <a:off x="5234582" y="4842456"/>
            <a:ext cx="3652524" cy="1883021"/>
          </a:xfrm>
          <a:prstGeom prst="ellipse">
            <a:avLst/>
          </a:prstGeom>
          <a:gradFill rotWithShape="0">
            <a:gsLst>
              <a:gs pos="0">
                <a:srgbClr val="B2A1C7"/>
              </a:gs>
              <a:gs pos="50000">
                <a:srgbClr val="8064A2"/>
              </a:gs>
              <a:gs pos="100000">
                <a:srgbClr val="B2A1C7"/>
              </a:gs>
            </a:gsLst>
            <a:lin ang="5400000" scaled="1"/>
          </a:gradFill>
          <a:ln w="12700">
            <a:solidFill>
              <a:srgbClr val="8064A2"/>
            </a:solidFill>
            <a:round/>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endParaRPr lang="en-US"/>
          </a:p>
        </p:txBody>
      </p:sp>
      <p:sp>
        <p:nvSpPr>
          <p:cNvPr id="25" name="Oval 25"/>
          <p:cNvSpPr>
            <a:spLocks noChangeArrowheads="1"/>
          </p:cNvSpPr>
          <p:nvPr/>
        </p:nvSpPr>
        <p:spPr bwMode="auto">
          <a:xfrm>
            <a:off x="686884" y="3767043"/>
            <a:ext cx="3774282" cy="1919869"/>
          </a:xfrm>
          <a:prstGeom prst="ellipse">
            <a:avLst/>
          </a:prstGeom>
          <a:gradFill rotWithShape="0">
            <a:gsLst>
              <a:gs pos="0">
                <a:srgbClr val="92CDDC"/>
              </a:gs>
              <a:gs pos="50000">
                <a:srgbClr val="4BACC6"/>
              </a:gs>
              <a:gs pos="100000">
                <a:srgbClr val="92CDDC"/>
              </a:gs>
            </a:gsLst>
            <a:lin ang="5400000" scaled="1"/>
          </a:gradFill>
          <a:ln w="12700">
            <a:solidFill>
              <a:srgbClr val="4BACC6"/>
            </a:solidFill>
            <a:round/>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endParaRPr lang="en-US"/>
          </a:p>
        </p:txBody>
      </p:sp>
      <p:sp>
        <p:nvSpPr>
          <p:cNvPr id="26" name="AutoShape 24"/>
          <p:cNvSpPr>
            <a:spLocks noChangeShapeType="1"/>
          </p:cNvSpPr>
          <p:nvPr/>
        </p:nvSpPr>
        <p:spPr bwMode="auto">
          <a:xfrm flipH="1" flipV="1">
            <a:off x="4984547" y="2097069"/>
            <a:ext cx="2076295" cy="45719"/>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AutoShape 23"/>
          <p:cNvSpPr>
            <a:spLocks noChangeShapeType="1"/>
          </p:cNvSpPr>
          <p:nvPr/>
        </p:nvSpPr>
        <p:spPr bwMode="auto">
          <a:xfrm flipH="1">
            <a:off x="3618704" y="2653048"/>
            <a:ext cx="3442139" cy="126849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AutoShape 22"/>
          <p:cNvSpPr>
            <a:spLocks noChangeShapeType="1"/>
          </p:cNvSpPr>
          <p:nvPr/>
        </p:nvSpPr>
        <p:spPr bwMode="auto">
          <a:xfrm flipH="1">
            <a:off x="7231154" y="3689770"/>
            <a:ext cx="1346176" cy="110801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29"/>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2" name="Рисунок 31"/>
          <p:cNvPicPr>
            <a:picLocks noChangeAspect="1"/>
          </p:cNvPicPr>
          <p:nvPr/>
        </p:nvPicPr>
        <p:blipFill>
          <a:blip r:embed="rId3"/>
          <a:stretch>
            <a:fillRect/>
          </a:stretch>
        </p:blipFill>
        <p:spPr>
          <a:xfrm>
            <a:off x="7060844" y="1497729"/>
            <a:ext cx="3396801" cy="2192041"/>
          </a:xfrm>
          <a:prstGeom prst="rect">
            <a:avLst/>
          </a:prstGeom>
        </p:spPr>
      </p:pic>
    </p:spTree>
    <p:extLst>
      <p:ext uri="{BB962C8B-B14F-4D97-AF65-F5344CB8AC3E}">
        <p14:creationId xmlns:p14="http://schemas.microsoft.com/office/powerpoint/2010/main" val="15129783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ыноска-облако 3"/>
          <p:cNvSpPr/>
          <p:nvPr/>
        </p:nvSpPr>
        <p:spPr>
          <a:xfrm>
            <a:off x="0" y="574431"/>
            <a:ext cx="12192000" cy="5521124"/>
          </a:xfrm>
          <a:prstGeom prst="cloudCallout">
            <a:avLst>
              <a:gd name="adj1" fmla="val -33256"/>
              <a:gd name="adj2" fmla="val 61979"/>
            </a:avLst>
          </a:prstGeom>
          <a:solidFill>
            <a:srgbClr val="78DC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p:txBody>
      </p:sp>
      <p:sp>
        <p:nvSpPr>
          <p:cNvPr id="6" name="Прямоугольник 5"/>
          <p:cNvSpPr/>
          <p:nvPr/>
        </p:nvSpPr>
        <p:spPr>
          <a:xfrm>
            <a:off x="2272597" y="823983"/>
            <a:ext cx="9136284" cy="3293209"/>
          </a:xfrm>
          <a:prstGeom prst="rect">
            <a:avLst/>
          </a:prstGeom>
        </p:spPr>
        <p:txBody>
          <a:bodyPr wrap="square">
            <a:spAutoFit/>
          </a:bodyPr>
          <a:lstStyle/>
          <a:p>
            <a:r>
              <a:rPr lang="en-US" sz="2800" dirty="0">
                <a:solidFill>
                  <a:srgbClr val="002060"/>
                </a:solidFill>
                <a:latin typeface="Algerian" panose="04020705040A02060702" pitchFamily="82" charset="0"/>
              </a:rPr>
              <a:t/>
            </a:r>
            <a:br>
              <a:rPr lang="en-US" sz="2800" dirty="0">
                <a:solidFill>
                  <a:srgbClr val="002060"/>
                </a:solidFill>
                <a:latin typeface="Algerian" panose="04020705040A02060702" pitchFamily="82" charset="0"/>
              </a:rPr>
            </a:br>
            <a:r>
              <a:rPr lang="en-US" sz="2800" dirty="0" smtClean="0">
                <a:solidFill>
                  <a:srgbClr val="002060"/>
                </a:solidFill>
                <a:latin typeface="Algerian" panose="04020705040A02060702" pitchFamily="82" charset="0"/>
              </a:rPr>
              <a:t>                                      </a:t>
            </a:r>
            <a:r>
              <a:rPr lang="en-US" sz="4000" dirty="0" smtClean="0">
                <a:solidFill>
                  <a:srgbClr val="C00000"/>
                </a:solidFill>
                <a:latin typeface="Algerian" panose="04020705040A02060702" pitchFamily="82" charset="0"/>
              </a:rPr>
              <a:t>REJA: </a:t>
            </a:r>
            <a:r>
              <a:rPr lang="en-US" sz="2800" dirty="0">
                <a:solidFill>
                  <a:srgbClr val="002060"/>
                </a:solidFill>
                <a:latin typeface="Algerian" panose="04020705040A02060702" pitchFamily="82" charset="0"/>
              </a:rPr>
              <a:t/>
            </a:r>
            <a:br>
              <a:rPr lang="en-US" sz="2800" dirty="0">
                <a:solidFill>
                  <a:srgbClr val="002060"/>
                </a:solidFill>
                <a:latin typeface="Algerian" panose="04020705040A02060702" pitchFamily="82" charset="0"/>
              </a:rPr>
            </a:br>
            <a:r>
              <a:rPr lang="en-US" sz="2800" dirty="0" smtClean="0">
                <a:solidFill>
                  <a:srgbClr val="002060"/>
                </a:solidFill>
                <a:latin typeface="Algerian" panose="04020705040A02060702" pitchFamily="82" charset="0"/>
              </a:rPr>
              <a:t>1.HOSILA TUSHUNCHASIGA OLIB KELADIGAN MASALALAR.</a:t>
            </a:r>
            <a:br>
              <a:rPr lang="en-US" sz="2800" dirty="0" smtClean="0">
                <a:solidFill>
                  <a:srgbClr val="002060"/>
                </a:solidFill>
                <a:latin typeface="Algerian" panose="04020705040A02060702" pitchFamily="82" charset="0"/>
              </a:rPr>
            </a:br>
            <a:r>
              <a:rPr lang="en-US" sz="2800" dirty="0" smtClean="0">
                <a:solidFill>
                  <a:srgbClr val="002060"/>
                </a:solidFill>
                <a:latin typeface="Algerian" panose="04020705040A02060702" pitchFamily="82" charset="0"/>
              </a:rPr>
              <a:t>2.FUNKSIYA HOSILASINING TA’RIFI                                                     </a:t>
            </a:r>
            <a:br>
              <a:rPr lang="en-US" sz="2800" dirty="0" smtClean="0">
                <a:solidFill>
                  <a:srgbClr val="002060"/>
                </a:solidFill>
                <a:latin typeface="Algerian" panose="04020705040A02060702" pitchFamily="82" charset="0"/>
              </a:rPr>
            </a:br>
            <a:r>
              <a:rPr lang="en-US" sz="2800" dirty="0" smtClean="0">
                <a:solidFill>
                  <a:srgbClr val="002060"/>
                </a:solidFill>
                <a:latin typeface="Algerian" panose="04020705040A02060702" pitchFamily="82" charset="0"/>
              </a:rPr>
              <a:t>3.HOSILANING FIZIK VA GEOMETRIK MA’NOLARI</a:t>
            </a:r>
            <a:br>
              <a:rPr lang="en-US" sz="2800" dirty="0" smtClean="0">
                <a:solidFill>
                  <a:srgbClr val="002060"/>
                </a:solidFill>
                <a:latin typeface="Algerian" panose="04020705040A02060702" pitchFamily="82" charset="0"/>
              </a:rPr>
            </a:br>
            <a:r>
              <a:rPr lang="en-US" sz="2800" dirty="0" smtClean="0">
                <a:solidFill>
                  <a:srgbClr val="002060"/>
                </a:solidFill>
                <a:latin typeface="Algerian" panose="04020705040A02060702" pitchFamily="82" charset="0"/>
              </a:rPr>
              <a:t>4.URINMA VA NORMAL TENGLAMALARI</a:t>
            </a:r>
            <a:endParaRPr lang="en-US" sz="2800" dirty="0">
              <a:solidFill>
                <a:srgbClr val="002060"/>
              </a:solidFill>
              <a:latin typeface="Algerian" panose="04020705040A02060702" pitchFamily="82" charset="0"/>
            </a:endParaRPr>
          </a:p>
        </p:txBody>
      </p:sp>
    </p:spTree>
    <p:extLst>
      <p:ext uri="{BB962C8B-B14F-4D97-AF65-F5344CB8AC3E}">
        <p14:creationId xmlns:p14="http://schemas.microsoft.com/office/powerpoint/2010/main" val="28183632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p:cNvPicPr>
            <a:picLocks noChangeAspect="1"/>
          </p:cNvPicPr>
          <p:nvPr/>
        </p:nvPicPr>
        <p:blipFill>
          <a:blip r:embed="rId2"/>
          <a:stretch>
            <a:fillRect/>
          </a:stretch>
        </p:blipFill>
        <p:spPr>
          <a:xfrm>
            <a:off x="0" y="0"/>
            <a:ext cx="12191999" cy="6858000"/>
          </a:xfrm>
          <a:prstGeom prst="rect">
            <a:avLst/>
          </a:prstGeom>
          <a:blipFill>
            <a:blip r:embed="rId3"/>
            <a:tile tx="0" ty="0" sx="100000" sy="100000" flip="none" algn="tl"/>
          </a:blipFill>
        </p:spPr>
      </p:pic>
    </p:spTree>
    <p:extLst>
      <p:ext uri="{BB962C8B-B14F-4D97-AF65-F5344CB8AC3E}">
        <p14:creationId xmlns:p14="http://schemas.microsoft.com/office/powerpoint/2010/main" val="18926024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0" y="-1"/>
            <a:ext cx="12192000" cy="6858001"/>
          </a:xfrm>
          <a:prstGeom prst="rect">
            <a:avLst/>
          </a:prstGeom>
        </p:spPr>
      </p:pic>
    </p:spTree>
    <p:extLst>
      <p:ext uri="{BB962C8B-B14F-4D97-AF65-F5344CB8AC3E}">
        <p14:creationId xmlns:p14="http://schemas.microsoft.com/office/powerpoint/2010/main" val="26909281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4" name="Рисунок 10273"/>
          <p:cNvPicPr>
            <a:picLocks noChangeAspect="1"/>
          </p:cNvPicPr>
          <p:nvPr/>
        </p:nvPicPr>
        <p:blipFill>
          <a:blip r:embed="rId2"/>
          <a:stretch>
            <a:fillRect/>
          </a:stretch>
        </p:blipFill>
        <p:spPr>
          <a:xfrm>
            <a:off x="0" y="0"/>
            <a:ext cx="12192000" cy="6858000"/>
          </a:xfrm>
          <a:prstGeom prst="rect">
            <a:avLst/>
          </a:prstGeom>
          <a:blipFill>
            <a:blip r:embed="rId3"/>
            <a:tile tx="0" ty="0" sx="100000" sy="100000" flip="none" algn="tl"/>
          </a:blipFill>
        </p:spPr>
      </p:pic>
    </p:spTree>
    <p:extLst>
      <p:ext uri="{BB962C8B-B14F-4D97-AF65-F5344CB8AC3E}">
        <p14:creationId xmlns:p14="http://schemas.microsoft.com/office/powerpoint/2010/main" val="31824261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2"/>
          <a:stretch>
            <a:fillRect/>
          </a:stretch>
        </p:blipFill>
        <p:spPr>
          <a:xfrm>
            <a:off x="0" y="0"/>
            <a:ext cx="12192000" cy="6857999"/>
          </a:xfrm>
          <a:prstGeom prst="rect">
            <a:avLst/>
          </a:prstGeom>
          <a:blipFill>
            <a:blip r:embed="rId3"/>
            <a:tile tx="0" ty="0" sx="100000" sy="100000" flip="none" algn="tl"/>
          </a:blipFill>
        </p:spPr>
      </p:pic>
    </p:spTree>
    <p:extLst>
      <p:ext uri="{BB962C8B-B14F-4D97-AF65-F5344CB8AC3E}">
        <p14:creationId xmlns:p14="http://schemas.microsoft.com/office/powerpoint/2010/main" val="4319165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12191999" cy="6858000"/>
          </a:xfrm>
          <a:prstGeom prst="rect">
            <a:avLst/>
          </a:prstGeom>
          <a:blipFill>
            <a:blip r:embed="rId3"/>
            <a:tile tx="0" ty="0" sx="100000" sy="100000" flip="none" algn="tl"/>
          </a:blipFill>
        </p:spPr>
      </p:pic>
    </p:spTree>
    <p:extLst>
      <p:ext uri="{BB962C8B-B14F-4D97-AF65-F5344CB8AC3E}">
        <p14:creationId xmlns:p14="http://schemas.microsoft.com/office/powerpoint/2010/main" val="16387953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945937" y="236921"/>
            <a:ext cx="10753859" cy="2859109"/>
          </a:xfrm>
          <a:prstGeom prst="rect">
            <a:avLst/>
          </a:prstGeom>
        </p:spPr>
      </p:pic>
      <p:pic>
        <p:nvPicPr>
          <p:cNvPr id="8" name="Рисунок 7"/>
          <p:cNvPicPr>
            <a:picLocks noChangeAspect="1"/>
          </p:cNvPicPr>
          <p:nvPr/>
        </p:nvPicPr>
        <p:blipFill>
          <a:blip r:embed="rId4"/>
          <a:stretch>
            <a:fillRect/>
          </a:stretch>
        </p:blipFill>
        <p:spPr>
          <a:xfrm>
            <a:off x="1184854" y="4296985"/>
            <a:ext cx="2787863" cy="1552698"/>
          </a:xfrm>
          <a:prstGeom prst="rect">
            <a:avLst/>
          </a:prstGeom>
        </p:spPr>
      </p:pic>
      <p:sp>
        <p:nvSpPr>
          <p:cNvPr id="9" name="Rectangle 10"/>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 name="AutoShape 9"/>
          <p:cNvSpPr>
            <a:spLocks noChangeArrowheads="1"/>
          </p:cNvSpPr>
          <p:nvPr/>
        </p:nvSpPr>
        <p:spPr bwMode="auto">
          <a:xfrm>
            <a:off x="3972718" y="3644720"/>
            <a:ext cx="4321276" cy="2485623"/>
          </a:xfrm>
          <a:prstGeom prst="leftRightArrow">
            <a:avLst>
              <a:gd name="adj1" fmla="val 50000"/>
              <a:gd name="adj2" fmla="val 39149"/>
            </a:avLst>
          </a:prstGeom>
          <a:gradFill rotWithShape="0">
            <a:gsLst>
              <a:gs pos="0">
                <a:srgbClr val="C2D69B"/>
              </a:gs>
              <a:gs pos="50000">
                <a:srgbClr val="9BBB59"/>
              </a:gs>
              <a:gs pos="100000">
                <a:srgbClr val="C2D69B"/>
              </a:gs>
            </a:gsLst>
            <a:lin ang="5400000" scaled="1"/>
          </a:gradFill>
          <a:ln w="12700">
            <a:solidFill>
              <a:srgbClr val="9BBB59"/>
            </a:solidFill>
            <a:miter lim="800000"/>
            <a:headEnd/>
            <a:tailEnd/>
          </a:ln>
          <a:effectLst>
            <a:outerShdw dist="28398" dir="3806097" algn="ctr" rotWithShape="0">
              <a:srgbClr val="4E6128"/>
            </a:outerShdw>
          </a:effec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Urinma</a:t>
            </a:r>
            <a:r>
              <a:rPr kumimoji="0" lang="en-US"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sz="1400" b="1"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va</a:t>
            </a:r>
            <a:r>
              <a:rPr kumimoji="0" lang="en-US"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normal </a:t>
            </a:r>
            <a:r>
              <a:rPr kumimoji="0" lang="en-US" sz="1400" b="1"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tenglamalari</a:t>
            </a:r>
            <a:r>
              <a:rPr kumimoji="0" lang="en-US" sz="14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2"/>
          <p:cNvSpPr>
            <a:spLocks noChangeArrowheads="1"/>
          </p:cNvSpPr>
          <p:nvPr/>
        </p:nvSpPr>
        <p:spPr bwMode="auto">
          <a:xfrm>
            <a:off x="-293077" y="120927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Рисунок 11"/>
          <p:cNvPicPr>
            <a:picLocks noChangeAspect="1"/>
          </p:cNvPicPr>
          <p:nvPr/>
        </p:nvPicPr>
        <p:blipFill>
          <a:blip r:embed="rId5"/>
          <a:stretch>
            <a:fillRect/>
          </a:stretch>
        </p:blipFill>
        <p:spPr>
          <a:xfrm>
            <a:off x="8500056" y="4251908"/>
            <a:ext cx="2743200" cy="1552698"/>
          </a:xfrm>
          <a:prstGeom prst="rect">
            <a:avLst/>
          </a:prstGeom>
        </p:spPr>
      </p:pic>
    </p:spTree>
    <p:extLst>
      <p:ext uri="{BB962C8B-B14F-4D97-AF65-F5344CB8AC3E}">
        <p14:creationId xmlns:p14="http://schemas.microsoft.com/office/powerpoint/2010/main" val="3251790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stretch>
            <a:fillRect/>
          </a:stretch>
        </p:blipFill>
        <p:spPr>
          <a:xfrm>
            <a:off x="0" y="0"/>
            <a:ext cx="12192000" cy="6858000"/>
          </a:xfrm>
          <a:prstGeom prst="rect">
            <a:avLst/>
          </a:prstGeom>
          <a:blipFill>
            <a:blip r:embed="rId3"/>
            <a:tile tx="0" ty="0" sx="100000" sy="100000" flip="none" algn="tl"/>
          </a:blipFill>
        </p:spPr>
      </p:pic>
    </p:spTree>
    <p:extLst>
      <p:ext uri="{BB962C8B-B14F-4D97-AF65-F5344CB8AC3E}">
        <p14:creationId xmlns:p14="http://schemas.microsoft.com/office/powerpoint/2010/main" val="30261037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p:cNvPicPr>
            <a:picLocks noChangeAspect="1"/>
          </p:cNvPicPr>
          <p:nvPr/>
        </p:nvPicPr>
        <p:blipFill>
          <a:blip r:embed="rId2"/>
          <a:stretch>
            <a:fillRect/>
          </a:stretch>
        </p:blipFill>
        <p:spPr>
          <a:xfrm>
            <a:off x="0" y="0"/>
            <a:ext cx="12191999" cy="6858000"/>
          </a:xfrm>
          <a:prstGeom prst="rect">
            <a:avLst/>
          </a:prstGeom>
          <a:blipFill>
            <a:blip r:embed="rId3"/>
            <a:tile tx="0" ty="0" sx="100000" sy="100000" flip="none" algn="tl"/>
          </a:blipFill>
        </p:spPr>
      </p:pic>
    </p:spTree>
    <p:extLst>
      <p:ext uri="{BB962C8B-B14F-4D97-AF65-F5344CB8AC3E}">
        <p14:creationId xmlns:p14="http://schemas.microsoft.com/office/powerpoint/2010/main" val="35003482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p:cNvPicPr>
            <a:picLocks noChangeAspect="1"/>
          </p:cNvPicPr>
          <p:nvPr/>
        </p:nvPicPr>
        <p:blipFill>
          <a:blip r:embed="rId2"/>
          <a:stretch>
            <a:fillRect/>
          </a:stretch>
        </p:blipFill>
        <p:spPr>
          <a:xfrm>
            <a:off x="0" y="0"/>
            <a:ext cx="12192000" cy="6857999"/>
          </a:xfrm>
          <a:prstGeom prst="rect">
            <a:avLst/>
          </a:prstGeom>
          <a:blipFill>
            <a:blip r:embed="rId3"/>
            <a:tile tx="0" ty="0" sx="100000" sy="100000" flip="none" algn="tl"/>
          </a:blipFill>
        </p:spPr>
      </p:pic>
    </p:spTree>
    <p:extLst>
      <p:ext uri="{BB962C8B-B14F-4D97-AF65-F5344CB8AC3E}">
        <p14:creationId xmlns:p14="http://schemas.microsoft.com/office/powerpoint/2010/main" val="40680251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1" y="-1"/>
            <a:ext cx="6156100" cy="6858001"/>
          </a:xfrm>
          <a:prstGeom prst="rect">
            <a:avLst/>
          </a:prstGeom>
        </p:spPr>
      </p:pic>
      <p:pic>
        <p:nvPicPr>
          <p:cNvPr id="5" name="Рисунок 4"/>
          <p:cNvPicPr>
            <a:picLocks noChangeAspect="1"/>
          </p:cNvPicPr>
          <p:nvPr/>
        </p:nvPicPr>
        <p:blipFill>
          <a:blip r:embed="rId3"/>
          <a:stretch>
            <a:fillRect/>
          </a:stretch>
        </p:blipFill>
        <p:spPr>
          <a:xfrm>
            <a:off x="6156101" y="-1"/>
            <a:ext cx="6035900" cy="6858001"/>
          </a:xfrm>
          <a:prstGeom prst="rect">
            <a:avLst/>
          </a:prstGeom>
        </p:spPr>
      </p:pic>
      <p:pic>
        <p:nvPicPr>
          <p:cNvPr id="6" name="Рисунок 5"/>
          <p:cNvPicPr>
            <a:picLocks noChangeAspect="1"/>
          </p:cNvPicPr>
          <p:nvPr/>
        </p:nvPicPr>
        <p:blipFill>
          <a:blip r:embed="rId4"/>
          <a:stretch>
            <a:fillRect/>
          </a:stretch>
        </p:blipFill>
        <p:spPr>
          <a:xfrm>
            <a:off x="4996776" y="3350515"/>
            <a:ext cx="1437075" cy="3507485"/>
          </a:xfrm>
          <a:prstGeom prst="rect">
            <a:avLst/>
          </a:prstGeom>
        </p:spPr>
      </p:pic>
    </p:spTree>
    <p:extLst>
      <p:ext uri="{BB962C8B-B14F-4D97-AF65-F5344CB8AC3E}">
        <p14:creationId xmlns:p14="http://schemas.microsoft.com/office/powerpoint/2010/main" val="28165090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6858000"/>
          </a:xfrm>
          <a:blipFill>
            <a:blip r:embed="rId2"/>
            <a:tile tx="0" ty="0" sx="100000" sy="100000" flip="none" algn="tl"/>
          </a:blip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b="1" dirty="0">
                <a:solidFill>
                  <a:srgbClr val="00B050"/>
                </a:solidFill>
                <a:latin typeface="Blackadder ITC" panose="04020505051007020D02" pitchFamily="82" charset="0"/>
              </a:rPr>
              <a:t>		</a:t>
            </a:r>
            <a:r>
              <a:rPr lang="en-US" sz="4400" b="1" dirty="0">
                <a:solidFill>
                  <a:srgbClr val="002060"/>
                </a:solidFill>
                <a:latin typeface="Forte" panose="03060902040502070203" pitchFamily="66" charset="0"/>
              </a:rPr>
              <a:t>Ma</a:t>
            </a:r>
            <a:r>
              <a:rPr lang="ru-RU" sz="4400" b="1" dirty="0">
                <a:solidFill>
                  <a:srgbClr val="002060"/>
                </a:solidFill>
              </a:rPr>
              <a:t>’</a:t>
            </a:r>
            <a:r>
              <a:rPr lang="en-US" sz="4400" b="1" dirty="0" err="1">
                <a:solidFill>
                  <a:srgbClr val="002060"/>
                </a:solidFill>
                <a:latin typeface="Forte" panose="03060902040502070203" pitchFamily="66" charset="0"/>
              </a:rPr>
              <a:t>ruzaning</a:t>
            </a:r>
            <a:r>
              <a:rPr lang="en-US" sz="4400" b="1" dirty="0">
                <a:solidFill>
                  <a:srgbClr val="002060"/>
                </a:solidFill>
                <a:latin typeface="Forte" panose="03060902040502070203" pitchFamily="66" charset="0"/>
              </a:rPr>
              <a:t> </a:t>
            </a:r>
            <a:r>
              <a:rPr lang="en-US" sz="4400" b="1" dirty="0" err="1">
                <a:solidFill>
                  <a:srgbClr val="002060"/>
                </a:solidFill>
                <a:latin typeface="Forte" panose="03060902040502070203" pitchFamily="66" charset="0"/>
              </a:rPr>
              <a:t>mazmuni</a:t>
            </a:r>
            <a:r>
              <a:rPr lang="ru-RU" sz="4400" dirty="0">
                <a:solidFill>
                  <a:srgbClr val="002060"/>
                </a:solidFill>
              </a:rPr>
              <a:t/>
            </a:r>
            <a:br>
              <a:rPr lang="ru-RU" sz="4400" dirty="0">
                <a:solidFill>
                  <a:srgbClr val="002060"/>
                </a:solidFill>
              </a:rPr>
            </a:br>
            <a:r>
              <a:rPr lang="uz-Cyrl-UZ" sz="4400" b="1" dirty="0">
                <a:solidFill>
                  <a:srgbClr val="002060"/>
                </a:solidFill>
              </a:rPr>
              <a:t>Egri chiziq urinmasi</a:t>
            </a:r>
            <a:r>
              <a:rPr lang="uz-Cyrl-UZ" sz="4400" dirty="0">
                <a:solidFill>
                  <a:srgbClr val="002060"/>
                </a:solidFill>
              </a:rPr>
              <a:t>. Siz aylananing urinmasi tushunchasi bilan tanishsiz. Aylanaga o‘tkazilgan urinma shu aylana bilan yagona umumiy nuqtaga ega, shuningdek aylana to‘g‘ri chiziqning bir tomonida joylashgan bo‘lar edi. Endi tekislikda ixtiyoriy egri chiziq berilgan bo‘lsa, unga o‘tkazilgan urinmani qanday aniqlash mumkin degan masalani qaraylik.</a:t>
            </a:r>
            <a:r>
              <a:rPr lang="ru-RU" sz="4400" dirty="0">
                <a:solidFill>
                  <a:srgbClr val="002060"/>
                </a:solidFill>
              </a:rPr>
              <a:t/>
            </a:r>
            <a:br>
              <a:rPr lang="ru-RU" sz="4400" dirty="0">
                <a:solidFill>
                  <a:srgbClr val="002060"/>
                </a:solidFill>
              </a:rPr>
            </a:br>
            <a:endParaRPr lang="en-US" sz="4400" dirty="0">
              <a:solidFill>
                <a:srgbClr val="002060"/>
              </a:solidFill>
              <a:latin typeface="Forte" panose="03060902040502070203" pitchFamily="66" charset="0"/>
            </a:endParaRPr>
          </a:p>
        </p:txBody>
      </p:sp>
    </p:spTree>
    <p:extLst>
      <p:ext uri="{BB962C8B-B14F-4D97-AF65-F5344CB8AC3E}">
        <p14:creationId xmlns:p14="http://schemas.microsoft.com/office/powerpoint/2010/main" val="2665555801"/>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Вертикальный свиток 1"/>
          <p:cNvSpPr/>
          <p:nvPr/>
        </p:nvSpPr>
        <p:spPr>
          <a:xfrm>
            <a:off x="0" y="0"/>
            <a:ext cx="4373880" cy="6858000"/>
          </a:xfrm>
          <a:prstGeom prst="verticalScroll">
            <a:avLst/>
          </a:prstGeom>
          <a:gradFill>
            <a:gsLst>
              <a:gs pos="0">
                <a:srgbClr val="00B050"/>
              </a:gs>
              <a:gs pos="100000">
                <a:schemeClr val="accent4">
                  <a:tint val="92000"/>
                  <a:alpha val="100000"/>
                  <a:lumMod val="110000"/>
                </a:schemeClr>
              </a:gs>
            </a:gsLst>
          </a:gra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smtClean="0">
                <a:solidFill>
                  <a:srgbClr val="FF0000"/>
                </a:solidFill>
                <a:latin typeface="FangSong" panose="02010609060101010101" pitchFamily="49" charset="-122"/>
                <a:ea typeface="FangSong" panose="02010609060101010101" pitchFamily="49" charset="-122"/>
              </a:rPr>
              <a:t>BILAMAN</a:t>
            </a:r>
            <a:endParaRPr lang="en-US" sz="3200" dirty="0">
              <a:solidFill>
                <a:srgbClr val="FF0000"/>
              </a:solidFill>
              <a:latin typeface="FangSong" panose="02010609060101010101" pitchFamily="49" charset="-122"/>
              <a:ea typeface="FangSong" panose="02010609060101010101" pitchFamily="49" charset="-122"/>
            </a:endParaRPr>
          </a:p>
        </p:txBody>
      </p:sp>
      <p:sp>
        <p:nvSpPr>
          <p:cNvPr id="3" name="Вертикальный свиток 2"/>
          <p:cNvSpPr/>
          <p:nvPr/>
        </p:nvSpPr>
        <p:spPr>
          <a:xfrm>
            <a:off x="3878580" y="0"/>
            <a:ext cx="4343400" cy="6858000"/>
          </a:xfrm>
          <a:prstGeom prst="verticalScroll">
            <a:avLst/>
          </a:prstGeom>
          <a:gradFill>
            <a:gsLst>
              <a:gs pos="0">
                <a:srgbClr val="00B050"/>
              </a:gs>
              <a:gs pos="100000">
                <a:schemeClr val="accent4">
                  <a:tint val="92000"/>
                  <a:alpha val="100000"/>
                  <a:lumMod val="110000"/>
                </a:schemeClr>
              </a:gs>
            </a:gsLst>
          </a:gra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smtClean="0">
                <a:solidFill>
                  <a:srgbClr val="FF0000"/>
                </a:solidFill>
                <a:latin typeface="FangSong" panose="02010609060101010101" pitchFamily="49" charset="-122"/>
                <a:ea typeface="FangSong" panose="02010609060101010101" pitchFamily="49" charset="-122"/>
              </a:rPr>
              <a:t>BILIB OLDIM</a:t>
            </a:r>
            <a:endParaRPr lang="en-US" sz="3200" dirty="0">
              <a:solidFill>
                <a:srgbClr val="FF0000"/>
              </a:solidFill>
              <a:latin typeface="FangSong" panose="02010609060101010101" pitchFamily="49" charset="-122"/>
              <a:ea typeface="FangSong" panose="02010609060101010101" pitchFamily="49" charset="-122"/>
            </a:endParaRPr>
          </a:p>
        </p:txBody>
      </p:sp>
      <p:sp>
        <p:nvSpPr>
          <p:cNvPr id="4" name="Вертикальный свиток 3"/>
          <p:cNvSpPr/>
          <p:nvPr/>
        </p:nvSpPr>
        <p:spPr>
          <a:xfrm>
            <a:off x="7726680" y="0"/>
            <a:ext cx="4465320" cy="6858000"/>
          </a:xfrm>
          <a:prstGeom prst="verticalScroll">
            <a:avLst/>
          </a:prstGeom>
          <a:gradFill>
            <a:gsLst>
              <a:gs pos="0">
                <a:srgbClr val="00B050"/>
              </a:gs>
              <a:gs pos="100000">
                <a:schemeClr val="accent4">
                  <a:tint val="92000"/>
                  <a:alpha val="100000"/>
                  <a:lumMod val="110000"/>
                </a:schemeClr>
              </a:gs>
            </a:gsLst>
          </a:gra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smtClean="0">
                <a:solidFill>
                  <a:srgbClr val="FF0000"/>
                </a:solidFill>
                <a:latin typeface="FangSong" panose="02010609060101010101" pitchFamily="49" charset="-122"/>
                <a:ea typeface="FangSong" panose="02010609060101010101" pitchFamily="49" charset="-122"/>
              </a:rPr>
              <a:t>BILMOQCHIMAN</a:t>
            </a:r>
            <a:endParaRPr lang="en-US" sz="3200" dirty="0">
              <a:solidFill>
                <a:srgbClr val="FF0000"/>
              </a:solidFill>
              <a:latin typeface="FangSong" panose="02010609060101010101" pitchFamily="49" charset="-122"/>
              <a:ea typeface="FangSong" panose="02010609060101010101" pitchFamily="49" charset="-122"/>
            </a:endParaRPr>
          </a:p>
        </p:txBody>
      </p:sp>
    </p:spTree>
    <p:extLst>
      <p:ext uri="{BB962C8B-B14F-4D97-AF65-F5344CB8AC3E}">
        <p14:creationId xmlns:p14="http://schemas.microsoft.com/office/powerpoint/2010/main" val="2892934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800" dirty="0" err="1"/>
              <a:t>Foydalanilgan</a:t>
            </a:r>
            <a:r>
              <a:rPr lang="en-US" sz="2800" dirty="0"/>
              <a:t> </a:t>
            </a:r>
            <a:r>
              <a:rPr lang="en-US" sz="2800" dirty="0" err="1"/>
              <a:t>adabiyotlar</a:t>
            </a:r>
            <a:r>
              <a:rPr lang="en-US" sz="2800" dirty="0"/>
              <a:t/>
            </a:r>
            <a:br>
              <a:rPr lang="en-US" sz="2800" dirty="0"/>
            </a:br>
            <a:r>
              <a:rPr lang="en-US" sz="2800" dirty="0"/>
              <a:t>1. </a:t>
            </a:r>
            <a:r>
              <a:rPr lang="en-US" sz="2800" dirty="0" err="1"/>
              <a:t>Toshmetov</a:t>
            </a:r>
            <a:r>
              <a:rPr lang="en-US" sz="2800" dirty="0"/>
              <a:t> O’., </a:t>
            </a:r>
            <a:r>
              <a:rPr lang="en-US" sz="2800" dirty="0" err="1"/>
              <a:t>Turgunbayev</a:t>
            </a:r>
            <a:r>
              <a:rPr lang="en-US" sz="2800" dirty="0"/>
              <a:t> R., </a:t>
            </a:r>
            <a:r>
              <a:rPr lang="en-US" sz="2800" dirty="0" err="1"/>
              <a:t>Saydamatov</a:t>
            </a:r>
            <a:r>
              <a:rPr lang="en-US" sz="2800" dirty="0"/>
              <a:t> E., </a:t>
            </a:r>
            <a:r>
              <a:rPr lang="en-US" sz="2800" dirty="0" err="1"/>
              <a:t>Madirimov</a:t>
            </a:r>
            <a:r>
              <a:rPr lang="en-US" sz="2800" dirty="0"/>
              <a:t> M. </a:t>
            </a:r>
            <a:r>
              <a:rPr lang="uz-Cyrl-UZ" sz="2800" dirty="0"/>
              <a:t>Matematik analiz I</a:t>
            </a:r>
            <a:r>
              <a:rPr lang="en-US" sz="2800" dirty="0"/>
              <a:t>-</a:t>
            </a:r>
            <a:r>
              <a:rPr lang="en-US" sz="2800" dirty="0" err="1"/>
              <a:t>qism</a:t>
            </a:r>
            <a:r>
              <a:rPr lang="en-US" sz="2800" dirty="0"/>
              <a:t>.</a:t>
            </a:r>
            <a:r>
              <a:rPr lang="uz-Cyrl-UZ" sz="2800" dirty="0"/>
              <a:t> T.: “</a:t>
            </a:r>
            <a:r>
              <a:rPr lang="en-US" sz="2800" dirty="0" err="1"/>
              <a:t>Extremum</a:t>
            </a:r>
            <a:r>
              <a:rPr lang="en-US" sz="2800" dirty="0"/>
              <a:t>-Press</a:t>
            </a:r>
            <a:r>
              <a:rPr lang="uz-Cyrl-UZ" sz="2800" dirty="0"/>
              <a:t>”</a:t>
            </a:r>
            <a:r>
              <a:rPr lang="en-US" sz="2800" dirty="0"/>
              <a:t>, 2015. </a:t>
            </a:r>
            <a:r>
              <a:rPr lang="en-US" sz="2800" dirty="0" smtClean="0"/>
              <a:t>-</a:t>
            </a:r>
            <a:r>
              <a:rPr lang="ru-RU" sz="2800" dirty="0" smtClean="0"/>
              <a:t>125-136 </a:t>
            </a:r>
            <a:r>
              <a:rPr lang="en-US" sz="2800" dirty="0"/>
              <a:t>b.</a:t>
            </a:r>
            <a:br>
              <a:rPr lang="en-US" sz="2800" dirty="0"/>
            </a:br>
            <a:r>
              <a:rPr lang="en-US" sz="2800" dirty="0"/>
              <a:t>2. Claudia </a:t>
            </a:r>
            <a:r>
              <a:rPr lang="en-US" sz="2800" dirty="0" err="1"/>
              <a:t>Canuto</a:t>
            </a:r>
            <a:r>
              <a:rPr lang="en-US" sz="2800" dirty="0"/>
              <a:t>, Anita </a:t>
            </a:r>
            <a:r>
              <a:rPr lang="en-US" sz="2800" dirty="0" err="1"/>
              <a:t>Tabacco</a:t>
            </a:r>
            <a:r>
              <a:rPr lang="en-US" sz="2800" dirty="0"/>
              <a:t> Mathematical analysis. I. Springer-</a:t>
            </a:r>
            <a:r>
              <a:rPr lang="en-US" sz="2800" dirty="0" err="1"/>
              <a:t>Verlag</a:t>
            </a:r>
            <a:r>
              <a:rPr lang="en-US" sz="2800" dirty="0"/>
              <a:t>. Italia, Milan. 2008.-    </a:t>
            </a:r>
            <a:r>
              <a:rPr lang="ru-RU" sz="2800" dirty="0" smtClean="0"/>
              <a:t>166-170</a:t>
            </a:r>
            <a:r>
              <a:rPr lang="en-US" sz="2800" dirty="0" smtClean="0"/>
              <a:t>p</a:t>
            </a:r>
            <a:r>
              <a:rPr lang="en-US" sz="2800" dirty="0"/>
              <a:t>.</a:t>
            </a:r>
            <a:br>
              <a:rPr lang="en-US" sz="2800" dirty="0"/>
            </a:br>
            <a:r>
              <a:rPr lang="en-US" sz="2800" dirty="0"/>
              <a:t>3. </a:t>
            </a:r>
            <a:r>
              <a:rPr lang="uz-Cyrl-UZ" sz="2800" dirty="0"/>
              <a:t>Xudayberganov G., Vorisov A., Mansurov X., Shoimqulov B. Matematik analizdan ma’ruzalar. I </a:t>
            </a:r>
            <a:r>
              <a:rPr lang="en-US" sz="2800" dirty="0"/>
              <a:t>T.:</a:t>
            </a:r>
            <a:r>
              <a:rPr lang="uz-Cyrl-UZ" sz="2800" dirty="0"/>
              <a:t>«Voris-nashriyot». 2010 y. </a:t>
            </a:r>
            <a:r>
              <a:rPr lang="uz-Cyrl-UZ" sz="2800" dirty="0" smtClean="0"/>
              <a:t>120</a:t>
            </a:r>
            <a:r>
              <a:rPr lang="en-US" sz="2800" dirty="0" smtClean="0"/>
              <a:t>–</a:t>
            </a:r>
            <a:r>
              <a:rPr lang="ru-RU" sz="2800" smtClean="0"/>
              <a:t>126</a:t>
            </a:r>
            <a:r>
              <a:rPr lang="en-US" sz="2800" smtClean="0"/>
              <a:t> </a:t>
            </a:r>
            <a:r>
              <a:rPr lang="en-US" sz="2800" dirty="0"/>
              <a:t>b.</a:t>
            </a:r>
            <a:r>
              <a:rPr lang="ru-RU" sz="2800" dirty="0"/>
              <a:t/>
            </a:r>
            <a:br>
              <a:rPr lang="ru-RU" sz="2800" dirty="0"/>
            </a:br>
            <a:r>
              <a:rPr lang="en-US" sz="2800" dirty="0"/>
              <a:t> </a:t>
            </a:r>
            <a:r>
              <a:rPr lang="ru-RU" sz="2800" dirty="0"/>
              <a:t/>
            </a:r>
            <a:br>
              <a:rPr lang="ru-RU" sz="2800" dirty="0"/>
            </a:br>
            <a:r>
              <a:rPr lang="en-US" sz="2800" b="1" dirty="0"/>
              <a:t> </a:t>
            </a:r>
            <a:r>
              <a:rPr lang="ru-RU" sz="2800" dirty="0"/>
              <a:t/>
            </a:r>
            <a:br>
              <a:rPr lang="ru-RU" sz="2800" dirty="0"/>
            </a:br>
            <a:endParaRPr lang="ru-RU" sz="2800" dirty="0"/>
          </a:p>
        </p:txBody>
      </p:sp>
    </p:spTree>
    <p:extLst>
      <p:ext uri="{BB962C8B-B14F-4D97-AF65-F5344CB8AC3E}">
        <p14:creationId xmlns:p14="http://schemas.microsoft.com/office/powerpoint/2010/main" val="2343180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26811053"/>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175"/>
            <a:ext cx="12192000" cy="6858000"/>
          </a:xfrm>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5038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6858000"/>
          </a:xfrm>
          <a:blipFill>
            <a:blip r:embed="rId2"/>
            <a:tile tx="0" ty="0" sx="100000" sy="100000" flip="none" algn="tl"/>
          </a:blipFill>
        </p:spPr>
        <p:txBody>
          <a:bodyPr>
            <a:normAutofit/>
          </a:bodyPr>
          <a:lstStyle/>
          <a:p>
            <a:r>
              <a:rPr lang="en-US" sz="2400" dirty="0" smtClean="0"/>
              <a:t/>
            </a:r>
            <a:br>
              <a:rPr lang="en-US" sz="2400" dirty="0" smtClean="0"/>
            </a:br>
            <a:r>
              <a:rPr lang="en-US" sz="2400" dirty="0"/>
              <a:t/>
            </a:r>
            <a:br>
              <a:rPr lang="en-US" sz="2400" dirty="0"/>
            </a:br>
            <a:r>
              <a:rPr lang="uz-Cyrl-UZ" sz="2400" dirty="0" smtClean="0">
                <a:solidFill>
                  <a:srgbClr val="002060"/>
                </a:solidFill>
                <a:latin typeface="Franklin Gothic Book" panose="020B0503020102020204" pitchFamily="34" charset="0"/>
              </a:rPr>
              <a:t>Urinmani </a:t>
            </a:r>
            <a:r>
              <a:rPr lang="uz-Cyrl-UZ" sz="2400" dirty="0">
                <a:solidFill>
                  <a:srgbClr val="002060"/>
                </a:solidFill>
                <a:latin typeface="Franklin Gothic Book" panose="020B0503020102020204" pitchFamily="34" charset="0"/>
              </a:rPr>
              <a:t>egri chiziq bilan yagona umumiy nuqtaga ega bo‘lgan to‘g‘ri chiziq sifatida aniqlash mumkin emas, chunki, masalan </a:t>
            </a:r>
            <a:r>
              <a:rPr lang="uz-Cyrl-UZ" sz="2400" i="1" dirty="0">
                <a:solidFill>
                  <a:srgbClr val="002060"/>
                </a:solidFill>
                <a:latin typeface="Franklin Gothic Book" panose="020B0503020102020204" pitchFamily="34" charset="0"/>
              </a:rPr>
              <a:t>y=ax</a:t>
            </a:r>
            <a:r>
              <a:rPr lang="uz-Cyrl-UZ" sz="2400" i="1" baseline="30000" dirty="0">
                <a:solidFill>
                  <a:srgbClr val="002060"/>
                </a:solidFill>
                <a:latin typeface="Franklin Gothic Book" panose="020B0503020102020204" pitchFamily="34" charset="0"/>
              </a:rPr>
              <a:t>2</a:t>
            </a:r>
            <a:r>
              <a:rPr lang="uz-Cyrl-UZ" sz="2400" dirty="0">
                <a:solidFill>
                  <a:srgbClr val="002060"/>
                </a:solidFill>
                <a:latin typeface="Franklin Gothic Book" panose="020B0503020102020204" pitchFamily="34" charset="0"/>
              </a:rPr>
              <a:t> parabolaning o‘qi parabola bilan faqat bitta umumiy nuqtaga ega, lekin parabolaga urinmaydi. Egri chiziq urinma to‘g‘ri chiziqning bir tomonida joylashishi muhim xususiyat emas, chunki </a:t>
            </a:r>
            <a:r>
              <a:rPr lang="uz-Cyrl-UZ" sz="2400" i="1" dirty="0">
                <a:solidFill>
                  <a:srgbClr val="002060"/>
                </a:solidFill>
                <a:latin typeface="Franklin Gothic Book" panose="020B0503020102020204" pitchFamily="34" charset="0"/>
              </a:rPr>
              <a:t>y=ax</a:t>
            </a:r>
            <a:r>
              <a:rPr lang="uz-Cyrl-UZ" sz="2400" i="1" baseline="30000" dirty="0">
                <a:solidFill>
                  <a:srgbClr val="002060"/>
                </a:solidFill>
                <a:latin typeface="Franklin Gothic Book" panose="020B0503020102020204" pitchFamily="34" charset="0"/>
              </a:rPr>
              <a:t>3</a:t>
            </a:r>
            <a:r>
              <a:rPr lang="uz-Cyrl-UZ" sz="2400" dirty="0">
                <a:solidFill>
                  <a:srgbClr val="002060"/>
                </a:solidFill>
                <a:latin typeface="Franklin Gothic Book" panose="020B0503020102020204" pitchFamily="34" charset="0"/>
              </a:rPr>
              <a:t> egri chiziqqa absstsissa o‘qi (0;0) nuqtada urinadi, lekin egri chiziq bu o‘qni shu nuqtada kesib o‘tadi. Urinmaning egri chiziq bilan yagona umumiy nuqtaga ega bo‘lishi ham uning muxim xususiyati bo‘la olmaydi. Masalan </a:t>
            </a:r>
            <a:r>
              <a:rPr lang="uz-Cyrl-UZ" sz="2400" i="1" dirty="0">
                <a:solidFill>
                  <a:srgbClr val="002060"/>
                </a:solidFill>
                <a:latin typeface="Franklin Gothic Book" panose="020B0503020102020204" pitchFamily="34" charset="0"/>
              </a:rPr>
              <a:t>x</a:t>
            </a:r>
            <a:r>
              <a:rPr lang="uz-Cyrl-UZ" sz="2400" dirty="0">
                <a:solidFill>
                  <a:srgbClr val="002060"/>
                </a:solidFill>
                <a:latin typeface="Franklin Gothic Book" panose="020B0503020102020204" pitchFamily="34" charset="0"/>
              </a:rPr>
              <a:t>=1 to‘g‘ri chiziq </a:t>
            </a:r>
            <a:r>
              <a:rPr lang="uz-Cyrl-UZ" sz="2400" i="1" dirty="0">
                <a:solidFill>
                  <a:srgbClr val="002060"/>
                </a:solidFill>
                <a:latin typeface="Franklin Gothic Book" panose="020B0503020102020204" pitchFamily="34" charset="0"/>
              </a:rPr>
              <a:t>y=sinx</a:t>
            </a:r>
            <a:r>
              <a:rPr lang="uz-Cyrl-UZ" sz="2400" dirty="0">
                <a:solidFill>
                  <a:srgbClr val="002060"/>
                </a:solidFill>
                <a:latin typeface="Franklin Gothic Book" panose="020B0503020102020204" pitchFamily="34" charset="0"/>
              </a:rPr>
              <a:t> sinusoida bilan cheksiz ko‘p umumiy nuqtaga ega, ammo u sinusoidaga urinadi. (1-rasm)</a:t>
            </a:r>
            <a:r>
              <a:rPr lang="ru-RU" sz="2400" dirty="0">
                <a:solidFill>
                  <a:srgbClr val="002060"/>
                </a:solidFill>
                <a:latin typeface="Franklin Gothic Book" panose="020B0503020102020204" pitchFamily="34" charset="0"/>
              </a:rPr>
              <a:t/>
            </a:r>
            <a:br>
              <a:rPr lang="ru-RU" sz="2400" dirty="0">
                <a:solidFill>
                  <a:srgbClr val="002060"/>
                </a:solidFill>
                <a:latin typeface="Franklin Gothic Book" panose="020B0503020102020204" pitchFamily="34" charset="0"/>
              </a:rPr>
            </a:br>
            <a:r>
              <a:rPr lang="uz-Cyrl-UZ" sz="2400" dirty="0">
                <a:solidFill>
                  <a:srgbClr val="002060"/>
                </a:solidFill>
                <a:latin typeface="Franklin Gothic Book" panose="020B0503020102020204" pitchFamily="34" charset="0"/>
              </a:rPr>
              <a:t>Urinmaga ta’rif berish uchun limit tushunchasidan foydalanishga to‘g‘ri keladi. Faraz qilaylik </a:t>
            </a:r>
            <a:r>
              <a:rPr lang="uz-Cyrl-UZ" sz="2400" i="1" dirty="0">
                <a:solidFill>
                  <a:srgbClr val="002060"/>
                </a:solidFill>
                <a:latin typeface="Franklin Gothic Book" panose="020B0503020102020204" pitchFamily="34" charset="0"/>
              </a:rPr>
              <a:t>G</a:t>
            </a:r>
            <a:r>
              <a:rPr lang="uz-Cyrl-UZ" sz="2400" dirty="0">
                <a:solidFill>
                  <a:srgbClr val="002060"/>
                </a:solidFill>
                <a:latin typeface="Franklin Gothic Book" panose="020B0503020102020204" pitchFamily="34" charset="0"/>
              </a:rPr>
              <a:t> biror egri chiziq yoyi, </a:t>
            </a:r>
            <a:r>
              <a:rPr lang="uz-Cyrl-UZ" sz="2400" i="1" dirty="0">
                <a:solidFill>
                  <a:srgbClr val="002060"/>
                </a:solidFill>
                <a:latin typeface="Franklin Gothic Book" panose="020B0503020102020204" pitchFamily="34" charset="0"/>
              </a:rPr>
              <a:t>M</a:t>
            </a:r>
            <a:r>
              <a:rPr lang="uz-Cyrl-UZ" sz="2400" baseline="-25000" dirty="0">
                <a:solidFill>
                  <a:srgbClr val="002060"/>
                </a:solidFill>
                <a:latin typeface="Franklin Gothic Book" panose="020B0503020102020204" pitchFamily="34" charset="0"/>
              </a:rPr>
              <a:t>0</a:t>
            </a:r>
            <a:r>
              <a:rPr lang="uz-Cyrl-UZ" sz="2400" dirty="0">
                <a:solidFill>
                  <a:srgbClr val="002060"/>
                </a:solidFill>
                <a:latin typeface="Franklin Gothic Book" panose="020B0503020102020204" pitchFamily="34" charset="0"/>
              </a:rPr>
              <a:t> shu egri chiziqning nuqtasi bo‘lsin. Egri chiziqqa tegishli </a:t>
            </a:r>
            <a:r>
              <a:rPr lang="uz-Cyrl-UZ" sz="2400" i="1" dirty="0">
                <a:solidFill>
                  <a:srgbClr val="002060"/>
                </a:solidFill>
                <a:latin typeface="Franklin Gothic Book" panose="020B0503020102020204" pitchFamily="34" charset="0"/>
              </a:rPr>
              <a:t>N</a:t>
            </a:r>
            <a:r>
              <a:rPr lang="uz-Cyrl-UZ" sz="2400" dirty="0">
                <a:solidFill>
                  <a:srgbClr val="002060"/>
                </a:solidFill>
                <a:latin typeface="Franklin Gothic Book" panose="020B0503020102020204" pitchFamily="34" charset="0"/>
              </a:rPr>
              <a:t> nuqtani tanlab, </a:t>
            </a:r>
            <a:r>
              <a:rPr lang="uz-Cyrl-UZ" sz="2400" i="1" dirty="0">
                <a:solidFill>
                  <a:srgbClr val="002060"/>
                </a:solidFill>
                <a:latin typeface="Franklin Gothic Book" panose="020B0503020102020204" pitchFamily="34" charset="0"/>
              </a:rPr>
              <a:t>M</a:t>
            </a:r>
            <a:r>
              <a:rPr lang="uz-Cyrl-UZ" sz="2400" baseline="-25000" dirty="0">
                <a:solidFill>
                  <a:srgbClr val="002060"/>
                </a:solidFill>
                <a:latin typeface="Franklin Gothic Book" panose="020B0503020102020204" pitchFamily="34" charset="0"/>
              </a:rPr>
              <a:t>0</a:t>
            </a:r>
            <a:r>
              <a:rPr lang="uz-Cyrl-UZ" sz="2400" i="1" dirty="0">
                <a:solidFill>
                  <a:srgbClr val="002060"/>
                </a:solidFill>
                <a:latin typeface="Franklin Gothic Book" panose="020B0503020102020204" pitchFamily="34" charset="0"/>
              </a:rPr>
              <a:t>N</a:t>
            </a:r>
            <a:r>
              <a:rPr lang="uz-Cyrl-UZ" sz="2400" dirty="0">
                <a:solidFill>
                  <a:srgbClr val="002060"/>
                </a:solidFill>
                <a:latin typeface="Franklin Gothic Book" panose="020B0503020102020204" pitchFamily="34" charset="0"/>
              </a:rPr>
              <a:t> kesuvchi o‘tkazamiz. Agar </a:t>
            </a:r>
            <a:r>
              <a:rPr lang="uz-Cyrl-UZ" sz="2400" i="1" dirty="0">
                <a:solidFill>
                  <a:srgbClr val="002060"/>
                </a:solidFill>
                <a:latin typeface="Franklin Gothic Book" panose="020B0503020102020204" pitchFamily="34" charset="0"/>
              </a:rPr>
              <a:t>N</a:t>
            </a:r>
            <a:r>
              <a:rPr lang="uz-Cyrl-UZ" sz="2400" dirty="0">
                <a:solidFill>
                  <a:srgbClr val="002060"/>
                </a:solidFill>
                <a:latin typeface="Franklin Gothic Book" panose="020B0503020102020204" pitchFamily="34" charset="0"/>
              </a:rPr>
              <a:t> nuqta egri chiziq bo‘ylab </a:t>
            </a:r>
            <a:r>
              <a:rPr lang="uz-Cyrl-UZ" sz="2400" i="1" dirty="0">
                <a:solidFill>
                  <a:srgbClr val="002060"/>
                </a:solidFill>
                <a:latin typeface="Franklin Gothic Book" panose="020B0503020102020204" pitchFamily="34" charset="0"/>
              </a:rPr>
              <a:t>M</a:t>
            </a:r>
            <a:r>
              <a:rPr lang="uz-Cyrl-UZ" sz="2400" baseline="-25000" dirty="0">
                <a:solidFill>
                  <a:srgbClr val="002060"/>
                </a:solidFill>
                <a:latin typeface="Franklin Gothic Book" panose="020B0503020102020204" pitchFamily="34" charset="0"/>
              </a:rPr>
              <a:t>0</a:t>
            </a:r>
            <a:r>
              <a:rPr lang="uz-Cyrl-UZ" sz="2400" dirty="0">
                <a:solidFill>
                  <a:srgbClr val="002060"/>
                </a:solidFill>
                <a:latin typeface="Franklin Gothic Book" panose="020B0503020102020204" pitchFamily="34" charset="0"/>
              </a:rPr>
              <a:t> nuqtaga yaqinlashsa, </a:t>
            </a:r>
            <a:r>
              <a:rPr lang="uz-Cyrl-UZ" sz="2400" i="1" dirty="0">
                <a:solidFill>
                  <a:srgbClr val="002060"/>
                </a:solidFill>
                <a:latin typeface="Franklin Gothic Book" panose="020B0503020102020204" pitchFamily="34" charset="0"/>
              </a:rPr>
              <a:t>M</a:t>
            </a:r>
            <a:r>
              <a:rPr lang="uz-Cyrl-UZ" sz="2400" baseline="-25000" dirty="0">
                <a:solidFill>
                  <a:srgbClr val="002060"/>
                </a:solidFill>
                <a:latin typeface="Franklin Gothic Book" panose="020B0503020102020204" pitchFamily="34" charset="0"/>
              </a:rPr>
              <a:t>0</a:t>
            </a:r>
            <a:r>
              <a:rPr lang="uz-Cyrl-UZ" sz="2400" i="1" dirty="0">
                <a:solidFill>
                  <a:srgbClr val="002060"/>
                </a:solidFill>
                <a:latin typeface="Franklin Gothic Book" panose="020B0503020102020204" pitchFamily="34" charset="0"/>
              </a:rPr>
              <a:t>N</a:t>
            </a:r>
            <a:r>
              <a:rPr lang="uz-Cyrl-UZ" sz="2400" dirty="0">
                <a:solidFill>
                  <a:srgbClr val="002060"/>
                </a:solidFill>
                <a:latin typeface="Franklin Gothic Book" panose="020B0503020102020204" pitchFamily="34" charset="0"/>
              </a:rPr>
              <a:t> kesuvchi </a:t>
            </a:r>
            <a:r>
              <a:rPr lang="uz-Cyrl-UZ" sz="2400" i="1" dirty="0">
                <a:solidFill>
                  <a:srgbClr val="002060"/>
                </a:solidFill>
                <a:latin typeface="Franklin Gothic Book" panose="020B0503020102020204" pitchFamily="34" charset="0"/>
              </a:rPr>
              <a:t>M</a:t>
            </a:r>
            <a:r>
              <a:rPr lang="uz-Cyrl-UZ" sz="2400" baseline="-25000" dirty="0">
                <a:solidFill>
                  <a:srgbClr val="002060"/>
                </a:solidFill>
                <a:latin typeface="Franklin Gothic Book" panose="020B0503020102020204" pitchFamily="34" charset="0"/>
              </a:rPr>
              <a:t>0</a:t>
            </a:r>
            <a:r>
              <a:rPr lang="uz-Cyrl-UZ" sz="2400" dirty="0">
                <a:solidFill>
                  <a:srgbClr val="002060"/>
                </a:solidFill>
                <a:latin typeface="Franklin Gothic Book" panose="020B0503020102020204" pitchFamily="34" charset="0"/>
              </a:rPr>
              <a:t> nuqta atrofida buriladi. Shunday holat bo‘lishi mumkinki, </a:t>
            </a:r>
            <a:r>
              <a:rPr lang="uz-Cyrl-UZ" sz="2400" i="1" dirty="0">
                <a:solidFill>
                  <a:srgbClr val="002060"/>
                </a:solidFill>
                <a:latin typeface="Franklin Gothic Book" panose="020B0503020102020204" pitchFamily="34" charset="0"/>
              </a:rPr>
              <a:t>N</a:t>
            </a:r>
            <a:r>
              <a:rPr lang="uz-Cyrl-UZ" sz="2400" dirty="0">
                <a:solidFill>
                  <a:srgbClr val="002060"/>
                </a:solidFill>
                <a:latin typeface="Franklin Gothic Book" panose="020B0503020102020204" pitchFamily="34" charset="0"/>
              </a:rPr>
              <a:t> nuqta </a:t>
            </a:r>
            <a:r>
              <a:rPr lang="uz-Cyrl-UZ" sz="2400" i="1" dirty="0">
                <a:solidFill>
                  <a:srgbClr val="002060"/>
                </a:solidFill>
                <a:latin typeface="Franklin Gothic Book" panose="020B0503020102020204" pitchFamily="34" charset="0"/>
              </a:rPr>
              <a:t>M</a:t>
            </a:r>
            <a:r>
              <a:rPr lang="uz-Cyrl-UZ" sz="2400" baseline="-25000" dirty="0">
                <a:solidFill>
                  <a:srgbClr val="002060"/>
                </a:solidFill>
                <a:latin typeface="Franklin Gothic Book" panose="020B0503020102020204" pitchFamily="34" charset="0"/>
              </a:rPr>
              <a:t>0</a:t>
            </a:r>
            <a:r>
              <a:rPr lang="uz-Cyrl-UZ" sz="2400" dirty="0">
                <a:solidFill>
                  <a:srgbClr val="002060"/>
                </a:solidFill>
                <a:latin typeface="Franklin Gothic Book" panose="020B0503020102020204" pitchFamily="34" charset="0"/>
              </a:rPr>
              <a:t> nuqtaga yaqinlashgan sari </a:t>
            </a:r>
            <a:r>
              <a:rPr lang="uz-Cyrl-UZ" sz="2400" i="1" dirty="0">
                <a:solidFill>
                  <a:srgbClr val="002060"/>
                </a:solidFill>
                <a:latin typeface="Franklin Gothic Book" panose="020B0503020102020204" pitchFamily="34" charset="0"/>
              </a:rPr>
              <a:t>M</a:t>
            </a:r>
            <a:r>
              <a:rPr lang="uz-Cyrl-UZ" sz="2400" baseline="-25000" dirty="0">
                <a:solidFill>
                  <a:srgbClr val="002060"/>
                </a:solidFill>
                <a:latin typeface="Franklin Gothic Book" panose="020B0503020102020204" pitchFamily="34" charset="0"/>
              </a:rPr>
              <a:t>0</a:t>
            </a:r>
            <a:r>
              <a:rPr lang="uz-Cyrl-UZ" sz="2400" i="1" dirty="0">
                <a:solidFill>
                  <a:srgbClr val="002060"/>
                </a:solidFill>
                <a:latin typeface="Franklin Gothic Book" panose="020B0503020102020204" pitchFamily="34" charset="0"/>
              </a:rPr>
              <a:t>N</a:t>
            </a:r>
            <a:r>
              <a:rPr lang="uz-Cyrl-UZ" sz="2400" dirty="0">
                <a:solidFill>
                  <a:srgbClr val="002060"/>
                </a:solidFill>
                <a:latin typeface="Franklin Gothic Book" panose="020B0503020102020204" pitchFamily="34" charset="0"/>
              </a:rPr>
              <a:t> kesuvchi biror </a:t>
            </a:r>
            <a:r>
              <a:rPr lang="uz-Cyrl-UZ" sz="2400" i="1" dirty="0">
                <a:solidFill>
                  <a:srgbClr val="002060"/>
                </a:solidFill>
                <a:latin typeface="Franklin Gothic Book" panose="020B0503020102020204" pitchFamily="34" charset="0"/>
              </a:rPr>
              <a:t>M</a:t>
            </a:r>
            <a:r>
              <a:rPr lang="uz-Cyrl-UZ" sz="2400" baseline="-25000" dirty="0">
                <a:solidFill>
                  <a:srgbClr val="002060"/>
                </a:solidFill>
                <a:latin typeface="Franklin Gothic Book" panose="020B0503020102020204" pitchFamily="34" charset="0"/>
              </a:rPr>
              <a:t>0</a:t>
            </a:r>
            <a:r>
              <a:rPr lang="uz-Cyrl-UZ" sz="2400" i="1" dirty="0">
                <a:solidFill>
                  <a:srgbClr val="002060"/>
                </a:solidFill>
                <a:latin typeface="Franklin Gothic Book" panose="020B0503020102020204" pitchFamily="34" charset="0"/>
              </a:rPr>
              <a:t>T</a:t>
            </a:r>
            <a:r>
              <a:rPr lang="uz-Cyrl-UZ" sz="2400" dirty="0">
                <a:solidFill>
                  <a:srgbClr val="002060"/>
                </a:solidFill>
                <a:latin typeface="Franklin Gothic Book" panose="020B0503020102020204" pitchFamily="34" charset="0"/>
              </a:rPr>
              <a:t> limit vaziyatga intilishi mumkin. Bu holda </a:t>
            </a:r>
            <a:r>
              <a:rPr lang="uz-Cyrl-UZ" sz="2400" i="1" dirty="0">
                <a:solidFill>
                  <a:srgbClr val="002060"/>
                </a:solidFill>
                <a:latin typeface="Franklin Gothic Book" panose="020B0503020102020204" pitchFamily="34" charset="0"/>
              </a:rPr>
              <a:t>M</a:t>
            </a:r>
            <a:r>
              <a:rPr lang="uz-Cyrl-UZ" sz="2400" baseline="-25000" dirty="0">
                <a:solidFill>
                  <a:srgbClr val="002060"/>
                </a:solidFill>
                <a:latin typeface="Franklin Gothic Book" panose="020B0503020102020204" pitchFamily="34" charset="0"/>
              </a:rPr>
              <a:t>0</a:t>
            </a:r>
            <a:r>
              <a:rPr lang="uz-Cyrl-UZ" sz="2400" i="1" dirty="0">
                <a:solidFill>
                  <a:srgbClr val="002060"/>
                </a:solidFill>
                <a:latin typeface="Franklin Gothic Book" panose="020B0503020102020204" pitchFamily="34" charset="0"/>
              </a:rPr>
              <a:t>T</a:t>
            </a:r>
            <a:r>
              <a:rPr lang="uz-Cyrl-UZ" sz="2400" dirty="0">
                <a:solidFill>
                  <a:srgbClr val="002060"/>
                </a:solidFill>
                <a:latin typeface="Franklin Gothic Book" panose="020B0503020102020204" pitchFamily="34" charset="0"/>
              </a:rPr>
              <a:t> to‘g‘ri chiziq </a:t>
            </a:r>
            <a:r>
              <a:rPr lang="uz-Cyrl-UZ" sz="2400" i="1" dirty="0">
                <a:solidFill>
                  <a:srgbClr val="002060"/>
                </a:solidFill>
                <a:latin typeface="Franklin Gothic Book" panose="020B0503020102020204" pitchFamily="34" charset="0"/>
              </a:rPr>
              <a:t>G</a:t>
            </a:r>
            <a:r>
              <a:rPr lang="uz-Cyrl-UZ" sz="2400" dirty="0">
                <a:solidFill>
                  <a:srgbClr val="002060"/>
                </a:solidFill>
                <a:latin typeface="Franklin Gothic Book" panose="020B0503020102020204" pitchFamily="34" charset="0"/>
              </a:rPr>
              <a:t> egri chiziqning </a:t>
            </a:r>
            <a:r>
              <a:rPr lang="uz-Cyrl-UZ" sz="2400" i="1" dirty="0">
                <a:solidFill>
                  <a:srgbClr val="002060"/>
                </a:solidFill>
                <a:latin typeface="Franklin Gothic Book" panose="020B0503020102020204" pitchFamily="34" charset="0"/>
              </a:rPr>
              <a:t>M</a:t>
            </a:r>
            <a:r>
              <a:rPr lang="uz-Cyrl-UZ" sz="2400" baseline="-25000" dirty="0">
                <a:solidFill>
                  <a:srgbClr val="002060"/>
                </a:solidFill>
                <a:latin typeface="Franklin Gothic Book" panose="020B0503020102020204" pitchFamily="34" charset="0"/>
              </a:rPr>
              <a:t>0</a:t>
            </a:r>
            <a:r>
              <a:rPr lang="uz-Cyrl-UZ" sz="2400" dirty="0">
                <a:solidFill>
                  <a:srgbClr val="002060"/>
                </a:solidFill>
                <a:latin typeface="Franklin Gothic Book" panose="020B0503020102020204" pitchFamily="34" charset="0"/>
              </a:rPr>
              <a:t> nuqtasidagi urinmasi deyiladi. (2-rasm). Egri chiziqning urinmasi 3- va 4-rasmdagidek holatda bo‘lishi ham mumkin.</a:t>
            </a:r>
            <a:r>
              <a:rPr lang="ru-RU" sz="2400" dirty="0">
                <a:solidFill>
                  <a:srgbClr val="002060"/>
                </a:solidFill>
                <a:latin typeface="Franklin Gothic Book" panose="020B0503020102020204" pitchFamily="34" charset="0"/>
              </a:rPr>
              <a:t/>
            </a:r>
            <a:br>
              <a:rPr lang="ru-RU" sz="2400" dirty="0">
                <a:solidFill>
                  <a:srgbClr val="002060"/>
                </a:solidFill>
                <a:latin typeface="Franklin Gothic Book" panose="020B0503020102020204" pitchFamily="34" charset="0"/>
              </a:rPr>
            </a:br>
            <a:endParaRPr lang="en-US" sz="2400" dirty="0">
              <a:solidFill>
                <a:srgbClr val="002060"/>
              </a:solidFill>
              <a:latin typeface="Franklin Gothic Book" panose="020B0503020102020204" pitchFamily="34" charset="0"/>
            </a:endParaRPr>
          </a:p>
        </p:txBody>
      </p:sp>
    </p:spTree>
    <p:extLst>
      <p:ext uri="{BB962C8B-B14F-4D97-AF65-F5344CB8AC3E}">
        <p14:creationId xmlns:p14="http://schemas.microsoft.com/office/powerpoint/2010/main" val="11593733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50" y="-3175"/>
            <a:ext cx="12192000" cy="6858000"/>
          </a:xfrm>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85340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6858000"/>
          </a:xfrm>
          <a:blipFill>
            <a:blip r:embed="rId2"/>
            <a:tile tx="0" ty="0" sx="100000" sy="100000" flip="none" algn="tl"/>
          </a:blipFill>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ru-RU" dirty="0"/>
              <a:t/>
            </a:r>
            <a:br>
              <a:rPr lang="ru-RU" dirty="0"/>
            </a:br>
            <a:r>
              <a:rPr lang="uz-Cyrl-UZ" sz="3200" b="1" dirty="0" smtClean="0">
                <a:solidFill>
                  <a:srgbClr val="002060"/>
                </a:solidFill>
              </a:rPr>
              <a:t>1.</a:t>
            </a:r>
            <a:r>
              <a:rPr lang="en-US" sz="3200" b="1" dirty="0" smtClean="0">
                <a:solidFill>
                  <a:srgbClr val="002060"/>
                </a:solidFill>
              </a:rPr>
              <a:t>2.Egri </a:t>
            </a:r>
            <a:r>
              <a:rPr lang="en-US" sz="3200" b="1" dirty="0" err="1">
                <a:solidFill>
                  <a:srgbClr val="002060"/>
                </a:solidFill>
              </a:rPr>
              <a:t>chizi</a:t>
            </a:r>
            <a:r>
              <a:rPr lang="uz-Cyrl-UZ" sz="3200" b="1" dirty="0">
                <a:solidFill>
                  <a:srgbClr val="002060"/>
                </a:solidFill>
              </a:rPr>
              <a:t>q urinmasining burchak koeffitsientini topish masalasi. </a:t>
            </a:r>
            <a:r>
              <a:rPr lang="uz-Cyrl-UZ" sz="3200" dirty="0">
                <a:solidFill>
                  <a:srgbClr val="002060"/>
                </a:solidFill>
              </a:rPr>
              <a:t>Endi </a:t>
            </a:r>
            <a:r>
              <a:rPr lang="uz-Cyrl-UZ" sz="3200" i="1" dirty="0">
                <a:solidFill>
                  <a:srgbClr val="002060"/>
                </a:solidFill>
              </a:rPr>
              <a:t>G</a:t>
            </a:r>
            <a:r>
              <a:rPr lang="uz-Cyrl-UZ" sz="3200" dirty="0">
                <a:solidFill>
                  <a:srgbClr val="002060"/>
                </a:solidFill>
              </a:rPr>
              <a:t> egri chiziq biror oraliqda aniqlangan uzluksiz </a:t>
            </a:r>
            <a:r>
              <a:rPr lang="uz-Cyrl-UZ" sz="3200" i="1" dirty="0">
                <a:solidFill>
                  <a:srgbClr val="002060"/>
                </a:solidFill>
              </a:rPr>
              <a:t>y=f(x)</a:t>
            </a:r>
            <a:r>
              <a:rPr lang="uz-Cyrl-UZ" sz="3200" dirty="0">
                <a:solidFill>
                  <a:srgbClr val="002060"/>
                </a:solidFill>
              </a:rPr>
              <a:t> funksiyaning grafigi bo‘lgan holda urinmaning burchak koeffitsientini topaylik. Qaralayotgan </a:t>
            </a:r>
            <a:r>
              <a:rPr lang="uz-Cyrl-UZ" sz="3200" i="1" dirty="0">
                <a:solidFill>
                  <a:srgbClr val="002060"/>
                </a:solidFill>
              </a:rPr>
              <a:t>f(x)</a:t>
            </a:r>
            <a:r>
              <a:rPr lang="uz-Cyrl-UZ" sz="3200" dirty="0">
                <a:solidFill>
                  <a:srgbClr val="002060"/>
                </a:solidFill>
              </a:rPr>
              <a:t> funksiya   grafigini ifodolovchi  </a:t>
            </a:r>
            <a:r>
              <a:rPr lang="uz-Cyrl-UZ" sz="3200" i="1" dirty="0">
                <a:solidFill>
                  <a:srgbClr val="002060"/>
                </a:solidFill>
              </a:rPr>
              <a:t>G</a:t>
            </a:r>
            <a:r>
              <a:rPr lang="uz-Cyrl-UZ" sz="3200" dirty="0">
                <a:solidFill>
                  <a:srgbClr val="002060"/>
                </a:solidFill>
              </a:rPr>
              <a:t> chiziqqa tegishli </a:t>
            </a:r>
            <a:r>
              <a:rPr lang="uz-Cyrl-UZ" sz="3200" i="1" dirty="0">
                <a:solidFill>
                  <a:srgbClr val="002060"/>
                </a:solidFill>
              </a:rPr>
              <a:t>M</a:t>
            </a:r>
            <a:r>
              <a:rPr lang="uz-Cyrl-UZ" sz="3200" i="1" baseline="-25000" dirty="0">
                <a:solidFill>
                  <a:srgbClr val="002060"/>
                </a:solidFill>
              </a:rPr>
              <a:t>0</a:t>
            </a:r>
            <a:r>
              <a:rPr lang="uz-Cyrl-UZ" sz="3200" i="1" dirty="0">
                <a:solidFill>
                  <a:srgbClr val="002060"/>
                </a:solidFill>
              </a:rPr>
              <a:t> </a:t>
            </a:r>
            <a:r>
              <a:rPr lang="uz-Cyrl-UZ" sz="3200" dirty="0">
                <a:solidFill>
                  <a:srgbClr val="002060"/>
                </a:solidFill>
              </a:rPr>
              <a:t>nuqtaning abssissasi </a:t>
            </a:r>
            <a:r>
              <a:rPr lang="uz-Cyrl-UZ" sz="3200" i="1" dirty="0">
                <a:solidFill>
                  <a:srgbClr val="002060"/>
                </a:solidFill>
              </a:rPr>
              <a:t>x</a:t>
            </a:r>
            <a:r>
              <a:rPr lang="uz-Cyrl-UZ" sz="3200" i="1" baseline="-25000" dirty="0">
                <a:solidFill>
                  <a:srgbClr val="002060"/>
                </a:solidFill>
              </a:rPr>
              <a:t>0</a:t>
            </a:r>
            <a:r>
              <a:rPr lang="uz-Cyrl-UZ" sz="3200" dirty="0">
                <a:solidFill>
                  <a:srgbClr val="002060"/>
                </a:solidFill>
              </a:rPr>
              <a:t>, ordinatasi </a:t>
            </a:r>
            <a:r>
              <a:rPr lang="uz-Cyrl-UZ" sz="3200" i="1" dirty="0">
                <a:solidFill>
                  <a:srgbClr val="002060"/>
                </a:solidFill>
              </a:rPr>
              <a:t>f(x</a:t>
            </a:r>
            <a:r>
              <a:rPr lang="uz-Cyrl-UZ" sz="3200" i="1" baseline="-25000" dirty="0">
                <a:solidFill>
                  <a:srgbClr val="002060"/>
                </a:solidFill>
              </a:rPr>
              <a:t>0</a:t>
            </a:r>
            <a:r>
              <a:rPr lang="uz-Cyrl-UZ" sz="3200" i="1" dirty="0">
                <a:solidFill>
                  <a:srgbClr val="002060"/>
                </a:solidFill>
              </a:rPr>
              <a:t>)</a:t>
            </a:r>
            <a:r>
              <a:rPr lang="uz-Cyrl-UZ" sz="3200" dirty="0">
                <a:solidFill>
                  <a:srgbClr val="002060"/>
                </a:solidFill>
              </a:rPr>
              <a:t>  va shu nuqtada urinma mavjud deb faraz qilaylik</a:t>
            </a:r>
            <a:endParaRPr lang="en-US" sz="3200" dirty="0">
              <a:solidFill>
                <a:srgbClr val="002060"/>
              </a:solidFill>
            </a:endParaRPr>
          </a:p>
        </p:txBody>
      </p:sp>
      <p:pic>
        <p:nvPicPr>
          <p:cNvPr id="3" name="Рисунок 2"/>
          <p:cNvPicPr>
            <a:picLocks noChangeAspect="1"/>
          </p:cNvPicPr>
          <p:nvPr/>
        </p:nvPicPr>
        <p:blipFill>
          <a:blip r:embed="rId3"/>
          <a:stretch>
            <a:fillRect/>
          </a:stretch>
        </p:blipFill>
        <p:spPr>
          <a:xfrm>
            <a:off x="524656" y="524656"/>
            <a:ext cx="2835610" cy="2518347"/>
          </a:xfrm>
          <a:prstGeom prst="rect">
            <a:avLst/>
          </a:prstGeom>
        </p:spPr>
      </p:pic>
      <p:pic>
        <p:nvPicPr>
          <p:cNvPr id="4" name="Рисунок 3"/>
          <p:cNvPicPr>
            <a:picLocks noChangeAspect="1"/>
          </p:cNvPicPr>
          <p:nvPr/>
        </p:nvPicPr>
        <p:blipFill>
          <a:blip r:embed="rId4"/>
          <a:stretch>
            <a:fillRect/>
          </a:stretch>
        </p:blipFill>
        <p:spPr>
          <a:xfrm>
            <a:off x="3884922" y="524656"/>
            <a:ext cx="2815681" cy="2518347"/>
          </a:xfrm>
          <a:prstGeom prst="rect">
            <a:avLst/>
          </a:prstGeom>
        </p:spPr>
      </p:pic>
      <p:pic>
        <p:nvPicPr>
          <p:cNvPr id="5" name="Рисунок 4"/>
          <p:cNvPicPr>
            <a:picLocks noChangeAspect="1"/>
          </p:cNvPicPr>
          <p:nvPr/>
        </p:nvPicPr>
        <p:blipFill>
          <a:blip r:embed="rId5"/>
          <a:stretch>
            <a:fillRect/>
          </a:stretch>
        </p:blipFill>
        <p:spPr>
          <a:xfrm>
            <a:off x="8143222" y="524656"/>
            <a:ext cx="1523810" cy="2518347"/>
          </a:xfrm>
          <a:prstGeom prst="rect">
            <a:avLst/>
          </a:prstGeom>
        </p:spPr>
      </p:pic>
    </p:spTree>
    <p:extLst>
      <p:ext uri="{BB962C8B-B14F-4D97-AF65-F5344CB8AC3E}">
        <p14:creationId xmlns:p14="http://schemas.microsoft.com/office/powerpoint/2010/main" val="23079059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a:stretch>
            <a:fillRect/>
          </a:stretch>
        </p:blipFill>
        <p:spPr>
          <a:xfrm>
            <a:off x="0" y="1"/>
            <a:ext cx="12192000" cy="6857999"/>
          </a:xfrm>
          <a:prstGeom prst="rect">
            <a:avLst/>
          </a:prstGeom>
          <a:blipFill>
            <a:blip r:embed="rId3"/>
            <a:tile tx="0" ty="0" sx="100000" sy="100000" flip="none" algn="tl"/>
          </a:blipFill>
        </p:spPr>
      </p:pic>
    </p:spTree>
    <p:extLst>
      <p:ext uri="{BB962C8B-B14F-4D97-AF65-F5344CB8AC3E}">
        <p14:creationId xmlns:p14="http://schemas.microsoft.com/office/powerpoint/2010/main" val="24803369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12192000" cy="6858000"/>
          </a:xfrm>
        </p:spPr>
        <p:txBody>
          <a:bodyPr/>
          <a:lstStyle/>
          <a:p>
            <a:endParaRPr lang="en-US" dirty="0"/>
          </a:p>
        </p:txBody>
      </p:sp>
      <p:pic>
        <p:nvPicPr>
          <p:cNvPr id="11266" name="Picture 2" descr="␂矸曰矷淀矵ح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3956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Ио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784</TotalTime>
  <Words>33</Words>
  <Application>Microsoft Office PowerPoint</Application>
  <PresentationFormat>Произвольный</PresentationFormat>
  <Paragraphs>15</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Ион</vt:lpstr>
      <vt:lpstr>Презентация PowerPoint</vt:lpstr>
      <vt:lpstr>Презентация PowerPoint</vt:lpstr>
      <vt:lpstr>  Ma’ruzaning mazmuni Egri chiziq urinmasi. Siz aylananing urinmasi tushunchasi bilan tanishsiz. Aylanaga o‘tkazilgan urinma shu aylana bilan yagona umumiy nuqtaga ega, shuningdek aylana to‘g‘ri chiziqning bir tomonida joylashgan bo‘lar edi. Endi tekislikda ixtiyoriy egri chiziq berilgan bo‘lsa, unga o‘tkazilgan urinmani qanday aniqlash mumkin degan masalani qaraylik. </vt:lpstr>
      <vt:lpstr>Презентация PowerPoint</vt:lpstr>
      <vt:lpstr>  Urinmani egri chiziq bilan yagona umumiy nuqtaga ega bo‘lgan to‘g‘ri chiziq sifatida aniqlash mumkin emas, chunki, masalan y=ax2 parabolaning o‘qi parabola bilan faqat bitta umumiy nuqtaga ega, lekin parabolaga urinmaydi. Egri chiziq urinma to‘g‘ri chiziqning bir tomonida joylashishi muhim xususiyat emas, chunki y=ax3 egri chiziqqa absstsissa o‘qi (0;0) nuqtada urinadi, lekin egri chiziq bu o‘qni shu nuqtada kesib o‘tadi. Urinmaning egri chiziq bilan yagona umumiy nuqtaga ega bo‘lishi ham uning muxim xususiyati bo‘la olmaydi. Masalan x=1 to‘g‘ri chiziq y=sinx sinusoida bilan cheksiz ko‘p umumiy nuqtaga ega, ammo u sinusoidaga urinadi. (1-rasm) Urinmaga ta’rif berish uchun limit tushunchasidan foydalanishga to‘g‘ri keladi. Faraz qilaylik G biror egri chiziq yoyi, M0 shu egri chiziqning nuqtasi bo‘lsin. Egri chiziqqa tegishli N nuqtani tanlab, M0N kesuvchi o‘tkazamiz. Agar N nuqta egri chiziq bo‘ylab M0 nuqtaga yaqinlashsa, M0N kesuvchi M0 nuqta atrofida buriladi. Shunday holat bo‘lishi mumkinki, N nuqta M0 nuqtaga yaqinlashgan sari M0N kesuvchi biror M0T limit vaziyatga intilishi mumkin. Bu holda M0T to‘g‘ri chiziq G egri chiziqning M0 nuqtasidagi urinmasi deyiladi. (2-rasm). Egri chiziqning urinmasi 3- va 4-rasmdagidek holatda bo‘lishi ham mumkin. </vt:lpstr>
      <vt:lpstr>Презентация PowerPoint</vt:lpstr>
      <vt:lpstr>     1.2.Egri chiziq urinmasining burchak koeffitsientini topish masalasi. Endi G egri chiziq biror oraliqda aniqlangan uzluksiz y=f(x) funksiyaning grafigi bo‘lgan holda urinmaning burchak koeffitsientini topaylik. Qaralayotgan f(x) funksiya   grafigini ifodolovchi  G chiziqqa tegishli M0 nuqtaning abssissasi x0, ordinatasi f(x0)  va shu nuqtada urinma mavjud deb faraz qilaylik</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Foydalanilgan adabiyotlar 1. Toshmetov O’., Turgunbayev R., Saydamatov E., Madirimov M. Matematik analiz I-qism. T.: “Extremum-Press”, 2015. -125-136 b. 2. Claudia Canuto, Anita Tabacco Mathematical analysis. I. Springer-Verlag. Italia, Milan. 2008.-    166-170p. 3. Xudayberganov G., Vorisov A., Mansurov X., Shoimqulov B. Matematik analizdan ma’ruzalar. I T.:«Voris-nashriyot». 2010 y. 120–126 b.     </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NIZOMIY NOMIDAGI T.D.P.U. FIZIKA-MATEMATIKA FAKULTETI  MO’M-101 GURUH TALABASI  JOVLIYEVA GULSHANOYNING MATEMATIK ANALIZ FANIDAN TAYYORLAGAN SLAYDI</dc:title>
  <dc:creator>ASUS</dc:creator>
  <cp:lastModifiedBy>UMK</cp:lastModifiedBy>
  <cp:revision>112</cp:revision>
  <dcterms:created xsi:type="dcterms:W3CDTF">2016-04-05T14:47:27Z</dcterms:created>
  <dcterms:modified xsi:type="dcterms:W3CDTF">2016-05-18T10:30:40Z</dcterms:modified>
</cp:coreProperties>
</file>