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2"/>
  </p:notesMasterIdLst>
  <p:sldIdLst>
    <p:sldId id="256" r:id="rId2"/>
    <p:sldId id="257" r:id="rId3"/>
    <p:sldId id="258" r:id="rId4"/>
    <p:sldId id="286" r:id="rId5"/>
    <p:sldId id="259" r:id="rId6"/>
    <p:sldId id="260" r:id="rId7"/>
    <p:sldId id="261" r:id="rId8"/>
    <p:sldId id="262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63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7" r:id="rId25"/>
    <p:sldId id="280" r:id="rId26"/>
    <p:sldId id="283" r:id="rId27"/>
    <p:sldId id="279" r:id="rId28"/>
    <p:sldId id="281" r:id="rId29"/>
    <p:sldId id="284" r:id="rId30"/>
    <p:sldId id="285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61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3" autoAdjust="0"/>
    <p:restoredTop sz="94660"/>
  </p:normalViewPr>
  <p:slideViewPr>
    <p:cSldViewPr>
      <p:cViewPr varScale="1">
        <p:scale>
          <a:sx n="53" d="100"/>
          <a:sy n="53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5B322-EEE3-4391-9B04-7D1D9C8E44CD}" type="datetimeFigureOut">
              <a:rPr lang="ru-RU" smtClean="0"/>
              <a:t>18.05.2016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256D7-9A54-49ED-AC37-8AEBD5B38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230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256D7-9A54-49ED-AC37-8AEBD5B3869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041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256D7-9A54-49ED-AC37-8AEBD5B38692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5389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256D7-9A54-49ED-AC37-8AEBD5B38692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596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113" y="4572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6289ADE-6F42-462C-AAFA-249E1C69DFC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0562954"/>
      </p:ext>
    </p:extLst>
  </p:cSld>
  <p:clrMapOvr>
    <a:masterClrMapping/>
  </p:clrMapOvr>
  <p:transition spd="slow">
    <p:cover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7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7.wmf"/><Relationship Id="rId18" Type="http://schemas.openxmlformats.org/officeDocument/2006/relationships/oleObject" Target="../embeddings/oleObject25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4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5" Type="http://schemas.openxmlformats.org/officeDocument/2006/relationships/image" Target="../media/image28.wmf"/><Relationship Id="rId10" Type="http://schemas.openxmlformats.org/officeDocument/2006/relationships/oleObject" Target="../embeddings/oleObject21.bin"/><Relationship Id="rId19" Type="http://schemas.openxmlformats.org/officeDocument/2006/relationships/image" Target="../media/image30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23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6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7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42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9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38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5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gif"/><Relationship Id="rId2" Type="http://schemas.openxmlformats.org/officeDocument/2006/relationships/image" Target="../media/image49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772400" cy="5423916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Mavzu</a:t>
            </a:r>
            <a:r>
              <a:rPr lang="en-US" b="1" dirty="0" smtClean="0">
                <a:solidFill>
                  <a:srgbClr val="FF0000"/>
                </a:solidFill>
              </a:rPr>
              <a:t>: </a:t>
            </a:r>
            <a:r>
              <a:rPr lang="uz-Cyrl-UZ" b="1" dirty="0" smtClean="0">
                <a:solidFill>
                  <a:srgbClr val="FF0000"/>
                </a:solidFill>
              </a:rPr>
              <a:t>Yig‘indi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ko‘paytma</a:t>
            </a:r>
            <a:r>
              <a:rPr lang="en-US" b="1" dirty="0">
                <a:solidFill>
                  <a:srgbClr val="FF0000"/>
                </a:solidFill>
              </a:rPr>
              <a:t>, b</a:t>
            </a:r>
            <a:r>
              <a:rPr lang="uz-Cyrl-UZ" b="1" dirty="0">
                <a:solidFill>
                  <a:srgbClr val="FF0000"/>
                </a:solidFill>
              </a:rPr>
              <a:t>o‘linma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teskari</a:t>
            </a:r>
            <a:r>
              <a:rPr lang="en-US" b="1" dirty="0" smtClean="0">
                <a:solidFill>
                  <a:srgbClr val="FF0000"/>
                </a:solidFill>
              </a:rPr>
              <a:t>,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murakkab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funksiyaning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hosilasi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err="1">
                <a:solidFill>
                  <a:srgbClr val="FF0000"/>
                </a:solidFill>
              </a:rPr>
              <a:t>Asosiy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elementar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funksiyalarning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hosilalari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en-US" b="1" dirty="0" err="1">
                <a:solidFill>
                  <a:srgbClr val="FF0000"/>
                </a:solidFill>
              </a:rPr>
              <a:t>Logarifmik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uz-Cyrl-UZ" b="1" dirty="0">
                <a:solidFill>
                  <a:srgbClr val="FF0000"/>
                </a:solidFill>
              </a:rPr>
              <a:t>hosila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>
                <a:solidFill>
                  <a:srgbClr val="FF0000"/>
                </a:solidFill>
              </a:rPr>
              <a:t>Daraja-ko‘rsatkichli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funksiyaning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hosilasi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5781012"/>
            <a:ext cx="7992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                       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809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476672"/>
            <a:ext cx="7920879" cy="5649491"/>
          </a:xfrm>
        </p:spPr>
        <p:txBody>
          <a:bodyPr/>
          <a:lstStyle/>
          <a:p>
            <a:r>
              <a:rPr lang="de-DE" b="1" dirty="0">
                <a:solidFill>
                  <a:schemeClr val="tx1"/>
                </a:solidFill>
              </a:rPr>
              <a:t>1-</a:t>
            </a:r>
            <a:r>
              <a:rPr lang="en-US" b="1" dirty="0" err="1">
                <a:solidFill>
                  <a:schemeClr val="tx1"/>
                </a:solidFill>
              </a:rPr>
              <a:t>natija</a:t>
            </a:r>
            <a:r>
              <a:rPr lang="de-DE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Quyidagi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de-DE" i="1" dirty="0">
                <a:solidFill>
                  <a:schemeClr val="tx1"/>
                </a:solidFill>
              </a:rPr>
              <a:t>(</a:t>
            </a:r>
            <a:r>
              <a:rPr lang="de-DE" i="1" dirty="0" err="1">
                <a:solidFill>
                  <a:schemeClr val="tx1"/>
                </a:solidFill>
              </a:rPr>
              <a:t>Cu</a:t>
            </a:r>
            <a:r>
              <a:rPr lang="de-DE" i="1" dirty="0">
                <a:solidFill>
                  <a:schemeClr val="tx1"/>
                </a:solidFill>
              </a:rPr>
              <a:t>(x))’=C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</a:t>
            </a:r>
            <a:r>
              <a:rPr lang="de-DE" i="1" dirty="0">
                <a:solidFill>
                  <a:schemeClr val="tx1"/>
                </a:solidFill>
              </a:rPr>
              <a:t>u’(x)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formula </a:t>
            </a:r>
            <a:r>
              <a:rPr lang="en-US" dirty="0" err="1">
                <a:solidFill>
                  <a:schemeClr val="tx1"/>
                </a:solidFill>
              </a:rPr>
              <a:t>o‘rinli</a:t>
            </a:r>
            <a:r>
              <a:rPr lang="de-DE" dirty="0" smtClean="0">
                <a:solidFill>
                  <a:schemeClr val="tx1"/>
                </a:solidFill>
              </a:rPr>
              <a:t>.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en-US" i="1" dirty="0" err="1">
                <a:solidFill>
                  <a:schemeClr val="tx1"/>
                </a:solidFill>
              </a:rPr>
              <a:t>Misollar</a:t>
            </a:r>
            <a:r>
              <a:rPr lang="en-US" dirty="0">
                <a:solidFill>
                  <a:schemeClr val="tx1"/>
                </a:solidFill>
              </a:rPr>
              <a:t>. 1. (6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baseline="30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)’=6(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1" baseline="30000" dirty="0">
                <a:solidFill>
                  <a:schemeClr val="tx1"/>
                </a:solidFill>
              </a:rPr>
              <a:t>2</a:t>
            </a:r>
            <a:r>
              <a:rPr lang="en-US" i="1" dirty="0">
                <a:solidFill>
                  <a:schemeClr val="tx1"/>
                </a:solidFill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’=6</a:t>
            </a:r>
            <a:r>
              <a:rPr lang="en-US" dirty="0">
                <a:solidFill>
                  <a:schemeClr val="tx1"/>
                </a:solidFill>
                <a:sym typeface="Symbol"/>
              </a:rPr>
              <a:t></a:t>
            </a:r>
            <a:r>
              <a:rPr lang="en-US" dirty="0">
                <a:solidFill>
                  <a:schemeClr val="tx1"/>
                </a:solidFill>
              </a:rPr>
              <a:t>2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=12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en-US" dirty="0" smtClean="0">
                <a:solidFill>
                  <a:schemeClr val="tx1"/>
                </a:solidFill>
              </a:rPr>
              <a:t>2.(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baseline="30000" dirty="0">
                <a:solidFill>
                  <a:schemeClr val="tx1"/>
                </a:solidFill>
              </a:rPr>
              <a:t>4</a:t>
            </a:r>
            <a:r>
              <a:rPr lang="en-US" dirty="0">
                <a:solidFill>
                  <a:schemeClr val="tx1"/>
                </a:solidFill>
              </a:rPr>
              <a:t>)’=((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1" baseline="30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)(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1" baseline="30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))’=(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baseline="30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)’(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baseline="30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)+(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baseline="30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)(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1" baseline="30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)’=</a:t>
            </a:r>
            <a:r>
              <a:rPr lang="en-US" i="1" dirty="0">
                <a:solidFill>
                  <a:schemeClr val="tx1"/>
                </a:solidFill>
              </a:rPr>
              <a:t>2x(x</a:t>
            </a:r>
            <a:r>
              <a:rPr lang="en-US" i="1" baseline="30000" dirty="0">
                <a:solidFill>
                  <a:schemeClr val="tx1"/>
                </a:solidFill>
              </a:rPr>
              <a:t>2</a:t>
            </a:r>
            <a:r>
              <a:rPr lang="en-US" i="1" dirty="0">
                <a:solidFill>
                  <a:schemeClr val="tx1"/>
                </a:solidFill>
              </a:rPr>
              <a:t>)+(x</a:t>
            </a:r>
            <a:r>
              <a:rPr lang="en-US" i="1" baseline="30000" dirty="0">
                <a:solidFill>
                  <a:schemeClr val="tx1"/>
                </a:solidFill>
              </a:rPr>
              <a:t>2</a:t>
            </a:r>
            <a:r>
              <a:rPr lang="en-US" i="1" dirty="0">
                <a:solidFill>
                  <a:schemeClr val="tx1"/>
                </a:solidFill>
              </a:rPr>
              <a:t>)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</a:t>
            </a:r>
            <a:r>
              <a:rPr lang="en-US" i="1" dirty="0">
                <a:solidFill>
                  <a:schemeClr val="tx1"/>
                </a:solidFill>
              </a:rPr>
              <a:t>2x=4x</a:t>
            </a:r>
            <a:r>
              <a:rPr lang="en-US" i="1" baseline="30000" dirty="0">
                <a:solidFill>
                  <a:schemeClr val="tx1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en-US" dirty="0" smtClean="0">
                <a:solidFill>
                  <a:schemeClr val="tx1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i="1" dirty="0">
                <a:solidFill>
                  <a:schemeClr val="tx1"/>
                </a:solidFill>
              </a:rPr>
              <a:t>(0,25x</a:t>
            </a:r>
            <a:r>
              <a:rPr lang="en-US" baseline="30000" dirty="0">
                <a:solidFill>
                  <a:schemeClr val="tx1"/>
                </a:solidFill>
              </a:rPr>
              <a:t>4</a:t>
            </a:r>
            <a:r>
              <a:rPr lang="en-US" i="1" dirty="0">
                <a:solidFill>
                  <a:schemeClr val="tx1"/>
                </a:solidFill>
              </a:rPr>
              <a:t>-3x</a:t>
            </a:r>
            <a:r>
              <a:rPr lang="en-US" baseline="30000" dirty="0">
                <a:solidFill>
                  <a:schemeClr val="tx1"/>
                </a:solidFill>
              </a:rPr>
              <a:t>2</a:t>
            </a:r>
            <a:r>
              <a:rPr lang="en-US" i="1" dirty="0">
                <a:solidFill>
                  <a:schemeClr val="tx1"/>
                </a:solidFill>
              </a:rPr>
              <a:t>)’=(0,25x</a:t>
            </a:r>
            <a:r>
              <a:rPr lang="en-US" i="1" baseline="30000" dirty="0">
                <a:solidFill>
                  <a:schemeClr val="tx1"/>
                </a:solidFill>
              </a:rPr>
              <a:t>4</a:t>
            </a:r>
            <a:r>
              <a:rPr lang="en-US" i="1" dirty="0">
                <a:solidFill>
                  <a:schemeClr val="tx1"/>
                </a:solidFill>
              </a:rPr>
              <a:t>)’+(3x</a:t>
            </a:r>
            <a:r>
              <a:rPr lang="en-US" i="1" baseline="30000" dirty="0">
                <a:solidFill>
                  <a:schemeClr val="tx1"/>
                </a:solidFill>
              </a:rPr>
              <a:t>2</a:t>
            </a:r>
            <a:r>
              <a:rPr lang="en-US" i="1" dirty="0">
                <a:solidFill>
                  <a:schemeClr val="tx1"/>
                </a:solidFill>
              </a:rPr>
              <a:t>)’=0,25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</a:t>
            </a:r>
            <a:r>
              <a:rPr lang="en-US" i="1" dirty="0">
                <a:solidFill>
                  <a:schemeClr val="tx1"/>
                </a:solidFill>
              </a:rPr>
              <a:t>4x</a:t>
            </a:r>
            <a:r>
              <a:rPr lang="en-US" i="1" baseline="30000" dirty="0">
                <a:solidFill>
                  <a:schemeClr val="tx1"/>
                </a:solidFill>
              </a:rPr>
              <a:t>3</a:t>
            </a:r>
            <a:r>
              <a:rPr lang="en-US" i="1" dirty="0">
                <a:solidFill>
                  <a:schemeClr val="tx1"/>
                </a:solidFill>
              </a:rPr>
              <a:t>+3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</a:t>
            </a:r>
            <a:r>
              <a:rPr lang="en-US" i="1" dirty="0" smtClean="0">
                <a:solidFill>
                  <a:schemeClr val="tx1"/>
                </a:solidFill>
              </a:rPr>
              <a:t>2x=x</a:t>
            </a:r>
            <a:r>
              <a:rPr lang="en-US" i="1" baseline="30000" dirty="0" smtClean="0">
                <a:solidFill>
                  <a:schemeClr val="tx1"/>
                </a:solidFill>
              </a:rPr>
              <a:t>3</a:t>
            </a:r>
            <a:r>
              <a:rPr lang="en-US" i="1" dirty="0" smtClean="0">
                <a:solidFill>
                  <a:schemeClr val="tx1"/>
                </a:solidFill>
              </a:rPr>
              <a:t>+6x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z-Cyrl-UZ" dirty="0" smtClean="0">
                <a:solidFill>
                  <a:schemeClr val="tx1"/>
                </a:solidFill>
              </a:rPr>
              <a:t>Ushbu  </a:t>
            </a:r>
            <a:r>
              <a:rPr lang="en-US" i="1" dirty="0">
                <a:solidFill>
                  <a:schemeClr val="tx1"/>
                </a:solidFill>
              </a:rPr>
              <a:t>f(x)</a:t>
            </a:r>
            <a:r>
              <a:rPr lang="en-US" dirty="0">
                <a:solidFill>
                  <a:schemeClr val="tx1"/>
                </a:solidFill>
              </a:rPr>
              <a:t>=</a:t>
            </a:r>
            <a:r>
              <a:rPr lang="uz-Cyrl-UZ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             </a:t>
            </a:r>
            <a:r>
              <a:rPr lang="en-US" dirty="0" err="1">
                <a:solidFill>
                  <a:schemeClr val="tx1"/>
                </a:solidFill>
              </a:rPr>
              <a:t>funksiyaning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uz-Cyrl-UZ" dirty="0">
                <a:solidFill>
                  <a:schemeClr val="tx1"/>
                </a:solidFill>
              </a:rPr>
              <a:t>h</a:t>
            </a:r>
            <a:r>
              <a:rPr lang="en-US" dirty="0" err="1">
                <a:solidFill>
                  <a:schemeClr val="tx1"/>
                </a:solidFill>
              </a:rPr>
              <a:t>osilasini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toping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Yechish</a:t>
            </a:r>
            <a:r>
              <a:rPr lang="en-US" dirty="0" smtClean="0">
                <a:solidFill>
                  <a:schemeClr val="tx1"/>
                </a:solidFill>
              </a:rPr>
              <a:t>:                                                                              =  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=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666362"/>
              </p:ext>
            </p:extLst>
          </p:nvPr>
        </p:nvGraphicFramePr>
        <p:xfrm>
          <a:off x="2123728" y="2492896"/>
          <a:ext cx="935980" cy="853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name="Формула" r:id="rId3" imgW="431640" imgH="393480" progId="Equation.3">
                  <p:embed/>
                </p:oleObj>
              </mc:Choice>
              <mc:Fallback>
                <p:oleObj name="Формула" r:id="rId3" imgW="4316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23728" y="2492896"/>
                        <a:ext cx="935980" cy="8533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356612"/>
              </p:ext>
            </p:extLst>
          </p:nvPr>
        </p:nvGraphicFramePr>
        <p:xfrm>
          <a:off x="1763688" y="3429000"/>
          <a:ext cx="4923790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8" name="Формула" r:id="rId5" imgW="2920680" imgH="469800" progId="Equation.3">
                  <p:embed/>
                </p:oleObj>
              </mc:Choice>
              <mc:Fallback>
                <p:oleObj name="Формула" r:id="rId5" imgW="292068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63688" y="3429000"/>
                        <a:ext cx="4923790" cy="792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9600910"/>
              </p:ext>
            </p:extLst>
          </p:nvPr>
        </p:nvGraphicFramePr>
        <p:xfrm>
          <a:off x="827584" y="4365104"/>
          <a:ext cx="3928070" cy="7856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9" name="Формула" r:id="rId7" imgW="2095200" imgH="419040" progId="Equation.3">
                  <p:embed/>
                </p:oleObj>
              </mc:Choice>
              <mc:Fallback>
                <p:oleObj name="Формула" r:id="rId7" imgW="209520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27584" y="4365104"/>
                        <a:ext cx="3928070" cy="7856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4045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1700808"/>
            <a:ext cx="7992887" cy="4680520"/>
          </a:xfrm>
        </p:spPr>
        <p:txBody>
          <a:bodyPr>
            <a:normAutofit/>
          </a:bodyPr>
          <a:lstStyle/>
          <a:p>
            <a:r>
              <a:rPr lang="uz-Cyrl-UZ" sz="2800" b="1" i="1" dirty="0">
                <a:solidFill>
                  <a:srgbClr val="C00000"/>
                </a:solidFill>
              </a:rPr>
              <a:t>y=x</a:t>
            </a:r>
            <a:r>
              <a:rPr lang="en-US" sz="2800" b="1" i="1" baseline="30000" dirty="0">
                <a:solidFill>
                  <a:srgbClr val="C00000"/>
                </a:solidFill>
                <a:sym typeface="Symbol"/>
              </a:rPr>
              <a:t></a:t>
            </a:r>
            <a:r>
              <a:rPr lang="uz-Cyrl-UZ" sz="2800" b="1" i="1" dirty="0">
                <a:solidFill>
                  <a:srgbClr val="C00000"/>
                </a:solidFill>
              </a:rPr>
              <a:t> (x&gt;0)</a:t>
            </a:r>
            <a:r>
              <a:rPr lang="uz-Cyrl-UZ" sz="2800" b="1" dirty="0">
                <a:solidFill>
                  <a:srgbClr val="C00000"/>
                </a:solidFill>
              </a:rPr>
              <a:t> darajali funksiyaning </a:t>
            </a:r>
            <a:r>
              <a:rPr lang="uz-Cyrl-UZ" sz="2800" b="1" dirty="0" smtClean="0">
                <a:solidFill>
                  <a:srgbClr val="C00000"/>
                </a:solidFill>
              </a:rPr>
              <a:t>hosilasi</a:t>
            </a:r>
            <a:endParaRPr lang="en-US" sz="2800" b="1" dirty="0" smtClean="0">
              <a:solidFill>
                <a:srgbClr val="C00000"/>
              </a:solidFill>
            </a:endParaRPr>
          </a:p>
          <a:p>
            <a:r>
              <a:rPr lang="en-US" sz="2800" dirty="0" err="1">
                <a:solidFill>
                  <a:schemeClr val="tx1"/>
                </a:solidFill>
              </a:rPr>
              <a:t>Bundan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funksiyaning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i="1" dirty="0" smtClean="0">
                <a:solidFill>
                  <a:schemeClr val="tx1"/>
                </a:solidFill>
              </a:rPr>
              <a:t>x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nuqtadagi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hosilasi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mavjud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va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1" dirty="0">
                <a:solidFill>
                  <a:schemeClr val="tx1"/>
                </a:solidFill>
              </a:rPr>
              <a:t>y’=</a:t>
            </a:r>
            <a:r>
              <a:rPr lang="en-US" sz="2800" i="1" dirty="0">
                <a:solidFill>
                  <a:schemeClr val="tx1"/>
                </a:solidFill>
                <a:sym typeface="Symbol"/>
              </a:rPr>
              <a:t>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1" baseline="30000" dirty="0">
                <a:solidFill>
                  <a:schemeClr val="tx1"/>
                </a:solidFill>
                <a:sym typeface="Symbol"/>
              </a:rPr>
              <a:t></a:t>
            </a:r>
            <a:r>
              <a:rPr lang="en-US" sz="2800" i="1" baseline="30000" dirty="0">
                <a:solidFill>
                  <a:schemeClr val="tx1"/>
                </a:solidFill>
              </a:rPr>
              <a:t>-1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bo‘ladi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endParaRPr lang="ru-RU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dirty="0" err="1">
                <a:solidFill>
                  <a:schemeClr val="tx1"/>
                </a:solidFill>
              </a:rPr>
              <a:t>Demak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i="1" dirty="0">
                <a:solidFill>
                  <a:schemeClr val="tx1"/>
                </a:solidFill>
              </a:rPr>
              <a:t>(x</a:t>
            </a:r>
            <a:r>
              <a:rPr lang="en-US" sz="2800" i="1" baseline="30000" dirty="0">
                <a:solidFill>
                  <a:schemeClr val="tx1"/>
                </a:solidFill>
                <a:sym typeface="Symbol"/>
              </a:rPr>
              <a:t></a:t>
            </a:r>
            <a:r>
              <a:rPr lang="en-US" sz="2800" i="1" dirty="0">
                <a:solidFill>
                  <a:schemeClr val="tx1"/>
                </a:solidFill>
              </a:rPr>
              <a:t>)’=</a:t>
            </a:r>
            <a:r>
              <a:rPr lang="en-US" sz="2800" i="1" dirty="0">
                <a:solidFill>
                  <a:schemeClr val="tx1"/>
                </a:solidFill>
                <a:sym typeface="Symbol"/>
              </a:rPr>
              <a:t>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1" baseline="30000" dirty="0">
                <a:solidFill>
                  <a:schemeClr val="tx1"/>
                </a:solidFill>
                <a:sym typeface="Symbol"/>
              </a:rPr>
              <a:t></a:t>
            </a:r>
            <a:r>
              <a:rPr lang="en-US" sz="2800" i="1" baseline="30000" dirty="0">
                <a:solidFill>
                  <a:schemeClr val="tx1"/>
                </a:solidFill>
              </a:rPr>
              <a:t>-1</a:t>
            </a:r>
            <a:r>
              <a:rPr lang="en-US" sz="2800" dirty="0">
                <a:solidFill>
                  <a:schemeClr val="tx1"/>
                </a:solidFill>
              </a:rPr>
              <a:t> formula </a:t>
            </a:r>
            <a:r>
              <a:rPr lang="en-US" sz="2800" dirty="0" err="1">
                <a:solidFill>
                  <a:schemeClr val="tx1"/>
                </a:solidFill>
              </a:rPr>
              <a:t>o‘rinli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en-US" sz="2800" b="1" dirty="0" err="1">
                <a:solidFill>
                  <a:srgbClr val="C00000"/>
                </a:solidFill>
              </a:rPr>
              <a:t>Ko‘rsatkichli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funksiyaning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uz-Cyrl-UZ" sz="2800" b="1" dirty="0">
                <a:solidFill>
                  <a:srgbClr val="C00000"/>
                </a:solidFill>
              </a:rPr>
              <a:t>hosilasi</a:t>
            </a:r>
            <a:r>
              <a:rPr lang="en-US" sz="2800" dirty="0">
                <a:solidFill>
                  <a:schemeClr val="tx1"/>
                </a:solidFill>
              </a:rPr>
              <a:t>. </a:t>
            </a:r>
            <a:r>
              <a:rPr lang="en-US" sz="2800" i="1" dirty="0">
                <a:solidFill>
                  <a:schemeClr val="tx1"/>
                </a:solidFill>
              </a:rPr>
              <a:t>y=a</a:t>
            </a:r>
            <a:r>
              <a:rPr lang="en-US" sz="2800" i="1" baseline="30000" dirty="0">
                <a:solidFill>
                  <a:schemeClr val="tx1"/>
                </a:solidFill>
              </a:rPr>
              <a:t>x</a:t>
            </a:r>
            <a:r>
              <a:rPr lang="en-US" sz="2800" i="1" dirty="0">
                <a:solidFill>
                  <a:schemeClr val="tx1"/>
                </a:solidFill>
              </a:rPr>
              <a:t> (a&gt;0, a</a:t>
            </a:r>
            <a:r>
              <a:rPr lang="en-US" sz="2800" i="1" dirty="0">
                <a:solidFill>
                  <a:schemeClr val="tx1"/>
                </a:solidFill>
                <a:sym typeface="Symbol"/>
              </a:rPr>
              <a:t></a:t>
            </a:r>
            <a:r>
              <a:rPr lang="en-US" sz="2800" i="1" dirty="0">
                <a:solidFill>
                  <a:schemeClr val="tx1"/>
                </a:solidFill>
              </a:rPr>
              <a:t>1)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ko‘rsatkichli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funksiya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uchun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i="1" dirty="0">
                <a:solidFill>
                  <a:schemeClr val="tx1"/>
                </a:solidFill>
              </a:rPr>
              <a:t>(a</a:t>
            </a:r>
            <a:r>
              <a:rPr lang="en-US" sz="2800" i="1" baseline="30000" dirty="0">
                <a:solidFill>
                  <a:schemeClr val="tx1"/>
                </a:solidFill>
              </a:rPr>
              <a:t>x</a:t>
            </a:r>
            <a:r>
              <a:rPr lang="en-US" sz="2800" i="1" dirty="0">
                <a:solidFill>
                  <a:schemeClr val="tx1"/>
                </a:solidFill>
              </a:rPr>
              <a:t>)’=</a:t>
            </a:r>
            <a:r>
              <a:rPr lang="en-US" sz="2800" i="1" dirty="0" err="1">
                <a:solidFill>
                  <a:schemeClr val="tx1"/>
                </a:solidFill>
              </a:rPr>
              <a:t>a</a:t>
            </a:r>
            <a:r>
              <a:rPr lang="en-US" sz="2800" i="1" baseline="30000" dirty="0" err="1">
                <a:solidFill>
                  <a:schemeClr val="tx1"/>
                </a:solidFill>
              </a:rPr>
              <a:t>x</a:t>
            </a:r>
            <a:r>
              <a:rPr lang="en-US" sz="2800" i="1" dirty="0" err="1">
                <a:solidFill>
                  <a:schemeClr val="tx1"/>
                </a:solidFill>
              </a:rPr>
              <a:t>lna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xususan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i="1" dirty="0">
                <a:solidFill>
                  <a:schemeClr val="tx1"/>
                </a:solidFill>
              </a:rPr>
              <a:t>(e</a:t>
            </a:r>
            <a:r>
              <a:rPr lang="en-US" sz="2800" i="1" baseline="30000" dirty="0">
                <a:solidFill>
                  <a:schemeClr val="tx1"/>
                </a:solidFill>
              </a:rPr>
              <a:t>x</a:t>
            </a:r>
            <a:r>
              <a:rPr lang="en-US" sz="2800" i="1" dirty="0">
                <a:solidFill>
                  <a:schemeClr val="tx1"/>
                </a:solidFill>
              </a:rPr>
              <a:t>)’=e</a:t>
            </a:r>
            <a:r>
              <a:rPr lang="en-US" sz="2800" i="1" baseline="30000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formulalar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o‘rinli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ekan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en-US" sz="2800" dirty="0" err="1">
                <a:solidFill>
                  <a:schemeClr val="tx1"/>
                </a:solidFill>
              </a:rPr>
              <a:t>Ko‘rinib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turibdiki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i="1" dirty="0">
                <a:solidFill>
                  <a:schemeClr val="tx1"/>
                </a:solidFill>
              </a:rPr>
              <a:t>y=e</a:t>
            </a:r>
            <a:r>
              <a:rPr lang="en-US" sz="2800" i="1" baseline="30000" dirty="0">
                <a:solidFill>
                  <a:schemeClr val="tx1"/>
                </a:solidFill>
              </a:rPr>
              <a:t>x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funksiya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ajoyib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xossaga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ega</a:t>
            </a:r>
            <a:r>
              <a:rPr lang="en-US" sz="2800" dirty="0">
                <a:solidFill>
                  <a:schemeClr val="tx1"/>
                </a:solidFill>
              </a:rPr>
              <a:t>: </a:t>
            </a:r>
            <a:r>
              <a:rPr lang="en-US" sz="2800" dirty="0" err="1">
                <a:solidFill>
                  <a:schemeClr val="tx1"/>
                </a:solidFill>
              </a:rPr>
              <a:t>uning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hosilasi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o‘ziga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teng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ekan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endParaRPr lang="ru-RU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404664"/>
            <a:ext cx="8147248" cy="1186392"/>
          </a:xfrm>
        </p:spPr>
        <p:txBody>
          <a:bodyPr>
            <a:noAutofit/>
          </a:bodyPr>
          <a:lstStyle/>
          <a:p>
            <a:r>
              <a:rPr lang="en-US" sz="5400" b="1" dirty="0" err="1">
                <a:solidFill>
                  <a:srgbClr val="C00000"/>
                </a:solidFill>
              </a:rPr>
              <a:t>Asosiy</a:t>
            </a:r>
            <a:r>
              <a:rPr lang="en-US" sz="5400" b="1" dirty="0">
                <a:solidFill>
                  <a:srgbClr val="C00000"/>
                </a:solidFill>
              </a:rPr>
              <a:t> </a:t>
            </a:r>
            <a:r>
              <a:rPr lang="en-US" sz="5400" b="1" dirty="0" err="1">
                <a:solidFill>
                  <a:srgbClr val="C00000"/>
                </a:solidFill>
              </a:rPr>
              <a:t>elementar</a:t>
            </a:r>
            <a:r>
              <a:rPr lang="en-US" sz="5400" b="1" dirty="0">
                <a:solidFill>
                  <a:srgbClr val="C00000"/>
                </a:solidFill>
              </a:rPr>
              <a:t> </a:t>
            </a:r>
            <a:r>
              <a:rPr lang="en-US" sz="5400" b="1" dirty="0" err="1">
                <a:solidFill>
                  <a:srgbClr val="C00000"/>
                </a:solidFill>
              </a:rPr>
              <a:t>funksiyalarning</a:t>
            </a:r>
            <a:r>
              <a:rPr lang="en-US" sz="5400" b="1" dirty="0">
                <a:solidFill>
                  <a:srgbClr val="C00000"/>
                </a:solidFill>
              </a:rPr>
              <a:t> </a:t>
            </a:r>
            <a:r>
              <a:rPr lang="en-US" sz="5400" b="1" dirty="0" err="1">
                <a:solidFill>
                  <a:srgbClr val="C00000"/>
                </a:solidFill>
              </a:rPr>
              <a:t>hosilalari</a:t>
            </a:r>
            <a:r>
              <a:rPr lang="en-US" sz="5400" b="1" dirty="0">
                <a:solidFill>
                  <a:srgbClr val="C00000"/>
                </a:solidFill>
              </a:rPr>
              <a:t/>
            </a:r>
            <a:br>
              <a:rPr lang="en-US" sz="5400" b="1" dirty="0">
                <a:solidFill>
                  <a:srgbClr val="C00000"/>
                </a:solidFill>
              </a:rPr>
            </a:br>
            <a:endParaRPr 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658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404664"/>
            <a:ext cx="8640959" cy="6192688"/>
          </a:xfrm>
        </p:spPr>
        <p:txBody>
          <a:bodyPr>
            <a:normAutofit fontScale="92500" lnSpcReduction="20000"/>
          </a:bodyPr>
          <a:lstStyle/>
          <a:p>
            <a:r>
              <a:rPr lang="en-US" i="1" dirty="0" err="1">
                <a:solidFill>
                  <a:schemeClr val="tx1"/>
                </a:solidFill>
              </a:rPr>
              <a:t>Misol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i="1" dirty="0">
                <a:solidFill>
                  <a:srgbClr val="C00000"/>
                </a:solidFill>
              </a:rPr>
              <a:t>y=e</a:t>
            </a:r>
            <a:r>
              <a:rPr lang="en-US" i="1" baseline="30000" dirty="0">
                <a:solidFill>
                  <a:srgbClr val="C00000"/>
                </a:solidFill>
              </a:rPr>
              <a:t>x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funksiya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grafigi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Oy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o‘qini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qanday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burchak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ostida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kesib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o‘tadi</a:t>
            </a:r>
            <a:r>
              <a:rPr lang="en-US" dirty="0">
                <a:solidFill>
                  <a:srgbClr val="C00000"/>
                </a:solidFill>
              </a:rPr>
              <a:t>?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en-US" i="1" dirty="0" err="1">
                <a:solidFill>
                  <a:schemeClr val="tx1"/>
                </a:solidFill>
              </a:rPr>
              <a:t>Yechish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grafigi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Oy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o‘qini</a:t>
            </a:r>
            <a:r>
              <a:rPr lang="en-US" dirty="0">
                <a:solidFill>
                  <a:schemeClr val="tx1"/>
                </a:solidFill>
              </a:rPr>
              <a:t> (0;1) </a:t>
            </a:r>
            <a:r>
              <a:rPr lang="en-US" dirty="0" err="1">
                <a:solidFill>
                  <a:schemeClr val="tx1"/>
                </a:solidFill>
              </a:rPr>
              <a:t>nuqtada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o‘tadi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grafigiga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shu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nuqtasida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o‘tkazilgan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urinmaning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burchak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koeffitsientini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topamiz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i="1" dirty="0">
                <a:solidFill>
                  <a:schemeClr val="tx1"/>
                </a:solidFill>
              </a:rPr>
              <a:t>y’=e</a:t>
            </a:r>
            <a:r>
              <a:rPr lang="en-US" i="1" baseline="30000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y’(0)=e</a:t>
            </a:r>
            <a:r>
              <a:rPr lang="en-US" i="1" baseline="30000" dirty="0">
                <a:solidFill>
                  <a:schemeClr val="tx1"/>
                </a:solidFill>
              </a:rPr>
              <a:t>0</a:t>
            </a:r>
            <a:r>
              <a:rPr lang="en-US" i="1" dirty="0">
                <a:solidFill>
                  <a:schemeClr val="tx1"/>
                </a:solidFill>
              </a:rPr>
              <a:t>=1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bundan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urinmaning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Ox </a:t>
            </a:r>
            <a:r>
              <a:rPr lang="en-US" dirty="0" err="1">
                <a:solidFill>
                  <a:schemeClr val="tx1"/>
                </a:solidFill>
              </a:rPr>
              <a:t>o‘qi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kattaligi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  <a:sym typeface="Symbol"/>
              </a:rPr>
              <a:t>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smtClean="0">
                <a:solidFill>
                  <a:schemeClr val="tx1"/>
                </a:solidFill>
              </a:rPr>
              <a:t>4 </a:t>
            </a:r>
            <a:r>
              <a:rPr lang="en-US" dirty="0" err="1">
                <a:solidFill>
                  <a:schemeClr val="tx1"/>
                </a:solidFill>
              </a:rPr>
              <a:t>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teng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b</a:t>
            </a:r>
            <a:r>
              <a:rPr lang="uz-Cyrl-UZ" dirty="0">
                <a:solidFill>
                  <a:schemeClr val="tx1"/>
                </a:solidFill>
              </a:rPr>
              <a:t>o‘lgan burchak tashkil qilishi </a:t>
            </a:r>
            <a:r>
              <a:rPr lang="uz-Cyrl-UZ" dirty="0" smtClean="0">
                <a:solidFill>
                  <a:schemeClr val="tx1"/>
                </a:solidFill>
              </a:rPr>
              <a:t>kelib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z-Cyrl-UZ" dirty="0" smtClean="0">
                <a:solidFill>
                  <a:schemeClr val="tx1"/>
                </a:solidFill>
              </a:rPr>
              <a:t>  </a:t>
            </a:r>
            <a:r>
              <a:rPr lang="uz-Cyrl-UZ" dirty="0">
                <a:solidFill>
                  <a:schemeClr val="tx1"/>
                </a:solidFill>
              </a:rPr>
              <a:t>chiqadi. U holda urinma Oy o‘qi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z-Cyrl-UZ" dirty="0" smtClean="0">
                <a:solidFill>
                  <a:schemeClr val="tx1"/>
                </a:solidFill>
              </a:rPr>
              <a:t>bilan </a:t>
            </a:r>
            <a:r>
              <a:rPr lang="uz-Cyrl-UZ" dirty="0">
                <a:solidFill>
                  <a:schemeClr val="tx1"/>
                </a:solidFill>
              </a:rPr>
              <a:t>ham kattaligi </a:t>
            </a:r>
            <a:r>
              <a:rPr lang="ru-RU" dirty="0">
                <a:solidFill>
                  <a:schemeClr val="tx1"/>
                </a:solidFill>
                <a:sym typeface="Symbol"/>
              </a:rPr>
              <a:t></a:t>
            </a:r>
            <a:r>
              <a:rPr lang="uz-Cyrl-UZ" dirty="0">
                <a:solidFill>
                  <a:schemeClr val="tx1"/>
                </a:solidFill>
              </a:rPr>
              <a:t>/4 ga teng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z-Cyrl-UZ" dirty="0" smtClean="0">
                <a:solidFill>
                  <a:schemeClr val="tx1"/>
                </a:solidFill>
              </a:rPr>
              <a:t>bo‘lgan </a:t>
            </a:r>
            <a:r>
              <a:rPr lang="uz-Cyrl-UZ" dirty="0">
                <a:solidFill>
                  <a:schemeClr val="tx1"/>
                </a:solidFill>
              </a:rPr>
              <a:t>burchak tashkil qiladi.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z-Cyrl-UZ" dirty="0" smtClean="0">
                <a:solidFill>
                  <a:schemeClr val="tx1"/>
                </a:solidFill>
              </a:rPr>
              <a:t>rasmda </a:t>
            </a:r>
            <a:r>
              <a:rPr lang="uz-Cyrl-UZ" i="1" dirty="0">
                <a:solidFill>
                  <a:schemeClr val="tx1"/>
                </a:solidFill>
              </a:rPr>
              <a:t>y=e</a:t>
            </a:r>
            <a:r>
              <a:rPr lang="uz-Cyrl-UZ" i="1" baseline="30000" dirty="0">
                <a:solidFill>
                  <a:schemeClr val="tx1"/>
                </a:solidFill>
              </a:rPr>
              <a:t>x</a:t>
            </a:r>
            <a:r>
              <a:rPr lang="uz-Cyrl-UZ" dirty="0">
                <a:solidFill>
                  <a:schemeClr val="tx1"/>
                </a:solidFill>
              </a:rPr>
              <a:t> funksiya </a:t>
            </a:r>
            <a:r>
              <a:rPr lang="uz-Cyrl-UZ" dirty="0" smtClean="0">
                <a:solidFill>
                  <a:schemeClr val="tx1"/>
                </a:solidFill>
              </a:rPr>
              <a:t>grafigi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z-Cyrl-UZ" dirty="0" smtClean="0">
                <a:solidFill>
                  <a:schemeClr val="tx1"/>
                </a:solidFill>
              </a:rPr>
              <a:t> </a:t>
            </a:r>
            <a:r>
              <a:rPr lang="uz-Cyrl-UZ" dirty="0">
                <a:solidFill>
                  <a:schemeClr val="tx1"/>
                </a:solidFill>
              </a:rPr>
              <a:t>berilgan, bunda funksiya grafigi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z-Cyrl-UZ" i="1" dirty="0" smtClean="0">
                <a:solidFill>
                  <a:schemeClr val="tx1"/>
                </a:solidFill>
              </a:rPr>
              <a:t>x</a:t>
            </a:r>
            <a:r>
              <a:rPr lang="uz-Cyrl-UZ" dirty="0" smtClean="0">
                <a:solidFill>
                  <a:schemeClr val="tx1"/>
                </a:solidFill>
              </a:rPr>
              <a:t>=0 </a:t>
            </a:r>
            <a:r>
              <a:rPr lang="uz-Cyrl-UZ" dirty="0">
                <a:solidFill>
                  <a:schemeClr val="tx1"/>
                </a:solidFill>
              </a:rPr>
              <a:t>nuqta atrofida </a:t>
            </a:r>
            <a:r>
              <a:rPr lang="uz-Cyrl-UZ" i="1" dirty="0">
                <a:solidFill>
                  <a:schemeClr val="tx1"/>
                </a:solidFill>
              </a:rPr>
              <a:t>y=x-</a:t>
            </a:r>
            <a:r>
              <a:rPr lang="uz-Cyrl-UZ" dirty="0">
                <a:solidFill>
                  <a:schemeClr val="tx1"/>
                </a:solidFill>
              </a:rPr>
              <a:t>1 to‘g‘ri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z-Cyrl-UZ" dirty="0" smtClean="0">
                <a:solidFill>
                  <a:schemeClr val="tx1"/>
                </a:solidFill>
              </a:rPr>
              <a:t>chiziqqa </a:t>
            </a:r>
            <a:r>
              <a:rPr lang="uz-Cyrl-UZ" dirty="0">
                <a:solidFill>
                  <a:schemeClr val="tx1"/>
                </a:solidFill>
              </a:rPr>
              <a:t>urinadi.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z-Cyrl-UZ" dirty="0">
                <a:solidFill>
                  <a:schemeClr val="tx1"/>
                </a:solidFill>
              </a:rPr>
              <a:t>Yuqoridagi misolda olingan natija </a:t>
            </a:r>
            <a:r>
              <a:rPr lang="uz-Cyrl-UZ" i="1" dirty="0">
                <a:solidFill>
                  <a:schemeClr val="tx1"/>
                </a:solidFill>
              </a:rPr>
              <a:t>e</a:t>
            </a:r>
            <a:r>
              <a:rPr lang="uz-Cyrl-UZ" dirty="0">
                <a:solidFill>
                  <a:schemeClr val="tx1"/>
                </a:solidFill>
              </a:rPr>
              <a:t> soniga quyidagicha ta’rif berishga imkon beradi: e soni deb ordinata o‘qini </a:t>
            </a:r>
            <a:r>
              <a:rPr lang="ru-RU" dirty="0">
                <a:solidFill>
                  <a:schemeClr val="tx1"/>
                </a:solidFill>
                <a:sym typeface="Symbol"/>
              </a:rPr>
              <a:t></a:t>
            </a:r>
            <a:r>
              <a:rPr lang="uz-Cyrl-UZ" dirty="0">
                <a:solidFill>
                  <a:schemeClr val="tx1"/>
                </a:solidFill>
              </a:rPr>
              <a:t>/4 burchak ostida kesib o‘tuvchi ko‘rsatkichli funksiyaning asosiga aytiladi.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z-Cyrl-UZ" dirty="0">
                <a:solidFill>
                  <a:schemeClr val="tx1"/>
                </a:solidFill>
              </a:rPr>
              <a:t>	</a:t>
            </a:r>
            <a:r>
              <a:rPr lang="uz-Cyrl-UZ" i="1" dirty="0">
                <a:solidFill>
                  <a:schemeClr val="tx1"/>
                </a:solidFill>
              </a:rPr>
              <a:t>a</a:t>
            </a:r>
            <a:r>
              <a:rPr lang="uz-Cyrl-UZ" i="1" baseline="30000" dirty="0">
                <a:solidFill>
                  <a:schemeClr val="tx1"/>
                </a:solidFill>
              </a:rPr>
              <a:t>u(x)</a:t>
            </a:r>
            <a:r>
              <a:rPr lang="uz-Cyrl-UZ" dirty="0">
                <a:solidFill>
                  <a:schemeClr val="tx1"/>
                </a:solidFill>
              </a:rPr>
              <a:t> (</a:t>
            </a:r>
            <a:r>
              <a:rPr lang="uz-Cyrl-UZ" i="1" dirty="0">
                <a:solidFill>
                  <a:schemeClr val="tx1"/>
                </a:solidFill>
              </a:rPr>
              <a:t>a</a:t>
            </a:r>
            <a:r>
              <a:rPr lang="uz-Cyrl-UZ" dirty="0">
                <a:solidFill>
                  <a:schemeClr val="tx1"/>
                </a:solidFill>
              </a:rPr>
              <a:t>&gt;0, </a:t>
            </a:r>
            <a:r>
              <a:rPr lang="uz-Cyrl-UZ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  <a:sym typeface="Symbol"/>
              </a:rPr>
              <a:t></a:t>
            </a:r>
            <a:r>
              <a:rPr lang="uz-Cyrl-UZ" dirty="0">
                <a:solidFill>
                  <a:schemeClr val="tx1"/>
                </a:solidFill>
              </a:rPr>
              <a:t>1) funksiya uchun quyidagi formulalarning o‘rinli bo‘lishini ko‘rish qiyin emas:  (</a:t>
            </a:r>
            <a:r>
              <a:rPr lang="uz-Cyrl-UZ" i="1" dirty="0">
                <a:solidFill>
                  <a:schemeClr val="tx1"/>
                </a:solidFill>
              </a:rPr>
              <a:t>a</a:t>
            </a:r>
            <a:r>
              <a:rPr lang="uz-Cyrl-UZ" i="1" baseline="30000" dirty="0">
                <a:solidFill>
                  <a:schemeClr val="tx1"/>
                </a:solidFill>
              </a:rPr>
              <a:t>u(x)</a:t>
            </a:r>
            <a:r>
              <a:rPr lang="uz-Cyrl-UZ" dirty="0">
                <a:solidFill>
                  <a:schemeClr val="tx1"/>
                </a:solidFill>
              </a:rPr>
              <a:t>)’=</a:t>
            </a:r>
            <a:r>
              <a:rPr lang="uz-Cyrl-UZ" i="1" dirty="0">
                <a:solidFill>
                  <a:schemeClr val="tx1"/>
                </a:solidFill>
              </a:rPr>
              <a:t> a</a:t>
            </a:r>
            <a:r>
              <a:rPr lang="uz-Cyrl-UZ" i="1" baseline="30000" dirty="0">
                <a:solidFill>
                  <a:schemeClr val="tx1"/>
                </a:solidFill>
              </a:rPr>
              <a:t>u(x)</a:t>
            </a:r>
            <a:r>
              <a:rPr lang="ru-RU" dirty="0">
                <a:solidFill>
                  <a:schemeClr val="tx1"/>
                </a:solidFill>
                <a:sym typeface="Symbol"/>
              </a:rPr>
              <a:t></a:t>
            </a:r>
            <a:r>
              <a:rPr lang="uz-Cyrl-UZ" i="1" dirty="0">
                <a:solidFill>
                  <a:schemeClr val="tx1"/>
                </a:solidFill>
              </a:rPr>
              <a:t>u’(x)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</a:t>
            </a:r>
            <a:r>
              <a:rPr lang="uz-Cyrl-UZ" i="1" dirty="0">
                <a:solidFill>
                  <a:schemeClr val="tx1"/>
                </a:solidFill>
              </a:rPr>
              <a:t>lna</a:t>
            </a:r>
            <a:r>
              <a:rPr lang="uz-Cyrl-UZ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844824"/>
            <a:ext cx="4104456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9824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332656"/>
            <a:ext cx="8496943" cy="5793507"/>
          </a:xfrm>
        </p:spPr>
        <p:txBody>
          <a:bodyPr>
            <a:noAutofit/>
          </a:bodyPr>
          <a:lstStyle/>
          <a:p>
            <a:r>
              <a:rPr lang="en-US" sz="2600" b="1" i="1" dirty="0">
                <a:solidFill>
                  <a:srgbClr val="C00000"/>
                </a:solidFill>
              </a:rPr>
              <a:t>y=</a:t>
            </a:r>
            <a:r>
              <a:rPr lang="en-US" sz="2600" b="1" i="1" dirty="0" err="1">
                <a:solidFill>
                  <a:srgbClr val="C00000"/>
                </a:solidFill>
              </a:rPr>
              <a:t>log</a:t>
            </a:r>
            <a:r>
              <a:rPr lang="en-US" sz="2600" b="1" i="1" baseline="-25000" dirty="0" err="1">
                <a:solidFill>
                  <a:srgbClr val="C00000"/>
                </a:solidFill>
              </a:rPr>
              <a:t>a</a:t>
            </a:r>
            <a:r>
              <a:rPr lang="en-US" sz="2600" b="1" i="1" dirty="0" err="1">
                <a:solidFill>
                  <a:srgbClr val="C00000"/>
                </a:solidFill>
              </a:rPr>
              <a:t>x</a:t>
            </a:r>
            <a:r>
              <a:rPr lang="en-US" sz="2600" b="1" i="1" dirty="0">
                <a:solidFill>
                  <a:srgbClr val="C00000"/>
                </a:solidFill>
              </a:rPr>
              <a:t> (a&gt;0, a</a:t>
            </a:r>
            <a:r>
              <a:rPr lang="en-US" sz="2600" b="1" i="1" dirty="0">
                <a:solidFill>
                  <a:srgbClr val="C00000"/>
                </a:solidFill>
                <a:sym typeface="Symbol"/>
              </a:rPr>
              <a:t></a:t>
            </a:r>
            <a:r>
              <a:rPr lang="en-US" sz="2600" b="1" i="1" dirty="0">
                <a:solidFill>
                  <a:srgbClr val="C00000"/>
                </a:solidFill>
              </a:rPr>
              <a:t>1, x&gt;0)</a:t>
            </a:r>
            <a:r>
              <a:rPr lang="en-US" sz="2600" b="1" dirty="0">
                <a:solidFill>
                  <a:srgbClr val="C00000"/>
                </a:solidFill>
              </a:rPr>
              <a:t> </a:t>
            </a:r>
            <a:r>
              <a:rPr lang="en-US" sz="2600" b="1" dirty="0" err="1">
                <a:solidFill>
                  <a:srgbClr val="C00000"/>
                </a:solidFill>
              </a:rPr>
              <a:t>logarifmik</a:t>
            </a:r>
            <a:r>
              <a:rPr lang="en-US" sz="2600" b="1" dirty="0">
                <a:solidFill>
                  <a:srgbClr val="C00000"/>
                </a:solidFill>
              </a:rPr>
              <a:t> </a:t>
            </a:r>
            <a:r>
              <a:rPr lang="en-US" sz="2600" b="1" dirty="0" err="1">
                <a:solidFill>
                  <a:srgbClr val="C00000"/>
                </a:solidFill>
              </a:rPr>
              <a:t>funksiyaning</a:t>
            </a:r>
            <a:r>
              <a:rPr lang="en-US" sz="2600" b="1" dirty="0">
                <a:solidFill>
                  <a:srgbClr val="C00000"/>
                </a:solidFill>
              </a:rPr>
              <a:t> </a:t>
            </a:r>
            <a:r>
              <a:rPr lang="en-US" sz="2600" b="1" dirty="0" err="1" smtClean="0">
                <a:solidFill>
                  <a:srgbClr val="C00000"/>
                </a:solidFill>
              </a:rPr>
              <a:t>hosilasi</a:t>
            </a:r>
            <a:r>
              <a:rPr lang="en-US" sz="2600" dirty="0" smtClean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tx1"/>
                </a:solidFill>
              </a:rPr>
              <a:t>Bu 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funksiya</a:t>
            </a:r>
            <a:r>
              <a:rPr lang="en-US" sz="2600" dirty="0" smtClean="0">
                <a:solidFill>
                  <a:schemeClr val="tx1"/>
                </a:solidFill>
              </a:rPr>
              <a:t>  </a:t>
            </a:r>
            <a:r>
              <a:rPr lang="en-US" sz="2600" i="1" dirty="0" smtClean="0">
                <a:solidFill>
                  <a:schemeClr val="tx1"/>
                </a:solidFill>
              </a:rPr>
              <a:t>x=a</a:t>
            </a:r>
            <a:r>
              <a:rPr lang="en-US" sz="2600" i="1" baseline="30000" dirty="0" smtClean="0">
                <a:solidFill>
                  <a:schemeClr val="tx1"/>
                </a:solidFill>
              </a:rPr>
              <a:t>y</a:t>
            </a:r>
            <a:r>
              <a:rPr lang="en-US" sz="2600" dirty="0" smtClean="0">
                <a:solidFill>
                  <a:schemeClr val="tx1"/>
                </a:solidFill>
              </a:rPr>
              <a:t>  </a:t>
            </a:r>
            <a:r>
              <a:rPr lang="en-US" sz="2600" dirty="0" err="1" smtClean="0">
                <a:solidFill>
                  <a:schemeClr val="tx1"/>
                </a:solidFill>
              </a:rPr>
              <a:t>funksiyaga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nisbatan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teskari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funksiya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bo‘lgani</a:t>
            </a:r>
            <a:r>
              <a:rPr lang="en-US" sz="2600" dirty="0">
                <a:solidFill>
                  <a:schemeClr val="tx1"/>
                </a:solidFill>
              </a:rPr>
              <a:t>  </a:t>
            </a:r>
            <a:r>
              <a:rPr lang="en-US" sz="2600" dirty="0" err="1" smtClean="0">
                <a:solidFill>
                  <a:schemeClr val="tx1"/>
                </a:solidFill>
              </a:rPr>
              <a:t>uchun</a:t>
            </a:r>
            <a:r>
              <a:rPr lang="en-US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teskari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funksiyaning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hosilasini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topish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>
                <a:solidFill>
                  <a:schemeClr val="tx1"/>
                </a:solidFill>
              </a:rPr>
              <a:t>qoidasiga</a:t>
            </a:r>
            <a:r>
              <a:rPr lang="en-US" sz="2600" dirty="0">
                <a:solidFill>
                  <a:schemeClr val="tx1"/>
                </a:solidFill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</a:rPr>
              <a:t>ko‘ra</a:t>
            </a:r>
            <a:endParaRPr lang="en-US" sz="26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60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tx1"/>
                </a:solidFill>
              </a:rPr>
              <a:t>                  </a:t>
            </a:r>
            <a:r>
              <a:rPr lang="ru-RU" sz="2600" dirty="0" smtClean="0">
                <a:solidFill>
                  <a:schemeClr val="tx1"/>
                </a:solidFill>
              </a:rPr>
              <a:t>  </a:t>
            </a:r>
            <a:r>
              <a:rPr lang="en-US" sz="2600" dirty="0" smtClean="0">
                <a:solidFill>
                  <a:schemeClr val="tx1"/>
                </a:solidFill>
              </a:rPr>
              <a:t>                           </a:t>
            </a:r>
            <a:r>
              <a:rPr lang="en-US" sz="2600" dirty="0" err="1" smtClean="0">
                <a:solidFill>
                  <a:schemeClr val="tx1"/>
                </a:solidFill>
              </a:rPr>
              <a:t>ya’ni</a:t>
            </a:r>
            <a:r>
              <a:rPr lang="en-US" sz="2600" dirty="0" smtClean="0">
                <a:solidFill>
                  <a:schemeClr val="tx1"/>
                </a:solidFill>
              </a:rPr>
              <a:t>                           </a:t>
            </a:r>
            <a:r>
              <a:rPr lang="ru-RU" sz="2600" dirty="0" smtClean="0">
                <a:solidFill>
                  <a:schemeClr val="tx1"/>
                </a:solidFill>
              </a:rPr>
              <a:t> </a:t>
            </a:r>
            <a:r>
              <a:rPr lang="en-US" sz="2600" dirty="0" smtClean="0">
                <a:solidFill>
                  <a:schemeClr val="tx1"/>
                </a:solidFill>
              </a:rPr>
              <a:t>              </a:t>
            </a:r>
            <a:r>
              <a:rPr lang="en-US" sz="2600" dirty="0" err="1" smtClean="0">
                <a:solidFill>
                  <a:schemeClr val="tx1"/>
                </a:solidFill>
              </a:rPr>
              <a:t>Xususan</a:t>
            </a:r>
            <a:r>
              <a:rPr lang="en-US" sz="2600" dirty="0">
                <a:solidFill>
                  <a:schemeClr val="tx1"/>
                </a:solidFill>
              </a:rPr>
              <a:t>, </a:t>
            </a:r>
            <a:r>
              <a:rPr lang="uz-Cyrl-UZ" sz="2600" dirty="0">
                <a:solidFill>
                  <a:schemeClr val="tx1"/>
                </a:solidFill>
              </a:rPr>
              <a:t>  </a:t>
            </a:r>
            <a:r>
              <a:rPr lang="en-US" sz="2600" dirty="0" smtClean="0">
                <a:solidFill>
                  <a:schemeClr val="tx1"/>
                </a:solidFill>
              </a:rPr>
              <a:t>     </a:t>
            </a:r>
          </a:p>
          <a:p>
            <a:pPr marL="0" indent="0">
              <a:buNone/>
            </a:pPr>
            <a:endParaRPr lang="en-US" sz="26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600" dirty="0" smtClean="0">
                <a:solidFill>
                  <a:schemeClr val="tx1"/>
                </a:solidFill>
              </a:rPr>
              <a:t>                         </a:t>
            </a:r>
            <a:r>
              <a:rPr lang="uz-Cyrl-UZ" sz="2600" dirty="0" smtClean="0">
                <a:solidFill>
                  <a:schemeClr val="tx1"/>
                </a:solidFill>
              </a:rPr>
              <a:t>formula o‘rinli</a:t>
            </a:r>
            <a:endParaRPr lang="en-US" sz="26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6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z-Cyrl-UZ" sz="2600" i="1" dirty="0">
                <a:solidFill>
                  <a:schemeClr val="tx1"/>
                </a:solidFill>
              </a:rPr>
              <a:t>log</a:t>
            </a:r>
            <a:r>
              <a:rPr lang="uz-Cyrl-UZ" sz="2600" i="1" baseline="-25000" dirty="0">
                <a:solidFill>
                  <a:schemeClr val="tx1"/>
                </a:solidFill>
              </a:rPr>
              <a:t>a</a:t>
            </a:r>
            <a:r>
              <a:rPr lang="uz-Cyrl-UZ" sz="2600" i="1" dirty="0">
                <a:solidFill>
                  <a:schemeClr val="tx1"/>
                </a:solidFill>
              </a:rPr>
              <a:t>u(x)</a:t>
            </a:r>
            <a:r>
              <a:rPr lang="uz-Cyrl-UZ" sz="2600" dirty="0">
                <a:solidFill>
                  <a:schemeClr val="tx1"/>
                </a:solidFill>
              </a:rPr>
              <a:t> funksiya uchun quyidagi formula o‘rinli:</a:t>
            </a:r>
            <a:endParaRPr lang="ru-RU" sz="2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600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8832812"/>
              </p:ext>
            </p:extLst>
          </p:nvPr>
        </p:nvGraphicFramePr>
        <p:xfrm>
          <a:off x="683568" y="2348880"/>
          <a:ext cx="2808312" cy="10696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3" name="Формула" r:id="rId3" imgW="1638000" imgH="444240" progId="Equation.3">
                  <p:embed/>
                </p:oleObj>
              </mc:Choice>
              <mc:Fallback>
                <p:oleObj name="Формула" r:id="rId3" imgW="163800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3568" y="2348880"/>
                        <a:ext cx="2808312" cy="10696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0825624"/>
              </p:ext>
            </p:extLst>
          </p:nvPr>
        </p:nvGraphicFramePr>
        <p:xfrm>
          <a:off x="4788024" y="2348880"/>
          <a:ext cx="2414359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4" name="Формула" r:id="rId5" imgW="1015920" imgH="393480" progId="Equation.3">
                  <p:embed/>
                </p:oleObj>
              </mc:Choice>
              <mc:Fallback>
                <p:oleObj name="Формула" r:id="rId5" imgW="101592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88024" y="2348880"/>
                        <a:ext cx="2414359" cy="936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1065603"/>
              </p:ext>
            </p:extLst>
          </p:nvPr>
        </p:nvGraphicFramePr>
        <p:xfrm>
          <a:off x="539552" y="3284984"/>
          <a:ext cx="1512168" cy="936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5" name="Формула" r:id="rId7" imgW="634680" imgH="393480" progId="Equation.3">
                  <p:embed/>
                </p:oleObj>
              </mc:Choice>
              <mc:Fallback>
                <p:oleObj name="Формула" r:id="rId7" imgW="6346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39552" y="3284984"/>
                        <a:ext cx="1512168" cy="9365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631357"/>
              </p:ext>
            </p:extLst>
          </p:nvPr>
        </p:nvGraphicFramePr>
        <p:xfrm>
          <a:off x="2843808" y="5013176"/>
          <a:ext cx="3240360" cy="9218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6" name="Формула" r:id="rId9" imgW="1473120" imgH="419040" progId="Equation.3">
                  <p:embed/>
                </p:oleObj>
              </mc:Choice>
              <mc:Fallback>
                <p:oleObj name="Формула" r:id="rId9" imgW="147312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843808" y="5013176"/>
                        <a:ext cx="3240360" cy="9218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076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332656"/>
            <a:ext cx="8208911" cy="6192688"/>
          </a:xfrm>
        </p:spPr>
        <p:txBody>
          <a:bodyPr>
            <a:normAutofit lnSpcReduction="10000"/>
          </a:bodyPr>
          <a:lstStyle/>
          <a:p>
            <a:r>
              <a:rPr lang="en-US" b="1" dirty="0" err="1">
                <a:solidFill>
                  <a:srgbClr val="C00000"/>
                </a:solidFill>
              </a:rPr>
              <a:t>Trigonometrik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funksiyalarning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hosilalari</a:t>
            </a:r>
            <a:r>
              <a:rPr lang="en-US" b="1" dirty="0">
                <a:solidFill>
                  <a:srgbClr val="C00000"/>
                </a:solidFill>
              </a:rPr>
              <a:t>. </a:t>
            </a:r>
            <a:endParaRPr lang="ru-RU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1) </a:t>
            </a:r>
            <a:r>
              <a:rPr lang="en-US" b="1" i="1" dirty="0" smtClean="0">
                <a:solidFill>
                  <a:srgbClr val="C00000"/>
                </a:solidFill>
              </a:rPr>
              <a:t>y=</a:t>
            </a:r>
            <a:r>
              <a:rPr lang="en-US" b="1" i="1" dirty="0" err="1" smtClean="0">
                <a:solidFill>
                  <a:srgbClr val="C00000"/>
                </a:solidFill>
              </a:rPr>
              <a:t>sinx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funksiyaning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hosilasi</a:t>
            </a:r>
            <a:r>
              <a:rPr lang="en-US" dirty="0">
                <a:solidFill>
                  <a:srgbClr val="C00000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y=</a:t>
            </a:r>
            <a:r>
              <a:rPr lang="en-US" i="1" dirty="0">
                <a:solidFill>
                  <a:schemeClr val="tx1"/>
                </a:solidFill>
              </a:rPr>
              <a:t>(</a:t>
            </a:r>
            <a:r>
              <a:rPr lang="en-US" i="1" dirty="0" err="1">
                <a:solidFill>
                  <a:schemeClr val="tx1"/>
                </a:solidFill>
              </a:rPr>
              <a:t>sinx</a:t>
            </a:r>
            <a:r>
              <a:rPr lang="en-US" i="1" dirty="0">
                <a:solidFill>
                  <a:schemeClr val="tx1"/>
                </a:solidFill>
              </a:rPr>
              <a:t>)’=</a:t>
            </a:r>
            <a:r>
              <a:rPr lang="en-US" i="1" dirty="0" err="1">
                <a:solidFill>
                  <a:schemeClr val="tx1"/>
                </a:solidFill>
              </a:rPr>
              <a:t>cosx</a:t>
            </a:r>
            <a:r>
              <a:rPr lang="en-US" dirty="0">
                <a:solidFill>
                  <a:schemeClr val="tx1"/>
                </a:solidFill>
              </a:rPr>
              <a:t> formula </a:t>
            </a:r>
            <a:r>
              <a:rPr lang="en-US" dirty="0" err="1" smtClean="0">
                <a:solidFill>
                  <a:schemeClr val="tx1"/>
                </a:solidFill>
              </a:rPr>
              <a:t>o‘rinli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2) </a:t>
            </a:r>
            <a:r>
              <a:rPr lang="en-US" b="1" i="1" dirty="0">
                <a:solidFill>
                  <a:srgbClr val="C00000"/>
                </a:solidFill>
              </a:rPr>
              <a:t>y=</a:t>
            </a:r>
            <a:r>
              <a:rPr lang="en-US" b="1" i="1" dirty="0" err="1">
                <a:solidFill>
                  <a:srgbClr val="C00000"/>
                </a:solidFill>
              </a:rPr>
              <a:t>cosx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funksiyaning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uz-Cyrl-UZ" b="1" dirty="0" smtClean="0">
                <a:solidFill>
                  <a:srgbClr val="C00000"/>
                </a:solidFill>
              </a:rPr>
              <a:t>hosilasi</a:t>
            </a:r>
            <a:r>
              <a:rPr lang="en-US" b="1" dirty="0" smtClean="0">
                <a:solidFill>
                  <a:schemeClr val="tx1"/>
                </a:solidFill>
              </a:rPr>
              <a:t>. </a:t>
            </a:r>
            <a:r>
              <a:rPr lang="en-US" dirty="0">
                <a:solidFill>
                  <a:schemeClr val="tx1"/>
                </a:solidFill>
              </a:rPr>
              <a:t>Bu </a:t>
            </a:r>
            <a:r>
              <a:rPr lang="en-US" dirty="0" err="1">
                <a:solidFill>
                  <a:schemeClr val="tx1"/>
                </a:solidFill>
              </a:rPr>
              <a:t>funksiyaning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hosilasini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topish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uchun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cosx</a:t>
            </a:r>
            <a:r>
              <a:rPr lang="en-US" i="1" dirty="0">
                <a:solidFill>
                  <a:schemeClr val="tx1"/>
                </a:solidFill>
              </a:rPr>
              <a:t>=sin(x+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</a:t>
            </a:r>
            <a:r>
              <a:rPr lang="en-US" i="1" dirty="0">
                <a:solidFill>
                  <a:schemeClr val="tx1"/>
                </a:solidFill>
              </a:rPr>
              <a:t>/2)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ayniyat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murakkab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hosilasini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topish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qoidasidan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foydalanamiz</a:t>
            </a:r>
            <a:r>
              <a:rPr lang="en-US" dirty="0">
                <a:solidFill>
                  <a:schemeClr val="tx1"/>
                </a:solidFill>
              </a:rPr>
              <a:t>. U </a:t>
            </a:r>
            <a:r>
              <a:rPr lang="en-US" dirty="0" err="1">
                <a:solidFill>
                  <a:schemeClr val="tx1"/>
                </a:solidFill>
              </a:rPr>
              <a:t>holda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chemeClr val="tx1"/>
                </a:solidFill>
              </a:rPr>
              <a:t>(</a:t>
            </a:r>
            <a:r>
              <a:rPr lang="en-US" i="1" dirty="0" err="1" smtClean="0">
                <a:solidFill>
                  <a:schemeClr val="tx1"/>
                </a:solidFill>
              </a:rPr>
              <a:t>cosx</a:t>
            </a:r>
            <a:r>
              <a:rPr lang="en-US" i="1" dirty="0" smtClean="0">
                <a:solidFill>
                  <a:schemeClr val="tx1"/>
                </a:solidFill>
              </a:rPr>
              <a:t>)’=(sin(x+</a:t>
            </a:r>
            <a:r>
              <a:rPr lang="en-US" i="1" dirty="0" smtClean="0">
                <a:solidFill>
                  <a:schemeClr val="tx1"/>
                </a:solidFill>
                <a:sym typeface="Symbol"/>
              </a:rPr>
              <a:t></a:t>
            </a:r>
            <a:r>
              <a:rPr lang="en-US" i="1" dirty="0" smtClean="0">
                <a:solidFill>
                  <a:schemeClr val="tx1"/>
                </a:solidFill>
              </a:rPr>
              <a:t>/2))’=</a:t>
            </a:r>
            <a:r>
              <a:rPr lang="en-US" i="1" dirty="0" err="1" smtClean="0">
                <a:solidFill>
                  <a:schemeClr val="tx1"/>
                </a:solidFill>
              </a:rPr>
              <a:t>cos</a:t>
            </a:r>
            <a:r>
              <a:rPr lang="en-US" i="1" dirty="0" smtClean="0">
                <a:solidFill>
                  <a:schemeClr val="tx1"/>
                </a:solidFill>
              </a:rPr>
              <a:t>(x+</a:t>
            </a:r>
            <a:r>
              <a:rPr lang="en-US" i="1" dirty="0" smtClean="0">
                <a:solidFill>
                  <a:schemeClr val="tx1"/>
                </a:solidFill>
                <a:sym typeface="Symbol"/>
              </a:rPr>
              <a:t></a:t>
            </a:r>
            <a:r>
              <a:rPr lang="en-US" i="1" dirty="0" smtClean="0">
                <a:solidFill>
                  <a:schemeClr val="tx1"/>
                </a:solidFill>
              </a:rPr>
              <a:t>/2)</a:t>
            </a:r>
            <a:r>
              <a:rPr lang="en-US" i="1" dirty="0" smtClean="0">
                <a:solidFill>
                  <a:schemeClr val="tx1"/>
                </a:solidFill>
                <a:sym typeface="Symbol"/>
              </a:rPr>
              <a:t></a:t>
            </a:r>
            <a:r>
              <a:rPr lang="en-US" i="1" dirty="0" smtClean="0">
                <a:solidFill>
                  <a:schemeClr val="tx1"/>
                </a:solidFill>
              </a:rPr>
              <a:t> (x+</a:t>
            </a:r>
            <a:r>
              <a:rPr lang="en-US" i="1" dirty="0" smtClean="0">
                <a:solidFill>
                  <a:schemeClr val="tx1"/>
                </a:solidFill>
                <a:sym typeface="Symbol"/>
              </a:rPr>
              <a:t></a:t>
            </a:r>
            <a:r>
              <a:rPr lang="en-US" i="1" dirty="0" smtClean="0">
                <a:solidFill>
                  <a:schemeClr val="tx1"/>
                </a:solidFill>
              </a:rPr>
              <a:t>/2)’=</a:t>
            </a:r>
            <a:r>
              <a:rPr lang="en-US" i="1" dirty="0" err="1" smtClean="0">
                <a:solidFill>
                  <a:schemeClr val="tx1"/>
                </a:solidFill>
              </a:rPr>
              <a:t>cos</a:t>
            </a:r>
            <a:r>
              <a:rPr lang="en-US" i="1" dirty="0" smtClean="0">
                <a:solidFill>
                  <a:schemeClr val="tx1"/>
                </a:solidFill>
              </a:rPr>
              <a:t>(x+</a:t>
            </a:r>
            <a:r>
              <a:rPr lang="en-US" i="1" dirty="0" smtClean="0">
                <a:solidFill>
                  <a:schemeClr val="tx1"/>
                </a:solidFill>
                <a:sym typeface="Symbol"/>
              </a:rPr>
              <a:t></a:t>
            </a:r>
            <a:r>
              <a:rPr lang="en-US" i="1" dirty="0" smtClean="0">
                <a:solidFill>
                  <a:schemeClr val="tx1"/>
                </a:solidFill>
              </a:rPr>
              <a:t>/2)</a:t>
            </a:r>
            <a:r>
              <a:rPr lang="en-US" i="1" dirty="0" smtClean="0">
                <a:solidFill>
                  <a:schemeClr val="tx1"/>
                </a:solidFill>
                <a:sym typeface="Symbol"/>
              </a:rPr>
              <a:t></a:t>
            </a:r>
            <a:r>
              <a:rPr lang="en-US" i="1" dirty="0" smtClean="0">
                <a:solidFill>
                  <a:schemeClr val="tx1"/>
                </a:solidFill>
              </a:rPr>
              <a:t>1=</a:t>
            </a:r>
            <a:r>
              <a:rPr lang="en-US" i="1" dirty="0" err="1" smtClean="0">
                <a:solidFill>
                  <a:schemeClr val="tx1"/>
                </a:solidFill>
              </a:rPr>
              <a:t>cos</a:t>
            </a:r>
            <a:r>
              <a:rPr lang="en-US" i="1" dirty="0" smtClean="0">
                <a:solidFill>
                  <a:schemeClr val="tx1"/>
                </a:solidFill>
              </a:rPr>
              <a:t>(x+</a:t>
            </a:r>
            <a:r>
              <a:rPr lang="en-US" i="1" dirty="0" smtClean="0">
                <a:solidFill>
                  <a:schemeClr val="tx1"/>
                </a:solidFill>
                <a:sym typeface="Symbol"/>
              </a:rPr>
              <a:t></a:t>
            </a:r>
            <a:r>
              <a:rPr lang="en-US" i="1" dirty="0" smtClean="0">
                <a:solidFill>
                  <a:schemeClr val="tx1"/>
                </a:solidFill>
              </a:rPr>
              <a:t>/2).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cos</a:t>
            </a:r>
            <a:r>
              <a:rPr lang="en-US" i="1" dirty="0" smtClean="0">
                <a:solidFill>
                  <a:schemeClr val="tx1"/>
                </a:solidFill>
              </a:rPr>
              <a:t>(x</a:t>
            </a:r>
            <a:r>
              <a:rPr lang="en-US" i="1" dirty="0">
                <a:solidFill>
                  <a:schemeClr val="tx1"/>
                </a:solidFill>
              </a:rPr>
              <a:t>+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</a:t>
            </a:r>
            <a:r>
              <a:rPr lang="en-US" i="1" dirty="0">
                <a:solidFill>
                  <a:schemeClr val="tx1"/>
                </a:solidFill>
              </a:rPr>
              <a:t>/2)=-</a:t>
            </a:r>
            <a:r>
              <a:rPr lang="en-US" i="1" dirty="0" err="1">
                <a:solidFill>
                  <a:schemeClr val="tx1"/>
                </a:solidFill>
              </a:rPr>
              <a:t>sinx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ayniyatni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e’tiborga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olsak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quyidagi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formulalarning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o‘rinli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ekanligi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chiqadi</a:t>
            </a:r>
            <a:r>
              <a:rPr lang="en-US" dirty="0">
                <a:solidFill>
                  <a:schemeClr val="tx1"/>
                </a:solidFill>
              </a:rPr>
              <a:t>:  </a:t>
            </a:r>
            <a:r>
              <a:rPr lang="en-US" i="1" dirty="0">
                <a:solidFill>
                  <a:schemeClr val="tx1"/>
                </a:solidFill>
              </a:rPr>
              <a:t>(</a:t>
            </a:r>
            <a:r>
              <a:rPr lang="en-US" i="1" dirty="0" err="1">
                <a:solidFill>
                  <a:schemeClr val="tx1"/>
                </a:solidFill>
              </a:rPr>
              <a:t>cosx</a:t>
            </a:r>
            <a:r>
              <a:rPr lang="en-US" i="1" dirty="0">
                <a:solidFill>
                  <a:schemeClr val="tx1"/>
                </a:solidFill>
              </a:rPr>
              <a:t>)’=-</a:t>
            </a:r>
            <a:r>
              <a:rPr lang="en-US" i="1" dirty="0" err="1">
                <a:solidFill>
                  <a:schemeClr val="tx1"/>
                </a:solidFill>
              </a:rPr>
              <a:t>sinx</a:t>
            </a:r>
            <a:r>
              <a:rPr lang="uz-Cyrl-UZ" i="1" dirty="0">
                <a:solidFill>
                  <a:schemeClr val="tx1"/>
                </a:solidFill>
              </a:rPr>
              <a:t>.</a:t>
            </a:r>
            <a:r>
              <a:rPr lang="en-US" i="1" dirty="0">
                <a:solidFill>
                  <a:schemeClr val="tx1"/>
                </a:solidFill>
              </a:rPr>
              <a:t>  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3) </a:t>
            </a:r>
            <a:r>
              <a:rPr lang="en-US" b="1" i="1" dirty="0">
                <a:solidFill>
                  <a:srgbClr val="C00000"/>
                </a:solidFill>
              </a:rPr>
              <a:t>y=</a:t>
            </a:r>
            <a:r>
              <a:rPr lang="en-US" b="1" i="1" dirty="0" err="1">
                <a:solidFill>
                  <a:srgbClr val="C00000"/>
                </a:solidFill>
              </a:rPr>
              <a:t>tgx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va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i="1" dirty="0">
                <a:solidFill>
                  <a:srgbClr val="C00000"/>
                </a:solidFill>
              </a:rPr>
              <a:t>y=</a:t>
            </a:r>
            <a:r>
              <a:rPr lang="en-US" b="1" i="1" dirty="0" err="1">
                <a:solidFill>
                  <a:srgbClr val="C00000"/>
                </a:solidFill>
              </a:rPr>
              <a:t>ctgx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funksiyalarning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uz-Cyrl-UZ" b="1" dirty="0">
                <a:solidFill>
                  <a:srgbClr val="C00000"/>
                </a:solidFill>
              </a:rPr>
              <a:t>hosilalari</a:t>
            </a:r>
            <a:r>
              <a:rPr lang="en-US" dirty="0">
                <a:solidFill>
                  <a:srgbClr val="C00000"/>
                </a:solidFill>
              </a:rPr>
              <a:t>. </a:t>
            </a:r>
            <a:endParaRPr lang="en-US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Xuddi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shunga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o‘xshash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    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 </a:t>
            </a:r>
            <a:r>
              <a:rPr lang="en-US" dirty="0" err="1" smtClean="0">
                <a:solidFill>
                  <a:schemeClr val="tx1"/>
                </a:solidFill>
              </a:rPr>
              <a:t>formulani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ham </a:t>
            </a:r>
            <a:r>
              <a:rPr lang="en-US" dirty="0" err="1">
                <a:solidFill>
                  <a:schemeClr val="tx1"/>
                </a:solidFill>
              </a:rPr>
              <a:t>keltirib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chiqarish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mumkin</a:t>
            </a:r>
            <a:r>
              <a:rPr lang="en-US" dirty="0" smtClean="0">
                <a:solidFill>
                  <a:schemeClr val="tx1"/>
                </a:solidFill>
              </a:rPr>
              <a:t>.  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8507135"/>
              </p:ext>
            </p:extLst>
          </p:nvPr>
        </p:nvGraphicFramePr>
        <p:xfrm>
          <a:off x="827584" y="4797152"/>
          <a:ext cx="2088232" cy="779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Формула" r:id="rId3" imgW="1054080" imgH="393480" progId="Equation.3">
                  <p:embed/>
                </p:oleObj>
              </mc:Choice>
              <mc:Fallback>
                <p:oleObj name="Формула" r:id="rId3" imgW="10540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7584" y="4797152"/>
                        <a:ext cx="2088232" cy="7796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384260"/>
              </p:ext>
            </p:extLst>
          </p:nvPr>
        </p:nvGraphicFramePr>
        <p:xfrm>
          <a:off x="2915816" y="4797152"/>
          <a:ext cx="2508433" cy="713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Формула" r:id="rId5" imgW="1473120" imgH="419040" progId="Equation.3">
                  <p:embed/>
                </p:oleObj>
              </mc:Choice>
              <mc:Fallback>
                <p:oleObj name="Формула" r:id="rId5" imgW="147312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15816" y="4797152"/>
                        <a:ext cx="2508433" cy="7136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2758191"/>
              </p:ext>
            </p:extLst>
          </p:nvPr>
        </p:nvGraphicFramePr>
        <p:xfrm>
          <a:off x="3491880" y="5445224"/>
          <a:ext cx="1876619" cy="700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Формула" r:id="rId7" imgW="1054080" imgH="393480" progId="Equation.3">
                  <p:embed/>
                </p:oleObj>
              </mc:Choice>
              <mc:Fallback>
                <p:oleObj name="Формула" r:id="rId7" imgW="10540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91880" y="5445224"/>
                        <a:ext cx="1876619" cy="7009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9486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5" y="332656"/>
            <a:ext cx="8208912" cy="6120680"/>
          </a:xfrm>
        </p:spPr>
        <p:txBody>
          <a:bodyPr/>
          <a:lstStyle/>
          <a:p>
            <a:r>
              <a:rPr lang="en-US" i="1" dirty="0" err="1">
                <a:solidFill>
                  <a:schemeClr val="tx1"/>
                </a:solidFill>
              </a:rPr>
              <a:t>Misol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i="1" dirty="0">
                <a:solidFill>
                  <a:srgbClr val="C00000"/>
                </a:solidFill>
              </a:rPr>
              <a:t>y=</a:t>
            </a:r>
            <a:r>
              <a:rPr lang="en-US" i="1" dirty="0" err="1">
                <a:solidFill>
                  <a:srgbClr val="C00000"/>
                </a:solidFill>
              </a:rPr>
              <a:t>sinx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funksiya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grafigi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koordinatalar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boshida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i="1" dirty="0">
                <a:solidFill>
                  <a:srgbClr val="C00000"/>
                </a:solidFill>
              </a:rPr>
              <a:t>Ox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o‘qi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bilan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qanday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burchak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tashkil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etadi</a:t>
            </a:r>
            <a:r>
              <a:rPr lang="en-US" dirty="0">
                <a:solidFill>
                  <a:srgbClr val="C00000"/>
                </a:solidFill>
              </a:rPr>
              <a:t>?</a:t>
            </a:r>
            <a:endParaRPr lang="ru-RU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i="1" dirty="0" err="1" smtClean="0">
                <a:solidFill>
                  <a:schemeClr val="tx1"/>
                </a:solidFill>
              </a:rPr>
              <a:t>Yechish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Buning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uchun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y=</a:t>
            </a:r>
            <a:r>
              <a:rPr lang="en-US" i="1" dirty="0" err="1" smtClean="0">
                <a:solidFill>
                  <a:schemeClr val="tx1"/>
                </a:solidFill>
              </a:rPr>
              <a:t>sinx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                           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grafigiga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abssissasi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=0 </a:t>
            </a:r>
            <a:r>
              <a:rPr lang="en-US" dirty="0" err="1" smtClean="0">
                <a:solidFill>
                  <a:schemeClr val="tx1"/>
                </a:solidFill>
              </a:rPr>
              <a:t>bo‘lgan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nuqtada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o‘tkazilgan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urinmaning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burchakkoeffitsientini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topamiz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i="1" dirty="0" smtClean="0">
                <a:solidFill>
                  <a:schemeClr val="tx1"/>
                </a:solidFill>
              </a:rPr>
              <a:t>y</a:t>
            </a:r>
            <a:r>
              <a:rPr lang="en-US" i="1" dirty="0">
                <a:solidFill>
                  <a:schemeClr val="tx1"/>
                </a:solidFill>
              </a:rPr>
              <a:t>’=</a:t>
            </a:r>
            <a:r>
              <a:rPr lang="en-US" i="1" dirty="0" err="1">
                <a:solidFill>
                  <a:schemeClr val="tx1"/>
                </a:solidFill>
              </a:rPr>
              <a:t>cosx</a:t>
            </a:r>
            <a:r>
              <a:rPr lang="en-US" dirty="0">
                <a:solidFill>
                  <a:schemeClr val="tx1"/>
                </a:solidFill>
              </a:rPr>
              <a:t>,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demak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f’(0)=cos0</a:t>
            </a:r>
            <a:r>
              <a:rPr lang="en-US" dirty="0">
                <a:solidFill>
                  <a:schemeClr val="tx1"/>
                </a:solidFill>
              </a:rPr>
              <a:t>=1</a:t>
            </a:r>
            <a:r>
              <a:rPr lang="en-US" dirty="0" smtClean="0">
                <a:solidFill>
                  <a:schemeClr val="tx1"/>
                </a:solidFill>
              </a:rPr>
              <a:t>,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burchak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koeffitsienti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tg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</a:t>
            </a:r>
            <a:r>
              <a:rPr lang="en-US" i="1" dirty="0">
                <a:solidFill>
                  <a:schemeClr val="tx1"/>
                </a:solidFill>
              </a:rPr>
              <a:t>=</a:t>
            </a:r>
            <a:r>
              <a:rPr lang="en-US" dirty="0" smtClean="0">
                <a:solidFill>
                  <a:schemeClr val="tx1"/>
                </a:solidFill>
              </a:rPr>
              <a:t>1, </a:t>
            </a:r>
            <a:r>
              <a:rPr lang="en-US" dirty="0" err="1" smtClean="0">
                <a:solidFill>
                  <a:schemeClr val="tx1"/>
                </a:solidFill>
              </a:rPr>
              <a:t>bundan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izlanayotgan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burchak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sym typeface="Symbol"/>
              </a:rPr>
              <a:t></a:t>
            </a:r>
            <a:r>
              <a:rPr lang="en-US" dirty="0">
                <a:solidFill>
                  <a:schemeClr val="tx1"/>
                </a:solidFill>
              </a:rPr>
              <a:t>/4 </a:t>
            </a:r>
            <a:r>
              <a:rPr lang="en-US" dirty="0" err="1" smtClean="0">
                <a:solidFill>
                  <a:schemeClr val="tx1"/>
                </a:solidFill>
              </a:rPr>
              <a:t>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teng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772816"/>
            <a:ext cx="5256584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496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226416" y="404664"/>
            <a:ext cx="4680519" cy="2448272"/>
          </a:xfrm>
          <a:prstGeom prst="downArrow">
            <a:avLst>
              <a:gd name="adj1" fmla="val 50000"/>
              <a:gd name="adj2" fmla="val 25000"/>
            </a:avLst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flatTx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110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Trigonometrik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40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funksiyalarning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40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hosilasi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40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qanday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40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topiladi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?</a:t>
            </a:r>
            <a:endParaRPr kumimoji="0" lang="ru-RU" sz="32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0" y="2542107"/>
            <a:ext cx="2716840" cy="2222984"/>
          </a:xfrm>
          <a:prstGeom prst="ellipse">
            <a:avLst/>
          </a:prstGeom>
          <a:gradFill rotWithShape="0">
            <a:gsLst>
              <a:gs pos="0">
                <a:srgbClr val="FABF8F"/>
              </a:gs>
              <a:gs pos="50000">
                <a:srgbClr val="F79646"/>
              </a:gs>
              <a:gs pos="100000">
                <a:srgbClr val="FABF8F"/>
              </a:gs>
            </a:gsLst>
            <a:lin ang="5400000" scaled="1"/>
          </a:gradFill>
          <a:ln w="12700">
            <a:solidFill>
              <a:srgbClr val="F79646"/>
            </a:solidFill>
            <a:round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407602" y="4512016"/>
            <a:ext cx="2804357" cy="2186510"/>
          </a:xfrm>
          <a:prstGeom prst="ellipse">
            <a:avLst/>
          </a:prstGeom>
          <a:gradFill rotWithShape="0">
            <a:gsLst>
              <a:gs pos="0">
                <a:srgbClr val="92CDDC"/>
              </a:gs>
              <a:gs pos="50000">
                <a:srgbClr val="4BACC6"/>
              </a:gs>
              <a:gs pos="100000">
                <a:srgbClr val="92CDDC"/>
              </a:gs>
            </a:gsLst>
            <a:lin ang="5400000" scaled="1"/>
          </a:gradFill>
          <a:ln w="12700">
            <a:solidFill>
              <a:srgbClr val="4BACC6"/>
            </a:solidFill>
            <a:round/>
            <a:headEnd/>
            <a:tailEnd/>
          </a:ln>
          <a:effectLst>
            <a:outerShdw dist="28398" dir="3806097" algn="ctr" rotWithShape="0">
              <a:srgbClr val="205867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716016" y="4520116"/>
            <a:ext cx="2888855" cy="2153790"/>
          </a:xfrm>
          <a:prstGeom prst="ellipse">
            <a:avLst/>
          </a:prstGeom>
          <a:gradFill rotWithShape="0">
            <a:gsLst>
              <a:gs pos="0">
                <a:srgbClr val="C2D69B"/>
              </a:gs>
              <a:gs pos="50000">
                <a:srgbClr val="9BBB59"/>
              </a:gs>
              <a:gs pos="100000">
                <a:srgbClr val="C2D69B"/>
              </a:gs>
            </a:gsLst>
            <a:lin ang="5400000" scaled="1"/>
          </a:gradFill>
          <a:ln w="12700">
            <a:solidFill>
              <a:srgbClr val="9BBB59"/>
            </a:solidFill>
            <a:round/>
            <a:headEnd/>
            <a:tailEnd/>
          </a:ln>
          <a:effectLst>
            <a:outerShdw dist="28398" dir="3806097" algn="ctr" rotWithShape="0">
              <a:srgbClr val="4E6128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6630265" y="2598015"/>
            <a:ext cx="2513735" cy="2262136"/>
          </a:xfrm>
          <a:prstGeom prst="ellipse">
            <a:avLst/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>
            <a:solidFill>
              <a:srgbClr val="C0504D"/>
            </a:solidFill>
            <a:round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altLang="ja-JP" dirty="0"/>
          </a:p>
        </p:txBody>
      </p:sp>
      <p:cxnSp>
        <p:nvCxnSpPr>
          <p:cNvPr id="3079" name="AutoShape 7"/>
          <p:cNvCxnSpPr>
            <a:cxnSpLocks noChangeShapeType="1"/>
            <a:stCxn id="4" idx="1"/>
            <a:endCxn id="5" idx="6"/>
          </p:cNvCxnSpPr>
          <p:nvPr/>
        </p:nvCxnSpPr>
        <p:spPr bwMode="auto">
          <a:xfrm>
            <a:off x="2226416" y="2240868"/>
            <a:ext cx="490424" cy="1412731"/>
          </a:xfrm>
          <a:prstGeom prst="straightConnector1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80" name="AutoShape 8"/>
          <p:cNvCxnSpPr>
            <a:cxnSpLocks noChangeShapeType="1"/>
            <a:stCxn id="4" idx="2"/>
            <a:endCxn id="6" idx="0"/>
          </p:cNvCxnSpPr>
          <p:nvPr/>
        </p:nvCxnSpPr>
        <p:spPr bwMode="auto">
          <a:xfrm flipH="1">
            <a:off x="2809781" y="2852936"/>
            <a:ext cx="1756895" cy="1659080"/>
          </a:xfrm>
          <a:prstGeom prst="straightConnector1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81" name="AutoShape 9"/>
          <p:cNvCxnSpPr>
            <a:cxnSpLocks noChangeShapeType="1"/>
            <a:stCxn id="4" idx="2"/>
            <a:endCxn id="7" idx="0"/>
          </p:cNvCxnSpPr>
          <p:nvPr/>
        </p:nvCxnSpPr>
        <p:spPr bwMode="auto">
          <a:xfrm>
            <a:off x="4566676" y="2852936"/>
            <a:ext cx="1593768" cy="1667180"/>
          </a:xfrm>
          <a:prstGeom prst="straightConnector1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82" name="AutoShape 10"/>
          <p:cNvCxnSpPr>
            <a:cxnSpLocks noChangeShapeType="1"/>
            <a:stCxn id="4" idx="3"/>
            <a:endCxn id="8" idx="2"/>
          </p:cNvCxnSpPr>
          <p:nvPr/>
        </p:nvCxnSpPr>
        <p:spPr bwMode="auto">
          <a:xfrm flipH="1">
            <a:off x="6630265" y="2240868"/>
            <a:ext cx="276670" cy="1488215"/>
          </a:xfrm>
          <a:prstGeom prst="straightConnector1">
            <a:avLst/>
          </a:prstGeom>
          <a:ln>
            <a:headEnd/>
            <a:tailEnd type="triangle" w="med" len="med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81" name="Picture 13" descr="aluno0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26" y="-350903"/>
            <a:ext cx="1982787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" name="Рисунок 5" descr="F:\картинки\HOMEANIM\AG00317_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28044" y="-162922"/>
            <a:ext cx="2071688" cy="2331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340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404664"/>
            <a:ext cx="8424936" cy="6120680"/>
          </a:xfrm>
        </p:spPr>
        <p:txBody>
          <a:bodyPr>
            <a:normAutofit lnSpcReduction="10000"/>
          </a:bodyPr>
          <a:lstStyle/>
          <a:p>
            <a:r>
              <a:rPr lang="uz-Cyrl-UZ" b="1" dirty="0" smtClean="0">
                <a:solidFill>
                  <a:srgbClr val="C00000"/>
                </a:solidFill>
              </a:rPr>
              <a:t>Teskari </a:t>
            </a:r>
            <a:r>
              <a:rPr lang="uz-Cyrl-UZ" b="1" dirty="0">
                <a:solidFill>
                  <a:srgbClr val="C00000"/>
                </a:solidFill>
              </a:rPr>
              <a:t>trigonometrik funksiyalarning hosilalari. </a:t>
            </a:r>
            <a:endParaRPr lang="en-US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uz-Cyrl-UZ" dirty="0">
                <a:solidFill>
                  <a:schemeClr val="tx1"/>
                </a:solidFill>
              </a:rPr>
              <a:t>Teskari funksiyaning hosilasi haqidagi teoremadan foydalanib, </a:t>
            </a:r>
            <a:r>
              <a:rPr lang="uz-Cyrl-UZ" i="1" dirty="0">
                <a:solidFill>
                  <a:srgbClr val="C00000"/>
                </a:solidFill>
              </a:rPr>
              <a:t>y=arssinx</a:t>
            </a:r>
            <a:r>
              <a:rPr lang="uz-Cyrl-UZ" dirty="0">
                <a:solidFill>
                  <a:schemeClr val="tx1"/>
                </a:solidFill>
              </a:rPr>
              <a:t> (-1</a:t>
            </a:r>
            <a:r>
              <a:rPr lang="ru-RU" dirty="0">
                <a:solidFill>
                  <a:schemeClr val="tx1"/>
                </a:solidFill>
                <a:sym typeface="Symbol"/>
              </a:rPr>
              <a:t></a:t>
            </a:r>
            <a:r>
              <a:rPr lang="uz-Cyrl-UZ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  <a:sym typeface="Symbol"/>
              </a:rPr>
              <a:t></a:t>
            </a:r>
            <a:r>
              <a:rPr lang="uz-Cyrl-UZ" dirty="0">
                <a:solidFill>
                  <a:schemeClr val="tx1"/>
                </a:solidFill>
              </a:rPr>
              <a:t>1) funksiyaning hosilasini topaylik.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z-Cyrl-UZ" dirty="0">
                <a:solidFill>
                  <a:schemeClr val="tx1"/>
                </a:solidFill>
              </a:rPr>
              <a:t>Bu funksiyaga teskari bo‘lgan </a:t>
            </a:r>
            <a:r>
              <a:rPr lang="uz-Cyrl-UZ" i="1" dirty="0">
                <a:solidFill>
                  <a:schemeClr val="tx1"/>
                </a:solidFill>
              </a:rPr>
              <a:t>x=siny</a:t>
            </a:r>
            <a:r>
              <a:rPr lang="uz-Cyrl-UZ" dirty="0">
                <a:solidFill>
                  <a:schemeClr val="tx1"/>
                </a:solidFill>
              </a:rPr>
              <a:t> </a:t>
            </a:r>
            <a:r>
              <a:rPr lang="uz-Cyrl-UZ" dirty="0" smtClean="0">
                <a:solidFill>
                  <a:schemeClr val="tx1"/>
                </a:solidFill>
              </a:rPr>
              <a:t>funksiya</a:t>
            </a:r>
            <a:r>
              <a:rPr lang="en-US" dirty="0" smtClean="0">
                <a:solidFill>
                  <a:schemeClr val="tx1"/>
                </a:solidFill>
              </a:rPr>
              <a:t>                    </a:t>
            </a:r>
            <a:r>
              <a:rPr lang="uz-Cyrl-UZ" dirty="0">
                <a:solidFill>
                  <a:schemeClr val="tx1"/>
                </a:solidFill>
              </a:rPr>
              <a:t>da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z-Cyrl-UZ" dirty="0" smtClean="0">
                <a:solidFill>
                  <a:schemeClr val="tx1"/>
                </a:solidFill>
              </a:rPr>
              <a:t>monoton </a:t>
            </a:r>
            <a:r>
              <a:rPr lang="uz-Cyrl-UZ" dirty="0">
                <a:solidFill>
                  <a:schemeClr val="tx1"/>
                </a:solidFill>
              </a:rPr>
              <a:t>o‘suvchi va </a:t>
            </a:r>
            <a:r>
              <a:rPr lang="uz-Cyrl-UZ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       </a:t>
            </a:r>
            <a:r>
              <a:rPr lang="uz-Cyrl-UZ" dirty="0">
                <a:solidFill>
                  <a:schemeClr val="tx1"/>
                </a:solidFill>
              </a:rPr>
              <a:t>intervalda hosilaga ega, hamda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z-Cyrl-UZ" dirty="0" smtClean="0">
                <a:solidFill>
                  <a:schemeClr val="tx1"/>
                </a:solidFill>
              </a:rPr>
              <a:t>bu </a:t>
            </a:r>
            <a:r>
              <a:rPr lang="uz-Cyrl-UZ" dirty="0">
                <a:solidFill>
                  <a:schemeClr val="tx1"/>
                </a:solidFill>
              </a:rPr>
              <a:t>intervalning har bir nuqtasida hosila noldan farqli</a:t>
            </a:r>
            <a:r>
              <a:rPr lang="uz-Cyrl-UZ" dirty="0" smtClean="0">
                <a:solidFill>
                  <a:schemeClr val="tx1"/>
                </a:solidFill>
              </a:rPr>
              <a:t>:</a:t>
            </a:r>
            <a:r>
              <a:rPr lang="en-US" dirty="0" smtClean="0">
                <a:solidFill>
                  <a:schemeClr val="tx1"/>
                </a:solidFill>
              </a:rPr>
              <a:t>                       </a:t>
            </a:r>
            <a:r>
              <a:rPr lang="uz-Cyrl-UZ" dirty="0" smtClean="0">
                <a:solidFill>
                  <a:schemeClr val="tx1"/>
                </a:solidFill>
              </a:rPr>
              <a:t> 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z-Cyrl-UZ" dirty="0" smtClean="0">
                <a:solidFill>
                  <a:schemeClr val="tx1"/>
                </a:solidFill>
              </a:rPr>
              <a:t>Shuning uchun</a:t>
            </a:r>
            <a:r>
              <a:rPr lang="en-US" dirty="0" smtClean="0">
                <a:solidFill>
                  <a:schemeClr val="tx1"/>
                </a:solidFill>
              </a:rPr>
              <a:t>                              </a:t>
            </a:r>
            <a:r>
              <a:rPr lang="uz-Cyrl-UZ" dirty="0">
                <a:solidFill>
                  <a:schemeClr val="tx1"/>
                </a:solidFill>
              </a:rPr>
              <a:t>Endi 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       </a:t>
            </a:r>
            <a:r>
              <a:rPr lang="uz-Cyrl-UZ" dirty="0" smtClean="0">
                <a:solidFill>
                  <a:schemeClr val="tx1"/>
                </a:solidFill>
              </a:rPr>
              <a:t>intervalda </a:t>
            </a:r>
            <a:r>
              <a:rPr lang="uz-Cyrl-UZ" i="1" dirty="0">
                <a:solidFill>
                  <a:schemeClr val="tx1"/>
                </a:solidFill>
              </a:rPr>
              <a:t>cosy</a:t>
            </a:r>
            <a:r>
              <a:rPr lang="uz-Cyrl-UZ" dirty="0">
                <a:solidFill>
                  <a:schemeClr val="tx1"/>
                </a:solidFill>
              </a:rPr>
              <a:t>&gt;0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z-Cyrl-UZ" dirty="0" smtClean="0">
                <a:solidFill>
                  <a:schemeClr val="tx1"/>
                </a:solidFill>
              </a:rPr>
              <a:t>va bunda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uz-Cyrl-UZ" i="1" dirty="0">
                <a:solidFill>
                  <a:schemeClr val="tx1"/>
                </a:solidFill>
              </a:rPr>
              <a:t>cosy</a:t>
            </a:r>
            <a:r>
              <a:rPr lang="uz-Cyrl-UZ" dirty="0" smtClean="0">
                <a:solidFill>
                  <a:schemeClr val="tx1"/>
                </a:solidFill>
              </a:rPr>
              <a:t>=</a:t>
            </a:r>
            <a:r>
              <a:rPr lang="en-US" dirty="0" smtClean="0">
                <a:solidFill>
                  <a:schemeClr val="tx1"/>
                </a:solidFill>
              </a:rPr>
              <a:t>                     </a:t>
            </a:r>
            <a:r>
              <a:rPr lang="uz-Cyrl-UZ" dirty="0">
                <a:solidFill>
                  <a:schemeClr val="tx1"/>
                </a:solidFill>
              </a:rPr>
              <a:t>formula o‘rinli bo‘lganligi uchun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uz-Cyrl-UZ" i="1" dirty="0">
                <a:solidFill>
                  <a:schemeClr val="tx1"/>
                </a:solidFill>
              </a:rPr>
              <a:t>y’</a:t>
            </a:r>
            <a:r>
              <a:rPr lang="uz-Cyrl-UZ" i="1" baseline="-25000" dirty="0">
                <a:solidFill>
                  <a:schemeClr val="tx1"/>
                </a:solidFill>
              </a:rPr>
              <a:t>x</a:t>
            </a:r>
            <a:r>
              <a:rPr lang="uz-Cyrl-UZ" dirty="0">
                <a:solidFill>
                  <a:schemeClr val="tx1"/>
                </a:solidFill>
              </a:rPr>
              <a:t>=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uz-Cyrl-UZ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                                    </a:t>
            </a:r>
            <a:r>
              <a:rPr lang="uz-Cyrl-UZ" dirty="0" smtClean="0">
                <a:solidFill>
                  <a:schemeClr val="tx1"/>
                </a:solidFill>
              </a:rPr>
              <a:t>bo‘ladi.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z-Cyrl-UZ" dirty="0">
                <a:solidFill>
                  <a:schemeClr val="tx1"/>
                </a:solidFill>
              </a:rPr>
              <a:t>Demak, 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                                   </a:t>
            </a:r>
            <a:r>
              <a:rPr lang="uz-Cyrl-UZ" dirty="0" smtClean="0">
                <a:solidFill>
                  <a:schemeClr val="tx1"/>
                </a:solidFill>
              </a:rPr>
              <a:t>,  </a:t>
            </a:r>
            <a:r>
              <a:rPr lang="uz-Cyrl-UZ" dirty="0">
                <a:solidFill>
                  <a:schemeClr val="tx1"/>
                </a:solidFill>
              </a:rPr>
              <a:t>(-1&lt;</a:t>
            </a:r>
            <a:r>
              <a:rPr lang="uz-Cyrl-UZ" i="1" dirty="0">
                <a:solidFill>
                  <a:schemeClr val="tx1"/>
                </a:solidFill>
              </a:rPr>
              <a:t>x</a:t>
            </a:r>
            <a:r>
              <a:rPr lang="uz-Cyrl-UZ" dirty="0">
                <a:solidFill>
                  <a:schemeClr val="tx1"/>
                </a:solidFill>
              </a:rPr>
              <a:t>&lt;1)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z-Cyrl-UZ" dirty="0" smtClean="0">
                <a:solidFill>
                  <a:schemeClr val="tx1"/>
                </a:solidFill>
              </a:rPr>
              <a:t>formula </a:t>
            </a:r>
            <a:r>
              <a:rPr lang="uz-Cyrl-UZ" dirty="0">
                <a:solidFill>
                  <a:schemeClr val="tx1"/>
                </a:solidFill>
              </a:rPr>
              <a:t>o‘rinli.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6886244"/>
              </p:ext>
            </p:extLst>
          </p:nvPr>
        </p:nvGraphicFramePr>
        <p:xfrm>
          <a:off x="6300192" y="1412776"/>
          <a:ext cx="1219725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3" name="Формула" r:id="rId4" imgW="609480" imgH="431640" progId="Equation.3">
                  <p:embed/>
                </p:oleObj>
              </mc:Choice>
              <mc:Fallback>
                <p:oleObj name="Формула" r:id="rId4" imgW="60948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300192" y="1412776"/>
                        <a:ext cx="1219725" cy="648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561717"/>
              </p:ext>
            </p:extLst>
          </p:nvPr>
        </p:nvGraphicFramePr>
        <p:xfrm>
          <a:off x="4932040" y="2564904"/>
          <a:ext cx="1347787" cy="8646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4" name="Формула" r:id="rId6" imgW="622080" imgH="431640" progId="Equation.3">
                  <p:embed/>
                </p:oleObj>
              </mc:Choice>
              <mc:Fallback>
                <p:oleObj name="Формула" r:id="rId6" imgW="62208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932040" y="2564904"/>
                        <a:ext cx="1347787" cy="8646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782049"/>
              </p:ext>
            </p:extLst>
          </p:nvPr>
        </p:nvGraphicFramePr>
        <p:xfrm>
          <a:off x="7236296" y="2276872"/>
          <a:ext cx="1584176" cy="5526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5" name="Формула" r:id="rId8" imgW="888840" imgH="241200" progId="Equation.3">
                  <p:embed/>
                </p:oleObj>
              </mc:Choice>
              <mc:Fallback>
                <p:oleObj name="Формула" r:id="rId8" imgW="88884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236296" y="2276872"/>
                        <a:ext cx="1584176" cy="5526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4576789"/>
              </p:ext>
            </p:extLst>
          </p:nvPr>
        </p:nvGraphicFramePr>
        <p:xfrm>
          <a:off x="2483768" y="2564904"/>
          <a:ext cx="1894621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6" name="Формула" r:id="rId10" imgW="1054080" imgH="444240" progId="Equation.3">
                  <p:embed/>
                </p:oleObj>
              </mc:Choice>
              <mc:Fallback>
                <p:oleObj name="Формула" r:id="rId10" imgW="105408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483768" y="2564904"/>
                        <a:ext cx="1894621" cy="792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6182853"/>
              </p:ext>
            </p:extLst>
          </p:nvPr>
        </p:nvGraphicFramePr>
        <p:xfrm>
          <a:off x="2411760" y="3356992"/>
          <a:ext cx="1249362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7" name="Формула" r:id="rId12" imgW="685800" imgH="253800" progId="Equation.3">
                  <p:embed/>
                </p:oleObj>
              </mc:Choice>
              <mc:Fallback>
                <p:oleObj name="Формула" r:id="rId12" imgW="68580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411760" y="3356992"/>
                        <a:ext cx="1249362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4824792"/>
              </p:ext>
            </p:extLst>
          </p:nvPr>
        </p:nvGraphicFramePr>
        <p:xfrm>
          <a:off x="1259632" y="3861048"/>
          <a:ext cx="2952328" cy="7774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8" name="Формула" r:id="rId14" imgW="1346040" imgH="469800" progId="Equation.3">
                  <p:embed/>
                </p:oleObj>
              </mc:Choice>
              <mc:Fallback>
                <p:oleObj name="Формула" r:id="rId14" imgW="134604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259632" y="3861048"/>
                        <a:ext cx="2952328" cy="7774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1404635"/>
              </p:ext>
            </p:extLst>
          </p:nvPr>
        </p:nvGraphicFramePr>
        <p:xfrm>
          <a:off x="539552" y="4941168"/>
          <a:ext cx="2376264" cy="96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9" name="Формула" r:id="rId16" imgW="1244520" imgH="431640" progId="Equation.3">
                  <p:embed/>
                </p:oleObj>
              </mc:Choice>
              <mc:Fallback>
                <p:oleObj name="Формула" r:id="rId16" imgW="124452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39552" y="4941168"/>
                        <a:ext cx="2376264" cy="966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507244"/>
              </p:ext>
            </p:extLst>
          </p:nvPr>
        </p:nvGraphicFramePr>
        <p:xfrm>
          <a:off x="3203848" y="1844824"/>
          <a:ext cx="1320800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0" name="Формула" r:id="rId18" imgW="609480" imgH="431640" progId="Equation.3">
                  <p:embed/>
                </p:oleObj>
              </mc:Choice>
              <mc:Fallback>
                <p:oleObj name="Формула" r:id="rId18" imgW="609480" imgH="43164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1844824"/>
                        <a:ext cx="1320800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644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0648"/>
            <a:ext cx="8640959" cy="6768752"/>
          </a:xfrm>
        </p:spPr>
        <p:txBody>
          <a:bodyPr/>
          <a:lstStyle/>
          <a:p>
            <a:r>
              <a:rPr lang="uz-Cyrl-UZ" i="1" dirty="0" smtClean="0">
                <a:solidFill>
                  <a:srgbClr val="C00000"/>
                </a:solidFill>
              </a:rPr>
              <a:t>y=arccosx</a:t>
            </a:r>
            <a:r>
              <a:rPr lang="uz-Cyrl-UZ" dirty="0" smtClean="0">
                <a:solidFill>
                  <a:schemeClr val="tx1"/>
                </a:solidFill>
              </a:rPr>
              <a:t> (-</a:t>
            </a:r>
            <a:r>
              <a:rPr lang="uz-Cyrl-UZ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  <a:sym typeface="Symbol"/>
              </a:rPr>
              <a:t></a:t>
            </a:r>
            <a:r>
              <a:rPr lang="uz-Cyrl-UZ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  <a:sym typeface="Symbol"/>
              </a:rPr>
              <a:t></a:t>
            </a:r>
            <a:r>
              <a:rPr lang="uz-Cyrl-UZ" dirty="0">
                <a:solidFill>
                  <a:schemeClr val="tx1"/>
                </a:solidFill>
              </a:rPr>
              <a:t>1) funksiyaning hosilasi </a:t>
            </a:r>
            <a:r>
              <a:rPr lang="uz-Cyrl-UZ" dirty="0" smtClean="0">
                <a:solidFill>
                  <a:schemeClr val="tx1"/>
                </a:solidFill>
              </a:rPr>
              <a:t>uchun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z-Cyrl-UZ" dirty="0" smtClean="0">
                <a:solidFill>
                  <a:schemeClr val="tx1"/>
                </a:solidFill>
              </a:rPr>
              <a:t> </a:t>
            </a:r>
            <a:r>
              <a:rPr lang="uz-Cyrl-UZ" i="1" dirty="0">
                <a:solidFill>
                  <a:schemeClr val="tx1"/>
                </a:solidFill>
              </a:rPr>
              <a:t>y= </a:t>
            </a:r>
            <a:r>
              <a:rPr lang="uz-Cyrl-UZ" i="1" dirty="0" smtClean="0">
                <a:solidFill>
                  <a:schemeClr val="tx1"/>
                </a:solidFill>
              </a:rPr>
              <a:t>(</a:t>
            </a:r>
            <a:r>
              <a:rPr lang="uz-Cyrl-UZ" i="1" dirty="0">
                <a:solidFill>
                  <a:schemeClr val="tx1"/>
                </a:solidFill>
              </a:rPr>
              <a:t>arccosx)’</a:t>
            </a:r>
            <a:r>
              <a:rPr lang="uz-Cyrl-UZ" dirty="0">
                <a:solidFill>
                  <a:schemeClr val="tx1"/>
                </a:solidFill>
              </a:rPr>
              <a:t>=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uz-Cyrl-UZ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</a:t>
            </a:r>
            <a:r>
              <a:rPr lang="uz-Cyrl-UZ" dirty="0" smtClean="0">
                <a:solidFill>
                  <a:schemeClr val="tx1"/>
                </a:solidFill>
              </a:rPr>
              <a:t>   </a:t>
            </a:r>
            <a:r>
              <a:rPr lang="en-US" dirty="0" smtClean="0">
                <a:solidFill>
                  <a:schemeClr val="tx1"/>
                </a:solidFill>
              </a:rPr>
              <a:t>          </a:t>
            </a:r>
            <a:r>
              <a:rPr lang="uz-Cyrl-UZ" dirty="0" smtClean="0">
                <a:solidFill>
                  <a:schemeClr val="tx1"/>
                </a:solidFill>
              </a:rPr>
              <a:t>(-</a:t>
            </a:r>
            <a:r>
              <a:rPr lang="uz-Cyrl-UZ" dirty="0">
                <a:solidFill>
                  <a:schemeClr val="tx1"/>
                </a:solidFill>
              </a:rPr>
              <a:t>1&lt;</a:t>
            </a:r>
            <a:r>
              <a:rPr lang="uz-Cyrl-UZ" i="1" dirty="0">
                <a:solidFill>
                  <a:schemeClr val="tx1"/>
                </a:solidFill>
              </a:rPr>
              <a:t>x&lt;</a:t>
            </a:r>
            <a:r>
              <a:rPr lang="uz-Cyrl-UZ" dirty="0">
                <a:solidFill>
                  <a:schemeClr val="tx1"/>
                </a:solidFill>
              </a:rPr>
              <a:t>1) formula </a:t>
            </a:r>
            <a:r>
              <a:rPr lang="uz-Cyrl-UZ" dirty="0" smtClean="0">
                <a:solidFill>
                  <a:schemeClr val="tx1"/>
                </a:solidFill>
              </a:rPr>
              <a:t>o‘rinli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z-Cyrl-UZ" dirty="0" smtClean="0">
                <a:solidFill>
                  <a:schemeClr val="tx1"/>
                </a:solidFill>
              </a:rPr>
              <a:t>Ma’lumki</a:t>
            </a:r>
            <a:r>
              <a:rPr lang="uz-Cyrl-UZ" dirty="0">
                <a:solidFill>
                  <a:schemeClr val="tx1"/>
                </a:solidFill>
              </a:rPr>
              <a:t>, </a:t>
            </a:r>
            <a:r>
              <a:rPr lang="uz-Cyrl-UZ" i="1" dirty="0">
                <a:solidFill>
                  <a:srgbClr val="C00000"/>
                </a:solidFill>
              </a:rPr>
              <a:t>y=arctgx</a:t>
            </a:r>
            <a:r>
              <a:rPr lang="uz-Cyrl-UZ" dirty="0">
                <a:solidFill>
                  <a:schemeClr val="tx1"/>
                </a:solidFill>
              </a:rPr>
              <a:t> funksiyaning qiymatlar to‘plami 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</a:t>
            </a:r>
            <a:r>
              <a:rPr lang="uz-Cyrl-UZ" dirty="0" smtClean="0">
                <a:solidFill>
                  <a:schemeClr val="tx1"/>
                </a:solidFill>
              </a:rPr>
              <a:t>intervaldan </a:t>
            </a:r>
            <a:r>
              <a:rPr lang="uz-Cyrl-UZ" dirty="0">
                <a:solidFill>
                  <a:schemeClr val="tx1"/>
                </a:solidFill>
              </a:rPr>
              <a:t>iborat. Shu intervalda unga teskari bo‘lgan </a:t>
            </a:r>
            <a:r>
              <a:rPr lang="uz-Cyrl-UZ" i="1" dirty="0">
                <a:solidFill>
                  <a:schemeClr val="tx1"/>
                </a:solidFill>
              </a:rPr>
              <a:t>x=tgy</a:t>
            </a:r>
            <a:r>
              <a:rPr lang="uz-Cyrl-UZ" dirty="0">
                <a:solidFill>
                  <a:schemeClr val="tx1"/>
                </a:solidFill>
              </a:rPr>
              <a:t> funksiya mavjud va bu funksiyaning hosilasi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uz-Cyrl-UZ" dirty="0">
                <a:solidFill>
                  <a:schemeClr val="tx1"/>
                </a:solidFill>
              </a:rPr>
              <a:t>noldan farqli. </a:t>
            </a:r>
            <a:r>
              <a:rPr lang="ru-RU" dirty="0" err="1">
                <a:solidFill>
                  <a:schemeClr val="tx1"/>
                </a:solidFill>
              </a:rPr>
              <a:t>Teskari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funksiyaning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hosilasi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haqidagi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teoremadan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foydalansak</a:t>
            </a:r>
            <a:r>
              <a:rPr lang="ru-RU" dirty="0" smtClean="0">
                <a:solidFill>
                  <a:schemeClr val="tx1"/>
                </a:solidFill>
              </a:rPr>
              <a:t>,</a:t>
            </a:r>
            <a:r>
              <a:rPr lang="en-US" dirty="0" smtClean="0">
                <a:solidFill>
                  <a:schemeClr val="tx1"/>
                </a:solidFill>
              </a:rPr>
              <a:t>                                                                          </a:t>
            </a:r>
            <a:r>
              <a:rPr lang="en-US" dirty="0" err="1" smtClean="0">
                <a:solidFill>
                  <a:schemeClr val="tx1"/>
                </a:solidFill>
              </a:rPr>
              <a:t>bo‘ladi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Demak</a:t>
            </a:r>
            <a:r>
              <a:rPr lang="uz-Cyrl-UZ" dirty="0">
                <a:solidFill>
                  <a:schemeClr val="tx1"/>
                </a:solidFill>
              </a:rPr>
              <a:t>,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quyidagi</a:t>
            </a:r>
            <a:r>
              <a:rPr lang="en-US" dirty="0">
                <a:solidFill>
                  <a:schemeClr val="tx1"/>
                </a:solidFill>
              </a:rPr>
              <a:t> formula </a:t>
            </a:r>
            <a:r>
              <a:rPr lang="en-US" dirty="0" err="1">
                <a:solidFill>
                  <a:schemeClr val="tx1"/>
                </a:solidFill>
              </a:rPr>
              <a:t>o‘rinli</a:t>
            </a:r>
            <a:r>
              <a:rPr lang="en-US" dirty="0" smtClean="0">
                <a:solidFill>
                  <a:schemeClr val="tx1"/>
                </a:solidFill>
              </a:rPr>
              <a:t>:      </a:t>
            </a:r>
            <a:r>
              <a:rPr lang="en-US" i="1" dirty="0" smtClean="0">
                <a:solidFill>
                  <a:schemeClr val="tx1"/>
                </a:solidFill>
              </a:rPr>
              <a:t>(</a:t>
            </a:r>
            <a:r>
              <a:rPr lang="en-US" i="1" dirty="0" err="1">
                <a:solidFill>
                  <a:schemeClr val="tx1"/>
                </a:solidFill>
              </a:rPr>
              <a:t>arctgx</a:t>
            </a:r>
            <a:r>
              <a:rPr lang="en-US" i="1" dirty="0">
                <a:solidFill>
                  <a:schemeClr val="tx1"/>
                </a:solidFill>
              </a:rPr>
              <a:t>)’</a:t>
            </a:r>
            <a:r>
              <a:rPr lang="en-US" dirty="0">
                <a:solidFill>
                  <a:schemeClr val="tx1"/>
                </a:solidFill>
              </a:rPr>
              <a:t>= </a:t>
            </a:r>
            <a:r>
              <a:rPr lang="en-US" dirty="0" smtClean="0">
                <a:solidFill>
                  <a:schemeClr val="tx1"/>
                </a:solidFill>
              </a:rPr>
              <a:t>           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Xuddi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yuqoridagi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kabi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y=</a:t>
            </a:r>
            <a:r>
              <a:rPr lang="en-US" dirty="0" err="1" smtClean="0">
                <a:solidFill>
                  <a:srgbClr val="C00000"/>
                </a:solidFill>
              </a:rPr>
              <a:t>arcctgx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uchun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chemeClr val="tx1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formulaning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o‘rinli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ekanligini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ko‘rsatish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mumkin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8108410"/>
              </p:ext>
            </p:extLst>
          </p:nvPr>
        </p:nvGraphicFramePr>
        <p:xfrm>
          <a:off x="2123728" y="548680"/>
          <a:ext cx="1224136" cy="816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4" name="Формула" r:id="rId3" imgW="647640" imgH="431640" progId="Equation.3">
                  <p:embed/>
                </p:oleObj>
              </mc:Choice>
              <mc:Fallback>
                <p:oleObj name="Формула" r:id="rId3" imgW="64764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23728" y="548680"/>
                        <a:ext cx="1224136" cy="8160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508322"/>
              </p:ext>
            </p:extLst>
          </p:nvPr>
        </p:nvGraphicFramePr>
        <p:xfrm>
          <a:off x="7020272" y="1412776"/>
          <a:ext cx="808856" cy="7199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5" name="Формула" r:id="rId5" imgW="609480" imgH="431640" progId="Equation.3">
                  <p:embed/>
                </p:oleObj>
              </mc:Choice>
              <mc:Fallback>
                <p:oleObj name="Формула" r:id="rId5" imgW="60948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020272" y="1412776"/>
                        <a:ext cx="808856" cy="7199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8763081"/>
              </p:ext>
            </p:extLst>
          </p:nvPr>
        </p:nvGraphicFramePr>
        <p:xfrm>
          <a:off x="5940152" y="2204864"/>
          <a:ext cx="1368152" cy="752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6" name="Формула" r:id="rId7" imgW="761760" imgH="419040" progId="Equation.3">
                  <p:embed/>
                </p:oleObj>
              </mc:Choice>
              <mc:Fallback>
                <p:oleObj name="Формула" r:id="rId7" imgW="76176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940152" y="2204864"/>
                        <a:ext cx="1368152" cy="7524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4900961"/>
              </p:ext>
            </p:extLst>
          </p:nvPr>
        </p:nvGraphicFramePr>
        <p:xfrm>
          <a:off x="2411760" y="3140968"/>
          <a:ext cx="4357836" cy="726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7" name="Формула" r:id="rId9" imgW="2666880" imgH="444240" progId="Equation.3">
                  <p:embed/>
                </p:oleObj>
              </mc:Choice>
              <mc:Fallback>
                <p:oleObj name="Формула" r:id="rId9" imgW="266688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411760" y="3140968"/>
                        <a:ext cx="4357836" cy="7263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012167"/>
              </p:ext>
            </p:extLst>
          </p:nvPr>
        </p:nvGraphicFramePr>
        <p:xfrm>
          <a:off x="6084168" y="3861048"/>
          <a:ext cx="785614" cy="772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8" name="Формула" r:id="rId11" imgW="419040" imgH="393480" progId="Equation.3">
                  <p:embed/>
                </p:oleObj>
              </mc:Choice>
              <mc:Fallback>
                <p:oleObj name="Формула" r:id="rId11" imgW="4190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084168" y="3861048"/>
                        <a:ext cx="785614" cy="7729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4566459"/>
              </p:ext>
            </p:extLst>
          </p:nvPr>
        </p:nvGraphicFramePr>
        <p:xfrm>
          <a:off x="2051720" y="5301208"/>
          <a:ext cx="2752725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9" name="Формула" r:id="rId13" imgW="1231560" imgH="393480" progId="Equation.3">
                  <p:embed/>
                </p:oleObj>
              </mc:Choice>
              <mc:Fallback>
                <p:oleObj name="Формула" r:id="rId13" imgW="123156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051720" y="5301208"/>
                        <a:ext cx="2752725" cy="935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7629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615574" y="620688"/>
            <a:ext cx="3780650" cy="2232248"/>
          </a:xfrm>
          <a:prstGeom prst="downArrow">
            <a:avLst>
              <a:gd name="adj1" fmla="val 50000"/>
              <a:gd name="adj2" fmla="val 25000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20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cs typeface="Arial" pitchFamily="34" charset="0"/>
              </a:rPr>
              <a:t>Teskari</a:t>
            </a:r>
            <a:r>
              <a:rPr kumimoji="0" lang="en-US" sz="22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20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cs typeface="Arial" pitchFamily="34" charset="0"/>
              </a:rPr>
              <a:t>trigonometrik</a:t>
            </a:r>
            <a:r>
              <a:rPr kumimoji="0" lang="en-US" sz="22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20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cs typeface="Arial" pitchFamily="34" charset="0"/>
              </a:rPr>
              <a:t>funksiyalarning</a:t>
            </a:r>
            <a:r>
              <a:rPr kumimoji="0" lang="en-US" sz="22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20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cs typeface="Arial" pitchFamily="34" charset="0"/>
              </a:rPr>
              <a:t>hosilasi</a:t>
            </a:r>
            <a:r>
              <a:rPr kumimoji="0" lang="en-US" sz="22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20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cs typeface="Arial" pitchFamily="34" charset="0"/>
              </a:rPr>
              <a:t>qanday</a:t>
            </a:r>
            <a:r>
              <a:rPr kumimoji="0" lang="en-US" sz="22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20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cs typeface="Arial" pitchFamily="34" charset="0"/>
              </a:rPr>
              <a:t>topiladi</a:t>
            </a:r>
            <a:r>
              <a:rPr kumimoji="0" lang="en-US" sz="22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cs typeface="Arial" pitchFamily="34" charset="0"/>
              </a:rPr>
              <a:t>?</a:t>
            </a:r>
            <a:endParaRPr kumimoji="0" lang="ru-RU" sz="220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179512" y="2852936"/>
            <a:ext cx="2700524" cy="1800200"/>
          </a:xfrm>
          <a:prstGeom prst="ellipse">
            <a:avLst/>
          </a:prstGeom>
          <a:gradFill rotWithShape="0">
            <a:gsLst>
              <a:gs pos="0">
                <a:srgbClr val="B2A1C7"/>
              </a:gs>
              <a:gs pos="50000">
                <a:srgbClr val="8064A2"/>
              </a:gs>
              <a:gs pos="100000">
                <a:srgbClr val="B2A1C7"/>
              </a:gs>
            </a:gsLst>
            <a:lin ang="5400000" scaled="1"/>
          </a:gradFill>
          <a:ln w="12700">
            <a:solidFill>
              <a:srgbClr val="8064A2"/>
            </a:solidFill>
            <a:round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1529774" y="4725144"/>
            <a:ext cx="2700524" cy="1800200"/>
          </a:xfrm>
          <a:prstGeom prst="ellipse">
            <a:avLst/>
          </a:prstGeom>
          <a:gradFill rotWithShape="0">
            <a:gsLst>
              <a:gs pos="0">
                <a:srgbClr val="D99594"/>
              </a:gs>
              <a:gs pos="50000">
                <a:srgbClr val="C0504D"/>
              </a:gs>
              <a:gs pos="100000">
                <a:srgbClr val="D99594"/>
              </a:gs>
            </a:gsLst>
            <a:lin ang="5400000" scaled="1"/>
          </a:gradFill>
          <a:ln w="12700">
            <a:solidFill>
              <a:srgbClr val="C0504D"/>
            </a:solidFill>
            <a:round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4716016" y="4725144"/>
            <a:ext cx="2700524" cy="1800200"/>
          </a:xfrm>
          <a:prstGeom prst="ellipse">
            <a:avLst/>
          </a:prstGeom>
          <a:gradFill rotWithShape="0">
            <a:gsLst>
              <a:gs pos="0">
                <a:srgbClr val="95B3D7"/>
              </a:gs>
              <a:gs pos="50000">
                <a:srgbClr val="4F81BD"/>
              </a:gs>
              <a:gs pos="100000">
                <a:srgbClr val="95B3D7"/>
              </a:gs>
            </a:gsLst>
            <a:lin ang="5400000" scaled="1"/>
          </a:gradFill>
          <a:ln w="12700">
            <a:solidFill>
              <a:srgbClr val="4F81BD"/>
            </a:solidFill>
            <a:round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6432920" y="2852936"/>
            <a:ext cx="2700524" cy="1800200"/>
          </a:xfrm>
          <a:prstGeom prst="ellipse">
            <a:avLst/>
          </a:prstGeom>
          <a:gradFill rotWithShape="0">
            <a:gsLst>
              <a:gs pos="0">
                <a:srgbClr val="FABF8F"/>
              </a:gs>
              <a:gs pos="50000">
                <a:srgbClr val="F79646"/>
              </a:gs>
              <a:gs pos="100000">
                <a:srgbClr val="FABF8F"/>
              </a:gs>
            </a:gsLst>
            <a:lin ang="5400000" scaled="1"/>
          </a:gradFill>
          <a:ln w="12700">
            <a:solidFill>
              <a:srgbClr val="F79646"/>
            </a:solidFill>
            <a:round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10" name="Прямая со стрелкой 9"/>
          <p:cNvCxnSpPr>
            <a:stCxn id="4" idx="1"/>
            <a:endCxn id="5" idx="0"/>
          </p:cNvCxnSpPr>
          <p:nvPr/>
        </p:nvCxnSpPr>
        <p:spPr>
          <a:xfrm flipH="1">
            <a:off x="1529774" y="2294874"/>
            <a:ext cx="1085800" cy="5580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4" idx="2"/>
            <a:endCxn id="6" idx="0"/>
          </p:cNvCxnSpPr>
          <p:nvPr/>
        </p:nvCxnSpPr>
        <p:spPr>
          <a:xfrm flipH="1">
            <a:off x="2880036" y="2852936"/>
            <a:ext cx="1625863" cy="18722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4" idx="2"/>
            <a:endCxn id="7" idx="0"/>
          </p:cNvCxnSpPr>
          <p:nvPr/>
        </p:nvCxnSpPr>
        <p:spPr>
          <a:xfrm>
            <a:off x="4505899" y="2852936"/>
            <a:ext cx="1560379" cy="18722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4" idx="3"/>
            <a:endCxn id="8" idx="0"/>
          </p:cNvCxnSpPr>
          <p:nvPr/>
        </p:nvCxnSpPr>
        <p:spPr>
          <a:xfrm>
            <a:off x="6396224" y="2294874"/>
            <a:ext cx="1386958" cy="55806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3" name="Picture 13" descr="aluno0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786" y="-296496"/>
            <a:ext cx="1982787" cy="2591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Рисунок 5" descr="F:\картинки\HOMEANIM\AG00317_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80696" y="14407"/>
            <a:ext cx="2071688" cy="2331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76728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-16425" y="1628800"/>
            <a:ext cx="9144000" cy="5017790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AutoNum type="arabicPeriod"/>
            </a:pPr>
            <a:r>
              <a:rPr lang="en-US" sz="11200" b="1" dirty="0" err="1" smtClean="0">
                <a:solidFill>
                  <a:schemeClr val="tx1"/>
                </a:solidFill>
              </a:rPr>
              <a:t>O’tilgan</a:t>
            </a:r>
            <a:r>
              <a:rPr lang="en-US" sz="11200" b="1" dirty="0" smtClean="0">
                <a:solidFill>
                  <a:schemeClr val="tx1"/>
                </a:solidFill>
              </a:rPr>
              <a:t> </a:t>
            </a:r>
            <a:r>
              <a:rPr lang="en-US" sz="11200" b="1" dirty="0" err="1" smtClean="0">
                <a:solidFill>
                  <a:schemeClr val="tx1"/>
                </a:solidFill>
              </a:rPr>
              <a:t>mavzu</a:t>
            </a:r>
            <a:r>
              <a:rPr lang="en-US" sz="11200" b="1" dirty="0" smtClean="0">
                <a:solidFill>
                  <a:schemeClr val="tx1"/>
                </a:solidFill>
              </a:rPr>
              <a:t> </a:t>
            </a:r>
            <a:r>
              <a:rPr lang="en-US" sz="11200" b="1" dirty="0" err="1" smtClean="0">
                <a:solidFill>
                  <a:schemeClr val="tx1"/>
                </a:solidFill>
              </a:rPr>
              <a:t>bo’yicha</a:t>
            </a:r>
            <a:r>
              <a:rPr lang="en-US" sz="11200" b="1" dirty="0" smtClean="0">
                <a:solidFill>
                  <a:schemeClr val="tx1"/>
                </a:solidFill>
              </a:rPr>
              <a:t> </a:t>
            </a:r>
            <a:r>
              <a:rPr lang="en-US" sz="11200" b="1" dirty="0" err="1" smtClean="0">
                <a:solidFill>
                  <a:schemeClr val="tx1"/>
                </a:solidFill>
              </a:rPr>
              <a:t>savol-javob</a:t>
            </a:r>
            <a:endParaRPr lang="en-US" sz="112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/>
            </a:pPr>
            <a:r>
              <a:rPr lang="en-US" sz="11200" b="1" dirty="0" err="1" smtClean="0">
                <a:solidFill>
                  <a:schemeClr val="tx1"/>
                </a:solidFill>
              </a:rPr>
              <a:t>Darsning</a:t>
            </a:r>
            <a:r>
              <a:rPr lang="en-US" sz="11200" b="1" dirty="0" smtClean="0">
                <a:solidFill>
                  <a:schemeClr val="tx1"/>
                </a:solidFill>
              </a:rPr>
              <a:t> </a:t>
            </a:r>
            <a:r>
              <a:rPr lang="en-US" sz="11200" b="1" dirty="0" err="1" smtClean="0">
                <a:solidFill>
                  <a:schemeClr val="tx1"/>
                </a:solidFill>
              </a:rPr>
              <a:t>maqsadi</a:t>
            </a:r>
            <a:r>
              <a:rPr lang="en-US" sz="11200" b="1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uz-Cyrl-UZ" sz="11200" b="1" dirty="0" smtClean="0">
                <a:solidFill>
                  <a:schemeClr val="tx1"/>
                </a:solidFill>
              </a:rPr>
              <a:t>Yig‘indi</a:t>
            </a:r>
            <a:r>
              <a:rPr lang="en-US" sz="11200" b="1" dirty="0">
                <a:solidFill>
                  <a:schemeClr val="tx1"/>
                </a:solidFill>
              </a:rPr>
              <a:t>, </a:t>
            </a:r>
            <a:r>
              <a:rPr lang="en-US" sz="11200" b="1" dirty="0" err="1">
                <a:solidFill>
                  <a:schemeClr val="tx1"/>
                </a:solidFill>
              </a:rPr>
              <a:t>ko‘paytma</a:t>
            </a:r>
            <a:r>
              <a:rPr lang="en-US" sz="11200" b="1" dirty="0">
                <a:solidFill>
                  <a:schemeClr val="tx1"/>
                </a:solidFill>
              </a:rPr>
              <a:t>, b</a:t>
            </a:r>
            <a:r>
              <a:rPr lang="uz-Cyrl-UZ" sz="11200" b="1" dirty="0">
                <a:solidFill>
                  <a:schemeClr val="tx1"/>
                </a:solidFill>
              </a:rPr>
              <a:t>o‘linma</a:t>
            </a:r>
            <a:r>
              <a:rPr lang="en-US" sz="11200" b="1" dirty="0">
                <a:solidFill>
                  <a:schemeClr val="tx1"/>
                </a:solidFill>
              </a:rPr>
              <a:t>, </a:t>
            </a:r>
            <a:r>
              <a:rPr lang="en-US" sz="11200" b="1" dirty="0" err="1" smtClean="0">
                <a:solidFill>
                  <a:schemeClr val="tx1"/>
                </a:solidFill>
              </a:rPr>
              <a:t>teskari,murakkab</a:t>
            </a:r>
            <a:r>
              <a:rPr lang="en-US" sz="11200" b="1" dirty="0" smtClean="0">
                <a:solidFill>
                  <a:schemeClr val="tx1"/>
                </a:solidFill>
              </a:rPr>
              <a:t> </a:t>
            </a:r>
            <a:r>
              <a:rPr lang="en-US" sz="11200" b="1" dirty="0" err="1" smtClean="0">
                <a:solidFill>
                  <a:schemeClr val="tx1"/>
                </a:solidFill>
              </a:rPr>
              <a:t>funksiyaning</a:t>
            </a:r>
            <a:r>
              <a:rPr lang="en-US" sz="11200" b="1" dirty="0" smtClean="0">
                <a:solidFill>
                  <a:schemeClr val="tx1"/>
                </a:solidFill>
              </a:rPr>
              <a:t> </a:t>
            </a:r>
            <a:r>
              <a:rPr lang="en-US" sz="11200" b="1" dirty="0" err="1">
                <a:solidFill>
                  <a:schemeClr val="tx1"/>
                </a:solidFill>
              </a:rPr>
              <a:t>hosilasi</a:t>
            </a:r>
            <a:r>
              <a:rPr lang="en-US" sz="11200" b="1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en-US" sz="11200" b="1" dirty="0" err="1">
                <a:solidFill>
                  <a:schemeClr val="tx1"/>
                </a:solidFill>
              </a:rPr>
              <a:t>Asosiy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err="1">
                <a:solidFill>
                  <a:schemeClr val="tx1"/>
                </a:solidFill>
              </a:rPr>
              <a:t>elementar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err="1">
                <a:solidFill>
                  <a:schemeClr val="tx1"/>
                </a:solidFill>
              </a:rPr>
              <a:t>funksiyalarning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err="1" smtClean="0">
                <a:solidFill>
                  <a:schemeClr val="tx1"/>
                </a:solidFill>
              </a:rPr>
              <a:t>hosilalari</a:t>
            </a:r>
            <a:endParaRPr lang="en-US" sz="112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/>
            </a:pPr>
            <a:r>
              <a:rPr lang="en-US" sz="11200" b="1" dirty="0" err="1">
                <a:solidFill>
                  <a:schemeClr val="tx1"/>
                </a:solidFill>
              </a:rPr>
              <a:t>Logarifmik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uz-Cyrl-UZ" sz="11200" b="1" dirty="0">
                <a:solidFill>
                  <a:schemeClr val="tx1"/>
                </a:solidFill>
              </a:rPr>
              <a:t>hosila</a:t>
            </a:r>
            <a:r>
              <a:rPr lang="en-US" sz="11200" b="1" dirty="0">
                <a:solidFill>
                  <a:schemeClr val="tx1"/>
                </a:solidFill>
              </a:rPr>
              <a:t>. </a:t>
            </a:r>
            <a:r>
              <a:rPr lang="en-US" sz="11200" b="1" dirty="0" err="1">
                <a:solidFill>
                  <a:schemeClr val="tx1"/>
                </a:solidFill>
              </a:rPr>
              <a:t>Daraja-ko‘rsatkichli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err="1">
                <a:solidFill>
                  <a:schemeClr val="tx1"/>
                </a:solidFill>
              </a:rPr>
              <a:t>funksiyaning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err="1" smtClean="0">
                <a:solidFill>
                  <a:schemeClr val="tx1"/>
                </a:solidFill>
              </a:rPr>
              <a:t>hosilasi</a:t>
            </a:r>
            <a:endParaRPr lang="en-US" sz="11200" b="1" dirty="0" smtClean="0">
              <a:solidFill>
                <a:schemeClr val="tx1"/>
              </a:solidFill>
            </a:endParaRPr>
          </a:p>
          <a:p>
            <a:pPr marL="514350" indent="-514350">
              <a:buAutoNum type="arabicPeriod"/>
            </a:pPr>
            <a:r>
              <a:rPr lang="en-US" sz="11200" b="1" dirty="0" err="1" smtClean="0">
                <a:solidFill>
                  <a:schemeClr val="tx1"/>
                </a:solidFill>
              </a:rPr>
              <a:t>Tarixiy</a:t>
            </a:r>
            <a:r>
              <a:rPr lang="en-US" sz="11200" b="1" dirty="0" smtClean="0">
                <a:solidFill>
                  <a:schemeClr val="tx1"/>
                </a:solidFill>
              </a:rPr>
              <a:t> </a:t>
            </a:r>
            <a:r>
              <a:rPr lang="en-US" sz="11200" b="1" dirty="0" err="1" smtClean="0">
                <a:solidFill>
                  <a:schemeClr val="tx1"/>
                </a:solidFill>
              </a:rPr>
              <a:t>ma’lumot</a:t>
            </a:r>
            <a:r>
              <a:rPr lang="en-US" sz="11200" b="1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en-US" sz="11200" b="1" dirty="0" err="1" smtClean="0">
                <a:solidFill>
                  <a:schemeClr val="tx1"/>
                </a:solidFill>
              </a:rPr>
              <a:t>Mavzu</a:t>
            </a:r>
            <a:r>
              <a:rPr lang="en-US" sz="11200" b="1" dirty="0" smtClean="0">
                <a:solidFill>
                  <a:schemeClr val="tx1"/>
                </a:solidFill>
              </a:rPr>
              <a:t> </a:t>
            </a:r>
            <a:r>
              <a:rPr lang="en-US" sz="11200" b="1" dirty="0" err="1" smtClean="0">
                <a:solidFill>
                  <a:schemeClr val="tx1"/>
                </a:solidFill>
              </a:rPr>
              <a:t>yuzasidan</a:t>
            </a:r>
            <a:r>
              <a:rPr lang="en-US" sz="11200" b="1" dirty="0" smtClean="0">
                <a:solidFill>
                  <a:schemeClr val="tx1"/>
                </a:solidFill>
              </a:rPr>
              <a:t> </a:t>
            </a:r>
            <a:r>
              <a:rPr lang="en-US" sz="11200" b="1" dirty="0" err="1" smtClean="0">
                <a:solidFill>
                  <a:schemeClr val="tx1"/>
                </a:solidFill>
              </a:rPr>
              <a:t>misollar</a:t>
            </a:r>
            <a:r>
              <a:rPr lang="en-US" sz="11200" b="1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en-US" sz="11200" b="1" dirty="0" err="1" smtClean="0">
                <a:solidFill>
                  <a:schemeClr val="tx1"/>
                </a:solidFill>
              </a:rPr>
              <a:t>Klaster</a:t>
            </a:r>
            <a:r>
              <a:rPr lang="en-US" sz="11200" b="1" dirty="0" smtClean="0">
                <a:solidFill>
                  <a:schemeClr val="tx1"/>
                </a:solidFill>
              </a:rPr>
              <a:t>, B.B.B </a:t>
            </a:r>
            <a:r>
              <a:rPr lang="en-US" sz="11200" b="1" dirty="0" err="1" smtClean="0">
                <a:solidFill>
                  <a:schemeClr val="tx1"/>
                </a:solidFill>
              </a:rPr>
              <a:t>jadvali.Baliq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err="1" smtClean="0">
                <a:solidFill>
                  <a:schemeClr val="tx1"/>
                </a:solidFill>
              </a:rPr>
              <a:t>sexema</a:t>
            </a:r>
            <a:r>
              <a:rPr lang="en-US" sz="11200" b="1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en-US" sz="11200" b="1" dirty="0" err="1" smtClean="0">
                <a:solidFill>
                  <a:schemeClr val="tx1"/>
                </a:solidFill>
              </a:rPr>
              <a:t>Mavzu</a:t>
            </a:r>
            <a:r>
              <a:rPr lang="en-US" sz="11200" b="1" dirty="0" smtClean="0">
                <a:solidFill>
                  <a:schemeClr val="tx1"/>
                </a:solidFill>
              </a:rPr>
              <a:t> </a:t>
            </a:r>
            <a:r>
              <a:rPr lang="en-US" sz="11200" b="1" dirty="0" err="1" smtClean="0">
                <a:solidFill>
                  <a:schemeClr val="tx1"/>
                </a:solidFill>
              </a:rPr>
              <a:t>yuzasidan</a:t>
            </a:r>
            <a:r>
              <a:rPr lang="en-US" sz="11200" b="1" dirty="0" smtClean="0">
                <a:solidFill>
                  <a:schemeClr val="tx1"/>
                </a:solidFill>
              </a:rPr>
              <a:t> </a:t>
            </a:r>
            <a:r>
              <a:rPr lang="en-US" sz="11200" b="1" dirty="0" err="1" smtClean="0">
                <a:solidFill>
                  <a:schemeClr val="tx1"/>
                </a:solidFill>
              </a:rPr>
              <a:t>savollar</a:t>
            </a:r>
            <a:r>
              <a:rPr lang="en-US" sz="11200" b="1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en-US" sz="11200" b="1" dirty="0" err="1" smtClean="0">
                <a:solidFill>
                  <a:schemeClr val="tx1"/>
                </a:solidFill>
              </a:rPr>
              <a:t>Foydalanilgan</a:t>
            </a:r>
            <a:r>
              <a:rPr lang="en-US" sz="11200" b="1" dirty="0" smtClean="0">
                <a:solidFill>
                  <a:schemeClr val="tx1"/>
                </a:solidFill>
              </a:rPr>
              <a:t> </a:t>
            </a:r>
            <a:r>
              <a:rPr lang="en-US" sz="11200" b="1" dirty="0" err="1" smtClean="0">
                <a:solidFill>
                  <a:schemeClr val="tx1"/>
                </a:solidFill>
              </a:rPr>
              <a:t>adabiyotlar</a:t>
            </a:r>
            <a:r>
              <a:rPr lang="ru-RU" sz="4000" dirty="0">
                <a:solidFill>
                  <a:srgbClr val="FF0000"/>
                </a:solidFill>
              </a:rPr>
              <a:t/>
            </a:r>
            <a:br>
              <a:rPr lang="ru-RU" sz="4000" dirty="0">
                <a:solidFill>
                  <a:srgbClr val="FF0000"/>
                </a:solidFill>
              </a:rPr>
            </a:br>
            <a:r>
              <a:rPr lang="ru-RU" sz="4000" dirty="0">
                <a:solidFill>
                  <a:srgbClr val="FF0000"/>
                </a:solidFill>
              </a:rPr>
              <a:t/>
            </a:r>
            <a:br>
              <a:rPr lang="ru-RU" sz="4000" dirty="0">
                <a:solidFill>
                  <a:srgbClr val="FF0000"/>
                </a:solidFill>
              </a:rPr>
            </a:br>
            <a:r>
              <a:rPr lang="ru-RU" sz="3200" dirty="0">
                <a:solidFill>
                  <a:srgbClr val="FF0000"/>
                </a:solidFill>
              </a:rPr>
              <a:t/>
            </a:r>
            <a:br>
              <a:rPr lang="ru-RU" sz="3200" dirty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/>
            </a:r>
            <a:br>
              <a:rPr lang="en-US" sz="3200" b="1" dirty="0">
                <a:solidFill>
                  <a:srgbClr val="FF0000"/>
                </a:solidFill>
              </a:rPr>
            </a:b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6000" dirty="0" smtClean="0">
                <a:solidFill>
                  <a:srgbClr val="FF0000"/>
                </a:solidFill>
              </a:rPr>
              <a:t>REJA: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37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132856"/>
            <a:ext cx="8640960" cy="489654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Faraz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qilaylik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y=f(x)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i="1" dirty="0" err="1">
                <a:solidFill>
                  <a:schemeClr val="tx1"/>
                </a:solidFill>
              </a:rPr>
              <a:t>a;b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intervalda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differensiallanuvchi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f(x</a:t>
            </a:r>
            <a:r>
              <a:rPr lang="en-US" i="1" dirty="0">
                <a:solidFill>
                  <a:schemeClr val="tx1"/>
                </a:solidFill>
              </a:rPr>
              <a:t>)&gt;</a:t>
            </a:r>
            <a:r>
              <a:rPr lang="en-US" dirty="0">
                <a:solidFill>
                  <a:schemeClr val="tx1"/>
                </a:solidFill>
              </a:rPr>
              <a:t>0 </a:t>
            </a:r>
            <a:r>
              <a:rPr lang="en-US" dirty="0" err="1">
                <a:solidFill>
                  <a:schemeClr val="tx1"/>
                </a:solidFill>
              </a:rPr>
              <a:t>bo‘lsin</a:t>
            </a:r>
            <a:r>
              <a:rPr lang="en-US" dirty="0">
                <a:solidFill>
                  <a:schemeClr val="tx1"/>
                </a:solidFill>
              </a:rPr>
              <a:t>. U </a:t>
            </a:r>
            <a:r>
              <a:rPr lang="en-US" dirty="0" err="1">
                <a:solidFill>
                  <a:schemeClr val="tx1"/>
                </a:solidFill>
              </a:rPr>
              <a:t>holda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shu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intervalda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lny</a:t>
            </a:r>
            <a:r>
              <a:rPr lang="en-US" i="1" dirty="0">
                <a:solidFill>
                  <a:schemeClr val="tx1"/>
                </a:solidFill>
              </a:rPr>
              <a:t>=</a:t>
            </a:r>
            <a:r>
              <a:rPr lang="en-US" i="1" dirty="0" err="1">
                <a:solidFill>
                  <a:schemeClr val="tx1"/>
                </a:solidFill>
              </a:rPr>
              <a:t>lnf</a:t>
            </a:r>
            <a:r>
              <a:rPr lang="en-US" i="1" dirty="0">
                <a:solidFill>
                  <a:schemeClr val="tx1"/>
                </a:solidFill>
              </a:rPr>
              <a:t>(x)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aniqlangan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bo‘ladi</a:t>
            </a:r>
            <a:r>
              <a:rPr lang="en-US" dirty="0">
                <a:solidFill>
                  <a:schemeClr val="tx1"/>
                </a:solidFill>
              </a:rPr>
              <a:t>. Bu </a:t>
            </a:r>
            <a:r>
              <a:rPr lang="en-US" dirty="0" err="1">
                <a:solidFill>
                  <a:schemeClr val="tx1"/>
                </a:solidFill>
              </a:rPr>
              <a:t>funksiyani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x </a:t>
            </a:r>
            <a:r>
              <a:rPr lang="en-US" dirty="0" err="1">
                <a:solidFill>
                  <a:schemeClr val="tx1"/>
                </a:solidFill>
              </a:rPr>
              <a:t>argumentning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murakkab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sifatida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qarab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nuqtadagi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hosilasini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hisoblash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mumkin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bo‘lgan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1" baseline="-25000" dirty="0">
                <a:solidFill>
                  <a:schemeClr val="tx1"/>
                </a:solidFill>
              </a:rPr>
              <a:t>0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nuqtada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i="1" dirty="0">
                <a:solidFill>
                  <a:schemeClr val="tx1"/>
                </a:solidFill>
              </a:rPr>
              <a:t>f(x)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hosilasini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topish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bo‘lsin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Murakkab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hosilasini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topish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qoidasidan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foydalanamiz</a:t>
            </a:r>
            <a:r>
              <a:rPr lang="uz-Cyrl-UZ" dirty="0">
                <a:solidFill>
                  <a:schemeClr val="tx1"/>
                </a:solidFill>
              </a:rPr>
              <a:t>: </a:t>
            </a:r>
            <a:r>
              <a:rPr lang="en-US" dirty="0" smtClean="0">
                <a:solidFill>
                  <a:schemeClr val="tx1"/>
                </a:solidFill>
              </a:rPr>
              <a:t>     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            =</a:t>
            </a:r>
            <a:r>
              <a:rPr lang="en-US" i="1" dirty="0" smtClean="0">
                <a:solidFill>
                  <a:schemeClr val="tx1"/>
                </a:solidFill>
              </a:rPr>
              <a:t>(</a:t>
            </a:r>
            <a:r>
              <a:rPr lang="en-US" i="1" dirty="0" err="1">
                <a:solidFill>
                  <a:schemeClr val="tx1"/>
                </a:solidFill>
              </a:rPr>
              <a:t>lnf</a:t>
            </a:r>
            <a:r>
              <a:rPr lang="en-US" i="1" dirty="0">
                <a:solidFill>
                  <a:schemeClr val="tx1"/>
                </a:solidFill>
              </a:rPr>
              <a:t>(x))’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bundan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chemeClr val="tx1"/>
                </a:solidFill>
              </a:rPr>
              <a:t>                           y</a:t>
            </a:r>
            <a:r>
              <a:rPr lang="en-US" i="1" dirty="0">
                <a:solidFill>
                  <a:schemeClr val="tx1"/>
                </a:solidFill>
              </a:rPr>
              <a:t>’=y(</a:t>
            </a:r>
            <a:r>
              <a:rPr lang="en-US" i="1" dirty="0" err="1">
                <a:solidFill>
                  <a:schemeClr val="tx1"/>
                </a:solidFill>
              </a:rPr>
              <a:t>lnf</a:t>
            </a:r>
            <a:r>
              <a:rPr lang="en-US" i="1" dirty="0">
                <a:solidFill>
                  <a:schemeClr val="tx1"/>
                </a:solidFill>
              </a:rPr>
              <a:t>(x))’</a:t>
            </a:r>
            <a:r>
              <a:rPr lang="en-US" dirty="0">
                <a:solidFill>
                  <a:schemeClr val="tx1"/>
                </a:solidFill>
              </a:rPr>
              <a:t>                       </a:t>
            </a:r>
            <a:r>
              <a:rPr lang="uz-Cyrl-UZ" dirty="0">
                <a:solidFill>
                  <a:schemeClr val="tx1"/>
                </a:solidFill>
              </a:rPr>
              <a:t>                </a:t>
            </a:r>
            <a:r>
              <a:rPr lang="en-US" dirty="0">
                <a:solidFill>
                  <a:schemeClr val="tx1"/>
                </a:solidFill>
              </a:rPr>
              <a:t>        (1)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formulaga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bo‘lamiz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logarifmidan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logarifmik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hosila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deyiladi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err="1">
                <a:solidFill>
                  <a:srgbClr val="C00000"/>
                </a:solidFill>
              </a:rPr>
              <a:t>Logarifmik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uz-Cyrl-UZ" sz="4000" b="1" dirty="0">
                <a:solidFill>
                  <a:srgbClr val="C00000"/>
                </a:solidFill>
              </a:rPr>
              <a:t>hosila</a:t>
            </a:r>
            <a:r>
              <a:rPr lang="en-US" sz="4000" b="1" dirty="0">
                <a:solidFill>
                  <a:srgbClr val="C00000"/>
                </a:solidFill>
              </a:rPr>
              <a:t>. </a:t>
            </a:r>
            <a:r>
              <a:rPr lang="en-US" sz="4000" b="1" dirty="0" err="1">
                <a:solidFill>
                  <a:srgbClr val="C00000"/>
                </a:solidFill>
              </a:rPr>
              <a:t>Daraja-ko‘rsatkichli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err="1">
                <a:solidFill>
                  <a:srgbClr val="C00000"/>
                </a:solidFill>
              </a:rPr>
              <a:t>funksiyaning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err="1">
                <a:solidFill>
                  <a:srgbClr val="C00000"/>
                </a:solidFill>
              </a:rPr>
              <a:t>hosilasi</a:t>
            </a:r>
            <a:r>
              <a:rPr lang="en-US" sz="4000" b="1" dirty="0">
                <a:solidFill>
                  <a:srgbClr val="C00000"/>
                </a:solidFill>
              </a:rPr>
              <a:t/>
            </a:r>
            <a:br>
              <a:rPr lang="en-US" sz="4000" b="1" dirty="0">
                <a:solidFill>
                  <a:srgbClr val="C00000"/>
                </a:solidFill>
              </a:rPr>
            </a:br>
            <a:endParaRPr lang="ru-RU" sz="1400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1858390"/>
              </p:ext>
            </p:extLst>
          </p:nvPr>
        </p:nvGraphicFramePr>
        <p:xfrm>
          <a:off x="539552" y="4653136"/>
          <a:ext cx="1341437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Формула" r:id="rId3" imgW="672840" imgH="419040" progId="Equation.3">
                  <p:embed/>
                </p:oleObj>
              </mc:Choice>
              <mc:Fallback>
                <p:oleObj name="Формула" r:id="rId3" imgW="67284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9552" y="4653136"/>
                        <a:ext cx="1341437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6765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404664"/>
            <a:ext cx="8496943" cy="6264696"/>
          </a:xfrm>
        </p:spPr>
        <p:txBody>
          <a:bodyPr/>
          <a:lstStyle/>
          <a:p>
            <a:endParaRPr lang="en-US" i="1" dirty="0" smtClean="0">
              <a:solidFill>
                <a:schemeClr val="tx1"/>
              </a:solidFill>
            </a:endParaRPr>
          </a:p>
          <a:p>
            <a:r>
              <a:rPr lang="en-US" i="1" dirty="0" err="1" smtClean="0">
                <a:solidFill>
                  <a:schemeClr val="tx1"/>
                </a:solidFill>
              </a:rPr>
              <a:t>Misol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y= 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                   </a:t>
            </a:r>
            <a:r>
              <a:rPr lang="en-US" dirty="0" err="1" smtClean="0">
                <a:solidFill>
                  <a:schemeClr val="tx1"/>
                </a:solidFill>
              </a:rPr>
              <a:t>funksiyaning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hosilasini</a:t>
            </a:r>
            <a:r>
              <a:rPr lang="en-US" dirty="0">
                <a:solidFill>
                  <a:schemeClr val="tx1"/>
                </a:solidFill>
              </a:rPr>
              <a:t> toping. 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i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i="1" dirty="0" err="1" smtClean="0">
                <a:solidFill>
                  <a:schemeClr val="tx1"/>
                </a:solidFill>
              </a:rPr>
              <a:t>Yechish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Berilgan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logariflaymiz</a:t>
            </a:r>
            <a:r>
              <a:rPr lang="en-US" dirty="0">
                <a:solidFill>
                  <a:schemeClr val="tx1"/>
                </a:solidFill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de-DE" i="1" dirty="0" err="1">
                <a:solidFill>
                  <a:schemeClr val="tx1"/>
                </a:solidFill>
              </a:rPr>
              <a:t>lny</a:t>
            </a:r>
            <a:r>
              <a:rPr lang="en-US" i="1" dirty="0">
                <a:solidFill>
                  <a:schemeClr val="tx1"/>
                </a:solidFill>
              </a:rPr>
              <a:t>=2</a:t>
            </a:r>
            <a:r>
              <a:rPr lang="de-DE" i="1" dirty="0" err="1">
                <a:solidFill>
                  <a:schemeClr val="tx1"/>
                </a:solidFill>
              </a:rPr>
              <a:t>ln</a:t>
            </a:r>
            <a:r>
              <a:rPr lang="en-US" i="1" dirty="0">
                <a:solidFill>
                  <a:schemeClr val="tx1"/>
                </a:solidFill>
              </a:rPr>
              <a:t>(</a:t>
            </a:r>
            <a:r>
              <a:rPr lang="de-DE" i="1" dirty="0">
                <a:solidFill>
                  <a:schemeClr val="tx1"/>
                </a:solidFill>
              </a:rPr>
              <a:t>x</a:t>
            </a:r>
            <a:r>
              <a:rPr lang="en-US" i="1" dirty="0">
                <a:solidFill>
                  <a:schemeClr val="tx1"/>
                </a:solidFill>
              </a:rPr>
              <a:t>+1)-3</a:t>
            </a:r>
            <a:r>
              <a:rPr lang="de-DE" i="1" dirty="0" err="1">
                <a:solidFill>
                  <a:schemeClr val="tx1"/>
                </a:solidFill>
              </a:rPr>
              <a:t>ln</a:t>
            </a:r>
            <a:r>
              <a:rPr lang="en-US" i="1" dirty="0">
                <a:solidFill>
                  <a:schemeClr val="tx1"/>
                </a:solidFill>
              </a:rPr>
              <a:t>(</a:t>
            </a:r>
            <a:r>
              <a:rPr lang="de-DE" i="1" dirty="0">
                <a:solidFill>
                  <a:schemeClr val="tx1"/>
                </a:solidFill>
              </a:rPr>
              <a:t>x</a:t>
            </a:r>
            <a:r>
              <a:rPr lang="en-US" i="1" dirty="0">
                <a:solidFill>
                  <a:schemeClr val="tx1"/>
                </a:solidFill>
              </a:rPr>
              <a:t>+2)-4</a:t>
            </a:r>
            <a:r>
              <a:rPr lang="de-DE" i="1" dirty="0" err="1">
                <a:solidFill>
                  <a:schemeClr val="tx1"/>
                </a:solidFill>
              </a:rPr>
              <a:t>ln</a:t>
            </a:r>
            <a:r>
              <a:rPr lang="en-US" i="1" dirty="0">
                <a:solidFill>
                  <a:schemeClr val="tx1"/>
                </a:solidFill>
              </a:rPr>
              <a:t>(</a:t>
            </a:r>
            <a:r>
              <a:rPr lang="de-DE" i="1" dirty="0">
                <a:solidFill>
                  <a:schemeClr val="tx1"/>
                </a:solidFill>
              </a:rPr>
              <a:t>x</a:t>
            </a:r>
            <a:r>
              <a:rPr lang="en-US" i="1" dirty="0">
                <a:solidFill>
                  <a:schemeClr val="tx1"/>
                </a:solidFill>
              </a:rPr>
              <a:t>+3).</a:t>
            </a:r>
            <a:r>
              <a:rPr lang="en-US" dirty="0">
                <a:solidFill>
                  <a:schemeClr val="tx1"/>
                </a:solidFill>
              </a:rPr>
              <a:t> Bu </a:t>
            </a:r>
            <a:r>
              <a:rPr lang="en-US" dirty="0" err="1">
                <a:solidFill>
                  <a:schemeClr val="tx1"/>
                </a:solidFill>
              </a:rPr>
              <a:t>tenglikdan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olib</a:t>
            </a:r>
            <a:r>
              <a:rPr lang="uz-Cyrl-UZ" dirty="0">
                <a:solidFill>
                  <a:schemeClr val="tx1"/>
                </a:solidFill>
              </a:rPr>
              <a:t>,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ushbu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tenglikka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bo‘lamiz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Bundan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’= 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                                                   </a:t>
            </a:r>
            <a:r>
              <a:rPr lang="en-US" dirty="0" err="1" smtClean="0">
                <a:solidFill>
                  <a:schemeClr val="tx1"/>
                </a:solidFill>
              </a:rPr>
              <a:t>funksiyaning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hosilasini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mustaqil</a:t>
            </a:r>
            <a:r>
              <a:rPr lang="en-US" dirty="0" smtClean="0">
                <a:solidFill>
                  <a:schemeClr val="tx1"/>
                </a:solidFill>
              </a:rPr>
              <a:t>    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                                         </a:t>
            </a:r>
            <a:r>
              <a:rPr lang="en-US" dirty="0" err="1" smtClean="0">
                <a:solidFill>
                  <a:schemeClr val="tx1"/>
                </a:solidFill>
              </a:rPr>
              <a:t>ravishga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topishga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harakat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qiling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514858"/>
              </p:ext>
            </p:extLst>
          </p:nvPr>
        </p:nvGraphicFramePr>
        <p:xfrm>
          <a:off x="683568" y="3068960"/>
          <a:ext cx="779859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8" name="Формула" r:id="rId4" imgW="304560" imgH="419040" progId="Equation.3">
                  <p:embed/>
                </p:oleObj>
              </mc:Choice>
              <mc:Fallback>
                <p:oleObj name="Формула" r:id="rId4" imgW="30456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3568" y="3068960"/>
                        <a:ext cx="779859" cy="720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798932"/>
              </p:ext>
            </p:extLst>
          </p:nvPr>
        </p:nvGraphicFramePr>
        <p:xfrm>
          <a:off x="1403648" y="2996952"/>
          <a:ext cx="2452918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9" name="Формула" r:id="rId6" imgW="1218960" imgH="393480" progId="Equation.3">
                  <p:embed/>
                </p:oleObj>
              </mc:Choice>
              <mc:Fallback>
                <p:oleObj name="Формула" r:id="rId6" imgW="121896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03648" y="2996952"/>
                        <a:ext cx="2452918" cy="792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084185"/>
              </p:ext>
            </p:extLst>
          </p:nvPr>
        </p:nvGraphicFramePr>
        <p:xfrm>
          <a:off x="755576" y="4509120"/>
          <a:ext cx="2126974" cy="942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0" name="Формула" r:id="rId8" imgW="1002960" imgH="444240" progId="Equation.3">
                  <p:embed/>
                </p:oleObj>
              </mc:Choice>
              <mc:Fallback>
                <p:oleObj name="Формула" r:id="rId8" imgW="100296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55576" y="4509120"/>
                        <a:ext cx="2126974" cy="9423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3230649"/>
              </p:ext>
            </p:extLst>
          </p:nvPr>
        </p:nvGraphicFramePr>
        <p:xfrm>
          <a:off x="2843808" y="4581128"/>
          <a:ext cx="279400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1" name="Формула" r:id="rId10" imgW="1333440" imgH="393480" progId="Equation.3">
                  <p:embed/>
                </p:oleObj>
              </mc:Choice>
              <mc:Fallback>
                <p:oleObj name="Формула" r:id="rId10" imgW="13334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843808" y="4581128"/>
                        <a:ext cx="2794000" cy="823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503858"/>
              </p:ext>
            </p:extLst>
          </p:nvPr>
        </p:nvGraphicFramePr>
        <p:xfrm>
          <a:off x="5580112" y="4509120"/>
          <a:ext cx="3234489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2" name="Формула" r:id="rId12" imgW="1536480" imgH="444240" progId="Equation.3">
                  <p:embed/>
                </p:oleObj>
              </mc:Choice>
              <mc:Fallback>
                <p:oleObj name="Формула" r:id="rId12" imgW="153648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580112" y="4509120"/>
                        <a:ext cx="3234489" cy="936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475214"/>
              </p:ext>
            </p:extLst>
          </p:nvPr>
        </p:nvGraphicFramePr>
        <p:xfrm>
          <a:off x="395536" y="5517232"/>
          <a:ext cx="3229781" cy="9180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3" name="Формула" r:id="rId14" imgW="1231560" imgH="444240" progId="Equation.3">
                  <p:embed/>
                </p:oleObj>
              </mc:Choice>
              <mc:Fallback>
                <p:oleObj name="Формула" r:id="rId14" imgW="1231560" imgH="44424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5517232"/>
                        <a:ext cx="3229781" cy="9180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4618433"/>
              </p:ext>
            </p:extLst>
          </p:nvPr>
        </p:nvGraphicFramePr>
        <p:xfrm>
          <a:off x="1835696" y="692696"/>
          <a:ext cx="1800200" cy="800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4" name="Формула" r:id="rId16" imgW="1028520" imgH="457200" progId="Equation.3">
                  <p:embed/>
                </p:oleObj>
              </mc:Choice>
              <mc:Fallback>
                <p:oleObj name="Формула" r:id="rId16" imgW="102852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835696" y="692696"/>
                        <a:ext cx="1800200" cy="8000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42262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Объект 1"/>
              <p:cNvSpPr>
                <a:spLocks noGrp="1"/>
              </p:cNvSpPr>
              <p:nvPr>
                <p:ph idx="1"/>
              </p:nvPr>
            </p:nvSpPr>
            <p:spPr>
              <a:xfrm>
                <a:off x="0" y="188640"/>
                <a:ext cx="9144000" cy="6669360"/>
              </a:xfrm>
            </p:spPr>
            <p:txBody>
              <a:bodyPr>
                <a:noAutofit/>
              </a:bodyPr>
              <a:lstStyle/>
              <a:p>
                <a:r>
                  <a:rPr lang="en-US" sz="2500" b="1" dirty="0" err="1" smtClean="0">
                    <a:solidFill>
                      <a:srgbClr val="C00000"/>
                    </a:solidFill>
                  </a:rPr>
                  <a:t>Daraja-ko‘rsatkichli</a:t>
                </a:r>
                <a:r>
                  <a:rPr lang="en-US" sz="25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500" b="1" dirty="0" err="1">
                    <a:solidFill>
                      <a:srgbClr val="C00000"/>
                    </a:solidFill>
                  </a:rPr>
                  <a:t>funksiyaning</a:t>
                </a:r>
                <a:r>
                  <a:rPr lang="en-US" sz="2500" b="1" dirty="0">
                    <a:solidFill>
                      <a:srgbClr val="C00000"/>
                    </a:solidFill>
                  </a:rPr>
                  <a:t> </a:t>
                </a:r>
                <a:r>
                  <a:rPr lang="en-US" sz="2500" b="1" dirty="0" err="1">
                    <a:solidFill>
                      <a:srgbClr val="C00000"/>
                    </a:solidFill>
                  </a:rPr>
                  <a:t>hosilasi</a:t>
                </a:r>
                <a:r>
                  <a:rPr lang="en-US" sz="2500" dirty="0">
                    <a:solidFill>
                      <a:schemeClr val="tx1"/>
                    </a:solidFill>
                  </a:rPr>
                  <a:t>. </a:t>
                </a:r>
                <a:r>
                  <a:rPr lang="uz-Cyrl-UZ" sz="2500" dirty="0">
                    <a:solidFill>
                      <a:schemeClr val="tx1"/>
                    </a:solidFill>
                  </a:rPr>
                  <a:t>Aytaylik, </a:t>
                </a:r>
                <a:r>
                  <a:rPr lang="uz-Cyrl-UZ" sz="2500" i="1" dirty="0">
                    <a:solidFill>
                      <a:schemeClr val="tx1"/>
                    </a:solidFill>
                  </a:rPr>
                  <a:t>y=(u(x))</a:t>
                </a:r>
                <a:r>
                  <a:rPr lang="uz-Cyrl-UZ" sz="2500" i="1" baseline="30000" dirty="0">
                    <a:solidFill>
                      <a:schemeClr val="tx1"/>
                    </a:solidFill>
                  </a:rPr>
                  <a:t>v(x)</a:t>
                </a:r>
                <a:r>
                  <a:rPr lang="uz-Cyrl-UZ" sz="2500" dirty="0">
                    <a:solidFill>
                      <a:schemeClr val="tx1"/>
                    </a:solidFill>
                  </a:rPr>
                  <a:t> (</a:t>
                </a:r>
                <a:r>
                  <a:rPr lang="uz-Cyrl-UZ" sz="2500" i="1" dirty="0">
                    <a:solidFill>
                      <a:schemeClr val="tx1"/>
                    </a:solidFill>
                  </a:rPr>
                  <a:t>u(x)</a:t>
                </a:r>
                <a:r>
                  <a:rPr lang="uz-Cyrl-UZ" sz="2500" dirty="0">
                    <a:solidFill>
                      <a:schemeClr val="tx1"/>
                    </a:solidFill>
                  </a:rPr>
                  <a:t>&gt;0) ko‘rinishdagi daraja-ko‘rsatkichli funksiya berilgan va </a:t>
                </a:r>
                <a:r>
                  <a:rPr lang="uz-Cyrl-UZ" sz="2500" i="1" dirty="0">
                    <a:solidFill>
                      <a:schemeClr val="tx1"/>
                    </a:solidFill>
                  </a:rPr>
                  <a:t>u(x), v(x)</a:t>
                </a:r>
                <a:r>
                  <a:rPr lang="uz-Cyrl-UZ" sz="2500" dirty="0">
                    <a:solidFill>
                      <a:schemeClr val="tx1"/>
                    </a:solidFill>
                  </a:rPr>
                  <a:t> funksiyalar </a:t>
                </a:r>
                <a:r>
                  <a:rPr lang="uz-Cyrl-UZ" sz="2500" i="1" dirty="0">
                    <a:solidFill>
                      <a:schemeClr val="tx1"/>
                    </a:solidFill>
                  </a:rPr>
                  <a:t>x</a:t>
                </a:r>
                <a:r>
                  <a:rPr lang="uz-Cyrl-UZ" sz="2500" dirty="0">
                    <a:solidFill>
                      <a:schemeClr val="tx1"/>
                    </a:solidFill>
                  </a:rPr>
                  <a:t> ning qaralayotgan qiymatlarida differensiallanuvchi bo‘lsin. Bu funksiyaning hosilasini hisoblash uchun (1) formulani qo‘llaymiz. U holda (1) formulaga ko‘ra </a:t>
                </a:r>
                <a:endParaRPr lang="ru-RU" sz="25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uz-Cyrl-UZ" sz="2500" i="1" dirty="0" smtClean="0">
                    <a:solidFill>
                      <a:schemeClr val="tx1"/>
                    </a:solidFill>
                  </a:rPr>
                  <a:t>y</a:t>
                </a:r>
                <a:r>
                  <a:rPr lang="uz-Cyrl-UZ" sz="2500" i="1" dirty="0">
                    <a:solidFill>
                      <a:schemeClr val="tx1"/>
                    </a:solidFill>
                  </a:rPr>
                  <a:t>’=u(x)</a:t>
                </a:r>
                <a:r>
                  <a:rPr lang="uz-Cyrl-UZ" sz="2500" i="1" baseline="30000" dirty="0">
                    <a:solidFill>
                      <a:schemeClr val="tx1"/>
                    </a:solidFill>
                  </a:rPr>
                  <a:t>v(x)</a:t>
                </a:r>
                <a:r>
                  <a:rPr lang="en-US" sz="2500" i="1" dirty="0">
                    <a:solidFill>
                      <a:schemeClr val="tx1"/>
                    </a:solidFill>
                    <a:sym typeface="Symbol"/>
                  </a:rPr>
                  <a:t></a:t>
                </a:r>
                <a:r>
                  <a:rPr lang="uz-Cyrl-UZ" sz="2500" i="1" dirty="0">
                    <a:solidFill>
                      <a:schemeClr val="tx1"/>
                    </a:solidFill>
                  </a:rPr>
                  <a:t>(ln(u(x)</a:t>
                </a:r>
                <a:r>
                  <a:rPr lang="uz-Cyrl-UZ" sz="2500" i="1" baseline="30000" dirty="0">
                    <a:solidFill>
                      <a:schemeClr val="tx1"/>
                    </a:solidFill>
                  </a:rPr>
                  <a:t>v(x)</a:t>
                </a:r>
                <a:r>
                  <a:rPr lang="uz-Cyrl-UZ" sz="2500" i="1" dirty="0">
                    <a:solidFill>
                      <a:schemeClr val="tx1"/>
                    </a:solidFill>
                  </a:rPr>
                  <a:t>)’=u(x)</a:t>
                </a:r>
                <a:r>
                  <a:rPr lang="uz-Cyrl-UZ" sz="2500" i="1" baseline="30000" dirty="0">
                    <a:solidFill>
                      <a:schemeClr val="tx1"/>
                    </a:solidFill>
                  </a:rPr>
                  <a:t>v(x)</a:t>
                </a:r>
                <a:r>
                  <a:rPr lang="uz-Cyrl-UZ" sz="2500" i="1" dirty="0">
                    <a:solidFill>
                      <a:schemeClr val="tx1"/>
                    </a:solidFill>
                  </a:rPr>
                  <a:t>(v(x)</a:t>
                </a:r>
                <a:r>
                  <a:rPr lang="en-US" sz="2500" i="1" dirty="0">
                    <a:solidFill>
                      <a:schemeClr val="tx1"/>
                    </a:solidFill>
                    <a:sym typeface="Symbol"/>
                  </a:rPr>
                  <a:t></a:t>
                </a:r>
                <a:r>
                  <a:rPr lang="uz-Cyrl-UZ" sz="2500" i="1" dirty="0">
                    <a:solidFill>
                      <a:schemeClr val="tx1"/>
                    </a:solidFill>
                  </a:rPr>
                  <a:t>lnu(x))’=u(x)</a:t>
                </a:r>
                <a:r>
                  <a:rPr lang="uz-Cyrl-UZ" sz="2500" i="1" baseline="30000" dirty="0">
                    <a:solidFill>
                      <a:schemeClr val="tx1"/>
                    </a:solidFill>
                  </a:rPr>
                  <a:t>v(x)</a:t>
                </a:r>
                <a:r>
                  <a:rPr lang="uz-Cyrl-UZ" sz="2500" i="1" dirty="0">
                    <a:solidFill>
                      <a:schemeClr val="tx1"/>
                    </a:solidFill>
                  </a:rPr>
                  <a:t>(v’(x)lnu(x)+v(x)</a:t>
                </a:r>
                <a:r>
                  <a:rPr lang="ru-RU" sz="2500" dirty="0">
                    <a:solidFill>
                      <a:schemeClr val="tx1"/>
                    </a:solidFill>
                    <a:sym typeface="Symbol"/>
                  </a:rPr>
                  <a:t></a:t>
                </a:r>
                <a:r>
                  <a:rPr lang="ru-RU" sz="25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5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5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𝑢</m:t>
                        </m:r>
                        <m:r>
                          <a:rPr lang="en-US" sz="25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′(</m:t>
                        </m:r>
                        <m:r>
                          <a:rPr lang="en-US" sz="25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25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25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𝑢</m:t>
                        </m:r>
                        <m:r>
                          <a:rPr lang="en-US" sz="25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5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25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uz-Cyrl-UZ" sz="2500" dirty="0" smtClean="0">
                    <a:solidFill>
                      <a:schemeClr val="tx1"/>
                    </a:solidFill>
                  </a:rPr>
                  <a:t>) bo‘ladi</a:t>
                </a:r>
                <a:r>
                  <a:rPr lang="uz-Cyrl-UZ" sz="2500" dirty="0">
                    <a:solidFill>
                      <a:schemeClr val="tx1"/>
                    </a:solidFill>
                  </a:rPr>
                  <a:t>. Bundan </a:t>
                </a:r>
                <a:r>
                  <a:rPr lang="uz-Cyrl-UZ" sz="2500" i="1" dirty="0">
                    <a:solidFill>
                      <a:schemeClr val="tx1"/>
                    </a:solidFill>
                  </a:rPr>
                  <a:t>(u(x)</a:t>
                </a:r>
                <a:r>
                  <a:rPr lang="uz-Cyrl-UZ" sz="2500" i="1" baseline="30000" dirty="0">
                    <a:solidFill>
                      <a:schemeClr val="tx1"/>
                    </a:solidFill>
                  </a:rPr>
                  <a:t>v(x)</a:t>
                </a:r>
                <a:r>
                  <a:rPr lang="uz-Cyrl-UZ" sz="2500" i="1" dirty="0">
                    <a:solidFill>
                      <a:schemeClr val="tx1"/>
                    </a:solidFill>
                  </a:rPr>
                  <a:t>)’=u(x)</a:t>
                </a:r>
                <a:r>
                  <a:rPr lang="uz-Cyrl-UZ" sz="2500" i="1" baseline="30000" dirty="0">
                    <a:solidFill>
                      <a:schemeClr val="tx1"/>
                    </a:solidFill>
                  </a:rPr>
                  <a:t>v(x)</a:t>
                </a:r>
                <a:r>
                  <a:rPr lang="uz-Cyrl-UZ" sz="2500" i="1" dirty="0">
                    <a:solidFill>
                      <a:schemeClr val="tx1"/>
                    </a:solidFill>
                  </a:rPr>
                  <a:t>lnu(x)</a:t>
                </a:r>
                <a:r>
                  <a:rPr lang="en-US" sz="2500" i="1" dirty="0">
                    <a:solidFill>
                      <a:schemeClr val="tx1"/>
                    </a:solidFill>
                    <a:sym typeface="Symbol"/>
                  </a:rPr>
                  <a:t></a:t>
                </a:r>
                <a:r>
                  <a:rPr lang="uz-Cyrl-UZ" sz="2500" i="1" dirty="0">
                    <a:solidFill>
                      <a:schemeClr val="tx1"/>
                    </a:solidFill>
                  </a:rPr>
                  <a:t>v’(x)+v(x)</a:t>
                </a:r>
                <a:r>
                  <a:rPr lang="en-US" sz="2500" i="1" dirty="0">
                    <a:solidFill>
                      <a:schemeClr val="tx1"/>
                    </a:solidFill>
                    <a:sym typeface="Symbol"/>
                  </a:rPr>
                  <a:t></a:t>
                </a:r>
                <a:r>
                  <a:rPr lang="uz-Cyrl-UZ" sz="2500" i="1" dirty="0">
                    <a:solidFill>
                      <a:schemeClr val="tx1"/>
                    </a:solidFill>
                  </a:rPr>
                  <a:t>u(x)</a:t>
                </a:r>
                <a:r>
                  <a:rPr lang="uz-Cyrl-UZ" sz="2500" i="1" baseline="30000" dirty="0">
                    <a:solidFill>
                      <a:schemeClr val="tx1"/>
                    </a:solidFill>
                  </a:rPr>
                  <a:t>v(x)-1</a:t>
                </a:r>
                <a:r>
                  <a:rPr lang="ru-RU" sz="2500" i="1" dirty="0">
                    <a:solidFill>
                      <a:schemeClr val="tx1"/>
                    </a:solidFill>
                    <a:sym typeface="Symbol"/>
                  </a:rPr>
                  <a:t></a:t>
                </a:r>
                <a:r>
                  <a:rPr lang="uz-Cyrl-UZ" sz="2500" i="1" dirty="0">
                    <a:solidFill>
                      <a:schemeClr val="tx1"/>
                    </a:solidFill>
                  </a:rPr>
                  <a:t>u’(x) </a:t>
                </a:r>
                <a:r>
                  <a:rPr lang="uz-Cyrl-UZ" sz="2500" dirty="0">
                    <a:solidFill>
                      <a:schemeClr val="tx1"/>
                    </a:solidFill>
                  </a:rPr>
                  <a:t> formula kelib chiqadi.	</a:t>
                </a:r>
                <a:endParaRPr lang="ru-RU" sz="2500" dirty="0">
                  <a:solidFill>
                    <a:schemeClr val="tx1"/>
                  </a:solidFill>
                </a:endParaRPr>
              </a:p>
              <a:p>
                <a:r>
                  <a:rPr lang="uz-Cyrl-UZ" sz="2500" dirty="0">
                    <a:solidFill>
                      <a:schemeClr val="tx1"/>
                    </a:solidFill>
                  </a:rPr>
                  <a:t>Shunday qilib, daraja-ko‘rsatkichli funksiyaning hosilasi ikkita qo‘shiluvchidan iborat: agar </a:t>
                </a:r>
                <a:r>
                  <a:rPr lang="uz-Cyrl-UZ" sz="2500" i="1" dirty="0">
                    <a:solidFill>
                      <a:schemeClr val="tx1"/>
                    </a:solidFill>
                  </a:rPr>
                  <a:t>u(x)</a:t>
                </a:r>
                <a:r>
                  <a:rPr lang="uz-Cyrl-UZ" sz="2500" i="1" baseline="30000" dirty="0">
                    <a:solidFill>
                      <a:schemeClr val="tx1"/>
                    </a:solidFill>
                  </a:rPr>
                  <a:t>v(x)</a:t>
                </a:r>
                <a:r>
                  <a:rPr lang="uz-Cyrl-UZ" sz="2500" dirty="0">
                    <a:solidFill>
                      <a:schemeClr val="tx1"/>
                    </a:solidFill>
                  </a:rPr>
                  <a:t> ko‘rsatkichli funksiya deb qaralsa birinchi qo‘shiluvchi, agar </a:t>
                </a:r>
                <a:r>
                  <a:rPr lang="uz-Cyrl-UZ" sz="2500" i="1" dirty="0">
                    <a:solidFill>
                      <a:schemeClr val="tx1"/>
                    </a:solidFill>
                  </a:rPr>
                  <a:t>u(x)</a:t>
                </a:r>
                <a:r>
                  <a:rPr lang="uz-Cyrl-UZ" sz="2500" i="1" baseline="30000" dirty="0">
                    <a:solidFill>
                      <a:schemeClr val="tx1"/>
                    </a:solidFill>
                  </a:rPr>
                  <a:t>v(x)</a:t>
                </a:r>
                <a:r>
                  <a:rPr lang="uz-Cyrl-UZ" sz="2500" dirty="0">
                    <a:solidFill>
                      <a:schemeClr val="tx1"/>
                    </a:solidFill>
                  </a:rPr>
                  <a:t> darajali funksiya deb qaralsa ikkinchi qo‘shiluvchi hosil bo‘ladi.</a:t>
                </a:r>
                <a:endParaRPr lang="ru-RU" sz="2500" dirty="0">
                  <a:solidFill>
                    <a:schemeClr val="tx1"/>
                  </a:solidFill>
                </a:endParaRPr>
              </a:p>
              <a:p>
                <a:r>
                  <a:rPr lang="en-US" sz="2500" i="1" dirty="0" err="1">
                    <a:solidFill>
                      <a:schemeClr val="tx1"/>
                    </a:solidFill>
                  </a:rPr>
                  <a:t>Misol</a:t>
                </a:r>
                <a:r>
                  <a:rPr lang="en-US" sz="2500" i="1" dirty="0">
                    <a:solidFill>
                      <a:schemeClr val="tx1"/>
                    </a:solidFill>
                  </a:rPr>
                  <a:t>. y=x</a:t>
                </a:r>
                <a:r>
                  <a:rPr lang="en-US" sz="2500" i="1" baseline="30000" dirty="0">
                    <a:solidFill>
                      <a:schemeClr val="tx1"/>
                    </a:solidFill>
                  </a:rPr>
                  <a:t>x-1</a:t>
                </a:r>
                <a:r>
                  <a:rPr lang="en-US" sz="2500" dirty="0">
                    <a:solidFill>
                      <a:schemeClr val="tx1"/>
                    </a:solidFill>
                  </a:rPr>
                  <a:t> </a:t>
                </a:r>
                <a:r>
                  <a:rPr lang="en-US" sz="2500" dirty="0" err="1">
                    <a:solidFill>
                      <a:schemeClr val="tx1"/>
                    </a:solidFill>
                  </a:rPr>
                  <a:t>funksiyaning</a:t>
                </a:r>
                <a:r>
                  <a:rPr lang="en-US" sz="2500" dirty="0">
                    <a:solidFill>
                      <a:schemeClr val="tx1"/>
                    </a:solidFill>
                  </a:rPr>
                  <a:t> </a:t>
                </a:r>
                <a:r>
                  <a:rPr lang="en-US" sz="2500" dirty="0" err="1">
                    <a:solidFill>
                      <a:schemeClr val="tx1"/>
                    </a:solidFill>
                  </a:rPr>
                  <a:t>hosilasini</a:t>
                </a:r>
                <a:r>
                  <a:rPr lang="en-US" sz="2500" dirty="0">
                    <a:solidFill>
                      <a:schemeClr val="tx1"/>
                    </a:solidFill>
                  </a:rPr>
                  <a:t> toping.</a:t>
                </a:r>
                <a:endParaRPr lang="ru-RU" sz="25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en-US" sz="2500" i="1" dirty="0" err="1">
                    <a:solidFill>
                      <a:schemeClr val="tx1"/>
                    </a:solidFill>
                  </a:rPr>
                  <a:t>Yechish</a:t>
                </a:r>
                <a:r>
                  <a:rPr lang="en-US" sz="2500" i="1" dirty="0">
                    <a:solidFill>
                      <a:schemeClr val="tx1"/>
                    </a:solidFill>
                  </a:rPr>
                  <a:t>.</a:t>
                </a:r>
                <a:r>
                  <a:rPr lang="en-US" sz="2500" dirty="0">
                    <a:solidFill>
                      <a:schemeClr val="tx1"/>
                    </a:solidFill>
                  </a:rPr>
                  <a:t> (1) </a:t>
                </a:r>
                <a:r>
                  <a:rPr lang="en-US" sz="2500" dirty="0" err="1">
                    <a:solidFill>
                      <a:schemeClr val="tx1"/>
                    </a:solidFill>
                  </a:rPr>
                  <a:t>formulani</a:t>
                </a:r>
                <a:r>
                  <a:rPr lang="en-US" sz="2500" dirty="0">
                    <a:solidFill>
                      <a:schemeClr val="tx1"/>
                    </a:solidFill>
                  </a:rPr>
                  <a:t> </a:t>
                </a:r>
                <a:r>
                  <a:rPr lang="en-US" sz="2500" dirty="0" err="1">
                    <a:solidFill>
                      <a:schemeClr val="tx1"/>
                    </a:solidFill>
                  </a:rPr>
                  <a:t>qo‘llaymiz</a:t>
                </a:r>
                <a:r>
                  <a:rPr lang="en-US" sz="2500" dirty="0" smtClean="0">
                    <a:solidFill>
                      <a:schemeClr val="tx1"/>
                    </a:solidFill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2500" i="1" dirty="0">
                    <a:solidFill>
                      <a:schemeClr val="tx1"/>
                    </a:solidFill>
                  </a:rPr>
                  <a:t>y’=y</a:t>
                </a:r>
                <a:r>
                  <a:rPr lang="en-US" sz="2500" i="1" dirty="0">
                    <a:solidFill>
                      <a:schemeClr val="tx1"/>
                    </a:solidFill>
                    <a:sym typeface="Symbol"/>
                  </a:rPr>
                  <a:t></a:t>
                </a:r>
                <a:r>
                  <a:rPr lang="en-US" sz="2500" i="1" dirty="0">
                    <a:solidFill>
                      <a:schemeClr val="tx1"/>
                    </a:solidFill>
                  </a:rPr>
                  <a:t>(lnx</a:t>
                </a:r>
                <a:r>
                  <a:rPr lang="en-US" sz="2500" i="1" baseline="30000" dirty="0">
                    <a:solidFill>
                      <a:schemeClr val="tx1"/>
                    </a:solidFill>
                  </a:rPr>
                  <a:t>x-1</a:t>
                </a:r>
                <a:r>
                  <a:rPr lang="en-US" sz="2500" i="1" dirty="0">
                    <a:solidFill>
                      <a:schemeClr val="tx1"/>
                    </a:solidFill>
                  </a:rPr>
                  <a:t>)’=x</a:t>
                </a:r>
                <a:r>
                  <a:rPr lang="en-US" sz="2500" i="1" baseline="30000" dirty="0">
                    <a:solidFill>
                      <a:schemeClr val="tx1"/>
                    </a:solidFill>
                  </a:rPr>
                  <a:t>x-1</a:t>
                </a:r>
                <a:r>
                  <a:rPr lang="en-US" sz="2500" i="1" dirty="0">
                    <a:solidFill>
                      <a:schemeClr val="tx1"/>
                    </a:solidFill>
                    <a:sym typeface="Symbol"/>
                  </a:rPr>
                  <a:t></a:t>
                </a:r>
                <a:r>
                  <a:rPr lang="en-US" sz="2500" i="1" dirty="0">
                    <a:solidFill>
                      <a:schemeClr val="tx1"/>
                    </a:solidFill>
                  </a:rPr>
                  <a:t>((x-1)</a:t>
                </a:r>
                <a:r>
                  <a:rPr lang="en-US" sz="2500" i="1" dirty="0" err="1">
                    <a:solidFill>
                      <a:schemeClr val="tx1"/>
                    </a:solidFill>
                  </a:rPr>
                  <a:t>lnx</a:t>
                </a:r>
                <a:r>
                  <a:rPr lang="en-US" sz="2500" i="1" dirty="0">
                    <a:solidFill>
                      <a:schemeClr val="tx1"/>
                    </a:solidFill>
                  </a:rPr>
                  <a:t>)’</a:t>
                </a:r>
                <a:r>
                  <a:rPr lang="en-US" sz="2500" dirty="0">
                    <a:solidFill>
                      <a:schemeClr val="tx1"/>
                    </a:solidFill>
                  </a:rPr>
                  <a:t>= </a:t>
                </a:r>
                <a:r>
                  <a:rPr lang="en-US" sz="2500" i="1" dirty="0">
                    <a:solidFill>
                      <a:schemeClr val="tx1"/>
                    </a:solidFill>
                  </a:rPr>
                  <a:t>x</a:t>
                </a:r>
                <a:r>
                  <a:rPr lang="en-US" sz="2500" i="1" baseline="30000" dirty="0">
                    <a:solidFill>
                      <a:schemeClr val="tx1"/>
                    </a:solidFill>
                  </a:rPr>
                  <a:t>x-1</a:t>
                </a:r>
                <a:r>
                  <a:rPr lang="en-US" sz="2500" i="1" dirty="0">
                    <a:solidFill>
                      <a:schemeClr val="tx1"/>
                    </a:solidFill>
                    <a:sym typeface="Symbol"/>
                  </a:rPr>
                  <a:t></a:t>
                </a:r>
                <a:r>
                  <a:rPr lang="en-US" sz="2500" i="1" dirty="0">
                    <a:solidFill>
                      <a:schemeClr val="tx1"/>
                    </a:solidFill>
                  </a:rPr>
                  <a:t>(</a:t>
                </a:r>
                <a:r>
                  <a:rPr lang="en-US" sz="2500" i="1" dirty="0" smtClean="0">
                    <a:solidFill>
                      <a:schemeClr val="tx1"/>
                    </a:solidFill>
                  </a:rPr>
                  <a:t>lnx+1</a:t>
                </a:r>
                <a14:m>
                  <m:oMath xmlns:m="http://schemas.openxmlformats.org/officeDocument/2006/math">
                    <m:r>
                      <a:rPr lang="en-US" sz="2500" b="0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25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5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5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500" i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500" i="1" dirty="0">
                    <a:solidFill>
                      <a:schemeClr val="tx1"/>
                    </a:solidFill>
                  </a:rPr>
                  <a:t>).</a:t>
                </a:r>
                <a:endParaRPr lang="ru-RU" sz="25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en-US" sz="2500" dirty="0" smtClean="0">
                    <a:solidFill>
                      <a:schemeClr val="tx1"/>
                    </a:solidFill>
                  </a:rPr>
                  <a:t> </a:t>
                </a:r>
                <a:endParaRPr lang="ru-RU" sz="25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Объект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88640"/>
                <a:ext cx="9144000" cy="6669360"/>
              </a:xfrm>
              <a:blipFill rotWithShape="1">
                <a:blip r:embed="rId2"/>
                <a:stretch>
                  <a:fillRect l="-1067" t="-1005" r="-733" b="-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77215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395536" y="1389053"/>
            <a:ext cx="3673549" cy="4176463"/>
          </a:xfrm>
          <a:prstGeom prst="rightArrow">
            <a:avLst>
              <a:gd name="adj1" fmla="val 50000"/>
              <a:gd name="adj2" fmla="val 30524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Logarifmik</a:t>
            </a:r>
            <a:r>
              <a:rPr kumimoji="0" lang="uz-Cyrl-U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va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daraja-ko‘rsatkichli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funksiyalarning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hosilasi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nimaga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teng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4693492" y="620688"/>
            <a:ext cx="3737290" cy="2647773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4693492" y="3861048"/>
            <a:ext cx="3737290" cy="2531595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Рисунок 5" descr="F:\картинки\HOMEANIM\AG00317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560" y="4399825"/>
            <a:ext cx="2071688" cy="2331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3" descr="aluno0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25" y="-236588"/>
            <a:ext cx="1982787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7997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3178846" y="1438281"/>
            <a:ext cx="2688008" cy="1561848"/>
          </a:xfrm>
          <a:prstGeom prst="ellipse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ASOSIY ELEMENTAR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FUNKSIYALAR</a:t>
            </a:r>
            <a:endParaRPr lang="ru-RU" sz="32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вал 5"/>
              <p:cNvSpPr/>
              <p:nvPr/>
            </p:nvSpPr>
            <p:spPr>
              <a:xfrm rot="19951056">
                <a:off x="1186557" y="838958"/>
                <a:ext cx="1899337" cy="1088578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5"/>
              </a:fillRef>
              <a:effectRef idx="1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 y=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𝒍𝒐𝒈</m:t>
                        </m:r>
                      </m:e>
                      <m:sub>
                        <m:r>
                          <a:rPr lang="en-US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</m:sub>
                    </m:sSub>
                    <m:r>
                      <a:rPr lang="en-US" b="1">
                        <a:solidFill>
                          <a:schemeClr val="tx1"/>
                        </a:solidFill>
                        <a:latin typeface="Cambria Math"/>
                      </a:rPr>
                      <m:t>𝐱</m:t>
                    </m:r>
                  </m:oMath>
                </a14:m>
                <a:endParaRPr lang="ru-R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Овал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951056">
                <a:off x="1186557" y="838958"/>
                <a:ext cx="1899337" cy="1088578"/>
              </a:xfrm>
              <a:prstGeom prst="ellipse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Овал 6"/>
          <p:cNvSpPr/>
          <p:nvPr/>
        </p:nvSpPr>
        <p:spPr>
          <a:xfrm>
            <a:off x="1696918" y="4345174"/>
            <a:ext cx="2067740" cy="1008112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Teskari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trigonometrik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funksiyalar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436096" y="4152553"/>
            <a:ext cx="2154804" cy="1008112"/>
          </a:xfrm>
          <a:prstGeom prst="ellipse">
            <a:avLst/>
          </a:prstGeom>
          <a:ln>
            <a:solidFill>
              <a:srgbClr val="FFFF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</a:rPr>
              <a:t>Trigonometrik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funksiyalar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119031" y="2995801"/>
            <a:ext cx="1788357" cy="10081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Y=</a:t>
            </a:r>
            <a:r>
              <a:rPr lang="en-US" sz="2000" b="1" dirty="0" err="1" smtClean="0">
                <a:solidFill>
                  <a:schemeClr val="tx1"/>
                </a:solidFill>
              </a:rPr>
              <a:t>arcsinx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 rot="19670601">
            <a:off x="137894" y="3368824"/>
            <a:ext cx="1676020" cy="10081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Y=</a:t>
            </a:r>
            <a:r>
              <a:rPr lang="en-US" b="1" dirty="0" err="1" smtClean="0">
                <a:solidFill>
                  <a:schemeClr val="tx1"/>
                </a:solidFill>
              </a:rPr>
              <a:t>arccosx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 rot="1942054">
            <a:off x="631348" y="5485084"/>
            <a:ext cx="1714794" cy="10081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Y=</a:t>
            </a:r>
            <a:r>
              <a:rPr lang="en-US" sz="2000" b="1" dirty="0" err="1" smtClean="0">
                <a:solidFill>
                  <a:schemeClr val="tx1"/>
                </a:solidFill>
              </a:rPr>
              <a:t>arctgx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 rot="20054849">
            <a:off x="3089464" y="5317431"/>
            <a:ext cx="1960348" cy="10081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Y=</a:t>
            </a:r>
            <a:r>
              <a:rPr lang="en-US" sz="2000" b="1" dirty="0" err="1" smtClean="0">
                <a:solidFill>
                  <a:schemeClr val="tx1"/>
                </a:solidFill>
              </a:rPr>
              <a:t>arcctgx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306186" y="3229364"/>
            <a:ext cx="1560668" cy="10081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Y=</a:t>
            </a:r>
            <a:r>
              <a:rPr lang="en-US" sz="2000" b="1" dirty="0" err="1" smtClean="0">
                <a:solidFill>
                  <a:schemeClr val="tx1"/>
                </a:solidFill>
              </a:rPr>
              <a:t>cosx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7394489" y="5424473"/>
            <a:ext cx="1560668" cy="10081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Y=</a:t>
            </a:r>
            <a:r>
              <a:rPr lang="en-US" sz="2800" b="1" dirty="0" err="1" smtClean="0">
                <a:solidFill>
                  <a:schemeClr val="tx1"/>
                </a:solidFill>
              </a:rPr>
              <a:t>tgx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230668" y="5353286"/>
            <a:ext cx="1560668" cy="10081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Y=</a:t>
            </a:r>
            <a:r>
              <a:rPr lang="en-US" sz="2400" b="1" dirty="0" err="1" smtClean="0">
                <a:solidFill>
                  <a:schemeClr val="tx1"/>
                </a:solidFill>
              </a:rPr>
              <a:t>ctgx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 rot="513278">
            <a:off x="7381280" y="3300634"/>
            <a:ext cx="1560668" cy="1008112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Y=</a:t>
            </a:r>
            <a:r>
              <a:rPr lang="en-US" sz="2000" b="1" dirty="0" err="1" smtClean="0">
                <a:solidFill>
                  <a:schemeClr val="tx1"/>
                </a:solidFill>
              </a:rPr>
              <a:t>sinx</a:t>
            </a:r>
            <a:endParaRPr lang="ru-RU" sz="20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Овал 17"/>
              <p:cNvSpPr/>
              <p:nvPr/>
            </p:nvSpPr>
            <p:spPr>
              <a:xfrm>
                <a:off x="6953993" y="1800308"/>
                <a:ext cx="1560668" cy="1008112"/>
              </a:xfrm>
              <a:prstGeom prst="ellipse">
                <a:avLst/>
              </a:prstGeom>
            </p:spPr>
            <p:style>
              <a:lnRef idx="3">
                <a:schemeClr val="lt1"/>
              </a:lnRef>
              <a:fillRef idx="1">
                <a:schemeClr val="accent5"/>
              </a:fillRef>
              <a:effectRef idx="1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>
                    <a:solidFill>
                      <a:schemeClr val="tx1"/>
                    </a:solidFill>
                  </a:rPr>
                  <a:t>y=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sz="20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𝒏</m:t>
                        </m:r>
                      </m:sup>
                    </m:sSup>
                  </m:oMath>
                </a14:m>
                <a:endParaRPr lang="ru-RU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Овал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3993" y="1800308"/>
                <a:ext cx="1560668" cy="1008112"/>
              </a:xfrm>
              <a:prstGeom prst="ellipse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Овал 18"/>
              <p:cNvSpPr/>
              <p:nvPr/>
            </p:nvSpPr>
            <p:spPr>
              <a:xfrm>
                <a:off x="4655761" y="351170"/>
                <a:ext cx="2298231" cy="1008112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</a:rPr>
                  <a:t> y=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en-US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sup>
                    </m:sSup>
                    <m:r>
                      <a:rPr lang="en-US" b="1">
                        <a:solidFill>
                          <a:schemeClr val="tx1"/>
                        </a:solidFill>
                        <a:latin typeface="Cambria Math"/>
                      </a:rPr>
                      <m:t>, (</m:t>
                    </m:r>
                    <m:r>
                      <a:rPr lang="en-US" b="1">
                        <a:solidFill>
                          <a:schemeClr val="tx1"/>
                        </a:solidFill>
                        <a:latin typeface="Cambria Math"/>
                      </a:rPr>
                      <m:t>𝐚</m:t>
                    </m:r>
                    <m:r>
                      <a:rPr lang="en-US" b="1">
                        <a:solidFill>
                          <a:schemeClr val="tx1"/>
                        </a:solidFill>
                        <a:latin typeface="Cambria Math"/>
                      </a:rPr>
                      <m:t>&gt;</m:t>
                    </m:r>
                    <m:r>
                      <a:rPr lang="en-US" b="1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  <m:r>
                      <a:rPr lang="en-US" b="1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chemeClr val="tx1"/>
                    </a:solidFill>
                  </a:rPr>
                  <a:t> </a:t>
                </a:r>
                <a:endParaRPr lang="ru-R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Овал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761" y="351170"/>
                <a:ext cx="2298231" cy="1008112"/>
              </a:xfrm>
              <a:prstGeom prst="ellipse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 стрелкой 20"/>
          <p:cNvCxnSpPr>
            <a:stCxn id="5" idx="2"/>
            <a:endCxn id="6" idx="4"/>
          </p:cNvCxnSpPr>
          <p:nvPr/>
        </p:nvCxnSpPr>
        <p:spPr>
          <a:xfrm flipH="1" flipV="1">
            <a:off x="2387402" y="1866114"/>
            <a:ext cx="791444" cy="35309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5" idx="4"/>
            <a:endCxn id="7" idx="7"/>
          </p:cNvCxnSpPr>
          <p:nvPr/>
        </p:nvCxnSpPr>
        <p:spPr>
          <a:xfrm flipH="1">
            <a:off x="3461844" y="3000129"/>
            <a:ext cx="1061006" cy="14926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5" idx="5"/>
            <a:endCxn id="8" idx="7"/>
          </p:cNvCxnSpPr>
          <p:nvPr/>
        </p:nvCxnSpPr>
        <p:spPr>
          <a:xfrm>
            <a:off x="5473204" y="2771402"/>
            <a:ext cx="1802132" cy="152878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5" idx="0"/>
            <a:endCxn id="19" idx="2"/>
          </p:cNvCxnSpPr>
          <p:nvPr/>
        </p:nvCxnSpPr>
        <p:spPr>
          <a:xfrm flipV="1">
            <a:off x="4522850" y="855226"/>
            <a:ext cx="132911" cy="5830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5" idx="7"/>
            <a:endCxn id="18" idx="2"/>
          </p:cNvCxnSpPr>
          <p:nvPr/>
        </p:nvCxnSpPr>
        <p:spPr>
          <a:xfrm>
            <a:off x="5473204" y="1667008"/>
            <a:ext cx="1480789" cy="6373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8" idx="0"/>
            <a:endCxn id="13" idx="6"/>
          </p:cNvCxnSpPr>
          <p:nvPr/>
        </p:nvCxnSpPr>
        <p:spPr>
          <a:xfrm flipH="1" flipV="1">
            <a:off x="5866854" y="3733420"/>
            <a:ext cx="646644" cy="41913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8" idx="6"/>
            <a:endCxn id="16" idx="4"/>
          </p:cNvCxnSpPr>
          <p:nvPr/>
        </p:nvCxnSpPr>
        <p:spPr>
          <a:xfrm flipV="1">
            <a:off x="7590900" y="4303138"/>
            <a:ext cx="495734" cy="35347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8" idx="4"/>
            <a:endCxn id="14" idx="2"/>
          </p:cNvCxnSpPr>
          <p:nvPr/>
        </p:nvCxnSpPr>
        <p:spPr>
          <a:xfrm>
            <a:off x="6513498" y="5160665"/>
            <a:ext cx="880991" cy="7678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stCxn id="8" idx="2"/>
            <a:endCxn id="15" idx="2"/>
          </p:cNvCxnSpPr>
          <p:nvPr/>
        </p:nvCxnSpPr>
        <p:spPr>
          <a:xfrm flipH="1">
            <a:off x="5230668" y="4656609"/>
            <a:ext cx="205428" cy="120073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stCxn id="7" idx="1"/>
            <a:endCxn id="9" idx="2"/>
          </p:cNvCxnSpPr>
          <p:nvPr/>
        </p:nvCxnSpPr>
        <p:spPr>
          <a:xfrm flipV="1">
            <a:off x="1999732" y="3499857"/>
            <a:ext cx="119299" cy="9929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>
            <a:stCxn id="7" idx="4"/>
            <a:endCxn id="11" idx="7"/>
          </p:cNvCxnSpPr>
          <p:nvPr/>
        </p:nvCxnSpPr>
        <p:spPr>
          <a:xfrm flipH="1">
            <a:off x="2191630" y="5353286"/>
            <a:ext cx="539158" cy="6593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>
            <a:stCxn id="7" idx="2"/>
            <a:endCxn id="10" idx="4"/>
          </p:cNvCxnSpPr>
          <p:nvPr/>
        </p:nvCxnSpPr>
        <p:spPr>
          <a:xfrm flipH="1" flipV="1">
            <a:off x="1244181" y="4299612"/>
            <a:ext cx="452737" cy="5496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>
            <a:stCxn id="7" idx="5"/>
            <a:endCxn id="12" idx="1"/>
          </p:cNvCxnSpPr>
          <p:nvPr/>
        </p:nvCxnSpPr>
        <p:spPr>
          <a:xfrm flipH="1">
            <a:off x="3290529" y="5205651"/>
            <a:ext cx="171315" cy="59595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876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7" y="1628800"/>
            <a:ext cx="8352928" cy="4896544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1. </a:t>
            </a:r>
            <a:r>
              <a:rPr lang="uz-Cyrl-UZ" dirty="0">
                <a:solidFill>
                  <a:schemeClr val="tx1"/>
                </a:solidFill>
              </a:rPr>
              <a:t>Q</a:t>
            </a:r>
            <a:r>
              <a:rPr lang="en-US" dirty="0" err="1">
                <a:solidFill>
                  <a:schemeClr val="tx1"/>
                </a:solidFill>
              </a:rPr>
              <a:t>uyidagi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murakkab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funksiyalarning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hosilalarini</a:t>
            </a:r>
            <a:r>
              <a:rPr lang="en-US" dirty="0">
                <a:solidFill>
                  <a:schemeClr val="tx1"/>
                </a:solidFill>
              </a:rPr>
              <a:t> toping: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   a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i="1" dirty="0">
                <a:solidFill>
                  <a:schemeClr val="tx1"/>
                </a:solidFill>
              </a:rPr>
              <a:t>y=(3x</a:t>
            </a:r>
            <a:r>
              <a:rPr lang="en-US" i="1" baseline="30000" dirty="0">
                <a:solidFill>
                  <a:schemeClr val="tx1"/>
                </a:solidFill>
              </a:rPr>
              <a:t>3</a:t>
            </a:r>
            <a:r>
              <a:rPr lang="en-US" i="1" dirty="0">
                <a:solidFill>
                  <a:schemeClr val="tx1"/>
                </a:solidFill>
              </a:rPr>
              <a:t>-4x</a:t>
            </a:r>
            <a:r>
              <a:rPr lang="en-US" i="1" baseline="30000" dirty="0">
                <a:solidFill>
                  <a:schemeClr val="tx1"/>
                </a:solidFill>
              </a:rPr>
              <a:t>2</a:t>
            </a:r>
            <a:r>
              <a:rPr lang="en-US" i="1" dirty="0">
                <a:solidFill>
                  <a:schemeClr val="tx1"/>
                </a:solidFill>
              </a:rPr>
              <a:t>+7)</a:t>
            </a:r>
            <a:r>
              <a:rPr lang="en-US" i="1" baseline="30000" dirty="0">
                <a:solidFill>
                  <a:schemeClr val="tx1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;    b) </a:t>
            </a:r>
            <a:r>
              <a:rPr lang="en-US" i="1" dirty="0">
                <a:solidFill>
                  <a:schemeClr val="tx1"/>
                </a:solidFill>
              </a:rPr>
              <a:t>y= </a:t>
            </a:r>
            <a:r>
              <a:rPr lang="en-US" i="1" dirty="0" smtClean="0">
                <a:solidFill>
                  <a:schemeClr val="tx1"/>
                </a:solidFill>
              </a:rPr>
              <a:t>                    ;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>
                <a:solidFill>
                  <a:schemeClr val="tx1"/>
                </a:solidFill>
              </a:rPr>
              <a:t>c)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 smtClean="0">
                <a:solidFill>
                  <a:schemeClr val="tx1"/>
                </a:solidFill>
              </a:rPr>
              <a:t>=             ;  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                                        d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=</a:t>
            </a:r>
            <a:r>
              <a:rPr lang="en-US" dirty="0" err="1">
                <a:solidFill>
                  <a:schemeClr val="tx1"/>
                </a:solidFill>
              </a:rPr>
              <a:t>arctg</a:t>
            </a:r>
            <a:r>
              <a:rPr lang="en-US" dirty="0">
                <a:solidFill>
                  <a:schemeClr val="tx1"/>
                </a:solidFill>
              </a:rPr>
              <a:t>(3-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baseline="30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).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Ushbu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f(x)=x</a:t>
            </a:r>
            <a:r>
              <a:rPr lang="en-US" i="1" baseline="30000" dirty="0">
                <a:solidFill>
                  <a:schemeClr val="tx1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teskari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bo‘lgan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=5 </a:t>
            </a:r>
            <a:r>
              <a:rPr lang="en-US" dirty="0" err="1">
                <a:solidFill>
                  <a:schemeClr val="tx1"/>
                </a:solidFill>
              </a:rPr>
              <a:t>nuqtadagi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hosilasini</a:t>
            </a:r>
            <a:r>
              <a:rPr lang="en-US" dirty="0">
                <a:solidFill>
                  <a:schemeClr val="tx1"/>
                </a:solidFill>
              </a:rPr>
              <a:t> toping.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3. </a:t>
            </a:r>
            <a:r>
              <a:rPr lang="en-US" dirty="0" err="1">
                <a:solidFill>
                  <a:schemeClr val="tx1"/>
                </a:solidFill>
              </a:rPr>
              <a:t>Giperbolik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i="1" dirty="0" err="1">
                <a:solidFill>
                  <a:schemeClr val="tx1"/>
                </a:solidFill>
              </a:rPr>
              <a:t>shx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chx</a:t>
            </a:r>
            <a:r>
              <a:rPr lang="en-US" i="1" dirty="0">
                <a:solidFill>
                  <a:schemeClr val="tx1"/>
                </a:solidFill>
              </a:rPr>
              <a:t>, thx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cthx</a:t>
            </a:r>
            <a:r>
              <a:rPr lang="en-US" dirty="0">
                <a:solidFill>
                  <a:schemeClr val="tx1"/>
                </a:solidFill>
              </a:rPr>
              <a:t> ) </a:t>
            </a:r>
            <a:r>
              <a:rPr lang="en-US" dirty="0" err="1">
                <a:solidFill>
                  <a:schemeClr val="tx1"/>
                </a:solidFill>
              </a:rPr>
              <a:t>funksiyalarning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uz-Cyrl-UZ" dirty="0">
                <a:solidFill>
                  <a:schemeClr val="tx1"/>
                </a:solidFill>
              </a:rPr>
              <a:t>hosilalari </a:t>
            </a:r>
            <a:r>
              <a:rPr lang="en-US" dirty="0" err="1">
                <a:solidFill>
                  <a:schemeClr val="tx1"/>
                </a:solidFill>
              </a:rPr>
              <a:t>uchun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formulalar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keltirib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chiqaring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4. </a:t>
            </a:r>
            <a:r>
              <a:rPr lang="en-US" dirty="0" err="1">
                <a:solidFill>
                  <a:schemeClr val="tx1"/>
                </a:solidFill>
              </a:rPr>
              <a:t>Teskari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giperbolik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funksiyalarning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hosilalari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uchun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formulalar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keltirib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chiqaring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5. </a:t>
            </a:r>
            <a:r>
              <a:rPr lang="en-US" dirty="0" err="1">
                <a:solidFill>
                  <a:schemeClr val="tx1"/>
                </a:solidFill>
              </a:rPr>
              <a:t>Quyidagi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funksiyalarning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hosilalarini</a:t>
            </a:r>
            <a:r>
              <a:rPr lang="en-US" dirty="0">
                <a:solidFill>
                  <a:schemeClr val="tx1"/>
                </a:solidFill>
              </a:rPr>
              <a:t> toping: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  a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i="1" dirty="0">
                <a:solidFill>
                  <a:schemeClr val="tx1"/>
                </a:solidFill>
              </a:rPr>
              <a:t>y=3</a:t>
            </a:r>
            <a:r>
              <a:rPr lang="en-US" i="1" baseline="30000" dirty="0">
                <a:solidFill>
                  <a:schemeClr val="tx1"/>
                </a:solidFill>
              </a:rPr>
              <a:t>x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</a:t>
            </a:r>
            <a:r>
              <a:rPr lang="en-US" i="1" dirty="0">
                <a:solidFill>
                  <a:schemeClr val="tx1"/>
                </a:solidFill>
              </a:rPr>
              <a:t>tgx</a:t>
            </a:r>
            <a:r>
              <a:rPr lang="en-US" dirty="0">
                <a:solidFill>
                  <a:schemeClr val="tx1"/>
                </a:solidFill>
              </a:rPr>
              <a:t>;   b) </a:t>
            </a:r>
            <a:r>
              <a:rPr lang="en-US" i="1" dirty="0">
                <a:solidFill>
                  <a:schemeClr val="tx1"/>
                </a:solidFill>
              </a:rPr>
              <a:t>y=ln</a:t>
            </a:r>
            <a:r>
              <a:rPr lang="en-US" i="1" baseline="30000" dirty="0">
                <a:solidFill>
                  <a:schemeClr val="tx1"/>
                </a:solidFill>
              </a:rPr>
              <a:t>3</a:t>
            </a:r>
            <a:r>
              <a:rPr lang="en-US" i="1" dirty="0">
                <a:solidFill>
                  <a:schemeClr val="tx1"/>
                </a:solidFill>
              </a:rPr>
              <a:t>4x</a:t>
            </a:r>
            <a:r>
              <a:rPr lang="en-US" dirty="0">
                <a:solidFill>
                  <a:schemeClr val="tx1"/>
                </a:solidFill>
              </a:rPr>
              <a:t>;  c) </a:t>
            </a:r>
            <a:r>
              <a:rPr lang="en-US" i="1" dirty="0">
                <a:solidFill>
                  <a:schemeClr val="tx1"/>
                </a:solidFill>
              </a:rPr>
              <a:t>y=sin3x+2</a:t>
            </a:r>
            <a:r>
              <a:rPr lang="en-US" i="1" baseline="30000" dirty="0">
                <a:solidFill>
                  <a:schemeClr val="tx1"/>
                </a:solidFill>
              </a:rPr>
              <a:t>1-2x</a:t>
            </a:r>
            <a:r>
              <a:rPr lang="en-US" dirty="0">
                <a:solidFill>
                  <a:schemeClr val="tx1"/>
                </a:solidFill>
              </a:rPr>
              <a:t>;  d)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 smtClean="0">
                <a:solidFill>
                  <a:schemeClr val="tx1"/>
                </a:solidFill>
              </a:rPr>
              <a:t>=                         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052736"/>
          </a:xfrm>
        </p:spPr>
        <p:txBody>
          <a:bodyPr>
            <a:normAutofit fontScale="90000"/>
          </a:bodyPr>
          <a:lstStyle/>
          <a:p>
            <a:r>
              <a:rPr lang="en-US" b="1" i="1" dirty="0" err="1">
                <a:solidFill>
                  <a:srgbClr val="C00000"/>
                </a:solidFill>
              </a:rPr>
              <a:t>Mustaqil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yechish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uchun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misol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va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masalalar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ru-RU" dirty="0">
                <a:solidFill>
                  <a:srgbClr val="C00000"/>
                </a:solidFill>
              </a:rPr>
              <a:t/>
            </a:r>
            <a:br>
              <a:rPr lang="ru-RU" dirty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836512"/>
              </p:ext>
            </p:extLst>
          </p:nvPr>
        </p:nvGraphicFramePr>
        <p:xfrm>
          <a:off x="3851920" y="2060848"/>
          <a:ext cx="1296144" cy="487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4" name="Формула" r:id="rId3" imgW="825480" imgH="253800" progId="Equation.3">
                  <p:embed/>
                </p:oleObj>
              </mc:Choice>
              <mc:Fallback>
                <p:oleObj name="Формула" r:id="rId3" imgW="82548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51920" y="2060848"/>
                        <a:ext cx="1296144" cy="487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1047238"/>
              </p:ext>
            </p:extLst>
          </p:nvPr>
        </p:nvGraphicFramePr>
        <p:xfrm>
          <a:off x="6084168" y="1988840"/>
          <a:ext cx="936104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5" name="Формула" r:id="rId5" imgW="571320" imgH="469800" progId="Equation.3">
                  <p:embed/>
                </p:oleObj>
              </mc:Choice>
              <mc:Fallback>
                <p:oleObj name="Формула" r:id="rId5" imgW="57132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84168" y="1988840"/>
                        <a:ext cx="936104" cy="792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20462"/>
              </p:ext>
            </p:extLst>
          </p:nvPr>
        </p:nvGraphicFramePr>
        <p:xfrm>
          <a:off x="6516216" y="5661248"/>
          <a:ext cx="1440160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6" name="Формула" r:id="rId7" imgW="799920" imgH="393480" progId="Equation.3">
                  <p:embed/>
                </p:oleObj>
              </mc:Choice>
              <mc:Fallback>
                <p:oleObj name="Формула" r:id="rId7" imgW="79992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516216" y="5661248"/>
                        <a:ext cx="1440160" cy="8640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233355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</a:rPr>
              <a:t>B</a:t>
            </a:r>
            <a:r>
              <a:rPr lang="uz-Cyrl-UZ" sz="4000" b="1" dirty="0" smtClean="0">
                <a:solidFill>
                  <a:srgbClr val="C00000"/>
                </a:solidFill>
              </a:rPr>
              <a:t>/</a:t>
            </a:r>
            <a:r>
              <a:rPr lang="en-US" sz="4000" b="1" dirty="0" smtClean="0">
                <a:solidFill>
                  <a:srgbClr val="C00000"/>
                </a:solidFill>
              </a:rPr>
              <a:t>BX</a:t>
            </a:r>
            <a:r>
              <a:rPr lang="uz-Cyrl-UZ" sz="4000" b="1" dirty="0" smtClean="0">
                <a:solidFill>
                  <a:srgbClr val="C00000"/>
                </a:solidFill>
              </a:rPr>
              <a:t>/</a:t>
            </a:r>
            <a:r>
              <a:rPr lang="en-US" sz="4000" b="1" dirty="0" smtClean="0">
                <a:solidFill>
                  <a:srgbClr val="C00000"/>
                </a:solidFill>
              </a:rPr>
              <a:t>B</a:t>
            </a:r>
            <a:r>
              <a:rPr lang="uz-Cyrl-UZ" sz="4000" b="1" dirty="0" smtClean="0">
                <a:solidFill>
                  <a:srgbClr val="C00000"/>
                </a:solidFill>
              </a:rPr>
              <a:t>  </a:t>
            </a:r>
            <a:r>
              <a:rPr lang="en-US" sz="4000" b="1" dirty="0" smtClean="0">
                <a:solidFill>
                  <a:srgbClr val="C00000"/>
                </a:solidFill>
              </a:rPr>
              <a:t>JADVALI</a:t>
            </a:r>
            <a:endParaRPr lang="ru-RU" sz="4000" b="1" dirty="0">
              <a:solidFill>
                <a:srgbClr val="C00000"/>
              </a:solidFill>
            </a:endParaRPr>
          </a:p>
        </p:txBody>
      </p:sp>
      <p:graphicFrame>
        <p:nvGraphicFramePr>
          <p:cNvPr id="157801" name="Group 10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3026634"/>
              </p:ext>
            </p:extLst>
          </p:nvPr>
        </p:nvGraphicFramePr>
        <p:xfrm>
          <a:off x="611560" y="2060848"/>
          <a:ext cx="7772400" cy="4114801"/>
        </p:xfrm>
        <a:graphic>
          <a:graphicData uri="http://schemas.openxmlformats.org/drawingml/2006/table">
            <a:tbl>
              <a:tblPr/>
              <a:tblGrid>
                <a:gridCol w="2590800"/>
                <a:gridCol w="2593776"/>
                <a:gridCol w="2587824"/>
              </a:tblGrid>
              <a:tr h="1427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Bilaman</a:t>
                      </a:r>
                      <a:endParaRPr kumimoji="0" lang="uz-Cyrl-UZ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Bilishni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xohlayman</a:t>
                      </a:r>
                      <a:endParaRPr kumimoji="0" lang="uz-Cyrl-UZ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Bilib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oldim</a:t>
                      </a:r>
                      <a:endParaRPr kumimoji="0" lang="uz-Cyrl-UZ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7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0967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196752"/>
            <a:ext cx="8424937" cy="5472608"/>
          </a:xfrm>
        </p:spPr>
        <p:txBody>
          <a:bodyPr>
            <a:normAutofit fontScale="92500" lnSpcReduction="20000"/>
          </a:bodyPr>
          <a:lstStyle/>
          <a:p>
            <a:r>
              <a:rPr lang="en-US" b="1" i="1" dirty="0" err="1">
                <a:solidFill>
                  <a:schemeClr val="tx1"/>
                </a:solidFill>
              </a:rPr>
              <a:t>O‘z-o‘zini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tekshirish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uchun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b="1" i="1" dirty="0" err="1">
                <a:solidFill>
                  <a:schemeClr val="tx1"/>
                </a:solidFill>
              </a:rPr>
              <a:t>savollar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1. </a:t>
            </a:r>
            <a:r>
              <a:rPr lang="en-US" dirty="0" err="1">
                <a:solidFill>
                  <a:schemeClr val="tx1"/>
                </a:solidFill>
              </a:rPr>
              <a:t>Funksiyalar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kompozitsiyasi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qanday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aniqlanadi</a:t>
            </a:r>
            <a:r>
              <a:rPr lang="en-US" dirty="0">
                <a:solidFill>
                  <a:schemeClr val="tx1"/>
                </a:solidFill>
              </a:rPr>
              <a:t>?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Murakkab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differensiallanuvchi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bo‘lishligi</a:t>
            </a: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 err="1">
                <a:solidFill>
                  <a:schemeClr val="tx1"/>
                </a:solidFill>
              </a:rPr>
              <a:t>haqidagi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teoremani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ayting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3. </a:t>
            </a:r>
            <a:r>
              <a:rPr lang="en-US" dirty="0" err="1">
                <a:solidFill>
                  <a:schemeClr val="tx1"/>
                </a:solidFill>
              </a:rPr>
              <a:t>Teskari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differensiallanuvchi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bo‘lishi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haqidagi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teoremani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ayting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uz-Cyrl-UZ" dirty="0">
                <a:solidFill>
                  <a:schemeClr val="tx1"/>
                </a:solidFill>
              </a:rPr>
              <a:t>Bu teoremaga qanday geometrik izoh berish mumkin?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z-Cyrl-UZ" dirty="0">
                <a:solidFill>
                  <a:schemeClr val="tx1"/>
                </a:solidFill>
              </a:rPr>
              <a:t>4. Teskari funksiyaning hosilasi qanday topiladi?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z-Cyrl-UZ" dirty="0">
                <a:solidFill>
                  <a:schemeClr val="tx1"/>
                </a:solidFill>
              </a:rPr>
              <a:t>5. Ko‘ratkichli funksiyaning grafigi ordinata o‘qi bilan qanday burchak tashkil qiladi?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z-Cyrl-UZ" dirty="0">
                <a:solidFill>
                  <a:schemeClr val="tx1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Logarifmik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grafigi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abssissalar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o‘qi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qanday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burchak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tashkil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qiladi</a:t>
            </a:r>
            <a:r>
              <a:rPr lang="en-US" dirty="0">
                <a:solidFill>
                  <a:schemeClr val="tx1"/>
                </a:solidFill>
              </a:rPr>
              <a:t>?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z-Cyrl-UZ" dirty="0">
                <a:solidFill>
                  <a:schemeClr val="tx1"/>
                </a:solidFill>
              </a:rPr>
              <a:t>7</a:t>
            </a:r>
            <a:r>
              <a:rPr lang="en-US" i="1" dirty="0">
                <a:solidFill>
                  <a:schemeClr val="tx1"/>
                </a:solidFill>
              </a:rPr>
              <a:t>. (</a:t>
            </a:r>
            <a:r>
              <a:rPr lang="en-US" i="1" dirty="0" err="1">
                <a:solidFill>
                  <a:schemeClr val="tx1"/>
                </a:solidFill>
              </a:rPr>
              <a:t>sinx</a:t>
            </a:r>
            <a:r>
              <a:rPr lang="en-US" i="1" dirty="0">
                <a:solidFill>
                  <a:schemeClr val="tx1"/>
                </a:solidFill>
              </a:rPr>
              <a:t>)’=</a:t>
            </a:r>
            <a:r>
              <a:rPr lang="en-US" i="1" dirty="0" err="1">
                <a:solidFill>
                  <a:schemeClr val="tx1"/>
                </a:solidFill>
              </a:rPr>
              <a:t>cosx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formulani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keltirib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chiqarganda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cosx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uzluksizligidan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qaerda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foydalanildi</a:t>
            </a:r>
            <a:r>
              <a:rPr lang="en-US" dirty="0">
                <a:solidFill>
                  <a:schemeClr val="tx1"/>
                </a:solidFill>
              </a:rPr>
              <a:t>?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z-Cyrl-UZ" dirty="0">
                <a:solidFill>
                  <a:schemeClr val="tx1"/>
                </a:solidFill>
              </a:rPr>
              <a:t>8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i="1" dirty="0">
                <a:solidFill>
                  <a:schemeClr val="tx1"/>
                </a:solidFill>
              </a:rPr>
              <a:t>(</a:t>
            </a:r>
            <a:r>
              <a:rPr lang="en-US" i="1" dirty="0" err="1">
                <a:solidFill>
                  <a:schemeClr val="tx1"/>
                </a:solidFill>
              </a:rPr>
              <a:t>tgx</a:t>
            </a:r>
            <a:r>
              <a:rPr lang="en-US" i="1" dirty="0">
                <a:solidFill>
                  <a:schemeClr val="tx1"/>
                </a:solidFill>
              </a:rPr>
              <a:t>)’=1/cos</a:t>
            </a:r>
            <a:r>
              <a:rPr lang="en-US" i="1" baseline="30000" dirty="0">
                <a:solidFill>
                  <a:schemeClr val="tx1"/>
                </a:solidFill>
              </a:rPr>
              <a:t>2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formula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qanday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qiymatlarida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o‘rinli</a:t>
            </a:r>
            <a:r>
              <a:rPr lang="en-US" dirty="0">
                <a:solidFill>
                  <a:schemeClr val="tx1"/>
                </a:solidFill>
              </a:rPr>
              <a:t>?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z-Cyrl-UZ" dirty="0">
                <a:solidFill>
                  <a:schemeClr val="tx1"/>
                </a:solidFill>
              </a:rPr>
              <a:t>9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Daraja-ko‘rsatkichli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hosilasini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topish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qoidasini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ayting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 err="1">
                <a:solidFill>
                  <a:srgbClr val="C00000"/>
                </a:solidFill>
              </a:rPr>
              <a:t>Mavzu</a:t>
            </a:r>
            <a:r>
              <a:rPr lang="en-US" sz="5400" b="1" dirty="0">
                <a:solidFill>
                  <a:srgbClr val="C00000"/>
                </a:solidFill>
              </a:rPr>
              <a:t> </a:t>
            </a:r>
            <a:r>
              <a:rPr lang="en-US" sz="5400" b="1" dirty="0" err="1">
                <a:solidFill>
                  <a:srgbClr val="C00000"/>
                </a:solidFill>
              </a:rPr>
              <a:t>yuzasidan</a:t>
            </a:r>
            <a:r>
              <a:rPr lang="en-US" sz="5400" b="1" dirty="0">
                <a:solidFill>
                  <a:srgbClr val="C00000"/>
                </a:solidFill>
              </a:rPr>
              <a:t> </a:t>
            </a:r>
            <a:r>
              <a:rPr lang="en-US" sz="5400" b="1" dirty="0" err="1">
                <a:solidFill>
                  <a:srgbClr val="C00000"/>
                </a:solidFill>
              </a:rPr>
              <a:t>savollar</a:t>
            </a:r>
            <a:r>
              <a:rPr lang="en-US" sz="5400" b="1" dirty="0">
                <a:solidFill>
                  <a:srgbClr val="C00000"/>
                </a:solidFill>
              </a:rPr>
              <a:t>.</a:t>
            </a:r>
            <a:br>
              <a:rPr lang="en-US" sz="5400" b="1" dirty="0">
                <a:solidFill>
                  <a:srgbClr val="C00000"/>
                </a:solidFill>
              </a:rPr>
            </a:br>
            <a:endParaRPr 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3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Grp="1" noChangeArrowheads="1"/>
          </p:cNvSpPr>
          <p:nvPr>
            <p:ph idx="1"/>
          </p:nvPr>
        </p:nvSpPr>
        <p:spPr bwMode="auto">
          <a:xfrm>
            <a:off x="250825" y="-459432"/>
            <a:ext cx="4321175" cy="7632848"/>
          </a:xfrm>
          <a:prstGeom prst="rightArrow">
            <a:avLst>
              <a:gd name="adj1" fmla="val 50000"/>
              <a:gd name="adj2" fmla="val 3003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1</a:t>
            </a:r>
            <a:r>
              <a:rPr kumimoji="0" lang="uz-Cyrl-UZ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. Hosilaga ega bo‘lmagan funksiyalar yig‘indisining hosilasi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</a:t>
            </a:r>
            <a:r>
              <a:rPr kumimoji="0" lang="uz-Cyrl-UZ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mavjud bo‘lishi mumkinmi, misollar keltiring.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z-Cyrl-UZ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2. Hosilaga ega bo‘lmagan va hosilaga ega bo‘lgan funksiyalar yig‘indisining hosilasi mavjud bo‘lishi mumkinmi, javobingizni asoslang.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z-Cyrl-UZ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3. </a:t>
            </a:r>
            <a:r>
              <a:rPr kumimoji="0" lang="uz-Cyrl-UZ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Hosilaga ega bo‘lmagan funksiyalar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ko‘paytma</a:t>
            </a:r>
            <a:r>
              <a:rPr kumimoji="0" lang="uz-Cyrl-UZ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sining hosilasi mavjud bo‘lishi mumkinmi, misollar keltiring.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5076056" y="980728"/>
            <a:ext cx="3802386" cy="5400600"/>
          </a:xfrm>
          <a:prstGeom prst="wave">
            <a:avLst>
              <a:gd name="adj1" fmla="val 13005"/>
              <a:gd name="adj2" fmla="val 0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3200" dirty="0"/>
          </a:p>
          <a:p>
            <a:pPr lvl="0"/>
            <a:r>
              <a:rPr lang="en-US" sz="3200" dirty="0"/>
              <a:t> </a:t>
            </a:r>
            <a:r>
              <a:rPr lang="en-US" sz="3200" dirty="0" smtClean="0"/>
              <a:t>             1.</a:t>
            </a:r>
          </a:p>
          <a:p>
            <a:pPr lvl="0"/>
            <a:r>
              <a:rPr lang="en-US" sz="3200" dirty="0"/>
              <a:t> </a:t>
            </a:r>
            <a:r>
              <a:rPr lang="en-US" sz="3200" dirty="0" smtClean="0"/>
              <a:t>             2.</a:t>
            </a:r>
          </a:p>
          <a:p>
            <a:pPr lvl="0"/>
            <a:r>
              <a:rPr lang="en-US" sz="3200" dirty="0"/>
              <a:t> </a:t>
            </a:r>
            <a:r>
              <a:rPr lang="en-US" sz="3200" dirty="0" smtClean="0"/>
              <a:t>             3.</a:t>
            </a:r>
            <a:endParaRPr lang="ru-RU" sz="3200" dirty="0"/>
          </a:p>
        </p:txBody>
      </p:sp>
      <p:pic>
        <p:nvPicPr>
          <p:cNvPr id="8" name="Picture 9" descr="котёнок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-171400"/>
            <a:ext cx="5617939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686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9" y="1844824"/>
            <a:ext cx="7596832" cy="4281339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err="1"/>
              <a:t>Foydalanilgan</a:t>
            </a:r>
            <a:r>
              <a:rPr lang="en-US" sz="2800" dirty="0"/>
              <a:t> </a:t>
            </a:r>
            <a:r>
              <a:rPr lang="en-US" sz="2800" dirty="0" err="1"/>
              <a:t>adabiyotlar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1. </a:t>
            </a:r>
            <a:r>
              <a:rPr lang="en-US" sz="2800" dirty="0" err="1"/>
              <a:t>Toshmetov</a:t>
            </a:r>
            <a:r>
              <a:rPr lang="en-US" sz="2800" dirty="0"/>
              <a:t> O’., </a:t>
            </a:r>
            <a:r>
              <a:rPr lang="en-US" sz="2800" dirty="0" err="1"/>
              <a:t>Turgunbayev</a:t>
            </a:r>
            <a:r>
              <a:rPr lang="en-US" sz="2800" dirty="0"/>
              <a:t> R., </a:t>
            </a:r>
            <a:r>
              <a:rPr lang="en-US" sz="2800" dirty="0" err="1"/>
              <a:t>Saydamatov</a:t>
            </a:r>
            <a:r>
              <a:rPr lang="en-US" sz="2800" dirty="0"/>
              <a:t> E., </a:t>
            </a:r>
            <a:r>
              <a:rPr lang="en-US" sz="2800" dirty="0" err="1"/>
              <a:t>Madirimov</a:t>
            </a:r>
            <a:r>
              <a:rPr lang="en-US" sz="2800" dirty="0"/>
              <a:t> M. </a:t>
            </a:r>
            <a:r>
              <a:rPr lang="uz-Cyrl-UZ" sz="2800" dirty="0"/>
              <a:t>Matematik analiz I</a:t>
            </a:r>
            <a:r>
              <a:rPr lang="en-US" sz="2800" dirty="0"/>
              <a:t>-</a:t>
            </a:r>
            <a:r>
              <a:rPr lang="en-US" sz="2800" dirty="0" err="1"/>
              <a:t>qism</a:t>
            </a:r>
            <a:r>
              <a:rPr lang="en-US" sz="2800" dirty="0"/>
              <a:t>.</a:t>
            </a:r>
            <a:r>
              <a:rPr lang="uz-Cyrl-UZ" sz="2800" dirty="0"/>
              <a:t> T.: “</a:t>
            </a:r>
            <a:r>
              <a:rPr lang="en-US" sz="2800" dirty="0" err="1"/>
              <a:t>Extremum</a:t>
            </a:r>
            <a:r>
              <a:rPr lang="en-US" sz="2800" dirty="0"/>
              <a:t>-Press</a:t>
            </a:r>
            <a:r>
              <a:rPr lang="uz-Cyrl-UZ" sz="2800" dirty="0"/>
              <a:t>”</a:t>
            </a:r>
            <a:r>
              <a:rPr lang="en-US" sz="2800" dirty="0"/>
              <a:t>, 2015. </a:t>
            </a:r>
            <a:r>
              <a:rPr lang="en-US" sz="2800" dirty="0" smtClean="0"/>
              <a:t>-</a:t>
            </a:r>
            <a:r>
              <a:rPr lang="ru-RU" sz="2800" dirty="0" smtClean="0"/>
              <a:t>139-145 </a:t>
            </a:r>
            <a:r>
              <a:rPr lang="en-US" sz="2800" dirty="0"/>
              <a:t>b.</a:t>
            </a:r>
            <a:br>
              <a:rPr lang="en-US" sz="2800" dirty="0"/>
            </a:br>
            <a:r>
              <a:rPr lang="en-US" sz="2800" dirty="0"/>
              <a:t>2. Claudia </a:t>
            </a:r>
            <a:r>
              <a:rPr lang="en-US" sz="2800" dirty="0" err="1"/>
              <a:t>Canuto</a:t>
            </a:r>
            <a:r>
              <a:rPr lang="en-US" sz="2800" dirty="0"/>
              <a:t>, Anita </a:t>
            </a:r>
            <a:r>
              <a:rPr lang="en-US" sz="2800" dirty="0" err="1"/>
              <a:t>Tabacco</a:t>
            </a:r>
            <a:r>
              <a:rPr lang="en-US" sz="2800" dirty="0"/>
              <a:t> Mathematical analysis. I. Springer-</a:t>
            </a:r>
            <a:r>
              <a:rPr lang="en-US" sz="2800" dirty="0" err="1"/>
              <a:t>Verlag</a:t>
            </a:r>
            <a:r>
              <a:rPr lang="en-US" sz="2800" dirty="0"/>
              <a:t>. Italia, Milan. 2008.-    </a:t>
            </a:r>
            <a:r>
              <a:rPr lang="en-US" sz="2800" dirty="0" smtClean="0"/>
              <a:t>1</a:t>
            </a:r>
            <a:r>
              <a:rPr lang="ru-RU" sz="2800" dirty="0" smtClean="0"/>
              <a:t>72-174</a:t>
            </a:r>
            <a:r>
              <a:rPr lang="en-US" sz="2800" dirty="0" smtClean="0"/>
              <a:t>p</a:t>
            </a:r>
            <a:r>
              <a:rPr lang="en-US" sz="2800" dirty="0"/>
              <a:t>.</a:t>
            </a:r>
            <a:br>
              <a:rPr lang="en-US" sz="2800" dirty="0"/>
            </a:br>
            <a:r>
              <a:rPr lang="en-US" sz="2800" dirty="0"/>
              <a:t>3. </a:t>
            </a:r>
            <a:r>
              <a:rPr lang="uz-Cyrl-UZ" sz="2800" dirty="0"/>
              <a:t>Xudayberganov G., Vorisov A., Mansurov X., Shoimqulov B. Matematik analizdan ma’ruzalar. I </a:t>
            </a:r>
            <a:r>
              <a:rPr lang="en-US" sz="2800" dirty="0"/>
              <a:t>T.:</a:t>
            </a:r>
            <a:r>
              <a:rPr lang="uz-Cyrl-UZ" sz="2800" dirty="0"/>
              <a:t>«Voris-nashriyot». 2010 y. </a:t>
            </a:r>
            <a:r>
              <a:rPr lang="uz-Cyrl-UZ" sz="2800" dirty="0" smtClean="0"/>
              <a:t>126</a:t>
            </a:r>
            <a:r>
              <a:rPr lang="en-US" sz="2800" dirty="0" smtClean="0"/>
              <a:t>–</a:t>
            </a:r>
            <a:r>
              <a:rPr lang="ru-RU" sz="2800" smtClean="0"/>
              <a:t>132</a:t>
            </a:r>
            <a:r>
              <a:rPr lang="en-US" sz="2800" smtClean="0"/>
              <a:t> </a:t>
            </a:r>
            <a:r>
              <a:rPr lang="en-US" sz="2800" dirty="0"/>
              <a:t>b.</a:t>
            </a:r>
            <a:endParaRPr lang="ru-RU" sz="2800" dirty="0"/>
          </a:p>
          <a:p>
            <a:r>
              <a:rPr lang="en-US" sz="2800" dirty="0"/>
              <a:t> </a:t>
            </a:r>
            <a:endParaRPr lang="ru-RU" sz="2800" dirty="0"/>
          </a:p>
          <a:p>
            <a:r>
              <a:rPr lang="en-US" sz="2800" b="1" dirty="0"/>
              <a:t> </a:t>
            </a:r>
            <a:endParaRPr lang="ru-RU" sz="2800" dirty="0"/>
          </a:p>
          <a:p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 err="1">
                <a:solidFill>
                  <a:srgbClr val="C00000"/>
                </a:solidFill>
              </a:rPr>
              <a:t>Foydalanilgan</a:t>
            </a:r>
            <a:r>
              <a:rPr lang="en-US" sz="5400" b="1" dirty="0">
                <a:solidFill>
                  <a:srgbClr val="C00000"/>
                </a:solidFill>
              </a:rPr>
              <a:t> </a:t>
            </a:r>
            <a:r>
              <a:rPr lang="en-US" sz="5400" b="1" dirty="0" err="1">
                <a:solidFill>
                  <a:srgbClr val="C00000"/>
                </a:solidFill>
              </a:rPr>
              <a:t>adabiyotlar</a:t>
            </a:r>
            <a:r>
              <a:rPr lang="ru-RU" sz="900" dirty="0">
                <a:solidFill>
                  <a:srgbClr val="C00000"/>
                </a:solidFill>
              </a:rPr>
              <a:t/>
            </a:r>
            <a:br>
              <a:rPr lang="ru-RU" sz="900" dirty="0">
                <a:solidFill>
                  <a:srgbClr val="C00000"/>
                </a:solidFill>
              </a:rPr>
            </a:br>
            <a:endParaRPr 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56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296144"/>
          </a:xfrm>
        </p:spPr>
        <p:txBody>
          <a:bodyPr>
            <a:noAutofit/>
          </a:bodyPr>
          <a:lstStyle/>
          <a:p>
            <a:r>
              <a:rPr lang="en-US" sz="5400" b="1" dirty="0" err="1">
                <a:solidFill>
                  <a:srgbClr val="C00000"/>
                </a:solidFill>
              </a:rPr>
              <a:t>O’tilgan</a:t>
            </a:r>
            <a:r>
              <a:rPr lang="en-US" sz="5400" b="1" dirty="0">
                <a:solidFill>
                  <a:srgbClr val="C00000"/>
                </a:solidFill>
              </a:rPr>
              <a:t> </a:t>
            </a:r>
            <a:r>
              <a:rPr lang="en-US" sz="5400" b="1" dirty="0" err="1">
                <a:solidFill>
                  <a:srgbClr val="C00000"/>
                </a:solidFill>
              </a:rPr>
              <a:t>mavzu</a:t>
            </a:r>
            <a:r>
              <a:rPr lang="en-US" sz="5400" b="1" dirty="0">
                <a:solidFill>
                  <a:srgbClr val="C00000"/>
                </a:solidFill>
              </a:rPr>
              <a:t> </a:t>
            </a:r>
            <a:r>
              <a:rPr lang="en-US" sz="5400" b="1" dirty="0" err="1">
                <a:solidFill>
                  <a:srgbClr val="C00000"/>
                </a:solidFill>
              </a:rPr>
              <a:t>bo’yicha</a:t>
            </a:r>
            <a:r>
              <a:rPr lang="en-US" sz="5400" b="1" dirty="0">
                <a:solidFill>
                  <a:srgbClr val="C00000"/>
                </a:solidFill>
              </a:rPr>
              <a:t> </a:t>
            </a:r>
            <a:r>
              <a:rPr lang="en-US" sz="5400" b="1" dirty="0" err="1">
                <a:solidFill>
                  <a:srgbClr val="C00000"/>
                </a:solidFill>
              </a:rPr>
              <a:t>savol-javob</a:t>
            </a:r>
            <a:r>
              <a:rPr lang="en-US" sz="5400" b="1" dirty="0">
                <a:solidFill>
                  <a:srgbClr val="C00000"/>
                </a:solidFill>
              </a:rPr>
              <a:t/>
            </a:r>
            <a:br>
              <a:rPr lang="en-US" sz="5400" b="1" dirty="0">
                <a:solidFill>
                  <a:srgbClr val="C00000"/>
                </a:solidFill>
              </a:rPr>
            </a:b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127059" y="2624069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H</a:t>
            </a:r>
            <a:endParaRPr lang="ru-RU" sz="36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128177" y="3935134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S</a:t>
            </a:r>
            <a:endParaRPr lang="ru-RU" sz="36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128177" y="5281582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L</a:t>
            </a:r>
            <a:endParaRPr lang="ru-RU" sz="36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27059" y="3261910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0</a:t>
            </a:r>
            <a:endParaRPr lang="ru-RU" sz="3600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127059" y="4608358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I</a:t>
            </a:r>
            <a:endParaRPr lang="ru-RU" sz="3600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28177" y="5954806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A</a:t>
            </a:r>
            <a:endParaRPr lang="ru-RU" sz="36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19147" y="2624069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711235" y="2624069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503323" y="2624069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295411" y="2603996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077161" y="2588686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874995" y="2603996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940063" y="3259480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732151" y="3259480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524239" y="3259480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16327" y="3261910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334971" y="3299580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940063" y="3935134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732151" y="3935134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524239" y="3935134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316327" y="3937564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331609" y="3941602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539521" y="3941602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940063" y="4610788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732151" y="4610788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524239" y="4610788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2334971" y="4611536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1542883" y="4614826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3919147" y="5281582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711235" y="5236832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5503323" y="5236832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281538" y="5236832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7108415" y="5217550"/>
            <a:ext cx="792088" cy="673224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2331609" y="2562560"/>
            <a:ext cx="788726" cy="696919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1</a:t>
            </a:r>
            <a:endParaRPr lang="ru-RU" sz="3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750795" y="3925746"/>
            <a:ext cx="788726" cy="67079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B0F0"/>
                </a:solidFill>
              </a:rPr>
              <a:t>3</a:t>
            </a:r>
            <a:endParaRPr lang="ru-RU" sz="3600" b="1" dirty="0">
              <a:solidFill>
                <a:srgbClr val="00B0F0"/>
              </a:solidFill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750795" y="4619543"/>
            <a:ext cx="788726" cy="67079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B0F0"/>
                </a:solidFill>
              </a:rPr>
              <a:t>4</a:t>
            </a:r>
            <a:endParaRPr lang="ru-RU" sz="3600" b="1" dirty="0">
              <a:solidFill>
                <a:srgbClr val="00B0F0"/>
              </a:solidFill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2310837" y="5961131"/>
            <a:ext cx="788726" cy="67079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B0F0"/>
                </a:solidFill>
              </a:rPr>
              <a:t>6</a:t>
            </a:r>
            <a:endParaRPr lang="ru-RU" sz="3600" b="1" dirty="0">
              <a:solidFill>
                <a:srgbClr val="00B0F0"/>
              </a:solidFill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2339451" y="5290337"/>
            <a:ext cx="788726" cy="67079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B0F0"/>
                </a:solidFill>
              </a:rPr>
              <a:t>5</a:t>
            </a:r>
            <a:endParaRPr lang="ru-RU" sz="3600" b="1" dirty="0">
              <a:solidFill>
                <a:srgbClr val="00B0F0"/>
              </a:solidFill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1522111" y="3233355"/>
            <a:ext cx="788726" cy="67079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B0F0"/>
                </a:solidFill>
              </a:rPr>
              <a:t>2</a:t>
            </a:r>
            <a:endParaRPr lang="ru-RU" sz="36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987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Рисунок 3" descr="F:\картинки\PHOTOHM\J0144383.JPG"/>
          <p:cNvPicPr>
            <a:picLocks noChangeAspect="1" noChangeArrowheads="1"/>
          </p:cNvPicPr>
          <p:nvPr/>
        </p:nvPicPr>
        <p:blipFill>
          <a:blip r:embed="rId2"/>
          <a:srcRect r="37239" b="44841"/>
          <a:stretch>
            <a:fillRect/>
          </a:stretch>
        </p:blipFill>
        <p:spPr bwMode="auto">
          <a:xfrm>
            <a:off x="142875" y="142875"/>
            <a:ext cx="8858250" cy="657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187624" y="1556792"/>
            <a:ext cx="7498081" cy="4800599"/>
          </a:xfrm>
          <a:noFill/>
          <a:scene3d>
            <a:camera prst="isometricOffAxis1Right"/>
            <a:lightRig rig="flat" dir="tl">
              <a:rot lat="0" lon="0" rev="6600000"/>
            </a:lightRig>
          </a:scene3d>
          <a:sp3d>
            <a:bevelT prst="convex"/>
          </a:sp3d>
        </p:spPr>
        <p:txBody>
          <a:bodyPr>
            <a:norm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365760" indent="-283464" algn="ctr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r>
              <a:rPr lang="en-US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nstantia" pitchFamily="18" charset="0"/>
              </a:rPr>
              <a:t>E’TIBORINGIZ UCHUN RAXMAT !</a:t>
            </a:r>
            <a:endParaRPr lang="ru-RU" sz="8000" b="1" kern="12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nstantia" pitchFamily="18" charset="0"/>
            </a:endParaRPr>
          </a:p>
        </p:txBody>
      </p:sp>
      <p:pic>
        <p:nvPicPr>
          <p:cNvPr id="4" name="Рисунок 4" descr="F:\картинки\HOMEANIM\AG00319_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505885">
            <a:off x="181287" y="-14853"/>
            <a:ext cx="2962275" cy="236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40274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Объект 1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332656"/>
                <a:ext cx="8352927" cy="626469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>
                    <a:solidFill>
                      <a:schemeClr val="tx1"/>
                    </a:solidFill>
                  </a:rPr>
                  <a:t>1)</a:t>
                </a: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Ratsional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hamda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irratsional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sonlar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umumiy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nom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bilan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qanday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sonlar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deb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nomlanadi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?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chemeClr val="tx1"/>
                    </a:solidFill>
                  </a:rPr>
                  <a:t>2) y=f(x)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𝑓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(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(x-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)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ko’rinishidagi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tenglama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f(x)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funksiyaning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 M(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i="1" smtClean="0">
                        <a:solidFill>
                          <a:schemeClr val="tx1"/>
                        </a:solidFill>
                        <a:latin typeface="Cambria Math"/>
                      </a:rPr>
                      <m:t>;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f(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b="0" i="0" dirty="0" smtClean="0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)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nuqtasida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o’tkazilgan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qanday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tenglamasini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aniqlaydi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?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chemeClr val="tx1"/>
                    </a:solidFill>
                  </a:rPr>
                  <a:t>3) y=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cosx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funksiyaga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[0;</a:t>
                </a:r>
                <a:r>
                  <a:rPr lang="ru-RU" dirty="0" smtClean="0">
                    <a:solidFill>
                      <a:schemeClr val="tx1"/>
                    </a:solidFill>
                  </a:rPr>
                  <a:t>п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]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kesmada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y=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arccosx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funksiya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qanday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munosabatda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boladi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?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chemeClr val="tx1"/>
                    </a:solidFill>
                  </a:rPr>
                  <a:t>4) y=f(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)+f’(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(x-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)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ko’rinishidagi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tenglama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f(x)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funksiyaning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tx1"/>
                    </a:solidFill>
                  </a:rPr>
                  <a:t>M(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i="1">
                        <a:solidFill>
                          <a:schemeClr val="tx1"/>
                        </a:solidFill>
                        <a:latin typeface="Cambria Math"/>
                      </a:rPr>
                      <m:t>;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f(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 dirty="0">
                            <a:solidFill>
                              <a:schemeClr val="tx1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dirty="0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)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nuqtasida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o’tkazilgan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qanday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tenglamasini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aniqlaydi</a:t>
                </a: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?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chemeClr val="tx1"/>
                    </a:solidFill>
                  </a:rPr>
                  <a:t>5) f(x)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funksiya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nuqtada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hosilaga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ega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bo’lsa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, u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holda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funksiya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shu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nuqtada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qanday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bo’ladi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?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chemeClr val="tx1"/>
                    </a:solidFill>
                  </a:rPr>
                  <a:t>6) Biz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teoremalarni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isbotlash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jarayonida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nimaga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</a:rPr>
                  <a:t>erishamiz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?</a:t>
                </a:r>
              </a:p>
            </p:txBody>
          </p:sp>
        </mc:Choice>
        <mc:Fallback xmlns="">
          <p:sp>
            <p:nvSpPr>
              <p:cNvPr id="2" name="Объект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332656"/>
                <a:ext cx="8352927" cy="6264696"/>
              </a:xfrm>
              <a:blipFill rotWithShape="1">
                <a:blip r:embed="rId2"/>
                <a:stretch>
                  <a:fillRect l="-1168" t="-779" r="-10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8641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844824"/>
            <a:ext cx="8424936" cy="4608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b="1" dirty="0" err="1" smtClean="0"/>
              <a:t>Talimiy</a:t>
            </a:r>
            <a:r>
              <a:rPr lang="en-US" sz="2800" dirty="0" smtClean="0"/>
              <a:t>: </a:t>
            </a:r>
            <a:r>
              <a:rPr lang="uz-Cyrl-UZ" sz="2800" dirty="0"/>
              <a:t>yig‘indi, ko‘paytma, bo‘linma, murakkab funksiya va teskari funksiyaning hosilasi tushunchalarini talabalarga batafsil </a:t>
            </a:r>
            <a:r>
              <a:rPr lang="uz-Cyrl-UZ" sz="2800" dirty="0" smtClean="0"/>
              <a:t>tushuntirish</a:t>
            </a:r>
            <a:endParaRPr lang="en-US" sz="2800" dirty="0" smtClean="0"/>
          </a:p>
          <a:p>
            <a:pPr marL="0" indent="0">
              <a:buNone/>
            </a:pPr>
            <a:r>
              <a:rPr lang="uz-Cyrl-UZ" sz="2800" b="1" dirty="0" smtClean="0"/>
              <a:t>Tarbiyaviy</a:t>
            </a:r>
            <a:r>
              <a:rPr lang="uz-Cyrl-UZ" sz="2800" dirty="0" smtClean="0"/>
              <a:t>:</a:t>
            </a:r>
            <a:r>
              <a:rPr lang="uz-Cyrl-UZ" sz="2800" dirty="0"/>
              <a:t> Yig‘indi</a:t>
            </a:r>
            <a:r>
              <a:rPr lang="en-US" sz="2800" dirty="0"/>
              <a:t>, </a:t>
            </a:r>
            <a:r>
              <a:rPr lang="en-US" sz="2800" dirty="0" err="1"/>
              <a:t>ko‘paytma</a:t>
            </a:r>
            <a:r>
              <a:rPr lang="en-US" sz="2800" dirty="0"/>
              <a:t>, b</a:t>
            </a:r>
            <a:r>
              <a:rPr lang="uz-Cyrl-UZ" sz="2800" dirty="0"/>
              <a:t>o‘linma</a:t>
            </a:r>
            <a:r>
              <a:rPr lang="en-US" sz="2800" dirty="0"/>
              <a:t>, </a:t>
            </a:r>
            <a:r>
              <a:rPr lang="en-US" sz="2800" dirty="0" err="1"/>
              <a:t>teskari</a:t>
            </a:r>
            <a:r>
              <a:rPr lang="en-US" sz="2800" dirty="0"/>
              <a:t> </a:t>
            </a:r>
            <a:r>
              <a:rPr lang="en-US" sz="2800" dirty="0" err="1"/>
              <a:t>funksiyaning</a:t>
            </a:r>
            <a:r>
              <a:rPr lang="en-US" sz="2800" dirty="0"/>
              <a:t> </a:t>
            </a:r>
            <a:r>
              <a:rPr lang="en-US" sz="2800" dirty="0" err="1" smtClean="0"/>
              <a:t>hosilasi.Asosiy</a:t>
            </a:r>
            <a:r>
              <a:rPr lang="en-US" sz="2800" dirty="0" smtClean="0"/>
              <a:t> </a:t>
            </a:r>
            <a:r>
              <a:rPr lang="en-US" sz="2800" dirty="0" err="1"/>
              <a:t>elementar</a:t>
            </a:r>
            <a:r>
              <a:rPr lang="en-US" sz="2800" dirty="0"/>
              <a:t> </a:t>
            </a:r>
            <a:r>
              <a:rPr lang="en-US" sz="2800" dirty="0" err="1"/>
              <a:t>funksiyalarning</a:t>
            </a:r>
            <a:r>
              <a:rPr lang="en-US" sz="2800" dirty="0"/>
              <a:t> </a:t>
            </a:r>
            <a:r>
              <a:rPr lang="en-US" sz="2800" dirty="0" err="1" smtClean="0"/>
              <a:t>hosilalari</a:t>
            </a:r>
            <a:r>
              <a:rPr lang="en-US" sz="2800" dirty="0" smtClean="0"/>
              <a:t> </a:t>
            </a:r>
            <a:r>
              <a:rPr lang="en-US" sz="2800" dirty="0" err="1" smtClean="0"/>
              <a:t>Logarifmik</a:t>
            </a:r>
            <a:r>
              <a:rPr lang="en-US" sz="2800" dirty="0" smtClean="0"/>
              <a:t> </a:t>
            </a:r>
            <a:r>
              <a:rPr lang="uz-Cyrl-UZ" sz="2800" dirty="0"/>
              <a:t>hosila</a:t>
            </a:r>
            <a:r>
              <a:rPr lang="en-US" sz="2800" dirty="0"/>
              <a:t>. </a:t>
            </a:r>
            <a:r>
              <a:rPr lang="en-US" sz="2800" dirty="0" err="1"/>
              <a:t>Daraja-ko‘rsatkichli</a:t>
            </a:r>
            <a:r>
              <a:rPr lang="en-US" sz="2800" dirty="0"/>
              <a:t> </a:t>
            </a:r>
            <a:r>
              <a:rPr lang="en-US" sz="2800" dirty="0" err="1"/>
              <a:t>funksiyaning</a:t>
            </a:r>
            <a:r>
              <a:rPr lang="en-US" sz="2800" dirty="0"/>
              <a:t> </a:t>
            </a:r>
            <a:r>
              <a:rPr lang="en-US" sz="2800" dirty="0" err="1"/>
              <a:t>hosilasi</a:t>
            </a:r>
            <a:r>
              <a:rPr lang="uz-Cyrl-UZ" sz="2800" dirty="0" smtClean="0"/>
              <a:t> </a:t>
            </a:r>
            <a:r>
              <a:rPr lang="en-US" sz="2800" dirty="0" err="1" smtClean="0"/>
              <a:t>haqida</a:t>
            </a:r>
            <a:r>
              <a:rPr lang="en-US" sz="2800" dirty="0" smtClean="0"/>
              <a:t> </a:t>
            </a:r>
            <a:r>
              <a:rPr lang="en-US" sz="2800" dirty="0" err="1"/>
              <a:t>ma’lumot</a:t>
            </a:r>
            <a:r>
              <a:rPr lang="en-US" sz="2800" dirty="0"/>
              <a:t> </a:t>
            </a:r>
            <a:r>
              <a:rPr lang="en-US" sz="2800" dirty="0" err="1" smtClean="0"/>
              <a:t>berish</a:t>
            </a:r>
            <a:r>
              <a:rPr lang="uz-Cyrl-UZ" sz="2800" dirty="0" smtClean="0"/>
              <a:t> davomida </a:t>
            </a:r>
            <a:r>
              <a:rPr lang="uz-Cyrl-UZ" sz="2800" dirty="0"/>
              <a:t>o’quvchilarda izchil mantiqiy fikrlashni shakllantirish, fikrlash doirasini kengaytirish. </a:t>
            </a:r>
            <a:endParaRPr lang="en-US" sz="2800" dirty="0" smtClean="0"/>
          </a:p>
          <a:p>
            <a:pPr marL="0" indent="0">
              <a:buNone/>
            </a:pPr>
            <a:r>
              <a:rPr lang="uz-Cyrl-UZ" sz="2800" b="1" dirty="0" smtClean="0"/>
              <a:t>Rivojlantiruvchi</a:t>
            </a:r>
            <a:r>
              <a:rPr lang="en-US" sz="2800" dirty="0" smtClean="0"/>
              <a:t>: H</a:t>
            </a:r>
            <a:r>
              <a:rPr lang="uz-Cyrl-UZ" sz="2800" dirty="0" smtClean="0"/>
              <a:t>osila</a:t>
            </a:r>
            <a:r>
              <a:rPr lang="en-US" sz="2800" dirty="0" smtClean="0"/>
              <a:t> “</a:t>
            </a:r>
            <a:r>
              <a:rPr lang="uz-Cyrl-UZ" sz="2800" dirty="0" smtClean="0"/>
              <a:t>matematik </a:t>
            </a:r>
            <a:r>
              <a:rPr lang="uz-Cyrl-UZ" sz="2800" dirty="0"/>
              <a:t>analiz </a:t>
            </a:r>
            <a:r>
              <a:rPr lang="uz-Cyrl-UZ" sz="2800" dirty="0" smtClean="0"/>
              <a:t> </a:t>
            </a:r>
            <a:r>
              <a:rPr lang="uz-Cyrl-UZ" sz="2800" dirty="0"/>
              <a:t>asoslari” faniga  kirishning  asosiy poydevorlaridan ekanligi  haqida tushuncha berish.</a:t>
            </a:r>
            <a:endParaRPr lang="ru-RU" sz="2800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300" b="1" dirty="0" err="1">
                <a:solidFill>
                  <a:srgbClr val="C00000"/>
                </a:solidFill>
              </a:rPr>
              <a:t>Darsning</a:t>
            </a:r>
            <a:r>
              <a:rPr lang="en-US" sz="7300" b="1" dirty="0">
                <a:solidFill>
                  <a:srgbClr val="C00000"/>
                </a:solidFill>
              </a:rPr>
              <a:t> </a:t>
            </a:r>
            <a:r>
              <a:rPr lang="en-US" sz="7300" b="1" dirty="0" err="1">
                <a:solidFill>
                  <a:srgbClr val="C00000"/>
                </a:solidFill>
              </a:rPr>
              <a:t>maqsadi</a:t>
            </a:r>
            <a:r>
              <a:rPr lang="en-US" sz="7300" b="1" dirty="0">
                <a:solidFill>
                  <a:srgbClr val="C00000"/>
                </a:solidFill>
              </a:rPr>
              <a:t>.</a:t>
            </a:r>
            <a:r>
              <a:rPr lang="en-US" sz="9600" b="1" dirty="0">
                <a:solidFill>
                  <a:schemeClr val="tx1"/>
                </a:solidFill>
              </a:rPr>
              <a:t/>
            </a:r>
            <a:br>
              <a:rPr lang="en-US" sz="9600" b="1" dirty="0">
                <a:solidFill>
                  <a:schemeClr val="tx1"/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315092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3" y="2060848"/>
            <a:ext cx="7740848" cy="4065315"/>
          </a:xfrm>
        </p:spPr>
        <p:txBody>
          <a:bodyPr>
            <a:normAutofit lnSpcReduction="10000"/>
          </a:bodyPr>
          <a:lstStyle/>
          <a:p>
            <a:r>
              <a:rPr lang="uz-Cyrl-UZ" b="1" dirty="0">
                <a:solidFill>
                  <a:schemeClr val="tx1"/>
                </a:solidFill>
              </a:rPr>
              <a:t>1. Yig‘indining hosilasi.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z-Cyrl-UZ" b="1" dirty="0" smtClean="0">
                <a:solidFill>
                  <a:schemeClr val="tx1"/>
                </a:solidFill>
              </a:rPr>
              <a:t>1-teorema</a:t>
            </a:r>
            <a:r>
              <a:rPr lang="uz-Cyrl-UZ" dirty="0">
                <a:solidFill>
                  <a:schemeClr val="tx1"/>
                </a:solidFill>
              </a:rPr>
              <a:t>. Agar </a:t>
            </a:r>
            <a:r>
              <a:rPr lang="uz-Cyrl-UZ" i="1" dirty="0">
                <a:solidFill>
                  <a:schemeClr val="tx1"/>
                </a:solidFill>
              </a:rPr>
              <a:t>u(x)</a:t>
            </a:r>
            <a:r>
              <a:rPr lang="uz-Cyrl-UZ" dirty="0">
                <a:solidFill>
                  <a:schemeClr val="tx1"/>
                </a:solidFill>
              </a:rPr>
              <a:t> va </a:t>
            </a:r>
            <a:r>
              <a:rPr lang="uz-Cyrl-UZ" i="1" dirty="0">
                <a:solidFill>
                  <a:schemeClr val="tx1"/>
                </a:solidFill>
              </a:rPr>
              <a:t>v(x)</a:t>
            </a:r>
            <a:r>
              <a:rPr lang="uz-Cyrl-UZ" dirty="0">
                <a:solidFill>
                  <a:schemeClr val="tx1"/>
                </a:solidFill>
              </a:rPr>
              <a:t> funksiyalarning </a:t>
            </a:r>
            <a:r>
              <a:rPr lang="uz-Cyrl-UZ" i="1" dirty="0">
                <a:solidFill>
                  <a:schemeClr val="tx1"/>
                </a:solidFill>
              </a:rPr>
              <a:t>x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</a:t>
            </a:r>
            <a:r>
              <a:rPr lang="uz-Cyrl-UZ" i="1" dirty="0">
                <a:solidFill>
                  <a:schemeClr val="tx1"/>
                </a:solidFill>
              </a:rPr>
              <a:t>(a,b) </a:t>
            </a:r>
            <a:r>
              <a:rPr lang="uz-Cyrl-UZ" dirty="0">
                <a:solidFill>
                  <a:schemeClr val="tx1"/>
                </a:solidFill>
              </a:rPr>
              <a:t>nuqtada hosilalari mavjud bo‘lsa, </a:t>
            </a:r>
            <a:r>
              <a:rPr lang="uz-Cyrl-UZ" i="1" dirty="0">
                <a:solidFill>
                  <a:schemeClr val="tx1"/>
                </a:solidFill>
              </a:rPr>
              <a:t>u</a:t>
            </a:r>
            <a:r>
              <a:rPr lang="uz-Cyrl-UZ" dirty="0">
                <a:solidFill>
                  <a:schemeClr val="tx1"/>
                </a:solidFill>
              </a:rPr>
              <a:t> holda </a:t>
            </a:r>
            <a:r>
              <a:rPr lang="uz-Cyrl-UZ" i="1" dirty="0">
                <a:solidFill>
                  <a:schemeClr val="tx1"/>
                </a:solidFill>
              </a:rPr>
              <a:t>f(x)=u(x)+v(x)</a:t>
            </a:r>
            <a:r>
              <a:rPr lang="uz-Cyrl-UZ" dirty="0">
                <a:solidFill>
                  <a:schemeClr val="tx1"/>
                </a:solidFill>
              </a:rPr>
              <a:t> funksiyaning ham </a:t>
            </a:r>
            <a:r>
              <a:rPr lang="uz-Cyrl-UZ" i="1" dirty="0">
                <a:solidFill>
                  <a:schemeClr val="tx1"/>
                </a:solidFill>
              </a:rPr>
              <a:t>x</a:t>
            </a:r>
            <a:r>
              <a:rPr lang="uz-Cyrl-UZ" dirty="0">
                <a:solidFill>
                  <a:schemeClr val="tx1"/>
                </a:solidFill>
              </a:rPr>
              <a:t> nuqtada hosilasi mavjud   va 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chemeClr val="tx1"/>
                </a:solidFill>
              </a:rPr>
              <a:t>     </a:t>
            </a:r>
            <a:r>
              <a:rPr lang="uz-Cyrl-UZ" i="1" dirty="0" smtClean="0">
                <a:solidFill>
                  <a:schemeClr val="tx1"/>
                </a:solidFill>
              </a:rPr>
              <a:t>f</a:t>
            </a:r>
            <a:r>
              <a:rPr lang="uz-Cyrl-UZ" i="1" dirty="0">
                <a:solidFill>
                  <a:schemeClr val="tx1"/>
                </a:solidFill>
              </a:rPr>
              <a:t>’(x)=u’(x)+v’(x)    </a:t>
            </a:r>
            <a:r>
              <a:rPr lang="uz-Cyrl-UZ" i="1" dirty="0" smtClean="0">
                <a:solidFill>
                  <a:schemeClr val="tx1"/>
                </a:solidFill>
              </a:rPr>
              <a:t> </a:t>
            </a:r>
            <a:r>
              <a:rPr lang="uz-Cyrl-UZ" dirty="0" smtClean="0">
                <a:solidFill>
                  <a:schemeClr val="tx1"/>
                </a:solidFill>
              </a:rPr>
              <a:t>tenglik </a:t>
            </a:r>
            <a:r>
              <a:rPr lang="uz-Cyrl-UZ" dirty="0">
                <a:solidFill>
                  <a:schemeClr val="tx1"/>
                </a:solidFill>
              </a:rPr>
              <a:t>o‘rinli bo‘ladi.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2.Ko‘paytmaning </a:t>
            </a:r>
            <a:r>
              <a:rPr lang="uz-Cyrl-UZ" b="1" dirty="0">
                <a:solidFill>
                  <a:schemeClr val="tx1"/>
                </a:solidFill>
              </a:rPr>
              <a:t>hosilasi</a:t>
            </a:r>
            <a:r>
              <a:rPr lang="en-US" b="1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2-teorema</a:t>
            </a:r>
            <a:r>
              <a:rPr lang="en-US" dirty="0">
                <a:solidFill>
                  <a:schemeClr val="tx1"/>
                </a:solidFill>
              </a:rPr>
              <a:t>. Agar </a:t>
            </a:r>
            <a:r>
              <a:rPr lang="de-DE" i="1" dirty="0">
                <a:solidFill>
                  <a:schemeClr val="tx1"/>
                </a:solidFill>
              </a:rPr>
              <a:t>u</a:t>
            </a:r>
            <a:r>
              <a:rPr lang="en-US" i="1" dirty="0">
                <a:solidFill>
                  <a:schemeClr val="tx1"/>
                </a:solidFill>
              </a:rPr>
              <a:t>(</a:t>
            </a:r>
            <a:r>
              <a:rPr lang="de-DE" i="1" dirty="0">
                <a:solidFill>
                  <a:schemeClr val="tx1"/>
                </a:solidFill>
              </a:rPr>
              <a:t>x</a:t>
            </a:r>
            <a:r>
              <a:rPr lang="en-US" i="1" dirty="0">
                <a:solidFill>
                  <a:schemeClr val="tx1"/>
                </a:solidFill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de-DE" i="1" dirty="0">
                <a:solidFill>
                  <a:schemeClr val="tx1"/>
                </a:solidFill>
              </a:rPr>
              <a:t>v</a:t>
            </a:r>
            <a:r>
              <a:rPr lang="en-US" i="1" dirty="0">
                <a:solidFill>
                  <a:schemeClr val="tx1"/>
                </a:solidFill>
              </a:rPr>
              <a:t>(</a:t>
            </a:r>
            <a:r>
              <a:rPr lang="de-DE" i="1" dirty="0">
                <a:solidFill>
                  <a:schemeClr val="tx1"/>
                </a:solidFill>
              </a:rPr>
              <a:t>x</a:t>
            </a:r>
            <a:r>
              <a:rPr lang="en-US" i="1" dirty="0">
                <a:solidFill>
                  <a:schemeClr val="tx1"/>
                </a:solidFill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de-DE" i="1" dirty="0">
                <a:solidFill>
                  <a:schemeClr val="tx1"/>
                </a:solidFill>
              </a:rPr>
              <a:t>x</a:t>
            </a:r>
            <a:r>
              <a:rPr lang="de-DE" i="1" dirty="0">
                <a:solidFill>
                  <a:schemeClr val="tx1"/>
                </a:solidFill>
                <a:sym typeface="Symbol"/>
              </a:rPr>
              <a:t></a:t>
            </a:r>
            <a:r>
              <a:rPr lang="uz-Cyrl-UZ" i="1" dirty="0">
                <a:solidFill>
                  <a:schemeClr val="tx1"/>
                </a:solidFill>
              </a:rPr>
              <a:t>(</a:t>
            </a:r>
            <a:r>
              <a:rPr lang="en-US" i="1" dirty="0" err="1">
                <a:solidFill>
                  <a:schemeClr val="tx1"/>
                </a:solidFill>
              </a:rPr>
              <a:t>a,b</a:t>
            </a:r>
            <a:r>
              <a:rPr lang="en-US" i="1" dirty="0">
                <a:solidFill>
                  <a:schemeClr val="tx1"/>
                </a:solidFill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nuqtada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uz-Cyrl-UZ" dirty="0">
                <a:solidFill>
                  <a:schemeClr val="tx1"/>
                </a:solidFill>
              </a:rPr>
              <a:t>hosilaga ega bo‘lsa</a:t>
            </a:r>
            <a:r>
              <a:rPr lang="en-US" dirty="0">
                <a:solidFill>
                  <a:schemeClr val="tx1"/>
                </a:solidFill>
              </a:rPr>
              <a:t>, u </a:t>
            </a:r>
            <a:r>
              <a:rPr lang="en-US" dirty="0" err="1">
                <a:solidFill>
                  <a:schemeClr val="tx1"/>
                </a:solidFill>
              </a:rPr>
              <a:t>holda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ularning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de-DE" i="1" dirty="0">
                <a:solidFill>
                  <a:schemeClr val="tx1"/>
                </a:solidFill>
              </a:rPr>
              <a:t>f</a:t>
            </a:r>
            <a:r>
              <a:rPr lang="en-US" i="1" dirty="0">
                <a:solidFill>
                  <a:schemeClr val="tx1"/>
                </a:solidFill>
              </a:rPr>
              <a:t>(</a:t>
            </a:r>
            <a:r>
              <a:rPr lang="de-DE" i="1" dirty="0">
                <a:solidFill>
                  <a:schemeClr val="tx1"/>
                </a:solidFill>
              </a:rPr>
              <a:t>x</a:t>
            </a:r>
            <a:r>
              <a:rPr lang="en-US" i="1" dirty="0">
                <a:solidFill>
                  <a:schemeClr val="tx1"/>
                </a:solidFill>
              </a:rPr>
              <a:t>)=</a:t>
            </a:r>
            <a:r>
              <a:rPr lang="de-DE" i="1" dirty="0">
                <a:solidFill>
                  <a:schemeClr val="tx1"/>
                </a:solidFill>
              </a:rPr>
              <a:t>u</a:t>
            </a:r>
            <a:r>
              <a:rPr lang="en-US" i="1" dirty="0">
                <a:solidFill>
                  <a:schemeClr val="tx1"/>
                </a:solidFill>
              </a:rPr>
              <a:t>(</a:t>
            </a:r>
            <a:r>
              <a:rPr lang="de-DE" i="1" dirty="0">
                <a:solidFill>
                  <a:schemeClr val="tx1"/>
                </a:solidFill>
              </a:rPr>
              <a:t>x</a:t>
            </a:r>
            <a:r>
              <a:rPr lang="en-US" i="1" dirty="0">
                <a:solidFill>
                  <a:schemeClr val="tx1"/>
                </a:solidFill>
              </a:rPr>
              <a:t>)</a:t>
            </a:r>
            <a:r>
              <a:rPr lang="de-DE" i="1" dirty="0">
                <a:solidFill>
                  <a:schemeClr val="tx1"/>
                </a:solidFill>
                <a:sym typeface="Symbol"/>
              </a:rPr>
              <a:t></a:t>
            </a:r>
            <a:r>
              <a:rPr lang="de-DE" i="1" dirty="0">
                <a:solidFill>
                  <a:schemeClr val="tx1"/>
                </a:solidFill>
              </a:rPr>
              <a:t>v</a:t>
            </a:r>
            <a:r>
              <a:rPr lang="en-US" i="1" dirty="0">
                <a:solidFill>
                  <a:schemeClr val="tx1"/>
                </a:solidFill>
              </a:rPr>
              <a:t>(</a:t>
            </a:r>
            <a:r>
              <a:rPr lang="de-DE" i="1" dirty="0">
                <a:solidFill>
                  <a:schemeClr val="tx1"/>
                </a:solidFill>
              </a:rPr>
              <a:t>x</a:t>
            </a:r>
            <a:r>
              <a:rPr lang="en-US" i="1" dirty="0">
                <a:solidFill>
                  <a:schemeClr val="tx1"/>
                </a:solidFill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ko‘paytmasi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uz-Cyrl-UZ" dirty="0">
                <a:solidFill>
                  <a:schemeClr val="tx1"/>
                </a:solidFill>
              </a:rPr>
              <a:t>ham </a:t>
            </a:r>
            <a:r>
              <a:rPr lang="de-DE" i="1" dirty="0">
                <a:solidFill>
                  <a:schemeClr val="tx1"/>
                </a:solidFill>
              </a:rPr>
              <a:t>x</a:t>
            </a:r>
            <a:r>
              <a:rPr lang="de-DE" i="1" dirty="0">
                <a:solidFill>
                  <a:schemeClr val="tx1"/>
                </a:solidFill>
                <a:sym typeface="Symbol"/>
              </a:rPr>
              <a:t></a:t>
            </a:r>
            <a:r>
              <a:rPr lang="uz-Cyrl-UZ" i="1" dirty="0">
                <a:solidFill>
                  <a:schemeClr val="tx1"/>
                </a:solidFill>
              </a:rPr>
              <a:t>(</a:t>
            </a:r>
            <a:r>
              <a:rPr lang="en-US" i="1" dirty="0" err="1">
                <a:solidFill>
                  <a:schemeClr val="tx1"/>
                </a:solidFill>
              </a:rPr>
              <a:t>a,b</a:t>
            </a:r>
            <a:r>
              <a:rPr lang="en-US" i="1" dirty="0">
                <a:solidFill>
                  <a:schemeClr val="tx1"/>
                </a:solidFill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nuqtada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uz-Cyrl-UZ" dirty="0">
                <a:solidFill>
                  <a:schemeClr val="tx1"/>
                </a:solidFill>
              </a:rPr>
              <a:t>hosilaga ega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chemeClr val="tx1"/>
                </a:solidFill>
              </a:rPr>
              <a:t>    </a:t>
            </a:r>
            <a:r>
              <a:rPr lang="uz-Cyrl-UZ" i="1" dirty="0" smtClean="0">
                <a:solidFill>
                  <a:schemeClr val="tx1"/>
                </a:solidFill>
              </a:rPr>
              <a:t>f</a:t>
            </a:r>
            <a:r>
              <a:rPr lang="uz-Cyrl-UZ" i="1" dirty="0">
                <a:solidFill>
                  <a:schemeClr val="tx1"/>
                </a:solidFill>
              </a:rPr>
              <a:t>’(x)=u’(x)v(x)+u(x)v’(x)</a:t>
            </a:r>
            <a:r>
              <a:rPr lang="uz-Cyrl-UZ" dirty="0">
                <a:solidFill>
                  <a:schemeClr val="tx1"/>
                </a:solidFill>
              </a:rPr>
              <a:t>     </a:t>
            </a:r>
            <a:r>
              <a:rPr lang="uz-Cyrl-UZ" dirty="0" smtClean="0">
                <a:solidFill>
                  <a:schemeClr val="tx1"/>
                </a:solidFill>
              </a:rPr>
              <a:t>tenglik </a:t>
            </a:r>
            <a:r>
              <a:rPr lang="uz-Cyrl-UZ" dirty="0">
                <a:solidFill>
                  <a:schemeClr val="tx1"/>
                </a:solidFill>
              </a:rPr>
              <a:t>o‘rinli bo‘ladi.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301608" cy="1324736"/>
          </a:xfrm>
        </p:spPr>
        <p:txBody>
          <a:bodyPr>
            <a:noAutofit/>
          </a:bodyPr>
          <a:lstStyle/>
          <a:p>
            <a:r>
              <a:rPr lang="uz-Cyrl-UZ" sz="4800" b="1" dirty="0">
                <a:solidFill>
                  <a:srgbClr val="C00000"/>
                </a:solidFill>
              </a:rPr>
              <a:t>Yig‘indi</a:t>
            </a:r>
            <a:r>
              <a:rPr lang="en-US" sz="4800" b="1" dirty="0">
                <a:solidFill>
                  <a:srgbClr val="C00000"/>
                </a:solidFill>
              </a:rPr>
              <a:t>, </a:t>
            </a:r>
            <a:r>
              <a:rPr lang="en-US" sz="4800" b="1" dirty="0" err="1">
                <a:solidFill>
                  <a:srgbClr val="C00000"/>
                </a:solidFill>
              </a:rPr>
              <a:t>ko‘paytma</a:t>
            </a:r>
            <a:r>
              <a:rPr lang="en-US" sz="4800" b="1" dirty="0">
                <a:solidFill>
                  <a:srgbClr val="C00000"/>
                </a:solidFill>
              </a:rPr>
              <a:t>, b</a:t>
            </a:r>
            <a:r>
              <a:rPr lang="uz-Cyrl-UZ" sz="4800" b="1" dirty="0">
                <a:solidFill>
                  <a:srgbClr val="C00000"/>
                </a:solidFill>
              </a:rPr>
              <a:t>o‘linma</a:t>
            </a:r>
            <a:r>
              <a:rPr lang="en-US" sz="4800" b="1" dirty="0">
                <a:solidFill>
                  <a:srgbClr val="C00000"/>
                </a:solidFill>
              </a:rPr>
              <a:t>, </a:t>
            </a:r>
            <a:r>
              <a:rPr lang="en-US" sz="4800" b="1" dirty="0" err="1">
                <a:solidFill>
                  <a:srgbClr val="C00000"/>
                </a:solidFill>
              </a:rPr>
              <a:t>teskari</a:t>
            </a:r>
            <a:r>
              <a:rPr lang="en-US" sz="4800" b="1" dirty="0">
                <a:solidFill>
                  <a:srgbClr val="C00000"/>
                </a:solidFill>
              </a:rPr>
              <a:t> </a:t>
            </a:r>
            <a:r>
              <a:rPr lang="en-US" sz="4800" b="1" dirty="0" err="1">
                <a:solidFill>
                  <a:srgbClr val="C00000"/>
                </a:solidFill>
              </a:rPr>
              <a:t>funksiyaning</a:t>
            </a:r>
            <a:r>
              <a:rPr lang="en-US" sz="4800" b="1" dirty="0">
                <a:solidFill>
                  <a:srgbClr val="C00000"/>
                </a:solidFill>
              </a:rPr>
              <a:t> </a:t>
            </a:r>
            <a:r>
              <a:rPr lang="en-US" sz="4800" b="1" dirty="0" err="1">
                <a:solidFill>
                  <a:srgbClr val="C00000"/>
                </a:solidFill>
              </a:rPr>
              <a:t>hosilasi</a:t>
            </a:r>
            <a:r>
              <a:rPr lang="en-US" sz="4800" b="1" dirty="0">
                <a:solidFill>
                  <a:srgbClr val="C00000"/>
                </a:solidFill>
              </a:rPr>
              <a:t>.</a:t>
            </a:r>
            <a:br>
              <a:rPr lang="en-US" sz="4800" b="1" dirty="0">
                <a:solidFill>
                  <a:srgbClr val="C00000"/>
                </a:solidFill>
              </a:rPr>
            </a:br>
            <a:endParaRPr lang="ru-RU" sz="1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818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1" y="764704"/>
            <a:ext cx="7668840" cy="5616624"/>
          </a:xfrm>
        </p:spPr>
        <p:txBody>
          <a:bodyPr>
            <a:normAutofit/>
          </a:bodyPr>
          <a:lstStyle/>
          <a:p>
            <a:r>
              <a:rPr lang="uz-Cyrl-UZ" b="1" dirty="0">
                <a:solidFill>
                  <a:srgbClr val="C00000"/>
                </a:solidFill>
              </a:rPr>
              <a:t>3. Bo‘linmaning hosilasi</a:t>
            </a:r>
            <a:r>
              <a:rPr lang="uz-Cyrl-UZ" b="1" dirty="0" smtClean="0">
                <a:solidFill>
                  <a:srgbClr val="C00000"/>
                </a:solidFill>
              </a:rPr>
              <a:t>.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uz-Cyrl-UZ" b="1" dirty="0" smtClean="0">
                <a:solidFill>
                  <a:schemeClr val="tx1"/>
                </a:solidFill>
              </a:rPr>
              <a:t>3-teorema</a:t>
            </a:r>
            <a:r>
              <a:rPr lang="uz-Cyrl-UZ" dirty="0">
                <a:solidFill>
                  <a:schemeClr val="tx1"/>
                </a:solidFill>
              </a:rPr>
              <a:t>. Agar </a:t>
            </a:r>
            <a:r>
              <a:rPr lang="uz-Cyrl-UZ" i="1" dirty="0">
                <a:solidFill>
                  <a:schemeClr val="tx1"/>
                </a:solidFill>
              </a:rPr>
              <a:t>u(x)</a:t>
            </a:r>
            <a:r>
              <a:rPr lang="uz-Cyrl-UZ" dirty="0">
                <a:solidFill>
                  <a:schemeClr val="tx1"/>
                </a:solidFill>
              </a:rPr>
              <a:t> va </a:t>
            </a:r>
            <a:r>
              <a:rPr lang="uz-Cyrl-UZ" i="1" dirty="0">
                <a:solidFill>
                  <a:schemeClr val="tx1"/>
                </a:solidFill>
              </a:rPr>
              <a:t>v(x)</a:t>
            </a:r>
            <a:r>
              <a:rPr lang="uz-Cyrl-UZ" dirty="0">
                <a:solidFill>
                  <a:schemeClr val="tx1"/>
                </a:solidFill>
              </a:rPr>
              <a:t> funksiyalar </a:t>
            </a:r>
            <a:r>
              <a:rPr lang="uz-Cyrl-UZ" i="1" dirty="0">
                <a:solidFill>
                  <a:schemeClr val="tx1"/>
                </a:solidFill>
              </a:rPr>
              <a:t>x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</a:t>
            </a:r>
            <a:r>
              <a:rPr lang="uz-Cyrl-UZ" i="1" dirty="0">
                <a:solidFill>
                  <a:schemeClr val="tx1"/>
                </a:solidFill>
              </a:rPr>
              <a:t>(a,b)</a:t>
            </a:r>
            <a:r>
              <a:rPr lang="uz-Cyrl-UZ" dirty="0">
                <a:solidFill>
                  <a:schemeClr val="tx1"/>
                </a:solidFill>
              </a:rPr>
              <a:t> nuqtada hosilaga ega, </a:t>
            </a:r>
            <a:r>
              <a:rPr lang="uz-Cyrl-UZ" i="1" dirty="0">
                <a:solidFill>
                  <a:schemeClr val="tx1"/>
                </a:solidFill>
              </a:rPr>
              <a:t>v(x)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</a:t>
            </a:r>
            <a:r>
              <a:rPr lang="uz-Cyrl-UZ" i="1" dirty="0">
                <a:solidFill>
                  <a:schemeClr val="tx1"/>
                </a:solidFill>
              </a:rPr>
              <a:t>0</a:t>
            </a:r>
            <a:r>
              <a:rPr lang="uz-Cyrl-UZ" dirty="0">
                <a:solidFill>
                  <a:schemeClr val="tx1"/>
                </a:solidFill>
              </a:rPr>
              <a:t> bo‘lsa, u holda ularning </a:t>
            </a:r>
            <a:r>
              <a:rPr lang="uz-Cyrl-UZ" i="1" dirty="0">
                <a:solidFill>
                  <a:schemeClr val="tx1"/>
                </a:solidFill>
              </a:rPr>
              <a:t>f(x)=u(x)/v(x)</a:t>
            </a:r>
            <a:r>
              <a:rPr lang="uz-Cyrl-UZ" dirty="0">
                <a:solidFill>
                  <a:schemeClr val="tx1"/>
                </a:solidFill>
              </a:rPr>
              <a:t> bo‘linmasi </a:t>
            </a:r>
            <a:r>
              <a:rPr lang="uz-Cyrl-UZ" i="1" dirty="0">
                <a:solidFill>
                  <a:schemeClr val="tx1"/>
                </a:solidFill>
              </a:rPr>
              <a:t>x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</a:t>
            </a:r>
            <a:r>
              <a:rPr lang="uz-Cyrl-UZ" i="1" dirty="0">
                <a:solidFill>
                  <a:schemeClr val="tx1"/>
                </a:solidFill>
              </a:rPr>
              <a:t>(a,b)</a:t>
            </a:r>
            <a:r>
              <a:rPr lang="uz-Cyrl-UZ" dirty="0">
                <a:solidFill>
                  <a:schemeClr val="tx1"/>
                </a:solidFill>
              </a:rPr>
              <a:t> nuqtada hosilaga </a:t>
            </a:r>
            <a:r>
              <a:rPr lang="uz-Cyrl-UZ" dirty="0" smtClean="0">
                <a:solidFill>
                  <a:schemeClr val="tx1"/>
                </a:solidFill>
              </a:rPr>
              <a:t>ega va 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chemeClr val="tx1"/>
                </a:solidFill>
              </a:rPr>
              <a:t>    f</a:t>
            </a:r>
            <a:r>
              <a:rPr lang="en-US" i="1" dirty="0">
                <a:solidFill>
                  <a:schemeClr val="tx1"/>
                </a:solidFill>
              </a:rPr>
              <a:t>’(x)=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uz-Cyrl-UZ" dirty="0">
                <a:solidFill>
                  <a:schemeClr val="tx1"/>
                </a:solidFill>
              </a:rPr>
              <a:t>              </a:t>
            </a:r>
            <a:r>
              <a:rPr lang="en-US" dirty="0" smtClean="0">
                <a:solidFill>
                  <a:schemeClr val="tx1"/>
                </a:solidFill>
              </a:rPr>
              <a:t>                                    formula </a:t>
            </a:r>
            <a:r>
              <a:rPr lang="en-US" dirty="0" err="1">
                <a:solidFill>
                  <a:schemeClr val="tx1"/>
                </a:solidFill>
              </a:rPr>
              <a:t>o‘rinli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bo‘ladi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b="1" dirty="0" err="1">
                <a:solidFill>
                  <a:schemeClr val="tx1"/>
                </a:solidFill>
              </a:rPr>
              <a:t>Teskari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funksiyaning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hosilasi</a:t>
            </a:r>
            <a:r>
              <a:rPr lang="en-US" b="1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Faraz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qilaylik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y=f(x)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[</a:t>
            </a:r>
            <a:r>
              <a:rPr lang="en-US" i="1" dirty="0" err="1">
                <a:solidFill>
                  <a:schemeClr val="tx1"/>
                </a:solidFill>
              </a:rPr>
              <a:t>a;b</a:t>
            </a:r>
            <a:r>
              <a:rPr lang="en-US" dirty="0">
                <a:solidFill>
                  <a:schemeClr val="tx1"/>
                </a:solidFill>
              </a:rPr>
              <a:t>] </a:t>
            </a:r>
            <a:r>
              <a:rPr lang="en-US" dirty="0" err="1">
                <a:solidFill>
                  <a:schemeClr val="tx1"/>
                </a:solidFill>
              </a:rPr>
              <a:t>kesmada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monoton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o‘suvchi</a:t>
            </a:r>
            <a:r>
              <a:rPr lang="en-US" dirty="0">
                <a:solidFill>
                  <a:schemeClr val="tx1"/>
                </a:solidFill>
              </a:rPr>
              <a:t>, (</a:t>
            </a:r>
            <a:r>
              <a:rPr lang="en-US" i="1" dirty="0" err="1">
                <a:solidFill>
                  <a:schemeClr val="tx1"/>
                </a:solidFill>
              </a:rPr>
              <a:t>a;b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intervalda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y’=f’(x)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  <a:sym typeface="Symbol"/>
              </a:rPr>
              <a:t>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</a:t>
            </a:r>
            <a:r>
              <a:rPr lang="en-US" i="1" dirty="0">
                <a:solidFill>
                  <a:schemeClr val="tx1"/>
                </a:solidFill>
              </a:rPr>
              <a:t>(</a:t>
            </a:r>
            <a:r>
              <a:rPr lang="en-US" i="1" dirty="0" err="1">
                <a:solidFill>
                  <a:schemeClr val="tx1"/>
                </a:solidFill>
              </a:rPr>
              <a:t>a,b</a:t>
            </a:r>
            <a:r>
              <a:rPr lang="en-US" i="1" dirty="0">
                <a:solidFill>
                  <a:schemeClr val="tx1"/>
                </a:solidFill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uchun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f’(x)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</a:t>
            </a:r>
            <a:r>
              <a:rPr lang="en-US" i="1" dirty="0">
                <a:solidFill>
                  <a:schemeClr val="tx1"/>
                </a:solidFill>
              </a:rPr>
              <a:t>0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bo‘lsin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Quyidagi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belgilashlarni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kiritamiz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i="1" dirty="0">
                <a:solidFill>
                  <a:schemeClr val="tx1"/>
                </a:solidFill>
              </a:rPr>
              <a:t>f(a)=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</a:t>
            </a:r>
            <a:r>
              <a:rPr lang="en-US" i="1" dirty="0">
                <a:solidFill>
                  <a:schemeClr val="tx1"/>
                </a:solidFill>
              </a:rPr>
              <a:t>, f(b)=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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U </a:t>
            </a:r>
            <a:r>
              <a:rPr lang="en-US" dirty="0" err="1">
                <a:solidFill>
                  <a:schemeClr val="tx1"/>
                </a:solidFill>
              </a:rPr>
              <a:t>holda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y=f(x)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uchun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teskari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mavjudligi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uzluksizligi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haqidagi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teorema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shartlari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bajariladi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431978"/>
              </p:ext>
            </p:extLst>
          </p:nvPr>
        </p:nvGraphicFramePr>
        <p:xfrm>
          <a:off x="1763688" y="2564904"/>
          <a:ext cx="2957512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Формула" r:id="rId3" imgW="1333440" imgH="419040" progId="Equation.3">
                  <p:embed/>
                </p:oleObj>
              </mc:Choice>
              <mc:Fallback>
                <p:oleObj name="Формула" r:id="rId3" imgW="1333440" imgH="419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63688" y="2564904"/>
                        <a:ext cx="2957512" cy="930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7805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404664"/>
            <a:ext cx="8496944" cy="597666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solidFill>
                  <a:schemeClr val="tx1"/>
                </a:solidFill>
              </a:rPr>
              <a:t>chunki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y=f(x)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uzluksizligi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uz-Cyrl-UZ" dirty="0">
                <a:solidFill>
                  <a:schemeClr val="tx1"/>
                </a:solidFill>
              </a:rPr>
              <a:t>hosilaga ega ekanligidan </a:t>
            </a:r>
            <a:r>
              <a:rPr lang="en-US" dirty="0" err="1">
                <a:solidFill>
                  <a:schemeClr val="tx1"/>
                </a:solidFill>
              </a:rPr>
              <a:t>kelib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chiqadi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Shunday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qilib</a:t>
            </a:r>
            <a:r>
              <a:rPr lang="en-US" dirty="0">
                <a:solidFill>
                  <a:schemeClr val="tx1"/>
                </a:solidFill>
              </a:rPr>
              <a:t>, [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</a:t>
            </a:r>
            <a:r>
              <a:rPr lang="en-US" i="1" dirty="0">
                <a:solidFill>
                  <a:schemeClr val="tx1"/>
                </a:solidFill>
              </a:rPr>
              <a:t>;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</a:t>
            </a:r>
            <a:r>
              <a:rPr lang="en-US" dirty="0">
                <a:solidFill>
                  <a:schemeClr val="tx1"/>
                </a:solidFill>
              </a:rPr>
              <a:t>] </a:t>
            </a:r>
            <a:r>
              <a:rPr lang="en-US" dirty="0" err="1">
                <a:solidFill>
                  <a:schemeClr val="tx1"/>
                </a:solidFill>
              </a:rPr>
              <a:t>kesmada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y=f(x)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nisbatan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teskari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bo‘lgan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x=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</a:t>
            </a:r>
            <a:r>
              <a:rPr lang="en-US" i="1" dirty="0">
                <a:solidFill>
                  <a:schemeClr val="tx1"/>
                </a:solidFill>
              </a:rPr>
              <a:t>(y)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mavjud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bo‘ladi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Teskari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argumenti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y </a:t>
            </a:r>
            <a:r>
              <a:rPr lang="en-US" dirty="0" err="1">
                <a:solidFill>
                  <a:schemeClr val="tx1"/>
                </a:solidFill>
              </a:rPr>
              <a:t>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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</a:t>
            </a:r>
            <a:r>
              <a:rPr lang="en-US" i="1" dirty="0">
                <a:solidFill>
                  <a:schemeClr val="tx1"/>
                </a:solidFill>
              </a:rPr>
              <a:t>0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orttirma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beramiz</a:t>
            </a:r>
            <a:r>
              <a:rPr lang="en-US" dirty="0">
                <a:solidFill>
                  <a:schemeClr val="tx1"/>
                </a:solidFill>
              </a:rPr>
              <a:t>. U </a:t>
            </a:r>
            <a:r>
              <a:rPr lang="en-US" dirty="0" err="1">
                <a:solidFill>
                  <a:schemeClr val="tx1"/>
                </a:solidFill>
              </a:rPr>
              <a:t>holda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x=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</a:t>
            </a:r>
            <a:r>
              <a:rPr lang="en-US" i="1" dirty="0">
                <a:solidFill>
                  <a:schemeClr val="tx1"/>
                </a:solidFill>
              </a:rPr>
              <a:t>(y)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biror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</a:t>
            </a:r>
            <a:r>
              <a:rPr lang="en-US" i="1" dirty="0">
                <a:solidFill>
                  <a:schemeClr val="tx1"/>
                </a:solidFill>
              </a:rPr>
              <a:t>x=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</a:t>
            </a:r>
            <a:r>
              <a:rPr lang="en-US" i="1" dirty="0">
                <a:solidFill>
                  <a:schemeClr val="tx1"/>
                </a:solidFill>
              </a:rPr>
              <a:t>(y+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</a:t>
            </a:r>
            <a:r>
              <a:rPr lang="en-US" i="1" dirty="0">
                <a:solidFill>
                  <a:schemeClr val="tx1"/>
                </a:solidFill>
              </a:rPr>
              <a:t>y)-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</a:t>
            </a:r>
            <a:r>
              <a:rPr lang="en-US" i="1" dirty="0">
                <a:solidFill>
                  <a:schemeClr val="tx1"/>
                </a:solidFill>
              </a:rPr>
              <a:t>(y)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orttirma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teskari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monotonligidan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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</a:t>
            </a:r>
            <a:r>
              <a:rPr lang="en-US" i="1" dirty="0">
                <a:solidFill>
                  <a:schemeClr val="tx1"/>
                </a:solidFill>
              </a:rPr>
              <a:t>0,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uzluksizligidan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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</a:t>
            </a:r>
            <a:r>
              <a:rPr lang="en-US" dirty="0">
                <a:solidFill>
                  <a:schemeClr val="tx1"/>
                </a:solidFill>
              </a:rPr>
              <a:t>0 da 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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  <a:sym typeface="Symbol"/>
              </a:rPr>
              <a:t></a:t>
            </a:r>
            <a:r>
              <a:rPr lang="en-US" dirty="0">
                <a:solidFill>
                  <a:schemeClr val="tx1"/>
                </a:solidFill>
              </a:rPr>
              <a:t>0 </a:t>
            </a:r>
            <a:r>
              <a:rPr lang="en-US" dirty="0" err="1">
                <a:solidFill>
                  <a:schemeClr val="tx1"/>
                </a:solidFill>
              </a:rPr>
              <a:t>ekanligi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chiqadi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Endi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x=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</a:t>
            </a:r>
            <a:r>
              <a:rPr lang="en-US" i="1" dirty="0">
                <a:solidFill>
                  <a:schemeClr val="tx1"/>
                </a:solidFill>
              </a:rPr>
              <a:t>(y)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funksiyaning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hosilasini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topamiz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Yuqorida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aytilganlarni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e’tiborga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olsak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hosilaning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ta’rifiga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ko‘ra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                                               </a:t>
            </a:r>
            <a:r>
              <a:rPr lang="en-US" dirty="0" err="1" smtClean="0">
                <a:solidFill>
                  <a:schemeClr val="tx1"/>
                </a:solidFill>
              </a:rPr>
              <a:t>demak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i="1" dirty="0" err="1">
                <a:solidFill>
                  <a:schemeClr val="tx1"/>
                </a:solidFill>
              </a:rPr>
              <a:t>x</a:t>
            </a:r>
            <a:r>
              <a:rPr lang="en-US" i="1" baseline="-25000" dirty="0" err="1">
                <a:solidFill>
                  <a:schemeClr val="tx1"/>
                </a:solidFill>
              </a:rPr>
              <a:t>y</a:t>
            </a:r>
            <a:r>
              <a:rPr lang="en-US" i="1" dirty="0">
                <a:solidFill>
                  <a:schemeClr val="tx1"/>
                </a:solidFill>
              </a:rPr>
              <a:t>’=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</a:t>
            </a:r>
            <a:r>
              <a:rPr lang="en-US" i="1" dirty="0">
                <a:solidFill>
                  <a:schemeClr val="tx1"/>
                </a:solidFill>
              </a:rPr>
              <a:t>’(y)=1/f’(x)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formula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o‘rinli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ekan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7327185"/>
              </p:ext>
            </p:extLst>
          </p:nvPr>
        </p:nvGraphicFramePr>
        <p:xfrm>
          <a:off x="323528" y="4581128"/>
          <a:ext cx="3172759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Формула" r:id="rId3" imgW="1612800" imgH="622080" progId="Equation.3">
                  <p:embed/>
                </p:oleObj>
              </mc:Choice>
              <mc:Fallback>
                <p:oleObj name="Формула" r:id="rId3" imgW="1612800" imgH="6220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528" y="4581128"/>
                        <a:ext cx="3172759" cy="12241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751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9" y="404664"/>
            <a:ext cx="7596832" cy="5721499"/>
          </a:xfrm>
        </p:spPr>
        <p:txBody>
          <a:bodyPr/>
          <a:lstStyle/>
          <a:p>
            <a:r>
              <a:rPr lang="uz-Cyrl-UZ" b="1" dirty="0">
                <a:solidFill>
                  <a:srgbClr val="C00000"/>
                </a:solidFill>
              </a:rPr>
              <a:t>Murakkab funksiyaning hosilasi</a:t>
            </a:r>
            <a:endParaRPr lang="en-US" b="1" dirty="0" smtClean="0">
              <a:solidFill>
                <a:srgbClr val="C00000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4</a:t>
            </a:r>
            <a:r>
              <a:rPr lang="uz-Cyrl-UZ" b="1" dirty="0" smtClean="0">
                <a:solidFill>
                  <a:schemeClr val="tx1"/>
                </a:solidFill>
              </a:rPr>
              <a:t>-teorema</a:t>
            </a:r>
            <a:r>
              <a:rPr lang="uz-Cyrl-UZ" dirty="0">
                <a:solidFill>
                  <a:schemeClr val="tx1"/>
                </a:solidFill>
              </a:rPr>
              <a:t>. Agar </a:t>
            </a:r>
            <a:r>
              <a:rPr lang="uz-Cyrl-UZ" i="1" dirty="0">
                <a:solidFill>
                  <a:schemeClr val="tx1"/>
                </a:solidFill>
              </a:rPr>
              <a:t>u=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</a:t>
            </a:r>
            <a:r>
              <a:rPr lang="uz-Cyrl-UZ" i="1" dirty="0">
                <a:solidFill>
                  <a:schemeClr val="tx1"/>
                </a:solidFill>
              </a:rPr>
              <a:t>(x)</a:t>
            </a:r>
            <a:r>
              <a:rPr lang="uz-Cyrl-UZ" dirty="0">
                <a:solidFill>
                  <a:schemeClr val="tx1"/>
                </a:solidFill>
              </a:rPr>
              <a:t> funksiya </a:t>
            </a:r>
            <a:r>
              <a:rPr lang="uz-Cyrl-UZ" i="1" dirty="0">
                <a:solidFill>
                  <a:schemeClr val="tx1"/>
                </a:solidFill>
              </a:rPr>
              <a:t>x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</a:t>
            </a:r>
            <a:r>
              <a:rPr lang="uz-Cyrl-UZ" i="1" dirty="0">
                <a:solidFill>
                  <a:schemeClr val="tx1"/>
                </a:solidFill>
              </a:rPr>
              <a:t>(a,b)</a:t>
            </a:r>
            <a:r>
              <a:rPr lang="uz-Cyrl-UZ" dirty="0">
                <a:solidFill>
                  <a:schemeClr val="tx1"/>
                </a:solidFill>
              </a:rPr>
              <a:t> </a:t>
            </a:r>
            <a:r>
              <a:rPr lang="uz-Cyrl-UZ" dirty="0" smtClean="0">
                <a:solidFill>
                  <a:schemeClr val="tx1"/>
                </a:solidFill>
              </a:rPr>
              <a:t>nuqtada hosilaga </a:t>
            </a:r>
            <a:r>
              <a:rPr lang="uz-Cyrl-UZ" dirty="0">
                <a:solidFill>
                  <a:schemeClr val="tx1"/>
                </a:solidFill>
              </a:rPr>
              <a:t>ega, </a:t>
            </a:r>
            <a:r>
              <a:rPr lang="uz-Cyrl-UZ" i="1" dirty="0">
                <a:solidFill>
                  <a:schemeClr val="tx1"/>
                </a:solidFill>
              </a:rPr>
              <a:t>y=f(u)</a:t>
            </a:r>
            <a:r>
              <a:rPr lang="uz-Cyrl-UZ" dirty="0">
                <a:solidFill>
                  <a:schemeClr val="tx1"/>
                </a:solidFill>
              </a:rPr>
              <a:t> funksiya esa </a:t>
            </a:r>
            <a:r>
              <a:rPr lang="uz-Cyrl-UZ" i="1" dirty="0">
                <a:solidFill>
                  <a:schemeClr val="tx1"/>
                </a:solidFill>
              </a:rPr>
              <a:t>u=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</a:t>
            </a:r>
            <a:r>
              <a:rPr lang="uz-Cyrl-UZ" i="1" dirty="0">
                <a:solidFill>
                  <a:schemeClr val="tx1"/>
                </a:solidFill>
              </a:rPr>
              <a:t>(x)</a:t>
            </a:r>
            <a:r>
              <a:rPr lang="uz-Cyrl-UZ" dirty="0">
                <a:solidFill>
                  <a:schemeClr val="tx1"/>
                </a:solidFill>
              </a:rPr>
              <a:t> nuqtada hosilaga ega bo‘lsa, u holda </a:t>
            </a:r>
            <a:r>
              <a:rPr lang="uz-Cyrl-UZ" i="1" dirty="0">
                <a:solidFill>
                  <a:schemeClr val="tx1"/>
                </a:solidFill>
              </a:rPr>
              <a:t>y=f(</a:t>
            </a:r>
            <a:r>
              <a:rPr lang="ru-RU" i="1" dirty="0">
                <a:solidFill>
                  <a:schemeClr val="tx1"/>
                </a:solidFill>
                <a:sym typeface="Symbol"/>
              </a:rPr>
              <a:t></a:t>
            </a:r>
            <a:r>
              <a:rPr lang="uz-Cyrl-UZ" i="1" dirty="0">
                <a:solidFill>
                  <a:schemeClr val="tx1"/>
                </a:solidFill>
              </a:rPr>
              <a:t>(x))</a:t>
            </a:r>
            <a:r>
              <a:rPr lang="uz-Cyrl-UZ" dirty="0">
                <a:solidFill>
                  <a:schemeClr val="tx1"/>
                </a:solidFill>
              </a:rPr>
              <a:t> murakkab funksiya x nuqtada hosilaga ega va 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chemeClr val="tx1"/>
                </a:solidFill>
              </a:rPr>
              <a:t>                        (</a:t>
            </a:r>
            <a:r>
              <a:rPr lang="en-US" i="1" dirty="0">
                <a:solidFill>
                  <a:schemeClr val="tx1"/>
                </a:solidFill>
              </a:rPr>
              <a:t>f(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</a:t>
            </a:r>
            <a:r>
              <a:rPr lang="en-US" i="1" dirty="0">
                <a:solidFill>
                  <a:schemeClr val="tx1"/>
                </a:solidFill>
              </a:rPr>
              <a:t>(x)))’=f’(u)</a:t>
            </a:r>
            <a:r>
              <a:rPr lang="en-US" i="1" dirty="0">
                <a:solidFill>
                  <a:schemeClr val="tx1"/>
                </a:solidFill>
                <a:sym typeface="Symbol"/>
              </a:rPr>
              <a:t></a:t>
            </a:r>
            <a:r>
              <a:rPr lang="en-US" i="1" dirty="0">
                <a:solidFill>
                  <a:schemeClr val="tx1"/>
                </a:solidFill>
              </a:rPr>
              <a:t>’(x)</a:t>
            </a:r>
            <a:r>
              <a:rPr lang="en-US" dirty="0">
                <a:solidFill>
                  <a:schemeClr val="tx1"/>
                </a:solidFill>
              </a:rPr>
              <a:t>             </a:t>
            </a:r>
            <a:r>
              <a:rPr lang="en-US" dirty="0" smtClean="0">
                <a:solidFill>
                  <a:schemeClr val="tx1"/>
                </a:solidFill>
              </a:rPr>
              <a:t>                              </a:t>
            </a:r>
            <a:r>
              <a:rPr lang="en-US" dirty="0">
                <a:solidFill>
                  <a:schemeClr val="tx1"/>
                </a:solidFill>
              </a:rPr>
              <a:t>(1)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formula </a:t>
            </a:r>
            <a:r>
              <a:rPr lang="en-US" dirty="0" err="1">
                <a:solidFill>
                  <a:schemeClr val="tx1"/>
                </a:solidFill>
              </a:rPr>
              <a:t>o‘rinli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bo‘ladi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i="1" dirty="0" err="1">
                <a:solidFill>
                  <a:schemeClr val="tx1"/>
                </a:solidFill>
              </a:rPr>
              <a:t>Misol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=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    </a:t>
            </a:r>
            <a:r>
              <a:rPr lang="en-US" dirty="0" err="1" smtClean="0">
                <a:solidFill>
                  <a:schemeClr val="tx1"/>
                </a:solidFill>
              </a:rPr>
              <a:t>funksiyaning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hosilasini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toping</a:t>
            </a:r>
          </a:p>
          <a:p>
            <a:pPr marL="0" indent="0">
              <a:buNone/>
            </a:pPr>
            <a:r>
              <a:rPr lang="en-US" i="1" dirty="0" err="1">
                <a:solidFill>
                  <a:schemeClr val="tx1"/>
                </a:solidFill>
              </a:rPr>
              <a:t>Yechish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Bu </a:t>
            </a:r>
            <a:r>
              <a:rPr lang="en-US" dirty="0" err="1" smtClean="0">
                <a:solidFill>
                  <a:schemeClr val="tx1"/>
                </a:solidFill>
              </a:rPr>
              <a:t>yerda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i="1" dirty="0">
                <a:solidFill>
                  <a:schemeClr val="tx1"/>
                </a:solidFill>
              </a:rPr>
              <a:t>y=u</a:t>
            </a:r>
            <a:r>
              <a:rPr lang="en-US" i="1" baseline="30000" dirty="0">
                <a:solidFill>
                  <a:schemeClr val="tx1"/>
                </a:solidFill>
              </a:rPr>
              <a:t>4</a:t>
            </a:r>
            <a:r>
              <a:rPr lang="en-US" i="1" dirty="0">
                <a:solidFill>
                  <a:schemeClr val="tx1"/>
                </a:solidFill>
              </a:rPr>
              <a:t>,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u=               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Demak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y’=(u</a:t>
            </a:r>
            <a:r>
              <a:rPr lang="en-US" i="1" baseline="30000" dirty="0">
                <a:solidFill>
                  <a:schemeClr val="tx1"/>
                </a:solidFill>
              </a:rPr>
              <a:t>4</a:t>
            </a:r>
            <a:r>
              <a:rPr lang="en-US" i="1" dirty="0" smtClean="0">
                <a:solidFill>
                  <a:schemeClr val="tx1"/>
                </a:solidFill>
              </a:rPr>
              <a:t>)’</a:t>
            </a:r>
            <a:r>
              <a:rPr lang="en-US" dirty="0" smtClean="0">
                <a:solidFill>
                  <a:schemeClr val="tx1"/>
                </a:solidFill>
                <a:sym typeface="Symbol"/>
              </a:rPr>
              <a:t>              </a:t>
            </a:r>
            <a:r>
              <a:rPr lang="en-US" dirty="0" smtClean="0">
                <a:solidFill>
                  <a:schemeClr val="tx1"/>
                </a:solidFill>
              </a:rPr>
              <a:t>’=</a:t>
            </a: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=</a:t>
            </a:r>
            <a:r>
              <a:rPr lang="en-US" i="1" dirty="0" smtClean="0">
                <a:solidFill>
                  <a:schemeClr val="tx1"/>
                </a:solidFill>
              </a:rPr>
              <a:t>4u</a:t>
            </a:r>
            <a:r>
              <a:rPr lang="en-US" i="1" baseline="30000" dirty="0" smtClean="0">
                <a:solidFill>
                  <a:schemeClr val="tx1"/>
                </a:solidFill>
              </a:rPr>
              <a:t>3                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=8</a:t>
            </a:r>
            <a:endParaRPr lang="ru-RU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424726"/>
              </p:ext>
            </p:extLst>
          </p:nvPr>
        </p:nvGraphicFramePr>
        <p:xfrm>
          <a:off x="1907704" y="3212976"/>
          <a:ext cx="956352" cy="736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1" name="Формула" r:id="rId3" imgW="647640" imgH="469800" progId="Equation.3">
                  <p:embed/>
                </p:oleObj>
              </mc:Choice>
              <mc:Fallback>
                <p:oleObj name="Формула" r:id="rId3" imgW="64764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07704" y="3212976"/>
                        <a:ext cx="956352" cy="7366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4511"/>
              </p:ext>
            </p:extLst>
          </p:nvPr>
        </p:nvGraphicFramePr>
        <p:xfrm>
          <a:off x="3131840" y="4509120"/>
          <a:ext cx="968097" cy="653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2" name="Формула" r:id="rId5" imgW="596880" imgH="431640" progId="Equation.3">
                  <p:embed/>
                </p:oleObj>
              </mc:Choice>
              <mc:Fallback>
                <p:oleObj name="Формула" r:id="rId5" imgW="59688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31840" y="4509120"/>
                        <a:ext cx="968097" cy="653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302259"/>
              </p:ext>
            </p:extLst>
          </p:nvPr>
        </p:nvGraphicFramePr>
        <p:xfrm>
          <a:off x="6300192" y="4509120"/>
          <a:ext cx="92710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3" name="Формула" r:id="rId7" imgW="571320" imgH="431640" progId="Equation.3">
                  <p:embed/>
                </p:oleObj>
              </mc:Choice>
              <mc:Fallback>
                <p:oleObj name="Формула" r:id="rId7" imgW="571320" imgH="43164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4509120"/>
                        <a:ext cx="927100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9366446"/>
              </p:ext>
            </p:extLst>
          </p:nvPr>
        </p:nvGraphicFramePr>
        <p:xfrm>
          <a:off x="1403648" y="5445224"/>
          <a:ext cx="881039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4" name="Формула" r:id="rId9" imgW="660240" imgH="431640" progId="Equation.3">
                  <p:embed/>
                </p:oleObj>
              </mc:Choice>
              <mc:Fallback>
                <p:oleObj name="Формула" r:id="rId9" imgW="66024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03648" y="5445224"/>
                        <a:ext cx="881039" cy="57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728963"/>
              </p:ext>
            </p:extLst>
          </p:nvPr>
        </p:nvGraphicFramePr>
        <p:xfrm>
          <a:off x="2699792" y="5373216"/>
          <a:ext cx="1611312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5" name="Формула" r:id="rId11" imgW="1168200" imgH="469800" progId="Equation.3">
                  <p:embed/>
                </p:oleObj>
              </mc:Choice>
              <mc:Fallback>
                <p:oleObj name="Формула" r:id="rId11" imgW="116820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699792" y="5373216"/>
                        <a:ext cx="1611312" cy="649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8922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1223</TotalTime>
  <Words>2111</Words>
  <Application>Microsoft Office PowerPoint</Application>
  <PresentationFormat>Экран (4:3)</PresentationFormat>
  <Paragraphs>237</Paragraphs>
  <Slides>30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2" baseType="lpstr">
      <vt:lpstr>Волна</vt:lpstr>
      <vt:lpstr>Формула</vt:lpstr>
      <vt:lpstr>Mavzu: Yig‘indi, ko‘paytma, bo‘linma, teskari, murakkab funksiyaning hosilasi. Asosiy elementar funksiyalarning hosilalari Logarifmik hosila. Daraja-ko‘rsatkichli funksiyaning hosilasi  </vt:lpstr>
      <vt:lpstr>REJA:</vt:lpstr>
      <vt:lpstr>O’tilgan mavzu bo’yicha savol-javob </vt:lpstr>
      <vt:lpstr>Презентация PowerPoint</vt:lpstr>
      <vt:lpstr>Darsning maqsadi. </vt:lpstr>
      <vt:lpstr>Yig‘indi, ko‘paytma, bo‘linma, teskari funksiyaning hosilasi. </vt:lpstr>
      <vt:lpstr>Презентация PowerPoint</vt:lpstr>
      <vt:lpstr>Презентация PowerPoint</vt:lpstr>
      <vt:lpstr>Презентация PowerPoint</vt:lpstr>
      <vt:lpstr>Презентация PowerPoint</vt:lpstr>
      <vt:lpstr>Asosiy elementar funksiyalarning hosilalari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Logarifmik hosila. Daraja-ko‘rsatkichli funksiyaning hosilasi </vt:lpstr>
      <vt:lpstr>Презентация PowerPoint</vt:lpstr>
      <vt:lpstr>Презентация PowerPoint</vt:lpstr>
      <vt:lpstr>Презентация PowerPoint</vt:lpstr>
      <vt:lpstr>Презентация PowerPoint</vt:lpstr>
      <vt:lpstr>Mustaqil yechish uchun misol va masalalar  </vt:lpstr>
      <vt:lpstr>B/BX/B  JADVALI</vt:lpstr>
      <vt:lpstr>Mavzu yuzasidan savollar. </vt:lpstr>
      <vt:lpstr>Презентация PowerPoint</vt:lpstr>
      <vt:lpstr>Foydalanilgan adabiyotlar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Yig‘indi, ko‘paytma, bo‘linma, teskari funksiyaning hosilasi. Asosiy elementar funksiyalarning hosilalari Logarifmik hosila. Daraja-ko‘rsatkichli funksiyaning hosilasi</dc:title>
  <dc:creator>11111</dc:creator>
  <cp:lastModifiedBy>UMK</cp:lastModifiedBy>
  <cp:revision>66</cp:revision>
  <dcterms:created xsi:type="dcterms:W3CDTF">2016-01-17T09:54:25Z</dcterms:created>
  <dcterms:modified xsi:type="dcterms:W3CDTF">2016-05-18T10:31:42Z</dcterms:modified>
</cp:coreProperties>
</file>