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3" r:id="rId1"/>
  </p:sldMasterIdLst>
  <p:notesMasterIdLst>
    <p:notesMasterId r:id="rId23"/>
  </p:notesMasterIdLst>
  <p:sldIdLst>
    <p:sldId id="257" r:id="rId2"/>
    <p:sldId id="287" r:id="rId3"/>
    <p:sldId id="276" r:id="rId4"/>
    <p:sldId id="278" r:id="rId5"/>
    <p:sldId id="268" r:id="rId6"/>
    <p:sldId id="269" r:id="rId7"/>
    <p:sldId id="270" r:id="rId8"/>
    <p:sldId id="271" r:id="rId9"/>
    <p:sldId id="260" r:id="rId10"/>
    <p:sldId id="261" r:id="rId11"/>
    <p:sldId id="262" r:id="rId12"/>
    <p:sldId id="274" r:id="rId13"/>
    <p:sldId id="264" r:id="rId14"/>
    <p:sldId id="275" r:id="rId15"/>
    <p:sldId id="265" r:id="rId16"/>
    <p:sldId id="267" r:id="rId17"/>
    <p:sldId id="284" r:id="rId18"/>
    <p:sldId id="285" r:id="rId19"/>
    <p:sldId id="288" r:id="rId20"/>
    <p:sldId id="289" r:id="rId21"/>
    <p:sldId id="286" r:id="rId2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21" autoAdjust="0"/>
    <p:restoredTop sz="94434" autoAdjust="0"/>
  </p:normalViewPr>
  <p:slideViewPr>
    <p:cSldViewPr snapToGrid="0">
      <p:cViewPr varScale="1">
        <p:scale>
          <a:sx n="74" d="100"/>
          <a:sy n="74" d="100"/>
        </p:scale>
        <p:origin x="18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F3128C-94D1-4F91-AF4F-24FA512A1D1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3502C91B-2CB2-4CD0-B25B-CCC7BE02FB46}">
      <dgm:prSet phldrT="[Текст]" custT="1"/>
      <dgm:spPr/>
      <dgm:t>
        <a:bodyPr/>
        <a:lstStyle/>
        <a:p>
          <a:r>
            <a:rPr lang="en-US" sz="3200" dirty="0" smtClean="0"/>
            <a:t>BILAMAN: …</a:t>
          </a:r>
          <a:endParaRPr lang="ru-RU" sz="3200" dirty="0"/>
        </a:p>
      </dgm:t>
    </dgm:pt>
    <dgm:pt modelId="{7BC319DD-5B36-4A84-BE47-19A8E46EAE37}" type="parTrans" cxnId="{E2AE08C3-1748-444A-9890-7D5578470045}">
      <dgm:prSet/>
      <dgm:spPr/>
      <dgm:t>
        <a:bodyPr/>
        <a:lstStyle/>
        <a:p>
          <a:endParaRPr lang="ru-RU"/>
        </a:p>
      </dgm:t>
    </dgm:pt>
    <dgm:pt modelId="{A0CD3C7D-0597-4309-ABB3-F3A0B235DF8C}" type="sibTrans" cxnId="{E2AE08C3-1748-444A-9890-7D5578470045}">
      <dgm:prSet/>
      <dgm:spPr/>
      <dgm:t>
        <a:bodyPr/>
        <a:lstStyle/>
        <a:p>
          <a:endParaRPr lang="ru-RU"/>
        </a:p>
      </dgm:t>
    </dgm:pt>
    <dgm:pt modelId="{3D9020CE-EB69-4477-9830-010A54CB21D4}">
      <dgm:prSet phldrT="[Текст]" custT="1"/>
      <dgm:spPr/>
      <dgm:t>
        <a:bodyPr/>
        <a:lstStyle/>
        <a:p>
          <a:r>
            <a:rPr lang="en-US" sz="3200" dirty="0" smtClean="0"/>
            <a:t>BILMAYMAN: …</a:t>
          </a:r>
          <a:endParaRPr lang="ru-RU" sz="3200" dirty="0"/>
        </a:p>
      </dgm:t>
    </dgm:pt>
    <dgm:pt modelId="{FEAACDA4-D8EE-425A-B6F6-229DE068FB31}" type="parTrans" cxnId="{8B2B7D6C-FDBF-447C-94FE-929B0FCACB0D}">
      <dgm:prSet/>
      <dgm:spPr/>
      <dgm:t>
        <a:bodyPr/>
        <a:lstStyle/>
        <a:p>
          <a:endParaRPr lang="ru-RU"/>
        </a:p>
      </dgm:t>
    </dgm:pt>
    <dgm:pt modelId="{D3746335-D937-43ED-A87C-ED0E2523E8B2}" type="sibTrans" cxnId="{8B2B7D6C-FDBF-447C-94FE-929B0FCACB0D}">
      <dgm:prSet/>
      <dgm:spPr/>
      <dgm:t>
        <a:bodyPr/>
        <a:lstStyle/>
        <a:p>
          <a:endParaRPr lang="ru-RU"/>
        </a:p>
      </dgm:t>
    </dgm:pt>
    <dgm:pt modelId="{BDED2B47-B65B-4D79-BB0C-C5B88C423AA9}">
      <dgm:prSet phldrT="[Текст]" custT="1"/>
      <dgm:spPr/>
      <dgm:t>
        <a:bodyPr/>
        <a:lstStyle/>
        <a:p>
          <a:r>
            <a:rPr lang="en-US" sz="3200" dirty="0" smtClean="0"/>
            <a:t>BILISHNI  XOHLAYMAN: …</a:t>
          </a:r>
          <a:endParaRPr lang="ru-RU" sz="3200" dirty="0"/>
        </a:p>
      </dgm:t>
    </dgm:pt>
    <dgm:pt modelId="{201CDDE7-97DB-42DE-BEB2-62273FEF474D}" type="parTrans" cxnId="{75B37F7C-5A74-4ADF-810B-8DF5DECE3B9C}">
      <dgm:prSet/>
      <dgm:spPr/>
      <dgm:t>
        <a:bodyPr/>
        <a:lstStyle/>
        <a:p>
          <a:endParaRPr lang="ru-RU"/>
        </a:p>
      </dgm:t>
    </dgm:pt>
    <dgm:pt modelId="{F3AAD60A-5C3F-4CB3-9857-7158961F9522}" type="sibTrans" cxnId="{75B37F7C-5A74-4ADF-810B-8DF5DECE3B9C}">
      <dgm:prSet/>
      <dgm:spPr/>
      <dgm:t>
        <a:bodyPr/>
        <a:lstStyle/>
        <a:p>
          <a:endParaRPr lang="ru-RU"/>
        </a:p>
      </dgm:t>
    </dgm:pt>
    <dgm:pt modelId="{00F4EAA9-D2C0-4A6A-A34F-8A42F84D6DE7}" type="pres">
      <dgm:prSet presAssocID="{BAF3128C-94D1-4F91-AF4F-24FA512A1D17}" presName="Name0" presStyleCnt="0">
        <dgm:presLayoutVars>
          <dgm:chMax val="7"/>
          <dgm:chPref val="7"/>
          <dgm:dir/>
        </dgm:presLayoutVars>
      </dgm:prSet>
      <dgm:spPr/>
      <dgm:t>
        <a:bodyPr/>
        <a:lstStyle/>
        <a:p>
          <a:endParaRPr lang="ru-RU"/>
        </a:p>
      </dgm:t>
    </dgm:pt>
    <dgm:pt modelId="{DCBFCE2A-D314-470D-A0C4-C89589FD038E}" type="pres">
      <dgm:prSet presAssocID="{BAF3128C-94D1-4F91-AF4F-24FA512A1D17}" presName="Name1" presStyleCnt="0"/>
      <dgm:spPr/>
    </dgm:pt>
    <dgm:pt modelId="{18D30EB9-F015-409F-93B7-A44D7E9890DB}" type="pres">
      <dgm:prSet presAssocID="{BAF3128C-94D1-4F91-AF4F-24FA512A1D17}" presName="cycle" presStyleCnt="0"/>
      <dgm:spPr/>
    </dgm:pt>
    <dgm:pt modelId="{ADA9B532-B80A-40CB-9F77-BABE8CAAE6FF}" type="pres">
      <dgm:prSet presAssocID="{BAF3128C-94D1-4F91-AF4F-24FA512A1D17}" presName="srcNode" presStyleLbl="node1" presStyleIdx="0" presStyleCnt="3"/>
      <dgm:spPr/>
    </dgm:pt>
    <dgm:pt modelId="{24F690A5-AEE7-4C5C-9775-D85347D05C7B}" type="pres">
      <dgm:prSet presAssocID="{BAF3128C-94D1-4F91-AF4F-24FA512A1D17}" presName="conn" presStyleLbl="parChTrans1D2" presStyleIdx="0" presStyleCnt="1"/>
      <dgm:spPr/>
      <dgm:t>
        <a:bodyPr/>
        <a:lstStyle/>
        <a:p>
          <a:endParaRPr lang="ru-RU"/>
        </a:p>
      </dgm:t>
    </dgm:pt>
    <dgm:pt modelId="{2C00CCE9-20EA-466A-90A7-F7392B129312}" type="pres">
      <dgm:prSet presAssocID="{BAF3128C-94D1-4F91-AF4F-24FA512A1D17}" presName="extraNode" presStyleLbl="node1" presStyleIdx="0" presStyleCnt="3"/>
      <dgm:spPr/>
    </dgm:pt>
    <dgm:pt modelId="{BC5462BC-F7A0-4380-9575-78E57F03942F}" type="pres">
      <dgm:prSet presAssocID="{BAF3128C-94D1-4F91-AF4F-24FA512A1D17}" presName="dstNode" presStyleLbl="node1" presStyleIdx="0" presStyleCnt="3"/>
      <dgm:spPr/>
    </dgm:pt>
    <dgm:pt modelId="{2A574160-8395-44F1-838D-017EFACF7CF2}" type="pres">
      <dgm:prSet presAssocID="{3502C91B-2CB2-4CD0-B25B-CCC7BE02FB46}" presName="text_1" presStyleLbl="node1" presStyleIdx="0" presStyleCnt="3" custLinFactNeighborX="849" custLinFactNeighborY="-2817">
        <dgm:presLayoutVars>
          <dgm:bulletEnabled val="1"/>
        </dgm:presLayoutVars>
      </dgm:prSet>
      <dgm:spPr/>
      <dgm:t>
        <a:bodyPr/>
        <a:lstStyle/>
        <a:p>
          <a:endParaRPr lang="ru-RU"/>
        </a:p>
      </dgm:t>
    </dgm:pt>
    <dgm:pt modelId="{7B8A359F-A23D-431B-9B26-FF4B8C87EE4E}" type="pres">
      <dgm:prSet presAssocID="{3502C91B-2CB2-4CD0-B25B-CCC7BE02FB46}" presName="accent_1" presStyleCnt="0"/>
      <dgm:spPr/>
    </dgm:pt>
    <dgm:pt modelId="{4AED067B-4CBF-452F-BFDD-BBA5FC1C4336}" type="pres">
      <dgm:prSet presAssocID="{3502C91B-2CB2-4CD0-B25B-CCC7BE02FB46}" presName="accentRepeatNode" presStyleLbl="solidFgAcc1" presStyleIdx="0" presStyleCnt="3"/>
      <dgm:spPr/>
    </dgm:pt>
    <dgm:pt modelId="{CBE6121B-5CFB-42DF-A32C-2A11BB17F489}" type="pres">
      <dgm:prSet presAssocID="{3D9020CE-EB69-4477-9830-010A54CB21D4}" presName="text_2" presStyleLbl="node1" presStyleIdx="1" presStyleCnt="3" custLinFactNeighborX="-1089" custLinFactNeighborY="-1878">
        <dgm:presLayoutVars>
          <dgm:bulletEnabled val="1"/>
        </dgm:presLayoutVars>
      </dgm:prSet>
      <dgm:spPr/>
      <dgm:t>
        <a:bodyPr/>
        <a:lstStyle/>
        <a:p>
          <a:endParaRPr lang="ru-RU"/>
        </a:p>
      </dgm:t>
    </dgm:pt>
    <dgm:pt modelId="{7EB86809-C563-4110-AF00-1E02EA99479D}" type="pres">
      <dgm:prSet presAssocID="{3D9020CE-EB69-4477-9830-010A54CB21D4}" presName="accent_2" presStyleCnt="0"/>
      <dgm:spPr/>
    </dgm:pt>
    <dgm:pt modelId="{9B9ACC17-D295-449E-B051-E86390C931AC}" type="pres">
      <dgm:prSet presAssocID="{3D9020CE-EB69-4477-9830-010A54CB21D4}" presName="accentRepeatNode" presStyleLbl="solidFgAcc1" presStyleIdx="1" presStyleCnt="3" custLinFactNeighborX="-3552" custLinFactNeighborY="5919"/>
      <dgm:spPr/>
    </dgm:pt>
    <dgm:pt modelId="{CBCB4B62-9FA5-4EC6-BC8A-4670A34D859E}" type="pres">
      <dgm:prSet presAssocID="{BDED2B47-B65B-4D79-BB0C-C5B88C423AA9}" presName="text_3" presStyleLbl="node1" presStyleIdx="2" presStyleCnt="3" custLinFactNeighborX="849" custLinFactNeighborY="8736">
        <dgm:presLayoutVars>
          <dgm:bulletEnabled val="1"/>
        </dgm:presLayoutVars>
      </dgm:prSet>
      <dgm:spPr/>
      <dgm:t>
        <a:bodyPr/>
        <a:lstStyle/>
        <a:p>
          <a:endParaRPr lang="ru-RU"/>
        </a:p>
      </dgm:t>
    </dgm:pt>
    <dgm:pt modelId="{89142909-0A76-40D4-A042-8FC12FB6D753}" type="pres">
      <dgm:prSet presAssocID="{BDED2B47-B65B-4D79-BB0C-C5B88C423AA9}" presName="accent_3" presStyleCnt="0"/>
      <dgm:spPr/>
    </dgm:pt>
    <dgm:pt modelId="{8F15769C-3B99-4D0F-9622-133861DD93E7}" type="pres">
      <dgm:prSet presAssocID="{BDED2B47-B65B-4D79-BB0C-C5B88C423AA9}" presName="accentRepeatNode" presStyleLbl="solidFgAcc1" presStyleIdx="2" presStyleCnt="3"/>
      <dgm:spPr/>
    </dgm:pt>
  </dgm:ptLst>
  <dgm:cxnLst>
    <dgm:cxn modelId="{75B37F7C-5A74-4ADF-810B-8DF5DECE3B9C}" srcId="{BAF3128C-94D1-4F91-AF4F-24FA512A1D17}" destId="{BDED2B47-B65B-4D79-BB0C-C5B88C423AA9}" srcOrd="2" destOrd="0" parTransId="{201CDDE7-97DB-42DE-BEB2-62273FEF474D}" sibTransId="{F3AAD60A-5C3F-4CB3-9857-7158961F9522}"/>
    <dgm:cxn modelId="{A7B0569A-5D52-45EF-B48D-0F89DE21B34A}" type="presOf" srcId="{3D9020CE-EB69-4477-9830-010A54CB21D4}" destId="{CBE6121B-5CFB-42DF-A32C-2A11BB17F489}" srcOrd="0" destOrd="0" presId="urn:microsoft.com/office/officeart/2008/layout/VerticalCurvedList"/>
    <dgm:cxn modelId="{4FD7D7CB-3D92-4616-B66F-721EAE95F356}" type="presOf" srcId="{BDED2B47-B65B-4D79-BB0C-C5B88C423AA9}" destId="{CBCB4B62-9FA5-4EC6-BC8A-4670A34D859E}" srcOrd="0" destOrd="0" presId="urn:microsoft.com/office/officeart/2008/layout/VerticalCurvedList"/>
    <dgm:cxn modelId="{CBC94CB6-08EB-4BDB-AC6B-5B5E96CF68E4}" type="presOf" srcId="{3502C91B-2CB2-4CD0-B25B-CCC7BE02FB46}" destId="{2A574160-8395-44F1-838D-017EFACF7CF2}" srcOrd="0" destOrd="0" presId="urn:microsoft.com/office/officeart/2008/layout/VerticalCurvedList"/>
    <dgm:cxn modelId="{8B2B7D6C-FDBF-447C-94FE-929B0FCACB0D}" srcId="{BAF3128C-94D1-4F91-AF4F-24FA512A1D17}" destId="{3D9020CE-EB69-4477-9830-010A54CB21D4}" srcOrd="1" destOrd="0" parTransId="{FEAACDA4-D8EE-425A-B6F6-229DE068FB31}" sibTransId="{D3746335-D937-43ED-A87C-ED0E2523E8B2}"/>
    <dgm:cxn modelId="{B772D02E-A363-44ED-83DD-FD171B627E3D}" type="presOf" srcId="{A0CD3C7D-0597-4309-ABB3-F3A0B235DF8C}" destId="{24F690A5-AEE7-4C5C-9775-D85347D05C7B}" srcOrd="0" destOrd="0" presId="urn:microsoft.com/office/officeart/2008/layout/VerticalCurvedList"/>
    <dgm:cxn modelId="{E2AE08C3-1748-444A-9890-7D5578470045}" srcId="{BAF3128C-94D1-4F91-AF4F-24FA512A1D17}" destId="{3502C91B-2CB2-4CD0-B25B-CCC7BE02FB46}" srcOrd="0" destOrd="0" parTransId="{7BC319DD-5B36-4A84-BE47-19A8E46EAE37}" sibTransId="{A0CD3C7D-0597-4309-ABB3-F3A0B235DF8C}"/>
    <dgm:cxn modelId="{D93DA968-FA3C-4B8A-AF86-21C4087B9945}" type="presOf" srcId="{BAF3128C-94D1-4F91-AF4F-24FA512A1D17}" destId="{00F4EAA9-D2C0-4A6A-A34F-8A42F84D6DE7}" srcOrd="0" destOrd="0" presId="urn:microsoft.com/office/officeart/2008/layout/VerticalCurvedList"/>
    <dgm:cxn modelId="{CEA501A2-B379-4520-AFD0-29DDB3C83689}" type="presParOf" srcId="{00F4EAA9-D2C0-4A6A-A34F-8A42F84D6DE7}" destId="{DCBFCE2A-D314-470D-A0C4-C89589FD038E}" srcOrd="0" destOrd="0" presId="urn:microsoft.com/office/officeart/2008/layout/VerticalCurvedList"/>
    <dgm:cxn modelId="{109D5474-7CF2-4041-9106-5C9C530CD56A}" type="presParOf" srcId="{DCBFCE2A-D314-470D-A0C4-C89589FD038E}" destId="{18D30EB9-F015-409F-93B7-A44D7E9890DB}" srcOrd="0" destOrd="0" presId="urn:microsoft.com/office/officeart/2008/layout/VerticalCurvedList"/>
    <dgm:cxn modelId="{C6D432A5-A9B6-495A-B0FE-DC64D80935A8}" type="presParOf" srcId="{18D30EB9-F015-409F-93B7-A44D7E9890DB}" destId="{ADA9B532-B80A-40CB-9F77-BABE8CAAE6FF}" srcOrd="0" destOrd="0" presId="urn:microsoft.com/office/officeart/2008/layout/VerticalCurvedList"/>
    <dgm:cxn modelId="{B44A0E73-CDB4-4E8A-96E5-3124A360C175}" type="presParOf" srcId="{18D30EB9-F015-409F-93B7-A44D7E9890DB}" destId="{24F690A5-AEE7-4C5C-9775-D85347D05C7B}" srcOrd="1" destOrd="0" presId="urn:microsoft.com/office/officeart/2008/layout/VerticalCurvedList"/>
    <dgm:cxn modelId="{3562C222-838E-43DB-84DB-D5A488C695B0}" type="presParOf" srcId="{18D30EB9-F015-409F-93B7-A44D7E9890DB}" destId="{2C00CCE9-20EA-466A-90A7-F7392B129312}" srcOrd="2" destOrd="0" presId="urn:microsoft.com/office/officeart/2008/layout/VerticalCurvedList"/>
    <dgm:cxn modelId="{3A512B43-68F1-4704-8CE8-17EACC3414BB}" type="presParOf" srcId="{18D30EB9-F015-409F-93B7-A44D7E9890DB}" destId="{BC5462BC-F7A0-4380-9575-78E57F03942F}" srcOrd="3" destOrd="0" presId="urn:microsoft.com/office/officeart/2008/layout/VerticalCurvedList"/>
    <dgm:cxn modelId="{4D2F40D0-F667-4DE7-82CF-09119E55F781}" type="presParOf" srcId="{DCBFCE2A-D314-470D-A0C4-C89589FD038E}" destId="{2A574160-8395-44F1-838D-017EFACF7CF2}" srcOrd="1" destOrd="0" presId="urn:microsoft.com/office/officeart/2008/layout/VerticalCurvedList"/>
    <dgm:cxn modelId="{1ABEFB66-0440-42FD-9AB1-1AFA55E5CA81}" type="presParOf" srcId="{DCBFCE2A-D314-470D-A0C4-C89589FD038E}" destId="{7B8A359F-A23D-431B-9B26-FF4B8C87EE4E}" srcOrd="2" destOrd="0" presId="urn:microsoft.com/office/officeart/2008/layout/VerticalCurvedList"/>
    <dgm:cxn modelId="{4BE66798-FA2F-44B6-8DE7-E8E7B296CCF1}" type="presParOf" srcId="{7B8A359F-A23D-431B-9B26-FF4B8C87EE4E}" destId="{4AED067B-4CBF-452F-BFDD-BBA5FC1C4336}" srcOrd="0" destOrd="0" presId="urn:microsoft.com/office/officeart/2008/layout/VerticalCurvedList"/>
    <dgm:cxn modelId="{413E7EA4-02CC-4A66-BEEC-149BB8E4AE0D}" type="presParOf" srcId="{DCBFCE2A-D314-470D-A0C4-C89589FD038E}" destId="{CBE6121B-5CFB-42DF-A32C-2A11BB17F489}" srcOrd="3" destOrd="0" presId="urn:microsoft.com/office/officeart/2008/layout/VerticalCurvedList"/>
    <dgm:cxn modelId="{94FF5F15-F51E-4084-B2A4-3A75B6A3B94A}" type="presParOf" srcId="{DCBFCE2A-D314-470D-A0C4-C89589FD038E}" destId="{7EB86809-C563-4110-AF00-1E02EA99479D}" srcOrd="4" destOrd="0" presId="urn:microsoft.com/office/officeart/2008/layout/VerticalCurvedList"/>
    <dgm:cxn modelId="{27F199BA-30DB-47E4-AEC0-F5DE1BD352E9}" type="presParOf" srcId="{7EB86809-C563-4110-AF00-1E02EA99479D}" destId="{9B9ACC17-D295-449E-B051-E86390C931AC}" srcOrd="0" destOrd="0" presId="urn:microsoft.com/office/officeart/2008/layout/VerticalCurvedList"/>
    <dgm:cxn modelId="{0DF88A8F-A512-444E-9041-29D5B18F8A21}" type="presParOf" srcId="{DCBFCE2A-D314-470D-A0C4-C89589FD038E}" destId="{CBCB4B62-9FA5-4EC6-BC8A-4670A34D859E}" srcOrd="5" destOrd="0" presId="urn:microsoft.com/office/officeart/2008/layout/VerticalCurvedList"/>
    <dgm:cxn modelId="{E7226753-1142-4921-9722-B9A4ADAAD666}" type="presParOf" srcId="{DCBFCE2A-D314-470D-A0C4-C89589FD038E}" destId="{89142909-0A76-40D4-A042-8FC12FB6D753}" srcOrd="6" destOrd="0" presId="urn:microsoft.com/office/officeart/2008/layout/VerticalCurvedList"/>
    <dgm:cxn modelId="{56F22AA9-12A3-479F-A770-3F3450797B99}" type="presParOf" srcId="{89142909-0A76-40D4-A042-8FC12FB6D753}" destId="{8F15769C-3B99-4D0F-9622-133861DD93E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AA69CD-9165-4070-A0C5-EC82452C3B9F}"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ru-RU"/>
        </a:p>
      </dgm:t>
    </dgm:pt>
    <dgm:pt modelId="{575B1D70-10A3-40CB-8088-9E75022E6BF4}">
      <dgm:prSet phldrT="[Текст]"/>
      <dgm:spPr/>
      <dgm:t>
        <a:bodyPr/>
        <a:lstStyle/>
        <a:p>
          <a:r>
            <a:rPr lang="en-US" dirty="0" err="1" smtClean="0"/>
            <a:t>Aylanma</a:t>
          </a:r>
          <a:r>
            <a:rPr lang="en-US" dirty="0" smtClean="0"/>
            <a:t> </a:t>
          </a:r>
          <a:r>
            <a:rPr lang="en-US" dirty="0" err="1" smtClean="0"/>
            <a:t>jismning</a:t>
          </a:r>
          <a:r>
            <a:rPr lang="en-US" dirty="0" smtClean="0"/>
            <a:t> </a:t>
          </a:r>
          <a:r>
            <a:rPr lang="en-US" dirty="0" err="1" smtClean="0"/>
            <a:t>hajmini</a:t>
          </a:r>
          <a:r>
            <a:rPr lang="en-US" dirty="0" smtClean="0"/>
            <a:t> </a:t>
          </a:r>
          <a:r>
            <a:rPr lang="en-US" dirty="0" err="1" smtClean="0"/>
            <a:t>hisoblash</a:t>
          </a:r>
          <a:r>
            <a:rPr lang="en-US" dirty="0" smtClean="0"/>
            <a:t> </a:t>
          </a:r>
          <a:endParaRPr lang="ru-RU" dirty="0"/>
        </a:p>
      </dgm:t>
    </dgm:pt>
    <dgm:pt modelId="{EBECCA4A-3C53-4413-9569-3A61D99DDD2C}" type="parTrans" cxnId="{85B44F84-B0CA-460C-AB49-331DD07DB291}">
      <dgm:prSet/>
      <dgm:spPr/>
      <dgm:t>
        <a:bodyPr/>
        <a:lstStyle/>
        <a:p>
          <a:endParaRPr lang="ru-RU"/>
        </a:p>
      </dgm:t>
    </dgm:pt>
    <dgm:pt modelId="{E529BD01-C21A-42BD-A069-4A1C67E52838}" type="sibTrans" cxnId="{85B44F84-B0CA-460C-AB49-331DD07DB291}">
      <dgm:prSet/>
      <dgm:spPr/>
      <dgm:t>
        <a:bodyPr/>
        <a:lstStyle/>
        <a:p>
          <a:endParaRPr lang="ru-RU"/>
        </a:p>
      </dgm:t>
    </dgm:pt>
    <dgm:pt modelId="{DF855871-A25B-4B99-8AE4-B8170D966432}">
      <dgm:prSet phldrT="[Текст]"/>
      <dgm:spPr/>
      <dgm:t>
        <a:bodyPr/>
        <a:lstStyle/>
        <a:p>
          <a:r>
            <a:rPr lang="en-US" dirty="0" err="1" smtClean="0"/>
            <a:t>Ko’ndalang</a:t>
          </a:r>
          <a:r>
            <a:rPr lang="en-US" dirty="0" smtClean="0"/>
            <a:t> </a:t>
          </a:r>
          <a:r>
            <a:rPr lang="en-US" dirty="0" err="1" smtClean="0"/>
            <a:t>kesimlar</a:t>
          </a:r>
          <a:r>
            <a:rPr lang="en-US" dirty="0" smtClean="0"/>
            <a:t> </a:t>
          </a:r>
          <a:r>
            <a:rPr lang="en-US" dirty="0" err="1" smtClean="0"/>
            <a:t>bo’yicha</a:t>
          </a:r>
          <a:r>
            <a:rPr lang="en-US" dirty="0" smtClean="0"/>
            <a:t> </a:t>
          </a:r>
          <a:endParaRPr lang="ru-RU" dirty="0"/>
        </a:p>
      </dgm:t>
    </dgm:pt>
    <dgm:pt modelId="{62E595C7-538E-48A0-A595-8CE59CE2BF55}" type="parTrans" cxnId="{938D4727-DB76-4048-B566-5EDF5678A5AD}">
      <dgm:prSet/>
      <dgm:spPr/>
      <dgm:t>
        <a:bodyPr/>
        <a:lstStyle/>
        <a:p>
          <a:endParaRPr lang="ru-RU"/>
        </a:p>
      </dgm:t>
    </dgm:pt>
    <dgm:pt modelId="{31048C04-143E-41E8-8385-7BE45466E7C1}" type="sibTrans" cxnId="{938D4727-DB76-4048-B566-5EDF5678A5AD}">
      <dgm:prSet/>
      <dgm:spPr/>
      <dgm:t>
        <a:bodyPr/>
        <a:lstStyle/>
        <a:p>
          <a:endParaRPr lang="ru-RU"/>
        </a:p>
      </dgm:t>
    </dgm:pt>
    <dgm:pt modelId="{9E3D0EDB-5F36-4AFB-B5C0-2102E62B4231}">
      <dgm:prSet phldrT="[Текст]"/>
      <dgm:spPr/>
      <dgm:t>
        <a:bodyPr/>
        <a:lstStyle/>
        <a:p>
          <a:r>
            <a:rPr lang="en-US" dirty="0" err="1" smtClean="0"/>
            <a:t>Dekart</a:t>
          </a:r>
          <a:r>
            <a:rPr lang="en-US" dirty="0" smtClean="0"/>
            <a:t> </a:t>
          </a:r>
          <a:r>
            <a:rPr lang="en-US" dirty="0" err="1" smtClean="0"/>
            <a:t>koordinatalar</a:t>
          </a:r>
          <a:r>
            <a:rPr lang="en-US" dirty="0" smtClean="0"/>
            <a:t> </a:t>
          </a:r>
          <a:r>
            <a:rPr lang="en-US" dirty="0" err="1" smtClean="0"/>
            <a:t>sistemasi</a:t>
          </a:r>
          <a:r>
            <a:rPr lang="en-US" dirty="0" smtClean="0"/>
            <a:t> </a:t>
          </a:r>
          <a:r>
            <a:rPr lang="en-US" dirty="0" err="1" smtClean="0"/>
            <a:t>bo’yicha</a:t>
          </a:r>
          <a:r>
            <a:rPr lang="en-US" dirty="0" smtClean="0"/>
            <a:t> </a:t>
          </a:r>
          <a:endParaRPr lang="ru-RU" dirty="0"/>
        </a:p>
      </dgm:t>
    </dgm:pt>
    <dgm:pt modelId="{676A4376-8F08-4022-B91F-93F5FF804682}" type="parTrans" cxnId="{42066F16-103B-4F2C-8E38-0981A97BC76D}">
      <dgm:prSet/>
      <dgm:spPr/>
      <dgm:t>
        <a:bodyPr/>
        <a:lstStyle/>
        <a:p>
          <a:endParaRPr lang="ru-RU"/>
        </a:p>
      </dgm:t>
    </dgm:pt>
    <dgm:pt modelId="{A102206B-DC9E-4C13-A82D-2747998F33E0}" type="sibTrans" cxnId="{42066F16-103B-4F2C-8E38-0981A97BC76D}">
      <dgm:prSet/>
      <dgm:spPr/>
      <dgm:t>
        <a:bodyPr/>
        <a:lstStyle/>
        <a:p>
          <a:endParaRPr lang="ru-RU"/>
        </a:p>
      </dgm:t>
    </dgm:pt>
    <dgm:pt modelId="{767A1C37-C83F-45E9-A411-DBE650C55C16}">
      <dgm:prSet phldrT="[Текст]"/>
      <dgm:spPr/>
      <dgm:t>
        <a:bodyPr/>
        <a:lstStyle/>
        <a:p>
          <a:r>
            <a:rPr lang="en-US" dirty="0" err="1" smtClean="0"/>
            <a:t>Parametrik</a:t>
          </a:r>
          <a:r>
            <a:rPr lang="en-US" dirty="0" smtClean="0"/>
            <a:t>  </a:t>
          </a:r>
          <a:r>
            <a:rPr lang="en-US" dirty="0" err="1" smtClean="0"/>
            <a:t>ko’rinishida</a:t>
          </a:r>
          <a:r>
            <a:rPr lang="en-US" dirty="0" smtClean="0"/>
            <a:t> </a:t>
          </a:r>
          <a:r>
            <a:rPr lang="en-US" dirty="0" err="1" smtClean="0"/>
            <a:t>berilgan</a:t>
          </a:r>
          <a:r>
            <a:rPr lang="en-US" dirty="0" smtClean="0"/>
            <a:t>  </a:t>
          </a:r>
          <a:r>
            <a:rPr lang="en-US" dirty="0" err="1" smtClean="0"/>
            <a:t>bo’yicha</a:t>
          </a:r>
          <a:endParaRPr lang="ru-RU" dirty="0"/>
        </a:p>
      </dgm:t>
    </dgm:pt>
    <dgm:pt modelId="{E8462150-0161-4A15-A780-927ADF6F237D}" type="parTrans" cxnId="{C652D840-F3DD-440F-86A9-AF1344232697}">
      <dgm:prSet/>
      <dgm:spPr/>
      <dgm:t>
        <a:bodyPr/>
        <a:lstStyle/>
        <a:p>
          <a:endParaRPr lang="ru-RU"/>
        </a:p>
      </dgm:t>
    </dgm:pt>
    <dgm:pt modelId="{ED3D557A-4ACD-4449-A519-2C7C11ADEA33}" type="sibTrans" cxnId="{C652D840-F3DD-440F-86A9-AF1344232697}">
      <dgm:prSet/>
      <dgm:spPr/>
      <dgm:t>
        <a:bodyPr/>
        <a:lstStyle/>
        <a:p>
          <a:endParaRPr lang="ru-RU"/>
        </a:p>
      </dgm:t>
    </dgm:pt>
    <dgm:pt modelId="{03D07722-FB58-4E5F-A351-5A2A2737AD13}">
      <dgm:prSet phldrT="[Текст]"/>
      <dgm:spPr/>
      <dgm:t>
        <a:bodyPr/>
        <a:lstStyle/>
        <a:p>
          <a:r>
            <a:rPr lang="en-US" dirty="0" err="1" smtClean="0"/>
            <a:t>Qutb</a:t>
          </a:r>
          <a:r>
            <a:rPr lang="en-US" dirty="0" smtClean="0"/>
            <a:t> </a:t>
          </a:r>
          <a:r>
            <a:rPr lang="en-US" dirty="0" err="1" smtClean="0"/>
            <a:t>koordimatalar</a:t>
          </a:r>
          <a:r>
            <a:rPr lang="en-US" dirty="0" smtClean="0"/>
            <a:t>  </a:t>
          </a:r>
          <a:r>
            <a:rPr lang="en-US" dirty="0" err="1" smtClean="0"/>
            <a:t>sistemasi</a:t>
          </a:r>
          <a:r>
            <a:rPr lang="en-US" dirty="0" smtClean="0"/>
            <a:t> </a:t>
          </a:r>
          <a:r>
            <a:rPr lang="en-US" dirty="0" err="1" smtClean="0"/>
            <a:t>bo’yicha</a:t>
          </a:r>
          <a:r>
            <a:rPr lang="en-US" dirty="0" smtClean="0"/>
            <a:t> </a:t>
          </a:r>
          <a:endParaRPr lang="ru-RU" dirty="0"/>
        </a:p>
      </dgm:t>
    </dgm:pt>
    <dgm:pt modelId="{8C7C8142-7963-46D4-A321-9BA5501319F0}" type="parTrans" cxnId="{57C8AF04-D04B-4709-81F7-FCE0C055221F}">
      <dgm:prSet/>
      <dgm:spPr/>
      <dgm:t>
        <a:bodyPr/>
        <a:lstStyle/>
        <a:p>
          <a:endParaRPr lang="ru-RU"/>
        </a:p>
      </dgm:t>
    </dgm:pt>
    <dgm:pt modelId="{247800BE-74ED-4977-BB86-0D38D853CEF5}" type="sibTrans" cxnId="{57C8AF04-D04B-4709-81F7-FCE0C055221F}">
      <dgm:prSet/>
      <dgm:spPr/>
      <dgm:t>
        <a:bodyPr/>
        <a:lstStyle/>
        <a:p>
          <a:endParaRPr lang="ru-RU"/>
        </a:p>
      </dgm:t>
    </dgm:pt>
    <dgm:pt modelId="{5708F9E3-5CBC-4670-BA4C-F915213E9BC4}" type="pres">
      <dgm:prSet presAssocID="{5CAA69CD-9165-4070-A0C5-EC82452C3B9F}" presName="cycle" presStyleCnt="0">
        <dgm:presLayoutVars>
          <dgm:chMax val="1"/>
          <dgm:dir/>
          <dgm:animLvl val="ctr"/>
          <dgm:resizeHandles val="exact"/>
        </dgm:presLayoutVars>
      </dgm:prSet>
      <dgm:spPr/>
      <dgm:t>
        <a:bodyPr/>
        <a:lstStyle/>
        <a:p>
          <a:endParaRPr lang="ru-RU"/>
        </a:p>
      </dgm:t>
    </dgm:pt>
    <dgm:pt modelId="{E0C88082-C642-4551-BE2D-6660B459D268}" type="pres">
      <dgm:prSet presAssocID="{575B1D70-10A3-40CB-8088-9E75022E6BF4}" presName="centerShape" presStyleLbl="node0" presStyleIdx="0" presStyleCnt="1" custScaleX="131812" custScaleY="120865"/>
      <dgm:spPr/>
      <dgm:t>
        <a:bodyPr/>
        <a:lstStyle/>
        <a:p>
          <a:endParaRPr lang="ru-RU"/>
        </a:p>
      </dgm:t>
    </dgm:pt>
    <dgm:pt modelId="{4B0440FB-384A-4582-BFFC-BC27CD1C37AC}" type="pres">
      <dgm:prSet presAssocID="{62E595C7-538E-48A0-A595-8CE59CE2BF55}" presName="Name9" presStyleLbl="parChTrans1D2" presStyleIdx="0" presStyleCnt="4"/>
      <dgm:spPr/>
      <dgm:t>
        <a:bodyPr/>
        <a:lstStyle/>
        <a:p>
          <a:endParaRPr lang="ru-RU"/>
        </a:p>
      </dgm:t>
    </dgm:pt>
    <dgm:pt modelId="{BA6B8A1F-FC7A-4AF7-A4A8-244AEB92BBBA}" type="pres">
      <dgm:prSet presAssocID="{62E595C7-538E-48A0-A595-8CE59CE2BF55}" presName="connTx" presStyleLbl="parChTrans1D2" presStyleIdx="0" presStyleCnt="4"/>
      <dgm:spPr/>
      <dgm:t>
        <a:bodyPr/>
        <a:lstStyle/>
        <a:p>
          <a:endParaRPr lang="ru-RU"/>
        </a:p>
      </dgm:t>
    </dgm:pt>
    <dgm:pt modelId="{AB80229E-60AE-4F44-AF6E-9F1FF4EB9266}" type="pres">
      <dgm:prSet presAssocID="{DF855871-A25B-4B99-8AE4-B8170D966432}" presName="node" presStyleLbl="node1" presStyleIdx="0" presStyleCnt="4" custRadScaleInc="0">
        <dgm:presLayoutVars>
          <dgm:bulletEnabled val="1"/>
        </dgm:presLayoutVars>
      </dgm:prSet>
      <dgm:spPr/>
      <dgm:t>
        <a:bodyPr/>
        <a:lstStyle/>
        <a:p>
          <a:endParaRPr lang="ru-RU"/>
        </a:p>
      </dgm:t>
    </dgm:pt>
    <dgm:pt modelId="{97EDBF03-F604-4F31-ACEA-2C0BB63910CF}" type="pres">
      <dgm:prSet presAssocID="{676A4376-8F08-4022-B91F-93F5FF804682}" presName="Name9" presStyleLbl="parChTrans1D2" presStyleIdx="1" presStyleCnt="4"/>
      <dgm:spPr/>
      <dgm:t>
        <a:bodyPr/>
        <a:lstStyle/>
        <a:p>
          <a:endParaRPr lang="ru-RU"/>
        </a:p>
      </dgm:t>
    </dgm:pt>
    <dgm:pt modelId="{9AFB5A57-F159-473A-AB67-3A3BEFF5E3F2}" type="pres">
      <dgm:prSet presAssocID="{676A4376-8F08-4022-B91F-93F5FF804682}" presName="connTx" presStyleLbl="parChTrans1D2" presStyleIdx="1" presStyleCnt="4"/>
      <dgm:spPr/>
      <dgm:t>
        <a:bodyPr/>
        <a:lstStyle/>
        <a:p>
          <a:endParaRPr lang="ru-RU"/>
        </a:p>
      </dgm:t>
    </dgm:pt>
    <dgm:pt modelId="{03F06E5E-83D3-409D-960A-5D82430F447F}" type="pres">
      <dgm:prSet presAssocID="{9E3D0EDB-5F36-4AFB-B5C0-2102E62B4231}" presName="node" presStyleLbl="node1" presStyleIdx="1" presStyleCnt="4">
        <dgm:presLayoutVars>
          <dgm:bulletEnabled val="1"/>
        </dgm:presLayoutVars>
      </dgm:prSet>
      <dgm:spPr/>
      <dgm:t>
        <a:bodyPr/>
        <a:lstStyle/>
        <a:p>
          <a:endParaRPr lang="ru-RU"/>
        </a:p>
      </dgm:t>
    </dgm:pt>
    <dgm:pt modelId="{A7CADB4D-B8DA-49C2-8B4E-71D2F63E0200}" type="pres">
      <dgm:prSet presAssocID="{E8462150-0161-4A15-A780-927ADF6F237D}" presName="Name9" presStyleLbl="parChTrans1D2" presStyleIdx="2" presStyleCnt="4"/>
      <dgm:spPr/>
      <dgm:t>
        <a:bodyPr/>
        <a:lstStyle/>
        <a:p>
          <a:endParaRPr lang="ru-RU"/>
        </a:p>
      </dgm:t>
    </dgm:pt>
    <dgm:pt modelId="{703A7B95-4605-48E3-A030-63721D4ED17C}" type="pres">
      <dgm:prSet presAssocID="{E8462150-0161-4A15-A780-927ADF6F237D}" presName="connTx" presStyleLbl="parChTrans1D2" presStyleIdx="2" presStyleCnt="4"/>
      <dgm:spPr/>
      <dgm:t>
        <a:bodyPr/>
        <a:lstStyle/>
        <a:p>
          <a:endParaRPr lang="ru-RU"/>
        </a:p>
      </dgm:t>
    </dgm:pt>
    <dgm:pt modelId="{8B1D923B-49CC-4805-A336-1484C09A78C4}" type="pres">
      <dgm:prSet presAssocID="{767A1C37-C83F-45E9-A411-DBE650C55C16}" presName="node" presStyleLbl="node1" presStyleIdx="2" presStyleCnt="4">
        <dgm:presLayoutVars>
          <dgm:bulletEnabled val="1"/>
        </dgm:presLayoutVars>
      </dgm:prSet>
      <dgm:spPr/>
      <dgm:t>
        <a:bodyPr/>
        <a:lstStyle/>
        <a:p>
          <a:endParaRPr lang="ru-RU"/>
        </a:p>
      </dgm:t>
    </dgm:pt>
    <dgm:pt modelId="{4D06DC5F-65AF-4A07-9C2A-38F627F5DD8D}" type="pres">
      <dgm:prSet presAssocID="{8C7C8142-7963-46D4-A321-9BA5501319F0}" presName="Name9" presStyleLbl="parChTrans1D2" presStyleIdx="3" presStyleCnt="4"/>
      <dgm:spPr/>
      <dgm:t>
        <a:bodyPr/>
        <a:lstStyle/>
        <a:p>
          <a:endParaRPr lang="ru-RU"/>
        </a:p>
      </dgm:t>
    </dgm:pt>
    <dgm:pt modelId="{F483225A-FC62-4431-908F-40B7FE5963B2}" type="pres">
      <dgm:prSet presAssocID="{8C7C8142-7963-46D4-A321-9BA5501319F0}" presName="connTx" presStyleLbl="parChTrans1D2" presStyleIdx="3" presStyleCnt="4"/>
      <dgm:spPr/>
      <dgm:t>
        <a:bodyPr/>
        <a:lstStyle/>
        <a:p>
          <a:endParaRPr lang="ru-RU"/>
        </a:p>
      </dgm:t>
    </dgm:pt>
    <dgm:pt modelId="{DFE8CCEE-21C6-42C8-87AA-A1D75205D4F5}" type="pres">
      <dgm:prSet presAssocID="{03D07722-FB58-4E5F-A351-5A2A2737AD13}" presName="node" presStyleLbl="node1" presStyleIdx="3" presStyleCnt="4" custScaleX="104615" custScaleY="99197">
        <dgm:presLayoutVars>
          <dgm:bulletEnabled val="1"/>
        </dgm:presLayoutVars>
      </dgm:prSet>
      <dgm:spPr/>
      <dgm:t>
        <a:bodyPr/>
        <a:lstStyle/>
        <a:p>
          <a:endParaRPr lang="ru-RU"/>
        </a:p>
      </dgm:t>
    </dgm:pt>
  </dgm:ptLst>
  <dgm:cxnLst>
    <dgm:cxn modelId="{7A3128D7-D437-4C28-AA88-68BE78DFC4A5}" type="presOf" srcId="{62E595C7-538E-48A0-A595-8CE59CE2BF55}" destId="{BA6B8A1F-FC7A-4AF7-A4A8-244AEB92BBBA}" srcOrd="1" destOrd="0" presId="urn:microsoft.com/office/officeart/2005/8/layout/radial1"/>
    <dgm:cxn modelId="{FA913BCF-3342-4A0A-9241-CF1BB493A349}" type="presOf" srcId="{8C7C8142-7963-46D4-A321-9BA5501319F0}" destId="{F483225A-FC62-4431-908F-40B7FE5963B2}" srcOrd="1" destOrd="0" presId="urn:microsoft.com/office/officeart/2005/8/layout/radial1"/>
    <dgm:cxn modelId="{BBBB4576-03B1-4A61-B5F7-E695FA128636}" type="presOf" srcId="{03D07722-FB58-4E5F-A351-5A2A2737AD13}" destId="{DFE8CCEE-21C6-42C8-87AA-A1D75205D4F5}" srcOrd="0" destOrd="0" presId="urn:microsoft.com/office/officeart/2005/8/layout/radial1"/>
    <dgm:cxn modelId="{C652D840-F3DD-440F-86A9-AF1344232697}" srcId="{575B1D70-10A3-40CB-8088-9E75022E6BF4}" destId="{767A1C37-C83F-45E9-A411-DBE650C55C16}" srcOrd="2" destOrd="0" parTransId="{E8462150-0161-4A15-A780-927ADF6F237D}" sibTransId="{ED3D557A-4ACD-4449-A519-2C7C11ADEA33}"/>
    <dgm:cxn modelId="{C13DA80E-AC0F-4DFA-A137-2D1699CF29C2}" type="presOf" srcId="{E8462150-0161-4A15-A780-927ADF6F237D}" destId="{A7CADB4D-B8DA-49C2-8B4E-71D2F63E0200}" srcOrd="0" destOrd="0" presId="urn:microsoft.com/office/officeart/2005/8/layout/radial1"/>
    <dgm:cxn modelId="{061383CB-C00D-4E31-AAA3-79F373959923}" type="presOf" srcId="{767A1C37-C83F-45E9-A411-DBE650C55C16}" destId="{8B1D923B-49CC-4805-A336-1484C09A78C4}" srcOrd="0" destOrd="0" presId="urn:microsoft.com/office/officeart/2005/8/layout/radial1"/>
    <dgm:cxn modelId="{247DA75D-A8BC-46A0-81C9-902F070A092A}" type="presOf" srcId="{5CAA69CD-9165-4070-A0C5-EC82452C3B9F}" destId="{5708F9E3-5CBC-4670-BA4C-F915213E9BC4}" srcOrd="0" destOrd="0" presId="urn:microsoft.com/office/officeart/2005/8/layout/radial1"/>
    <dgm:cxn modelId="{938D4727-DB76-4048-B566-5EDF5678A5AD}" srcId="{575B1D70-10A3-40CB-8088-9E75022E6BF4}" destId="{DF855871-A25B-4B99-8AE4-B8170D966432}" srcOrd="0" destOrd="0" parTransId="{62E595C7-538E-48A0-A595-8CE59CE2BF55}" sibTransId="{31048C04-143E-41E8-8385-7BE45466E7C1}"/>
    <dgm:cxn modelId="{C32B83A1-6A1E-4A97-AF74-44701AFBB268}" type="presOf" srcId="{676A4376-8F08-4022-B91F-93F5FF804682}" destId="{9AFB5A57-F159-473A-AB67-3A3BEFF5E3F2}" srcOrd="1" destOrd="0" presId="urn:microsoft.com/office/officeart/2005/8/layout/radial1"/>
    <dgm:cxn modelId="{57C8AF04-D04B-4709-81F7-FCE0C055221F}" srcId="{575B1D70-10A3-40CB-8088-9E75022E6BF4}" destId="{03D07722-FB58-4E5F-A351-5A2A2737AD13}" srcOrd="3" destOrd="0" parTransId="{8C7C8142-7963-46D4-A321-9BA5501319F0}" sibTransId="{247800BE-74ED-4977-BB86-0D38D853CEF5}"/>
    <dgm:cxn modelId="{85B44F84-B0CA-460C-AB49-331DD07DB291}" srcId="{5CAA69CD-9165-4070-A0C5-EC82452C3B9F}" destId="{575B1D70-10A3-40CB-8088-9E75022E6BF4}" srcOrd="0" destOrd="0" parTransId="{EBECCA4A-3C53-4413-9569-3A61D99DDD2C}" sibTransId="{E529BD01-C21A-42BD-A069-4A1C67E52838}"/>
    <dgm:cxn modelId="{901CBB8F-B211-4437-804A-2448BE971CC3}" type="presOf" srcId="{DF855871-A25B-4B99-8AE4-B8170D966432}" destId="{AB80229E-60AE-4F44-AF6E-9F1FF4EB9266}" srcOrd="0" destOrd="0" presId="urn:microsoft.com/office/officeart/2005/8/layout/radial1"/>
    <dgm:cxn modelId="{34F5CE7D-9F5F-4727-826C-7848D7998B2B}" type="presOf" srcId="{9E3D0EDB-5F36-4AFB-B5C0-2102E62B4231}" destId="{03F06E5E-83D3-409D-960A-5D82430F447F}" srcOrd="0" destOrd="0" presId="urn:microsoft.com/office/officeart/2005/8/layout/radial1"/>
    <dgm:cxn modelId="{770926F2-1180-4B83-BA55-6C5EA64ADCBF}" type="presOf" srcId="{E8462150-0161-4A15-A780-927ADF6F237D}" destId="{703A7B95-4605-48E3-A030-63721D4ED17C}" srcOrd="1" destOrd="0" presId="urn:microsoft.com/office/officeart/2005/8/layout/radial1"/>
    <dgm:cxn modelId="{4C6ADD07-F0AE-4A30-8935-FE1803C54D9F}" type="presOf" srcId="{62E595C7-538E-48A0-A595-8CE59CE2BF55}" destId="{4B0440FB-384A-4582-BFFC-BC27CD1C37AC}" srcOrd="0" destOrd="0" presId="urn:microsoft.com/office/officeart/2005/8/layout/radial1"/>
    <dgm:cxn modelId="{42066F16-103B-4F2C-8E38-0981A97BC76D}" srcId="{575B1D70-10A3-40CB-8088-9E75022E6BF4}" destId="{9E3D0EDB-5F36-4AFB-B5C0-2102E62B4231}" srcOrd="1" destOrd="0" parTransId="{676A4376-8F08-4022-B91F-93F5FF804682}" sibTransId="{A102206B-DC9E-4C13-A82D-2747998F33E0}"/>
    <dgm:cxn modelId="{2F0189F7-9C43-4CD9-801B-74BA1E6C2D7F}" type="presOf" srcId="{676A4376-8F08-4022-B91F-93F5FF804682}" destId="{97EDBF03-F604-4F31-ACEA-2C0BB63910CF}" srcOrd="0" destOrd="0" presId="urn:microsoft.com/office/officeart/2005/8/layout/radial1"/>
    <dgm:cxn modelId="{BA07E234-CA50-497E-87D1-77162B20F7D8}" type="presOf" srcId="{575B1D70-10A3-40CB-8088-9E75022E6BF4}" destId="{E0C88082-C642-4551-BE2D-6660B459D268}" srcOrd="0" destOrd="0" presId="urn:microsoft.com/office/officeart/2005/8/layout/radial1"/>
    <dgm:cxn modelId="{935DD3E3-3386-4BF1-8E8E-545144A79D40}" type="presOf" srcId="{8C7C8142-7963-46D4-A321-9BA5501319F0}" destId="{4D06DC5F-65AF-4A07-9C2A-38F627F5DD8D}" srcOrd="0" destOrd="0" presId="urn:microsoft.com/office/officeart/2005/8/layout/radial1"/>
    <dgm:cxn modelId="{5C10DA44-2B62-4392-A0EA-F033C42951CF}" type="presParOf" srcId="{5708F9E3-5CBC-4670-BA4C-F915213E9BC4}" destId="{E0C88082-C642-4551-BE2D-6660B459D268}" srcOrd="0" destOrd="0" presId="urn:microsoft.com/office/officeart/2005/8/layout/radial1"/>
    <dgm:cxn modelId="{2683B59D-C40B-418A-8D34-8B6B521538E7}" type="presParOf" srcId="{5708F9E3-5CBC-4670-BA4C-F915213E9BC4}" destId="{4B0440FB-384A-4582-BFFC-BC27CD1C37AC}" srcOrd="1" destOrd="0" presId="urn:microsoft.com/office/officeart/2005/8/layout/radial1"/>
    <dgm:cxn modelId="{CD593F61-F0B3-414A-B5F6-639883766029}" type="presParOf" srcId="{4B0440FB-384A-4582-BFFC-BC27CD1C37AC}" destId="{BA6B8A1F-FC7A-4AF7-A4A8-244AEB92BBBA}" srcOrd="0" destOrd="0" presId="urn:microsoft.com/office/officeart/2005/8/layout/radial1"/>
    <dgm:cxn modelId="{8172C815-723A-4C63-976D-77754F6780A7}" type="presParOf" srcId="{5708F9E3-5CBC-4670-BA4C-F915213E9BC4}" destId="{AB80229E-60AE-4F44-AF6E-9F1FF4EB9266}" srcOrd="2" destOrd="0" presId="urn:microsoft.com/office/officeart/2005/8/layout/radial1"/>
    <dgm:cxn modelId="{FB8053A0-195F-47C9-B909-7952D5335430}" type="presParOf" srcId="{5708F9E3-5CBC-4670-BA4C-F915213E9BC4}" destId="{97EDBF03-F604-4F31-ACEA-2C0BB63910CF}" srcOrd="3" destOrd="0" presId="urn:microsoft.com/office/officeart/2005/8/layout/radial1"/>
    <dgm:cxn modelId="{5754D899-D2FB-4FE4-BAAF-3822AC09E3FD}" type="presParOf" srcId="{97EDBF03-F604-4F31-ACEA-2C0BB63910CF}" destId="{9AFB5A57-F159-473A-AB67-3A3BEFF5E3F2}" srcOrd="0" destOrd="0" presId="urn:microsoft.com/office/officeart/2005/8/layout/radial1"/>
    <dgm:cxn modelId="{46DBCE48-EBEA-40A8-85E2-FCABFA987A5F}" type="presParOf" srcId="{5708F9E3-5CBC-4670-BA4C-F915213E9BC4}" destId="{03F06E5E-83D3-409D-960A-5D82430F447F}" srcOrd="4" destOrd="0" presId="urn:microsoft.com/office/officeart/2005/8/layout/radial1"/>
    <dgm:cxn modelId="{400C4A63-AB44-4C68-AE01-927D3D8337F8}" type="presParOf" srcId="{5708F9E3-5CBC-4670-BA4C-F915213E9BC4}" destId="{A7CADB4D-B8DA-49C2-8B4E-71D2F63E0200}" srcOrd="5" destOrd="0" presId="urn:microsoft.com/office/officeart/2005/8/layout/radial1"/>
    <dgm:cxn modelId="{ECCFDCBC-CC3A-49A1-BCDF-42445A9FCDE3}" type="presParOf" srcId="{A7CADB4D-B8DA-49C2-8B4E-71D2F63E0200}" destId="{703A7B95-4605-48E3-A030-63721D4ED17C}" srcOrd="0" destOrd="0" presId="urn:microsoft.com/office/officeart/2005/8/layout/radial1"/>
    <dgm:cxn modelId="{426A74F5-30BB-44F8-8F52-3B06402C4A9E}" type="presParOf" srcId="{5708F9E3-5CBC-4670-BA4C-F915213E9BC4}" destId="{8B1D923B-49CC-4805-A336-1484C09A78C4}" srcOrd="6" destOrd="0" presId="urn:microsoft.com/office/officeart/2005/8/layout/radial1"/>
    <dgm:cxn modelId="{7B2A6F72-76B5-4E0B-B464-31AE9DDECB97}" type="presParOf" srcId="{5708F9E3-5CBC-4670-BA4C-F915213E9BC4}" destId="{4D06DC5F-65AF-4A07-9C2A-38F627F5DD8D}" srcOrd="7" destOrd="0" presId="urn:microsoft.com/office/officeart/2005/8/layout/radial1"/>
    <dgm:cxn modelId="{4D7BC5BB-088F-437A-A142-C9346B92EB9E}" type="presParOf" srcId="{4D06DC5F-65AF-4A07-9C2A-38F627F5DD8D}" destId="{F483225A-FC62-4431-908F-40B7FE5963B2}" srcOrd="0" destOrd="0" presId="urn:microsoft.com/office/officeart/2005/8/layout/radial1"/>
    <dgm:cxn modelId="{D21F547A-9F19-4098-94E1-19FEA5B4DD30}" type="presParOf" srcId="{5708F9E3-5CBC-4670-BA4C-F915213E9BC4}" destId="{DFE8CCEE-21C6-42C8-87AA-A1D75205D4F5}"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D0C0AA-396F-4364-90D6-0421313019D4}" type="doc">
      <dgm:prSet loTypeId="urn:microsoft.com/office/officeart/2005/8/layout/process1" loCatId="process" qsTypeId="urn:microsoft.com/office/officeart/2005/8/quickstyle/simple1" qsCatId="simple" csTypeId="urn:microsoft.com/office/officeart/2005/8/colors/accent1_2" csCatId="accent1" phldr="1"/>
      <dgm:spPr/>
    </dgm:pt>
    <dgm:pt modelId="{7B649B55-6118-4BA6-A289-5D14536B91E2}">
      <dgm:prSet phldrT="[Текст]" custT="1"/>
      <dgm:spPr/>
      <dgm:t>
        <a:bodyPr/>
        <a:lstStyle/>
        <a:p>
          <a:r>
            <a:rPr lang="en-US" sz="2800" dirty="0" err="1" smtClean="0"/>
            <a:t>Aylanma</a:t>
          </a:r>
          <a:r>
            <a:rPr lang="en-US" sz="2800" dirty="0" smtClean="0"/>
            <a:t> </a:t>
          </a:r>
          <a:r>
            <a:rPr lang="en-US" sz="2800" dirty="0" err="1" smtClean="0"/>
            <a:t>jismni</a:t>
          </a:r>
          <a:r>
            <a:rPr lang="en-US" sz="2800" dirty="0" smtClean="0"/>
            <a:t> </a:t>
          </a:r>
          <a:r>
            <a:rPr lang="en-US" sz="2800" dirty="0" err="1" smtClean="0"/>
            <a:t>hajmini</a:t>
          </a:r>
          <a:r>
            <a:rPr lang="en-US" sz="2800" dirty="0" smtClean="0"/>
            <a:t> </a:t>
          </a:r>
          <a:r>
            <a:rPr lang="en-US" sz="2800" dirty="0" err="1" smtClean="0"/>
            <a:t>dekart</a:t>
          </a:r>
          <a:r>
            <a:rPr lang="en-US" sz="2800" dirty="0" smtClean="0"/>
            <a:t> </a:t>
          </a:r>
          <a:r>
            <a:rPr lang="en-US" sz="2800" dirty="0" err="1" smtClean="0"/>
            <a:t>koordinatalar</a:t>
          </a:r>
          <a:r>
            <a:rPr lang="en-US" sz="2800" dirty="0" smtClean="0"/>
            <a:t> </a:t>
          </a:r>
          <a:r>
            <a:rPr lang="en-US" sz="2800" dirty="0" err="1" smtClean="0"/>
            <a:t>sistemasida</a:t>
          </a:r>
          <a:r>
            <a:rPr lang="en-US" sz="2800" dirty="0" smtClean="0"/>
            <a:t> </a:t>
          </a:r>
          <a:r>
            <a:rPr lang="en-US" sz="2800" dirty="0" err="1" smtClean="0"/>
            <a:t>hisoblash</a:t>
          </a:r>
          <a:r>
            <a:rPr lang="en-US" sz="2800" dirty="0" smtClean="0"/>
            <a:t>.</a:t>
          </a:r>
          <a:endParaRPr lang="ru-RU" sz="2800" dirty="0"/>
        </a:p>
      </dgm:t>
    </dgm:pt>
    <dgm:pt modelId="{5A625F46-45F9-49AA-8C47-FAB8C3A7B6ED}" type="parTrans" cxnId="{71B795C8-C59B-4CC2-AB56-27D3B56DBE83}">
      <dgm:prSet/>
      <dgm:spPr/>
      <dgm:t>
        <a:bodyPr/>
        <a:lstStyle/>
        <a:p>
          <a:endParaRPr lang="ru-RU"/>
        </a:p>
      </dgm:t>
    </dgm:pt>
    <dgm:pt modelId="{175496ED-8022-482E-BDCD-EB83BB2B5D51}" type="sibTrans" cxnId="{71B795C8-C59B-4CC2-AB56-27D3B56DBE83}">
      <dgm:prSet/>
      <dgm:spPr/>
      <dgm:t>
        <a:bodyPr/>
        <a:lstStyle/>
        <a:p>
          <a:endParaRPr lang="ru-RU"/>
        </a:p>
      </dgm:t>
    </dgm:pt>
    <dgm:pt modelId="{48A05B69-877F-42E6-8457-902B67614650}">
      <dgm:prSet phldrT="[Текст]" custT="1"/>
      <dgm:spPr/>
      <dgm:t>
        <a:bodyPr/>
        <a:lstStyle/>
        <a:p>
          <a:r>
            <a:rPr lang="en-US" sz="2800" dirty="0" err="1" smtClean="0"/>
            <a:t>Nima</a:t>
          </a:r>
          <a:r>
            <a:rPr lang="en-US" sz="2800" dirty="0" smtClean="0"/>
            <a:t> </a:t>
          </a:r>
          <a:r>
            <a:rPr lang="en-US" sz="2800" dirty="0" err="1" smtClean="0"/>
            <a:t>uchun</a:t>
          </a:r>
          <a:r>
            <a:rPr lang="en-US" sz="2800" dirty="0" smtClean="0"/>
            <a:t>?</a:t>
          </a:r>
          <a:endParaRPr lang="ru-RU" sz="2800" dirty="0"/>
        </a:p>
      </dgm:t>
    </dgm:pt>
    <dgm:pt modelId="{9460C4D9-9BE5-4D07-A763-9EFF78BCCB20}" type="parTrans" cxnId="{511C63E3-44EC-462D-90D3-175B8763B5F6}">
      <dgm:prSet/>
      <dgm:spPr/>
      <dgm:t>
        <a:bodyPr/>
        <a:lstStyle/>
        <a:p>
          <a:endParaRPr lang="ru-RU"/>
        </a:p>
      </dgm:t>
    </dgm:pt>
    <dgm:pt modelId="{6C9BC55E-0FE6-4559-B58B-32D68AB39156}" type="sibTrans" cxnId="{511C63E3-44EC-462D-90D3-175B8763B5F6}">
      <dgm:prSet/>
      <dgm:spPr/>
      <dgm:t>
        <a:bodyPr/>
        <a:lstStyle/>
        <a:p>
          <a:endParaRPr lang="ru-RU"/>
        </a:p>
      </dgm:t>
    </dgm:pt>
    <dgm:pt modelId="{B93FF555-47DC-4B17-B60D-BE5B4128D2AC}">
      <dgm:prSet phldrT="[Текст]" custT="1"/>
      <dgm:spPr/>
      <dgm:t>
        <a:bodyPr/>
        <a:lstStyle/>
        <a:p>
          <a:r>
            <a:rPr lang="en-US" sz="2800" dirty="0" smtClean="0"/>
            <a:t>…</a:t>
          </a:r>
          <a:endParaRPr lang="ru-RU" sz="2800" dirty="0"/>
        </a:p>
      </dgm:t>
    </dgm:pt>
    <dgm:pt modelId="{7964FEB3-359F-42C8-B488-7016FAF05ACA}" type="parTrans" cxnId="{373D17F7-D8F5-4E49-B0E4-E1D51E52E8F8}">
      <dgm:prSet/>
      <dgm:spPr/>
      <dgm:t>
        <a:bodyPr/>
        <a:lstStyle/>
        <a:p>
          <a:endParaRPr lang="ru-RU"/>
        </a:p>
      </dgm:t>
    </dgm:pt>
    <dgm:pt modelId="{50023398-4950-4726-9AFB-7A59408655FB}" type="sibTrans" cxnId="{373D17F7-D8F5-4E49-B0E4-E1D51E52E8F8}">
      <dgm:prSet/>
      <dgm:spPr/>
      <dgm:t>
        <a:bodyPr/>
        <a:lstStyle/>
        <a:p>
          <a:endParaRPr lang="ru-RU"/>
        </a:p>
      </dgm:t>
    </dgm:pt>
    <dgm:pt modelId="{90886D2E-7542-4397-9CFE-1932A87828BA}" type="pres">
      <dgm:prSet presAssocID="{F2D0C0AA-396F-4364-90D6-0421313019D4}" presName="Name0" presStyleCnt="0">
        <dgm:presLayoutVars>
          <dgm:dir/>
          <dgm:resizeHandles val="exact"/>
        </dgm:presLayoutVars>
      </dgm:prSet>
      <dgm:spPr/>
    </dgm:pt>
    <dgm:pt modelId="{5A938911-3591-4294-B90F-5B2879F785F3}" type="pres">
      <dgm:prSet presAssocID="{7B649B55-6118-4BA6-A289-5D14536B91E2}" presName="node" presStyleLbl="node1" presStyleIdx="0" presStyleCnt="3" custScaleY="88788" custLinFactNeighborX="16487" custLinFactNeighborY="2887">
        <dgm:presLayoutVars>
          <dgm:bulletEnabled val="1"/>
        </dgm:presLayoutVars>
      </dgm:prSet>
      <dgm:spPr/>
      <dgm:t>
        <a:bodyPr/>
        <a:lstStyle/>
        <a:p>
          <a:endParaRPr lang="ru-RU"/>
        </a:p>
      </dgm:t>
    </dgm:pt>
    <dgm:pt modelId="{FED08D94-B9A2-45D3-A6BB-DAE275D1303F}" type="pres">
      <dgm:prSet presAssocID="{175496ED-8022-482E-BDCD-EB83BB2B5D51}" presName="sibTrans" presStyleLbl="sibTrans2D1" presStyleIdx="0" presStyleCnt="2"/>
      <dgm:spPr/>
      <dgm:t>
        <a:bodyPr/>
        <a:lstStyle/>
        <a:p>
          <a:endParaRPr lang="ru-RU"/>
        </a:p>
      </dgm:t>
    </dgm:pt>
    <dgm:pt modelId="{5A5E18AD-4692-4219-8A23-E5DE4C006327}" type="pres">
      <dgm:prSet presAssocID="{175496ED-8022-482E-BDCD-EB83BB2B5D51}" presName="connectorText" presStyleLbl="sibTrans2D1" presStyleIdx="0" presStyleCnt="2"/>
      <dgm:spPr/>
      <dgm:t>
        <a:bodyPr/>
        <a:lstStyle/>
        <a:p>
          <a:endParaRPr lang="ru-RU"/>
        </a:p>
      </dgm:t>
    </dgm:pt>
    <dgm:pt modelId="{18E62B9A-9BE8-4789-8A8B-B2DC0B1C3E85}" type="pres">
      <dgm:prSet presAssocID="{48A05B69-877F-42E6-8457-902B67614650}" presName="node" presStyleLbl="node1" presStyleIdx="1" presStyleCnt="3">
        <dgm:presLayoutVars>
          <dgm:bulletEnabled val="1"/>
        </dgm:presLayoutVars>
      </dgm:prSet>
      <dgm:spPr/>
      <dgm:t>
        <a:bodyPr/>
        <a:lstStyle/>
        <a:p>
          <a:endParaRPr lang="ru-RU"/>
        </a:p>
      </dgm:t>
    </dgm:pt>
    <dgm:pt modelId="{B27ECA85-8260-4588-8AC3-54401D108AF3}" type="pres">
      <dgm:prSet presAssocID="{6C9BC55E-0FE6-4559-B58B-32D68AB39156}" presName="sibTrans" presStyleLbl="sibTrans2D1" presStyleIdx="1" presStyleCnt="2"/>
      <dgm:spPr/>
      <dgm:t>
        <a:bodyPr/>
        <a:lstStyle/>
        <a:p>
          <a:endParaRPr lang="ru-RU"/>
        </a:p>
      </dgm:t>
    </dgm:pt>
    <dgm:pt modelId="{E2D89000-94A1-4D6C-A2D1-78A8C321F7F1}" type="pres">
      <dgm:prSet presAssocID="{6C9BC55E-0FE6-4559-B58B-32D68AB39156}" presName="connectorText" presStyleLbl="sibTrans2D1" presStyleIdx="1" presStyleCnt="2"/>
      <dgm:spPr/>
      <dgm:t>
        <a:bodyPr/>
        <a:lstStyle/>
        <a:p>
          <a:endParaRPr lang="ru-RU"/>
        </a:p>
      </dgm:t>
    </dgm:pt>
    <dgm:pt modelId="{E9AB5C3A-D6E3-484C-BBE6-4C58618A0D72}" type="pres">
      <dgm:prSet presAssocID="{B93FF555-47DC-4B17-B60D-BE5B4128D2AC}" presName="node" presStyleLbl="node1" presStyleIdx="2" presStyleCnt="3">
        <dgm:presLayoutVars>
          <dgm:bulletEnabled val="1"/>
        </dgm:presLayoutVars>
      </dgm:prSet>
      <dgm:spPr/>
      <dgm:t>
        <a:bodyPr/>
        <a:lstStyle/>
        <a:p>
          <a:endParaRPr lang="ru-RU"/>
        </a:p>
      </dgm:t>
    </dgm:pt>
  </dgm:ptLst>
  <dgm:cxnLst>
    <dgm:cxn modelId="{373D17F7-D8F5-4E49-B0E4-E1D51E52E8F8}" srcId="{F2D0C0AA-396F-4364-90D6-0421313019D4}" destId="{B93FF555-47DC-4B17-B60D-BE5B4128D2AC}" srcOrd="2" destOrd="0" parTransId="{7964FEB3-359F-42C8-B488-7016FAF05ACA}" sibTransId="{50023398-4950-4726-9AFB-7A59408655FB}"/>
    <dgm:cxn modelId="{B32EB41F-7B4B-43D3-89E3-61B68D1460B3}" type="presOf" srcId="{7B649B55-6118-4BA6-A289-5D14536B91E2}" destId="{5A938911-3591-4294-B90F-5B2879F785F3}" srcOrd="0" destOrd="0" presId="urn:microsoft.com/office/officeart/2005/8/layout/process1"/>
    <dgm:cxn modelId="{DF8AB44C-9F39-4D77-9332-78B6B5A3048C}" type="presOf" srcId="{48A05B69-877F-42E6-8457-902B67614650}" destId="{18E62B9A-9BE8-4789-8A8B-B2DC0B1C3E85}" srcOrd="0" destOrd="0" presId="urn:microsoft.com/office/officeart/2005/8/layout/process1"/>
    <dgm:cxn modelId="{7EDB1A43-44C1-4C92-A6B7-85A1005B4A9D}" type="presOf" srcId="{F2D0C0AA-396F-4364-90D6-0421313019D4}" destId="{90886D2E-7542-4397-9CFE-1932A87828BA}" srcOrd="0" destOrd="0" presId="urn:microsoft.com/office/officeart/2005/8/layout/process1"/>
    <dgm:cxn modelId="{A1BA565A-6CD7-4F37-B308-F7B8AC9AAD58}" type="presOf" srcId="{175496ED-8022-482E-BDCD-EB83BB2B5D51}" destId="{5A5E18AD-4692-4219-8A23-E5DE4C006327}" srcOrd="1" destOrd="0" presId="urn:microsoft.com/office/officeart/2005/8/layout/process1"/>
    <dgm:cxn modelId="{7DFDEC58-3DAC-4A96-92CC-B9BCB19D2F33}" type="presOf" srcId="{B93FF555-47DC-4B17-B60D-BE5B4128D2AC}" destId="{E9AB5C3A-D6E3-484C-BBE6-4C58618A0D72}" srcOrd="0" destOrd="0" presId="urn:microsoft.com/office/officeart/2005/8/layout/process1"/>
    <dgm:cxn modelId="{C57670BB-F5AC-4C49-87A3-A246BC82CA3F}" type="presOf" srcId="{175496ED-8022-482E-BDCD-EB83BB2B5D51}" destId="{FED08D94-B9A2-45D3-A6BB-DAE275D1303F}" srcOrd="0" destOrd="0" presId="urn:microsoft.com/office/officeart/2005/8/layout/process1"/>
    <dgm:cxn modelId="{511C63E3-44EC-462D-90D3-175B8763B5F6}" srcId="{F2D0C0AA-396F-4364-90D6-0421313019D4}" destId="{48A05B69-877F-42E6-8457-902B67614650}" srcOrd="1" destOrd="0" parTransId="{9460C4D9-9BE5-4D07-A763-9EFF78BCCB20}" sibTransId="{6C9BC55E-0FE6-4559-B58B-32D68AB39156}"/>
    <dgm:cxn modelId="{3555F5EF-4322-4D01-97F1-E80FEE99C23F}" type="presOf" srcId="{6C9BC55E-0FE6-4559-B58B-32D68AB39156}" destId="{B27ECA85-8260-4588-8AC3-54401D108AF3}" srcOrd="0" destOrd="0" presId="urn:microsoft.com/office/officeart/2005/8/layout/process1"/>
    <dgm:cxn modelId="{38D51233-4C19-44B9-B052-F1E8761A38CA}" type="presOf" srcId="{6C9BC55E-0FE6-4559-B58B-32D68AB39156}" destId="{E2D89000-94A1-4D6C-A2D1-78A8C321F7F1}" srcOrd="1" destOrd="0" presId="urn:microsoft.com/office/officeart/2005/8/layout/process1"/>
    <dgm:cxn modelId="{71B795C8-C59B-4CC2-AB56-27D3B56DBE83}" srcId="{F2D0C0AA-396F-4364-90D6-0421313019D4}" destId="{7B649B55-6118-4BA6-A289-5D14536B91E2}" srcOrd="0" destOrd="0" parTransId="{5A625F46-45F9-49AA-8C47-FAB8C3A7B6ED}" sibTransId="{175496ED-8022-482E-BDCD-EB83BB2B5D51}"/>
    <dgm:cxn modelId="{9651F611-2510-4737-A90B-307F3310CD6F}" type="presParOf" srcId="{90886D2E-7542-4397-9CFE-1932A87828BA}" destId="{5A938911-3591-4294-B90F-5B2879F785F3}" srcOrd="0" destOrd="0" presId="urn:microsoft.com/office/officeart/2005/8/layout/process1"/>
    <dgm:cxn modelId="{DFE4A9A2-0459-45DF-863E-8B48D0309CA2}" type="presParOf" srcId="{90886D2E-7542-4397-9CFE-1932A87828BA}" destId="{FED08D94-B9A2-45D3-A6BB-DAE275D1303F}" srcOrd="1" destOrd="0" presId="urn:microsoft.com/office/officeart/2005/8/layout/process1"/>
    <dgm:cxn modelId="{B9387CC6-AE38-47FE-8942-FC0AB844E730}" type="presParOf" srcId="{FED08D94-B9A2-45D3-A6BB-DAE275D1303F}" destId="{5A5E18AD-4692-4219-8A23-E5DE4C006327}" srcOrd="0" destOrd="0" presId="urn:microsoft.com/office/officeart/2005/8/layout/process1"/>
    <dgm:cxn modelId="{EEFC3BA8-A2C6-49C4-A449-EC08A9E67C5D}" type="presParOf" srcId="{90886D2E-7542-4397-9CFE-1932A87828BA}" destId="{18E62B9A-9BE8-4789-8A8B-B2DC0B1C3E85}" srcOrd="2" destOrd="0" presId="urn:microsoft.com/office/officeart/2005/8/layout/process1"/>
    <dgm:cxn modelId="{16651211-5807-497C-87CF-BAE79998E5D4}" type="presParOf" srcId="{90886D2E-7542-4397-9CFE-1932A87828BA}" destId="{B27ECA85-8260-4588-8AC3-54401D108AF3}" srcOrd="3" destOrd="0" presId="urn:microsoft.com/office/officeart/2005/8/layout/process1"/>
    <dgm:cxn modelId="{C41C0CB8-E4A6-4989-81C3-11F612E81A05}" type="presParOf" srcId="{B27ECA85-8260-4588-8AC3-54401D108AF3}" destId="{E2D89000-94A1-4D6C-A2D1-78A8C321F7F1}" srcOrd="0" destOrd="0" presId="urn:microsoft.com/office/officeart/2005/8/layout/process1"/>
    <dgm:cxn modelId="{2D0BF9F9-7F5C-4B82-9001-A1CDCDCD2C56}" type="presParOf" srcId="{90886D2E-7542-4397-9CFE-1932A87828BA}" destId="{E9AB5C3A-D6E3-484C-BBE6-4C58618A0D72}"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7795DA-2612-4CFE-B1CA-944E132A1586}"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ru-RU"/>
        </a:p>
      </dgm:t>
    </dgm:pt>
    <dgm:pt modelId="{D4351673-242E-466B-98CB-62AD8211C83B}">
      <dgm:prSet phldrT="[Текст]" custT="1"/>
      <dgm:spPr/>
      <dgm:t>
        <a:bodyPr/>
        <a:lstStyle/>
        <a:p>
          <a:r>
            <a:rPr lang="en-US" sz="3200" dirty="0" err="1" smtClean="0"/>
            <a:t>Matematik</a:t>
          </a:r>
          <a:r>
            <a:rPr lang="en-US" sz="3200" dirty="0" smtClean="0"/>
            <a:t> </a:t>
          </a:r>
          <a:r>
            <a:rPr lang="en-US" sz="3200" dirty="0" err="1" smtClean="0"/>
            <a:t>analiz</a:t>
          </a:r>
          <a:r>
            <a:rPr lang="en-US" sz="3200" dirty="0" smtClean="0"/>
            <a:t> </a:t>
          </a:r>
          <a:endParaRPr lang="ru-RU" sz="3200" dirty="0"/>
        </a:p>
      </dgm:t>
    </dgm:pt>
    <dgm:pt modelId="{254DCBD0-A928-4C2B-8992-FE3CA56B6B68}" type="parTrans" cxnId="{13992641-D9D6-40F8-97A0-766C9EA1E054}">
      <dgm:prSet/>
      <dgm:spPr/>
      <dgm:t>
        <a:bodyPr/>
        <a:lstStyle/>
        <a:p>
          <a:endParaRPr lang="ru-RU"/>
        </a:p>
      </dgm:t>
    </dgm:pt>
    <dgm:pt modelId="{3C79C25D-5818-45EA-9369-0A675F914DF9}" type="sibTrans" cxnId="{13992641-D9D6-40F8-97A0-766C9EA1E054}">
      <dgm:prSet/>
      <dgm:spPr/>
      <dgm:t>
        <a:bodyPr/>
        <a:lstStyle/>
        <a:p>
          <a:endParaRPr lang="ru-RU"/>
        </a:p>
      </dgm:t>
    </dgm:pt>
    <dgm:pt modelId="{7B0B2DFE-C995-4135-8189-AAEEB8FFAD98}">
      <dgm:prSet phldrT="[Текст]" custT="1"/>
      <dgm:spPr/>
      <dgm:t>
        <a:bodyPr/>
        <a:lstStyle/>
        <a:p>
          <a:r>
            <a:rPr lang="en-US" sz="2800" dirty="0" err="1" smtClean="0"/>
            <a:t>hayot</a:t>
          </a:r>
          <a:endParaRPr lang="ru-RU" sz="2800" dirty="0"/>
        </a:p>
      </dgm:t>
    </dgm:pt>
    <dgm:pt modelId="{D0631B5C-25EA-4D32-ACEF-9A7BB0C6BCAB}" type="parTrans" cxnId="{22EA698C-3CBE-4BC4-81CE-A29A2DD4E0D3}">
      <dgm:prSet/>
      <dgm:spPr/>
      <dgm:t>
        <a:bodyPr/>
        <a:lstStyle/>
        <a:p>
          <a:endParaRPr lang="ru-RU"/>
        </a:p>
      </dgm:t>
    </dgm:pt>
    <dgm:pt modelId="{8D2EEBE1-3661-460D-A730-FDB5E8F33D9E}" type="sibTrans" cxnId="{22EA698C-3CBE-4BC4-81CE-A29A2DD4E0D3}">
      <dgm:prSet/>
      <dgm:spPr/>
      <dgm:t>
        <a:bodyPr/>
        <a:lstStyle/>
        <a:p>
          <a:endParaRPr lang="ru-RU"/>
        </a:p>
      </dgm:t>
    </dgm:pt>
    <dgm:pt modelId="{26389A6D-9AE4-4922-A200-B1A59FF7C869}">
      <dgm:prSet phldrT="[Текст]" custT="1"/>
      <dgm:spPr/>
      <dgm:t>
        <a:bodyPr/>
        <a:lstStyle/>
        <a:p>
          <a:r>
            <a:rPr lang="en-US" sz="2800" dirty="0" err="1" smtClean="0"/>
            <a:t>falsafa</a:t>
          </a:r>
          <a:endParaRPr lang="ru-RU" sz="2800" dirty="0"/>
        </a:p>
      </dgm:t>
    </dgm:pt>
    <dgm:pt modelId="{3DC03072-8B18-4311-A9C6-783D2E66B3D6}" type="parTrans" cxnId="{9770F3F2-268A-493E-BB63-FFF1D1A14544}">
      <dgm:prSet/>
      <dgm:spPr/>
      <dgm:t>
        <a:bodyPr/>
        <a:lstStyle/>
        <a:p>
          <a:endParaRPr lang="ru-RU"/>
        </a:p>
      </dgm:t>
    </dgm:pt>
    <dgm:pt modelId="{B4961DF4-A332-43F7-A716-AC667F471B9B}" type="sibTrans" cxnId="{9770F3F2-268A-493E-BB63-FFF1D1A14544}">
      <dgm:prSet/>
      <dgm:spPr/>
      <dgm:t>
        <a:bodyPr/>
        <a:lstStyle/>
        <a:p>
          <a:endParaRPr lang="ru-RU"/>
        </a:p>
      </dgm:t>
    </dgm:pt>
    <dgm:pt modelId="{BB9903AD-F6DB-438D-8F44-F10E13307A0B}">
      <dgm:prSet phldrT="[Текст]" custT="1"/>
      <dgm:spPr/>
      <dgm:t>
        <a:bodyPr/>
        <a:lstStyle/>
        <a:p>
          <a:r>
            <a:rPr lang="en-US" sz="2400" dirty="0" err="1" smtClean="0"/>
            <a:t>tafakkur</a:t>
          </a:r>
          <a:endParaRPr lang="ru-RU" sz="2400" dirty="0"/>
        </a:p>
      </dgm:t>
    </dgm:pt>
    <dgm:pt modelId="{547D19E0-F219-45D7-AEFE-218F7AF42D83}" type="sibTrans" cxnId="{B34D3CFC-8BE0-42FC-AED8-FB93BF27AB57}">
      <dgm:prSet/>
      <dgm:spPr/>
      <dgm:t>
        <a:bodyPr/>
        <a:lstStyle/>
        <a:p>
          <a:endParaRPr lang="ru-RU"/>
        </a:p>
      </dgm:t>
    </dgm:pt>
    <dgm:pt modelId="{7D43F579-79D9-447D-AB66-8D50EA0AD310}" type="parTrans" cxnId="{B34D3CFC-8BE0-42FC-AED8-FB93BF27AB57}">
      <dgm:prSet/>
      <dgm:spPr/>
      <dgm:t>
        <a:bodyPr/>
        <a:lstStyle/>
        <a:p>
          <a:endParaRPr lang="ru-RU"/>
        </a:p>
      </dgm:t>
    </dgm:pt>
    <dgm:pt modelId="{9FEDC048-F4B7-4639-934C-BDB180C27969}" type="pres">
      <dgm:prSet presAssocID="{9A7795DA-2612-4CFE-B1CA-944E132A1586}" presName="Name0" presStyleCnt="0">
        <dgm:presLayoutVars>
          <dgm:chMax val="1"/>
          <dgm:dir/>
          <dgm:animLvl val="ctr"/>
          <dgm:resizeHandles val="exact"/>
        </dgm:presLayoutVars>
      </dgm:prSet>
      <dgm:spPr/>
      <dgm:t>
        <a:bodyPr/>
        <a:lstStyle/>
        <a:p>
          <a:endParaRPr lang="ru-RU"/>
        </a:p>
      </dgm:t>
    </dgm:pt>
    <dgm:pt modelId="{268DF234-E964-44CB-AA7E-0C573F852CDC}" type="pres">
      <dgm:prSet presAssocID="{D4351673-242E-466B-98CB-62AD8211C83B}" presName="centerShape" presStyleLbl="node0" presStyleIdx="0" presStyleCnt="1" custScaleX="218335" custScaleY="196322" custLinFactNeighborX="1199" custLinFactNeighborY="480"/>
      <dgm:spPr/>
      <dgm:t>
        <a:bodyPr/>
        <a:lstStyle/>
        <a:p>
          <a:endParaRPr lang="ru-RU"/>
        </a:p>
      </dgm:t>
    </dgm:pt>
    <dgm:pt modelId="{95970D32-3495-4355-8E9A-9EAA794192F3}" type="pres">
      <dgm:prSet presAssocID="{D0631B5C-25EA-4D32-ACEF-9A7BB0C6BCAB}" presName="parTrans" presStyleLbl="sibTrans2D1" presStyleIdx="0" presStyleCnt="3"/>
      <dgm:spPr/>
      <dgm:t>
        <a:bodyPr/>
        <a:lstStyle/>
        <a:p>
          <a:endParaRPr lang="ru-RU"/>
        </a:p>
      </dgm:t>
    </dgm:pt>
    <dgm:pt modelId="{2AE067CB-59F4-444A-931B-2E8A61B542F0}" type="pres">
      <dgm:prSet presAssocID="{D0631B5C-25EA-4D32-ACEF-9A7BB0C6BCAB}" presName="connectorText" presStyleLbl="sibTrans2D1" presStyleIdx="0" presStyleCnt="3"/>
      <dgm:spPr/>
      <dgm:t>
        <a:bodyPr/>
        <a:lstStyle/>
        <a:p>
          <a:endParaRPr lang="ru-RU"/>
        </a:p>
      </dgm:t>
    </dgm:pt>
    <dgm:pt modelId="{3AC4B529-4459-450B-A112-55873524504F}" type="pres">
      <dgm:prSet presAssocID="{7B0B2DFE-C995-4135-8189-AAEEB8FFAD98}" presName="node" presStyleLbl="node1" presStyleIdx="0" presStyleCnt="3" custScaleY="104957" custRadScaleRad="83232" custRadScaleInc="2202">
        <dgm:presLayoutVars>
          <dgm:bulletEnabled val="1"/>
        </dgm:presLayoutVars>
      </dgm:prSet>
      <dgm:spPr/>
      <dgm:t>
        <a:bodyPr/>
        <a:lstStyle/>
        <a:p>
          <a:endParaRPr lang="ru-RU"/>
        </a:p>
      </dgm:t>
    </dgm:pt>
    <dgm:pt modelId="{2267C9E1-7A0E-48D5-9EEB-CE587D4B019D}" type="pres">
      <dgm:prSet presAssocID="{3DC03072-8B18-4311-A9C6-783D2E66B3D6}" presName="parTrans" presStyleLbl="sibTrans2D1" presStyleIdx="1" presStyleCnt="3"/>
      <dgm:spPr/>
      <dgm:t>
        <a:bodyPr/>
        <a:lstStyle/>
        <a:p>
          <a:endParaRPr lang="ru-RU"/>
        </a:p>
      </dgm:t>
    </dgm:pt>
    <dgm:pt modelId="{62210043-DBFB-4DF6-A3E2-07D259DA3C9A}" type="pres">
      <dgm:prSet presAssocID="{3DC03072-8B18-4311-A9C6-783D2E66B3D6}" presName="connectorText" presStyleLbl="sibTrans2D1" presStyleIdx="1" presStyleCnt="3"/>
      <dgm:spPr/>
      <dgm:t>
        <a:bodyPr/>
        <a:lstStyle/>
        <a:p>
          <a:endParaRPr lang="ru-RU"/>
        </a:p>
      </dgm:t>
    </dgm:pt>
    <dgm:pt modelId="{460949B0-C522-4E26-B9B1-0A4BE860FCBD}" type="pres">
      <dgm:prSet presAssocID="{26389A6D-9AE4-4922-A200-B1A59FF7C869}" presName="node" presStyleLbl="node1" presStyleIdx="1" presStyleCnt="3" custRadScaleRad="100605" custRadScaleInc="-36187">
        <dgm:presLayoutVars>
          <dgm:bulletEnabled val="1"/>
        </dgm:presLayoutVars>
      </dgm:prSet>
      <dgm:spPr/>
      <dgm:t>
        <a:bodyPr/>
        <a:lstStyle/>
        <a:p>
          <a:endParaRPr lang="ru-RU"/>
        </a:p>
      </dgm:t>
    </dgm:pt>
    <dgm:pt modelId="{2141BADC-7746-4863-9BD1-242D1437B558}" type="pres">
      <dgm:prSet presAssocID="{7D43F579-79D9-447D-AB66-8D50EA0AD310}" presName="parTrans" presStyleLbl="sibTrans2D1" presStyleIdx="2" presStyleCnt="3"/>
      <dgm:spPr/>
      <dgm:t>
        <a:bodyPr/>
        <a:lstStyle/>
        <a:p>
          <a:endParaRPr lang="ru-RU"/>
        </a:p>
      </dgm:t>
    </dgm:pt>
    <dgm:pt modelId="{A48225FD-D5AD-4F06-9EA6-9017A4C71D65}" type="pres">
      <dgm:prSet presAssocID="{7D43F579-79D9-447D-AB66-8D50EA0AD310}" presName="connectorText" presStyleLbl="sibTrans2D1" presStyleIdx="2" presStyleCnt="3"/>
      <dgm:spPr/>
      <dgm:t>
        <a:bodyPr/>
        <a:lstStyle/>
        <a:p>
          <a:endParaRPr lang="ru-RU"/>
        </a:p>
      </dgm:t>
    </dgm:pt>
    <dgm:pt modelId="{A557F148-BDCA-4A97-B821-B2CDB8D3262F}" type="pres">
      <dgm:prSet presAssocID="{BB9903AD-F6DB-438D-8F44-F10E13307A0B}" presName="node" presStyleLbl="node1" presStyleIdx="2" presStyleCnt="3" custRadScaleRad="99503" custRadScaleInc="41135">
        <dgm:presLayoutVars>
          <dgm:bulletEnabled val="1"/>
        </dgm:presLayoutVars>
      </dgm:prSet>
      <dgm:spPr/>
      <dgm:t>
        <a:bodyPr/>
        <a:lstStyle/>
        <a:p>
          <a:endParaRPr lang="ru-RU"/>
        </a:p>
      </dgm:t>
    </dgm:pt>
  </dgm:ptLst>
  <dgm:cxnLst>
    <dgm:cxn modelId="{890A0C30-E591-41C4-B9CD-0972C677519C}" type="presOf" srcId="{D0631B5C-25EA-4D32-ACEF-9A7BB0C6BCAB}" destId="{95970D32-3495-4355-8E9A-9EAA794192F3}" srcOrd="0" destOrd="0" presId="urn:microsoft.com/office/officeart/2005/8/layout/radial5"/>
    <dgm:cxn modelId="{58D9B1EA-C5BB-4BE5-A1C0-7F4E7ECA8C09}" type="presOf" srcId="{D0631B5C-25EA-4D32-ACEF-9A7BB0C6BCAB}" destId="{2AE067CB-59F4-444A-931B-2E8A61B542F0}" srcOrd="1" destOrd="0" presId="urn:microsoft.com/office/officeart/2005/8/layout/radial5"/>
    <dgm:cxn modelId="{90BCA9E0-4EF3-4930-A928-9D583A1AB1CB}" type="presOf" srcId="{9A7795DA-2612-4CFE-B1CA-944E132A1586}" destId="{9FEDC048-F4B7-4639-934C-BDB180C27969}" srcOrd="0" destOrd="0" presId="urn:microsoft.com/office/officeart/2005/8/layout/radial5"/>
    <dgm:cxn modelId="{2FDA7559-9EE8-4C90-AAD1-C353004E18CE}" type="presOf" srcId="{7D43F579-79D9-447D-AB66-8D50EA0AD310}" destId="{A48225FD-D5AD-4F06-9EA6-9017A4C71D65}" srcOrd="1" destOrd="0" presId="urn:microsoft.com/office/officeart/2005/8/layout/radial5"/>
    <dgm:cxn modelId="{F15C9061-98E7-416C-AA82-915CFC1D6779}" type="presOf" srcId="{26389A6D-9AE4-4922-A200-B1A59FF7C869}" destId="{460949B0-C522-4E26-B9B1-0A4BE860FCBD}" srcOrd="0" destOrd="0" presId="urn:microsoft.com/office/officeart/2005/8/layout/radial5"/>
    <dgm:cxn modelId="{0C829590-93ED-4212-A9F0-83F3928589B7}" type="presOf" srcId="{BB9903AD-F6DB-438D-8F44-F10E13307A0B}" destId="{A557F148-BDCA-4A97-B821-B2CDB8D3262F}" srcOrd="0" destOrd="0" presId="urn:microsoft.com/office/officeart/2005/8/layout/radial5"/>
    <dgm:cxn modelId="{1DB99F56-6823-4B8B-87FF-F6404A461772}" type="presOf" srcId="{3DC03072-8B18-4311-A9C6-783D2E66B3D6}" destId="{2267C9E1-7A0E-48D5-9EEB-CE587D4B019D}" srcOrd="0" destOrd="0" presId="urn:microsoft.com/office/officeart/2005/8/layout/radial5"/>
    <dgm:cxn modelId="{13992641-D9D6-40F8-97A0-766C9EA1E054}" srcId="{9A7795DA-2612-4CFE-B1CA-944E132A1586}" destId="{D4351673-242E-466B-98CB-62AD8211C83B}" srcOrd="0" destOrd="0" parTransId="{254DCBD0-A928-4C2B-8992-FE3CA56B6B68}" sibTransId="{3C79C25D-5818-45EA-9369-0A675F914DF9}"/>
    <dgm:cxn modelId="{C7953054-646C-4CCF-84EA-BC9861247D98}" type="presOf" srcId="{3DC03072-8B18-4311-A9C6-783D2E66B3D6}" destId="{62210043-DBFB-4DF6-A3E2-07D259DA3C9A}" srcOrd="1" destOrd="0" presId="urn:microsoft.com/office/officeart/2005/8/layout/radial5"/>
    <dgm:cxn modelId="{70ED4F2F-6A5B-4736-AA08-145B0C2F065F}" type="presOf" srcId="{7B0B2DFE-C995-4135-8189-AAEEB8FFAD98}" destId="{3AC4B529-4459-450B-A112-55873524504F}" srcOrd="0" destOrd="0" presId="urn:microsoft.com/office/officeart/2005/8/layout/radial5"/>
    <dgm:cxn modelId="{9770F3F2-268A-493E-BB63-FFF1D1A14544}" srcId="{D4351673-242E-466B-98CB-62AD8211C83B}" destId="{26389A6D-9AE4-4922-A200-B1A59FF7C869}" srcOrd="1" destOrd="0" parTransId="{3DC03072-8B18-4311-A9C6-783D2E66B3D6}" sibTransId="{B4961DF4-A332-43F7-A716-AC667F471B9B}"/>
    <dgm:cxn modelId="{22EA698C-3CBE-4BC4-81CE-A29A2DD4E0D3}" srcId="{D4351673-242E-466B-98CB-62AD8211C83B}" destId="{7B0B2DFE-C995-4135-8189-AAEEB8FFAD98}" srcOrd="0" destOrd="0" parTransId="{D0631B5C-25EA-4D32-ACEF-9A7BB0C6BCAB}" sibTransId="{8D2EEBE1-3661-460D-A730-FDB5E8F33D9E}"/>
    <dgm:cxn modelId="{B34D3CFC-8BE0-42FC-AED8-FB93BF27AB57}" srcId="{D4351673-242E-466B-98CB-62AD8211C83B}" destId="{BB9903AD-F6DB-438D-8F44-F10E13307A0B}" srcOrd="2" destOrd="0" parTransId="{7D43F579-79D9-447D-AB66-8D50EA0AD310}" sibTransId="{547D19E0-F219-45D7-AEFE-218F7AF42D83}"/>
    <dgm:cxn modelId="{4B943C7D-B261-44AB-BBE1-A2825F241BD8}" type="presOf" srcId="{7D43F579-79D9-447D-AB66-8D50EA0AD310}" destId="{2141BADC-7746-4863-9BD1-242D1437B558}" srcOrd="0" destOrd="0" presId="urn:microsoft.com/office/officeart/2005/8/layout/radial5"/>
    <dgm:cxn modelId="{E74C2BD2-6FB3-4932-AD58-D49C960BE720}" type="presOf" srcId="{D4351673-242E-466B-98CB-62AD8211C83B}" destId="{268DF234-E964-44CB-AA7E-0C573F852CDC}" srcOrd="0" destOrd="0" presId="urn:microsoft.com/office/officeart/2005/8/layout/radial5"/>
    <dgm:cxn modelId="{9074C123-4570-4AD4-937C-C4EE9395DB50}" type="presParOf" srcId="{9FEDC048-F4B7-4639-934C-BDB180C27969}" destId="{268DF234-E964-44CB-AA7E-0C573F852CDC}" srcOrd="0" destOrd="0" presId="urn:microsoft.com/office/officeart/2005/8/layout/radial5"/>
    <dgm:cxn modelId="{4800D47F-6367-4459-BA85-C2C6E211FFBA}" type="presParOf" srcId="{9FEDC048-F4B7-4639-934C-BDB180C27969}" destId="{95970D32-3495-4355-8E9A-9EAA794192F3}" srcOrd="1" destOrd="0" presId="urn:microsoft.com/office/officeart/2005/8/layout/radial5"/>
    <dgm:cxn modelId="{338C3F9F-D1DE-4225-BD25-C6D9CB232B58}" type="presParOf" srcId="{95970D32-3495-4355-8E9A-9EAA794192F3}" destId="{2AE067CB-59F4-444A-931B-2E8A61B542F0}" srcOrd="0" destOrd="0" presId="urn:microsoft.com/office/officeart/2005/8/layout/radial5"/>
    <dgm:cxn modelId="{5E446A99-EA0D-4101-B5F1-CE8DFA287BCC}" type="presParOf" srcId="{9FEDC048-F4B7-4639-934C-BDB180C27969}" destId="{3AC4B529-4459-450B-A112-55873524504F}" srcOrd="2" destOrd="0" presId="urn:microsoft.com/office/officeart/2005/8/layout/radial5"/>
    <dgm:cxn modelId="{B065627F-3AC0-4B60-8E79-6A66D160E658}" type="presParOf" srcId="{9FEDC048-F4B7-4639-934C-BDB180C27969}" destId="{2267C9E1-7A0E-48D5-9EEB-CE587D4B019D}" srcOrd="3" destOrd="0" presId="urn:microsoft.com/office/officeart/2005/8/layout/radial5"/>
    <dgm:cxn modelId="{413E539E-1374-44F3-BD71-BA3177E0713E}" type="presParOf" srcId="{2267C9E1-7A0E-48D5-9EEB-CE587D4B019D}" destId="{62210043-DBFB-4DF6-A3E2-07D259DA3C9A}" srcOrd="0" destOrd="0" presId="urn:microsoft.com/office/officeart/2005/8/layout/radial5"/>
    <dgm:cxn modelId="{D7ED021F-98BC-4529-BED6-81CE21E1A50D}" type="presParOf" srcId="{9FEDC048-F4B7-4639-934C-BDB180C27969}" destId="{460949B0-C522-4E26-B9B1-0A4BE860FCBD}" srcOrd="4" destOrd="0" presId="urn:microsoft.com/office/officeart/2005/8/layout/radial5"/>
    <dgm:cxn modelId="{67152F63-9830-447F-8562-089AF0433322}" type="presParOf" srcId="{9FEDC048-F4B7-4639-934C-BDB180C27969}" destId="{2141BADC-7746-4863-9BD1-242D1437B558}" srcOrd="5" destOrd="0" presId="urn:microsoft.com/office/officeart/2005/8/layout/radial5"/>
    <dgm:cxn modelId="{D3618899-8EE3-45BB-8805-9BEDD49E6DA6}" type="presParOf" srcId="{2141BADC-7746-4863-9BD1-242D1437B558}" destId="{A48225FD-D5AD-4F06-9EA6-9017A4C71D65}" srcOrd="0" destOrd="0" presId="urn:microsoft.com/office/officeart/2005/8/layout/radial5"/>
    <dgm:cxn modelId="{1D304A79-23A3-4F5E-9892-0CA6F15E8E5C}" type="presParOf" srcId="{9FEDC048-F4B7-4639-934C-BDB180C27969}" destId="{A557F148-BDCA-4A97-B821-B2CDB8D3262F}" srcOrd="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690A5-AEE7-4C5C-9775-D85347D05C7B}">
      <dsp:nvSpPr>
        <dsp:cNvPr id="0" name=""/>
        <dsp:cNvSpPr/>
      </dsp:nvSpPr>
      <dsp:spPr>
        <a:xfrm>
          <a:off x="-7750742" y="-1184976"/>
          <a:ext cx="9227952" cy="9227952"/>
        </a:xfrm>
        <a:prstGeom prst="blockArc">
          <a:avLst>
            <a:gd name="adj1" fmla="val 18900000"/>
            <a:gd name="adj2" fmla="val 2700000"/>
            <a:gd name="adj3" fmla="val 234"/>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574160-8395-44F1-838D-017EFACF7CF2}">
      <dsp:nvSpPr>
        <dsp:cNvPr id="0" name=""/>
        <dsp:cNvSpPr/>
      </dsp:nvSpPr>
      <dsp:spPr>
        <a:xfrm>
          <a:off x="1046515" y="647162"/>
          <a:ext cx="11145469" cy="137160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8708" tIns="81280" rIns="81280" bIns="81280" numCol="1" spcCol="1270" anchor="ctr" anchorCtr="0">
          <a:noAutofit/>
        </a:bodyPr>
        <a:lstStyle/>
        <a:p>
          <a:pPr lvl="0" algn="l" defTabSz="1422400">
            <a:lnSpc>
              <a:spcPct val="90000"/>
            </a:lnSpc>
            <a:spcBef>
              <a:spcPct val="0"/>
            </a:spcBef>
            <a:spcAft>
              <a:spcPct val="35000"/>
            </a:spcAft>
          </a:pPr>
          <a:r>
            <a:rPr lang="en-US" sz="3200" kern="1200" dirty="0" smtClean="0"/>
            <a:t>BILAMAN: …</a:t>
          </a:r>
          <a:endParaRPr lang="ru-RU" sz="3200" kern="1200" dirty="0"/>
        </a:p>
      </dsp:txBody>
      <dsp:txXfrm>
        <a:off x="1046515" y="647162"/>
        <a:ext cx="11145469" cy="1371600"/>
      </dsp:txXfrm>
    </dsp:sp>
    <dsp:sp modelId="{4AED067B-4CBF-452F-BFDD-BBA5FC1C4336}">
      <dsp:nvSpPr>
        <dsp:cNvPr id="0" name=""/>
        <dsp:cNvSpPr/>
      </dsp:nvSpPr>
      <dsp:spPr>
        <a:xfrm>
          <a:off x="94640" y="514350"/>
          <a:ext cx="1714500" cy="1714500"/>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E6121B-5CFB-42DF-A32C-2A11BB17F489}">
      <dsp:nvSpPr>
        <dsp:cNvPr id="0" name=""/>
        <dsp:cNvSpPr/>
      </dsp:nvSpPr>
      <dsp:spPr>
        <a:xfrm>
          <a:off x="1334522" y="2717441"/>
          <a:ext cx="10646892" cy="137160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8708" tIns="81280" rIns="81280" bIns="81280" numCol="1" spcCol="1270" anchor="ctr" anchorCtr="0">
          <a:noAutofit/>
        </a:bodyPr>
        <a:lstStyle/>
        <a:p>
          <a:pPr lvl="0" algn="l" defTabSz="1422400">
            <a:lnSpc>
              <a:spcPct val="90000"/>
            </a:lnSpc>
            <a:spcBef>
              <a:spcPct val="0"/>
            </a:spcBef>
            <a:spcAft>
              <a:spcPct val="35000"/>
            </a:spcAft>
          </a:pPr>
          <a:r>
            <a:rPr lang="en-US" sz="3200" kern="1200" dirty="0" smtClean="0"/>
            <a:t>BILMAYMAN: …</a:t>
          </a:r>
          <a:endParaRPr lang="ru-RU" sz="3200" kern="1200" dirty="0"/>
        </a:p>
      </dsp:txBody>
      <dsp:txXfrm>
        <a:off x="1334522" y="2717441"/>
        <a:ext cx="10646892" cy="1371600"/>
      </dsp:txXfrm>
    </dsp:sp>
    <dsp:sp modelId="{9B9ACC17-D295-449E-B051-E86390C931AC}">
      <dsp:nvSpPr>
        <dsp:cNvPr id="0" name=""/>
        <dsp:cNvSpPr/>
      </dsp:nvSpPr>
      <dsp:spPr>
        <a:xfrm>
          <a:off x="532317" y="2673231"/>
          <a:ext cx="1714500" cy="1714500"/>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CB4B62-9FA5-4EC6-BC8A-4670A34D859E}">
      <dsp:nvSpPr>
        <dsp:cNvPr id="0" name=""/>
        <dsp:cNvSpPr/>
      </dsp:nvSpPr>
      <dsp:spPr>
        <a:xfrm>
          <a:off x="1046515" y="4920422"/>
          <a:ext cx="11145469" cy="137160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8708" tIns="81280" rIns="81280" bIns="81280" numCol="1" spcCol="1270" anchor="ctr" anchorCtr="0">
          <a:noAutofit/>
        </a:bodyPr>
        <a:lstStyle/>
        <a:p>
          <a:pPr lvl="0" algn="l" defTabSz="1422400">
            <a:lnSpc>
              <a:spcPct val="90000"/>
            </a:lnSpc>
            <a:spcBef>
              <a:spcPct val="0"/>
            </a:spcBef>
            <a:spcAft>
              <a:spcPct val="35000"/>
            </a:spcAft>
          </a:pPr>
          <a:r>
            <a:rPr lang="en-US" sz="3200" kern="1200" dirty="0" smtClean="0"/>
            <a:t>BILISHNI  XOHLAYMAN: …</a:t>
          </a:r>
          <a:endParaRPr lang="ru-RU" sz="3200" kern="1200" dirty="0"/>
        </a:p>
      </dsp:txBody>
      <dsp:txXfrm>
        <a:off x="1046515" y="4920422"/>
        <a:ext cx="11145469" cy="1371600"/>
      </dsp:txXfrm>
    </dsp:sp>
    <dsp:sp modelId="{8F15769C-3B99-4D0F-9622-133861DD93E7}">
      <dsp:nvSpPr>
        <dsp:cNvPr id="0" name=""/>
        <dsp:cNvSpPr/>
      </dsp:nvSpPr>
      <dsp:spPr>
        <a:xfrm>
          <a:off x="94640" y="4629150"/>
          <a:ext cx="1714500" cy="1714500"/>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C88082-C642-4551-BE2D-6660B459D268}">
      <dsp:nvSpPr>
        <dsp:cNvPr id="0" name=""/>
        <dsp:cNvSpPr/>
      </dsp:nvSpPr>
      <dsp:spPr>
        <a:xfrm>
          <a:off x="4864397" y="2279559"/>
          <a:ext cx="2507095" cy="2298880"/>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err="1" smtClean="0"/>
            <a:t>Aylanma</a:t>
          </a:r>
          <a:r>
            <a:rPr lang="en-US" sz="2700" kern="1200" dirty="0" smtClean="0"/>
            <a:t> </a:t>
          </a:r>
          <a:r>
            <a:rPr lang="en-US" sz="2700" kern="1200" dirty="0" err="1" smtClean="0"/>
            <a:t>jismning</a:t>
          </a:r>
          <a:r>
            <a:rPr lang="en-US" sz="2700" kern="1200" dirty="0" smtClean="0"/>
            <a:t> </a:t>
          </a:r>
          <a:r>
            <a:rPr lang="en-US" sz="2700" kern="1200" dirty="0" err="1" smtClean="0"/>
            <a:t>hajmini</a:t>
          </a:r>
          <a:r>
            <a:rPr lang="en-US" sz="2700" kern="1200" dirty="0" smtClean="0"/>
            <a:t> </a:t>
          </a:r>
          <a:r>
            <a:rPr lang="en-US" sz="2700" kern="1200" dirty="0" err="1" smtClean="0"/>
            <a:t>hisoblash</a:t>
          </a:r>
          <a:r>
            <a:rPr lang="en-US" sz="2700" kern="1200" dirty="0" smtClean="0"/>
            <a:t> </a:t>
          </a:r>
          <a:endParaRPr lang="ru-RU" sz="2700" kern="1200" dirty="0"/>
        </a:p>
      </dsp:txBody>
      <dsp:txXfrm>
        <a:off x="5231553" y="2616222"/>
        <a:ext cx="1772783" cy="1625554"/>
      </dsp:txXfrm>
    </dsp:sp>
    <dsp:sp modelId="{4B0440FB-384A-4582-BFFC-BC27CD1C37AC}">
      <dsp:nvSpPr>
        <dsp:cNvPr id="0" name=""/>
        <dsp:cNvSpPr/>
      </dsp:nvSpPr>
      <dsp:spPr>
        <a:xfrm rot="16200000">
          <a:off x="5931849" y="2079423"/>
          <a:ext cx="372189" cy="28081"/>
        </a:xfrm>
        <a:custGeom>
          <a:avLst/>
          <a:gdLst/>
          <a:ahLst/>
          <a:cxnLst/>
          <a:rect l="0" t="0" r="0" b="0"/>
          <a:pathLst>
            <a:path>
              <a:moveTo>
                <a:pt x="0" y="14040"/>
              </a:moveTo>
              <a:lnTo>
                <a:pt x="372189" y="1404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6108639" y="2084159"/>
        <a:ext cx="18609" cy="18609"/>
      </dsp:txXfrm>
    </dsp:sp>
    <dsp:sp modelId="{AB80229E-60AE-4F44-AF6E-9F1FF4EB9266}">
      <dsp:nvSpPr>
        <dsp:cNvPr id="0" name=""/>
        <dsp:cNvSpPr/>
      </dsp:nvSpPr>
      <dsp:spPr>
        <a:xfrm>
          <a:off x="5166932" y="5345"/>
          <a:ext cx="1902023" cy="1902023"/>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err="1" smtClean="0"/>
            <a:t>Ko’ndalang</a:t>
          </a:r>
          <a:r>
            <a:rPr lang="en-US" sz="1500" kern="1200" dirty="0" smtClean="0"/>
            <a:t> </a:t>
          </a:r>
          <a:r>
            <a:rPr lang="en-US" sz="1500" kern="1200" dirty="0" err="1" smtClean="0"/>
            <a:t>kesimlar</a:t>
          </a:r>
          <a:r>
            <a:rPr lang="en-US" sz="1500" kern="1200" dirty="0" smtClean="0"/>
            <a:t> </a:t>
          </a:r>
          <a:r>
            <a:rPr lang="en-US" sz="1500" kern="1200" dirty="0" err="1" smtClean="0"/>
            <a:t>bo’yicha</a:t>
          </a:r>
          <a:r>
            <a:rPr lang="en-US" sz="1500" kern="1200" dirty="0" smtClean="0"/>
            <a:t> </a:t>
          </a:r>
          <a:endParaRPr lang="ru-RU" sz="1500" kern="1200" dirty="0"/>
        </a:p>
      </dsp:txBody>
      <dsp:txXfrm>
        <a:off x="5445477" y="283890"/>
        <a:ext cx="1344933" cy="1344933"/>
      </dsp:txXfrm>
    </dsp:sp>
    <dsp:sp modelId="{97EDBF03-F604-4F31-ACEA-2C0BB63910CF}">
      <dsp:nvSpPr>
        <dsp:cNvPr id="0" name=""/>
        <dsp:cNvSpPr/>
      </dsp:nvSpPr>
      <dsp:spPr>
        <a:xfrm>
          <a:off x="7371492" y="3414958"/>
          <a:ext cx="268082" cy="28081"/>
        </a:xfrm>
        <a:custGeom>
          <a:avLst/>
          <a:gdLst/>
          <a:ahLst/>
          <a:cxnLst/>
          <a:rect l="0" t="0" r="0" b="0"/>
          <a:pathLst>
            <a:path>
              <a:moveTo>
                <a:pt x="0" y="14040"/>
              </a:moveTo>
              <a:lnTo>
                <a:pt x="268082" y="1404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7498831" y="3422297"/>
        <a:ext cx="13404" cy="13404"/>
      </dsp:txXfrm>
    </dsp:sp>
    <dsp:sp modelId="{03F06E5E-83D3-409D-960A-5D82430F447F}">
      <dsp:nvSpPr>
        <dsp:cNvPr id="0" name=""/>
        <dsp:cNvSpPr/>
      </dsp:nvSpPr>
      <dsp:spPr>
        <a:xfrm>
          <a:off x="7639574" y="2477987"/>
          <a:ext cx="1902023" cy="1902023"/>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err="1" smtClean="0"/>
            <a:t>Dekart</a:t>
          </a:r>
          <a:r>
            <a:rPr lang="en-US" sz="1500" kern="1200" dirty="0" smtClean="0"/>
            <a:t> </a:t>
          </a:r>
          <a:r>
            <a:rPr lang="en-US" sz="1500" kern="1200" dirty="0" err="1" smtClean="0"/>
            <a:t>koordinatalar</a:t>
          </a:r>
          <a:r>
            <a:rPr lang="en-US" sz="1500" kern="1200" dirty="0" smtClean="0"/>
            <a:t> </a:t>
          </a:r>
          <a:r>
            <a:rPr lang="en-US" sz="1500" kern="1200" dirty="0" err="1" smtClean="0"/>
            <a:t>sistemasi</a:t>
          </a:r>
          <a:r>
            <a:rPr lang="en-US" sz="1500" kern="1200" dirty="0" smtClean="0"/>
            <a:t> </a:t>
          </a:r>
          <a:r>
            <a:rPr lang="en-US" sz="1500" kern="1200" dirty="0" err="1" smtClean="0"/>
            <a:t>bo’yicha</a:t>
          </a:r>
          <a:r>
            <a:rPr lang="en-US" sz="1500" kern="1200" dirty="0" smtClean="0"/>
            <a:t> </a:t>
          </a:r>
          <a:endParaRPr lang="ru-RU" sz="1500" kern="1200" dirty="0"/>
        </a:p>
      </dsp:txBody>
      <dsp:txXfrm>
        <a:off x="7918119" y="2756532"/>
        <a:ext cx="1344933" cy="1344933"/>
      </dsp:txXfrm>
    </dsp:sp>
    <dsp:sp modelId="{A7CADB4D-B8DA-49C2-8B4E-71D2F63E0200}">
      <dsp:nvSpPr>
        <dsp:cNvPr id="0" name=""/>
        <dsp:cNvSpPr/>
      </dsp:nvSpPr>
      <dsp:spPr>
        <a:xfrm rot="5400000">
          <a:off x="5931849" y="4750494"/>
          <a:ext cx="372189" cy="28081"/>
        </a:xfrm>
        <a:custGeom>
          <a:avLst/>
          <a:gdLst/>
          <a:ahLst/>
          <a:cxnLst/>
          <a:rect l="0" t="0" r="0" b="0"/>
          <a:pathLst>
            <a:path>
              <a:moveTo>
                <a:pt x="0" y="14040"/>
              </a:moveTo>
              <a:lnTo>
                <a:pt x="372189" y="1404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6108639" y="4755229"/>
        <a:ext cx="18609" cy="18609"/>
      </dsp:txXfrm>
    </dsp:sp>
    <dsp:sp modelId="{8B1D923B-49CC-4805-A336-1484C09A78C4}">
      <dsp:nvSpPr>
        <dsp:cNvPr id="0" name=""/>
        <dsp:cNvSpPr/>
      </dsp:nvSpPr>
      <dsp:spPr>
        <a:xfrm>
          <a:off x="5166932" y="4950629"/>
          <a:ext cx="1902023" cy="1902023"/>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err="1" smtClean="0"/>
            <a:t>Parametrik</a:t>
          </a:r>
          <a:r>
            <a:rPr lang="en-US" sz="1500" kern="1200" dirty="0" smtClean="0"/>
            <a:t>  </a:t>
          </a:r>
          <a:r>
            <a:rPr lang="en-US" sz="1500" kern="1200" dirty="0" err="1" smtClean="0"/>
            <a:t>ko’rinishida</a:t>
          </a:r>
          <a:r>
            <a:rPr lang="en-US" sz="1500" kern="1200" dirty="0" smtClean="0"/>
            <a:t> </a:t>
          </a:r>
          <a:r>
            <a:rPr lang="en-US" sz="1500" kern="1200" dirty="0" err="1" smtClean="0"/>
            <a:t>berilgan</a:t>
          </a:r>
          <a:r>
            <a:rPr lang="en-US" sz="1500" kern="1200" dirty="0" smtClean="0"/>
            <a:t>  </a:t>
          </a:r>
          <a:r>
            <a:rPr lang="en-US" sz="1500" kern="1200" dirty="0" err="1" smtClean="0"/>
            <a:t>bo’yicha</a:t>
          </a:r>
          <a:endParaRPr lang="ru-RU" sz="1500" kern="1200" dirty="0"/>
        </a:p>
      </dsp:txBody>
      <dsp:txXfrm>
        <a:off x="5445477" y="5229174"/>
        <a:ext cx="1344933" cy="1344933"/>
      </dsp:txXfrm>
    </dsp:sp>
    <dsp:sp modelId="{4D06DC5F-65AF-4A07-9C2A-38F627F5DD8D}">
      <dsp:nvSpPr>
        <dsp:cNvPr id="0" name=""/>
        <dsp:cNvSpPr/>
      </dsp:nvSpPr>
      <dsp:spPr>
        <a:xfrm rot="10800000">
          <a:off x="4640203" y="3414958"/>
          <a:ext cx="224193" cy="28081"/>
        </a:xfrm>
        <a:custGeom>
          <a:avLst/>
          <a:gdLst/>
          <a:ahLst/>
          <a:cxnLst/>
          <a:rect l="0" t="0" r="0" b="0"/>
          <a:pathLst>
            <a:path>
              <a:moveTo>
                <a:pt x="0" y="14040"/>
              </a:moveTo>
              <a:lnTo>
                <a:pt x="224193" y="1404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4746695" y="3423394"/>
        <a:ext cx="11209" cy="11209"/>
      </dsp:txXfrm>
    </dsp:sp>
    <dsp:sp modelId="{DFE8CCEE-21C6-42C8-87AA-A1D75205D4F5}">
      <dsp:nvSpPr>
        <dsp:cNvPr id="0" name=""/>
        <dsp:cNvSpPr/>
      </dsp:nvSpPr>
      <dsp:spPr>
        <a:xfrm>
          <a:off x="2650401" y="2485624"/>
          <a:ext cx="1989801" cy="1886750"/>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err="1" smtClean="0"/>
            <a:t>Qutb</a:t>
          </a:r>
          <a:r>
            <a:rPr lang="en-US" sz="1500" kern="1200" dirty="0" smtClean="0"/>
            <a:t> </a:t>
          </a:r>
          <a:r>
            <a:rPr lang="en-US" sz="1500" kern="1200" dirty="0" err="1" smtClean="0"/>
            <a:t>koordimatalar</a:t>
          </a:r>
          <a:r>
            <a:rPr lang="en-US" sz="1500" kern="1200" dirty="0" smtClean="0"/>
            <a:t>  </a:t>
          </a:r>
          <a:r>
            <a:rPr lang="en-US" sz="1500" kern="1200" dirty="0" err="1" smtClean="0"/>
            <a:t>sistemasi</a:t>
          </a:r>
          <a:r>
            <a:rPr lang="en-US" sz="1500" kern="1200" dirty="0" smtClean="0"/>
            <a:t> </a:t>
          </a:r>
          <a:r>
            <a:rPr lang="en-US" sz="1500" kern="1200" dirty="0" err="1" smtClean="0"/>
            <a:t>bo’yicha</a:t>
          </a:r>
          <a:r>
            <a:rPr lang="en-US" sz="1500" kern="1200" dirty="0" smtClean="0"/>
            <a:t> </a:t>
          </a:r>
          <a:endParaRPr lang="ru-RU" sz="1500" kern="1200" dirty="0"/>
        </a:p>
      </dsp:txBody>
      <dsp:txXfrm>
        <a:off x="2941801" y="2761932"/>
        <a:ext cx="1407001" cy="13341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938911-3591-4294-B90F-5B2879F785F3}">
      <dsp:nvSpPr>
        <dsp:cNvPr id="0" name=""/>
        <dsp:cNvSpPr/>
      </dsp:nvSpPr>
      <dsp:spPr>
        <a:xfrm>
          <a:off x="214040" y="2022278"/>
          <a:ext cx="3008124" cy="212066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err="1" smtClean="0"/>
            <a:t>Aylanma</a:t>
          </a:r>
          <a:r>
            <a:rPr lang="en-US" sz="2800" kern="1200" dirty="0" smtClean="0"/>
            <a:t> </a:t>
          </a:r>
          <a:r>
            <a:rPr lang="en-US" sz="2800" kern="1200" dirty="0" err="1" smtClean="0"/>
            <a:t>jismni</a:t>
          </a:r>
          <a:r>
            <a:rPr lang="en-US" sz="2800" kern="1200" dirty="0" smtClean="0"/>
            <a:t> </a:t>
          </a:r>
          <a:r>
            <a:rPr lang="en-US" sz="2800" kern="1200" dirty="0" err="1" smtClean="0"/>
            <a:t>hajmini</a:t>
          </a:r>
          <a:r>
            <a:rPr lang="en-US" sz="2800" kern="1200" dirty="0" smtClean="0"/>
            <a:t> </a:t>
          </a:r>
          <a:r>
            <a:rPr lang="en-US" sz="2800" kern="1200" dirty="0" err="1" smtClean="0"/>
            <a:t>dekart</a:t>
          </a:r>
          <a:r>
            <a:rPr lang="en-US" sz="2800" kern="1200" dirty="0" smtClean="0"/>
            <a:t> </a:t>
          </a:r>
          <a:r>
            <a:rPr lang="en-US" sz="2800" kern="1200" dirty="0" err="1" smtClean="0"/>
            <a:t>koordinatalar</a:t>
          </a:r>
          <a:r>
            <a:rPr lang="en-US" sz="2800" kern="1200" dirty="0" smtClean="0"/>
            <a:t> </a:t>
          </a:r>
          <a:r>
            <a:rPr lang="en-US" sz="2800" kern="1200" dirty="0" err="1" smtClean="0"/>
            <a:t>sistemasida</a:t>
          </a:r>
          <a:r>
            <a:rPr lang="en-US" sz="2800" kern="1200" dirty="0" smtClean="0"/>
            <a:t> </a:t>
          </a:r>
          <a:r>
            <a:rPr lang="en-US" sz="2800" kern="1200" dirty="0" err="1" smtClean="0"/>
            <a:t>hisoblash</a:t>
          </a:r>
          <a:r>
            <a:rPr lang="en-US" sz="2800" kern="1200" dirty="0" smtClean="0"/>
            <a:t>.</a:t>
          </a:r>
          <a:endParaRPr lang="ru-RU" sz="2800" kern="1200" dirty="0"/>
        </a:p>
      </dsp:txBody>
      <dsp:txXfrm>
        <a:off x="276152" y="2084390"/>
        <a:ext cx="2883900" cy="1996439"/>
      </dsp:txXfrm>
    </dsp:sp>
    <dsp:sp modelId="{FED08D94-B9A2-45D3-A6BB-DAE275D1303F}">
      <dsp:nvSpPr>
        <dsp:cNvPr id="0" name=""/>
        <dsp:cNvSpPr/>
      </dsp:nvSpPr>
      <dsp:spPr>
        <a:xfrm rot="21540935">
          <a:off x="3473343" y="2674866"/>
          <a:ext cx="532659" cy="7460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endParaRPr lang="ru-RU" sz="3100" kern="1200"/>
        </a:p>
      </dsp:txBody>
      <dsp:txXfrm>
        <a:off x="3473355" y="2825442"/>
        <a:ext cx="372861" cy="447608"/>
      </dsp:txXfrm>
    </dsp:sp>
    <dsp:sp modelId="{18E62B9A-9BE8-4789-8A8B-B2DC0B1C3E85}">
      <dsp:nvSpPr>
        <dsp:cNvPr id="0" name=""/>
        <dsp:cNvSpPr/>
      </dsp:nvSpPr>
      <dsp:spPr>
        <a:xfrm>
          <a:off x="4227035" y="1819427"/>
          <a:ext cx="3008124" cy="238845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err="1" smtClean="0"/>
            <a:t>Nima</a:t>
          </a:r>
          <a:r>
            <a:rPr lang="en-US" sz="2800" kern="1200" dirty="0" smtClean="0"/>
            <a:t> </a:t>
          </a:r>
          <a:r>
            <a:rPr lang="en-US" sz="2800" kern="1200" dirty="0" err="1" smtClean="0"/>
            <a:t>uchun</a:t>
          </a:r>
          <a:r>
            <a:rPr lang="en-US" sz="2800" kern="1200" dirty="0" smtClean="0"/>
            <a:t>?</a:t>
          </a:r>
          <a:endParaRPr lang="ru-RU" sz="2800" kern="1200" dirty="0"/>
        </a:p>
      </dsp:txBody>
      <dsp:txXfrm>
        <a:off x="4296991" y="1889383"/>
        <a:ext cx="2868212" cy="2248545"/>
      </dsp:txXfrm>
    </dsp:sp>
    <dsp:sp modelId="{B27ECA85-8260-4588-8AC3-54401D108AF3}">
      <dsp:nvSpPr>
        <dsp:cNvPr id="0" name=""/>
        <dsp:cNvSpPr/>
      </dsp:nvSpPr>
      <dsp:spPr>
        <a:xfrm>
          <a:off x="7535972" y="2640648"/>
          <a:ext cx="637722" cy="7460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endParaRPr lang="ru-RU" sz="3100" kern="1200"/>
        </a:p>
      </dsp:txBody>
      <dsp:txXfrm>
        <a:off x="7535972" y="2789851"/>
        <a:ext cx="446405" cy="447608"/>
      </dsp:txXfrm>
    </dsp:sp>
    <dsp:sp modelId="{E9AB5C3A-D6E3-484C-BBE6-4C58618A0D72}">
      <dsp:nvSpPr>
        <dsp:cNvPr id="0" name=""/>
        <dsp:cNvSpPr/>
      </dsp:nvSpPr>
      <dsp:spPr>
        <a:xfrm>
          <a:off x="8438410" y="1819427"/>
          <a:ext cx="3008124" cy="238845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a:t>
          </a:r>
          <a:endParaRPr lang="ru-RU" sz="2800" kern="1200" dirty="0"/>
        </a:p>
      </dsp:txBody>
      <dsp:txXfrm>
        <a:off x="8508366" y="1889383"/>
        <a:ext cx="2868212" cy="22485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8DF234-E964-44CB-AA7E-0C573F852CDC}">
      <dsp:nvSpPr>
        <dsp:cNvPr id="0" name=""/>
        <dsp:cNvSpPr/>
      </dsp:nvSpPr>
      <dsp:spPr>
        <a:xfrm>
          <a:off x="3580329" y="1813926"/>
          <a:ext cx="4185597" cy="3763596"/>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err="1" smtClean="0"/>
            <a:t>Matematik</a:t>
          </a:r>
          <a:r>
            <a:rPr lang="en-US" sz="3200" kern="1200" dirty="0" smtClean="0"/>
            <a:t> </a:t>
          </a:r>
          <a:r>
            <a:rPr lang="en-US" sz="3200" kern="1200" dirty="0" err="1" smtClean="0"/>
            <a:t>analiz</a:t>
          </a:r>
          <a:r>
            <a:rPr lang="en-US" sz="3200" kern="1200" dirty="0" smtClean="0"/>
            <a:t> </a:t>
          </a:r>
          <a:endParaRPr lang="ru-RU" sz="3200" kern="1200" dirty="0"/>
        </a:p>
      </dsp:txBody>
      <dsp:txXfrm>
        <a:off x="4193295" y="2365092"/>
        <a:ext cx="2959665" cy="2661264"/>
      </dsp:txXfrm>
    </dsp:sp>
    <dsp:sp modelId="{95970D32-3495-4355-8E9A-9EAA794192F3}">
      <dsp:nvSpPr>
        <dsp:cNvPr id="0" name=""/>
        <dsp:cNvSpPr/>
      </dsp:nvSpPr>
      <dsp:spPr>
        <a:xfrm rot="5380441">
          <a:off x="5497708" y="1792675"/>
          <a:ext cx="332892" cy="6517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ru-RU" sz="2700" kern="1200"/>
        </a:p>
      </dsp:txBody>
      <dsp:txXfrm>
        <a:off x="5547358" y="1873102"/>
        <a:ext cx="233024" cy="391078"/>
      </dsp:txXfrm>
    </dsp:sp>
    <dsp:sp modelId="{3AC4B529-4459-450B-A112-55873524504F}">
      <dsp:nvSpPr>
        <dsp:cNvPr id="0" name=""/>
        <dsp:cNvSpPr/>
      </dsp:nvSpPr>
      <dsp:spPr>
        <a:xfrm>
          <a:off x="4701745" y="429976"/>
          <a:ext cx="1917053" cy="201208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err="1" smtClean="0"/>
            <a:t>hayot</a:t>
          </a:r>
          <a:endParaRPr lang="ru-RU" sz="2800" kern="1200" dirty="0"/>
        </a:p>
      </dsp:txBody>
      <dsp:txXfrm>
        <a:off x="4982491" y="724638"/>
        <a:ext cx="1355561" cy="1422757"/>
      </dsp:txXfrm>
    </dsp:sp>
    <dsp:sp modelId="{2267C9E1-7A0E-48D5-9EEB-CE587D4B019D}">
      <dsp:nvSpPr>
        <dsp:cNvPr id="0" name=""/>
        <dsp:cNvSpPr/>
      </dsp:nvSpPr>
      <dsp:spPr>
        <a:xfrm rot="11276090">
          <a:off x="7433359" y="3630425"/>
          <a:ext cx="218916" cy="6517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ru-RU" sz="2700" kern="1200"/>
        </a:p>
      </dsp:txBody>
      <dsp:txXfrm rot="10800000">
        <a:off x="7498720" y="3765318"/>
        <a:ext cx="153241" cy="391078"/>
      </dsp:txXfrm>
    </dsp:sp>
    <dsp:sp modelId="{460949B0-C522-4E26-B9B1-0A4BE860FCBD}">
      <dsp:nvSpPr>
        <dsp:cNvPr id="0" name=""/>
        <dsp:cNvSpPr/>
      </dsp:nvSpPr>
      <dsp:spPr>
        <a:xfrm>
          <a:off x="7322957" y="3100753"/>
          <a:ext cx="1917053" cy="1917053"/>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err="1" smtClean="0"/>
            <a:t>falsafa</a:t>
          </a:r>
          <a:endParaRPr lang="ru-RU" sz="2800" kern="1200" dirty="0"/>
        </a:p>
      </dsp:txBody>
      <dsp:txXfrm>
        <a:off x="7603703" y="3381499"/>
        <a:ext cx="1355561" cy="1355561"/>
      </dsp:txXfrm>
    </dsp:sp>
    <dsp:sp modelId="{2141BADC-7746-4863-9BD1-242D1437B558}">
      <dsp:nvSpPr>
        <dsp:cNvPr id="0" name=""/>
        <dsp:cNvSpPr/>
      </dsp:nvSpPr>
      <dsp:spPr>
        <a:xfrm rot="21320644">
          <a:off x="3657972" y="3527112"/>
          <a:ext cx="167714" cy="6517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ru-RU" sz="2700" kern="1200"/>
        </a:p>
      </dsp:txBody>
      <dsp:txXfrm>
        <a:off x="3658055" y="3659514"/>
        <a:ext cx="117400" cy="391078"/>
      </dsp:txXfrm>
    </dsp:sp>
    <dsp:sp modelId="{A557F148-BDCA-4A97-B821-B2CDB8D3262F}">
      <dsp:nvSpPr>
        <dsp:cNvPr id="0" name=""/>
        <dsp:cNvSpPr/>
      </dsp:nvSpPr>
      <dsp:spPr>
        <a:xfrm>
          <a:off x="1990369" y="2959062"/>
          <a:ext cx="1917053" cy="1917053"/>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err="1" smtClean="0"/>
            <a:t>tafakkur</a:t>
          </a:r>
          <a:endParaRPr lang="ru-RU" sz="2400" kern="1200" dirty="0"/>
        </a:p>
      </dsp:txBody>
      <dsp:txXfrm>
        <a:off x="2271115" y="3239808"/>
        <a:ext cx="1355561" cy="135556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125085-9A09-4C4E-A144-D2D2F0F124B0}" type="datetimeFigureOut">
              <a:rPr lang="ru-RU" smtClean="0"/>
              <a:t>13.05.2016</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A837CD-4926-474D-A0F9-1752AF3BD3AD}" type="slidenum">
              <a:rPr lang="ru-RU" smtClean="0"/>
              <a:t>‹#›</a:t>
            </a:fld>
            <a:endParaRPr lang="ru-RU"/>
          </a:p>
        </p:txBody>
      </p:sp>
    </p:spTree>
    <p:extLst>
      <p:ext uri="{BB962C8B-B14F-4D97-AF65-F5344CB8AC3E}">
        <p14:creationId xmlns:p14="http://schemas.microsoft.com/office/powerpoint/2010/main" val="1719700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0A837CD-4926-474D-A0F9-1752AF3BD3AD}" type="slidenum">
              <a:rPr lang="ru-RU" smtClean="0"/>
              <a:t>11</a:t>
            </a:fld>
            <a:endParaRPr lang="ru-RU"/>
          </a:p>
        </p:txBody>
      </p:sp>
    </p:spTree>
    <p:extLst>
      <p:ext uri="{BB962C8B-B14F-4D97-AF65-F5344CB8AC3E}">
        <p14:creationId xmlns:p14="http://schemas.microsoft.com/office/powerpoint/2010/main" val="4010573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F40CC949-F280-427F-8761-9C338BBAA4A1}" type="datetimeFigureOut">
              <a:rPr lang="ru-RU" smtClean="0"/>
              <a:t>13.05.2016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4AFCDB6-CFF9-4D25-8FF0-FFCDF0D785E2}" type="slidenum">
              <a:rPr lang="ru-RU" smtClean="0"/>
              <a:t>‹#›</a:t>
            </a:fld>
            <a:endParaRPr lang="ru-RU"/>
          </a:p>
        </p:txBody>
      </p:sp>
    </p:spTree>
    <p:extLst>
      <p:ext uri="{BB962C8B-B14F-4D97-AF65-F5344CB8AC3E}">
        <p14:creationId xmlns:p14="http://schemas.microsoft.com/office/powerpoint/2010/main" val="3752633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40CC949-F280-427F-8761-9C338BBAA4A1}" type="datetimeFigureOut">
              <a:rPr lang="ru-RU" smtClean="0"/>
              <a:t>13.05.2016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4AFCDB6-CFF9-4D25-8FF0-FFCDF0D785E2}" type="slidenum">
              <a:rPr lang="ru-RU" smtClean="0"/>
              <a:t>‹#›</a:t>
            </a:fld>
            <a:endParaRPr lang="ru-RU"/>
          </a:p>
        </p:txBody>
      </p:sp>
    </p:spTree>
    <p:extLst>
      <p:ext uri="{BB962C8B-B14F-4D97-AF65-F5344CB8AC3E}">
        <p14:creationId xmlns:p14="http://schemas.microsoft.com/office/powerpoint/2010/main" val="61982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F40CC949-F280-427F-8761-9C338BBAA4A1}" type="datetimeFigureOut">
              <a:rPr lang="ru-RU" smtClean="0"/>
              <a:t>13.05.2016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4AFCDB6-CFF9-4D25-8FF0-FFCDF0D785E2}" type="slidenum">
              <a:rPr lang="ru-RU" smtClean="0"/>
              <a:t>‹#›</a:t>
            </a:fld>
            <a:endParaRPr lang="ru-RU"/>
          </a:p>
        </p:txBody>
      </p:sp>
    </p:spTree>
    <p:extLst>
      <p:ext uri="{BB962C8B-B14F-4D97-AF65-F5344CB8AC3E}">
        <p14:creationId xmlns:p14="http://schemas.microsoft.com/office/powerpoint/2010/main" val="169199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F40CC949-F280-427F-8761-9C338BBAA4A1}" type="datetimeFigureOut">
              <a:rPr lang="ru-RU" smtClean="0"/>
              <a:t>13.05.2016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4AFCDB6-CFF9-4D25-8FF0-FFCDF0D785E2}" type="slidenum">
              <a:rPr lang="ru-RU" smtClean="0"/>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207531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40CC949-F280-427F-8761-9C338BBAA4A1}" type="datetimeFigureOut">
              <a:rPr lang="ru-RU" smtClean="0"/>
              <a:t>13.05.2016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4AFCDB6-CFF9-4D25-8FF0-FFCDF0D785E2}" type="slidenum">
              <a:rPr lang="ru-RU" smtClean="0"/>
              <a:t>‹#›</a:t>
            </a:fld>
            <a:endParaRPr lang="ru-RU"/>
          </a:p>
        </p:txBody>
      </p:sp>
    </p:spTree>
    <p:extLst>
      <p:ext uri="{BB962C8B-B14F-4D97-AF65-F5344CB8AC3E}">
        <p14:creationId xmlns:p14="http://schemas.microsoft.com/office/powerpoint/2010/main" val="3468425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40CC949-F280-427F-8761-9C338BBAA4A1}" type="datetimeFigureOut">
              <a:rPr lang="ru-RU" smtClean="0"/>
              <a:t>13.05.2016</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4AFCDB6-CFF9-4D25-8FF0-FFCDF0D785E2}" type="slidenum">
              <a:rPr lang="ru-RU" smtClean="0"/>
              <a:t>‹#›</a:t>
            </a:fld>
            <a:endParaRPr lang="ru-RU"/>
          </a:p>
        </p:txBody>
      </p:sp>
    </p:spTree>
    <p:extLst>
      <p:ext uri="{BB962C8B-B14F-4D97-AF65-F5344CB8AC3E}">
        <p14:creationId xmlns:p14="http://schemas.microsoft.com/office/powerpoint/2010/main" val="42685267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40CC949-F280-427F-8761-9C338BBAA4A1}" type="datetimeFigureOut">
              <a:rPr lang="ru-RU" smtClean="0"/>
              <a:t>13.05.2016</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4AFCDB6-CFF9-4D25-8FF0-FFCDF0D785E2}" type="slidenum">
              <a:rPr lang="ru-RU" smtClean="0"/>
              <a:t>‹#›</a:t>
            </a:fld>
            <a:endParaRPr lang="ru-RU"/>
          </a:p>
        </p:txBody>
      </p:sp>
    </p:spTree>
    <p:extLst>
      <p:ext uri="{BB962C8B-B14F-4D97-AF65-F5344CB8AC3E}">
        <p14:creationId xmlns:p14="http://schemas.microsoft.com/office/powerpoint/2010/main" val="2998458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40CC949-F280-427F-8761-9C338BBAA4A1}" type="datetimeFigureOut">
              <a:rPr lang="ru-RU" smtClean="0"/>
              <a:t>13.05.2016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4AFCDB6-CFF9-4D25-8FF0-FFCDF0D785E2}" type="slidenum">
              <a:rPr lang="ru-RU" smtClean="0"/>
              <a:t>‹#›</a:t>
            </a:fld>
            <a:endParaRPr lang="ru-RU"/>
          </a:p>
        </p:txBody>
      </p:sp>
    </p:spTree>
    <p:extLst>
      <p:ext uri="{BB962C8B-B14F-4D97-AF65-F5344CB8AC3E}">
        <p14:creationId xmlns:p14="http://schemas.microsoft.com/office/powerpoint/2010/main" val="3588609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40CC949-F280-427F-8761-9C338BBAA4A1}" type="datetimeFigureOut">
              <a:rPr lang="ru-RU" smtClean="0"/>
              <a:t>13.05.2016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4AFCDB6-CFF9-4D25-8FF0-FFCDF0D785E2}" type="slidenum">
              <a:rPr lang="ru-RU" smtClean="0"/>
              <a:t>‹#›</a:t>
            </a:fld>
            <a:endParaRPr lang="ru-RU"/>
          </a:p>
        </p:txBody>
      </p:sp>
    </p:spTree>
    <p:extLst>
      <p:ext uri="{BB962C8B-B14F-4D97-AF65-F5344CB8AC3E}">
        <p14:creationId xmlns:p14="http://schemas.microsoft.com/office/powerpoint/2010/main" val="2106824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F40CC949-F280-427F-8761-9C338BBAA4A1}" type="datetimeFigureOut">
              <a:rPr lang="ru-RU" smtClean="0"/>
              <a:t>13.05.2016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4AFCDB6-CFF9-4D25-8FF0-FFCDF0D785E2}" type="slidenum">
              <a:rPr lang="ru-RU" smtClean="0"/>
              <a:t>‹#›</a:t>
            </a:fld>
            <a:endParaRPr lang="ru-RU"/>
          </a:p>
        </p:txBody>
      </p:sp>
    </p:spTree>
    <p:extLst>
      <p:ext uri="{BB962C8B-B14F-4D97-AF65-F5344CB8AC3E}">
        <p14:creationId xmlns:p14="http://schemas.microsoft.com/office/powerpoint/2010/main" val="1785115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40CC949-F280-427F-8761-9C338BBAA4A1}" type="datetimeFigureOut">
              <a:rPr lang="ru-RU" smtClean="0"/>
              <a:t>13.05.2016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4AFCDB6-CFF9-4D25-8FF0-FFCDF0D785E2}" type="slidenum">
              <a:rPr lang="ru-RU" smtClean="0"/>
              <a:t>‹#›</a:t>
            </a:fld>
            <a:endParaRPr lang="ru-RU"/>
          </a:p>
        </p:txBody>
      </p:sp>
    </p:spTree>
    <p:extLst>
      <p:ext uri="{BB962C8B-B14F-4D97-AF65-F5344CB8AC3E}">
        <p14:creationId xmlns:p14="http://schemas.microsoft.com/office/powerpoint/2010/main" val="2948953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40CC949-F280-427F-8761-9C338BBAA4A1}" type="datetimeFigureOut">
              <a:rPr lang="ru-RU" smtClean="0"/>
              <a:t>13.05.2016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4AFCDB6-CFF9-4D25-8FF0-FFCDF0D785E2}" type="slidenum">
              <a:rPr lang="ru-RU" smtClean="0"/>
              <a:t>‹#›</a:t>
            </a:fld>
            <a:endParaRPr lang="ru-RU"/>
          </a:p>
        </p:txBody>
      </p:sp>
    </p:spTree>
    <p:extLst>
      <p:ext uri="{BB962C8B-B14F-4D97-AF65-F5344CB8AC3E}">
        <p14:creationId xmlns:p14="http://schemas.microsoft.com/office/powerpoint/2010/main" val="1654850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40CC949-F280-427F-8761-9C338BBAA4A1}" type="datetimeFigureOut">
              <a:rPr lang="ru-RU" smtClean="0"/>
              <a:t>13.05.2016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4AFCDB6-CFF9-4D25-8FF0-FFCDF0D785E2}" type="slidenum">
              <a:rPr lang="ru-RU" smtClean="0"/>
              <a:t>‹#›</a:t>
            </a:fld>
            <a:endParaRPr lang="ru-RU"/>
          </a:p>
        </p:txBody>
      </p:sp>
    </p:spTree>
    <p:extLst>
      <p:ext uri="{BB962C8B-B14F-4D97-AF65-F5344CB8AC3E}">
        <p14:creationId xmlns:p14="http://schemas.microsoft.com/office/powerpoint/2010/main" val="3437834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F40CC949-F280-427F-8761-9C338BBAA4A1}" type="datetimeFigureOut">
              <a:rPr lang="ru-RU" smtClean="0"/>
              <a:t>13.05.2016</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F4AFCDB6-CFF9-4D25-8FF0-FFCDF0D785E2}" type="slidenum">
              <a:rPr lang="ru-RU" smtClean="0"/>
              <a:t>‹#›</a:t>
            </a:fld>
            <a:endParaRPr lang="ru-RU"/>
          </a:p>
        </p:txBody>
      </p:sp>
    </p:spTree>
    <p:extLst>
      <p:ext uri="{BB962C8B-B14F-4D97-AF65-F5344CB8AC3E}">
        <p14:creationId xmlns:p14="http://schemas.microsoft.com/office/powerpoint/2010/main" val="813198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40CC949-F280-427F-8761-9C338BBAA4A1}" type="datetimeFigureOut">
              <a:rPr lang="ru-RU" smtClean="0"/>
              <a:t>13.05.2016</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F4AFCDB6-CFF9-4D25-8FF0-FFCDF0D785E2}" type="slidenum">
              <a:rPr lang="ru-RU" smtClean="0"/>
              <a:t>‹#›</a:t>
            </a:fld>
            <a:endParaRPr lang="ru-RU"/>
          </a:p>
        </p:txBody>
      </p:sp>
    </p:spTree>
    <p:extLst>
      <p:ext uri="{BB962C8B-B14F-4D97-AF65-F5344CB8AC3E}">
        <p14:creationId xmlns:p14="http://schemas.microsoft.com/office/powerpoint/2010/main" val="111730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F40CC949-F280-427F-8761-9C338BBAA4A1}" type="datetimeFigureOut">
              <a:rPr lang="ru-RU" smtClean="0"/>
              <a:t>13.05.2016</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F4AFCDB6-CFF9-4D25-8FF0-FFCDF0D785E2}" type="slidenum">
              <a:rPr lang="ru-RU" smtClean="0"/>
              <a:t>‹#›</a:t>
            </a:fld>
            <a:endParaRPr lang="ru-RU"/>
          </a:p>
        </p:txBody>
      </p:sp>
    </p:spTree>
    <p:extLst>
      <p:ext uri="{BB962C8B-B14F-4D97-AF65-F5344CB8AC3E}">
        <p14:creationId xmlns:p14="http://schemas.microsoft.com/office/powerpoint/2010/main" val="2084278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40CC949-F280-427F-8761-9C338BBAA4A1}" type="datetimeFigureOut">
              <a:rPr lang="ru-RU" smtClean="0"/>
              <a:t>13.05.2016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4AFCDB6-CFF9-4D25-8FF0-FFCDF0D785E2}" type="slidenum">
              <a:rPr lang="ru-RU" smtClean="0"/>
              <a:t>‹#›</a:t>
            </a:fld>
            <a:endParaRPr lang="ru-RU"/>
          </a:p>
        </p:txBody>
      </p:sp>
    </p:spTree>
    <p:extLst>
      <p:ext uri="{BB962C8B-B14F-4D97-AF65-F5344CB8AC3E}">
        <p14:creationId xmlns:p14="http://schemas.microsoft.com/office/powerpoint/2010/main" val="2453744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40CC949-F280-427F-8761-9C338BBAA4A1}" type="datetimeFigureOut">
              <a:rPr lang="ru-RU" smtClean="0"/>
              <a:t>13.05.2016</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4AFCDB6-CFF9-4D25-8FF0-FFCDF0D785E2}" type="slidenum">
              <a:rPr lang="ru-RU" smtClean="0"/>
              <a:t>‹#›</a:t>
            </a:fld>
            <a:endParaRPr lang="ru-RU"/>
          </a:p>
        </p:txBody>
      </p:sp>
    </p:spTree>
    <p:extLst>
      <p:ext uri="{BB962C8B-B14F-4D97-AF65-F5344CB8AC3E}">
        <p14:creationId xmlns:p14="http://schemas.microsoft.com/office/powerpoint/2010/main" val="2739499805"/>
      </p:ext>
    </p:extLst>
  </p:cSld>
  <p:clrMap bg1="dk1" tx1="lt1" bg2="dk2" tx2="lt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 id="2147484045" r:id="rId12"/>
    <p:sldLayoutId id="2147484046" r:id="rId13"/>
    <p:sldLayoutId id="2147484047" r:id="rId14"/>
    <p:sldLayoutId id="2147484048" r:id="rId15"/>
    <p:sldLayoutId id="2147484049" r:id="rId16"/>
    <p:sldLayoutId id="2147484050"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15165" y="3606085"/>
            <a:ext cx="8371269" cy="1841677"/>
          </a:xfrm>
        </p:spPr>
        <p:style>
          <a:lnRef idx="0">
            <a:schemeClr val="accent5"/>
          </a:lnRef>
          <a:fillRef idx="3">
            <a:schemeClr val="accent5"/>
          </a:fillRef>
          <a:effectRef idx="3">
            <a:schemeClr val="accent5"/>
          </a:effectRef>
          <a:fontRef idx="minor">
            <a:schemeClr val="lt1"/>
          </a:fontRef>
        </p:style>
        <p:txBody>
          <a:bodyPr>
            <a:normAutofit/>
          </a:bodyPr>
          <a:lstStyle/>
          <a:p>
            <a:pPr algn="ctr"/>
            <a:r>
              <a:rPr lang="en-US" sz="4000" b="1" dirty="0" smtClean="0">
                <a:solidFill>
                  <a:srgbClr val="002060"/>
                </a:solidFill>
              </a:rPr>
              <a:t>MAVZU</a:t>
            </a:r>
            <a:r>
              <a:rPr lang="en-US" sz="4000" b="1" dirty="0" smtClean="0">
                <a:solidFill>
                  <a:srgbClr val="002060"/>
                </a:solidFill>
              </a:rPr>
              <a:t>: </a:t>
            </a:r>
            <a:r>
              <a:rPr lang="en-US" sz="4000" b="1" dirty="0" smtClean="0">
                <a:solidFill>
                  <a:srgbClr val="002060"/>
                </a:solidFill>
              </a:rPr>
              <a:t>AYLANMA JISM HAJMINI HISOBLASH</a:t>
            </a:r>
            <a:r>
              <a:rPr lang="en-US" sz="4000" dirty="0" smtClean="0">
                <a:solidFill>
                  <a:schemeClr val="tx1">
                    <a:lumMod val="95000"/>
                    <a:lumOff val="5000"/>
                  </a:schemeClr>
                </a:solidFill>
              </a:rPr>
              <a:t>.</a:t>
            </a:r>
            <a:endParaRPr lang="ru-RU" sz="4000" dirty="0">
              <a:solidFill>
                <a:schemeClr val="tx1">
                  <a:lumMod val="95000"/>
                  <a:lumOff val="5000"/>
                </a:schemeClr>
              </a:solidFill>
            </a:endParaRPr>
          </a:p>
        </p:txBody>
      </p:sp>
    </p:spTree>
    <p:extLst>
      <p:ext uri="{BB962C8B-B14F-4D97-AF65-F5344CB8AC3E}">
        <p14:creationId xmlns:p14="http://schemas.microsoft.com/office/powerpoint/2010/main" val="80553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Заголовок 1"/>
              <p:cNvSpPr>
                <a:spLocks noGrp="1"/>
              </p:cNvSpPr>
              <p:nvPr>
                <p:ph type="ctrTitle"/>
              </p:nvPr>
            </p:nvSpPr>
            <p:spPr>
              <a:xfrm>
                <a:off x="347729" y="360607"/>
                <a:ext cx="11372045" cy="6143223"/>
              </a:xfrm>
            </p:spPr>
            <p:style>
              <a:lnRef idx="0">
                <a:schemeClr val="accent5"/>
              </a:lnRef>
              <a:fillRef idx="3">
                <a:schemeClr val="accent5"/>
              </a:fillRef>
              <a:effectRef idx="3">
                <a:schemeClr val="accent5"/>
              </a:effectRef>
              <a:fontRef idx="minor">
                <a:schemeClr val="lt1"/>
              </a:fontRef>
            </p:style>
            <p:txBody>
              <a:bodyPr anchor="t">
                <a:normAutofit fontScale="90000"/>
              </a:bodyPr>
              <a:lstStyle/>
              <a:p>
                <a:pPr algn="l"/>
                <a:r>
                  <a:rPr lang="en-US" sz="2800" b="1" dirty="0" smtClean="0"/>
                  <a:t>1-Misol.Asoslarining </a:t>
                </a:r>
                <a:r>
                  <a:rPr lang="en-US" sz="2800" b="1" dirty="0" err="1" smtClean="0"/>
                  <a:t>radiusi</a:t>
                </a:r>
                <a:r>
                  <a:rPr lang="en-US" sz="2800" b="1" dirty="0" smtClean="0"/>
                  <a:t>   r </a:t>
                </a:r>
                <a:r>
                  <a:rPr lang="en-US" sz="2800" b="1" dirty="0" err="1" smtClean="0"/>
                  <a:t>va</a:t>
                </a:r>
                <a:r>
                  <a:rPr lang="en-US" sz="2800" b="1" dirty="0" smtClean="0"/>
                  <a:t> </a:t>
                </a:r>
                <a:r>
                  <a:rPr lang="en-US" sz="2800" b="1" dirty="0" err="1" smtClean="0"/>
                  <a:t>R,balandligi</a:t>
                </a:r>
                <a:r>
                  <a:rPr lang="en-US" sz="2800" b="1" dirty="0" smtClean="0"/>
                  <a:t>  h  </a:t>
                </a:r>
                <a:r>
                  <a:rPr lang="en-US" sz="2800" b="1" dirty="0" err="1" smtClean="0"/>
                  <a:t>bo’lgan</a:t>
                </a:r>
                <a:r>
                  <a:rPr lang="en-US" sz="2800" b="1" dirty="0" smtClean="0"/>
                  <a:t> </a:t>
                </a:r>
                <a:r>
                  <a:rPr lang="en-US" sz="2800" b="1" dirty="0" err="1" smtClean="0"/>
                  <a:t>kesik</a:t>
                </a:r>
                <a:r>
                  <a:rPr lang="en-US" sz="2800" b="1" dirty="0" smtClean="0"/>
                  <a:t> </a:t>
                </a:r>
                <a:r>
                  <a:rPr lang="en-US" sz="2800" b="1" dirty="0" err="1" smtClean="0"/>
                  <a:t>konusning</a:t>
                </a:r>
                <a:r>
                  <a:rPr lang="en-US" sz="2800" b="1" dirty="0" smtClean="0"/>
                  <a:t> </a:t>
                </a:r>
                <a:r>
                  <a:rPr lang="en-US" sz="2800" b="1" dirty="0" err="1" smtClean="0"/>
                  <a:t>hajmini</a:t>
                </a:r>
                <a:r>
                  <a:rPr lang="en-US" sz="2800" b="1" dirty="0" smtClean="0"/>
                  <a:t> toping.</a:t>
                </a:r>
                <a:br>
                  <a:rPr lang="en-US" sz="2800" b="1" dirty="0" smtClean="0"/>
                </a:br>
                <a:r>
                  <a:rPr lang="en-US" sz="2800" b="1" dirty="0"/>
                  <a:t> </a:t>
                </a:r>
                <a:r>
                  <a:rPr lang="en-US" sz="2800" b="1" dirty="0" smtClean="0"/>
                  <a:t>  </a:t>
                </a:r>
                <a:r>
                  <a:rPr lang="en-US" sz="2800" b="1" dirty="0" err="1" smtClean="0"/>
                  <a:t>Masalada</a:t>
                </a:r>
                <a:r>
                  <a:rPr lang="en-US" sz="2800" b="1" dirty="0" smtClean="0"/>
                  <a:t> </a:t>
                </a:r>
                <a:r>
                  <a:rPr lang="en-US" sz="2800" b="1" dirty="0" err="1" smtClean="0"/>
                  <a:t>aytilgan</a:t>
                </a:r>
                <a:r>
                  <a:rPr lang="en-US" sz="2800" b="1" dirty="0" smtClean="0"/>
                  <a:t> </a:t>
                </a:r>
                <a:r>
                  <a:rPr lang="en-US" sz="2800" b="1" dirty="0" err="1" smtClean="0"/>
                  <a:t>kesik</a:t>
                </a:r>
                <a:r>
                  <a:rPr lang="en-US" sz="2800" b="1" dirty="0" smtClean="0"/>
                  <a:t> </a:t>
                </a:r>
                <a:r>
                  <a:rPr lang="en-US" sz="2800" b="1" dirty="0" err="1" smtClean="0"/>
                  <a:t>konus</a:t>
                </a:r>
                <a:r>
                  <a:rPr lang="en-US" sz="2800" b="1" dirty="0" smtClean="0"/>
                  <a:t> </a:t>
                </a:r>
                <a:r>
                  <a:rPr lang="en-US" sz="2800" b="1" dirty="0" err="1" smtClean="0"/>
                  <a:t>yuqoridan</a:t>
                </a:r>
                <a:r>
                  <a:rPr lang="en-US" sz="2800" b="1" dirty="0" smtClean="0"/>
                  <a:t>  f(x)=r</a:t>
                </a:r>
                <a14:m>
                  <m:oMath xmlns:m="http://schemas.openxmlformats.org/officeDocument/2006/math">
                    <m:r>
                      <a:rPr lang="en-US" sz="2800" b="1" i="1" smtClean="0">
                        <a:latin typeface="Cambria Math" panose="02040503050406030204" pitchFamily="18" charset="0"/>
                      </a:rPr>
                      <m:t>+ </m:t>
                    </m:r>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𝑹</m:t>
                        </m:r>
                        <m:r>
                          <a:rPr lang="en-US" sz="2800" b="1" i="1" smtClean="0">
                            <a:latin typeface="Cambria Math" panose="02040503050406030204" pitchFamily="18" charset="0"/>
                          </a:rPr>
                          <m:t>−</m:t>
                        </m:r>
                        <m:r>
                          <a:rPr lang="en-US" sz="2800" b="1" i="1" smtClean="0">
                            <a:latin typeface="Cambria Math" panose="02040503050406030204" pitchFamily="18" charset="0"/>
                          </a:rPr>
                          <m:t>𝒓</m:t>
                        </m:r>
                      </m:num>
                      <m:den>
                        <m:r>
                          <a:rPr lang="en-US" sz="2800" b="1" i="1" smtClean="0">
                            <a:latin typeface="Cambria Math" panose="02040503050406030204" pitchFamily="18" charset="0"/>
                          </a:rPr>
                          <m:t>𝒉</m:t>
                        </m:r>
                      </m:den>
                    </m:f>
                  </m:oMath>
                </a14:m>
                <a:r>
                  <a:rPr lang="en-US" sz="2800" b="1" dirty="0" smtClean="0"/>
                  <a:t>x,(0≤x≤h) </a:t>
                </a:r>
                <a:r>
                  <a:rPr lang="en-US" sz="2800" b="1" dirty="0" err="1" smtClean="0"/>
                  <a:t>funksiya</a:t>
                </a:r>
                <a:r>
                  <a:rPr lang="en-US" sz="2800" b="1" dirty="0" smtClean="0"/>
                  <a:t> </a:t>
                </a:r>
                <a:r>
                  <a:rPr lang="en-US" sz="2800" b="1" dirty="0" err="1" smtClean="0"/>
                  <a:t>grafigi,yon</a:t>
                </a:r>
                <a:r>
                  <a:rPr lang="en-US" sz="2800" b="1" dirty="0" smtClean="0"/>
                  <a:t> </a:t>
                </a:r>
                <a:r>
                  <a:rPr lang="en-US" sz="2800" b="1" dirty="0" err="1" smtClean="0"/>
                  <a:t>tomonlardan</a:t>
                </a:r>
                <a:r>
                  <a:rPr lang="en-US" sz="2800" b="1" dirty="0" smtClean="0"/>
                  <a:t> x=0, x=h vertical </a:t>
                </a:r>
                <a:r>
                  <a:rPr lang="en-US" sz="2800" b="1" dirty="0" err="1" smtClean="0"/>
                  <a:t>to’g’ri</a:t>
                </a:r>
                <a:r>
                  <a:rPr lang="en-US" sz="2800" b="1" dirty="0" smtClean="0"/>
                  <a:t> </a:t>
                </a:r>
                <a:r>
                  <a:rPr lang="en-US" sz="2800" b="1" dirty="0" err="1" smtClean="0"/>
                  <a:t>chiziqlar</a:t>
                </a:r>
                <a:r>
                  <a:rPr lang="en-US" sz="2800" b="1" dirty="0" smtClean="0"/>
                  <a:t>, </a:t>
                </a:r>
                <a:r>
                  <a:rPr lang="en-US" sz="2800" b="1" dirty="0" err="1" smtClean="0"/>
                  <a:t>pastdan</a:t>
                </a:r>
                <a:r>
                  <a:rPr lang="en-US" sz="2800" b="1" dirty="0" smtClean="0"/>
                  <a:t> [</a:t>
                </a:r>
                <a:r>
                  <a:rPr lang="en-US" sz="2800" b="1" dirty="0" err="1" smtClean="0"/>
                  <a:t>o,h</a:t>
                </a:r>
                <a:r>
                  <a:rPr lang="en-US" sz="2800" b="1" dirty="0" smtClean="0"/>
                  <a:t>] segment </a:t>
                </a:r>
                <a:r>
                  <a:rPr lang="en-US" sz="2800" b="1" dirty="0" err="1" smtClean="0"/>
                  <a:t>bilan</a:t>
                </a:r>
                <a:r>
                  <a:rPr lang="en-US" sz="2800" b="1" dirty="0" smtClean="0"/>
                  <a:t> </a:t>
                </a:r>
                <a:r>
                  <a:rPr lang="en-US" sz="2800" b="1" dirty="0" err="1" smtClean="0"/>
                  <a:t>chegaralangan</a:t>
                </a:r>
                <a:r>
                  <a:rPr lang="en-US" sz="2800" b="1" dirty="0" smtClean="0"/>
                  <a:t> OABC </a:t>
                </a:r>
                <a:r>
                  <a:rPr lang="en-US" sz="2800" b="1" dirty="0" err="1" smtClean="0"/>
                  <a:t>trapetsiyaning</a:t>
                </a:r>
                <a:r>
                  <a:rPr lang="en-US" sz="2800" b="1" dirty="0" smtClean="0"/>
                  <a:t> ox </a:t>
                </a:r>
                <a:r>
                  <a:rPr lang="en-US" sz="2800" b="1" dirty="0" err="1" smtClean="0"/>
                  <a:t>o’q</a:t>
                </a:r>
                <a:r>
                  <a:rPr lang="en-US" sz="2800" b="1" dirty="0" smtClean="0"/>
                  <a:t> </a:t>
                </a:r>
                <a:r>
                  <a:rPr lang="en-US" sz="2800" b="1" dirty="0" err="1" smtClean="0"/>
                  <a:t>atrofida</a:t>
                </a:r>
                <a:r>
                  <a:rPr lang="en-US" sz="2800" b="1" dirty="0" smtClean="0"/>
                  <a:t> </a:t>
                </a:r>
                <a:r>
                  <a:rPr lang="en-US" sz="2800" b="1" dirty="0" err="1" smtClean="0"/>
                  <a:t>aylantirishdan</a:t>
                </a:r>
                <a:r>
                  <a:rPr lang="en-US" sz="2800" b="1" dirty="0" smtClean="0"/>
                  <a:t> </a:t>
                </a:r>
                <a:r>
                  <a:rPr lang="en-US" sz="2800" b="1" dirty="0" err="1" smtClean="0"/>
                  <a:t>hosil</a:t>
                </a:r>
                <a:r>
                  <a:rPr lang="en-US" sz="2800" b="1" dirty="0" smtClean="0"/>
                  <a:t> </a:t>
                </a:r>
                <a:r>
                  <a:rPr lang="en-US" sz="2800" b="1" dirty="0" err="1" smtClean="0"/>
                  <a:t>bo’lgan</a:t>
                </a:r>
                <a:r>
                  <a:rPr lang="en-US" sz="2800" b="1" dirty="0" smtClean="0"/>
                  <a:t> </a:t>
                </a:r>
                <a:r>
                  <a:rPr lang="en-US" sz="2800" b="1" dirty="0" err="1" smtClean="0"/>
                  <a:t>jism</a:t>
                </a:r>
                <a:r>
                  <a:rPr lang="en-US" sz="2800" b="1" dirty="0" smtClean="0"/>
                  <a:t> </a:t>
                </a:r>
                <a:r>
                  <a:rPr lang="en-US" sz="2800" b="1" dirty="0" err="1" smtClean="0"/>
                  <a:t>bo’ladi</a:t>
                </a:r>
                <a:r>
                  <a:rPr lang="en-US" sz="2800" b="1" dirty="0" smtClean="0"/>
                  <a:t>.</a:t>
                </a:r>
                <a:br>
                  <a:rPr lang="en-US" sz="2800" b="1" dirty="0" smtClean="0"/>
                </a:br>
                <a:r>
                  <a:rPr lang="en-US" sz="2800" b="1" dirty="0"/>
                  <a:t> </a:t>
                </a:r>
                <a:r>
                  <a:rPr lang="en-US" sz="2800" b="1" dirty="0" smtClean="0"/>
                  <a:t>        V=</a:t>
                </a:r>
                <a14:m>
                  <m:oMath xmlns:m="http://schemas.openxmlformats.org/officeDocument/2006/math">
                    <m:r>
                      <a:rPr lang="en-US" sz="2800" b="1" i="1" smtClean="0">
                        <a:latin typeface="Cambria Math" panose="02040503050406030204" pitchFamily="18" charset="0"/>
                        <a:ea typeface="Cambria Math" panose="02040503050406030204" pitchFamily="18" charset="0"/>
                      </a:rPr>
                      <m:t> </m:t>
                    </m:r>
                    <m:r>
                      <a:rPr lang="en-US" sz="2800" b="1" i="1" smtClean="0">
                        <a:latin typeface="Cambria Math" panose="02040503050406030204" pitchFamily="18" charset="0"/>
                        <a:ea typeface="Cambria Math" panose="02040503050406030204" pitchFamily="18" charset="0"/>
                      </a:rPr>
                      <m:t>𝝅</m:t>
                    </m:r>
                    <m:nary>
                      <m:naryPr>
                        <m:limLoc m:val="undOvr"/>
                        <m:ctrlPr>
                          <a:rPr lang="en-US" sz="2800" b="1" i="1" smtClean="0">
                            <a:latin typeface="Cambria Math" panose="02040503050406030204" pitchFamily="18" charset="0"/>
                            <a:ea typeface="Cambria Math" panose="02040503050406030204" pitchFamily="18" charset="0"/>
                          </a:rPr>
                        </m:ctrlPr>
                      </m:naryPr>
                      <m:sub>
                        <m:r>
                          <m:rPr>
                            <m:brk m:alnAt="24"/>
                          </m:rPr>
                          <a:rPr lang="en-US" sz="2800" b="1" i="1" smtClean="0">
                            <a:latin typeface="Cambria Math" panose="02040503050406030204" pitchFamily="18" charset="0"/>
                            <a:ea typeface="Cambria Math" panose="02040503050406030204" pitchFamily="18" charset="0"/>
                          </a:rPr>
                          <m:t>𝟎</m:t>
                        </m:r>
                      </m:sub>
                      <m:sup>
                        <m:r>
                          <a:rPr lang="en-US" sz="2800" b="1" i="1" smtClean="0">
                            <a:latin typeface="Cambria Math" panose="02040503050406030204" pitchFamily="18" charset="0"/>
                            <a:ea typeface="Cambria Math" panose="02040503050406030204" pitchFamily="18" charset="0"/>
                          </a:rPr>
                          <m:t>𝒉</m:t>
                        </m:r>
                      </m:sup>
                      <m:e>
                        <m:sSup>
                          <m:sSupPr>
                            <m:ctrlPr>
                              <a:rPr lang="en-US" sz="2800" b="1" i="1" smtClean="0">
                                <a:latin typeface="Cambria Math" panose="02040503050406030204" pitchFamily="18" charset="0"/>
                                <a:ea typeface="Cambria Math" panose="02040503050406030204" pitchFamily="18" charset="0"/>
                              </a:rPr>
                            </m:ctrlPr>
                          </m:sSupPr>
                          <m:e>
                            <m:r>
                              <a:rPr lang="en-US" sz="2800" b="1" i="1" smtClean="0">
                                <a:latin typeface="Cambria Math" panose="02040503050406030204" pitchFamily="18" charset="0"/>
                                <a:ea typeface="Cambria Math" panose="02040503050406030204" pitchFamily="18" charset="0"/>
                              </a:rPr>
                              <m:t>𝒇</m:t>
                            </m:r>
                          </m:e>
                          <m:sup>
                            <m:r>
                              <a:rPr lang="en-US" sz="2800" b="1" i="1" smtClean="0">
                                <a:latin typeface="Cambria Math" panose="02040503050406030204" pitchFamily="18" charset="0"/>
                                <a:ea typeface="Cambria Math" panose="02040503050406030204" pitchFamily="18" charset="0"/>
                              </a:rPr>
                              <m:t>𝟐</m:t>
                            </m:r>
                          </m:sup>
                        </m:sSup>
                      </m:e>
                    </m:nary>
                    <m:d>
                      <m:dPr>
                        <m:ctrlPr>
                          <a:rPr lang="en-US" sz="2800" b="1" i="1" smtClean="0">
                            <a:latin typeface="Cambria Math" panose="02040503050406030204" pitchFamily="18" charset="0"/>
                            <a:ea typeface="Cambria Math" panose="02040503050406030204" pitchFamily="18" charset="0"/>
                          </a:rPr>
                        </m:ctrlPr>
                      </m:dPr>
                      <m:e>
                        <m:r>
                          <a:rPr lang="en-US" sz="2800" b="1" i="0" smtClean="0">
                            <a:latin typeface="Cambria Math" panose="02040503050406030204" pitchFamily="18" charset="0"/>
                            <a:ea typeface="Cambria Math" panose="02040503050406030204" pitchFamily="18" charset="0"/>
                          </a:rPr>
                          <m:t>𝐱</m:t>
                        </m:r>
                      </m:e>
                    </m:d>
                    <m:r>
                      <a:rPr lang="en-US" sz="2800" b="1" i="0" smtClean="0">
                        <a:latin typeface="Cambria Math" panose="02040503050406030204" pitchFamily="18" charset="0"/>
                        <a:ea typeface="Cambria Math" panose="02040503050406030204" pitchFamily="18" charset="0"/>
                      </a:rPr>
                      <m:t>𝐝𝐱</m:t>
                    </m:r>
                  </m:oMath>
                </a14:m>
                <a:r>
                  <a:rPr lang="en-US" sz="2800" b="1" dirty="0" smtClean="0"/>
                  <a:t> </a:t>
                </a:r>
                <a:r>
                  <a:rPr lang="en-US" sz="2800" b="1" dirty="0" err="1" smtClean="0"/>
                  <a:t>formuladan</a:t>
                </a:r>
                <a:r>
                  <a:rPr lang="en-US" sz="2800" b="1" dirty="0" smtClean="0"/>
                  <a:t> </a:t>
                </a:r>
                <a:r>
                  <a:rPr lang="en-US" sz="2800" b="1" dirty="0" err="1" smtClean="0"/>
                  <a:t>foydalanib</a:t>
                </a:r>
                <a:r>
                  <a:rPr lang="en-US" sz="2800" b="1" dirty="0" smtClean="0"/>
                  <a:t> </a:t>
                </a:r>
                <a:r>
                  <a:rPr lang="en-US" sz="2800" b="1" dirty="0" err="1" smtClean="0"/>
                  <a:t>kesik</a:t>
                </a:r>
                <a:r>
                  <a:rPr lang="en-US" sz="2800" b="1" dirty="0" smtClean="0"/>
                  <a:t> </a:t>
                </a:r>
                <a:r>
                  <a:rPr lang="en-US" sz="2800" b="1" dirty="0" err="1" smtClean="0"/>
                  <a:t>konusning</a:t>
                </a:r>
                <a:r>
                  <a:rPr lang="en-US" sz="2800" b="1" dirty="0" smtClean="0"/>
                  <a:t> </a:t>
                </a:r>
                <a:r>
                  <a:rPr lang="en-US" sz="2800" b="1" dirty="0" err="1" smtClean="0"/>
                  <a:t>hajmini</a:t>
                </a:r>
                <a:r>
                  <a:rPr lang="en-US" sz="2800" b="1" dirty="0" smtClean="0"/>
                  <a:t> </a:t>
                </a:r>
                <a:r>
                  <a:rPr lang="en-US" sz="2800" b="1" dirty="0" err="1" smtClean="0"/>
                  <a:t>topamiz</a:t>
                </a:r>
                <a:r>
                  <a:rPr lang="en-US" sz="2800" b="1" dirty="0" smtClean="0"/>
                  <a:t>.</a:t>
                </a:r>
                <a:br>
                  <a:rPr lang="en-US" sz="2800" b="1" dirty="0" smtClean="0"/>
                </a:br>
                <a:r>
                  <a:rPr lang="en-US" sz="2800" b="1" dirty="0"/>
                  <a:t> </a:t>
                </a:r>
                <a:r>
                  <a:rPr lang="en-US" sz="2800" b="1" dirty="0" smtClean="0"/>
                  <a:t>           V=</a:t>
                </a:r>
                <a:r>
                  <a:rPr lang="el-GR" sz="2800" b="1" dirty="0" smtClean="0"/>
                  <a:t>π</a:t>
                </a:r>
                <a14:m>
                  <m:oMath xmlns:m="http://schemas.openxmlformats.org/officeDocument/2006/math">
                    <m:nary>
                      <m:naryPr>
                        <m:limLoc m:val="undOvr"/>
                        <m:ctrlPr>
                          <a:rPr lang="el-GR" sz="2800" b="1" i="1" smtClean="0">
                            <a:latin typeface="Cambria Math" panose="02040503050406030204" pitchFamily="18" charset="0"/>
                          </a:rPr>
                        </m:ctrlPr>
                      </m:naryPr>
                      <m:sub>
                        <m:r>
                          <m:rPr>
                            <m:brk m:alnAt="24"/>
                          </m:rPr>
                          <a:rPr lang="en-US" sz="2800" b="1" i="1" smtClean="0">
                            <a:latin typeface="Cambria Math" panose="02040503050406030204" pitchFamily="18" charset="0"/>
                          </a:rPr>
                          <m:t>𝟎</m:t>
                        </m:r>
                      </m:sub>
                      <m:sup>
                        <m:r>
                          <a:rPr lang="en-US" sz="2800" b="1" i="1" smtClean="0">
                            <a:latin typeface="Cambria Math" panose="02040503050406030204" pitchFamily="18" charset="0"/>
                          </a:rPr>
                          <m:t>𝒉</m:t>
                        </m:r>
                      </m:sup>
                      <m:e>
                        <m:sSup>
                          <m:sSupPr>
                            <m:ctrlPr>
                              <a:rPr lang="el-GR" sz="2800" b="1" i="1" smtClean="0">
                                <a:latin typeface="Cambria Math" panose="02040503050406030204" pitchFamily="18" charset="0"/>
                              </a:rPr>
                            </m:ctrlPr>
                          </m:sSupPr>
                          <m:e>
                            <m:r>
                              <a:rPr lang="en-US" sz="2800" b="1" i="1" smtClean="0">
                                <a:latin typeface="Cambria Math" panose="02040503050406030204" pitchFamily="18" charset="0"/>
                              </a:rPr>
                              <m:t>𝒇</m:t>
                            </m:r>
                          </m:e>
                          <m:sup>
                            <m:r>
                              <a:rPr lang="en-US" sz="2800" b="1" i="1" smtClean="0">
                                <a:latin typeface="Cambria Math" panose="02040503050406030204" pitchFamily="18" charset="0"/>
                              </a:rPr>
                              <m:t>𝟐</m:t>
                            </m:r>
                          </m:sup>
                        </m:sSup>
                      </m:e>
                    </m:nary>
                  </m:oMath>
                </a14:m>
                <a:r>
                  <a:rPr lang="en-US" sz="2800" b="1" dirty="0" smtClean="0"/>
                  <a:t>(x)dx =</a:t>
                </a:r>
                <a:r>
                  <a:rPr lang="el-GR" sz="2800" b="1" dirty="0" smtClean="0"/>
                  <a:t>π</a:t>
                </a:r>
                <a14:m>
                  <m:oMath xmlns:m="http://schemas.openxmlformats.org/officeDocument/2006/math">
                    <m:nary>
                      <m:naryPr>
                        <m:limLoc m:val="undOvr"/>
                        <m:ctrlPr>
                          <a:rPr lang="el-GR" sz="2800" b="1" i="1" smtClean="0">
                            <a:latin typeface="Cambria Math" panose="02040503050406030204" pitchFamily="18" charset="0"/>
                          </a:rPr>
                        </m:ctrlPr>
                      </m:naryPr>
                      <m:sub>
                        <m:r>
                          <m:rPr>
                            <m:brk m:alnAt="24"/>
                          </m:rPr>
                          <a:rPr lang="en-US" sz="2800" b="1" i="1" smtClean="0">
                            <a:latin typeface="Cambria Math" panose="02040503050406030204" pitchFamily="18" charset="0"/>
                          </a:rPr>
                          <m:t>𝟎</m:t>
                        </m:r>
                      </m:sub>
                      <m:sup>
                        <m:r>
                          <a:rPr lang="en-US" sz="2800" b="1" i="1" smtClean="0">
                            <a:latin typeface="Cambria Math" panose="02040503050406030204" pitchFamily="18" charset="0"/>
                          </a:rPr>
                          <m:t>𝒉</m:t>
                        </m:r>
                      </m:sup>
                      <m:e>
                        <m:r>
                          <a:rPr lang="en-US" sz="2800" b="1" i="1" smtClean="0">
                            <a:latin typeface="Cambria Math" panose="02040503050406030204" pitchFamily="18" charset="0"/>
                          </a:rPr>
                          <m:t>(</m:t>
                        </m:r>
                        <m:sSup>
                          <m:sSupPr>
                            <m:ctrlPr>
                              <a:rPr lang="en-US" sz="2800" b="1" i="1" smtClean="0">
                                <a:latin typeface="Cambria Math" panose="02040503050406030204" pitchFamily="18" charset="0"/>
                              </a:rPr>
                            </m:ctrlPr>
                          </m:sSupPr>
                          <m:e>
                            <m:r>
                              <a:rPr lang="en-US" sz="2800" b="1" i="1" smtClean="0">
                                <a:latin typeface="Cambria Math" panose="02040503050406030204" pitchFamily="18" charset="0"/>
                              </a:rPr>
                              <m:t>𝒓</m:t>
                            </m:r>
                            <m:r>
                              <a:rPr lang="en-US" sz="2800" b="1" i="1" smtClean="0">
                                <a:latin typeface="Cambria Math" panose="02040503050406030204" pitchFamily="18" charset="0"/>
                              </a:rPr>
                              <m:t>+</m:t>
                            </m:r>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𝑹</m:t>
                                </m:r>
                                <m:r>
                                  <a:rPr lang="en-US" sz="2800" b="1" i="1" smtClean="0">
                                    <a:latin typeface="Cambria Math" panose="02040503050406030204" pitchFamily="18" charset="0"/>
                                  </a:rPr>
                                  <m:t>−</m:t>
                                </m:r>
                                <m:r>
                                  <a:rPr lang="en-US" sz="2800" b="1" i="1" smtClean="0">
                                    <a:latin typeface="Cambria Math" panose="02040503050406030204" pitchFamily="18" charset="0"/>
                                  </a:rPr>
                                  <m:t>𝒓</m:t>
                                </m:r>
                              </m:num>
                              <m:den>
                                <m:r>
                                  <a:rPr lang="en-US" sz="2800" b="1" i="1" smtClean="0">
                                    <a:latin typeface="Cambria Math" panose="02040503050406030204" pitchFamily="18" charset="0"/>
                                  </a:rPr>
                                  <m:t>𝒉</m:t>
                                </m:r>
                              </m:den>
                            </m:f>
                            <m:r>
                              <a:rPr lang="en-US" sz="2800" b="1" i="1" smtClean="0">
                                <a:latin typeface="Cambria Math" panose="02040503050406030204" pitchFamily="18" charset="0"/>
                              </a:rPr>
                              <m:t>𝒙</m:t>
                            </m:r>
                            <m:r>
                              <a:rPr lang="en-US" sz="2800" b="1" i="1" smtClean="0">
                                <a:latin typeface="Cambria Math" panose="02040503050406030204" pitchFamily="18" charset="0"/>
                              </a:rPr>
                              <m:t>)</m:t>
                            </m:r>
                          </m:e>
                          <m:sup>
                            <m:r>
                              <a:rPr lang="en-US" sz="2800" b="1" i="1" smtClean="0">
                                <a:latin typeface="Cambria Math" panose="02040503050406030204" pitchFamily="18" charset="0"/>
                              </a:rPr>
                              <m:t>𝟐</m:t>
                            </m:r>
                          </m:sup>
                        </m:sSup>
                      </m:e>
                    </m:nary>
                  </m:oMath>
                </a14:m>
                <a:r>
                  <a:rPr lang="en-US" sz="2800" b="1" dirty="0" smtClean="0"/>
                  <a:t>dx=</a:t>
                </a:r>
                <a14:m>
                  <m:oMath xmlns:m="http://schemas.openxmlformats.org/officeDocument/2006/math">
                    <m:r>
                      <a:rPr lang="en-US" sz="2800" b="1" i="1" smtClean="0">
                        <a:latin typeface="Cambria Math" panose="02040503050406030204" pitchFamily="18" charset="0"/>
                        <a:ea typeface="Cambria Math" panose="02040503050406030204" pitchFamily="18" charset="0"/>
                      </a:rPr>
                      <m:t>𝝅</m:t>
                    </m:r>
                    <m:nary>
                      <m:naryPr>
                        <m:limLoc m:val="undOvr"/>
                        <m:ctrlPr>
                          <a:rPr lang="en-US" sz="2800" b="1" i="1" smtClean="0">
                            <a:latin typeface="Cambria Math" panose="02040503050406030204" pitchFamily="18" charset="0"/>
                            <a:ea typeface="Cambria Math" panose="02040503050406030204" pitchFamily="18" charset="0"/>
                          </a:rPr>
                        </m:ctrlPr>
                      </m:naryPr>
                      <m:sub>
                        <m:r>
                          <m:rPr>
                            <m:brk m:alnAt="24"/>
                          </m:rPr>
                          <a:rPr lang="en-US" sz="2800" b="1" i="1" smtClean="0">
                            <a:latin typeface="Cambria Math" panose="02040503050406030204" pitchFamily="18" charset="0"/>
                            <a:ea typeface="Cambria Math" panose="02040503050406030204" pitchFamily="18" charset="0"/>
                          </a:rPr>
                          <m:t>𝟎</m:t>
                        </m:r>
                      </m:sub>
                      <m:sup>
                        <m:r>
                          <a:rPr lang="en-US" sz="2800" b="1" i="1" smtClean="0">
                            <a:latin typeface="Cambria Math" panose="02040503050406030204" pitchFamily="18" charset="0"/>
                            <a:ea typeface="Cambria Math" panose="02040503050406030204" pitchFamily="18" charset="0"/>
                          </a:rPr>
                          <m:t>𝒉</m:t>
                        </m:r>
                      </m:sup>
                      <m:e>
                        <m:r>
                          <a:rPr lang="en-US" sz="2800" b="1" i="1" smtClean="0">
                            <a:latin typeface="Cambria Math" panose="02040503050406030204" pitchFamily="18" charset="0"/>
                            <a:ea typeface="Cambria Math" panose="02040503050406030204" pitchFamily="18" charset="0"/>
                          </a:rPr>
                          <m:t>[</m:t>
                        </m:r>
                      </m:e>
                    </m:nary>
                    <m:sSup>
                      <m:sSupPr>
                        <m:ctrlPr>
                          <a:rPr lang="en-US" sz="2800" b="1" i="1" smtClean="0">
                            <a:latin typeface="Cambria Math" panose="02040503050406030204" pitchFamily="18" charset="0"/>
                            <a:ea typeface="Cambria Math" panose="02040503050406030204" pitchFamily="18" charset="0"/>
                          </a:rPr>
                        </m:ctrlPr>
                      </m:sSupPr>
                      <m:e>
                        <m:r>
                          <a:rPr lang="en-US" sz="2800" b="1" i="1" smtClean="0">
                            <a:latin typeface="Cambria Math" panose="02040503050406030204" pitchFamily="18" charset="0"/>
                            <a:ea typeface="Cambria Math" panose="02040503050406030204" pitchFamily="18" charset="0"/>
                          </a:rPr>
                          <m:t>𝒓</m:t>
                        </m:r>
                      </m:e>
                      <m:sup>
                        <m:r>
                          <a:rPr lang="en-US" sz="2800" b="1" i="1" smtClean="0">
                            <a:latin typeface="Cambria Math" panose="02040503050406030204" pitchFamily="18" charset="0"/>
                            <a:ea typeface="Cambria Math" panose="02040503050406030204" pitchFamily="18" charset="0"/>
                          </a:rPr>
                          <m:t>𝟐</m:t>
                        </m:r>
                      </m:sup>
                    </m:sSup>
                    <m:r>
                      <a:rPr lang="en-US" sz="2800" b="1" i="0" smtClean="0">
                        <a:latin typeface="Cambria Math" panose="02040503050406030204" pitchFamily="18" charset="0"/>
                        <a:ea typeface="Cambria Math" panose="02040503050406030204" pitchFamily="18" charset="0"/>
                      </a:rPr>
                      <m:t>+</m:t>
                    </m:r>
                    <m:r>
                      <a:rPr lang="en-US" sz="2800" b="1" i="0" smtClean="0">
                        <a:latin typeface="Cambria Math" panose="02040503050406030204" pitchFamily="18" charset="0"/>
                        <a:ea typeface="Cambria Math" panose="02040503050406030204" pitchFamily="18" charset="0"/>
                      </a:rPr>
                      <m:t>𝟐𝐫</m:t>
                    </m:r>
                    <m:f>
                      <m:fPr>
                        <m:ctrlPr>
                          <a:rPr lang="en-US" sz="2800" b="1" i="1" smtClean="0">
                            <a:latin typeface="Cambria Math" panose="02040503050406030204" pitchFamily="18" charset="0"/>
                            <a:ea typeface="Cambria Math" panose="02040503050406030204" pitchFamily="18" charset="0"/>
                          </a:rPr>
                        </m:ctrlPr>
                      </m:fPr>
                      <m:num>
                        <m:r>
                          <a:rPr lang="en-US" sz="2800" b="1" i="1" smtClean="0">
                            <a:latin typeface="Cambria Math" panose="02040503050406030204" pitchFamily="18" charset="0"/>
                            <a:ea typeface="Cambria Math" panose="02040503050406030204" pitchFamily="18" charset="0"/>
                          </a:rPr>
                          <m:t>𝑹</m:t>
                        </m:r>
                        <m:r>
                          <a:rPr lang="en-US" sz="2800" b="1" i="1" smtClean="0">
                            <a:latin typeface="Cambria Math" panose="02040503050406030204" pitchFamily="18" charset="0"/>
                            <a:ea typeface="Cambria Math" panose="02040503050406030204" pitchFamily="18" charset="0"/>
                          </a:rPr>
                          <m:t>−</m:t>
                        </m:r>
                        <m:r>
                          <a:rPr lang="en-US" sz="2800" b="1" i="1" smtClean="0">
                            <a:latin typeface="Cambria Math" panose="02040503050406030204" pitchFamily="18" charset="0"/>
                            <a:ea typeface="Cambria Math" panose="02040503050406030204" pitchFamily="18" charset="0"/>
                          </a:rPr>
                          <m:t>𝒓</m:t>
                        </m:r>
                      </m:num>
                      <m:den>
                        <m:r>
                          <a:rPr lang="en-US" sz="2800" b="1" i="1" smtClean="0">
                            <a:latin typeface="Cambria Math" panose="02040503050406030204" pitchFamily="18" charset="0"/>
                            <a:ea typeface="Cambria Math" panose="02040503050406030204" pitchFamily="18" charset="0"/>
                          </a:rPr>
                          <m:t>𝒉</m:t>
                        </m:r>
                      </m:den>
                    </m:f>
                  </m:oMath>
                </a14:m>
                <a:r>
                  <a:rPr lang="en-US" sz="2800" b="1" dirty="0" smtClean="0"/>
                  <a:t>x +(</a:t>
                </a:r>
                <a14:m>
                  <m:oMath xmlns:m="http://schemas.openxmlformats.org/officeDocument/2006/math">
                    <m:sSup>
                      <m:sSupPr>
                        <m:ctrlPr>
                          <a:rPr lang="en-US" sz="2800" b="1" i="1" smtClean="0">
                            <a:latin typeface="Cambria Math" panose="02040503050406030204" pitchFamily="18" charset="0"/>
                          </a:rPr>
                        </m:ctrlPr>
                      </m:sSupPr>
                      <m:e>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𝑹</m:t>
                            </m:r>
                            <m:r>
                              <a:rPr lang="en-US" sz="2800" b="1" i="1" smtClean="0">
                                <a:latin typeface="Cambria Math" panose="02040503050406030204" pitchFamily="18" charset="0"/>
                              </a:rPr>
                              <m:t>−</m:t>
                            </m:r>
                            <m:r>
                              <a:rPr lang="en-US" sz="2800" b="1" i="1" smtClean="0">
                                <a:latin typeface="Cambria Math" panose="02040503050406030204" pitchFamily="18" charset="0"/>
                              </a:rPr>
                              <m:t>𝒓</m:t>
                            </m:r>
                          </m:num>
                          <m:den>
                            <m:r>
                              <a:rPr lang="en-US" sz="2800" b="1" i="1" smtClean="0">
                                <a:latin typeface="Cambria Math" panose="02040503050406030204" pitchFamily="18" charset="0"/>
                              </a:rPr>
                              <m:t>𝒉</m:t>
                            </m:r>
                          </m:den>
                        </m:f>
                        <m:r>
                          <a:rPr lang="en-US" sz="2800" b="1" i="1" smtClean="0">
                            <a:latin typeface="Cambria Math" panose="02040503050406030204" pitchFamily="18" charset="0"/>
                          </a:rPr>
                          <m:t>)</m:t>
                        </m:r>
                      </m:e>
                      <m:sup>
                        <m:r>
                          <a:rPr lang="en-US" sz="2800" b="1" i="1" smtClean="0">
                            <a:latin typeface="Cambria Math" panose="02040503050406030204" pitchFamily="18" charset="0"/>
                          </a:rPr>
                          <m:t>𝟐</m:t>
                        </m:r>
                      </m:sup>
                    </m:sSup>
                    <m:sSup>
                      <m:sSupPr>
                        <m:ctrlPr>
                          <a:rPr lang="en-US" sz="2800" b="1" i="1" smtClean="0">
                            <a:latin typeface="Cambria Math" panose="02040503050406030204" pitchFamily="18" charset="0"/>
                          </a:rPr>
                        </m:ctrlPr>
                      </m:sSupPr>
                      <m:e>
                        <m:r>
                          <a:rPr lang="en-US" sz="2800" b="1" i="1" smtClean="0">
                            <a:latin typeface="Cambria Math" panose="02040503050406030204" pitchFamily="18" charset="0"/>
                          </a:rPr>
                          <m:t>𝒙</m:t>
                        </m:r>
                      </m:e>
                      <m:sup>
                        <m:r>
                          <a:rPr lang="en-US" sz="2800" b="1" i="1" smtClean="0">
                            <a:latin typeface="Cambria Math" panose="02040503050406030204" pitchFamily="18" charset="0"/>
                          </a:rPr>
                          <m:t>𝟐</m:t>
                        </m:r>
                      </m:sup>
                    </m:sSup>
                  </m:oMath>
                </a14:m>
                <a:r>
                  <a:rPr lang="ru-RU" sz="2800" b="1" dirty="0" smtClean="0"/>
                  <a:t>]</a:t>
                </a:r>
                <a:r>
                  <a:rPr lang="en-US" sz="2800" b="1" dirty="0" smtClean="0"/>
                  <a:t>dx=</a:t>
                </a:r>
                <a14:m>
                  <m:oMath xmlns:m="http://schemas.openxmlformats.org/officeDocument/2006/math">
                    <m:r>
                      <a:rPr lang="en-US" sz="2800" b="1" i="1" smtClean="0">
                        <a:latin typeface="Cambria Math" panose="02040503050406030204" pitchFamily="18" charset="0"/>
                        <a:ea typeface="Cambria Math" panose="02040503050406030204" pitchFamily="18" charset="0"/>
                      </a:rPr>
                      <m:t>𝝅</m:t>
                    </m:r>
                    <m:r>
                      <a:rPr lang="en-US" sz="2800" b="1" i="1" smtClean="0">
                        <a:latin typeface="Cambria Math" panose="02040503050406030204" pitchFamily="18" charset="0"/>
                        <a:ea typeface="Cambria Math" panose="02040503050406030204" pitchFamily="18" charset="0"/>
                      </a:rPr>
                      <m:t>[</m:t>
                    </m:r>
                    <m:sSup>
                      <m:sSupPr>
                        <m:ctrlPr>
                          <a:rPr lang="en-US" sz="2800" b="1" i="1" smtClean="0">
                            <a:latin typeface="Cambria Math" panose="02040503050406030204" pitchFamily="18" charset="0"/>
                            <a:ea typeface="Cambria Math" panose="02040503050406030204" pitchFamily="18" charset="0"/>
                          </a:rPr>
                        </m:ctrlPr>
                      </m:sSupPr>
                      <m:e>
                        <m:r>
                          <a:rPr lang="en-US" sz="2800" b="1" i="1" smtClean="0">
                            <a:latin typeface="Cambria Math" panose="02040503050406030204" pitchFamily="18" charset="0"/>
                            <a:ea typeface="Cambria Math" panose="02040503050406030204" pitchFamily="18" charset="0"/>
                          </a:rPr>
                          <m:t>𝒓</m:t>
                        </m:r>
                      </m:e>
                      <m:sup>
                        <m:r>
                          <a:rPr lang="en-US" sz="2800" b="1" i="1" smtClean="0">
                            <a:latin typeface="Cambria Math" panose="02040503050406030204" pitchFamily="18" charset="0"/>
                            <a:ea typeface="Cambria Math" panose="02040503050406030204" pitchFamily="18" charset="0"/>
                          </a:rPr>
                          <m:t>𝟐</m:t>
                        </m:r>
                      </m:sup>
                    </m:sSup>
                  </m:oMath>
                </a14:m>
                <a:r>
                  <a:rPr lang="en-US" sz="2800" b="1" dirty="0" smtClean="0"/>
                  <a:t>x+2r</a:t>
                </a:r>
                <a14:m>
                  <m:oMath xmlns:m="http://schemas.openxmlformats.org/officeDocument/2006/math">
                    <m:f>
                      <m:fPr>
                        <m:ctrlPr>
                          <a:rPr lang="en-US" sz="2800" b="1" i="1" dirty="0" smtClean="0">
                            <a:latin typeface="Cambria Math" panose="02040503050406030204" pitchFamily="18" charset="0"/>
                          </a:rPr>
                        </m:ctrlPr>
                      </m:fPr>
                      <m:num>
                        <m:r>
                          <a:rPr lang="en-US" sz="2800" b="1" i="1" dirty="0" smtClean="0">
                            <a:latin typeface="Cambria Math" panose="02040503050406030204" pitchFamily="18" charset="0"/>
                          </a:rPr>
                          <m:t>𝑹</m:t>
                        </m:r>
                        <m:r>
                          <a:rPr lang="en-US" sz="2800" b="1" i="1" dirty="0" smtClean="0">
                            <a:latin typeface="Cambria Math" panose="02040503050406030204" pitchFamily="18" charset="0"/>
                          </a:rPr>
                          <m:t>−</m:t>
                        </m:r>
                        <m:r>
                          <a:rPr lang="en-US" sz="2800" b="1" i="1" dirty="0" smtClean="0">
                            <a:latin typeface="Cambria Math" panose="02040503050406030204" pitchFamily="18" charset="0"/>
                          </a:rPr>
                          <m:t>𝒓</m:t>
                        </m:r>
                      </m:num>
                      <m:den>
                        <m:r>
                          <a:rPr lang="en-US" sz="2800" b="1" i="1" dirty="0" smtClean="0">
                            <a:latin typeface="Cambria Math" panose="02040503050406030204" pitchFamily="18" charset="0"/>
                          </a:rPr>
                          <m:t>𝒉</m:t>
                        </m:r>
                      </m:den>
                    </m:f>
                    <m:f>
                      <m:fPr>
                        <m:ctrlPr>
                          <a:rPr lang="en-US" sz="2800" b="1" i="1" dirty="0" smtClean="0">
                            <a:latin typeface="Cambria Math" panose="02040503050406030204" pitchFamily="18" charset="0"/>
                          </a:rPr>
                        </m:ctrlPr>
                      </m:fPr>
                      <m:num>
                        <m:sSup>
                          <m:sSupPr>
                            <m:ctrlPr>
                              <a:rPr lang="en-US" sz="2800" b="1" i="1" dirty="0" smtClean="0">
                                <a:latin typeface="Cambria Math" panose="02040503050406030204" pitchFamily="18" charset="0"/>
                              </a:rPr>
                            </m:ctrlPr>
                          </m:sSupPr>
                          <m:e>
                            <m:r>
                              <a:rPr lang="en-US" sz="2800" b="1" i="1" dirty="0" smtClean="0">
                                <a:latin typeface="Cambria Math" panose="02040503050406030204" pitchFamily="18" charset="0"/>
                              </a:rPr>
                              <m:t>𝒙</m:t>
                            </m:r>
                          </m:e>
                          <m:sup>
                            <m:r>
                              <a:rPr lang="en-US" sz="2800" b="1" i="1" dirty="0" smtClean="0">
                                <a:latin typeface="Cambria Math" panose="02040503050406030204" pitchFamily="18" charset="0"/>
                              </a:rPr>
                              <m:t>𝟐</m:t>
                            </m:r>
                          </m:sup>
                        </m:sSup>
                      </m:num>
                      <m:den>
                        <m:r>
                          <a:rPr lang="en-US" sz="2800" b="1" i="1" dirty="0" smtClean="0">
                            <a:latin typeface="Cambria Math" panose="02040503050406030204" pitchFamily="18" charset="0"/>
                          </a:rPr>
                          <m:t>𝟐</m:t>
                        </m:r>
                      </m:den>
                    </m:f>
                  </m:oMath>
                </a14:m>
                <a:r>
                  <a:rPr lang="en-US" sz="2800" b="1" dirty="0" smtClean="0"/>
                  <a:t> +</a:t>
                </a:r>
                <a14:m>
                  <m:oMath xmlns:m="http://schemas.openxmlformats.org/officeDocument/2006/math">
                    <m:f>
                      <m:fPr>
                        <m:ctrlPr>
                          <a:rPr lang="en-US" sz="2800" b="1" i="1" dirty="0" smtClean="0">
                            <a:latin typeface="Cambria Math" panose="02040503050406030204" pitchFamily="18" charset="0"/>
                          </a:rPr>
                        </m:ctrlPr>
                      </m:fPr>
                      <m:num>
                        <m:sSup>
                          <m:sSupPr>
                            <m:ctrlPr>
                              <a:rPr lang="en-US" sz="2800" b="1" i="1" dirty="0" smtClean="0">
                                <a:latin typeface="Cambria Math" panose="02040503050406030204" pitchFamily="18" charset="0"/>
                              </a:rPr>
                            </m:ctrlPr>
                          </m:sSupPr>
                          <m:e>
                            <m:r>
                              <a:rPr lang="en-US" sz="2800" b="1" i="1" dirty="0" smtClean="0">
                                <a:latin typeface="Cambria Math" panose="02040503050406030204" pitchFamily="18" charset="0"/>
                              </a:rPr>
                              <m:t>(</m:t>
                            </m:r>
                            <m:r>
                              <a:rPr lang="en-US" sz="2800" b="1" i="1" dirty="0" smtClean="0">
                                <a:latin typeface="Cambria Math" panose="02040503050406030204" pitchFamily="18" charset="0"/>
                              </a:rPr>
                              <m:t>𝑹</m:t>
                            </m:r>
                            <m:r>
                              <a:rPr lang="en-US" sz="2800" b="1" i="1" dirty="0" smtClean="0">
                                <a:latin typeface="Cambria Math" panose="02040503050406030204" pitchFamily="18" charset="0"/>
                              </a:rPr>
                              <m:t>−</m:t>
                            </m:r>
                            <m:r>
                              <a:rPr lang="en-US" sz="2800" b="1" i="1" dirty="0" smtClean="0">
                                <a:latin typeface="Cambria Math" panose="02040503050406030204" pitchFamily="18" charset="0"/>
                              </a:rPr>
                              <m:t>𝒓</m:t>
                            </m:r>
                            <m:r>
                              <a:rPr lang="en-US" sz="2800" b="1" i="1" dirty="0" smtClean="0">
                                <a:latin typeface="Cambria Math" panose="02040503050406030204" pitchFamily="18" charset="0"/>
                              </a:rPr>
                              <m:t>)</m:t>
                            </m:r>
                          </m:e>
                          <m:sup>
                            <m:r>
                              <a:rPr lang="en-US" sz="2800" b="1" i="1" dirty="0" smtClean="0">
                                <a:latin typeface="Cambria Math" panose="02040503050406030204" pitchFamily="18" charset="0"/>
                              </a:rPr>
                              <m:t>𝟐</m:t>
                            </m:r>
                          </m:sup>
                        </m:sSup>
                      </m:num>
                      <m:den>
                        <m:sSup>
                          <m:sSupPr>
                            <m:ctrlPr>
                              <a:rPr lang="en-US" sz="2800" b="1" i="1" dirty="0" smtClean="0">
                                <a:latin typeface="Cambria Math" panose="02040503050406030204" pitchFamily="18" charset="0"/>
                              </a:rPr>
                            </m:ctrlPr>
                          </m:sSupPr>
                          <m:e>
                            <m:r>
                              <a:rPr lang="en-US" sz="2800" b="1" i="1" dirty="0" smtClean="0">
                                <a:latin typeface="Cambria Math" panose="02040503050406030204" pitchFamily="18" charset="0"/>
                              </a:rPr>
                              <m:t>𝒉</m:t>
                            </m:r>
                          </m:e>
                          <m:sup>
                            <m:r>
                              <a:rPr lang="en-US" sz="2800" b="1" i="1" dirty="0" smtClean="0">
                                <a:latin typeface="Cambria Math" panose="02040503050406030204" pitchFamily="18" charset="0"/>
                              </a:rPr>
                              <m:t>𝟐</m:t>
                            </m:r>
                          </m:sup>
                        </m:sSup>
                      </m:den>
                    </m:f>
                    <m:f>
                      <m:fPr>
                        <m:ctrlPr>
                          <a:rPr lang="en-US" sz="2800" b="1" i="1" dirty="0" smtClean="0">
                            <a:latin typeface="Cambria Math" panose="02040503050406030204" pitchFamily="18" charset="0"/>
                          </a:rPr>
                        </m:ctrlPr>
                      </m:fPr>
                      <m:num>
                        <m:sSup>
                          <m:sSupPr>
                            <m:ctrlPr>
                              <a:rPr lang="en-US" sz="2800" b="1" i="1" dirty="0" smtClean="0">
                                <a:latin typeface="Cambria Math" panose="02040503050406030204" pitchFamily="18" charset="0"/>
                              </a:rPr>
                            </m:ctrlPr>
                          </m:sSupPr>
                          <m:e>
                            <m:r>
                              <a:rPr lang="en-US" sz="2800" b="1" i="1" dirty="0" smtClean="0">
                                <a:latin typeface="Cambria Math" panose="02040503050406030204" pitchFamily="18" charset="0"/>
                              </a:rPr>
                              <m:t>𝒙</m:t>
                            </m:r>
                          </m:e>
                          <m:sup>
                            <m:r>
                              <a:rPr lang="en-US" sz="2800" b="1" i="1" dirty="0" smtClean="0">
                                <a:latin typeface="Cambria Math" panose="02040503050406030204" pitchFamily="18" charset="0"/>
                              </a:rPr>
                              <m:t>𝟑</m:t>
                            </m:r>
                          </m:sup>
                        </m:sSup>
                      </m:num>
                      <m:den>
                        <m:r>
                          <a:rPr lang="en-US" sz="2800" b="1" i="1" dirty="0" smtClean="0">
                            <a:latin typeface="Cambria Math" panose="02040503050406030204" pitchFamily="18" charset="0"/>
                          </a:rPr>
                          <m:t>𝟑</m:t>
                        </m:r>
                      </m:den>
                    </m:f>
                  </m:oMath>
                </a14:m>
                <a:r>
                  <a:rPr lang="ru-RU" sz="2800" b="1" dirty="0" smtClean="0"/>
                  <a:t>]|</a:t>
                </a:r>
                <a:r>
                  <a:rPr lang="en-US" sz="2800" b="1" dirty="0" smtClean="0"/>
                  <a:t> =</a:t>
                </a:r>
                <a:r>
                  <a:rPr lang="el-GR" sz="2800" b="1" dirty="0" smtClean="0"/>
                  <a:t>π[</a:t>
                </a:r>
                <a14:m>
                  <m:oMath xmlns:m="http://schemas.openxmlformats.org/officeDocument/2006/math">
                    <m:sSup>
                      <m:sSupPr>
                        <m:ctrlPr>
                          <a:rPr lang="el-GR" sz="2800" b="1" i="1" smtClean="0">
                            <a:latin typeface="Cambria Math" panose="02040503050406030204" pitchFamily="18" charset="0"/>
                          </a:rPr>
                        </m:ctrlPr>
                      </m:sSupPr>
                      <m:e>
                        <m:r>
                          <a:rPr lang="en-US" sz="2800" b="1" i="1" smtClean="0">
                            <a:latin typeface="Cambria Math" panose="02040503050406030204" pitchFamily="18" charset="0"/>
                          </a:rPr>
                          <m:t>𝒓</m:t>
                        </m:r>
                      </m:e>
                      <m:sup>
                        <m:r>
                          <a:rPr lang="en-US" sz="2800" b="1" i="1" smtClean="0">
                            <a:latin typeface="Cambria Math" panose="02040503050406030204" pitchFamily="18" charset="0"/>
                          </a:rPr>
                          <m:t>𝟐</m:t>
                        </m:r>
                      </m:sup>
                    </m:sSup>
                  </m:oMath>
                </a14:m>
                <a:r>
                  <a:rPr lang="en-US" sz="2800" b="1" dirty="0" smtClean="0"/>
                  <a:t>h+</a:t>
                </a:r>
                <a14:m>
                  <m:oMath xmlns:m="http://schemas.openxmlformats.org/officeDocument/2006/math">
                    <m:f>
                      <m:fPr>
                        <m:ctrlPr>
                          <a:rPr lang="en-US" sz="2800" b="1" i="1" smtClean="0">
                            <a:latin typeface="Cambria Math" panose="02040503050406030204" pitchFamily="18" charset="0"/>
                            <a:ea typeface="Cambria Math" panose="02040503050406030204" pitchFamily="18" charset="0"/>
                          </a:rPr>
                        </m:ctrlPr>
                      </m:fPr>
                      <m:num>
                        <m:r>
                          <a:rPr lang="en-US" sz="2800" b="1" i="1" smtClean="0">
                            <a:latin typeface="Cambria Math" panose="02040503050406030204" pitchFamily="18" charset="0"/>
                            <a:ea typeface="Cambria Math" panose="02040503050406030204" pitchFamily="18" charset="0"/>
                          </a:rPr>
                          <m:t>𝑹</m:t>
                        </m:r>
                        <m:r>
                          <a:rPr lang="en-US" sz="2800" b="1" i="1" smtClean="0">
                            <a:latin typeface="Cambria Math" panose="02040503050406030204" pitchFamily="18" charset="0"/>
                            <a:ea typeface="Cambria Math" panose="02040503050406030204" pitchFamily="18" charset="0"/>
                          </a:rPr>
                          <m:t>−</m:t>
                        </m:r>
                        <m:r>
                          <a:rPr lang="en-US" sz="2800" b="1" i="1" smtClean="0">
                            <a:latin typeface="Cambria Math" panose="02040503050406030204" pitchFamily="18" charset="0"/>
                            <a:ea typeface="Cambria Math" panose="02040503050406030204" pitchFamily="18" charset="0"/>
                          </a:rPr>
                          <m:t>𝒓</m:t>
                        </m:r>
                      </m:num>
                      <m:den>
                        <m:r>
                          <a:rPr lang="en-US" sz="2800" b="1" i="1" smtClean="0">
                            <a:latin typeface="Cambria Math" panose="02040503050406030204" pitchFamily="18" charset="0"/>
                            <a:ea typeface="Cambria Math" panose="02040503050406030204" pitchFamily="18" charset="0"/>
                          </a:rPr>
                          <m:t>𝒉</m:t>
                        </m:r>
                      </m:den>
                    </m:f>
                    <m:sSup>
                      <m:sSupPr>
                        <m:ctrlPr>
                          <a:rPr lang="en-US" sz="2800" b="1" i="1" smtClean="0">
                            <a:latin typeface="Cambria Math" panose="02040503050406030204" pitchFamily="18" charset="0"/>
                            <a:ea typeface="Cambria Math" panose="02040503050406030204" pitchFamily="18" charset="0"/>
                          </a:rPr>
                        </m:ctrlPr>
                      </m:sSupPr>
                      <m:e>
                        <m:r>
                          <a:rPr lang="en-US" sz="2800" b="1" i="1" smtClean="0">
                            <a:latin typeface="Cambria Math" panose="02040503050406030204" pitchFamily="18" charset="0"/>
                            <a:ea typeface="Cambria Math" panose="02040503050406030204" pitchFamily="18" charset="0"/>
                          </a:rPr>
                          <m:t>𝒉</m:t>
                        </m:r>
                      </m:e>
                      <m:sup>
                        <m:r>
                          <a:rPr lang="en-US" sz="2800" b="1" i="1" smtClean="0">
                            <a:latin typeface="Cambria Math" panose="02040503050406030204" pitchFamily="18" charset="0"/>
                            <a:ea typeface="Cambria Math" panose="02040503050406030204" pitchFamily="18" charset="0"/>
                          </a:rPr>
                          <m:t>𝟐</m:t>
                        </m:r>
                      </m:sup>
                    </m:sSup>
                    <m:r>
                      <m:rPr>
                        <m:nor/>
                      </m:rPr>
                      <a:rPr lang="en-US" sz="2800" b="1" dirty="0" smtClean="0"/>
                      <m:t>+(</m:t>
                    </m:r>
                    <m:sSup>
                      <m:sSupPr>
                        <m:ctrlPr>
                          <a:rPr lang="en-US" sz="2800" b="1" i="1" smtClean="0">
                            <a:latin typeface="Cambria Math" panose="02040503050406030204" pitchFamily="18" charset="0"/>
                          </a:rPr>
                        </m:ctrlPr>
                      </m:sSupPr>
                      <m:e>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𝑹</m:t>
                            </m:r>
                            <m:r>
                              <a:rPr lang="en-US" sz="2800" b="1" i="1" smtClean="0">
                                <a:latin typeface="Cambria Math" panose="02040503050406030204" pitchFamily="18" charset="0"/>
                              </a:rPr>
                              <m:t>−</m:t>
                            </m:r>
                            <m:r>
                              <a:rPr lang="en-US" sz="2800" b="1" i="1" smtClean="0">
                                <a:latin typeface="Cambria Math" panose="02040503050406030204" pitchFamily="18" charset="0"/>
                              </a:rPr>
                              <m:t>𝒓</m:t>
                            </m:r>
                          </m:num>
                          <m:den>
                            <m:r>
                              <a:rPr lang="en-US" sz="2800" b="1" i="1" smtClean="0">
                                <a:latin typeface="Cambria Math" panose="02040503050406030204" pitchFamily="18" charset="0"/>
                              </a:rPr>
                              <m:t>𝒉</m:t>
                            </m:r>
                          </m:den>
                        </m:f>
                        <m:r>
                          <a:rPr lang="en-US" sz="2800" b="1" i="1" smtClean="0">
                            <a:latin typeface="Cambria Math" panose="02040503050406030204" pitchFamily="18" charset="0"/>
                          </a:rPr>
                          <m:t>)</m:t>
                        </m:r>
                      </m:e>
                      <m:sup>
                        <m:r>
                          <a:rPr lang="en-US" sz="2800" b="1" i="1" smtClean="0">
                            <a:latin typeface="Cambria Math" panose="02040503050406030204" pitchFamily="18" charset="0"/>
                          </a:rPr>
                          <m:t>𝟐</m:t>
                        </m:r>
                      </m:sup>
                    </m:sSup>
                    <m:f>
                      <m:fPr>
                        <m:ctrlPr>
                          <a:rPr lang="en-US" sz="2800" b="1" i="1" smtClean="0">
                            <a:latin typeface="Cambria Math" panose="02040503050406030204" pitchFamily="18" charset="0"/>
                          </a:rPr>
                        </m:ctrlPr>
                      </m:fPr>
                      <m:num>
                        <m:sSup>
                          <m:sSupPr>
                            <m:ctrlPr>
                              <a:rPr lang="en-US" sz="2800" b="1" i="1" smtClean="0">
                                <a:latin typeface="Cambria Math" panose="02040503050406030204" pitchFamily="18" charset="0"/>
                              </a:rPr>
                            </m:ctrlPr>
                          </m:sSupPr>
                          <m:e>
                            <m:r>
                              <a:rPr lang="en-US" sz="2800" b="1" i="1" smtClean="0">
                                <a:latin typeface="Cambria Math" panose="02040503050406030204" pitchFamily="18" charset="0"/>
                              </a:rPr>
                              <m:t>𝒉</m:t>
                            </m:r>
                          </m:e>
                          <m:sup>
                            <m:r>
                              <a:rPr lang="en-US" sz="2800" b="1" i="1" smtClean="0">
                                <a:latin typeface="Cambria Math" panose="02040503050406030204" pitchFamily="18" charset="0"/>
                              </a:rPr>
                              <m:t>𝟑</m:t>
                            </m:r>
                          </m:sup>
                        </m:sSup>
                      </m:num>
                      <m:den>
                        <m:r>
                          <a:rPr lang="en-US" sz="2800" b="1" i="1" smtClean="0">
                            <a:latin typeface="Cambria Math" panose="02040503050406030204" pitchFamily="18" charset="0"/>
                          </a:rPr>
                          <m:t>𝟑</m:t>
                        </m:r>
                      </m:den>
                    </m:f>
                  </m:oMath>
                </a14:m>
                <a:r>
                  <a:rPr lang="ru-RU" sz="2800" b="1" dirty="0" smtClean="0"/>
                  <a:t>|</a:t>
                </a:r>
                <a:r>
                  <a:rPr lang="en-US" sz="2800" b="1" dirty="0" smtClean="0"/>
                  <a:t>=</a:t>
                </a:r>
                <a:r>
                  <a:rPr lang="el-GR" sz="2800" b="1" dirty="0" smtClean="0"/>
                  <a:t>π</a:t>
                </a:r>
                <a:r>
                  <a:rPr lang="en-US" sz="2800" b="1" dirty="0" smtClean="0"/>
                  <a:t>h(</a:t>
                </a:r>
                <a14:m>
                  <m:oMath xmlns:m="http://schemas.openxmlformats.org/officeDocument/2006/math">
                    <m:sSup>
                      <m:sSupPr>
                        <m:ctrlPr>
                          <a:rPr lang="el-GR" sz="2800" b="1" i="1" smtClean="0">
                            <a:latin typeface="Cambria Math" panose="02040503050406030204" pitchFamily="18" charset="0"/>
                          </a:rPr>
                        </m:ctrlPr>
                      </m:sSupPr>
                      <m:e>
                        <m:r>
                          <a:rPr lang="en-US" sz="2800" b="1" i="1" smtClean="0">
                            <a:latin typeface="Cambria Math" panose="02040503050406030204" pitchFamily="18" charset="0"/>
                          </a:rPr>
                          <m:t>𝒓</m:t>
                        </m:r>
                      </m:e>
                      <m:sup>
                        <m:r>
                          <a:rPr lang="en-US" sz="2800" b="1" i="1" smtClean="0">
                            <a:latin typeface="Cambria Math" panose="02040503050406030204" pitchFamily="18" charset="0"/>
                          </a:rPr>
                          <m:t>𝟐</m:t>
                        </m:r>
                      </m:sup>
                    </m:sSup>
                  </m:oMath>
                </a14:m>
                <a:r>
                  <a:rPr lang="en-US" sz="2800" b="1" dirty="0" smtClean="0"/>
                  <a:t>+</a:t>
                </a:r>
                <a:r>
                  <a:rPr lang="en-US" sz="2800" b="1" dirty="0" err="1" smtClean="0"/>
                  <a:t>Rr</a:t>
                </a:r>
                <a:r>
                  <a:rPr lang="en-US" sz="2800" b="1" dirty="0" smtClean="0"/>
                  <a:t>-</a:t>
                </a:r>
                <a14:m>
                  <m:oMath xmlns:m="http://schemas.openxmlformats.org/officeDocument/2006/math">
                    <m:sSup>
                      <m:sSupPr>
                        <m:ctrlPr>
                          <a:rPr lang="en-US" sz="2800" b="1" i="1" smtClean="0">
                            <a:latin typeface="Cambria Math" panose="02040503050406030204" pitchFamily="18" charset="0"/>
                          </a:rPr>
                        </m:ctrlPr>
                      </m:sSupPr>
                      <m:e>
                        <m:r>
                          <a:rPr lang="en-US" sz="2800" b="1" i="1" smtClean="0">
                            <a:latin typeface="Cambria Math" panose="02040503050406030204" pitchFamily="18" charset="0"/>
                          </a:rPr>
                          <m:t>𝒕</m:t>
                        </m:r>
                      </m:e>
                      <m:sup>
                        <m:r>
                          <a:rPr lang="en-US" sz="2800" b="1" i="1" smtClean="0">
                            <a:latin typeface="Cambria Math" panose="02040503050406030204" pitchFamily="18" charset="0"/>
                          </a:rPr>
                          <m:t>𝟐</m:t>
                        </m:r>
                      </m:sup>
                    </m:sSup>
                    <m:r>
                      <a:rPr lang="en-US" sz="2800" b="1" i="0" smtClean="0">
                        <a:latin typeface="Cambria Math" panose="02040503050406030204" pitchFamily="18" charset="0"/>
                      </a:rPr>
                      <m:t>+</m:t>
                    </m:r>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𝟏</m:t>
                        </m:r>
                      </m:num>
                      <m:den>
                        <m:r>
                          <a:rPr lang="en-US" sz="2800" b="1" i="1" smtClean="0">
                            <a:latin typeface="Cambria Math" panose="02040503050406030204" pitchFamily="18" charset="0"/>
                          </a:rPr>
                          <m:t>𝟑</m:t>
                        </m:r>
                      </m:den>
                    </m:f>
                  </m:oMath>
                </a14:m>
                <a:r>
                  <a:rPr lang="en-US" sz="2800" b="1" dirty="0" smtClean="0"/>
                  <a:t>(</a:t>
                </a:r>
                <a14:m>
                  <m:oMath xmlns:m="http://schemas.openxmlformats.org/officeDocument/2006/math">
                    <m:sSup>
                      <m:sSupPr>
                        <m:ctrlPr>
                          <a:rPr lang="en-US" sz="2800" b="1" i="1" dirty="0" smtClean="0">
                            <a:latin typeface="Cambria Math" panose="02040503050406030204" pitchFamily="18" charset="0"/>
                          </a:rPr>
                        </m:ctrlPr>
                      </m:sSupPr>
                      <m:e>
                        <m:r>
                          <a:rPr lang="en-US" sz="2800" b="1" i="1" dirty="0" smtClean="0">
                            <a:latin typeface="Cambria Math" panose="02040503050406030204" pitchFamily="18" charset="0"/>
                          </a:rPr>
                          <m:t>𝑹</m:t>
                        </m:r>
                      </m:e>
                      <m:sup>
                        <m:r>
                          <a:rPr lang="en-US" sz="2800" b="1" i="1" dirty="0" smtClean="0">
                            <a:latin typeface="Cambria Math" panose="02040503050406030204" pitchFamily="18" charset="0"/>
                          </a:rPr>
                          <m:t>𝟐</m:t>
                        </m:r>
                      </m:sup>
                    </m:sSup>
                  </m:oMath>
                </a14:m>
                <a:r>
                  <a:rPr lang="en-US" sz="2800" b="1" dirty="0" smtClean="0"/>
                  <a:t>-2Rr+</a:t>
                </a:r>
                <a14:m>
                  <m:oMath xmlns:m="http://schemas.openxmlformats.org/officeDocument/2006/math">
                    <m:sSup>
                      <m:sSupPr>
                        <m:ctrlPr>
                          <a:rPr lang="el-GR" sz="2800" b="1" i="1" smtClean="0">
                            <a:latin typeface="Cambria Math" panose="02040503050406030204" pitchFamily="18" charset="0"/>
                          </a:rPr>
                        </m:ctrlPr>
                      </m:sSupPr>
                      <m:e>
                        <m:r>
                          <a:rPr lang="en-US" sz="2800" b="1" i="1" smtClean="0">
                            <a:latin typeface="Cambria Math" panose="02040503050406030204" pitchFamily="18" charset="0"/>
                          </a:rPr>
                          <m:t>𝒓</m:t>
                        </m:r>
                      </m:e>
                      <m:sup>
                        <m:r>
                          <a:rPr lang="en-US" sz="2800" b="1" i="1" smtClean="0">
                            <a:latin typeface="Cambria Math" panose="02040503050406030204" pitchFamily="18" charset="0"/>
                          </a:rPr>
                          <m:t>𝟐</m:t>
                        </m:r>
                      </m:sup>
                    </m:sSup>
                  </m:oMath>
                </a14:m>
                <a:r>
                  <a:rPr lang="en-US" sz="2800" b="1" dirty="0" smtClean="0"/>
                  <a:t>))=</a:t>
                </a:r>
                <a14:m>
                  <m:oMath xmlns:m="http://schemas.openxmlformats.org/officeDocument/2006/math">
                    <m:f>
                      <m:fPr>
                        <m:ctrlPr>
                          <a:rPr lang="en-US" sz="2800" b="1" i="1" dirty="0" smtClean="0">
                            <a:latin typeface="Cambria Math" panose="02040503050406030204" pitchFamily="18" charset="0"/>
                          </a:rPr>
                        </m:ctrlPr>
                      </m:fPr>
                      <m:num>
                        <m:r>
                          <a:rPr lang="el-GR" sz="2800" b="1" i="1" dirty="0" smtClean="0">
                            <a:latin typeface="Cambria Math" panose="02040503050406030204" pitchFamily="18" charset="0"/>
                          </a:rPr>
                          <m:t>𝝅</m:t>
                        </m:r>
                        <m:r>
                          <a:rPr lang="en-US" sz="2800" b="1" i="1" dirty="0" smtClean="0">
                            <a:latin typeface="Cambria Math" panose="02040503050406030204" pitchFamily="18" charset="0"/>
                          </a:rPr>
                          <m:t>𝒉</m:t>
                        </m:r>
                      </m:num>
                      <m:den>
                        <m:r>
                          <a:rPr lang="en-US" sz="2800" b="1" i="1" dirty="0" smtClean="0">
                            <a:latin typeface="Cambria Math" panose="02040503050406030204" pitchFamily="18" charset="0"/>
                          </a:rPr>
                          <m:t>𝟑</m:t>
                        </m:r>
                      </m:den>
                    </m:f>
                  </m:oMath>
                </a14:m>
                <a:r>
                  <a:rPr lang="en-US" sz="2800" b="1" dirty="0" smtClean="0"/>
                  <a:t>(</a:t>
                </a:r>
                <a14:m>
                  <m:oMath xmlns:m="http://schemas.openxmlformats.org/officeDocument/2006/math">
                    <m:sSup>
                      <m:sSupPr>
                        <m:ctrlPr>
                          <a:rPr lang="en-US" sz="2800" b="1" i="1" dirty="0" smtClean="0">
                            <a:latin typeface="Cambria Math" panose="02040503050406030204" pitchFamily="18" charset="0"/>
                          </a:rPr>
                        </m:ctrlPr>
                      </m:sSupPr>
                      <m:e>
                        <m:r>
                          <a:rPr lang="en-US" sz="2800" b="1" i="1" dirty="0" smtClean="0">
                            <a:latin typeface="Cambria Math" panose="02040503050406030204" pitchFamily="18" charset="0"/>
                          </a:rPr>
                          <m:t>𝑹</m:t>
                        </m:r>
                      </m:e>
                      <m:sup>
                        <m:r>
                          <a:rPr lang="en-US" sz="2800" b="1" i="1" dirty="0" smtClean="0">
                            <a:latin typeface="Cambria Math" panose="02040503050406030204" pitchFamily="18" charset="0"/>
                          </a:rPr>
                          <m:t>𝟐</m:t>
                        </m:r>
                      </m:sup>
                    </m:sSup>
                  </m:oMath>
                </a14:m>
                <a:r>
                  <a:rPr lang="en-US" sz="2800" b="1" dirty="0" smtClean="0"/>
                  <a:t>-2Rr+</a:t>
                </a:r>
                <a14:m>
                  <m:oMath xmlns:m="http://schemas.openxmlformats.org/officeDocument/2006/math">
                    <m:sSup>
                      <m:sSupPr>
                        <m:ctrlPr>
                          <a:rPr lang="el-GR" sz="2800" b="1" i="1" smtClean="0">
                            <a:latin typeface="Cambria Math" panose="02040503050406030204" pitchFamily="18" charset="0"/>
                          </a:rPr>
                        </m:ctrlPr>
                      </m:sSupPr>
                      <m:e>
                        <m:r>
                          <a:rPr lang="en-US" sz="2800" b="1" i="1" smtClean="0">
                            <a:latin typeface="Cambria Math" panose="02040503050406030204" pitchFamily="18" charset="0"/>
                          </a:rPr>
                          <m:t>𝒓</m:t>
                        </m:r>
                      </m:e>
                      <m:sup>
                        <m:r>
                          <a:rPr lang="en-US" sz="2800" b="1" i="1" smtClean="0">
                            <a:latin typeface="Cambria Math" panose="02040503050406030204" pitchFamily="18" charset="0"/>
                          </a:rPr>
                          <m:t>𝟐</m:t>
                        </m:r>
                      </m:sup>
                    </m:sSup>
                  </m:oMath>
                </a14:m>
                <a:r>
                  <a:rPr lang="en-US" sz="2800" b="1" dirty="0" smtClean="0"/>
                  <a:t>).</a:t>
                </a:r>
                <a:br>
                  <a:rPr lang="en-US" sz="2800" b="1" dirty="0" smtClean="0"/>
                </a:br>
                <a:r>
                  <a:rPr lang="en-US" sz="2800" b="1" dirty="0" err="1" smtClean="0"/>
                  <a:t>Demak,V</a:t>
                </a:r>
                <a:r>
                  <a:rPr lang="en-US" sz="2800" b="1" dirty="0" smtClean="0"/>
                  <a:t>=</a:t>
                </a:r>
                <a14:m>
                  <m:oMath xmlns:m="http://schemas.openxmlformats.org/officeDocument/2006/math">
                    <m:f>
                      <m:fPr>
                        <m:ctrlPr>
                          <a:rPr lang="en-US" sz="2800" b="1" i="1" dirty="0" smtClean="0">
                            <a:latin typeface="Cambria Math" panose="02040503050406030204" pitchFamily="18" charset="0"/>
                          </a:rPr>
                        </m:ctrlPr>
                      </m:fPr>
                      <m:num>
                        <m:r>
                          <a:rPr lang="el-GR" sz="2800" b="1" i="1" dirty="0" smtClean="0">
                            <a:latin typeface="Cambria Math" panose="02040503050406030204" pitchFamily="18" charset="0"/>
                          </a:rPr>
                          <m:t>𝝅</m:t>
                        </m:r>
                        <m:r>
                          <a:rPr lang="en-US" sz="2800" b="1" i="1" dirty="0" smtClean="0">
                            <a:latin typeface="Cambria Math" panose="02040503050406030204" pitchFamily="18" charset="0"/>
                          </a:rPr>
                          <m:t>𝒉</m:t>
                        </m:r>
                      </m:num>
                      <m:den>
                        <m:r>
                          <a:rPr lang="en-US" sz="2800" b="1" i="1" dirty="0" smtClean="0">
                            <a:latin typeface="Cambria Math" panose="02040503050406030204" pitchFamily="18" charset="0"/>
                          </a:rPr>
                          <m:t>𝟑</m:t>
                        </m:r>
                      </m:den>
                    </m:f>
                  </m:oMath>
                </a14:m>
                <a:r>
                  <a:rPr lang="en-US" sz="2800" b="1" dirty="0" smtClean="0"/>
                  <a:t>(</a:t>
                </a:r>
                <a14:m>
                  <m:oMath xmlns:m="http://schemas.openxmlformats.org/officeDocument/2006/math">
                    <m:sSup>
                      <m:sSupPr>
                        <m:ctrlPr>
                          <a:rPr lang="en-US" sz="2800" b="1" i="1" dirty="0" smtClean="0">
                            <a:latin typeface="Cambria Math" panose="02040503050406030204" pitchFamily="18" charset="0"/>
                          </a:rPr>
                        </m:ctrlPr>
                      </m:sSupPr>
                      <m:e>
                        <m:r>
                          <a:rPr lang="en-US" sz="2800" b="1" i="1" dirty="0" smtClean="0">
                            <a:latin typeface="Cambria Math" panose="02040503050406030204" pitchFamily="18" charset="0"/>
                          </a:rPr>
                          <m:t>𝑹</m:t>
                        </m:r>
                      </m:e>
                      <m:sup>
                        <m:r>
                          <a:rPr lang="en-US" sz="2800" b="1" i="1" dirty="0" smtClean="0">
                            <a:latin typeface="Cambria Math" panose="02040503050406030204" pitchFamily="18" charset="0"/>
                          </a:rPr>
                          <m:t>𝟐</m:t>
                        </m:r>
                      </m:sup>
                    </m:sSup>
                  </m:oMath>
                </a14:m>
                <a:r>
                  <a:rPr lang="en-US" sz="2800" b="1" dirty="0" smtClean="0"/>
                  <a:t>-2Rr+</a:t>
                </a:r>
                <a14:m>
                  <m:oMath xmlns:m="http://schemas.openxmlformats.org/officeDocument/2006/math">
                    <m:sSup>
                      <m:sSupPr>
                        <m:ctrlPr>
                          <a:rPr lang="el-GR" sz="2800" b="1" i="1" smtClean="0">
                            <a:latin typeface="Cambria Math" panose="02040503050406030204" pitchFamily="18" charset="0"/>
                          </a:rPr>
                        </m:ctrlPr>
                      </m:sSupPr>
                      <m:e>
                        <m:r>
                          <a:rPr lang="en-US" sz="2800" b="1" i="1" smtClean="0">
                            <a:latin typeface="Cambria Math" panose="02040503050406030204" pitchFamily="18" charset="0"/>
                          </a:rPr>
                          <m:t>𝒓</m:t>
                        </m:r>
                      </m:e>
                      <m:sup>
                        <m:r>
                          <a:rPr lang="en-US" sz="2800" b="1" i="1" smtClean="0">
                            <a:latin typeface="Cambria Math" panose="02040503050406030204" pitchFamily="18" charset="0"/>
                          </a:rPr>
                          <m:t>𝟐</m:t>
                        </m:r>
                      </m:sup>
                    </m:sSup>
                  </m:oMath>
                </a14:m>
                <a:r>
                  <a:rPr lang="en-US" sz="2800" b="1" dirty="0" smtClean="0"/>
                  <a:t>).</a:t>
                </a:r>
                <a:endParaRPr lang="ru-RU" sz="2800" b="1" dirty="0"/>
              </a:p>
            </p:txBody>
          </p:sp>
        </mc:Choice>
        <mc:Fallback xmlns="">
          <p:sp>
            <p:nvSpPr>
              <p:cNvPr id="2" name="Заголовок 1"/>
              <p:cNvSpPr>
                <a:spLocks noGrp="1" noRot="1" noChangeAspect="1" noMove="1" noResize="1" noEditPoints="1" noAdjustHandles="1" noChangeArrowheads="1" noChangeShapeType="1" noTextEdit="1"/>
              </p:cNvSpPr>
              <p:nvPr>
                <p:ph type="ctrTitle"/>
              </p:nvPr>
            </p:nvSpPr>
            <p:spPr>
              <a:xfrm>
                <a:off x="347729" y="360607"/>
                <a:ext cx="11372045" cy="6143223"/>
              </a:xfrm>
              <a:blipFill rotWithShape="0">
                <a:blip r:embed="rId2"/>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275473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Подзаголовок 2"/>
              <p:cNvSpPr>
                <a:spLocks noGrp="1"/>
              </p:cNvSpPr>
              <p:nvPr>
                <p:ph type="subTitle" idx="1"/>
              </p:nvPr>
            </p:nvSpPr>
            <p:spPr>
              <a:xfrm>
                <a:off x="270456" y="270455"/>
                <a:ext cx="11552350" cy="6259133"/>
              </a:xfrm>
            </p:spPr>
            <p:txBody>
              <a:bodyPr>
                <a:normAutofit/>
              </a:bodyPr>
              <a:lstStyle/>
              <a:p>
                <a:r>
                  <a:rPr lang="en-US" sz="4400" b="1" dirty="0" smtClean="0"/>
                  <a:t>2-Misol</a:t>
                </a:r>
                <a:r>
                  <a:rPr lang="en-US" sz="4400" dirty="0" smtClean="0"/>
                  <a:t>.</a:t>
                </a:r>
              </a:p>
              <a:p>
                <a14:m>
                  <m:oMath xmlns:m="http://schemas.openxmlformats.org/officeDocument/2006/math">
                    <m:f>
                      <m:fPr>
                        <m:ctrlPr>
                          <a:rPr lang="en-US" sz="3600" b="1" i="1" smtClean="0">
                            <a:latin typeface="Cambria Math" panose="02040503050406030204" pitchFamily="18" charset="0"/>
                          </a:rPr>
                        </m:ctrlPr>
                      </m:fPr>
                      <m:num>
                        <m:sSup>
                          <m:sSupPr>
                            <m:ctrlPr>
                              <a:rPr lang="en-US" sz="3600" b="1" i="1" smtClean="0">
                                <a:latin typeface="Cambria Math" panose="02040503050406030204" pitchFamily="18" charset="0"/>
                              </a:rPr>
                            </m:ctrlPr>
                          </m:sSupPr>
                          <m:e>
                            <m:r>
                              <a:rPr lang="en-US" sz="3600" b="1" i="1" smtClean="0">
                                <a:latin typeface="Cambria Math" panose="02040503050406030204" pitchFamily="18" charset="0"/>
                              </a:rPr>
                              <m:t>𝒙</m:t>
                            </m:r>
                          </m:e>
                          <m:sup>
                            <m:r>
                              <a:rPr lang="en-US" sz="3600" b="1" i="1" smtClean="0">
                                <a:latin typeface="Cambria Math" panose="02040503050406030204" pitchFamily="18" charset="0"/>
                              </a:rPr>
                              <m:t>𝟐</m:t>
                            </m:r>
                          </m:sup>
                        </m:sSup>
                      </m:num>
                      <m:den>
                        <m:sSup>
                          <m:sSupPr>
                            <m:ctrlPr>
                              <a:rPr lang="en-US" sz="3600" b="1" i="1" smtClean="0">
                                <a:latin typeface="Cambria Math" panose="02040503050406030204" pitchFamily="18" charset="0"/>
                              </a:rPr>
                            </m:ctrlPr>
                          </m:sSupPr>
                          <m:e>
                            <m:r>
                              <a:rPr lang="en-US" sz="3600" b="1" i="1" smtClean="0">
                                <a:latin typeface="Cambria Math" panose="02040503050406030204" pitchFamily="18" charset="0"/>
                              </a:rPr>
                              <m:t>𝒂</m:t>
                            </m:r>
                          </m:e>
                          <m:sup>
                            <m:r>
                              <a:rPr lang="en-US" sz="3600" b="1" i="1" smtClean="0">
                                <a:latin typeface="Cambria Math" panose="02040503050406030204" pitchFamily="18" charset="0"/>
                              </a:rPr>
                              <m:t>𝟐</m:t>
                            </m:r>
                          </m:sup>
                        </m:sSup>
                      </m:den>
                    </m:f>
                  </m:oMath>
                </a14:m>
                <a:r>
                  <a:rPr lang="en-US" sz="3600" b="1" dirty="0" smtClean="0"/>
                  <a:t>+</a:t>
                </a:r>
                <a14:m>
                  <m:oMath xmlns:m="http://schemas.openxmlformats.org/officeDocument/2006/math">
                    <m:f>
                      <m:fPr>
                        <m:ctrlPr>
                          <a:rPr lang="en-US" sz="3600" b="1" i="1" dirty="0" smtClean="0">
                            <a:latin typeface="Cambria Math" panose="02040503050406030204" pitchFamily="18" charset="0"/>
                          </a:rPr>
                        </m:ctrlPr>
                      </m:fPr>
                      <m:num>
                        <m:sSup>
                          <m:sSupPr>
                            <m:ctrlPr>
                              <a:rPr lang="en-US" sz="3600" b="1" i="1" dirty="0" smtClean="0">
                                <a:latin typeface="Cambria Math" panose="02040503050406030204" pitchFamily="18" charset="0"/>
                              </a:rPr>
                            </m:ctrlPr>
                          </m:sSupPr>
                          <m:e>
                            <m:r>
                              <a:rPr lang="en-US" sz="3600" b="1" i="1" dirty="0" smtClean="0">
                                <a:latin typeface="Cambria Math" panose="02040503050406030204" pitchFamily="18" charset="0"/>
                              </a:rPr>
                              <m:t>𝒚</m:t>
                            </m:r>
                          </m:e>
                          <m:sup>
                            <m:r>
                              <a:rPr lang="en-US" sz="3600" b="1" i="1" dirty="0" smtClean="0">
                                <a:latin typeface="Cambria Math" panose="02040503050406030204" pitchFamily="18" charset="0"/>
                              </a:rPr>
                              <m:t>𝟐</m:t>
                            </m:r>
                          </m:sup>
                        </m:sSup>
                      </m:num>
                      <m:den>
                        <m:sSup>
                          <m:sSupPr>
                            <m:ctrlPr>
                              <a:rPr lang="en-US" sz="3600" b="1" i="1" dirty="0" smtClean="0">
                                <a:latin typeface="Cambria Math" panose="02040503050406030204" pitchFamily="18" charset="0"/>
                              </a:rPr>
                            </m:ctrlPr>
                          </m:sSupPr>
                          <m:e>
                            <m:r>
                              <a:rPr lang="en-US" sz="3600" b="1" i="1" dirty="0" smtClean="0">
                                <a:latin typeface="Cambria Math" panose="02040503050406030204" pitchFamily="18" charset="0"/>
                              </a:rPr>
                              <m:t>𝒃</m:t>
                            </m:r>
                          </m:e>
                          <m:sup>
                            <m:r>
                              <a:rPr lang="en-US" sz="3600" b="1" i="1" dirty="0" smtClean="0">
                                <a:latin typeface="Cambria Math" panose="02040503050406030204" pitchFamily="18" charset="0"/>
                              </a:rPr>
                              <m:t>𝟐</m:t>
                            </m:r>
                          </m:sup>
                        </m:sSup>
                      </m:den>
                    </m:f>
                  </m:oMath>
                </a14:m>
                <a:r>
                  <a:rPr lang="en-US" sz="3600" b="1" dirty="0" smtClean="0"/>
                  <a:t>=1 </a:t>
                </a:r>
                <a:r>
                  <a:rPr lang="en-US" sz="3600" dirty="0" err="1" smtClean="0"/>
                  <a:t>ellipsni</a:t>
                </a:r>
                <a:r>
                  <a:rPr lang="en-US" sz="3600" dirty="0" smtClean="0"/>
                  <a:t> OX </a:t>
                </a:r>
                <a:r>
                  <a:rPr lang="en-US" sz="3600" dirty="0" err="1" smtClean="0"/>
                  <a:t>o’q</a:t>
                </a:r>
                <a:r>
                  <a:rPr lang="en-US" sz="3600" dirty="0" smtClean="0"/>
                  <a:t> </a:t>
                </a:r>
                <a:r>
                  <a:rPr lang="en-US" sz="3600" dirty="0" err="1" smtClean="0"/>
                  <a:t>atrofida</a:t>
                </a:r>
                <a:r>
                  <a:rPr lang="en-US" sz="3600" dirty="0" smtClean="0"/>
                  <a:t> </a:t>
                </a:r>
                <a:r>
                  <a:rPr lang="en-US" sz="3600" dirty="0" err="1" smtClean="0"/>
                  <a:t>aylantirishdan</a:t>
                </a:r>
                <a:r>
                  <a:rPr lang="en-US" sz="3600" dirty="0" smtClean="0"/>
                  <a:t> </a:t>
                </a:r>
                <a:r>
                  <a:rPr lang="en-US" sz="3600" dirty="0" err="1" smtClean="0"/>
                  <a:t>hosil</a:t>
                </a:r>
                <a:r>
                  <a:rPr lang="en-US" sz="3600" dirty="0" smtClean="0"/>
                  <a:t> </a:t>
                </a:r>
                <a:r>
                  <a:rPr lang="en-US" sz="3600" dirty="0" err="1" smtClean="0"/>
                  <a:t>bo’lgan</a:t>
                </a:r>
                <a:r>
                  <a:rPr lang="en-US" sz="3600" dirty="0" smtClean="0"/>
                  <a:t> </a:t>
                </a:r>
                <a:r>
                  <a:rPr lang="en-US" sz="3600" dirty="0" err="1" smtClean="0"/>
                  <a:t>aylanma</a:t>
                </a:r>
                <a:r>
                  <a:rPr lang="en-US" sz="3600" dirty="0" smtClean="0"/>
                  <a:t> </a:t>
                </a:r>
                <a:r>
                  <a:rPr lang="en-US" sz="3600" dirty="0" err="1" smtClean="0"/>
                  <a:t>jism</a:t>
                </a:r>
                <a:r>
                  <a:rPr lang="en-US" sz="3600" dirty="0" smtClean="0"/>
                  <a:t> </a:t>
                </a:r>
                <a:r>
                  <a:rPr lang="en-US" sz="3600" dirty="0" err="1" smtClean="0"/>
                  <a:t>hajmini</a:t>
                </a:r>
                <a:r>
                  <a:rPr lang="en-US" sz="3600" dirty="0" smtClean="0"/>
                  <a:t> </a:t>
                </a:r>
                <a:r>
                  <a:rPr lang="en-US" sz="3600" dirty="0" err="1" smtClean="0"/>
                  <a:t>hisoblang</a:t>
                </a:r>
                <a:r>
                  <a:rPr lang="en-US" sz="3600" dirty="0" smtClean="0"/>
                  <a:t>. </a:t>
                </a:r>
              </a:p>
              <a:p>
                <a:r>
                  <a:rPr lang="en-US" sz="3600" b="1" dirty="0" err="1" smtClean="0"/>
                  <a:t>Yechish</a:t>
                </a:r>
                <a:r>
                  <a:rPr lang="en-US" sz="3600" dirty="0" err="1" smtClean="0"/>
                  <a:t>.Yuqoridagi</a:t>
                </a:r>
                <a:r>
                  <a:rPr lang="en-US" sz="3600" dirty="0" smtClean="0"/>
                  <a:t> </a:t>
                </a:r>
                <a:r>
                  <a:rPr lang="en-US" sz="3600" dirty="0" err="1" smtClean="0"/>
                  <a:t>keltirib</a:t>
                </a:r>
                <a:r>
                  <a:rPr lang="en-US" sz="3600" dirty="0" smtClean="0"/>
                  <a:t> </a:t>
                </a:r>
                <a:r>
                  <a:rPr lang="en-US" sz="3600" dirty="0" err="1" smtClean="0"/>
                  <a:t>o’tgan</a:t>
                </a:r>
                <a:r>
                  <a:rPr lang="en-US" sz="3600" dirty="0" smtClean="0"/>
                  <a:t> </a:t>
                </a:r>
                <a:r>
                  <a:rPr lang="en-US" sz="3600" dirty="0" err="1" smtClean="0"/>
                  <a:t>formulaga</a:t>
                </a:r>
                <a:r>
                  <a:rPr lang="en-US" sz="3600" dirty="0" smtClean="0"/>
                  <a:t> </a:t>
                </a:r>
                <a:r>
                  <a:rPr lang="en-US" sz="3600" dirty="0" err="1" smtClean="0"/>
                  <a:t>ko’ra</a:t>
                </a:r>
                <a:r>
                  <a:rPr lang="en-US" sz="3600" dirty="0" smtClean="0"/>
                  <a:t> V=</a:t>
                </a:r>
                <a14:m>
                  <m:oMath xmlns:m="http://schemas.openxmlformats.org/officeDocument/2006/math">
                    <m:nary>
                      <m:naryPr>
                        <m:limLoc m:val="undOvr"/>
                        <m:ctrlPr>
                          <a:rPr lang="ru-RU" sz="3600" i="1" smtClean="0">
                            <a:latin typeface="Cambria Math" panose="02040503050406030204" pitchFamily="18" charset="0"/>
                          </a:rPr>
                        </m:ctrlPr>
                      </m:naryPr>
                      <m:sub>
                        <m:r>
                          <m:rPr>
                            <m:brk m:alnAt="24"/>
                          </m:rPr>
                          <a:rPr lang="en-US" sz="3600" b="0" i="1" smtClean="0">
                            <a:latin typeface="Cambria Math" panose="02040503050406030204" pitchFamily="18" charset="0"/>
                          </a:rPr>
                          <m:t>−</m:t>
                        </m:r>
                        <m:r>
                          <a:rPr lang="en-US" sz="3600" b="0" i="1" smtClean="0">
                            <a:latin typeface="Cambria Math" panose="02040503050406030204" pitchFamily="18" charset="0"/>
                          </a:rPr>
                          <m:t>𝑎</m:t>
                        </m:r>
                      </m:sub>
                      <m:sup>
                        <m:r>
                          <a:rPr lang="en-US" sz="3600" b="0" i="1" smtClean="0">
                            <a:latin typeface="Cambria Math" panose="02040503050406030204" pitchFamily="18" charset="0"/>
                          </a:rPr>
                          <m:t>𝑎</m:t>
                        </m:r>
                      </m:sup>
                      <m:e>
                        <m:r>
                          <a:rPr lang="ru-RU" sz="3600" i="1" smtClean="0">
                            <a:latin typeface="Cambria Math" panose="02040503050406030204" pitchFamily="18" charset="0"/>
                            <a:ea typeface="Cambria Math" panose="02040503050406030204" pitchFamily="18" charset="0"/>
                          </a:rPr>
                          <m:t>𝜋</m:t>
                        </m:r>
                        <m:sSup>
                          <m:sSupPr>
                            <m:ctrlPr>
                              <a:rPr lang="ru-RU" sz="3600" i="1" smtClean="0">
                                <a:latin typeface="Cambria Math" panose="02040503050406030204" pitchFamily="18" charset="0"/>
                                <a:ea typeface="Cambria Math" panose="02040503050406030204" pitchFamily="18" charset="0"/>
                              </a:rPr>
                            </m:ctrlPr>
                          </m:sSupPr>
                          <m:e>
                            <m:r>
                              <a:rPr lang="en-US" sz="3600" b="0" i="1" smtClean="0">
                                <a:latin typeface="Cambria Math" panose="02040503050406030204" pitchFamily="18" charset="0"/>
                                <a:ea typeface="Cambria Math" panose="02040503050406030204" pitchFamily="18" charset="0"/>
                              </a:rPr>
                              <m:t>𝑦</m:t>
                            </m:r>
                          </m:e>
                          <m:sup>
                            <m:r>
                              <a:rPr lang="en-US" sz="3600" b="0" i="1" smtClean="0">
                                <a:latin typeface="Cambria Math" panose="02040503050406030204" pitchFamily="18" charset="0"/>
                                <a:ea typeface="Cambria Math" panose="02040503050406030204" pitchFamily="18" charset="0"/>
                              </a:rPr>
                              <m:t>2</m:t>
                            </m:r>
                          </m:sup>
                        </m:sSup>
                        <m:r>
                          <a:rPr lang="en-US" sz="3600" b="0" i="1" smtClean="0">
                            <a:latin typeface="Cambria Math" panose="02040503050406030204" pitchFamily="18" charset="0"/>
                            <a:ea typeface="Cambria Math" panose="02040503050406030204" pitchFamily="18" charset="0"/>
                          </a:rPr>
                          <m:t>𝑑𝑥</m:t>
                        </m:r>
                        <m:r>
                          <a:rPr lang="en-US" sz="3600" b="0" i="1" smtClean="0">
                            <a:latin typeface="Cambria Math" panose="02040503050406030204" pitchFamily="18" charset="0"/>
                            <a:ea typeface="Cambria Math" panose="02040503050406030204" pitchFamily="18" charset="0"/>
                          </a:rPr>
                          <m:t>=</m:t>
                        </m:r>
                        <m:nary>
                          <m:naryPr>
                            <m:limLoc m:val="undOvr"/>
                            <m:ctrlPr>
                              <a:rPr lang="en-US" sz="3600" b="0" i="1" smtClean="0">
                                <a:latin typeface="Cambria Math" panose="02040503050406030204" pitchFamily="18" charset="0"/>
                                <a:ea typeface="Cambria Math" panose="02040503050406030204" pitchFamily="18" charset="0"/>
                              </a:rPr>
                            </m:ctrlPr>
                          </m:naryPr>
                          <m:sub>
                            <m:r>
                              <m:rPr>
                                <m:brk m:alnAt="24"/>
                              </m:rPr>
                              <a:rPr lang="en-US" sz="3600" b="0" i="1" smtClean="0">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𝑎</m:t>
                            </m:r>
                          </m:sub>
                          <m:sup>
                            <m:r>
                              <a:rPr lang="en-US" sz="3600" b="0" i="1" smtClean="0">
                                <a:latin typeface="Cambria Math" panose="02040503050406030204" pitchFamily="18" charset="0"/>
                                <a:ea typeface="Cambria Math" panose="02040503050406030204" pitchFamily="18" charset="0"/>
                              </a:rPr>
                              <m:t>𝑎</m:t>
                            </m:r>
                          </m:sup>
                          <m:e>
                            <m:r>
                              <a:rPr lang="en-US" sz="3600" b="0" i="1" smtClean="0">
                                <a:latin typeface="Cambria Math" panose="02040503050406030204" pitchFamily="18" charset="0"/>
                                <a:ea typeface="Cambria Math" panose="02040503050406030204" pitchFamily="18" charset="0"/>
                              </a:rPr>
                              <m:t>𝜋</m:t>
                            </m:r>
                            <m:f>
                              <m:fPr>
                                <m:ctrlPr>
                                  <a:rPr lang="en-US" sz="3600" b="0" i="1" smtClean="0">
                                    <a:latin typeface="Cambria Math" panose="02040503050406030204" pitchFamily="18" charset="0"/>
                                    <a:ea typeface="Cambria Math" panose="02040503050406030204" pitchFamily="18" charset="0"/>
                                  </a:rPr>
                                </m:ctrlPr>
                              </m:fPr>
                              <m:num>
                                <m:sSup>
                                  <m:sSupPr>
                                    <m:ctrlPr>
                                      <a:rPr lang="en-US" sz="3600" b="0" i="1" smtClean="0">
                                        <a:latin typeface="Cambria Math" panose="02040503050406030204" pitchFamily="18" charset="0"/>
                                        <a:ea typeface="Cambria Math" panose="02040503050406030204" pitchFamily="18" charset="0"/>
                                      </a:rPr>
                                    </m:ctrlPr>
                                  </m:sSupPr>
                                  <m:e>
                                    <m:r>
                                      <a:rPr lang="en-US" sz="3600" b="0" i="1" smtClean="0">
                                        <a:latin typeface="Cambria Math" panose="02040503050406030204" pitchFamily="18" charset="0"/>
                                        <a:ea typeface="Cambria Math" panose="02040503050406030204" pitchFamily="18" charset="0"/>
                                      </a:rPr>
                                      <m:t>𝑏</m:t>
                                    </m:r>
                                  </m:e>
                                  <m:sup>
                                    <m:r>
                                      <a:rPr lang="en-US" sz="3600" b="0" i="1" smtClean="0">
                                        <a:latin typeface="Cambria Math" panose="02040503050406030204" pitchFamily="18" charset="0"/>
                                        <a:ea typeface="Cambria Math" panose="02040503050406030204" pitchFamily="18" charset="0"/>
                                      </a:rPr>
                                      <m:t>2</m:t>
                                    </m:r>
                                  </m:sup>
                                </m:sSup>
                              </m:num>
                              <m:den>
                                <m:sSup>
                                  <m:sSupPr>
                                    <m:ctrlPr>
                                      <a:rPr lang="en-US" sz="3600" b="0" i="1" smtClean="0">
                                        <a:latin typeface="Cambria Math" panose="02040503050406030204" pitchFamily="18" charset="0"/>
                                        <a:ea typeface="Cambria Math" panose="02040503050406030204" pitchFamily="18" charset="0"/>
                                      </a:rPr>
                                    </m:ctrlPr>
                                  </m:sSupPr>
                                  <m:e>
                                    <m:r>
                                      <a:rPr lang="en-US" sz="3600" b="0" i="1" smtClean="0">
                                        <a:latin typeface="Cambria Math" panose="02040503050406030204" pitchFamily="18" charset="0"/>
                                        <a:ea typeface="Cambria Math" panose="02040503050406030204" pitchFamily="18" charset="0"/>
                                      </a:rPr>
                                      <m:t>𝑎</m:t>
                                    </m:r>
                                  </m:e>
                                  <m:sup>
                                    <m:r>
                                      <a:rPr lang="en-US" sz="3600" b="0" i="1" smtClean="0">
                                        <a:latin typeface="Cambria Math" panose="02040503050406030204" pitchFamily="18" charset="0"/>
                                        <a:ea typeface="Cambria Math" panose="02040503050406030204" pitchFamily="18" charset="0"/>
                                      </a:rPr>
                                      <m:t>2</m:t>
                                    </m:r>
                                  </m:sup>
                                </m:sSup>
                              </m:den>
                            </m:f>
                          </m:e>
                        </m:nary>
                      </m:e>
                    </m:nary>
                  </m:oMath>
                </a14:m>
                <a:r>
                  <a:rPr lang="en-US" sz="3600" dirty="0" smtClean="0"/>
                  <a:t>(</a:t>
                </a:r>
                <a14:m>
                  <m:oMath xmlns:m="http://schemas.openxmlformats.org/officeDocument/2006/math">
                    <m:sSup>
                      <m:sSupPr>
                        <m:ctrlPr>
                          <a:rPr lang="en-US" sz="3600" i="1" dirty="0" smtClean="0">
                            <a:latin typeface="Cambria Math" panose="02040503050406030204" pitchFamily="18" charset="0"/>
                          </a:rPr>
                        </m:ctrlPr>
                      </m:sSupPr>
                      <m:e>
                        <m:r>
                          <a:rPr lang="en-US" sz="3600" b="0" i="1" dirty="0" smtClean="0">
                            <a:latin typeface="Cambria Math" panose="02040503050406030204" pitchFamily="18" charset="0"/>
                          </a:rPr>
                          <m:t>𝑎</m:t>
                        </m:r>
                      </m:e>
                      <m:sup>
                        <m:r>
                          <a:rPr lang="en-US" sz="3600" b="0" i="1" dirty="0" smtClean="0">
                            <a:latin typeface="Cambria Math" panose="02040503050406030204" pitchFamily="18" charset="0"/>
                          </a:rPr>
                          <m:t>2</m:t>
                        </m:r>
                      </m:sup>
                    </m:sSup>
                    <m:r>
                      <a:rPr lang="en-US" sz="3600" b="0" i="1" dirty="0" smtClean="0">
                        <a:latin typeface="Cambria Math" panose="02040503050406030204" pitchFamily="18" charset="0"/>
                      </a:rPr>
                      <m:t>−</m:t>
                    </m:r>
                    <m:sSup>
                      <m:sSupPr>
                        <m:ctrlPr>
                          <a:rPr lang="en-US" sz="3600" i="1" dirty="0" smtClean="0">
                            <a:latin typeface="Cambria Math" panose="02040503050406030204" pitchFamily="18" charset="0"/>
                          </a:rPr>
                        </m:ctrlPr>
                      </m:sSupPr>
                      <m:e>
                        <m:r>
                          <a:rPr lang="en-US" sz="3600" b="0" i="1" dirty="0" smtClean="0">
                            <a:latin typeface="Cambria Math" panose="02040503050406030204" pitchFamily="18" charset="0"/>
                          </a:rPr>
                          <m:t>𝑏</m:t>
                        </m:r>
                      </m:e>
                      <m:sup>
                        <m:r>
                          <a:rPr lang="en-US" sz="3600" b="0" i="1" dirty="0" smtClean="0">
                            <a:latin typeface="Cambria Math" panose="02040503050406030204" pitchFamily="18" charset="0"/>
                          </a:rPr>
                          <m:t>2</m:t>
                        </m:r>
                      </m:sup>
                    </m:sSup>
                  </m:oMath>
                </a14:m>
                <a:r>
                  <a:rPr lang="en-US" sz="3600" dirty="0" smtClean="0"/>
                  <a:t>)dx=</a:t>
                </a:r>
                <a14:m>
                  <m:oMath xmlns:m="http://schemas.openxmlformats.org/officeDocument/2006/math">
                    <m:r>
                      <a:rPr lang="en-US" sz="3600" i="1">
                        <a:latin typeface="Cambria Math" panose="02040503050406030204" pitchFamily="18" charset="0"/>
                        <a:ea typeface="Cambria Math" panose="02040503050406030204" pitchFamily="18" charset="0"/>
                      </a:rPr>
                      <m:t>𝜋</m:t>
                    </m:r>
                    <m:f>
                      <m:fPr>
                        <m:ctrlPr>
                          <a:rPr lang="en-US" sz="3600" i="1">
                            <a:latin typeface="Cambria Math" panose="02040503050406030204" pitchFamily="18" charset="0"/>
                            <a:ea typeface="Cambria Math" panose="02040503050406030204" pitchFamily="18" charset="0"/>
                          </a:rPr>
                        </m:ctrlPr>
                      </m:fPr>
                      <m:num>
                        <m:sSup>
                          <m:sSupPr>
                            <m:ctrlPr>
                              <a:rPr lang="en-US" sz="3600" i="1">
                                <a:latin typeface="Cambria Math" panose="02040503050406030204" pitchFamily="18" charset="0"/>
                                <a:ea typeface="Cambria Math" panose="02040503050406030204" pitchFamily="18" charset="0"/>
                              </a:rPr>
                            </m:ctrlPr>
                          </m:sSupPr>
                          <m:e>
                            <m:r>
                              <a:rPr lang="en-US" sz="3600" i="1">
                                <a:latin typeface="Cambria Math" panose="02040503050406030204" pitchFamily="18" charset="0"/>
                                <a:ea typeface="Cambria Math" panose="02040503050406030204" pitchFamily="18" charset="0"/>
                              </a:rPr>
                              <m:t>𝑏</m:t>
                            </m:r>
                          </m:e>
                          <m:sup>
                            <m:r>
                              <a:rPr lang="en-US" sz="3600" i="1">
                                <a:latin typeface="Cambria Math" panose="02040503050406030204" pitchFamily="18" charset="0"/>
                                <a:ea typeface="Cambria Math" panose="02040503050406030204" pitchFamily="18" charset="0"/>
                              </a:rPr>
                              <m:t>2</m:t>
                            </m:r>
                          </m:sup>
                        </m:sSup>
                      </m:num>
                      <m:den>
                        <m:sSup>
                          <m:sSupPr>
                            <m:ctrlPr>
                              <a:rPr lang="en-US" sz="3600" i="1">
                                <a:latin typeface="Cambria Math" panose="02040503050406030204" pitchFamily="18" charset="0"/>
                                <a:ea typeface="Cambria Math" panose="02040503050406030204" pitchFamily="18" charset="0"/>
                              </a:rPr>
                            </m:ctrlPr>
                          </m:sSupPr>
                          <m:e>
                            <m:r>
                              <a:rPr lang="en-US" sz="3600" i="1">
                                <a:latin typeface="Cambria Math" panose="02040503050406030204" pitchFamily="18" charset="0"/>
                                <a:ea typeface="Cambria Math" panose="02040503050406030204" pitchFamily="18" charset="0"/>
                              </a:rPr>
                              <m:t>𝑎</m:t>
                            </m:r>
                          </m:e>
                          <m:sup>
                            <m:r>
                              <a:rPr lang="en-US" sz="3600" i="1">
                                <a:latin typeface="Cambria Math" panose="02040503050406030204" pitchFamily="18" charset="0"/>
                                <a:ea typeface="Cambria Math" panose="02040503050406030204" pitchFamily="18" charset="0"/>
                              </a:rPr>
                              <m:t>2</m:t>
                            </m:r>
                          </m:sup>
                        </m:sSup>
                      </m:den>
                    </m:f>
                  </m:oMath>
                </a14:m>
                <a:endParaRPr lang="en-US" sz="3600" dirty="0" smtClean="0"/>
              </a:p>
              <a:p>
                <a14:m>
                  <m:oMath xmlns:m="http://schemas.openxmlformats.org/officeDocument/2006/math">
                    <m:r>
                      <a:rPr lang="en-US" sz="3600" b="0" i="1" dirty="0" smtClean="0">
                        <a:latin typeface="Cambria Math" panose="02040503050406030204" pitchFamily="18" charset="0"/>
                      </a:rPr>
                      <m:t>(</m:t>
                    </m:r>
                    <m:sSup>
                      <m:sSupPr>
                        <m:ctrlPr>
                          <a:rPr lang="en-US" sz="3600" i="1" dirty="0">
                            <a:latin typeface="Cambria Math" panose="02040503050406030204" pitchFamily="18" charset="0"/>
                          </a:rPr>
                        </m:ctrlPr>
                      </m:sSupPr>
                      <m:e>
                        <m:r>
                          <a:rPr lang="en-US" sz="3600" i="1" dirty="0">
                            <a:latin typeface="Cambria Math" panose="02040503050406030204" pitchFamily="18" charset="0"/>
                          </a:rPr>
                          <m:t>𝑎</m:t>
                        </m:r>
                      </m:e>
                      <m:sup>
                        <m:r>
                          <a:rPr lang="en-US" sz="3600" i="1" dirty="0">
                            <a:latin typeface="Cambria Math" panose="02040503050406030204" pitchFamily="18" charset="0"/>
                          </a:rPr>
                          <m:t>2</m:t>
                        </m:r>
                      </m:sup>
                    </m:sSup>
                  </m:oMath>
                </a14:m>
                <a:r>
                  <a:rPr lang="en-US" sz="3600" dirty="0" smtClean="0"/>
                  <a:t>x-</a:t>
                </a:r>
                <a14:m>
                  <m:oMath xmlns:m="http://schemas.openxmlformats.org/officeDocument/2006/math">
                    <m:f>
                      <m:fPr>
                        <m:ctrlPr>
                          <a:rPr lang="en-US" sz="3600" i="1" dirty="0" smtClean="0">
                            <a:latin typeface="Cambria Math" panose="02040503050406030204" pitchFamily="18" charset="0"/>
                          </a:rPr>
                        </m:ctrlPr>
                      </m:fPr>
                      <m:num>
                        <m:sSup>
                          <m:sSupPr>
                            <m:ctrlPr>
                              <a:rPr lang="en-US" sz="3600" i="1" dirty="0" smtClean="0">
                                <a:latin typeface="Cambria Math" panose="02040503050406030204" pitchFamily="18" charset="0"/>
                              </a:rPr>
                            </m:ctrlPr>
                          </m:sSupPr>
                          <m:e>
                            <m:r>
                              <a:rPr lang="en-US" sz="3600" b="0" i="1" dirty="0" smtClean="0">
                                <a:latin typeface="Cambria Math" panose="02040503050406030204" pitchFamily="18" charset="0"/>
                              </a:rPr>
                              <m:t>𝑥</m:t>
                            </m:r>
                          </m:e>
                          <m:sup>
                            <m:r>
                              <a:rPr lang="en-US" sz="3600" b="0" i="1" dirty="0" smtClean="0">
                                <a:latin typeface="Cambria Math" panose="02040503050406030204" pitchFamily="18" charset="0"/>
                              </a:rPr>
                              <m:t>3</m:t>
                            </m:r>
                          </m:sup>
                        </m:sSup>
                      </m:num>
                      <m:den>
                        <m:r>
                          <a:rPr lang="en-US" sz="3600" b="0" i="1" dirty="0" smtClean="0">
                            <a:latin typeface="Cambria Math" panose="02040503050406030204" pitchFamily="18" charset="0"/>
                          </a:rPr>
                          <m:t>3</m:t>
                        </m:r>
                      </m:den>
                    </m:f>
                  </m:oMath>
                </a14:m>
                <a:r>
                  <a:rPr lang="en-US" sz="3600" dirty="0" smtClean="0"/>
                  <a:t>)</a:t>
                </a:r>
                <a14:m>
                  <m:oMath xmlns:m="http://schemas.openxmlformats.org/officeDocument/2006/math">
                    <m:r>
                      <a:rPr lang="en-US" sz="3600" i="1" dirty="0" smtClean="0">
                        <a:latin typeface="Cambria Math" panose="02040503050406030204" pitchFamily="18" charset="0"/>
                      </a:rPr>
                      <m:t>|</m:t>
                    </m:r>
                  </m:oMath>
                </a14:m>
                <a:r>
                  <a:rPr lang="en-US" sz="3600" dirty="0" smtClean="0"/>
                  <a:t>=2</a:t>
                </a:r>
                <a14:m>
                  <m:oMath xmlns:m="http://schemas.openxmlformats.org/officeDocument/2006/math">
                    <m:r>
                      <a:rPr lang="en-US" sz="3600" i="1">
                        <a:latin typeface="Cambria Math" panose="02040503050406030204" pitchFamily="18" charset="0"/>
                        <a:ea typeface="Cambria Math" panose="02040503050406030204" pitchFamily="18" charset="0"/>
                      </a:rPr>
                      <m:t>𝜋</m:t>
                    </m:r>
                    <m:f>
                      <m:fPr>
                        <m:ctrlPr>
                          <a:rPr lang="en-US" sz="3600" i="1">
                            <a:latin typeface="Cambria Math" panose="02040503050406030204" pitchFamily="18" charset="0"/>
                            <a:ea typeface="Cambria Math" panose="02040503050406030204" pitchFamily="18" charset="0"/>
                          </a:rPr>
                        </m:ctrlPr>
                      </m:fPr>
                      <m:num>
                        <m:sSup>
                          <m:sSupPr>
                            <m:ctrlPr>
                              <a:rPr lang="en-US" sz="3600" i="1">
                                <a:latin typeface="Cambria Math" panose="02040503050406030204" pitchFamily="18" charset="0"/>
                                <a:ea typeface="Cambria Math" panose="02040503050406030204" pitchFamily="18" charset="0"/>
                              </a:rPr>
                            </m:ctrlPr>
                          </m:sSupPr>
                          <m:e>
                            <m:r>
                              <a:rPr lang="en-US" sz="3600" i="1">
                                <a:latin typeface="Cambria Math" panose="02040503050406030204" pitchFamily="18" charset="0"/>
                                <a:ea typeface="Cambria Math" panose="02040503050406030204" pitchFamily="18" charset="0"/>
                              </a:rPr>
                              <m:t>𝑏</m:t>
                            </m:r>
                          </m:e>
                          <m:sup>
                            <m:r>
                              <a:rPr lang="en-US" sz="3600" i="1">
                                <a:latin typeface="Cambria Math" panose="02040503050406030204" pitchFamily="18" charset="0"/>
                                <a:ea typeface="Cambria Math" panose="02040503050406030204" pitchFamily="18" charset="0"/>
                              </a:rPr>
                              <m:t>2</m:t>
                            </m:r>
                          </m:sup>
                        </m:sSup>
                      </m:num>
                      <m:den>
                        <m:sSup>
                          <m:sSupPr>
                            <m:ctrlPr>
                              <a:rPr lang="en-US" sz="3600" i="1">
                                <a:latin typeface="Cambria Math" panose="02040503050406030204" pitchFamily="18" charset="0"/>
                                <a:ea typeface="Cambria Math" panose="02040503050406030204" pitchFamily="18" charset="0"/>
                              </a:rPr>
                            </m:ctrlPr>
                          </m:sSupPr>
                          <m:e>
                            <m:r>
                              <a:rPr lang="en-US" sz="3600" i="1">
                                <a:latin typeface="Cambria Math" panose="02040503050406030204" pitchFamily="18" charset="0"/>
                                <a:ea typeface="Cambria Math" panose="02040503050406030204" pitchFamily="18" charset="0"/>
                              </a:rPr>
                              <m:t>𝑎</m:t>
                            </m:r>
                          </m:e>
                          <m:sup>
                            <m:r>
                              <a:rPr lang="en-US" sz="3600" i="1">
                                <a:latin typeface="Cambria Math" panose="02040503050406030204" pitchFamily="18" charset="0"/>
                                <a:ea typeface="Cambria Math" panose="02040503050406030204" pitchFamily="18" charset="0"/>
                              </a:rPr>
                              <m:t>2</m:t>
                            </m:r>
                          </m:sup>
                        </m:sSup>
                      </m:den>
                    </m:f>
                  </m:oMath>
                </a14:m>
                <a:r>
                  <a:rPr lang="en-US" sz="3600" dirty="0" smtClean="0"/>
                  <a:t>(</a:t>
                </a:r>
                <a14:m>
                  <m:oMath xmlns:m="http://schemas.openxmlformats.org/officeDocument/2006/math">
                    <m:sSup>
                      <m:sSupPr>
                        <m:ctrlPr>
                          <a:rPr lang="en-US" sz="3600" i="1" dirty="0" smtClean="0">
                            <a:latin typeface="Cambria Math" panose="02040503050406030204" pitchFamily="18" charset="0"/>
                          </a:rPr>
                        </m:ctrlPr>
                      </m:sSupPr>
                      <m:e>
                        <m:r>
                          <a:rPr lang="en-US" sz="3600" b="0" i="1" dirty="0" smtClean="0">
                            <a:latin typeface="Cambria Math" panose="02040503050406030204" pitchFamily="18" charset="0"/>
                          </a:rPr>
                          <m:t>𝑎</m:t>
                        </m:r>
                      </m:e>
                      <m:sup>
                        <m:r>
                          <a:rPr lang="en-US" sz="3600" b="0" i="1" dirty="0" smtClean="0">
                            <a:latin typeface="Cambria Math" panose="02040503050406030204" pitchFamily="18" charset="0"/>
                          </a:rPr>
                          <m:t>3</m:t>
                        </m:r>
                      </m:sup>
                    </m:sSup>
                  </m:oMath>
                </a14:m>
                <a:r>
                  <a:rPr lang="en-US" sz="3600" dirty="0" smtClean="0"/>
                  <a:t>-</a:t>
                </a:r>
                <a14:m>
                  <m:oMath xmlns:m="http://schemas.openxmlformats.org/officeDocument/2006/math">
                    <m:f>
                      <m:fPr>
                        <m:ctrlPr>
                          <a:rPr lang="en-US" sz="3600" i="1" dirty="0" smtClean="0">
                            <a:latin typeface="Cambria Math" panose="02040503050406030204" pitchFamily="18" charset="0"/>
                          </a:rPr>
                        </m:ctrlPr>
                      </m:fPr>
                      <m:num>
                        <m:sSup>
                          <m:sSupPr>
                            <m:ctrlPr>
                              <a:rPr lang="en-US" sz="3600" i="1" dirty="0" smtClean="0">
                                <a:latin typeface="Cambria Math" panose="02040503050406030204" pitchFamily="18" charset="0"/>
                              </a:rPr>
                            </m:ctrlPr>
                          </m:sSupPr>
                          <m:e>
                            <m:r>
                              <a:rPr lang="en-US" sz="3600" b="0" i="1" dirty="0" smtClean="0">
                                <a:latin typeface="Cambria Math" panose="02040503050406030204" pitchFamily="18" charset="0"/>
                              </a:rPr>
                              <m:t>𝑎</m:t>
                            </m:r>
                          </m:e>
                          <m:sup>
                            <m:r>
                              <a:rPr lang="en-US" sz="3600" b="0" i="1" dirty="0" smtClean="0">
                                <a:latin typeface="Cambria Math" panose="02040503050406030204" pitchFamily="18" charset="0"/>
                              </a:rPr>
                              <m:t>3</m:t>
                            </m:r>
                          </m:sup>
                        </m:sSup>
                      </m:num>
                      <m:den>
                        <m:r>
                          <a:rPr lang="en-US" sz="3600" b="0" i="1" dirty="0" smtClean="0">
                            <a:latin typeface="Cambria Math" panose="02040503050406030204" pitchFamily="18" charset="0"/>
                          </a:rPr>
                          <m:t>3</m:t>
                        </m:r>
                      </m:den>
                    </m:f>
                  </m:oMath>
                </a14:m>
                <a:r>
                  <a:rPr lang="en-US" sz="3600" dirty="0" smtClean="0"/>
                  <a:t>)=</a:t>
                </a:r>
                <a14:m>
                  <m:oMath xmlns:m="http://schemas.openxmlformats.org/officeDocument/2006/math">
                    <m:f>
                      <m:fPr>
                        <m:ctrlPr>
                          <a:rPr lang="en-US" sz="3600" i="1" dirty="0" smtClean="0">
                            <a:latin typeface="Cambria Math" panose="02040503050406030204" pitchFamily="18" charset="0"/>
                          </a:rPr>
                        </m:ctrlPr>
                      </m:fPr>
                      <m:num>
                        <m:r>
                          <a:rPr lang="en-US" sz="3600" b="0" i="1" dirty="0" smtClean="0">
                            <a:latin typeface="Cambria Math" panose="02040503050406030204" pitchFamily="18" charset="0"/>
                          </a:rPr>
                          <m:t>4</m:t>
                        </m:r>
                      </m:num>
                      <m:den>
                        <m:r>
                          <a:rPr lang="en-US" sz="3600" b="0" i="1" dirty="0" smtClean="0">
                            <a:latin typeface="Cambria Math" panose="02040503050406030204" pitchFamily="18" charset="0"/>
                          </a:rPr>
                          <m:t>3</m:t>
                        </m:r>
                      </m:den>
                    </m:f>
                    <m:r>
                      <a:rPr lang="en-US" sz="3600" i="1" dirty="0" smtClean="0">
                        <a:latin typeface="Cambria Math" panose="02040503050406030204" pitchFamily="18" charset="0"/>
                        <a:ea typeface="Cambria Math" panose="02040503050406030204" pitchFamily="18" charset="0"/>
                      </a:rPr>
                      <m:t>𝜋</m:t>
                    </m:r>
                    <m:r>
                      <a:rPr lang="en-US" sz="3600" b="0" i="1" dirty="0" smtClean="0">
                        <a:latin typeface="Cambria Math" panose="02040503050406030204" pitchFamily="18" charset="0"/>
                        <a:ea typeface="Cambria Math" panose="02040503050406030204" pitchFamily="18" charset="0"/>
                      </a:rPr>
                      <m:t>𝑎</m:t>
                    </m:r>
                    <m:sSup>
                      <m:sSupPr>
                        <m:ctrlPr>
                          <a:rPr lang="en-US" sz="3600" b="0" i="1" dirty="0" smtClean="0">
                            <a:latin typeface="Cambria Math" panose="02040503050406030204" pitchFamily="18" charset="0"/>
                            <a:ea typeface="Cambria Math" panose="02040503050406030204" pitchFamily="18" charset="0"/>
                          </a:rPr>
                        </m:ctrlPr>
                      </m:sSupPr>
                      <m:e>
                        <m:r>
                          <a:rPr lang="en-US" sz="3600" b="0" i="1" dirty="0" smtClean="0">
                            <a:latin typeface="Cambria Math" panose="02040503050406030204" pitchFamily="18" charset="0"/>
                            <a:ea typeface="Cambria Math" panose="02040503050406030204" pitchFamily="18" charset="0"/>
                          </a:rPr>
                          <m:t>𝑏</m:t>
                        </m:r>
                      </m:e>
                      <m:sup>
                        <m:r>
                          <a:rPr lang="en-US" sz="3600" b="0" i="1" dirty="0" smtClean="0">
                            <a:latin typeface="Cambria Math" panose="02040503050406030204" pitchFamily="18" charset="0"/>
                            <a:ea typeface="Cambria Math" panose="02040503050406030204" pitchFamily="18" charset="0"/>
                          </a:rPr>
                          <m:t>2</m:t>
                        </m:r>
                      </m:sup>
                    </m:sSup>
                  </m:oMath>
                </a14:m>
                <a:r>
                  <a:rPr lang="en-US" sz="4400" dirty="0" smtClean="0"/>
                  <a:t>.</a:t>
                </a:r>
                <a:endParaRPr lang="ru-RU" sz="4400" dirty="0"/>
              </a:p>
            </p:txBody>
          </p:sp>
        </mc:Choice>
        <mc:Fallback xmlns="">
          <p:sp>
            <p:nvSpPr>
              <p:cNvPr id="3" name="Подзаголовок 2"/>
              <p:cNvSpPr>
                <a:spLocks noGrp="1" noRot="1" noChangeAspect="1" noMove="1" noResize="1" noEditPoints="1" noAdjustHandles="1" noChangeArrowheads="1" noChangeShapeType="1" noTextEdit="1"/>
              </p:cNvSpPr>
              <p:nvPr>
                <p:ph type="subTitle" idx="1"/>
              </p:nvPr>
            </p:nvSpPr>
            <p:spPr>
              <a:xfrm>
                <a:off x="270456" y="270455"/>
                <a:ext cx="11552350" cy="6259133"/>
              </a:xfrm>
              <a:blipFill rotWithShape="0">
                <a:blip r:embed="rId3"/>
                <a:stretch>
                  <a:fillRect l="-2111" t="-1947" b="-2434"/>
                </a:stretch>
              </a:blipFill>
            </p:spPr>
            <p:txBody>
              <a:bodyPr/>
              <a:lstStyle/>
              <a:p>
                <a:r>
                  <a:rPr lang="ru-RU">
                    <a:noFill/>
                  </a:rPr>
                  <a:t> </a:t>
                </a:r>
              </a:p>
            </p:txBody>
          </p:sp>
        </mc:Fallback>
      </mc:AlternateContent>
    </p:spTree>
    <p:extLst>
      <p:ext uri="{BB962C8B-B14F-4D97-AF65-F5344CB8AC3E}">
        <p14:creationId xmlns:p14="http://schemas.microsoft.com/office/powerpoint/2010/main" val="41659892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Заголовок 1"/>
              <p:cNvSpPr>
                <a:spLocks noGrp="1"/>
              </p:cNvSpPr>
              <p:nvPr>
                <p:ph type="title"/>
              </p:nvPr>
            </p:nvSpPr>
            <p:spPr>
              <a:xfrm>
                <a:off x="128790" y="236337"/>
                <a:ext cx="11874320" cy="6267494"/>
              </a:xfrm>
            </p:spPr>
            <p:txBody>
              <a:bodyPr anchor="t">
                <a:normAutofit fontScale="90000"/>
              </a:bodyPr>
              <a:lstStyle/>
              <a:p>
                <a:r>
                  <a:rPr lang="en-US" sz="4000" b="1" dirty="0" err="1"/>
                  <a:t>Parametrik</a:t>
                </a:r>
                <a:r>
                  <a:rPr lang="en-US" sz="4000" b="1" dirty="0"/>
                  <a:t> </a:t>
                </a:r>
                <a:r>
                  <a:rPr lang="en-US" sz="4000" b="1" dirty="0" err="1"/>
                  <a:t>usulda</a:t>
                </a:r>
                <a:r>
                  <a:rPr lang="en-US" sz="4000" b="1" dirty="0"/>
                  <a:t> </a:t>
                </a:r>
                <a:r>
                  <a:rPr lang="en-US" sz="4000" b="1" dirty="0" err="1"/>
                  <a:t>berilgan</a:t>
                </a:r>
                <a:r>
                  <a:rPr lang="en-US" sz="4000" b="1" dirty="0"/>
                  <a:t> </a:t>
                </a:r>
                <a:r>
                  <a:rPr lang="en-US" sz="4000" b="1" dirty="0" err="1"/>
                  <a:t>egri</a:t>
                </a:r>
                <a:r>
                  <a:rPr lang="en-US" sz="4000" b="1" dirty="0"/>
                  <a:t> </a:t>
                </a:r>
                <a:r>
                  <a:rPr lang="en-US" sz="4000" b="1" dirty="0" err="1"/>
                  <a:t>chiziqning</a:t>
                </a:r>
                <a:r>
                  <a:rPr lang="en-US" sz="4000" b="1" dirty="0"/>
                  <a:t> </a:t>
                </a:r>
                <a:r>
                  <a:rPr lang="en-US" sz="4000" b="1" dirty="0" err="1"/>
                  <a:t>aylanishidan</a:t>
                </a:r>
                <a:r>
                  <a:rPr lang="en-US" sz="4000" b="1" dirty="0"/>
                  <a:t> </a:t>
                </a:r>
                <a:r>
                  <a:rPr lang="en-US" sz="4000" b="1" dirty="0" err="1"/>
                  <a:t>hosil</a:t>
                </a:r>
                <a:r>
                  <a:rPr lang="en-US" sz="4000" b="1" dirty="0"/>
                  <a:t> </a:t>
                </a:r>
                <a:r>
                  <a:rPr lang="en-US" sz="4000" b="1" dirty="0" err="1"/>
                  <a:t>bo’lgan</a:t>
                </a:r>
                <a:r>
                  <a:rPr lang="en-US" sz="4000" b="1" dirty="0"/>
                  <a:t> </a:t>
                </a:r>
                <a:r>
                  <a:rPr lang="en-US" sz="4000" b="1" dirty="0" err="1"/>
                  <a:t>aylanma</a:t>
                </a:r>
                <a:r>
                  <a:rPr lang="en-US" sz="4000" b="1" dirty="0"/>
                  <a:t> </a:t>
                </a:r>
                <a:r>
                  <a:rPr lang="en-US" sz="4000" b="1" dirty="0" err="1"/>
                  <a:t>jism</a:t>
                </a:r>
                <a:r>
                  <a:rPr lang="en-US" sz="4000" b="1" dirty="0"/>
                  <a:t> </a:t>
                </a:r>
                <a:r>
                  <a:rPr lang="en-US" sz="4000" b="1" dirty="0" err="1"/>
                  <a:t>hajmi</a:t>
                </a:r>
                <a:r>
                  <a:rPr lang="en-US" sz="4000" dirty="0" smtClean="0"/>
                  <a:t>.</a:t>
                </a:r>
                <a:br>
                  <a:rPr lang="en-US" sz="4000" dirty="0" smtClean="0"/>
                </a:br>
                <a:r>
                  <a:rPr lang="en-US" sz="4000" dirty="0"/>
                  <a:t> </a:t>
                </a:r>
                <a:r>
                  <a:rPr lang="en-US" sz="4000" dirty="0" smtClean="0"/>
                  <a:t>             Agar y=f(x) (a ≤x≤ b) </a:t>
                </a:r>
                <a:r>
                  <a:rPr lang="en-US" sz="4000" dirty="0" err="1" smtClean="0"/>
                  <a:t>egri</a:t>
                </a:r>
                <a:r>
                  <a:rPr lang="en-US" sz="4000" dirty="0" smtClean="0"/>
                  <a:t> </a:t>
                </a:r>
                <a:r>
                  <a:rPr lang="en-US" sz="4000" dirty="0" err="1" smtClean="0"/>
                  <a:t>chiziq</a:t>
                </a:r>
                <a:r>
                  <a:rPr lang="en-US" sz="4000" dirty="0" smtClean="0"/>
                  <a:t> </a:t>
                </a:r>
                <a:r>
                  <a:rPr lang="en-US" sz="4000" dirty="0" err="1" smtClean="0"/>
                  <a:t>parametrik</a:t>
                </a:r>
                <a:r>
                  <a:rPr lang="en-US" sz="4000" dirty="0" smtClean="0"/>
                  <a:t> </a:t>
                </a:r>
                <a:r>
                  <a:rPr lang="en-US" sz="4000" dirty="0" err="1" smtClean="0"/>
                  <a:t>usulda</a:t>
                </a:r>
                <a:r>
                  <a:rPr lang="en-US" sz="4000" dirty="0" smtClean="0"/>
                  <a:t> </a:t>
                </a:r>
                <a:r>
                  <a:rPr lang="en-US" sz="4000" dirty="0" err="1" smtClean="0"/>
                  <a:t>quyidagi</a:t>
                </a:r>
                <a:r>
                  <a:rPr lang="en-US" sz="4000" dirty="0" smtClean="0"/>
                  <a:t>:</a:t>
                </a:r>
                <a:br>
                  <a:rPr lang="en-US" sz="4000" dirty="0" smtClean="0"/>
                </a:br>
                <a:r>
                  <a:rPr lang="en-US" sz="4000" dirty="0"/>
                  <a:t> </a:t>
                </a:r>
                <a:r>
                  <a:rPr lang="en-US" sz="4000" dirty="0" smtClean="0"/>
                  <a:t>     x=x(t)  ,  y=y(t)         (</a:t>
                </a:r>
                <a14:m>
                  <m:oMath xmlns:m="http://schemas.openxmlformats.org/officeDocument/2006/math">
                    <m:r>
                      <a:rPr lang="en-US" sz="4000" i="1" smtClean="0">
                        <a:latin typeface="Cambria Math" panose="02040503050406030204" pitchFamily="18" charset="0"/>
                        <a:ea typeface="Cambria Math" panose="02040503050406030204" pitchFamily="18" charset="0"/>
                      </a:rPr>
                      <m:t>𝛼</m:t>
                    </m:r>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𝑡</m:t>
                    </m:r>
                    <m:r>
                      <a:rPr lang="en-US" sz="4000" b="0" i="1" smtClean="0">
                        <a:latin typeface="Cambria Math" panose="02040503050406030204" pitchFamily="18" charset="0"/>
                        <a:ea typeface="Cambria Math" panose="02040503050406030204" pitchFamily="18" charset="0"/>
                      </a:rPr>
                      <m:t>≤</m:t>
                    </m:r>
                    <m:r>
                      <a:rPr lang="en-US" sz="4000" i="1" smtClean="0">
                        <a:latin typeface="Cambria Math" panose="02040503050406030204" pitchFamily="18" charset="0"/>
                        <a:ea typeface="Cambria Math" panose="02040503050406030204" pitchFamily="18" charset="0"/>
                      </a:rPr>
                      <m:t>𝛽</m:t>
                    </m:r>
                  </m:oMath>
                </a14:m>
                <a:r>
                  <a:rPr lang="en-US" sz="4000" dirty="0" smtClean="0"/>
                  <a:t>) </a:t>
                </a:r>
                <a:r>
                  <a:rPr lang="en-US" sz="4000" dirty="0" err="1" smtClean="0"/>
                  <a:t>ko’rinishda</a:t>
                </a:r>
                <a:r>
                  <a:rPr lang="en-US" sz="4000" dirty="0" smtClean="0"/>
                  <a:t> </a:t>
                </a:r>
                <a:r>
                  <a:rPr lang="en-US" sz="4000" dirty="0" err="1" smtClean="0"/>
                  <a:t>berilgan</a:t>
                </a:r>
                <a:r>
                  <a:rPr lang="en-US" sz="4000" dirty="0" smtClean="0"/>
                  <a:t> </a:t>
                </a:r>
                <a:r>
                  <a:rPr lang="en-US" sz="4000" dirty="0" err="1" smtClean="0"/>
                  <a:t>bo’lsa,egri</a:t>
                </a:r>
                <a:r>
                  <a:rPr lang="en-US" sz="4000" dirty="0" smtClean="0"/>
                  <a:t> </a:t>
                </a:r>
                <a:r>
                  <a:rPr lang="en-US" sz="4000" dirty="0" err="1" smtClean="0"/>
                  <a:t>chiziqli</a:t>
                </a:r>
                <a:r>
                  <a:rPr lang="en-US" sz="4000" dirty="0" smtClean="0"/>
                  <a:t> </a:t>
                </a:r>
                <a:r>
                  <a:rPr lang="en-US" sz="4000" dirty="0" err="1" smtClean="0"/>
                  <a:t>trapetsiyaning</a:t>
                </a:r>
                <a:r>
                  <a:rPr lang="en-US" sz="4000" dirty="0" smtClean="0"/>
                  <a:t> 0X </a:t>
                </a:r>
                <a:r>
                  <a:rPr lang="en-US" sz="4000" dirty="0" err="1" smtClean="0"/>
                  <a:t>o’q</a:t>
                </a:r>
                <a:r>
                  <a:rPr lang="en-US" sz="4000" dirty="0" smtClean="0"/>
                  <a:t> </a:t>
                </a:r>
                <a:r>
                  <a:rPr lang="en-US" sz="4000" dirty="0" err="1" smtClean="0"/>
                  <a:t>atrofida</a:t>
                </a:r>
                <a:r>
                  <a:rPr lang="en-US" sz="4000" dirty="0" smtClean="0"/>
                  <a:t> </a:t>
                </a:r>
                <a:r>
                  <a:rPr lang="en-US" sz="4000" dirty="0" err="1" smtClean="0"/>
                  <a:t>aylanishidan</a:t>
                </a:r>
                <a:r>
                  <a:rPr lang="en-US" sz="4000" dirty="0" smtClean="0"/>
                  <a:t>  </a:t>
                </a:r>
                <a:r>
                  <a:rPr lang="en-US" sz="4000" dirty="0" err="1"/>
                  <a:t>hosil</a:t>
                </a:r>
                <a:r>
                  <a:rPr lang="en-US" sz="4000" dirty="0"/>
                  <a:t> </a:t>
                </a:r>
                <a:r>
                  <a:rPr lang="en-US" sz="4000" dirty="0" err="1"/>
                  <a:t>bo’lgan</a:t>
                </a:r>
                <a:r>
                  <a:rPr lang="en-US" sz="4000" dirty="0"/>
                  <a:t> </a:t>
                </a:r>
                <a:r>
                  <a:rPr lang="en-US" sz="4000" dirty="0" err="1"/>
                  <a:t>aylanma</a:t>
                </a:r>
                <a:r>
                  <a:rPr lang="en-US" sz="4000" dirty="0"/>
                  <a:t> </a:t>
                </a:r>
                <a:r>
                  <a:rPr lang="en-US" sz="4000" dirty="0" err="1"/>
                  <a:t>jism</a:t>
                </a:r>
                <a:r>
                  <a:rPr lang="en-US" sz="4000" dirty="0"/>
                  <a:t> </a:t>
                </a:r>
                <a:r>
                  <a:rPr lang="en-US" sz="4000" dirty="0" err="1" smtClean="0"/>
                  <a:t>hajmi</a:t>
                </a:r>
                <a:r>
                  <a:rPr lang="en-US" sz="4000" dirty="0" smtClean="0"/>
                  <a:t>  </a:t>
                </a:r>
                <a:br>
                  <a:rPr lang="en-US" sz="4000" dirty="0" smtClean="0"/>
                </a:br>
                <a:r>
                  <a:rPr lang="en-US" sz="4000" dirty="0"/>
                  <a:t> </a:t>
                </a:r>
                <a:r>
                  <a:rPr lang="en-US" sz="4000" dirty="0" smtClean="0"/>
                  <a:t>                V=</a:t>
                </a:r>
                <a14:m>
                  <m:oMath xmlns:m="http://schemas.openxmlformats.org/officeDocument/2006/math">
                    <m:r>
                      <a:rPr lang="en-US" sz="4000" i="1" smtClean="0">
                        <a:latin typeface="Cambria Math" panose="02040503050406030204" pitchFamily="18" charset="0"/>
                        <a:ea typeface="Cambria Math" panose="02040503050406030204" pitchFamily="18" charset="0"/>
                      </a:rPr>
                      <m:t>𝜋</m:t>
                    </m:r>
                    <m:nary>
                      <m:naryPr>
                        <m:limLoc m:val="undOvr"/>
                        <m:ctrlPr>
                          <a:rPr lang="en-US" sz="4000" i="1" smtClean="0">
                            <a:latin typeface="Cambria Math" panose="02040503050406030204" pitchFamily="18" charset="0"/>
                            <a:ea typeface="Cambria Math" panose="02040503050406030204" pitchFamily="18" charset="0"/>
                          </a:rPr>
                        </m:ctrlPr>
                      </m:naryPr>
                      <m:sub>
                        <m:r>
                          <m:rPr>
                            <m:brk m:alnAt="24"/>
                          </m:rPr>
                          <a:rPr lang="en-US" sz="4000" i="1" smtClean="0">
                            <a:latin typeface="Cambria Math" panose="02040503050406030204" pitchFamily="18" charset="0"/>
                            <a:ea typeface="Cambria Math" panose="02040503050406030204" pitchFamily="18" charset="0"/>
                          </a:rPr>
                          <m:t>𝛼</m:t>
                        </m:r>
                      </m:sub>
                      <m:sup>
                        <m:r>
                          <a:rPr lang="en-US" sz="4000" i="1" smtClean="0">
                            <a:latin typeface="Cambria Math" panose="02040503050406030204" pitchFamily="18" charset="0"/>
                            <a:ea typeface="Cambria Math" panose="02040503050406030204" pitchFamily="18" charset="0"/>
                          </a:rPr>
                          <m:t>𝛽</m:t>
                        </m:r>
                      </m:sup>
                      <m:e>
                        <m:sSup>
                          <m:sSupPr>
                            <m:ctrlPr>
                              <a:rPr lang="en-US" sz="400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𝑦</m:t>
                            </m:r>
                            <m:d>
                              <m:dPr>
                                <m:ctrlPr>
                                  <a:rPr lang="en-US" sz="4000" b="0" i="1" smtClean="0">
                                    <a:latin typeface="Cambria Math" panose="02040503050406030204" pitchFamily="18" charset="0"/>
                                    <a:ea typeface="Cambria Math" panose="02040503050406030204" pitchFamily="18" charset="0"/>
                                  </a:rPr>
                                </m:ctrlPr>
                              </m:dPr>
                              <m:e>
                                <m:r>
                                  <a:rPr lang="en-US" sz="4000" b="0" i="1" smtClean="0">
                                    <a:latin typeface="Cambria Math" panose="02040503050406030204" pitchFamily="18" charset="0"/>
                                    <a:ea typeface="Cambria Math" panose="02040503050406030204" pitchFamily="18" charset="0"/>
                                  </a:rPr>
                                  <m:t>𝑡</m:t>
                                </m:r>
                              </m:e>
                            </m:d>
                            <m:r>
                              <a:rPr lang="en-US" sz="4000" b="0" i="1" smtClean="0">
                                <a:latin typeface="Cambria Math" panose="02040503050406030204" pitchFamily="18" charset="0"/>
                                <a:ea typeface="Cambria Math" panose="02040503050406030204" pitchFamily="18" charset="0"/>
                              </a:rPr>
                              <m:t>)</m:t>
                            </m:r>
                          </m:e>
                          <m:sup>
                            <m:r>
                              <a:rPr lang="en-US" sz="4000" b="0" i="1" smtClean="0">
                                <a:latin typeface="Cambria Math" panose="02040503050406030204" pitchFamily="18" charset="0"/>
                                <a:ea typeface="Cambria Math" panose="02040503050406030204" pitchFamily="18" charset="0"/>
                              </a:rPr>
                              <m:t>2</m:t>
                            </m:r>
                          </m:sup>
                        </m:sSup>
                      </m:e>
                    </m:nary>
                  </m:oMath>
                </a14:m>
                <a:r>
                  <a:rPr lang="en-US" sz="4000" dirty="0" smtClean="0"/>
                  <a:t>x’(t)</a:t>
                </a:r>
                <a:r>
                  <a:rPr lang="en-US" sz="4000" dirty="0" err="1" smtClean="0"/>
                  <a:t>dt</a:t>
                </a:r>
                <a:r>
                  <a:rPr lang="en-US" sz="4000" dirty="0" smtClean="0"/>
                  <a:t>    formula </a:t>
                </a:r>
                <a:r>
                  <a:rPr lang="en-US" sz="4000" dirty="0" err="1" smtClean="0"/>
                  <a:t>orqali</a:t>
                </a:r>
                <a:r>
                  <a:rPr lang="en-US" sz="4000" dirty="0" smtClean="0"/>
                  <a:t> </a:t>
                </a:r>
                <a:r>
                  <a:rPr lang="en-US" sz="4000" dirty="0" err="1" smtClean="0"/>
                  <a:t>hisoblanadi</a:t>
                </a:r>
                <a:r>
                  <a:rPr lang="en-US" sz="4000" dirty="0" smtClean="0"/>
                  <a:t>.</a:t>
                </a:r>
                <a:endParaRPr lang="ru-RU" sz="4000" dirty="0"/>
              </a:p>
            </p:txBody>
          </p:sp>
        </mc:Choice>
        <mc:Fallback xmlns="">
          <p:sp>
            <p:nvSpPr>
              <p:cNvPr id="2" name="Заголовок 1"/>
              <p:cNvSpPr>
                <a:spLocks noGrp="1" noRot="1" noChangeAspect="1" noMove="1" noResize="1" noEditPoints="1" noAdjustHandles="1" noChangeArrowheads="1" noChangeShapeType="1" noTextEdit="1"/>
              </p:cNvSpPr>
              <p:nvPr>
                <p:ph type="title"/>
              </p:nvPr>
            </p:nvSpPr>
            <p:spPr>
              <a:xfrm>
                <a:off x="128790" y="236337"/>
                <a:ext cx="11874320" cy="6267494"/>
              </a:xfrm>
              <a:blipFill rotWithShape="0">
                <a:blip r:embed="rId2"/>
                <a:stretch>
                  <a:fillRect l="-1540" t="-1459"/>
                </a:stretch>
              </a:blipFill>
            </p:spPr>
            <p:txBody>
              <a:bodyPr/>
              <a:lstStyle/>
              <a:p>
                <a:r>
                  <a:rPr lang="ru-RU">
                    <a:noFill/>
                  </a:rPr>
                  <a:t> </a:t>
                </a:r>
              </a:p>
            </p:txBody>
          </p:sp>
        </mc:Fallback>
      </mc:AlternateContent>
    </p:spTree>
    <p:extLst>
      <p:ext uri="{BB962C8B-B14F-4D97-AF65-F5344CB8AC3E}">
        <p14:creationId xmlns:p14="http://schemas.microsoft.com/office/powerpoint/2010/main" val="1084108975"/>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Подзаголовок 2"/>
              <p:cNvSpPr>
                <a:spLocks noGrp="1"/>
              </p:cNvSpPr>
              <p:nvPr>
                <p:ph type="subTitle" idx="1"/>
              </p:nvPr>
            </p:nvSpPr>
            <p:spPr>
              <a:xfrm>
                <a:off x="-64394" y="0"/>
                <a:ext cx="10818253" cy="6040192"/>
              </a:xfrm>
            </p:spPr>
            <p:txBody>
              <a:bodyPr>
                <a:noAutofit/>
              </a:bodyPr>
              <a:lstStyle/>
              <a:p>
                <a:r>
                  <a:rPr lang="en-US" sz="2800" b="1" dirty="0" err="1" smtClean="0"/>
                  <a:t>Misol</a:t>
                </a:r>
                <a:r>
                  <a:rPr lang="en-US" sz="2800" dirty="0" err="1" smtClean="0"/>
                  <a:t>.Ushbu</a:t>
                </a:r>
                <a:r>
                  <a:rPr lang="en-US" sz="2800" dirty="0" smtClean="0"/>
                  <a:t>   x= a</a:t>
                </a:r>
                <a14:m>
                  <m:oMath xmlns:m="http://schemas.openxmlformats.org/officeDocument/2006/math">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𝑐𝑜𝑠</m:t>
                        </m:r>
                      </m:e>
                      <m:sup>
                        <m:r>
                          <a:rPr lang="en-US" sz="2800" b="0" i="1" smtClean="0">
                            <a:latin typeface="Cambria Math" panose="02040503050406030204" pitchFamily="18" charset="0"/>
                          </a:rPr>
                          <m:t>3</m:t>
                        </m:r>
                      </m:sup>
                    </m:sSup>
                  </m:oMath>
                </a14:m>
                <a:r>
                  <a:rPr lang="en-US" sz="2800" dirty="0" smtClean="0"/>
                  <a:t>t   , </a:t>
                </a:r>
                <a:r>
                  <a:rPr lang="en-US" sz="2800" dirty="0"/>
                  <a:t>Y=a </a:t>
                </a:r>
                <a14:m>
                  <m:oMath xmlns:m="http://schemas.openxmlformats.org/officeDocument/2006/math">
                    <m:sSup>
                      <m:sSupPr>
                        <m:ctrlPr>
                          <a:rPr lang="en-US" sz="2800" i="1">
                            <a:latin typeface="Cambria Math" panose="02040503050406030204" pitchFamily="18" charset="0"/>
                          </a:rPr>
                        </m:ctrlPr>
                      </m:sSupPr>
                      <m:e>
                        <m:r>
                          <a:rPr lang="en-US" sz="2800" i="1">
                            <a:latin typeface="Cambria Math" panose="02040503050406030204" pitchFamily="18" charset="0"/>
                          </a:rPr>
                          <m:t>𝑠𝑖𝑛</m:t>
                        </m:r>
                      </m:e>
                      <m:sup>
                        <m:r>
                          <a:rPr lang="en-US" sz="2800" i="1">
                            <a:latin typeface="Cambria Math" panose="02040503050406030204" pitchFamily="18" charset="0"/>
                          </a:rPr>
                          <m:t>3</m:t>
                        </m:r>
                      </m:sup>
                    </m:sSup>
                  </m:oMath>
                </a14:m>
                <a:r>
                  <a:rPr lang="en-US" sz="2800" dirty="0" smtClean="0"/>
                  <a:t>t   (0≤ t≤ 2</a:t>
                </a:r>
                <a14:m>
                  <m:oMath xmlns:m="http://schemas.openxmlformats.org/officeDocument/2006/math">
                    <m:r>
                      <a:rPr lang="en-US" sz="2800" i="1" smtClean="0">
                        <a:latin typeface="Cambria Math" panose="02040503050406030204" pitchFamily="18" charset="0"/>
                        <a:ea typeface="Cambria Math" panose="02040503050406030204" pitchFamily="18" charset="0"/>
                      </a:rPr>
                      <m:t>𝜋</m:t>
                    </m:r>
                    <m:r>
                      <a:rPr lang="en-US" sz="2800" b="0" i="0" smtClean="0">
                        <a:latin typeface="Cambria Math" panose="02040503050406030204" pitchFamily="18" charset="0"/>
                        <a:ea typeface="Cambria Math" panose="02040503050406030204" pitchFamily="18" charset="0"/>
                      </a:rPr>
                      <m:t>) </m:t>
                    </m:r>
                    <m:r>
                      <m:rPr>
                        <m:sty m:val="p"/>
                      </m:rPr>
                      <a:rPr lang="en-US" sz="2800" b="0" i="0" smtClean="0">
                        <a:latin typeface="Cambria Math" panose="02040503050406030204" pitchFamily="18" charset="0"/>
                        <a:ea typeface="Cambria Math" panose="02040503050406030204" pitchFamily="18" charset="0"/>
                      </a:rPr>
                      <m:t>parame</m:t>
                    </m:r>
                  </m:oMath>
                </a14:m>
                <a:r>
                  <a:rPr lang="en-US" sz="2800" dirty="0" smtClean="0"/>
                  <a:t>trik </a:t>
                </a:r>
                <a:r>
                  <a:rPr lang="en-US" sz="2800" dirty="0" err="1" smtClean="0"/>
                  <a:t>tenglamalar</a:t>
                </a:r>
                <a:r>
                  <a:rPr lang="en-US" sz="2800" dirty="0" smtClean="0"/>
                  <a:t> </a:t>
                </a:r>
                <a:r>
                  <a:rPr lang="en-US" sz="2800" dirty="0" err="1" smtClean="0"/>
                  <a:t>bilan</a:t>
                </a:r>
                <a:r>
                  <a:rPr lang="en-US" sz="2800" dirty="0"/>
                  <a:t> </a:t>
                </a:r>
                <a:r>
                  <a:rPr lang="en-US" sz="2800" dirty="0" err="1" smtClean="0"/>
                  <a:t>aniqlangan</a:t>
                </a:r>
                <a:r>
                  <a:rPr lang="en-US" sz="2800" dirty="0" smtClean="0"/>
                  <a:t> </a:t>
                </a:r>
                <a:r>
                  <a:rPr lang="en-US" sz="2800" dirty="0" err="1" smtClean="0"/>
                  <a:t>chiziq</a:t>
                </a:r>
                <a:r>
                  <a:rPr lang="en-US" sz="2800" dirty="0" smtClean="0"/>
                  <a:t> (</a:t>
                </a:r>
                <a:r>
                  <a:rPr lang="en-US" sz="2800" dirty="0" err="1" smtClean="0"/>
                  <a:t>astroida</a:t>
                </a:r>
                <a:r>
                  <a:rPr lang="en-US" sz="2800" dirty="0" smtClean="0"/>
                  <a:t>) </a:t>
                </a:r>
                <a:r>
                  <a:rPr lang="en-US" sz="2800" dirty="0" err="1" smtClean="0"/>
                  <a:t>hosil</a:t>
                </a:r>
                <a:r>
                  <a:rPr lang="en-US" sz="2800" dirty="0" smtClean="0"/>
                  <a:t> </a:t>
                </a:r>
                <a:r>
                  <a:rPr lang="en-US" sz="2800" dirty="0" err="1" smtClean="0"/>
                  <a:t>qilgan</a:t>
                </a:r>
                <a:r>
                  <a:rPr lang="en-US" sz="2800" dirty="0" smtClean="0"/>
                  <a:t> </a:t>
                </a:r>
                <a:r>
                  <a:rPr lang="en-US" sz="2800" dirty="0" err="1" smtClean="0"/>
                  <a:t>shaklning</a:t>
                </a:r>
                <a:r>
                  <a:rPr lang="en-US" sz="2800" dirty="0" smtClean="0"/>
                  <a:t> OX </a:t>
                </a:r>
                <a:r>
                  <a:rPr lang="en-US" sz="2800" dirty="0" err="1" smtClean="0"/>
                  <a:t>o’q</a:t>
                </a:r>
                <a:r>
                  <a:rPr lang="en-US" sz="2800" dirty="0" smtClean="0"/>
                  <a:t> </a:t>
                </a:r>
                <a:r>
                  <a:rPr lang="en-US" sz="2800" dirty="0" err="1" smtClean="0"/>
                  <a:t>atrofida</a:t>
                </a:r>
                <a:r>
                  <a:rPr lang="en-US" sz="2800" dirty="0" smtClean="0"/>
                  <a:t> </a:t>
                </a:r>
                <a:r>
                  <a:rPr lang="en-US" sz="2800" dirty="0" err="1" smtClean="0"/>
                  <a:t>aylantirishdan</a:t>
                </a:r>
                <a:r>
                  <a:rPr lang="en-US" sz="2800" dirty="0" smtClean="0"/>
                  <a:t> </a:t>
                </a:r>
                <a:r>
                  <a:rPr lang="en-US" sz="2800" dirty="0" err="1" smtClean="0"/>
                  <a:t>hosil</a:t>
                </a:r>
                <a:r>
                  <a:rPr lang="en-US" sz="2800" dirty="0" smtClean="0"/>
                  <a:t> </a:t>
                </a:r>
                <a:r>
                  <a:rPr lang="en-US" sz="2800" dirty="0" err="1" smtClean="0"/>
                  <a:t>bo’lgan</a:t>
                </a:r>
                <a:r>
                  <a:rPr lang="en-US" sz="2800" dirty="0" smtClean="0"/>
                  <a:t> </a:t>
                </a:r>
                <a:r>
                  <a:rPr lang="en-US" sz="2800" dirty="0" err="1" smtClean="0"/>
                  <a:t>shaklning</a:t>
                </a:r>
                <a:r>
                  <a:rPr lang="en-US" sz="2800" dirty="0" smtClean="0"/>
                  <a:t> </a:t>
                </a:r>
                <a:r>
                  <a:rPr lang="en-US" sz="2800" dirty="0" err="1" smtClean="0"/>
                  <a:t>hajmini</a:t>
                </a:r>
                <a:r>
                  <a:rPr lang="en-US" sz="2800" dirty="0" smtClean="0"/>
                  <a:t> toping.</a:t>
                </a:r>
              </a:p>
              <a:p>
                <a:r>
                  <a:rPr lang="en-US" sz="2800" dirty="0" err="1" smtClean="0"/>
                  <a:t>Ushbu</a:t>
                </a:r>
                <a:r>
                  <a:rPr lang="en-US" sz="2800" dirty="0" smtClean="0"/>
                  <a:t> </a:t>
                </a:r>
                <a:r>
                  <a:rPr lang="en-US" sz="2800" dirty="0" err="1" smtClean="0"/>
                  <a:t>shaklni</a:t>
                </a:r>
                <a:r>
                  <a:rPr lang="en-US" sz="2800" dirty="0" smtClean="0"/>
                  <a:t> OX </a:t>
                </a:r>
                <a:r>
                  <a:rPr lang="en-US" sz="2800" dirty="0" err="1" smtClean="0"/>
                  <a:t>o’qi</a:t>
                </a:r>
                <a:r>
                  <a:rPr lang="en-US" sz="2800" dirty="0" smtClean="0"/>
                  <a:t> </a:t>
                </a:r>
                <a:r>
                  <a:rPr lang="en-US" sz="2800" dirty="0" err="1" smtClean="0"/>
                  <a:t>atrofida</a:t>
                </a:r>
                <a:r>
                  <a:rPr lang="en-US" sz="2800" dirty="0" smtClean="0"/>
                  <a:t> </a:t>
                </a:r>
                <a:r>
                  <a:rPr lang="en-US" sz="2800" dirty="0" err="1" smtClean="0"/>
                  <a:t>aylantirishdan</a:t>
                </a:r>
                <a:r>
                  <a:rPr lang="en-US" sz="2800" dirty="0" smtClean="0"/>
                  <a:t> </a:t>
                </a:r>
                <a:r>
                  <a:rPr lang="en-US" sz="2800" dirty="0" err="1" smtClean="0"/>
                  <a:t>hosil</a:t>
                </a:r>
                <a:r>
                  <a:rPr lang="en-US" sz="2800" dirty="0" smtClean="0"/>
                  <a:t> </a:t>
                </a:r>
                <a:r>
                  <a:rPr lang="en-US" sz="2800" dirty="0" err="1" smtClean="0"/>
                  <a:t>bo’lgan</a:t>
                </a:r>
                <a:r>
                  <a:rPr lang="en-US" sz="2800" dirty="0" smtClean="0"/>
                  <a:t> </a:t>
                </a:r>
                <a:r>
                  <a:rPr lang="en-US" sz="2800" dirty="0" err="1" smtClean="0"/>
                  <a:t>jismning</a:t>
                </a:r>
                <a:r>
                  <a:rPr lang="en-US" sz="2800" dirty="0" smtClean="0"/>
                  <a:t> </a:t>
                </a:r>
                <a:r>
                  <a:rPr lang="en-US" sz="2800" dirty="0" err="1" smtClean="0"/>
                  <a:t>hajmi</a:t>
                </a:r>
                <a:r>
                  <a:rPr lang="en-US" sz="2800" dirty="0" smtClean="0"/>
                  <a:t>  V=</a:t>
                </a:r>
                <a14:m>
                  <m:oMath xmlns:m="http://schemas.openxmlformats.org/officeDocument/2006/math">
                    <m:r>
                      <a:rPr lang="en-US" sz="2800" i="1" smtClean="0">
                        <a:latin typeface="Cambria Math" panose="02040503050406030204" pitchFamily="18" charset="0"/>
                        <a:ea typeface="Cambria Math" panose="02040503050406030204" pitchFamily="18" charset="0"/>
                      </a:rPr>
                      <m:t>𝜋</m:t>
                    </m:r>
                  </m:oMath>
                </a14:m>
                <a:r>
                  <a:rPr lang="en-US" sz="2800" dirty="0" smtClean="0"/>
                  <a:t> </a:t>
                </a:r>
                <a14:m>
                  <m:oMath xmlns:m="http://schemas.openxmlformats.org/officeDocument/2006/math">
                    <m:nary>
                      <m:naryPr>
                        <m:limLoc m:val="undOvr"/>
                        <m:ctrlPr>
                          <a:rPr lang="en-US" sz="2800" i="1" smtClean="0">
                            <a:latin typeface="Cambria Math" panose="02040503050406030204" pitchFamily="18" charset="0"/>
                          </a:rPr>
                        </m:ctrlPr>
                      </m:naryPr>
                      <m:sub>
                        <m:r>
                          <m:rPr>
                            <m:brk m:alnAt="24"/>
                          </m:rPr>
                          <a:rPr lang="en-US" sz="2800" i="1" smtClean="0">
                            <a:latin typeface="Cambria Math" panose="02040503050406030204" pitchFamily="18" charset="0"/>
                            <a:ea typeface="Cambria Math" panose="02040503050406030204" pitchFamily="18" charset="0"/>
                          </a:rPr>
                          <m:t>𝛼</m:t>
                        </m:r>
                      </m:sub>
                      <m:sup>
                        <m:r>
                          <a:rPr lang="en-US" sz="2800" i="1" smtClean="0">
                            <a:latin typeface="Cambria Math" panose="02040503050406030204" pitchFamily="18" charset="0"/>
                            <a:ea typeface="Cambria Math" panose="02040503050406030204" pitchFamily="18" charset="0"/>
                          </a:rPr>
                          <m:t>𝛽</m:t>
                        </m:r>
                      </m:sup>
                      <m:e>
                        <m:sSup>
                          <m:sSupPr>
                            <m:ctrlPr>
                              <a:rPr lang="en-US" sz="2800" i="1">
                                <a:latin typeface="Cambria Math" panose="02040503050406030204" pitchFamily="18" charset="0"/>
                              </a:rPr>
                            </m:ctrlPr>
                          </m:sSupPr>
                          <m:e>
                            <m:r>
                              <a:rPr lang="en-US" sz="2800" i="1">
                                <a:latin typeface="Cambria Math" panose="02040503050406030204" pitchFamily="18" charset="0"/>
                              </a:rPr>
                              <m:t>𝑦</m:t>
                            </m:r>
                          </m:e>
                          <m:sup>
                            <m:r>
                              <a:rPr lang="en-US" sz="2800" i="1">
                                <a:latin typeface="Cambria Math" panose="02040503050406030204" pitchFamily="18" charset="0"/>
                              </a:rPr>
                              <m:t>2</m:t>
                            </m:r>
                          </m:sup>
                        </m:sSup>
                        <m:r>
                          <a:rPr lang="en-US" sz="2800" i="1">
                            <a:latin typeface="Cambria Math" panose="02040503050406030204" pitchFamily="18" charset="0"/>
                          </a:rPr>
                          <m:t>𝑡</m:t>
                        </m:r>
                        <m:r>
                          <a:rPr lang="en-US" sz="2800" i="1">
                            <a:latin typeface="Cambria Math" panose="02040503050406030204" pitchFamily="18" charset="0"/>
                          </a:rPr>
                          <m:t> </m:t>
                        </m:r>
                        <m:sSup>
                          <m:sSupPr>
                            <m:ctrlPr>
                              <a:rPr lang="en-US" sz="2800" i="1">
                                <a:latin typeface="Cambria Math" panose="02040503050406030204" pitchFamily="18" charset="0"/>
                              </a:rPr>
                            </m:ctrlPr>
                          </m:sSupPr>
                          <m:e>
                            <m:r>
                              <a:rPr lang="en-US" sz="2800" i="1">
                                <a:latin typeface="Cambria Math" panose="02040503050406030204" pitchFamily="18" charset="0"/>
                              </a:rPr>
                              <m:t>𝑥</m:t>
                            </m:r>
                          </m:e>
                          <m:sup>
                            <m:r>
                              <a:rPr lang="en-US" sz="2800" i="1">
                                <a:latin typeface="Cambria Math" panose="02040503050406030204" pitchFamily="18" charset="0"/>
                              </a:rPr>
                              <m:t>′</m:t>
                            </m:r>
                          </m:sup>
                        </m:sSup>
                        <m:d>
                          <m:dPr>
                            <m:ctrlPr>
                              <a:rPr lang="en-US" sz="2800" i="1">
                                <a:latin typeface="Cambria Math" panose="02040503050406030204" pitchFamily="18" charset="0"/>
                              </a:rPr>
                            </m:ctrlPr>
                          </m:dPr>
                          <m:e>
                            <m:r>
                              <a:rPr lang="en-US" sz="2800" i="1">
                                <a:latin typeface="Cambria Math" panose="02040503050406030204" pitchFamily="18" charset="0"/>
                              </a:rPr>
                              <m:t>𝑡</m:t>
                            </m:r>
                          </m:e>
                        </m:d>
                        <m:r>
                          <a:rPr lang="en-US" sz="2800" b="0" i="1" smtClean="0">
                            <a:latin typeface="Cambria Math" panose="02040503050406030204" pitchFamily="18" charset="0"/>
                          </a:rPr>
                          <m:t>𝑑𝑡</m:t>
                        </m:r>
                      </m:e>
                    </m:nary>
                  </m:oMath>
                </a14:m>
                <a:r>
                  <a:rPr lang="en-US" sz="2800" dirty="0" smtClean="0"/>
                  <a:t>  formula </a:t>
                </a:r>
                <a:r>
                  <a:rPr lang="en-US" sz="2800" dirty="0" err="1" smtClean="0"/>
                  <a:t>yordamida</a:t>
                </a:r>
                <a:r>
                  <a:rPr lang="en-US" sz="2800" dirty="0" smtClean="0"/>
                  <a:t> </a:t>
                </a:r>
                <a:r>
                  <a:rPr lang="en-US" sz="2800" dirty="0" err="1" smtClean="0"/>
                  <a:t>hisoblanadi</a:t>
                </a:r>
                <a:r>
                  <a:rPr lang="en-US" sz="2800" dirty="0" smtClean="0"/>
                  <a:t>.</a:t>
                </a:r>
              </a:p>
              <a:p>
                <a:r>
                  <a:rPr lang="en-US" sz="2800" dirty="0" err="1" smtClean="0"/>
                  <a:t>Yechish.V</a:t>
                </a:r>
                <a:r>
                  <a:rPr lang="en-US" sz="2800" dirty="0" smtClean="0"/>
                  <a:t>=</a:t>
                </a:r>
                <a14:m>
                  <m:oMath xmlns:m="http://schemas.openxmlformats.org/officeDocument/2006/math">
                    <m:r>
                      <a:rPr lang="en-US" sz="2800" i="1" smtClean="0">
                        <a:latin typeface="Cambria Math" panose="02040503050406030204" pitchFamily="18" charset="0"/>
                        <a:ea typeface="Cambria Math" panose="02040503050406030204" pitchFamily="18" charset="0"/>
                      </a:rPr>
                      <m:t>𝜋</m:t>
                    </m:r>
                    <m:nary>
                      <m:naryPr>
                        <m:limLoc m:val="undOvr"/>
                        <m:ctrlPr>
                          <a:rPr lang="en-US" sz="2800" i="1" smtClean="0">
                            <a:latin typeface="Cambria Math" panose="02040503050406030204" pitchFamily="18" charset="0"/>
                            <a:ea typeface="Cambria Math" panose="02040503050406030204" pitchFamily="18" charset="0"/>
                          </a:rPr>
                        </m:ctrlPr>
                      </m:naryPr>
                      <m:sub>
                        <m:f>
                          <m:fPr>
                            <m:ctrlPr>
                              <a:rPr lang="en-US" sz="2800" i="1" smtClean="0">
                                <a:latin typeface="Cambria Math" panose="02040503050406030204" pitchFamily="18" charset="0"/>
                                <a:ea typeface="Cambria Math" panose="02040503050406030204" pitchFamily="18" charset="0"/>
                              </a:rPr>
                            </m:ctrlPr>
                          </m:fPr>
                          <m:num>
                            <m:r>
                              <a:rPr lang="en-US" sz="2800" i="1" smtClean="0">
                                <a:latin typeface="Cambria Math" panose="02040503050406030204" pitchFamily="18" charset="0"/>
                                <a:ea typeface="Cambria Math" panose="02040503050406030204" pitchFamily="18" charset="0"/>
                              </a:rPr>
                              <m:t>𝜋</m:t>
                            </m:r>
                          </m:num>
                          <m:den>
                            <m:r>
                              <a:rPr lang="en-US" sz="2800" b="0" i="1" smtClean="0">
                                <a:latin typeface="Cambria Math" panose="02040503050406030204" pitchFamily="18" charset="0"/>
                                <a:ea typeface="Cambria Math" panose="02040503050406030204" pitchFamily="18" charset="0"/>
                              </a:rPr>
                              <m:t>2</m:t>
                            </m:r>
                          </m:den>
                        </m:f>
                      </m:sub>
                      <m:sup>
                        <m:r>
                          <a:rPr lang="en-US" sz="2800" b="0" i="1" smtClean="0">
                            <a:latin typeface="Cambria Math" panose="02040503050406030204" pitchFamily="18" charset="0"/>
                            <a:ea typeface="Cambria Math" panose="02040503050406030204" pitchFamily="18" charset="0"/>
                          </a:rPr>
                          <m:t>0</m:t>
                        </m:r>
                      </m:sup>
                      <m:e>
                        <m:sSup>
                          <m:sSupPr>
                            <m:ctrlPr>
                              <a:rPr lang="en-US" sz="2800" i="1">
                                <a:latin typeface="Cambria Math" panose="02040503050406030204" pitchFamily="18" charset="0"/>
                              </a:rPr>
                            </m:ctrlPr>
                          </m:sSupPr>
                          <m:e>
                            <m:r>
                              <a:rPr lang="en-US" sz="2800" i="1">
                                <a:latin typeface="Cambria Math" panose="02040503050406030204" pitchFamily="18" charset="0"/>
                              </a:rPr>
                              <m:t>𝑦</m:t>
                            </m:r>
                          </m:e>
                          <m:sup>
                            <m:r>
                              <a:rPr lang="en-US" sz="2800" i="1">
                                <a:latin typeface="Cambria Math" panose="02040503050406030204" pitchFamily="18" charset="0"/>
                              </a:rPr>
                              <m:t>2</m:t>
                            </m:r>
                          </m:sup>
                        </m:sSup>
                        <m:r>
                          <a:rPr lang="en-US" sz="2800" i="1">
                            <a:latin typeface="Cambria Math" panose="02040503050406030204" pitchFamily="18" charset="0"/>
                          </a:rPr>
                          <m:t>𝑡</m:t>
                        </m:r>
                        <m:r>
                          <a:rPr lang="en-US" sz="2800" i="1">
                            <a:latin typeface="Cambria Math" panose="02040503050406030204" pitchFamily="18" charset="0"/>
                          </a:rPr>
                          <m:t> </m:t>
                        </m:r>
                        <m:sSup>
                          <m:sSupPr>
                            <m:ctrlPr>
                              <a:rPr lang="en-US" sz="2800" i="1">
                                <a:latin typeface="Cambria Math" panose="02040503050406030204" pitchFamily="18" charset="0"/>
                              </a:rPr>
                            </m:ctrlPr>
                          </m:sSupPr>
                          <m:e>
                            <m:r>
                              <a:rPr lang="en-US" sz="2800" i="1">
                                <a:latin typeface="Cambria Math" panose="02040503050406030204" pitchFamily="18" charset="0"/>
                              </a:rPr>
                              <m:t>𝑥</m:t>
                            </m:r>
                          </m:e>
                          <m:sup>
                            <m:r>
                              <a:rPr lang="en-US" sz="2800" i="1">
                                <a:latin typeface="Cambria Math" panose="02040503050406030204" pitchFamily="18" charset="0"/>
                              </a:rPr>
                              <m:t>′</m:t>
                            </m:r>
                          </m:sup>
                        </m:sSup>
                        <m:d>
                          <m:dPr>
                            <m:ctrlPr>
                              <a:rPr lang="en-US" sz="2800" i="1">
                                <a:latin typeface="Cambria Math" panose="02040503050406030204" pitchFamily="18" charset="0"/>
                              </a:rPr>
                            </m:ctrlPr>
                          </m:dPr>
                          <m:e>
                            <m:r>
                              <a:rPr lang="en-US" sz="2800" i="1">
                                <a:latin typeface="Cambria Math" panose="02040503050406030204" pitchFamily="18" charset="0"/>
                              </a:rPr>
                              <m:t>𝑡</m:t>
                            </m:r>
                          </m:e>
                        </m:d>
                        <m:r>
                          <a:rPr lang="en-US" sz="2800" i="1">
                            <a:latin typeface="Cambria Math" panose="02040503050406030204" pitchFamily="18" charset="0"/>
                          </a:rPr>
                          <m:t>𝑑𝑡</m:t>
                        </m:r>
                      </m:e>
                    </m:nary>
                  </m:oMath>
                </a14:m>
                <a:r>
                  <a:rPr lang="en-US" sz="2800" dirty="0" smtClean="0"/>
                  <a:t>=-</a:t>
                </a:r>
                <a:r>
                  <a:rPr lang="en-US" sz="2800" dirty="0">
                    <a:ea typeface="Cambria Math" panose="02040503050406030204" pitchFamily="18" charset="0"/>
                  </a:rPr>
                  <a:t> </a:t>
                </a:r>
                <a14:m>
                  <m:oMath xmlns:m="http://schemas.openxmlformats.org/officeDocument/2006/math">
                    <m:r>
                      <a:rPr lang="en-US" sz="2800" i="1">
                        <a:latin typeface="Cambria Math" panose="02040503050406030204" pitchFamily="18" charset="0"/>
                        <a:ea typeface="Cambria Math" panose="02040503050406030204" pitchFamily="18" charset="0"/>
                      </a:rPr>
                      <m:t>𝜋</m:t>
                    </m:r>
                    <m:nary>
                      <m:naryPr>
                        <m:limLoc m:val="undOvr"/>
                        <m:ctrlPr>
                          <a:rPr lang="en-US" sz="2800" i="1" smtClean="0">
                            <a:latin typeface="Cambria Math" panose="02040503050406030204" pitchFamily="18" charset="0"/>
                            <a:ea typeface="Cambria Math" panose="02040503050406030204" pitchFamily="18" charset="0"/>
                          </a:rPr>
                        </m:ctrlPr>
                      </m:naryPr>
                      <m:sub>
                        <m:r>
                          <m:rPr>
                            <m:brk m:alnAt="24"/>
                          </m:rPr>
                          <a:rPr lang="en-US" sz="2800" b="0" i="1" smtClean="0">
                            <a:latin typeface="Cambria Math" panose="02040503050406030204" pitchFamily="18" charset="0"/>
                            <a:ea typeface="Cambria Math" panose="02040503050406030204" pitchFamily="18" charset="0"/>
                          </a:rPr>
                          <m:t>0</m:t>
                        </m:r>
                      </m:sub>
                      <m:sup>
                        <m:f>
                          <m:fPr>
                            <m:ctrlPr>
                              <a:rPr lang="en-US" sz="2800" i="1" smtClean="0">
                                <a:latin typeface="Cambria Math" panose="02040503050406030204" pitchFamily="18" charset="0"/>
                                <a:ea typeface="Cambria Math" panose="02040503050406030204" pitchFamily="18" charset="0"/>
                              </a:rPr>
                            </m:ctrlPr>
                          </m:fPr>
                          <m:num>
                            <m:r>
                              <a:rPr lang="en-US" sz="2800" i="1" smtClean="0">
                                <a:latin typeface="Cambria Math" panose="02040503050406030204" pitchFamily="18" charset="0"/>
                                <a:ea typeface="Cambria Math" panose="02040503050406030204" pitchFamily="18" charset="0"/>
                              </a:rPr>
                              <m:t>𝜋</m:t>
                            </m:r>
                          </m:num>
                          <m:den>
                            <m:r>
                              <a:rPr lang="en-US" sz="2800" b="0" i="1" smtClean="0">
                                <a:latin typeface="Cambria Math" panose="02040503050406030204" pitchFamily="18" charset="0"/>
                                <a:ea typeface="Cambria Math" panose="02040503050406030204" pitchFamily="18" charset="0"/>
                              </a:rPr>
                              <m:t>2</m:t>
                            </m:r>
                          </m:den>
                        </m:f>
                      </m:sup>
                      <m:e>
                        <m:sSup>
                          <m:sSupPr>
                            <m:ctrlPr>
                              <a:rPr lang="en-US" sz="280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𝑎</m:t>
                            </m:r>
                          </m:e>
                          <m:sup>
                            <m:r>
                              <a:rPr lang="en-US" sz="2800" b="0" i="1" smtClean="0">
                                <a:latin typeface="Cambria Math" panose="02040503050406030204" pitchFamily="18" charset="0"/>
                                <a:ea typeface="Cambria Math" panose="02040503050406030204" pitchFamily="18" charset="0"/>
                              </a:rPr>
                              <m:t>2</m:t>
                            </m:r>
                          </m:sup>
                        </m:sSup>
                        <m:sSup>
                          <m:sSupPr>
                            <m:ctrlPr>
                              <a:rPr lang="en-US" sz="280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𝑠𝑖𝑛</m:t>
                            </m:r>
                          </m:e>
                          <m:sup>
                            <m:r>
                              <a:rPr lang="en-US" sz="2800" b="0" i="1" smtClean="0">
                                <a:latin typeface="Cambria Math" panose="02040503050406030204" pitchFamily="18" charset="0"/>
                                <a:ea typeface="Cambria Math" panose="02040503050406030204" pitchFamily="18" charset="0"/>
                              </a:rPr>
                              <m:t>6</m:t>
                            </m:r>
                          </m:sup>
                        </m:sSup>
                      </m:e>
                    </m:nary>
                  </m:oMath>
                </a14:m>
                <a:r>
                  <a:rPr lang="en-US" sz="2800" dirty="0" smtClean="0"/>
                  <a:t>t a 3 </a:t>
                </a:r>
                <a14:m>
                  <m:oMath xmlns:m="http://schemas.openxmlformats.org/officeDocument/2006/math">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𝑐𝑜𝑠</m:t>
                        </m:r>
                      </m:e>
                      <m:sup>
                        <m:r>
                          <a:rPr lang="en-US" sz="2800" b="0" i="1" smtClean="0">
                            <a:latin typeface="Cambria Math" panose="02040503050406030204" pitchFamily="18" charset="0"/>
                          </a:rPr>
                          <m:t>2</m:t>
                        </m:r>
                      </m:sup>
                    </m:sSup>
                  </m:oMath>
                </a14:m>
                <a:r>
                  <a:rPr lang="en-US" sz="2800" dirty="0" smtClean="0"/>
                  <a:t>t (</a:t>
                </a:r>
                <a:r>
                  <a:rPr lang="en-US" sz="2800" dirty="0" err="1" smtClean="0"/>
                  <a:t>sint</a:t>
                </a:r>
                <a:r>
                  <a:rPr lang="en-US" sz="2800" dirty="0" smtClean="0"/>
                  <a:t>)</a:t>
                </a:r>
                <a:r>
                  <a:rPr lang="en-US" sz="2800" dirty="0" err="1" smtClean="0"/>
                  <a:t>dt</a:t>
                </a:r>
                <a:r>
                  <a:rPr lang="en-US" sz="2800" dirty="0" smtClean="0"/>
                  <a:t> =-3</a:t>
                </a:r>
                <a14:m>
                  <m:oMath xmlns:m="http://schemas.openxmlformats.org/officeDocument/2006/math">
                    <m:r>
                      <a:rPr lang="en-US" sz="2800" i="1" smtClean="0">
                        <a:latin typeface="Cambria Math" panose="02040503050406030204" pitchFamily="18" charset="0"/>
                        <a:ea typeface="Cambria Math" panose="02040503050406030204" pitchFamily="18" charset="0"/>
                      </a:rPr>
                      <m:t>𝜋</m:t>
                    </m:r>
                    <m:sSup>
                      <m:sSupPr>
                        <m:ctrlPr>
                          <a:rPr lang="en-US" sz="280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𝑎</m:t>
                        </m:r>
                      </m:e>
                      <m:sup>
                        <m:r>
                          <a:rPr lang="en-US" sz="2800" b="0" i="1" smtClean="0">
                            <a:latin typeface="Cambria Math" panose="02040503050406030204" pitchFamily="18" charset="0"/>
                            <a:ea typeface="Cambria Math" panose="02040503050406030204" pitchFamily="18" charset="0"/>
                          </a:rPr>
                          <m:t>3</m:t>
                        </m:r>
                      </m:sup>
                    </m:sSup>
                    <m:nary>
                      <m:naryPr>
                        <m:limLoc m:val="undOvr"/>
                        <m:ctrlPr>
                          <a:rPr lang="en-US" sz="2800" i="1" smtClean="0">
                            <a:latin typeface="Cambria Math" panose="02040503050406030204" pitchFamily="18" charset="0"/>
                            <a:ea typeface="Cambria Math" panose="02040503050406030204" pitchFamily="18" charset="0"/>
                          </a:rPr>
                        </m:ctrlPr>
                      </m:naryPr>
                      <m:sub>
                        <m:r>
                          <m:rPr>
                            <m:brk m:alnAt="24"/>
                          </m:rPr>
                          <a:rPr lang="en-US" sz="2800" b="0" i="1" smtClean="0">
                            <a:latin typeface="Cambria Math" panose="02040503050406030204" pitchFamily="18" charset="0"/>
                            <a:ea typeface="Cambria Math" panose="02040503050406030204" pitchFamily="18" charset="0"/>
                          </a:rPr>
                          <m:t>0</m:t>
                        </m:r>
                      </m:sub>
                      <m:sup>
                        <m:f>
                          <m:fPr>
                            <m:ctrlPr>
                              <a:rPr lang="en-US" sz="2800" i="1">
                                <a:latin typeface="Cambria Math" panose="02040503050406030204" pitchFamily="18" charset="0"/>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𝜋</m:t>
                            </m:r>
                          </m:num>
                          <m:den>
                            <m:r>
                              <a:rPr lang="en-US" sz="2800" i="1">
                                <a:latin typeface="Cambria Math" panose="02040503050406030204" pitchFamily="18" charset="0"/>
                                <a:ea typeface="Cambria Math" panose="02040503050406030204" pitchFamily="18" charset="0"/>
                              </a:rPr>
                              <m:t>2</m:t>
                            </m:r>
                          </m:den>
                        </m:f>
                      </m:sup>
                      <m:e>
                        <m:sSup>
                          <m:sSupPr>
                            <m:ctrlPr>
                              <a:rPr lang="en-US" sz="280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(1−</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𝑐𝑜𝑠</m:t>
                                </m:r>
                              </m:e>
                              <m:sup>
                                <m:r>
                                  <a:rPr lang="en-US" sz="2800" b="0" i="1" smtClean="0">
                                    <a:latin typeface="Cambria Math" panose="02040503050406030204" pitchFamily="18" charset="0"/>
                                    <a:ea typeface="Cambria Math" panose="02040503050406030204" pitchFamily="18" charset="0"/>
                                  </a:rPr>
                                  <m:t>2</m:t>
                                </m:r>
                              </m:sup>
                            </m:sSup>
                            <m:r>
                              <a:rPr lang="en-US" sz="2800" b="0" i="1" smtClean="0">
                                <a:latin typeface="Cambria Math" panose="02040503050406030204" pitchFamily="18" charset="0"/>
                                <a:ea typeface="Cambria Math" panose="02040503050406030204" pitchFamily="18" charset="0"/>
                              </a:rPr>
                              <m:t>𝑡</m:t>
                            </m:r>
                            <m:r>
                              <a:rPr lang="en-US" sz="2800" b="0" i="1" smtClean="0">
                                <a:latin typeface="Cambria Math" panose="02040503050406030204" pitchFamily="18" charset="0"/>
                                <a:ea typeface="Cambria Math" panose="02040503050406030204" pitchFamily="18" charset="0"/>
                              </a:rPr>
                              <m:t>)</m:t>
                            </m:r>
                          </m:e>
                          <m:sup>
                            <m:r>
                              <a:rPr lang="en-US" sz="2800" b="0" i="1" smtClean="0">
                                <a:latin typeface="Cambria Math" panose="02040503050406030204" pitchFamily="18" charset="0"/>
                                <a:ea typeface="Cambria Math" panose="02040503050406030204" pitchFamily="18" charset="0"/>
                              </a:rPr>
                              <m:t>2</m:t>
                            </m:r>
                          </m:sup>
                        </m:sSup>
                        <m:sSup>
                          <m:sSupPr>
                            <m:ctrlPr>
                              <a:rPr lang="en-US" sz="280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𝑐𝑜𝑠</m:t>
                            </m:r>
                          </m:e>
                          <m:sup>
                            <m:r>
                              <a:rPr lang="en-US" sz="2800" b="0" i="1" smtClean="0">
                                <a:latin typeface="Cambria Math" panose="02040503050406030204" pitchFamily="18" charset="0"/>
                                <a:ea typeface="Cambria Math" panose="02040503050406030204" pitchFamily="18" charset="0"/>
                              </a:rPr>
                              <m:t>2</m:t>
                            </m:r>
                          </m:sup>
                        </m:sSup>
                      </m:e>
                    </m:nary>
                  </m:oMath>
                </a14:m>
                <a:r>
                  <a:rPr lang="en-US" sz="2800" dirty="0" smtClean="0"/>
                  <a:t>t d(cost)=-3</a:t>
                </a:r>
                <a14:m>
                  <m:oMath xmlns:m="http://schemas.openxmlformats.org/officeDocument/2006/math">
                    <m:r>
                      <a:rPr lang="en-US" sz="2800" i="1">
                        <a:latin typeface="Cambria Math" panose="02040503050406030204" pitchFamily="18" charset="0"/>
                        <a:ea typeface="Cambria Math" panose="02040503050406030204" pitchFamily="18" charset="0"/>
                      </a:rPr>
                      <m:t>𝜋</m:t>
                    </m:r>
                    <m:sSup>
                      <m:sSupPr>
                        <m:ctrlPr>
                          <a:rPr lang="en-US" sz="2800" i="1">
                            <a:latin typeface="Cambria Math" panose="02040503050406030204" pitchFamily="18" charset="0"/>
                            <a:ea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𝑎</m:t>
                        </m:r>
                      </m:e>
                      <m:sup>
                        <m:r>
                          <a:rPr lang="en-US" sz="2800" i="1">
                            <a:latin typeface="Cambria Math" panose="02040503050406030204" pitchFamily="18" charset="0"/>
                            <a:ea typeface="Cambria Math" panose="02040503050406030204" pitchFamily="18" charset="0"/>
                          </a:rPr>
                          <m:t>3</m:t>
                        </m:r>
                      </m:sup>
                    </m:sSup>
                    <m:r>
                      <a:rPr lang="en-US" sz="2800" i="1" smtClean="0">
                        <a:latin typeface="Cambria Math" panose="02040503050406030204" pitchFamily="18" charset="0"/>
                        <a:ea typeface="Cambria Math" panose="02040503050406030204" pitchFamily="18" charset="0"/>
                      </a:rPr>
                      <m:t>[</m:t>
                    </m:r>
                    <m:f>
                      <m:fPr>
                        <m:ctrlPr>
                          <a:rPr lang="en-US" sz="280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1</m:t>
                        </m:r>
                      </m:num>
                      <m:den>
                        <m:r>
                          <a:rPr lang="en-US" sz="2800" b="0" i="1" smtClean="0">
                            <a:latin typeface="Cambria Math" panose="02040503050406030204" pitchFamily="18" charset="0"/>
                            <a:ea typeface="Cambria Math" panose="02040503050406030204" pitchFamily="18" charset="0"/>
                          </a:rPr>
                          <m:t>3</m:t>
                        </m:r>
                      </m:den>
                    </m:f>
                    <m:sSup>
                      <m:sSupPr>
                        <m:ctrlPr>
                          <a:rPr lang="en-US" sz="280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𝑐𝑜𝑠</m:t>
                        </m:r>
                      </m:e>
                      <m:sup>
                        <m:r>
                          <a:rPr lang="en-US" sz="2800" b="0" i="1" smtClean="0">
                            <a:latin typeface="Cambria Math" panose="02040503050406030204" pitchFamily="18" charset="0"/>
                            <a:ea typeface="Cambria Math" panose="02040503050406030204" pitchFamily="18" charset="0"/>
                          </a:rPr>
                          <m:t>3</m:t>
                        </m:r>
                      </m:sup>
                    </m:sSup>
                  </m:oMath>
                </a14:m>
                <a:r>
                  <a:rPr lang="en-US" sz="2800" dirty="0" smtClean="0"/>
                  <a:t>t-</a:t>
                </a:r>
                <a14:m>
                  <m:oMath xmlns:m="http://schemas.openxmlformats.org/officeDocument/2006/math">
                    <m:f>
                      <m:fPr>
                        <m:ctrlPr>
                          <a:rPr lang="en-US" sz="2800" i="1" dirty="0" smtClean="0">
                            <a:latin typeface="Cambria Math" panose="02040503050406030204" pitchFamily="18" charset="0"/>
                          </a:rPr>
                        </m:ctrlPr>
                      </m:fPr>
                      <m:num>
                        <m:r>
                          <a:rPr lang="en-US" sz="2800" b="0" i="1" dirty="0" smtClean="0">
                            <a:latin typeface="Cambria Math" panose="02040503050406030204" pitchFamily="18" charset="0"/>
                          </a:rPr>
                          <m:t>3</m:t>
                        </m:r>
                      </m:num>
                      <m:den>
                        <m:r>
                          <a:rPr lang="en-US" sz="2800" b="0" i="1" dirty="0" smtClean="0">
                            <a:latin typeface="Cambria Math" panose="02040503050406030204" pitchFamily="18" charset="0"/>
                          </a:rPr>
                          <m:t>5</m:t>
                        </m:r>
                      </m:den>
                    </m:f>
                    <m:sSup>
                      <m:sSupPr>
                        <m:ctrlPr>
                          <a:rPr lang="en-US" sz="2800" i="1" dirty="0" smtClean="0">
                            <a:latin typeface="Cambria Math" panose="02040503050406030204" pitchFamily="18" charset="0"/>
                          </a:rPr>
                        </m:ctrlPr>
                      </m:sSupPr>
                      <m:e>
                        <m:r>
                          <a:rPr lang="en-US" sz="2800" b="0" i="1" dirty="0" smtClean="0">
                            <a:latin typeface="Cambria Math" panose="02040503050406030204" pitchFamily="18" charset="0"/>
                          </a:rPr>
                          <m:t>𝑐𝑜𝑠</m:t>
                        </m:r>
                      </m:e>
                      <m:sup>
                        <m:r>
                          <a:rPr lang="en-US" sz="2800" b="0" i="1" dirty="0" smtClean="0">
                            <a:latin typeface="Cambria Math" panose="02040503050406030204" pitchFamily="18" charset="0"/>
                          </a:rPr>
                          <m:t>5</m:t>
                        </m:r>
                      </m:sup>
                    </m:sSup>
                  </m:oMath>
                </a14:m>
                <a:r>
                  <a:rPr lang="en-US" sz="2800" dirty="0" smtClean="0"/>
                  <a:t>t+</a:t>
                </a:r>
                <a14:m>
                  <m:oMath xmlns:m="http://schemas.openxmlformats.org/officeDocument/2006/math">
                    <m:f>
                      <m:fPr>
                        <m:ctrlPr>
                          <a:rPr lang="en-US" sz="2800" i="1" dirty="0" smtClean="0">
                            <a:latin typeface="Cambria Math" panose="02040503050406030204" pitchFamily="18" charset="0"/>
                          </a:rPr>
                        </m:ctrlPr>
                      </m:fPr>
                      <m:num>
                        <m:r>
                          <a:rPr lang="en-US" sz="2800" b="0" i="1" dirty="0" smtClean="0">
                            <a:latin typeface="Cambria Math" panose="02040503050406030204" pitchFamily="18" charset="0"/>
                          </a:rPr>
                          <m:t>3</m:t>
                        </m:r>
                      </m:num>
                      <m:den>
                        <m:r>
                          <a:rPr lang="en-US" sz="2800" b="0" i="1" dirty="0" smtClean="0">
                            <a:latin typeface="Cambria Math" panose="02040503050406030204" pitchFamily="18" charset="0"/>
                          </a:rPr>
                          <m:t>7</m:t>
                        </m:r>
                      </m:den>
                    </m:f>
                    <m:sSup>
                      <m:sSupPr>
                        <m:ctrlPr>
                          <a:rPr lang="en-US" sz="2800" i="1" dirty="0" smtClean="0">
                            <a:latin typeface="Cambria Math" panose="02040503050406030204" pitchFamily="18" charset="0"/>
                          </a:rPr>
                        </m:ctrlPr>
                      </m:sSupPr>
                      <m:e>
                        <m:r>
                          <a:rPr lang="en-US" sz="2800" b="0" i="1" dirty="0" smtClean="0">
                            <a:latin typeface="Cambria Math" panose="02040503050406030204" pitchFamily="18" charset="0"/>
                          </a:rPr>
                          <m:t>𝑐𝑜𝑠</m:t>
                        </m:r>
                      </m:e>
                      <m:sup>
                        <m:r>
                          <a:rPr lang="en-US" sz="2800" b="0" i="1" dirty="0" smtClean="0">
                            <a:latin typeface="Cambria Math" panose="02040503050406030204" pitchFamily="18" charset="0"/>
                          </a:rPr>
                          <m:t>7</m:t>
                        </m:r>
                      </m:sup>
                    </m:sSup>
                  </m:oMath>
                </a14:m>
                <a:r>
                  <a:rPr lang="en-US" sz="2800" dirty="0" smtClean="0"/>
                  <a:t>t-</a:t>
                </a:r>
                <a14:m>
                  <m:oMath xmlns:m="http://schemas.openxmlformats.org/officeDocument/2006/math">
                    <m:f>
                      <m:fPr>
                        <m:ctrlPr>
                          <a:rPr lang="en-US" sz="2800" i="1" dirty="0" smtClean="0">
                            <a:latin typeface="Cambria Math" panose="02040503050406030204" pitchFamily="18" charset="0"/>
                          </a:rPr>
                        </m:ctrlPr>
                      </m:fPr>
                      <m:num>
                        <m:r>
                          <a:rPr lang="en-US" sz="2800" b="0" i="1" dirty="0" smtClean="0">
                            <a:latin typeface="Cambria Math" panose="02040503050406030204" pitchFamily="18" charset="0"/>
                          </a:rPr>
                          <m:t>1</m:t>
                        </m:r>
                      </m:num>
                      <m:den>
                        <m:r>
                          <a:rPr lang="en-US" sz="2800" b="0" i="1" dirty="0" smtClean="0">
                            <a:latin typeface="Cambria Math" panose="02040503050406030204" pitchFamily="18" charset="0"/>
                          </a:rPr>
                          <m:t>9</m:t>
                        </m:r>
                      </m:den>
                    </m:f>
                    <m:sSup>
                      <m:sSupPr>
                        <m:ctrlPr>
                          <a:rPr lang="en-US" sz="2800" i="1" dirty="0" smtClean="0">
                            <a:latin typeface="Cambria Math" panose="02040503050406030204" pitchFamily="18" charset="0"/>
                          </a:rPr>
                        </m:ctrlPr>
                      </m:sSupPr>
                      <m:e>
                        <m:r>
                          <a:rPr lang="en-US" sz="2800" b="0" i="1" dirty="0" smtClean="0">
                            <a:latin typeface="Cambria Math" panose="02040503050406030204" pitchFamily="18" charset="0"/>
                          </a:rPr>
                          <m:t>𝑐𝑜𝑠</m:t>
                        </m:r>
                      </m:e>
                      <m:sup>
                        <m:r>
                          <a:rPr lang="en-US" sz="2800" b="0" i="1" dirty="0" smtClean="0">
                            <a:latin typeface="Cambria Math" panose="02040503050406030204" pitchFamily="18" charset="0"/>
                          </a:rPr>
                          <m:t>9</m:t>
                        </m:r>
                      </m:sup>
                    </m:sSup>
                  </m:oMath>
                </a14:m>
                <a:r>
                  <a:rPr lang="en-US" sz="2800" dirty="0" smtClean="0"/>
                  <a:t>t</a:t>
                </a:r>
                <a14:m>
                  <m:oMath xmlns:m="http://schemas.openxmlformats.org/officeDocument/2006/math">
                    <m:r>
                      <a:rPr lang="en-US" sz="2800" i="1" dirty="0" smtClean="0">
                        <a:latin typeface="Cambria Math" panose="02040503050406030204" pitchFamily="18" charset="0"/>
                      </a:rPr>
                      <m:t>]</m:t>
                    </m:r>
                    <m:r>
                      <a:rPr lang="en-US" sz="2800" b="0" i="1" dirty="0" smtClean="0">
                        <a:latin typeface="Cambria Math" panose="02040503050406030204" pitchFamily="18" charset="0"/>
                      </a:rPr>
                      <m:t>=</m:t>
                    </m:r>
                    <m:f>
                      <m:fPr>
                        <m:ctrlPr>
                          <a:rPr lang="en-US" sz="2800" b="0" i="1" dirty="0" smtClean="0">
                            <a:latin typeface="Cambria Math" panose="02040503050406030204" pitchFamily="18" charset="0"/>
                          </a:rPr>
                        </m:ctrlPr>
                      </m:fPr>
                      <m:num>
                        <m:sSup>
                          <m:sSupPr>
                            <m:ctrlPr>
                              <a:rPr lang="en-US" sz="2800" b="0" i="1" dirty="0" smtClean="0">
                                <a:latin typeface="Cambria Math" panose="02040503050406030204" pitchFamily="18" charset="0"/>
                              </a:rPr>
                            </m:ctrlPr>
                          </m:sSupPr>
                          <m:e>
                            <m:r>
                              <a:rPr lang="en-US" sz="2800" b="0" i="1" dirty="0" smtClean="0">
                                <a:latin typeface="Cambria Math" panose="02040503050406030204" pitchFamily="18" charset="0"/>
                              </a:rPr>
                              <m:t>16</m:t>
                            </m:r>
                            <m:r>
                              <a:rPr lang="en-US" sz="2800" b="0" i="1" dirty="0" smtClean="0">
                                <a:latin typeface="Cambria Math" panose="02040503050406030204" pitchFamily="18" charset="0"/>
                                <a:ea typeface="Cambria Math" panose="02040503050406030204" pitchFamily="18" charset="0"/>
                              </a:rPr>
                              <m:t>𝜋</m:t>
                            </m:r>
                            <m:r>
                              <a:rPr lang="en-US" sz="2800" b="0" i="1" dirty="0" smtClean="0">
                                <a:latin typeface="Cambria Math" panose="02040503050406030204" pitchFamily="18" charset="0"/>
                                <a:ea typeface="Cambria Math" panose="02040503050406030204" pitchFamily="18" charset="0"/>
                              </a:rPr>
                              <m:t>𝑎</m:t>
                            </m:r>
                          </m:e>
                          <m:sup>
                            <m:r>
                              <a:rPr lang="en-US" sz="2800" b="0" i="1" dirty="0" smtClean="0">
                                <a:latin typeface="Cambria Math" panose="02040503050406030204" pitchFamily="18" charset="0"/>
                              </a:rPr>
                              <m:t>3</m:t>
                            </m:r>
                          </m:sup>
                        </m:sSup>
                      </m:num>
                      <m:den>
                        <m:r>
                          <a:rPr lang="en-US" sz="2800" b="0" i="1" dirty="0" smtClean="0">
                            <a:latin typeface="Cambria Math" panose="02040503050406030204" pitchFamily="18" charset="0"/>
                          </a:rPr>
                          <m:t>105</m:t>
                        </m:r>
                      </m:den>
                    </m:f>
                  </m:oMath>
                </a14:m>
                <a:r>
                  <a:rPr lang="en-US" sz="3200" dirty="0" smtClean="0"/>
                  <a:t>.</a:t>
                </a:r>
              </a:p>
              <a:p>
                <a:r>
                  <a:rPr lang="en-US" sz="3200" dirty="0" err="1" smtClean="0"/>
                  <a:t>Demak,izlanayotgan</a:t>
                </a:r>
                <a:r>
                  <a:rPr lang="en-US" sz="3200" dirty="0" smtClean="0"/>
                  <a:t> </a:t>
                </a:r>
                <a:r>
                  <a:rPr lang="en-US" sz="3200" dirty="0" err="1" smtClean="0"/>
                  <a:t>jismning</a:t>
                </a:r>
                <a:r>
                  <a:rPr lang="en-US" sz="3200" dirty="0" smtClean="0"/>
                  <a:t> </a:t>
                </a:r>
                <a:r>
                  <a:rPr lang="en-US" sz="3200" dirty="0" err="1" smtClean="0"/>
                  <a:t>hajmi:V</a:t>
                </a:r>
                <a:r>
                  <a:rPr lang="en-US" sz="3200" dirty="0" smtClean="0"/>
                  <a:t>’=2V=</a:t>
                </a:r>
                <a14:m>
                  <m:oMath xmlns:m="http://schemas.openxmlformats.org/officeDocument/2006/math">
                    <m:f>
                      <m:fPr>
                        <m:ctrlPr>
                          <a:rPr lang="en-US" sz="3200" i="1" dirty="0">
                            <a:latin typeface="Cambria Math" panose="02040503050406030204" pitchFamily="18" charset="0"/>
                          </a:rPr>
                        </m:ctrlPr>
                      </m:fPr>
                      <m:num>
                        <m:sSup>
                          <m:sSupPr>
                            <m:ctrlPr>
                              <a:rPr lang="en-US" sz="3200" i="1" dirty="0">
                                <a:latin typeface="Cambria Math" panose="02040503050406030204" pitchFamily="18" charset="0"/>
                              </a:rPr>
                            </m:ctrlPr>
                          </m:sSupPr>
                          <m:e>
                            <m:r>
                              <a:rPr lang="en-US" sz="3200" b="0" i="1" dirty="0" smtClean="0">
                                <a:latin typeface="Cambria Math" panose="02040503050406030204" pitchFamily="18" charset="0"/>
                              </a:rPr>
                              <m:t>32</m:t>
                            </m:r>
                            <m:r>
                              <a:rPr lang="en-US" sz="3200" i="1" dirty="0">
                                <a:latin typeface="Cambria Math" panose="02040503050406030204" pitchFamily="18" charset="0"/>
                                <a:ea typeface="Cambria Math" panose="02040503050406030204" pitchFamily="18" charset="0"/>
                              </a:rPr>
                              <m:t>𝜋</m:t>
                            </m:r>
                            <m:r>
                              <a:rPr lang="en-US" sz="3200" i="1" dirty="0">
                                <a:latin typeface="Cambria Math" panose="02040503050406030204" pitchFamily="18" charset="0"/>
                                <a:ea typeface="Cambria Math" panose="02040503050406030204" pitchFamily="18" charset="0"/>
                              </a:rPr>
                              <m:t>𝑎</m:t>
                            </m:r>
                          </m:e>
                          <m:sup>
                            <m:r>
                              <a:rPr lang="en-US" sz="3200" i="1" dirty="0">
                                <a:latin typeface="Cambria Math" panose="02040503050406030204" pitchFamily="18" charset="0"/>
                              </a:rPr>
                              <m:t>3</m:t>
                            </m:r>
                          </m:sup>
                        </m:sSup>
                      </m:num>
                      <m:den>
                        <m:r>
                          <a:rPr lang="en-US" sz="3200" i="1" dirty="0">
                            <a:latin typeface="Cambria Math" panose="02040503050406030204" pitchFamily="18" charset="0"/>
                          </a:rPr>
                          <m:t>105</m:t>
                        </m:r>
                      </m:den>
                    </m:f>
                  </m:oMath>
                </a14:m>
                <a:r>
                  <a:rPr lang="en-US" sz="3200" dirty="0" smtClean="0"/>
                  <a:t>.</a:t>
                </a:r>
              </a:p>
            </p:txBody>
          </p:sp>
        </mc:Choice>
        <mc:Fallback xmlns="">
          <p:sp>
            <p:nvSpPr>
              <p:cNvPr id="3" name="Подзаголовок 2"/>
              <p:cNvSpPr>
                <a:spLocks noGrp="1" noRot="1" noChangeAspect="1" noMove="1" noResize="1" noEditPoints="1" noAdjustHandles="1" noChangeArrowheads="1" noChangeShapeType="1" noTextEdit="1"/>
              </p:cNvSpPr>
              <p:nvPr>
                <p:ph type="subTitle" idx="1"/>
              </p:nvPr>
            </p:nvSpPr>
            <p:spPr>
              <a:xfrm>
                <a:off x="-64394" y="0"/>
                <a:ext cx="10818253" cy="6040192"/>
              </a:xfrm>
              <a:blipFill rotWithShape="0">
                <a:blip r:embed="rId2"/>
                <a:stretch>
                  <a:fillRect l="-1408" t="-1009" r="-1127" b="-8073"/>
                </a:stretch>
              </a:blipFill>
            </p:spPr>
            <p:txBody>
              <a:bodyPr/>
              <a:lstStyle/>
              <a:p>
                <a:r>
                  <a:rPr lang="ru-RU">
                    <a:noFill/>
                  </a:rPr>
                  <a:t> </a:t>
                </a:r>
              </a:p>
            </p:txBody>
          </p:sp>
        </mc:Fallback>
      </mc:AlternateContent>
    </p:spTree>
    <p:extLst>
      <p:ext uri="{BB962C8B-B14F-4D97-AF65-F5344CB8AC3E}">
        <p14:creationId xmlns:p14="http://schemas.microsoft.com/office/powerpoint/2010/main" val="715562847"/>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Заголовок 1"/>
              <p:cNvSpPr>
                <a:spLocks noGrp="1"/>
              </p:cNvSpPr>
              <p:nvPr>
                <p:ph type="title"/>
              </p:nvPr>
            </p:nvSpPr>
            <p:spPr>
              <a:xfrm>
                <a:off x="0" y="283335"/>
                <a:ext cx="11835685" cy="6349285"/>
              </a:xfrm>
            </p:spPr>
            <p:txBody>
              <a:bodyPr anchor="t">
                <a:normAutofit/>
              </a:bodyPr>
              <a:lstStyle/>
              <a:p>
                <a:r>
                  <a:rPr lang="en-US" sz="4000" b="1" dirty="0" err="1" smtClean="0"/>
                  <a:t>Qutb</a:t>
                </a:r>
                <a:r>
                  <a:rPr lang="en-US" sz="4000" b="1" dirty="0" smtClean="0"/>
                  <a:t> </a:t>
                </a:r>
                <a:r>
                  <a:rPr lang="en-US" sz="4000" b="1" dirty="0" err="1" smtClean="0"/>
                  <a:t>koordinatalar</a:t>
                </a:r>
                <a:r>
                  <a:rPr lang="en-US" sz="4000" b="1" dirty="0" smtClean="0"/>
                  <a:t> </a:t>
                </a:r>
                <a:r>
                  <a:rPr lang="en-US" sz="4000" b="1" dirty="0" err="1" smtClean="0"/>
                  <a:t>sistemasida</a:t>
                </a:r>
                <a:r>
                  <a:rPr lang="en-US" sz="4000" b="1" dirty="0" smtClean="0"/>
                  <a:t> </a:t>
                </a:r>
                <a:r>
                  <a:rPr lang="en-US" sz="4000" b="1" dirty="0" err="1" smtClean="0"/>
                  <a:t>aylanma</a:t>
                </a:r>
                <a:r>
                  <a:rPr lang="en-US" sz="4000" b="1" dirty="0" smtClean="0"/>
                  <a:t> </a:t>
                </a:r>
                <a:r>
                  <a:rPr lang="en-US" sz="4000" b="1" dirty="0" err="1" smtClean="0"/>
                  <a:t>jism</a:t>
                </a:r>
                <a:r>
                  <a:rPr lang="en-US" sz="4000" b="1" dirty="0" smtClean="0"/>
                  <a:t> </a:t>
                </a:r>
                <a:r>
                  <a:rPr lang="en-US" sz="4000" b="1" dirty="0" err="1" smtClean="0"/>
                  <a:t>hajmi</a:t>
                </a:r>
                <a:r>
                  <a:rPr lang="en-US" sz="4000" b="1" dirty="0" smtClean="0"/>
                  <a:t>.</a:t>
                </a:r>
                <a:br>
                  <a:rPr lang="en-US" sz="4000" b="1" dirty="0" smtClean="0"/>
                </a:br>
                <a:r>
                  <a:rPr lang="en-US" sz="4000" dirty="0" err="1" smtClean="0"/>
                  <a:t>Qutb</a:t>
                </a:r>
                <a:r>
                  <a:rPr lang="en-US" sz="4000" dirty="0" smtClean="0"/>
                  <a:t> </a:t>
                </a:r>
                <a:r>
                  <a:rPr lang="en-US" sz="4000" dirty="0" err="1" smtClean="0"/>
                  <a:t>koordinatalar</a:t>
                </a:r>
                <a:r>
                  <a:rPr lang="en-US" sz="4000" dirty="0" smtClean="0"/>
                  <a:t> </a:t>
                </a:r>
                <a:r>
                  <a:rPr lang="en-US" sz="4000" dirty="0" err="1" smtClean="0"/>
                  <a:t>sistemasida</a:t>
                </a:r>
                <a:r>
                  <a:rPr lang="en-US" sz="4000" dirty="0" smtClean="0"/>
                  <a:t> </a:t>
                </a:r>
                <a:r>
                  <a:rPr lang="en-US" sz="4000" dirty="0" err="1" smtClean="0"/>
                  <a:t>berilgan</a:t>
                </a:r>
                <a:r>
                  <a:rPr lang="en-US" sz="4000" dirty="0" smtClean="0"/>
                  <a:t>  </a:t>
                </a:r>
                <a14:m>
                  <m:oMath xmlns:m="http://schemas.openxmlformats.org/officeDocument/2006/math">
                    <m:r>
                      <m:rPr>
                        <m:sty m:val="p"/>
                      </m:rPr>
                      <a:rPr lang="en-US" sz="4000" i="0" smtClean="0">
                        <a:latin typeface="Cambria Math" panose="02040503050406030204" pitchFamily="18" charset="0"/>
                        <a:ea typeface="Cambria Math" panose="02040503050406030204" pitchFamily="18" charset="0"/>
                      </a:rPr>
                      <m:t>ρ</m:t>
                    </m:r>
                    <m:r>
                      <a:rPr lang="en-US" sz="4000" b="0" i="0" smtClean="0">
                        <a:latin typeface="Cambria Math" panose="02040503050406030204" pitchFamily="18" charset="0"/>
                        <a:ea typeface="Cambria Math" panose="02040503050406030204" pitchFamily="18" charset="0"/>
                      </a:rPr>
                      <m:t>=</m:t>
                    </m:r>
                    <m:r>
                      <m:rPr>
                        <m:sty m:val="p"/>
                      </m:rPr>
                      <a:rPr lang="en-US" sz="4000" b="0" i="0" smtClean="0">
                        <a:latin typeface="Cambria Math" panose="02040503050406030204" pitchFamily="18" charset="0"/>
                        <a:ea typeface="Cambria Math" panose="02040503050406030204" pitchFamily="18" charset="0"/>
                      </a:rPr>
                      <m:t>f</m:t>
                    </m:r>
                    <m:d>
                      <m:dPr>
                        <m:ctrlPr>
                          <a:rPr lang="en-US" sz="4000" b="0" i="1" smtClean="0">
                            <a:latin typeface="Cambria Math" panose="02040503050406030204" pitchFamily="18" charset="0"/>
                            <a:ea typeface="Cambria Math" panose="02040503050406030204" pitchFamily="18" charset="0"/>
                          </a:rPr>
                        </m:ctrlPr>
                      </m:dPr>
                      <m:e>
                        <m:r>
                          <m:rPr>
                            <m:sty m:val="p"/>
                          </m:rPr>
                          <a:rPr lang="en-US" sz="4000" i="0" smtClean="0">
                            <a:latin typeface="Cambria Math" panose="02040503050406030204" pitchFamily="18" charset="0"/>
                            <a:ea typeface="Cambria Math" panose="02040503050406030204" pitchFamily="18" charset="0"/>
                          </a:rPr>
                          <m:t>φ</m:t>
                        </m:r>
                      </m:e>
                    </m:d>
                    <m:r>
                      <a:rPr lang="en-US" sz="4000" b="0" i="0" smtClean="0">
                        <a:latin typeface="Cambria Math" panose="02040503050406030204" pitchFamily="18" charset="0"/>
                        <a:ea typeface="Cambria Math" panose="02040503050406030204" pitchFamily="18" charset="0"/>
                      </a:rPr>
                      <m:t>  </m:t>
                    </m:r>
                    <m:r>
                      <m:rPr>
                        <m:sty m:val="p"/>
                      </m:rPr>
                      <a:rPr lang="en-US" sz="4000" b="0" i="0" smtClean="0">
                        <a:latin typeface="Cambria Math" panose="02040503050406030204" pitchFamily="18" charset="0"/>
                        <a:ea typeface="Cambria Math" panose="02040503050406030204" pitchFamily="18" charset="0"/>
                      </a:rPr>
                      <m:t>e</m:t>
                    </m:r>
                  </m:oMath>
                </a14:m>
                <a:r>
                  <a:rPr lang="en-US" sz="4000" dirty="0" smtClean="0"/>
                  <a:t>gri </a:t>
                </a:r>
                <a:r>
                  <a:rPr lang="en-US" sz="4000" dirty="0" err="1" smtClean="0"/>
                  <a:t>chiziq</a:t>
                </a:r>
                <a:r>
                  <a:rPr lang="en-US" sz="4000" dirty="0" smtClean="0"/>
                  <a:t> </a:t>
                </a:r>
                <a:r>
                  <a:rPr lang="en-US" sz="4000" dirty="0" err="1" smtClean="0"/>
                  <a:t>va</a:t>
                </a:r>
                <a:r>
                  <a:rPr lang="en-US" sz="4000" dirty="0" smtClean="0"/>
                  <a:t> </a:t>
                </a:r>
                <a14:m>
                  <m:oMath xmlns:m="http://schemas.openxmlformats.org/officeDocument/2006/math">
                    <m:r>
                      <m:rPr>
                        <m:sty m:val="p"/>
                      </m:rPr>
                      <a:rPr lang="en-US" sz="4000" i="0">
                        <a:latin typeface="Cambria Math" panose="02040503050406030204" pitchFamily="18" charset="0"/>
                        <a:ea typeface="Cambria Math" panose="02040503050406030204" pitchFamily="18" charset="0"/>
                      </a:rPr>
                      <m:t>φ</m:t>
                    </m:r>
                  </m:oMath>
                </a14:m>
                <a:r>
                  <a:rPr lang="en-US" sz="4000" dirty="0" smtClean="0"/>
                  <a:t>=</a:t>
                </a:r>
                <a14:m>
                  <m:oMath xmlns:m="http://schemas.openxmlformats.org/officeDocument/2006/math">
                    <m:r>
                      <m:rPr>
                        <m:sty m:val="p"/>
                      </m:rPr>
                      <a:rPr lang="en-US" sz="4000" i="0" dirty="0" smtClean="0">
                        <a:latin typeface="Cambria Math" panose="02040503050406030204" pitchFamily="18" charset="0"/>
                        <a:ea typeface="Cambria Math" panose="02040503050406030204" pitchFamily="18" charset="0"/>
                      </a:rPr>
                      <m:t>α</m:t>
                    </m:r>
                    <m:r>
                      <a:rPr lang="en-US" sz="4000" b="0" i="0" dirty="0" smtClean="0">
                        <a:latin typeface="Cambria Math" panose="02040503050406030204" pitchFamily="18" charset="0"/>
                        <a:ea typeface="Cambria Math" panose="02040503050406030204" pitchFamily="18" charset="0"/>
                      </a:rPr>
                      <m:t> ,  </m:t>
                    </m:r>
                    <m:r>
                      <m:rPr>
                        <m:sty m:val="p"/>
                      </m:rPr>
                      <a:rPr lang="en-US" sz="4000" i="0" dirty="0" smtClean="0">
                        <a:latin typeface="Cambria Math" panose="02040503050406030204" pitchFamily="18" charset="0"/>
                        <a:ea typeface="Cambria Math" panose="02040503050406030204" pitchFamily="18" charset="0"/>
                      </a:rPr>
                      <m:t>φ</m:t>
                    </m:r>
                    <m:r>
                      <a:rPr lang="en-US" sz="4000" b="0" i="0" dirty="0" smtClean="0">
                        <a:latin typeface="Cambria Math" panose="02040503050406030204" pitchFamily="18" charset="0"/>
                        <a:ea typeface="Cambria Math" panose="02040503050406030204" pitchFamily="18" charset="0"/>
                      </a:rPr>
                      <m:t>=</m:t>
                    </m:r>
                    <m:r>
                      <m:rPr>
                        <m:sty m:val="p"/>
                      </m:rPr>
                      <a:rPr lang="en-US" sz="4000" i="0" dirty="0" smtClean="0">
                        <a:latin typeface="Cambria Math" panose="02040503050406030204" pitchFamily="18" charset="0"/>
                        <a:ea typeface="Cambria Math" panose="02040503050406030204" pitchFamily="18" charset="0"/>
                      </a:rPr>
                      <m:t>β</m:t>
                    </m:r>
                    <m:r>
                      <a:rPr lang="en-US" sz="4000" i="0" dirty="0" smtClean="0">
                        <a:latin typeface="Cambria Math" panose="02040503050406030204" pitchFamily="18" charset="0"/>
                        <a:ea typeface="Cambria Math" panose="02040503050406030204" pitchFamily="18" charset="0"/>
                      </a:rPr>
                      <m:t> </m:t>
                    </m:r>
                  </m:oMath>
                </a14:m>
                <a:r>
                  <a:rPr lang="en-US" sz="4000" dirty="0" smtClean="0"/>
                  <a:t>radius </a:t>
                </a:r>
                <a:r>
                  <a:rPr lang="en-US" sz="4000" dirty="0" err="1" smtClean="0"/>
                  <a:t>vektorlar</a:t>
                </a:r>
                <a:r>
                  <a:rPr lang="en-US" sz="4000" dirty="0" smtClean="0"/>
                  <a:t> </a:t>
                </a:r>
                <a:r>
                  <a:rPr lang="en-US" sz="4000" dirty="0" err="1" smtClean="0"/>
                  <a:t>bilan</a:t>
                </a:r>
                <a:r>
                  <a:rPr lang="en-US" sz="4000" dirty="0" smtClean="0"/>
                  <a:t> </a:t>
                </a:r>
                <a:r>
                  <a:rPr lang="en-US" sz="4000" dirty="0" err="1" smtClean="0"/>
                  <a:t>chegaralangan</a:t>
                </a:r>
                <a:r>
                  <a:rPr lang="en-US" sz="4000" dirty="0" smtClean="0"/>
                  <a:t> </a:t>
                </a:r>
                <a:r>
                  <a:rPr lang="en-US" sz="4000" dirty="0" err="1" smtClean="0"/>
                  <a:t>yassi</a:t>
                </a:r>
                <a:r>
                  <a:rPr lang="en-US" sz="4000" dirty="0" smtClean="0"/>
                  <a:t> </a:t>
                </a:r>
                <a:r>
                  <a:rPr lang="en-US" sz="4000" dirty="0" err="1" smtClean="0"/>
                  <a:t>figuraning</a:t>
                </a:r>
                <a:r>
                  <a:rPr lang="en-US" sz="4000" dirty="0" smtClean="0"/>
                  <a:t> </a:t>
                </a:r>
                <a:r>
                  <a:rPr lang="en-US" sz="4000" dirty="0" err="1" smtClean="0"/>
                  <a:t>qutb</a:t>
                </a:r>
                <a:r>
                  <a:rPr lang="en-US" sz="4000" dirty="0" smtClean="0"/>
                  <a:t> </a:t>
                </a:r>
                <a:r>
                  <a:rPr lang="en-US" sz="4000" dirty="0" err="1" smtClean="0"/>
                  <a:t>o’qi</a:t>
                </a:r>
                <a:r>
                  <a:rPr lang="en-US" sz="4000" dirty="0" smtClean="0"/>
                  <a:t> </a:t>
                </a:r>
                <a:r>
                  <a:rPr lang="en-US" sz="4000" dirty="0" err="1" smtClean="0"/>
                  <a:t>atrofida</a:t>
                </a:r>
                <a:r>
                  <a:rPr lang="en-US" sz="4000" dirty="0" smtClean="0"/>
                  <a:t> </a:t>
                </a:r>
                <a:r>
                  <a:rPr lang="en-US" sz="4000" dirty="0" err="1" smtClean="0"/>
                  <a:t>aylanishidan</a:t>
                </a:r>
                <a:r>
                  <a:rPr lang="en-US" sz="4000" dirty="0" smtClean="0"/>
                  <a:t> </a:t>
                </a:r>
                <a:r>
                  <a:rPr lang="en-US" sz="4000" dirty="0" err="1" smtClean="0"/>
                  <a:t>hosil</a:t>
                </a:r>
                <a:r>
                  <a:rPr lang="en-US" sz="4000" dirty="0" smtClean="0"/>
                  <a:t> </a:t>
                </a:r>
                <a:r>
                  <a:rPr lang="en-US" sz="4000" dirty="0" err="1" smtClean="0"/>
                  <a:t>bo’lgan</a:t>
                </a:r>
                <a:r>
                  <a:rPr lang="en-US" sz="4000" dirty="0" smtClean="0"/>
                  <a:t> </a:t>
                </a:r>
                <a:r>
                  <a:rPr lang="en-US" sz="4000" dirty="0" err="1" smtClean="0"/>
                  <a:t>jism</a:t>
                </a:r>
                <a:r>
                  <a:rPr lang="en-US" sz="4000" dirty="0" smtClean="0"/>
                  <a:t> </a:t>
                </a:r>
                <a:r>
                  <a:rPr lang="en-US" sz="4000" dirty="0" err="1" smtClean="0"/>
                  <a:t>hajmi</a:t>
                </a:r>
                <a:r>
                  <a:rPr lang="en-US" sz="4000" dirty="0" smtClean="0"/>
                  <a:t> </a:t>
                </a:r>
                <a:br>
                  <a:rPr lang="en-US" sz="4000" dirty="0" smtClean="0"/>
                </a:br>
                <a:r>
                  <a:rPr lang="en-US" sz="4000" dirty="0" smtClean="0"/>
                  <a:t>             V=</a:t>
                </a:r>
                <a14:m>
                  <m:oMath xmlns:m="http://schemas.openxmlformats.org/officeDocument/2006/math">
                    <m:r>
                      <m:rPr>
                        <m:sty m:val="p"/>
                      </m:rPr>
                      <a:rPr lang="en-US" sz="4000" i="0" smtClean="0">
                        <a:latin typeface="Cambria Math" panose="02040503050406030204" pitchFamily="18" charset="0"/>
                        <a:ea typeface="Cambria Math" panose="02040503050406030204" pitchFamily="18" charset="0"/>
                      </a:rPr>
                      <m:t>π</m:t>
                    </m:r>
                    <m:nary>
                      <m:naryPr>
                        <m:limLoc m:val="undOvr"/>
                        <m:ctrlPr>
                          <a:rPr lang="en-US" sz="4000" i="1" smtClean="0">
                            <a:latin typeface="Cambria Math" panose="02040503050406030204" pitchFamily="18" charset="0"/>
                            <a:ea typeface="Cambria Math" panose="02040503050406030204" pitchFamily="18" charset="0"/>
                          </a:rPr>
                        </m:ctrlPr>
                      </m:naryPr>
                      <m:sub>
                        <m:r>
                          <m:rPr>
                            <m:sty m:val="p"/>
                            <m:brk m:alnAt="24"/>
                          </m:rPr>
                          <a:rPr lang="en-US" sz="4000" i="0" smtClean="0">
                            <a:latin typeface="Cambria Math" panose="02040503050406030204" pitchFamily="18" charset="0"/>
                            <a:ea typeface="Cambria Math" panose="02040503050406030204" pitchFamily="18" charset="0"/>
                          </a:rPr>
                          <m:t>α</m:t>
                        </m:r>
                      </m:sub>
                      <m:sup>
                        <m:r>
                          <m:rPr>
                            <m:sty m:val="p"/>
                          </m:rPr>
                          <a:rPr lang="en-US" sz="4000" i="0" smtClean="0">
                            <a:latin typeface="Cambria Math" panose="02040503050406030204" pitchFamily="18" charset="0"/>
                            <a:ea typeface="Cambria Math" panose="02040503050406030204" pitchFamily="18" charset="0"/>
                          </a:rPr>
                          <m:t>β</m:t>
                        </m:r>
                      </m:sup>
                      <m:e>
                        <m:sSup>
                          <m:sSupPr>
                            <m:ctrlPr>
                              <a:rPr lang="en-US" sz="4000" i="1" smtClean="0">
                                <a:latin typeface="Cambria Math" panose="02040503050406030204" pitchFamily="18" charset="0"/>
                                <a:ea typeface="Cambria Math" panose="02040503050406030204" pitchFamily="18" charset="0"/>
                              </a:rPr>
                            </m:ctrlPr>
                          </m:sSupPr>
                          <m:e>
                            <m:r>
                              <m:rPr>
                                <m:sty m:val="p"/>
                              </m:rPr>
                              <a:rPr lang="en-US" sz="4000" i="0" smtClean="0">
                                <a:latin typeface="Cambria Math" panose="02040503050406030204" pitchFamily="18" charset="0"/>
                                <a:ea typeface="Cambria Math" panose="02040503050406030204" pitchFamily="18" charset="0"/>
                              </a:rPr>
                              <m:t>ρ</m:t>
                            </m:r>
                          </m:e>
                          <m:sup>
                            <m:r>
                              <a:rPr lang="en-US" sz="4000" b="0" i="0" smtClean="0">
                                <a:latin typeface="Cambria Math" panose="02040503050406030204" pitchFamily="18" charset="0"/>
                                <a:ea typeface="Cambria Math" panose="02040503050406030204" pitchFamily="18" charset="0"/>
                              </a:rPr>
                              <m:t>3</m:t>
                            </m:r>
                          </m:sup>
                        </m:sSup>
                      </m:e>
                    </m:nary>
                    <m:sSup>
                      <m:sSupPr>
                        <m:ctrlPr>
                          <a:rPr lang="en-US" sz="4000" i="1" smtClean="0">
                            <a:latin typeface="Cambria Math" panose="02040503050406030204" pitchFamily="18" charset="0"/>
                            <a:ea typeface="Cambria Math" panose="02040503050406030204" pitchFamily="18" charset="0"/>
                          </a:rPr>
                        </m:ctrlPr>
                      </m:sSupPr>
                      <m:e>
                        <m:r>
                          <m:rPr>
                            <m:sty m:val="p"/>
                          </m:rPr>
                          <a:rPr lang="en-US" sz="4000" b="0" i="0" smtClean="0">
                            <a:latin typeface="Cambria Math" panose="02040503050406030204" pitchFamily="18" charset="0"/>
                            <a:ea typeface="Cambria Math" panose="02040503050406030204" pitchFamily="18" charset="0"/>
                          </a:rPr>
                          <m:t>sin</m:t>
                        </m:r>
                      </m:e>
                      <m:sup>
                        <m:r>
                          <a:rPr lang="en-US" sz="4000" b="0" i="0" smtClean="0">
                            <a:latin typeface="Cambria Math" panose="02040503050406030204" pitchFamily="18" charset="0"/>
                            <a:ea typeface="Cambria Math" panose="02040503050406030204" pitchFamily="18" charset="0"/>
                          </a:rPr>
                          <m:t>3</m:t>
                        </m:r>
                      </m:sup>
                    </m:sSup>
                    <m:r>
                      <m:rPr>
                        <m:sty m:val="p"/>
                      </m:rPr>
                      <a:rPr lang="en-US" sz="4000" i="0" smtClean="0">
                        <a:latin typeface="Cambria Math" panose="02040503050406030204" pitchFamily="18" charset="0"/>
                        <a:ea typeface="Cambria Math" panose="02040503050406030204" pitchFamily="18" charset="0"/>
                      </a:rPr>
                      <m:t>φ</m:t>
                    </m:r>
                    <m:r>
                      <m:rPr>
                        <m:sty m:val="p"/>
                      </m:rPr>
                      <a:rPr lang="en-US" sz="4000" b="0" i="0" smtClean="0">
                        <a:latin typeface="Cambria Math" panose="02040503050406030204" pitchFamily="18" charset="0"/>
                        <a:ea typeface="Cambria Math" panose="02040503050406030204" pitchFamily="18" charset="0"/>
                      </a:rPr>
                      <m:t>dφ</m:t>
                    </m:r>
                  </m:oMath>
                </a14:m>
                <a:r>
                  <a:rPr lang="en-US" sz="4000" dirty="0" smtClean="0"/>
                  <a:t>  formula </a:t>
                </a:r>
                <a:r>
                  <a:rPr lang="en-US" sz="4000" dirty="0" err="1" smtClean="0"/>
                  <a:t>bilan</a:t>
                </a:r>
                <a:r>
                  <a:rPr lang="en-US" sz="4000" dirty="0" smtClean="0"/>
                  <a:t> hisoblanadi.0</a:t>
                </a:r>
                <a14:m>
                  <m:oMath xmlns:m="http://schemas.openxmlformats.org/officeDocument/2006/math">
                    <m:r>
                      <a:rPr lang="en-US" sz="4000" i="0" smtClean="0">
                        <a:latin typeface="Cambria Math" panose="02040503050406030204" pitchFamily="18" charset="0"/>
                        <a:ea typeface="Cambria Math" panose="02040503050406030204" pitchFamily="18" charset="0"/>
                      </a:rPr>
                      <m:t>≤</m:t>
                    </m:r>
                    <m:r>
                      <m:rPr>
                        <m:sty m:val="p"/>
                      </m:rPr>
                      <a:rPr lang="en-US" sz="4000" i="0" smtClean="0">
                        <a:latin typeface="Cambria Math" panose="02040503050406030204" pitchFamily="18" charset="0"/>
                        <a:ea typeface="Cambria Math" panose="02040503050406030204" pitchFamily="18" charset="0"/>
                      </a:rPr>
                      <m:t>α</m:t>
                    </m:r>
                    <m:r>
                      <a:rPr lang="en-US" sz="4000" i="0" smtClean="0">
                        <a:latin typeface="Cambria Math" panose="02040503050406030204" pitchFamily="18" charset="0"/>
                        <a:ea typeface="Cambria Math" panose="02040503050406030204" pitchFamily="18" charset="0"/>
                      </a:rPr>
                      <m:t>≤</m:t>
                    </m:r>
                  </m:oMath>
                </a14:m>
                <a:r>
                  <a:rPr lang="en-US" sz="4000" dirty="0">
                    <a:ea typeface="Cambria Math" panose="02040503050406030204" pitchFamily="18" charset="0"/>
                  </a:rPr>
                  <a:t> </a:t>
                </a:r>
                <a14:m>
                  <m:oMath xmlns:m="http://schemas.openxmlformats.org/officeDocument/2006/math">
                    <m:r>
                      <m:rPr>
                        <m:sty m:val="p"/>
                      </m:rPr>
                      <a:rPr lang="en-US" sz="4000" i="0" dirty="0">
                        <a:latin typeface="Cambria Math" panose="02040503050406030204" pitchFamily="18" charset="0"/>
                        <a:ea typeface="Cambria Math" panose="02040503050406030204" pitchFamily="18" charset="0"/>
                      </a:rPr>
                      <m:t>φ</m:t>
                    </m:r>
                  </m:oMath>
                </a14:m>
                <a:r>
                  <a:rPr lang="en-US" sz="4000" dirty="0">
                    <a:ea typeface="Cambria Math" panose="02040503050406030204" pitchFamily="18" charset="0"/>
                  </a:rPr>
                  <a:t> </a:t>
                </a:r>
                <a14:m>
                  <m:oMath xmlns:m="http://schemas.openxmlformats.org/officeDocument/2006/math">
                    <m:r>
                      <a:rPr lang="en-US" sz="4000" i="0">
                        <a:latin typeface="Cambria Math" panose="02040503050406030204" pitchFamily="18" charset="0"/>
                        <a:ea typeface="Cambria Math" panose="02040503050406030204" pitchFamily="18" charset="0"/>
                      </a:rPr>
                      <m:t>≤</m:t>
                    </m:r>
                  </m:oMath>
                </a14:m>
                <a:r>
                  <a:rPr lang="en-US" sz="4000" dirty="0">
                    <a:ea typeface="Cambria Math" panose="02040503050406030204" pitchFamily="18" charset="0"/>
                  </a:rPr>
                  <a:t> </a:t>
                </a:r>
                <a14:m>
                  <m:oMath xmlns:m="http://schemas.openxmlformats.org/officeDocument/2006/math">
                    <m:r>
                      <m:rPr>
                        <m:sty m:val="p"/>
                      </m:rPr>
                      <a:rPr lang="en-US" sz="4000" i="0" dirty="0">
                        <a:latin typeface="Cambria Math" panose="02040503050406030204" pitchFamily="18" charset="0"/>
                        <a:ea typeface="Cambria Math" panose="02040503050406030204" pitchFamily="18" charset="0"/>
                      </a:rPr>
                      <m:t>β</m:t>
                    </m:r>
                    <m:r>
                      <a:rPr lang="en-US" sz="4000" i="0">
                        <a:latin typeface="Cambria Math" panose="02040503050406030204" pitchFamily="18" charset="0"/>
                        <a:ea typeface="Cambria Math" panose="02040503050406030204" pitchFamily="18" charset="0"/>
                      </a:rPr>
                      <m:t>≤</m:t>
                    </m:r>
                  </m:oMath>
                </a14:m>
                <a:r>
                  <a:rPr lang="en-US" sz="4000" dirty="0">
                    <a:ea typeface="Cambria Math" panose="02040503050406030204" pitchFamily="18" charset="0"/>
                  </a:rPr>
                  <a:t> </a:t>
                </a:r>
                <a14:m>
                  <m:oMath xmlns:m="http://schemas.openxmlformats.org/officeDocument/2006/math">
                    <m:r>
                      <m:rPr>
                        <m:sty m:val="p"/>
                      </m:rPr>
                      <a:rPr lang="en-US" sz="4000" i="0">
                        <a:latin typeface="Cambria Math" panose="02040503050406030204" pitchFamily="18" charset="0"/>
                        <a:ea typeface="Cambria Math" panose="02040503050406030204" pitchFamily="18" charset="0"/>
                      </a:rPr>
                      <m:t>π</m:t>
                    </m:r>
                  </m:oMath>
                </a14:m>
                <a:r>
                  <a:rPr lang="en-US" sz="4000" dirty="0" smtClean="0"/>
                  <a:t>  </a:t>
                </a:r>
                <a:r>
                  <a:rPr lang="en-US" sz="4000" dirty="0" err="1" smtClean="0"/>
                  <a:t>bo’lganda</a:t>
                </a:r>
                <a:r>
                  <a:rPr lang="en-US" sz="4000" dirty="0" smtClean="0"/>
                  <a:t> V=</a:t>
                </a:r>
                <a14:m>
                  <m:oMath xmlns:m="http://schemas.openxmlformats.org/officeDocument/2006/math">
                    <m:f>
                      <m:fPr>
                        <m:ctrlPr>
                          <a:rPr lang="en-US" sz="4000" i="1" smtClean="0">
                            <a:latin typeface="Cambria Math" panose="02040503050406030204" pitchFamily="18" charset="0"/>
                          </a:rPr>
                        </m:ctrlPr>
                      </m:fPr>
                      <m:num>
                        <m:r>
                          <a:rPr lang="en-US" sz="4000" b="0" i="0" smtClean="0">
                            <a:latin typeface="Cambria Math" panose="02040503050406030204" pitchFamily="18" charset="0"/>
                          </a:rPr>
                          <m:t>2</m:t>
                        </m:r>
                        <m:r>
                          <m:rPr>
                            <m:sty m:val="p"/>
                          </m:rPr>
                          <a:rPr lang="en-US" sz="4000" b="0" i="0" smtClean="0">
                            <a:latin typeface="Cambria Math" panose="02040503050406030204" pitchFamily="18" charset="0"/>
                            <a:ea typeface="Cambria Math" panose="02040503050406030204" pitchFamily="18" charset="0"/>
                          </a:rPr>
                          <m:t>π</m:t>
                        </m:r>
                      </m:num>
                      <m:den>
                        <m:r>
                          <a:rPr lang="en-US" sz="4000" b="0" i="0" smtClean="0">
                            <a:latin typeface="Cambria Math" panose="02040503050406030204" pitchFamily="18" charset="0"/>
                          </a:rPr>
                          <m:t>3</m:t>
                        </m:r>
                      </m:den>
                    </m:f>
                    <m:nary>
                      <m:naryPr>
                        <m:limLoc m:val="undOvr"/>
                        <m:ctrlPr>
                          <a:rPr lang="en-US" sz="4000" i="1" smtClean="0">
                            <a:latin typeface="Cambria Math" panose="02040503050406030204" pitchFamily="18" charset="0"/>
                          </a:rPr>
                        </m:ctrlPr>
                      </m:naryPr>
                      <m:sub>
                        <m:r>
                          <m:rPr>
                            <m:sty m:val="p"/>
                            <m:brk m:alnAt="24"/>
                          </m:rPr>
                          <a:rPr lang="en-US" sz="4000" i="0" smtClean="0">
                            <a:latin typeface="Cambria Math" panose="02040503050406030204" pitchFamily="18" charset="0"/>
                            <a:ea typeface="Cambria Math" panose="02040503050406030204" pitchFamily="18" charset="0"/>
                          </a:rPr>
                          <m:t>α</m:t>
                        </m:r>
                      </m:sub>
                      <m:sup>
                        <m:r>
                          <m:rPr>
                            <m:sty m:val="p"/>
                          </m:rPr>
                          <a:rPr lang="en-US" sz="4000" i="0" smtClean="0">
                            <a:latin typeface="Cambria Math" panose="02040503050406030204" pitchFamily="18" charset="0"/>
                            <a:ea typeface="Cambria Math" panose="02040503050406030204" pitchFamily="18" charset="0"/>
                          </a:rPr>
                          <m:t>β</m:t>
                        </m:r>
                      </m:sup>
                      <m:e>
                        <m:sSup>
                          <m:sSupPr>
                            <m:ctrlPr>
                              <a:rPr lang="en-US" sz="4000" i="1">
                                <a:latin typeface="Cambria Math" panose="02040503050406030204" pitchFamily="18" charset="0"/>
                                <a:ea typeface="Cambria Math" panose="02040503050406030204" pitchFamily="18" charset="0"/>
                              </a:rPr>
                            </m:ctrlPr>
                          </m:sSupPr>
                          <m:e>
                            <m:r>
                              <m:rPr>
                                <m:sty m:val="p"/>
                              </m:rPr>
                              <a:rPr lang="en-US" sz="4000" i="0">
                                <a:latin typeface="Cambria Math" panose="02040503050406030204" pitchFamily="18" charset="0"/>
                                <a:ea typeface="Cambria Math" panose="02040503050406030204" pitchFamily="18" charset="0"/>
                              </a:rPr>
                              <m:t>ρ</m:t>
                            </m:r>
                          </m:e>
                          <m:sup>
                            <m:r>
                              <a:rPr lang="en-US" sz="4000" i="0">
                                <a:latin typeface="Cambria Math" panose="02040503050406030204" pitchFamily="18" charset="0"/>
                                <a:ea typeface="Cambria Math" panose="02040503050406030204" pitchFamily="18" charset="0"/>
                              </a:rPr>
                              <m:t>3</m:t>
                            </m:r>
                          </m:sup>
                        </m:sSup>
                        <m:r>
                          <m:rPr>
                            <m:sty m:val="p"/>
                          </m:rPr>
                          <a:rPr lang="en-US" sz="4000" b="0" i="0" smtClean="0">
                            <a:latin typeface="Cambria Math" panose="02040503050406030204" pitchFamily="18" charset="0"/>
                            <a:ea typeface="Cambria Math" panose="02040503050406030204" pitchFamily="18" charset="0"/>
                          </a:rPr>
                          <m:t>sinφdφ</m:t>
                        </m:r>
                        <m:r>
                          <a:rPr lang="en-US" sz="4000" b="0" i="0" smtClean="0">
                            <a:latin typeface="Cambria Math" panose="02040503050406030204" pitchFamily="18" charset="0"/>
                            <a:ea typeface="Cambria Math" panose="02040503050406030204" pitchFamily="18" charset="0"/>
                          </a:rPr>
                          <m:t>.</m:t>
                        </m:r>
                      </m:e>
                    </m:nary>
                  </m:oMath>
                </a14:m>
                <a:endParaRPr lang="ru-RU" sz="4000" dirty="0"/>
              </a:p>
            </p:txBody>
          </p:sp>
        </mc:Choice>
        <mc:Fallback xmlns="">
          <p:sp>
            <p:nvSpPr>
              <p:cNvPr id="2" name="Заголовок 1"/>
              <p:cNvSpPr>
                <a:spLocks noGrp="1" noRot="1" noChangeAspect="1" noMove="1" noResize="1" noEditPoints="1" noAdjustHandles="1" noChangeArrowheads="1" noChangeShapeType="1" noTextEdit="1"/>
              </p:cNvSpPr>
              <p:nvPr>
                <p:ph type="title"/>
              </p:nvPr>
            </p:nvSpPr>
            <p:spPr>
              <a:xfrm>
                <a:off x="0" y="283335"/>
                <a:ext cx="11835685" cy="6349285"/>
              </a:xfrm>
              <a:blipFill rotWithShape="0">
                <a:blip r:embed="rId2"/>
                <a:stretch>
                  <a:fillRect l="-1802" t="-1727" r="-875"/>
                </a:stretch>
              </a:blipFill>
            </p:spPr>
            <p:txBody>
              <a:bodyPr/>
              <a:lstStyle/>
              <a:p>
                <a:r>
                  <a:rPr lang="ru-RU">
                    <a:noFill/>
                  </a:rPr>
                  <a:t> </a:t>
                </a:r>
              </a:p>
            </p:txBody>
          </p:sp>
        </mc:Fallback>
      </mc:AlternateContent>
    </p:spTree>
    <p:extLst>
      <p:ext uri="{BB962C8B-B14F-4D97-AF65-F5344CB8AC3E}">
        <p14:creationId xmlns:p14="http://schemas.microsoft.com/office/powerpoint/2010/main" val="59143146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 y="0"/>
            <a:ext cx="11694016" cy="6857999"/>
          </a:xfrm>
        </p:spPr>
        <p:txBody>
          <a:bodyPr anchor="t">
            <a:normAutofit fontScale="90000"/>
          </a:bodyPr>
          <a:lstStyle/>
          <a:p>
            <a:pPr algn="l"/>
            <a:r>
              <a:rPr lang="en-US" sz="3200" b="1" dirty="0" smtClean="0"/>
              <a:t>                              </a:t>
            </a:r>
            <a:r>
              <a:rPr lang="en-US" sz="3200" b="1" dirty="0" err="1" smtClean="0"/>
              <a:t>O’tilgan</a:t>
            </a:r>
            <a:r>
              <a:rPr lang="en-US" sz="3200" b="1" dirty="0" smtClean="0"/>
              <a:t> </a:t>
            </a:r>
            <a:r>
              <a:rPr lang="en-US" sz="3200" b="1" dirty="0" err="1" smtClean="0"/>
              <a:t>mavzu</a:t>
            </a:r>
            <a:r>
              <a:rPr lang="en-US" sz="3200" b="1" dirty="0" smtClean="0"/>
              <a:t> </a:t>
            </a:r>
            <a:r>
              <a:rPr lang="en-US" sz="3200" b="1" dirty="0" err="1" smtClean="0"/>
              <a:t>yuzasidan</a:t>
            </a:r>
            <a:r>
              <a:rPr lang="en-US" sz="3200" b="1" dirty="0" smtClean="0"/>
              <a:t> </a:t>
            </a:r>
            <a:r>
              <a:rPr lang="en-US" sz="3200" b="1" dirty="0" err="1" smtClean="0"/>
              <a:t>savollar</a:t>
            </a:r>
            <a:r>
              <a:rPr lang="en-US" sz="3200" dirty="0" smtClean="0"/>
              <a:t>:</a:t>
            </a:r>
            <a:br>
              <a:rPr lang="en-US" sz="3200" dirty="0" smtClean="0"/>
            </a:br>
            <a:r>
              <a:rPr lang="en-US" sz="3200" dirty="0" smtClean="0"/>
              <a:t/>
            </a:r>
            <a:br>
              <a:rPr lang="en-US" sz="3200" dirty="0" smtClean="0"/>
            </a:br>
            <a:r>
              <a:rPr lang="en-US" sz="3200" b="1" dirty="0" smtClean="0">
                <a:effectLst>
                  <a:outerShdw blurRad="38100" dist="38100" dir="2700000" algn="tl">
                    <a:srgbClr val="000000">
                      <a:alpha val="43137"/>
                    </a:srgbClr>
                  </a:outerShdw>
                </a:effectLst>
              </a:rPr>
              <a:t>1.   </a:t>
            </a:r>
            <a:r>
              <a:rPr lang="en-US" sz="3200" b="1" dirty="0" err="1" smtClean="0">
                <a:effectLst>
                  <a:outerShdw blurRad="38100" dist="38100" dir="2700000" algn="tl">
                    <a:srgbClr val="000000">
                      <a:alpha val="43137"/>
                    </a:srgbClr>
                  </a:outerShdw>
                </a:effectLst>
              </a:rPr>
              <a:t>Aylanma</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jism</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hajmini</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hisoblashning</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necha</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turini</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bilasiz</a:t>
            </a:r>
            <a:r>
              <a:rPr lang="en-US" sz="3200" b="1" dirty="0" smtClean="0">
                <a:effectLst>
                  <a:outerShdw blurRad="38100" dist="38100" dir="2700000" algn="tl">
                    <a:srgbClr val="000000">
                      <a:alpha val="43137"/>
                    </a:srgbClr>
                  </a:outerShdw>
                </a:effectLst>
              </a:rPr>
              <a:t>?</a:t>
            </a:r>
            <a:br>
              <a:rPr lang="en-US" sz="3200" b="1" dirty="0" smtClean="0">
                <a:effectLst>
                  <a:outerShdw blurRad="38100" dist="38100" dir="2700000" algn="tl">
                    <a:srgbClr val="000000">
                      <a:alpha val="43137"/>
                    </a:srgbClr>
                  </a:outerShdw>
                </a:effectLst>
              </a:rPr>
            </a:br>
            <a:r>
              <a:rPr lang="en-US" sz="3200" b="1" dirty="0" smtClean="0">
                <a:effectLst>
                  <a:outerShdw blurRad="38100" dist="38100" dir="2700000" algn="tl">
                    <a:srgbClr val="000000">
                      <a:alpha val="43137"/>
                    </a:srgbClr>
                  </a:outerShdw>
                </a:effectLst>
              </a:rPr>
              <a:t>2.Jism </a:t>
            </a:r>
            <a:r>
              <a:rPr lang="en-US" sz="3200" b="1" dirty="0" err="1" smtClean="0">
                <a:effectLst>
                  <a:outerShdw blurRad="38100" dist="38100" dir="2700000" algn="tl">
                    <a:srgbClr val="000000">
                      <a:alpha val="43137"/>
                    </a:srgbClr>
                  </a:outerShdw>
                </a:effectLst>
              </a:rPr>
              <a:t>hajmini</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uning</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ko’ndalang</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kesimlari</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bo’yicha</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hisoblash</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formulasini</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ayting</a:t>
            </a:r>
            <a:r>
              <a:rPr lang="en-US" sz="3200" b="1" dirty="0" smtClean="0">
                <a:effectLst>
                  <a:outerShdw blurRad="38100" dist="38100" dir="2700000" algn="tl">
                    <a:srgbClr val="000000">
                      <a:alpha val="43137"/>
                    </a:srgbClr>
                  </a:outerShdw>
                </a:effectLst>
              </a:rPr>
              <a:t>. </a:t>
            </a:r>
            <a:br>
              <a:rPr lang="en-US" sz="3200" b="1" dirty="0" smtClean="0">
                <a:effectLst>
                  <a:outerShdw blurRad="38100" dist="38100" dir="2700000" algn="tl">
                    <a:srgbClr val="000000">
                      <a:alpha val="43137"/>
                    </a:srgbClr>
                  </a:outerShdw>
                </a:effectLst>
              </a:rPr>
            </a:br>
            <a:r>
              <a:rPr lang="en-US" sz="3200" b="1" dirty="0" smtClean="0">
                <a:effectLst>
                  <a:outerShdw blurRad="38100" dist="38100" dir="2700000" algn="tl">
                    <a:srgbClr val="000000">
                      <a:alpha val="43137"/>
                    </a:srgbClr>
                  </a:outerShdw>
                </a:effectLst>
              </a:rPr>
              <a:t>3.To’gri </a:t>
            </a:r>
            <a:r>
              <a:rPr lang="en-US" sz="3200" b="1" dirty="0" err="1" smtClean="0">
                <a:effectLst>
                  <a:outerShdw blurRad="38100" dist="38100" dir="2700000" algn="tl">
                    <a:srgbClr val="000000">
                      <a:alpha val="43137"/>
                    </a:srgbClr>
                  </a:outerShdw>
                </a:effectLst>
              </a:rPr>
              <a:t>burchakli</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dekart</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koordinatalar</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sistemasida</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aylanma</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jism</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hajmini</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hisoblash</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qanday</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qulayliklar</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yaratadi</a:t>
            </a:r>
            <a:r>
              <a:rPr lang="en-US" sz="3200" b="1" dirty="0" smtClean="0">
                <a:effectLst>
                  <a:outerShdw blurRad="38100" dist="38100" dir="2700000" algn="tl">
                    <a:srgbClr val="000000">
                      <a:alpha val="43137"/>
                    </a:srgbClr>
                  </a:outerShdw>
                </a:effectLst>
              </a:rPr>
              <a:t>?</a:t>
            </a:r>
            <a:br>
              <a:rPr lang="en-US" sz="3200" b="1" dirty="0" smtClean="0">
                <a:effectLst>
                  <a:outerShdw blurRad="38100" dist="38100" dir="2700000" algn="tl">
                    <a:srgbClr val="000000">
                      <a:alpha val="43137"/>
                    </a:srgbClr>
                  </a:outerShdw>
                </a:effectLst>
              </a:rPr>
            </a:br>
            <a:r>
              <a:rPr lang="en-US" sz="3200" b="1" dirty="0" smtClean="0">
                <a:effectLst>
                  <a:outerShdw blurRad="38100" dist="38100" dir="2700000" algn="tl">
                    <a:srgbClr val="000000">
                      <a:alpha val="43137"/>
                    </a:srgbClr>
                  </a:outerShdw>
                </a:effectLst>
              </a:rPr>
              <a:t>4.Parametrik </a:t>
            </a:r>
            <a:r>
              <a:rPr lang="en-US" sz="3200" b="1" dirty="0" err="1" smtClean="0">
                <a:effectLst>
                  <a:outerShdw blurRad="38100" dist="38100" dir="2700000" algn="tl">
                    <a:srgbClr val="000000">
                      <a:alpha val="43137"/>
                    </a:srgbClr>
                  </a:outerShdw>
                </a:effectLst>
              </a:rPr>
              <a:t>ko’rinishda</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berilgan</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egri</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chiziqning</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aylanishidan</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hosil</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bo’lgan</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aylanma</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jism</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hajmini</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hisoblash</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ta’rifini</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aytib</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bering</a:t>
            </a:r>
            <a:r>
              <a:rPr lang="en-US" sz="3200" b="1" dirty="0" smtClean="0">
                <a:effectLst>
                  <a:outerShdw blurRad="38100" dist="38100" dir="2700000" algn="tl">
                    <a:srgbClr val="000000">
                      <a:alpha val="43137"/>
                    </a:srgbClr>
                  </a:outerShdw>
                </a:effectLst>
              </a:rPr>
              <a:t>.</a:t>
            </a:r>
            <a:br>
              <a:rPr lang="en-US" sz="3200" b="1" dirty="0" smtClean="0">
                <a:effectLst>
                  <a:outerShdw blurRad="38100" dist="38100" dir="2700000" algn="tl">
                    <a:srgbClr val="000000">
                      <a:alpha val="43137"/>
                    </a:srgbClr>
                  </a:outerShdw>
                </a:effectLst>
              </a:rPr>
            </a:br>
            <a:r>
              <a:rPr lang="en-US" sz="3200" b="1" dirty="0" smtClean="0">
                <a:effectLst>
                  <a:outerShdw blurRad="38100" dist="38100" dir="2700000" algn="tl">
                    <a:srgbClr val="000000">
                      <a:alpha val="43137"/>
                    </a:srgbClr>
                  </a:outerShdw>
                </a:effectLst>
              </a:rPr>
              <a:t>5.Qutb </a:t>
            </a:r>
            <a:r>
              <a:rPr lang="en-US" sz="3200" b="1" dirty="0" err="1" smtClean="0">
                <a:effectLst>
                  <a:outerShdw blurRad="38100" dist="38100" dir="2700000" algn="tl">
                    <a:srgbClr val="000000">
                      <a:alpha val="43137"/>
                    </a:srgbClr>
                  </a:outerShdw>
                </a:effectLst>
              </a:rPr>
              <a:t>koordinatalar</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sistemasida</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aylanma</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jism</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hajmini</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hisoblash</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nima</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uchun</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kerak</a:t>
            </a:r>
            <a:r>
              <a:rPr lang="en-US" sz="3200" b="1" dirty="0" smtClean="0">
                <a:effectLst>
                  <a:outerShdw blurRad="38100" dist="38100" dir="2700000" algn="tl">
                    <a:srgbClr val="000000">
                      <a:alpha val="43137"/>
                    </a:srgbClr>
                  </a:outerShdw>
                </a:effectLst>
              </a:rPr>
              <a:t>?</a:t>
            </a:r>
            <a:br>
              <a:rPr lang="en-US" sz="3200" b="1" dirty="0" smtClean="0">
                <a:effectLst>
                  <a:outerShdw blurRad="38100" dist="38100" dir="2700000" algn="tl">
                    <a:srgbClr val="000000">
                      <a:alpha val="43137"/>
                    </a:srgbClr>
                  </a:outerShdw>
                </a:effectLst>
              </a:rPr>
            </a:br>
            <a:r>
              <a:rPr lang="en-US" sz="3200" b="1" dirty="0" smtClean="0">
                <a:effectLst>
                  <a:outerShdw blurRad="38100" dist="38100" dir="2700000" algn="tl">
                    <a:srgbClr val="000000">
                      <a:alpha val="43137"/>
                    </a:srgbClr>
                  </a:outerShdw>
                </a:effectLst>
              </a:rPr>
              <a:t>6.Aylanma </a:t>
            </a:r>
            <a:r>
              <a:rPr lang="en-US" sz="3200" b="1" dirty="0" err="1" smtClean="0">
                <a:effectLst>
                  <a:outerShdw blurRad="38100" dist="38100" dir="2700000" algn="tl">
                    <a:srgbClr val="000000">
                      <a:alpha val="43137"/>
                    </a:srgbClr>
                  </a:outerShdw>
                </a:effectLst>
              </a:rPr>
              <a:t>jismning</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hajmini</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hisoblash</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hayotimizda</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qanday</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ahamiyatga</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ega</a:t>
            </a:r>
            <a:r>
              <a:rPr lang="en-US" sz="3200" b="1" dirty="0" smtClean="0">
                <a:effectLst>
                  <a:outerShdw blurRad="38100" dist="38100" dir="2700000" algn="tl">
                    <a:srgbClr val="000000">
                      <a:alpha val="43137"/>
                    </a:srgbClr>
                  </a:outerShdw>
                </a:effectLst>
              </a:rPr>
              <a:t>? </a:t>
            </a:r>
            <a:r>
              <a:rPr lang="en-US" sz="3200" dirty="0" smtClean="0">
                <a:effectLst>
                  <a:outerShdw blurRad="38100" dist="38100" dir="2700000" algn="tl">
                    <a:srgbClr val="000000">
                      <a:alpha val="43137"/>
                    </a:srgbClr>
                  </a:outerShdw>
                </a:effectLst>
              </a:rPr>
              <a:t> </a:t>
            </a:r>
            <a:endParaRPr lang="ru-RU"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4930378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Объект 17"/>
          <p:cNvGraphicFramePr>
            <a:graphicFrameLocks noGrp="1"/>
          </p:cNvGraphicFramePr>
          <p:nvPr>
            <p:ph idx="1"/>
            <p:extLst>
              <p:ext uri="{D42A27DB-BD31-4B8C-83A1-F6EECF244321}">
                <p14:modId xmlns:p14="http://schemas.microsoft.com/office/powerpoint/2010/main" val="3310365845"/>
              </p:ext>
            </p:extLst>
          </p:nvPr>
        </p:nvGraphicFramePr>
        <p:xfrm>
          <a:off x="0" y="0"/>
          <a:ext cx="12192000"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89136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259853561"/>
              </p:ext>
            </p:extLst>
          </p:nvPr>
        </p:nvGraphicFramePr>
        <p:xfrm>
          <a:off x="296214" y="450761"/>
          <a:ext cx="11462196" cy="6027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611423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Подзаголовок 4"/>
              <p:cNvSpPr>
                <a:spLocks noGrp="1"/>
              </p:cNvSpPr>
              <p:nvPr>
                <p:ph type="subTitle" idx="1"/>
              </p:nvPr>
            </p:nvSpPr>
            <p:spPr>
              <a:xfrm>
                <a:off x="489396" y="309094"/>
                <a:ext cx="11346287" cy="6117464"/>
              </a:xfrm>
            </p:spPr>
            <p:txBody>
              <a:bodyPr>
                <a:normAutofit/>
              </a:bodyPr>
              <a:lstStyle/>
              <a:p>
                <a:r>
                  <a:rPr lang="en-US" sz="4000" b="1" dirty="0" smtClean="0"/>
                  <a:t>Uyga </a:t>
                </a:r>
                <a:r>
                  <a:rPr lang="en-US" sz="4000" b="1" dirty="0" err="1" smtClean="0"/>
                  <a:t>topshiriq</a:t>
                </a:r>
                <a:r>
                  <a:rPr lang="en-US" sz="2800" dirty="0" smtClean="0"/>
                  <a:t>:</a:t>
                </a:r>
              </a:p>
              <a:p>
                <a:r>
                  <a:rPr lang="en-US" sz="3600" cap="none" dirty="0" err="1"/>
                  <a:t>Q</a:t>
                </a:r>
                <a:r>
                  <a:rPr lang="en-US" sz="3600" cap="none" dirty="0" err="1" smtClean="0"/>
                  <a:t>uyidagi</a:t>
                </a:r>
                <a:r>
                  <a:rPr lang="en-US" sz="3600" cap="none" dirty="0" smtClean="0"/>
                  <a:t> chiziqlarni aylantirishdan hosil bo’lgan aylanish jismlarning hajmini hisoblang.</a:t>
                </a:r>
              </a:p>
              <a:p>
                <a:r>
                  <a:rPr lang="en-US" sz="3600" cap="none" dirty="0" smtClean="0"/>
                  <a:t>1.y=</a:t>
                </a:r>
                <a:r>
                  <a:rPr lang="en-US" sz="3600" cap="none" dirty="0" err="1" smtClean="0"/>
                  <a:t>acos</a:t>
                </a:r>
                <a14:m>
                  <m:oMath xmlns:m="http://schemas.openxmlformats.org/officeDocument/2006/math">
                    <m:f>
                      <m:fPr>
                        <m:ctrlPr>
                          <a:rPr lang="en-US" sz="3600" i="1" cap="none" smtClean="0">
                            <a:latin typeface="Cambria Math" panose="02040503050406030204" pitchFamily="18" charset="0"/>
                          </a:rPr>
                        </m:ctrlPr>
                      </m:fPr>
                      <m:num>
                        <m:r>
                          <a:rPr lang="en-US" sz="3600" i="1" cap="none" smtClean="0">
                            <a:latin typeface="Cambria Math" panose="02040503050406030204" pitchFamily="18" charset="0"/>
                            <a:ea typeface="Cambria Math" panose="02040503050406030204" pitchFamily="18" charset="0"/>
                          </a:rPr>
                          <m:t>𝜋</m:t>
                        </m:r>
                        <m:r>
                          <a:rPr lang="en-US" sz="3600" b="0" i="1" cap="none" smtClean="0">
                            <a:latin typeface="Cambria Math" panose="02040503050406030204" pitchFamily="18" charset="0"/>
                            <a:ea typeface="Cambria Math" panose="02040503050406030204" pitchFamily="18" charset="0"/>
                          </a:rPr>
                          <m:t>𝑥</m:t>
                        </m:r>
                      </m:num>
                      <m:den>
                        <m:r>
                          <a:rPr lang="en-US" sz="3600" b="0" i="1" cap="none" smtClean="0">
                            <a:latin typeface="Cambria Math" panose="02040503050406030204" pitchFamily="18" charset="0"/>
                          </a:rPr>
                          <m:t>2</m:t>
                        </m:r>
                        <m:r>
                          <a:rPr lang="en-US" sz="3600" b="0" i="1" cap="none" smtClean="0">
                            <a:latin typeface="Cambria Math" panose="02040503050406030204" pitchFamily="18" charset="0"/>
                          </a:rPr>
                          <m:t>𝑏</m:t>
                        </m:r>
                      </m:den>
                    </m:f>
                  </m:oMath>
                </a14:m>
                <a:r>
                  <a:rPr lang="en-US" sz="3600" cap="none" dirty="0" smtClean="0"/>
                  <a:t> ,(</a:t>
                </a:r>
                <a14:m>
                  <m:oMath xmlns:m="http://schemas.openxmlformats.org/officeDocument/2006/math">
                    <m:r>
                      <a:rPr lang="en-US" sz="3600" i="1" cap="none" dirty="0" smtClean="0">
                        <a:latin typeface="Cambria Math" panose="02040503050406030204" pitchFamily="18" charset="0"/>
                      </a:rPr>
                      <m:t>|</m:t>
                    </m:r>
                    <m:r>
                      <a:rPr lang="en-US" sz="3600" b="0" i="1" cap="none" dirty="0" smtClean="0">
                        <a:latin typeface="Cambria Math" panose="02040503050406030204" pitchFamily="18" charset="0"/>
                      </a:rPr>
                      <m:t>𝑥</m:t>
                    </m:r>
                    <m:r>
                      <a:rPr lang="en-US" sz="3600" b="0" i="1" cap="none" dirty="0" smtClean="0">
                        <a:latin typeface="Cambria Math" panose="02040503050406030204" pitchFamily="18" charset="0"/>
                      </a:rPr>
                      <m:t>|≤</m:t>
                    </m:r>
                    <m:r>
                      <a:rPr lang="en-US" sz="3600" b="0" i="1" cap="none" dirty="0" smtClean="0">
                        <a:latin typeface="Cambria Math" panose="02040503050406030204" pitchFamily="18" charset="0"/>
                        <a:ea typeface="Cambria Math" panose="02040503050406030204" pitchFamily="18" charset="0"/>
                      </a:rPr>
                      <m:t>𝑏</m:t>
                    </m:r>
                  </m:oMath>
                </a14:m>
                <a:r>
                  <a:rPr lang="en-US" sz="3600" cap="none" dirty="0" smtClean="0"/>
                  <a:t> ) OX </a:t>
                </a:r>
                <a:r>
                  <a:rPr lang="en-US" sz="3600" cap="none" dirty="0" err="1" smtClean="0"/>
                  <a:t>o’q</a:t>
                </a:r>
                <a:r>
                  <a:rPr lang="en-US" sz="3600" cap="none" dirty="0" smtClean="0"/>
                  <a:t> </a:t>
                </a:r>
                <a:r>
                  <a:rPr lang="en-US" sz="3600" cap="none" dirty="0" err="1" smtClean="0"/>
                  <a:t>atrofida</a:t>
                </a:r>
                <a:r>
                  <a:rPr lang="en-US" sz="3600" cap="none" dirty="0" smtClean="0"/>
                  <a:t>.</a:t>
                </a:r>
              </a:p>
              <a:p>
                <a:r>
                  <a:rPr lang="en-US" sz="3600" cap="none" dirty="0" smtClean="0"/>
                  <a:t>2.y=</a:t>
                </a:r>
                <a:r>
                  <a:rPr lang="en-US" sz="3600" cap="none" dirty="0" err="1" smtClean="0"/>
                  <a:t>tgx</a:t>
                </a:r>
                <a:r>
                  <a:rPr lang="en-US" sz="3600" cap="none" dirty="0" smtClean="0"/>
                  <a:t> ,(0</a:t>
                </a:r>
                <a14:m>
                  <m:oMath xmlns:m="http://schemas.openxmlformats.org/officeDocument/2006/math">
                    <m:r>
                      <a:rPr lang="en-US" sz="3600" i="1" cap="none" smtClean="0">
                        <a:latin typeface="Cambria Math" panose="02040503050406030204" pitchFamily="18" charset="0"/>
                        <a:ea typeface="Cambria Math" panose="02040503050406030204" pitchFamily="18" charset="0"/>
                      </a:rPr>
                      <m:t>≤</m:t>
                    </m:r>
                    <m:r>
                      <a:rPr lang="en-US" sz="3600" b="0" i="1" cap="none" smtClean="0">
                        <a:latin typeface="Cambria Math" panose="02040503050406030204" pitchFamily="18" charset="0"/>
                        <a:ea typeface="Cambria Math" panose="02040503050406030204" pitchFamily="18" charset="0"/>
                      </a:rPr>
                      <m:t>𝑥</m:t>
                    </m:r>
                    <m:r>
                      <a:rPr lang="en-US" sz="3600" b="0" i="1" cap="none" smtClean="0">
                        <a:latin typeface="Cambria Math" panose="02040503050406030204" pitchFamily="18" charset="0"/>
                        <a:ea typeface="Cambria Math" panose="02040503050406030204" pitchFamily="18" charset="0"/>
                      </a:rPr>
                      <m:t>≤</m:t>
                    </m:r>
                    <m:f>
                      <m:fPr>
                        <m:ctrlPr>
                          <a:rPr lang="en-US" sz="3600" b="0" i="1" cap="none" smtClean="0">
                            <a:latin typeface="Cambria Math" panose="02040503050406030204" pitchFamily="18" charset="0"/>
                            <a:ea typeface="Cambria Math" panose="02040503050406030204" pitchFamily="18" charset="0"/>
                          </a:rPr>
                        </m:ctrlPr>
                      </m:fPr>
                      <m:num>
                        <m:r>
                          <a:rPr lang="en-US" sz="3600" b="0" i="1" cap="none" smtClean="0">
                            <a:latin typeface="Cambria Math" panose="02040503050406030204" pitchFamily="18" charset="0"/>
                            <a:ea typeface="Cambria Math" panose="02040503050406030204" pitchFamily="18" charset="0"/>
                          </a:rPr>
                          <m:t>𝜋</m:t>
                        </m:r>
                      </m:num>
                      <m:den>
                        <m:r>
                          <a:rPr lang="en-US" sz="3600" b="0" i="1" cap="none" smtClean="0">
                            <a:latin typeface="Cambria Math" panose="02040503050406030204" pitchFamily="18" charset="0"/>
                            <a:ea typeface="Cambria Math" panose="02040503050406030204" pitchFamily="18" charset="0"/>
                          </a:rPr>
                          <m:t>4</m:t>
                        </m:r>
                      </m:den>
                    </m:f>
                  </m:oMath>
                </a14:m>
                <a:r>
                  <a:rPr lang="en-US" sz="3600" cap="none" dirty="0" smtClean="0"/>
                  <a:t>)  OX </a:t>
                </a:r>
                <a:r>
                  <a:rPr lang="en-US" sz="3600" cap="none" dirty="0" err="1" smtClean="0"/>
                  <a:t>o’q</a:t>
                </a:r>
                <a:r>
                  <a:rPr lang="en-US" sz="3600" cap="none" dirty="0" smtClean="0"/>
                  <a:t> </a:t>
                </a:r>
                <a:r>
                  <a:rPr lang="en-US" sz="3600" cap="none" dirty="0" err="1" smtClean="0"/>
                  <a:t>atrofida</a:t>
                </a:r>
                <a:r>
                  <a:rPr lang="en-US" sz="3600" cap="none" dirty="0" smtClean="0"/>
                  <a:t> .</a:t>
                </a:r>
              </a:p>
              <a:p>
                <a:r>
                  <a:rPr lang="en-US" sz="3600" cap="none" dirty="0" smtClean="0"/>
                  <a:t>3.y=</a:t>
                </a:r>
                <a14:m>
                  <m:oMath xmlns:m="http://schemas.openxmlformats.org/officeDocument/2006/math">
                    <m:sSup>
                      <m:sSupPr>
                        <m:ctrlPr>
                          <a:rPr lang="en-US" sz="3600" i="1" cap="none" smtClean="0">
                            <a:latin typeface="Cambria Math" panose="02040503050406030204" pitchFamily="18" charset="0"/>
                          </a:rPr>
                        </m:ctrlPr>
                      </m:sSupPr>
                      <m:e>
                        <m:r>
                          <a:rPr lang="en-US" sz="3600" b="0" i="1" cap="none" smtClean="0">
                            <a:latin typeface="Cambria Math" panose="02040503050406030204" pitchFamily="18" charset="0"/>
                          </a:rPr>
                          <m:t>𝑒</m:t>
                        </m:r>
                      </m:e>
                      <m:sup>
                        <m:r>
                          <a:rPr lang="en-US" sz="3600" b="0" i="1" cap="none" smtClean="0">
                            <a:latin typeface="Cambria Math" panose="02040503050406030204" pitchFamily="18" charset="0"/>
                          </a:rPr>
                          <m:t>−</m:t>
                        </m:r>
                        <m:r>
                          <a:rPr lang="en-US" sz="3600" b="0" i="1" cap="none" smtClean="0">
                            <a:latin typeface="Cambria Math" panose="02040503050406030204" pitchFamily="18" charset="0"/>
                          </a:rPr>
                          <m:t>𝑥</m:t>
                        </m:r>
                      </m:sup>
                    </m:sSup>
                  </m:oMath>
                </a14:m>
                <a:r>
                  <a:rPr lang="en-US" sz="3600" cap="none" dirty="0" smtClean="0"/>
                  <a:t> ,(0</a:t>
                </a:r>
                <a14:m>
                  <m:oMath xmlns:m="http://schemas.openxmlformats.org/officeDocument/2006/math">
                    <m:r>
                      <a:rPr lang="en-US" sz="3600" i="1" cap="none" smtClean="0">
                        <a:latin typeface="Cambria Math" panose="02040503050406030204" pitchFamily="18" charset="0"/>
                        <a:ea typeface="Cambria Math" panose="02040503050406030204" pitchFamily="18" charset="0"/>
                      </a:rPr>
                      <m:t>≤</m:t>
                    </m:r>
                    <m:r>
                      <a:rPr lang="en-US" sz="3600" b="0" i="1" cap="none" smtClean="0">
                        <a:latin typeface="Cambria Math" panose="02040503050406030204" pitchFamily="18" charset="0"/>
                        <a:ea typeface="Cambria Math" panose="02040503050406030204" pitchFamily="18" charset="0"/>
                      </a:rPr>
                      <m:t>𝑥</m:t>
                    </m:r>
                    <m:r>
                      <a:rPr lang="en-US" sz="3600" b="0" i="1" cap="none" smtClean="0">
                        <a:latin typeface="Cambria Math" panose="02040503050406030204" pitchFamily="18" charset="0"/>
                        <a:ea typeface="Cambria Math" panose="02040503050406030204" pitchFamily="18" charset="0"/>
                      </a:rPr>
                      <m:t>≤</m:t>
                    </m:r>
                    <m:r>
                      <a:rPr lang="en-US" sz="3600" b="0" i="1" cap="none" smtClean="0">
                        <a:latin typeface="Cambria Math" panose="02040503050406030204" pitchFamily="18" charset="0"/>
                        <a:ea typeface="Cambria Math" panose="02040503050406030204" pitchFamily="18" charset="0"/>
                      </a:rPr>
                      <m:t>𝑎</m:t>
                    </m:r>
                  </m:oMath>
                </a14:m>
                <a:r>
                  <a:rPr lang="en-US" sz="3600" cap="none" dirty="0" smtClean="0"/>
                  <a:t> ) OX </a:t>
                </a:r>
                <a:r>
                  <a:rPr lang="en-US" sz="3600" cap="none" dirty="0" err="1" smtClean="0"/>
                  <a:t>o’q</a:t>
                </a:r>
                <a:r>
                  <a:rPr lang="en-US" sz="3600" cap="none" dirty="0" smtClean="0"/>
                  <a:t> </a:t>
                </a:r>
                <a:r>
                  <a:rPr lang="en-US" sz="3600" cap="none" dirty="0" err="1" smtClean="0"/>
                  <a:t>atrofida</a:t>
                </a:r>
                <a:r>
                  <a:rPr lang="en-US" sz="3600" cap="none" dirty="0" smtClean="0"/>
                  <a:t> .</a:t>
                </a:r>
              </a:p>
              <a:p>
                <a:r>
                  <a:rPr lang="en-US" sz="3600" cap="none" dirty="0" smtClean="0"/>
                  <a:t>4.</a:t>
                </a:r>
                <a14:m>
                  <m:oMath xmlns:m="http://schemas.openxmlformats.org/officeDocument/2006/math">
                    <m:f>
                      <m:fPr>
                        <m:ctrlPr>
                          <a:rPr lang="en-US" sz="3600" i="1" cap="none" smtClean="0">
                            <a:latin typeface="Cambria Math" panose="02040503050406030204" pitchFamily="18" charset="0"/>
                          </a:rPr>
                        </m:ctrlPr>
                      </m:fPr>
                      <m:num>
                        <m:sSup>
                          <m:sSupPr>
                            <m:ctrlPr>
                              <a:rPr lang="en-US" sz="3600" i="1" cap="none" smtClean="0">
                                <a:latin typeface="Cambria Math" panose="02040503050406030204" pitchFamily="18" charset="0"/>
                              </a:rPr>
                            </m:ctrlPr>
                          </m:sSupPr>
                          <m:e>
                            <m:r>
                              <a:rPr lang="en-US" sz="3600" b="0" i="1" cap="none" smtClean="0">
                                <a:latin typeface="Cambria Math" panose="02040503050406030204" pitchFamily="18" charset="0"/>
                              </a:rPr>
                              <m:t>𝑥</m:t>
                            </m:r>
                          </m:e>
                          <m:sup>
                            <m:r>
                              <a:rPr lang="en-US" sz="3600" b="0" i="1" cap="none" smtClean="0">
                                <a:latin typeface="Cambria Math" panose="02040503050406030204" pitchFamily="18" charset="0"/>
                              </a:rPr>
                              <m:t>2</m:t>
                            </m:r>
                          </m:sup>
                        </m:sSup>
                      </m:num>
                      <m:den>
                        <m:sSup>
                          <m:sSupPr>
                            <m:ctrlPr>
                              <a:rPr lang="en-US" sz="3600" i="1" cap="none" smtClean="0">
                                <a:latin typeface="Cambria Math" panose="02040503050406030204" pitchFamily="18" charset="0"/>
                              </a:rPr>
                            </m:ctrlPr>
                          </m:sSupPr>
                          <m:e>
                            <m:r>
                              <a:rPr lang="en-US" sz="3600" b="0" i="1" cap="none" smtClean="0">
                                <a:latin typeface="Cambria Math" panose="02040503050406030204" pitchFamily="18" charset="0"/>
                              </a:rPr>
                              <m:t>𝑎</m:t>
                            </m:r>
                          </m:e>
                          <m:sup>
                            <m:r>
                              <a:rPr lang="en-US" sz="3600" b="0" i="1" cap="none" smtClean="0">
                                <a:latin typeface="Cambria Math" panose="02040503050406030204" pitchFamily="18" charset="0"/>
                              </a:rPr>
                              <m:t>2</m:t>
                            </m:r>
                          </m:sup>
                        </m:sSup>
                      </m:den>
                    </m:f>
                  </m:oMath>
                </a14:m>
                <a:r>
                  <a:rPr lang="en-US" sz="3600" cap="none" dirty="0" smtClean="0"/>
                  <a:t> - </a:t>
                </a:r>
                <a14:m>
                  <m:oMath xmlns:m="http://schemas.openxmlformats.org/officeDocument/2006/math">
                    <m:f>
                      <m:fPr>
                        <m:ctrlPr>
                          <a:rPr lang="en-US" sz="3600" i="1" cap="none" smtClean="0">
                            <a:latin typeface="Cambria Math" panose="02040503050406030204" pitchFamily="18" charset="0"/>
                          </a:rPr>
                        </m:ctrlPr>
                      </m:fPr>
                      <m:num>
                        <m:sSup>
                          <m:sSupPr>
                            <m:ctrlPr>
                              <a:rPr lang="en-US" sz="3600" i="1" cap="none" smtClean="0">
                                <a:latin typeface="Cambria Math" panose="02040503050406030204" pitchFamily="18" charset="0"/>
                              </a:rPr>
                            </m:ctrlPr>
                          </m:sSupPr>
                          <m:e>
                            <m:r>
                              <a:rPr lang="en-US" sz="3600" b="0" i="1" cap="none" smtClean="0">
                                <a:latin typeface="Cambria Math" panose="02040503050406030204" pitchFamily="18" charset="0"/>
                              </a:rPr>
                              <m:t>𝑦</m:t>
                            </m:r>
                          </m:e>
                          <m:sup>
                            <m:r>
                              <a:rPr lang="en-US" sz="3600" b="0" i="1" cap="none" smtClean="0">
                                <a:latin typeface="Cambria Math" panose="02040503050406030204" pitchFamily="18" charset="0"/>
                              </a:rPr>
                              <m:t>2</m:t>
                            </m:r>
                          </m:sup>
                        </m:sSup>
                      </m:num>
                      <m:den>
                        <m:sSup>
                          <m:sSupPr>
                            <m:ctrlPr>
                              <a:rPr lang="en-US" sz="3600" i="1" cap="none" smtClean="0">
                                <a:latin typeface="Cambria Math" panose="02040503050406030204" pitchFamily="18" charset="0"/>
                              </a:rPr>
                            </m:ctrlPr>
                          </m:sSupPr>
                          <m:e>
                            <m:r>
                              <a:rPr lang="en-US" sz="3600" b="0" i="1" cap="none" smtClean="0">
                                <a:latin typeface="Cambria Math" panose="02040503050406030204" pitchFamily="18" charset="0"/>
                              </a:rPr>
                              <m:t>𝑏</m:t>
                            </m:r>
                          </m:e>
                          <m:sup>
                            <m:r>
                              <a:rPr lang="en-US" sz="3600" b="0" i="1" cap="none" smtClean="0">
                                <a:latin typeface="Cambria Math" panose="02040503050406030204" pitchFamily="18" charset="0"/>
                              </a:rPr>
                              <m:t>2</m:t>
                            </m:r>
                          </m:sup>
                        </m:sSup>
                      </m:den>
                    </m:f>
                  </m:oMath>
                </a14:m>
                <a:r>
                  <a:rPr lang="en-US" sz="3600" cap="none" dirty="0" smtClean="0"/>
                  <a:t>  = -1 OX </a:t>
                </a:r>
                <a:r>
                  <a:rPr lang="en-US" sz="3600" cap="none" dirty="0" err="1" smtClean="0"/>
                  <a:t>o’q</a:t>
                </a:r>
                <a:r>
                  <a:rPr lang="en-US" sz="3600" cap="none" dirty="0" smtClean="0"/>
                  <a:t> </a:t>
                </a:r>
                <a:r>
                  <a:rPr lang="en-US" sz="3600" cap="none" dirty="0" err="1" smtClean="0"/>
                  <a:t>atrofida</a:t>
                </a:r>
                <a:r>
                  <a:rPr lang="en-US" sz="3600" cap="none" dirty="0" smtClean="0"/>
                  <a:t> </a:t>
                </a:r>
                <a:r>
                  <a:rPr lang="en-US" sz="3200" cap="none" dirty="0" smtClean="0"/>
                  <a:t>.</a:t>
                </a:r>
              </a:p>
            </p:txBody>
          </p:sp>
        </mc:Choice>
        <mc:Fallback xmlns="">
          <p:sp>
            <p:nvSpPr>
              <p:cNvPr id="5" name="Подзаголовок 4"/>
              <p:cNvSpPr>
                <a:spLocks noGrp="1" noRot="1" noChangeAspect="1" noMove="1" noResize="1" noEditPoints="1" noAdjustHandles="1" noChangeArrowheads="1" noChangeShapeType="1" noTextEdit="1"/>
              </p:cNvSpPr>
              <p:nvPr>
                <p:ph type="subTitle" idx="1"/>
              </p:nvPr>
            </p:nvSpPr>
            <p:spPr>
              <a:xfrm>
                <a:off x="489396" y="309094"/>
                <a:ext cx="11346287" cy="6117464"/>
              </a:xfrm>
              <a:blipFill rotWithShape="0">
                <a:blip r:embed="rId2"/>
                <a:stretch>
                  <a:fillRect l="-1880" t="-1795"/>
                </a:stretch>
              </a:blipFill>
            </p:spPr>
            <p:txBody>
              <a:bodyPr/>
              <a:lstStyle/>
              <a:p>
                <a:r>
                  <a:rPr lang="ru-RU">
                    <a:noFill/>
                  </a:rPr>
                  <a:t> </a:t>
                </a:r>
              </a:p>
            </p:txBody>
          </p:sp>
        </mc:Fallback>
      </mc:AlternateContent>
    </p:spTree>
    <p:extLst>
      <p:ext uri="{BB962C8B-B14F-4D97-AF65-F5344CB8AC3E}">
        <p14:creationId xmlns:p14="http://schemas.microsoft.com/office/powerpoint/2010/main" val="1706569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хема 5"/>
          <p:cNvGraphicFramePr/>
          <p:nvPr>
            <p:extLst>
              <p:ext uri="{D42A27DB-BD31-4B8C-83A1-F6EECF244321}">
                <p14:modId xmlns:p14="http://schemas.microsoft.com/office/powerpoint/2010/main" val="634900976"/>
              </p:ext>
            </p:extLst>
          </p:nvPr>
        </p:nvGraphicFramePr>
        <p:xfrm>
          <a:off x="476518" y="553791"/>
          <a:ext cx="11217499" cy="5950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0780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a:xfrm>
            <a:off x="425003" y="450761"/>
            <a:ext cx="11269014" cy="6014433"/>
          </a:xfrm>
        </p:spPr>
        <p:txBody>
          <a:bodyPr>
            <a:normAutofit/>
          </a:bodyPr>
          <a:lstStyle/>
          <a:p>
            <a:r>
              <a:rPr lang="en-US" sz="3200" dirty="0" smtClean="0"/>
              <a:t> </a:t>
            </a:r>
            <a:r>
              <a:rPr lang="en-US" sz="3200" b="1" dirty="0" err="1" smtClean="0"/>
              <a:t>yangi</a:t>
            </a:r>
            <a:r>
              <a:rPr lang="en-US" sz="3200" b="1" dirty="0" smtClean="0"/>
              <a:t> </a:t>
            </a:r>
            <a:r>
              <a:rPr lang="en-US" sz="3200" b="1" dirty="0" err="1" smtClean="0"/>
              <a:t>mavzu</a:t>
            </a:r>
            <a:r>
              <a:rPr lang="en-US" sz="3200" b="1" dirty="0" smtClean="0"/>
              <a:t> </a:t>
            </a:r>
            <a:r>
              <a:rPr lang="en-US" sz="3200" b="1" dirty="0" err="1" smtClean="0"/>
              <a:t>oldidan</a:t>
            </a:r>
            <a:r>
              <a:rPr lang="en-US" sz="3200" b="1" dirty="0" smtClean="0"/>
              <a:t> </a:t>
            </a:r>
            <a:r>
              <a:rPr lang="en-US" sz="3200" b="1" dirty="0" err="1" smtClean="0"/>
              <a:t>shu</a:t>
            </a:r>
            <a:r>
              <a:rPr lang="en-US" sz="3200" b="1" dirty="0" smtClean="0"/>
              <a:t> </a:t>
            </a:r>
            <a:r>
              <a:rPr lang="en-US" sz="3200" b="1" dirty="0" err="1" smtClean="0"/>
              <a:t>mavzuga</a:t>
            </a:r>
            <a:r>
              <a:rPr lang="en-US" sz="3200" b="1" dirty="0" smtClean="0"/>
              <a:t> </a:t>
            </a:r>
            <a:r>
              <a:rPr lang="en-US" sz="3200" b="1" dirty="0" err="1" smtClean="0"/>
              <a:t>oid</a:t>
            </a:r>
            <a:r>
              <a:rPr lang="en-US" sz="3200" b="1" dirty="0" smtClean="0"/>
              <a:t>        </a:t>
            </a:r>
            <a:r>
              <a:rPr lang="en-US" sz="3200" b="1" dirty="0" err="1" smtClean="0"/>
              <a:t>dastlabki</a:t>
            </a:r>
            <a:r>
              <a:rPr lang="en-US" sz="3200" b="1" dirty="0" smtClean="0"/>
              <a:t> </a:t>
            </a:r>
            <a:r>
              <a:rPr lang="en-US" sz="3200" b="1" dirty="0" err="1" smtClean="0"/>
              <a:t>ko’nikmalarni</a:t>
            </a:r>
            <a:r>
              <a:rPr lang="en-US" sz="3200" b="1" dirty="0" smtClean="0"/>
              <a:t> </a:t>
            </a:r>
            <a:r>
              <a:rPr lang="en-US" sz="3200" b="1" dirty="0" err="1" smtClean="0"/>
              <a:t>eslab</a:t>
            </a:r>
            <a:r>
              <a:rPr lang="en-US" sz="3200" b="1" dirty="0" smtClean="0"/>
              <a:t> </a:t>
            </a:r>
            <a:r>
              <a:rPr lang="en-US" sz="3200" b="1" dirty="0" err="1" smtClean="0"/>
              <a:t>o’tamiz</a:t>
            </a:r>
            <a:r>
              <a:rPr lang="en-US" sz="3200" dirty="0" smtClean="0"/>
              <a:t>:</a:t>
            </a:r>
          </a:p>
          <a:p>
            <a:pPr marL="457200" indent="-457200">
              <a:buFont typeface="Arial" panose="020B0604020202020204" pitchFamily="34" charset="0"/>
              <a:buChar char="•"/>
            </a:pPr>
            <a:r>
              <a:rPr lang="en-US" sz="3600" cap="none" dirty="0" err="1" smtClean="0"/>
              <a:t>Qanday</a:t>
            </a:r>
            <a:r>
              <a:rPr lang="en-US" sz="3600" cap="none" dirty="0" smtClean="0"/>
              <a:t> </a:t>
            </a:r>
            <a:r>
              <a:rPr lang="en-US" sz="3600" cap="none" dirty="0" err="1" smtClean="0"/>
              <a:t>aylanma</a:t>
            </a:r>
            <a:r>
              <a:rPr lang="en-US" sz="3600" cap="none" dirty="0" smtClean="0"/>
              <a:t> </a:t>
            </a:r>
            <a:r>
              <a:rPr lang="en-US" sz="3600" cap="none" dirty="0" err="1"/>
              <a:t>j</a:t>
            </a:r>
            <a:r>
              <a:rPr lang="en-US" sz="3600" cap="none" dirty="0" err="1" smtClean="0"/>
              <a:t>ismlarni</a:t>
            </a:r>
            <a:r>
              <a:rPr lang="en-US" sz="3600" cap="none" dirty="0" smtClean="0"/>
              <a:t> </a:t>
            </a:r>
            <a:r>
              <a:rPr lang="en-US" sz="3600" cap="none" dirty="0" err="1"/>
              <a:t>b</a:t>
            </a:r>
            <a:r>
              <a:rPr lang="en-US" sz="3600" cap="none" dirty="0" err="1" smtClean="0"/>
              <a:t>ilasiz</a:t>
            </a:r>
            <a:r>
              <a:rPr lang="en-US" sz="3600" cap="none" dirty="0" smtClean="0"/>
              <a:t> ?</a:t>
            </a:r>
            <a:endParaRPr lang="en-US" sz="3600" dirty="0" smtClean="0"/>
          </a:p>
          <a:p>
            <a:pPr marL="457200" indent="-457200">
              <a:buFont typeface="Arial" panose="020B0604020202020204" pitchFamily="34" charset="0"/>
              <a:buChar char="•"/>
            </a:pPr>
            <a:r>
              <a:rPr lang="en-US" sz="3600" cap="none" dirty="0" err="1" smtClean="0"/>
              <a:t>Slindrning</a:t>
            </a:r>
            <a:r>
              <a:rPr lang="en-US" sz="3600" cap="none" dirty="0" smtClean="0"/>
              <a:t> </a:t>
            </a:r>
            <a:r>
              <a:rPr lang="en-US" sz="3600" cap="none" dirty="0" err="1" smtClean="0"/>
              <a:t>ta’rifini</a:t>
            </a:r>
            <a:r>
              <a:rPr lang="en-US" sz="3600" cap="none" dirty="0" smtClean="0"/>
              <a:t> </a:t>
            </a:r>
            <a:r>
              <a:rPr lang="en-US" sz="3600" cap="none" dirty="0" err="1" smtClean="0"/>
              <a:t>ayting</a:t>
            </a:r>
            <a:r>
              <a:rPr lang="en-US" sz="3600" cap="none" dirty="0" smtClean="0"/>
              <a:t>.</a:t>
            </a:r>
          </a:p>
          <a:p>
            <a:pPr marL="457200" indent="-457200">
              <a:buFont typeface="Arial" panose="020B0604020202020204" pitchFamily="34" charset="0"/>
              <a:buChar char="•"/>
            </a:pPr>
            <a:r>
              <a:rPr lang="en-US" sz="3600" cap="none" dirty="0" err="1" smtClean="0"/>
              <a:t>Konusning</a:t>
            </a:r>
            <a:r>
              <a:rPr lang="en-US" sz="3600" cap="none" dirty="0" smtClean="0"/>
              <a:t> </a:t>
            </a:r>
            <a:r>
              <a:rPr lang="en-US" sz="3600" cap="none" dirty="0" err="1" smtClean="0"/>
              <a:t>yuzasi</a:t>
            </a:r>
            <a:r>
              <a:rPr lang="en-US" sz="3600" cap="none" dirty="0" smtClean="0"/>
              <a:t> </a:t>
            </a:r>
            <a:r>
              <a:rPr lang="en-US" sz="3600" cap="none" dirty="0" err="1" smtClean="0"/>
              <a:t>qanday</a:t>
            </a:r>
            <a:r>
              <a:rPr lang="en-US" sz="3600" cap="none" dirty="0" smtClean="0"/>
              <a:t> </a:t>
            </a:r>
            <a:r>
              <a:rPr lang="en-US" sz="3600" cap="none" dirty="0" err="1" smtClean="0"/>
              <a:t>topiladi</a:t>
            </a:r>
            <a:r>
              <a:rPr lang="en-US" sz="3600" cap="none" dirty="0" smtClean="0"/>
              <a:t>?</a:t>
            </a:r>
          </a:p>
          <a:p>
            <a:pPr marL="457200" indent="-457200">
              <a:buFont typeface="Arial" panose="020B0604020202020204" pitchFamily="34" charset="0"/>
              <a:buChar char="•"/>
            </a:pPr>
            <a:r>
              <a:rPr lang="en-US" sz="3600" cap="none" dirty="0" err="1" smtClean="0"/>
              <a:t>Sfera</a:t>
            </a:r>
            <a:r>
              <a:rPr lang="en-US" sz="3600" cap="none" dirty="0" smtClean="0"/>
              <a:t> </a:t>
            </a:r>
            <a:r>
              <a:rPr lang="en-US" sz="3600" cap="none" dirty="0" err="1" smtClean="0"/>
              <a:t>qanday</a:t>
            </a:r>
            <a:r>
              <a:rPr lang="en-US" sz="3600" cap="none" dirty="0" smtClean="0"/>
              <a:t> </a:t>
            </a:r>
            <a:r>
              <a:rPr lang="en-US" sz="3600" cap="none" dirty="0" err="1" smtClean="0"/>
              <a:t>jismning</a:t>
            </a:r>
            <a:r>
              <a:rPr lang="en-US" sz="3600" cap="none" dirty="0" smtClean="0"/>
              <a:t> </a:t>
            </a:r>
            <a:r>
              <a:rPr lang="en-US" sz="3600" cap="none" dirty="0" err="1" smtClean="0"/>
              <a:t>aylanishidan</a:t>
            </a:r>
            <a:r>
              <a:rPr lang="en-US" sz="3600" cap="none" dirty="0" smtClean="0"/>
              <a:t> </a:t>
            </a:r>
            <a:r>
              <a:rPr lang="en-US" sz="3600" cap="none" dirty="0" err="1" smtClean="0"/>
              <a:t>hosil</a:t>
            </a:r>
            <a:r>
              <a:rPr lang="en-US" sz="3600" cap="none" dirty="0" smtClean="0"/>
              <a:t> </a:t>
            </a:r>
            <a:r>
              <a:rPr lang="en-US" sz="3600" cap="none" dirty="0" err="1" smtClean="0"/>
              <a:t>bo’ladi</a:t>
            </a:r>
            <a:r>
              <a:rPr lang="en-US" sz="3600" cap="none" dirty="0" smtClean="0"/>
              <a:t>?</a:t>
            </a:r>
          </a:p>
          <a:p>
            <a:pPr marL="457200" indent="-457200">
              <a:buFont typeface="Arial" panose="020B0604020202020204" pitchFamily="34" charset="0"/>
              <a:buChar char="•"/>
            </a:pPr>
            <a:r>
              <a:rPr lang="en-US" sz="3600" cap="none" dirty="0" err="1" smtClean="0"/>
              <a:t>Kesik</a:t>
            </a:r>
            <a:r>
              <a:rPr lang="en-US" sz="3600" cap="none" dirty="0" smtClean="0"/>
              <a:t> </a:t>
            </a:r>
            <a:r>
              <a:rPr lang="en-US" sz="3600" cap="none" dirty="0" err="1" smtClean="0"/>
              <a:t>konusning</a:t>
            </a:r>
            <a:r>
              <a:rPr lang="en-US" sz="3600" cap="none" dirty="0" smtClean="0"/>
              <a:t> </a:t>
            </a:r>
            <a:r>
              <a:rPr lang="en-US" sz="3600" cap="none" dirty="0" err="1" smtClean="0"/>
              <a:t>yuzasi</a:t>
            </a:r>
            <a:r>
              <a:rPr lang="en-US" sz="3600" cap="none" dirty="0" smtClean="0"/>
              <a:t> </a:t>
            </a:r>
            <a:r>
              <a:rPr lang="en-US" sz="3600" cap="none" dirty="0" err="1" smtClean="0"/>
              <a:t>qanday</a:t>
            </a:r>
            <a:r>
              <a:rPr lang="en-US" sz="3600" cap="none" dirty="0" smtClean="0"/>
              <a:t> </a:t>
            </a:r>
            <a:r>
              <a:rPr lang="en-US" sz="3600" cap="none" dirty="0" err="1" smtClean="0"/>
              <a:t>topiladi</a:t>
            </a:r>
            <a:r>
              <a:rPr lang="en-US" sz="3600" cap="none" dirty="0" smtClean="0"/>
              <a:t>?</a:t>
            </a:r>
          </a:p>
        </p:txBody>
      </p:sp>
    </p:spTree>
    <p:extLst>
      <p:ext uri="{BB962C8B-B14F-4D97-AF65-F5344CB8AC3E}">
        <p14:creationId xmlns:p14="http://schemas.microsoft.com/office/powerpoint/2010/main" val="3304293363"/>
      </p:ext>
    </p:extLst>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a:xfrm>
            <a:off x="437882" y="425003"/>
            <a:ext cx="11243256" cy="6053070"/>
          </a:xfrm>
        </p:spPr>
        <p:txBody>
          <a:bodyPr>
            <a:normAutofit/>
          </a:bodyPr>
          <a:lstStyle/>
          <a:p>
            <a:r>
              <a:rPr lang="en-US" sz="4400" dirty="0" smtClean="0"/>
              <a:t>   </a:t>
            </a:r>
            <a:r>
              <a:rPr lang="en-US" sz="4400" dirty="0" err="1" smtClean="0"/>
              <a:t>foydalanilgan</a:t>
            </a:r>
            <a:r>
              <a:rPr lang="en-US" sz="4400" dirty="0" smtClean="0"/>
              <a:t> </a:t>
            </a:r>
            <a:r>
              <a:rPr lang="en-US" sz="4400" dirty="0" err="1" smtClean="0"/>
              <a:t>adabiyotlar</a:t>
            </a:r>
            <a:r>
              <a:rPr lang="en-US" sz="4400" dirty="0" smtClean="0"/>
              <a:t>:</a:t>
            </a:r>
          </a:p>
          <a:p>
            <a:r>
              <a:rPr lang="en-US" sz="3200" dirty="0" smtClean="0"/>
              <a:t>1.o’.toshmetov  </a:t>
            </a:r>
            <a:r>
              <a:rPr lang="en-US" sz="3200" dirty="0" err="1" smtClean="0"/>
              <a:t>r.turg’unboyev</a:t>
            </a:r>
            <a:r>
              <a:rPr lang="en-US" sz="3200" dirty="0" smtClean="0"/>
              <a:t>   </a:t>
            </a:r>
            <a:r>
              <a:rPr lang="en-US" sz="3200" dirty="0" err="1" smtClean="0"/>
              <a:t>e.saydamatov</a:t>
            </a:r>
            <a:r>
              <a:rPr lang="en-US" sz="3200" dirty="0" smtClean="0"/>
              <a:t>  </a:t>
            </a:r>
            <a:r>
              <a:rPr lang="en-US" sz="3200" dirty="0" err="1" smtClean="0"/>
              <a:t>m.madirimov</a:t>
            </a:r>
            <a:r>
              <a:rPr lang="en-US" sz="3200" dirty="0" smtClean="0"/>
              <a:t>  “</a:t>
            </a:r>
            <a:r>
              <a:rPr lang="en-US" sz="3200" dirty="0" err="1" smtClean="0"/>
              <a:t>matematik</a:t>
            </a:r>
            <a:r>
              <a:rPr lang="en-US" sz="3200" dirty="0" smtClean="0"/>
              <a:t> </a:t>
            </a:r>
            <a:r>
              <a:rPr lang="en-US" sz="3200" dirty="0" err="1" smtClean="0"/>
              <a:t>analiz</a:t>
            </a:r>
            <a:r>
              <a:rPr lang="en-US" sz="3200" dirty="0" smtClean="0"/>
              <a:t> 1-qism” 2015-yil.</a:t>
            </a:r>
          </a:p>
          <a:p>
            <a:r>
              <a:rPr lang="en-US" sz="3200" dirty="0" smtClean="0"/>
              <a:t>2.t.sharipova   </a:t>
            </a:r>
            <a:r>
              <a:rPr lang="en-US" sz="3200" dirty="0" err="1" smtClean="0"/>
              <a:t>e.yo’ldoshev</a:t>
            </a:r>
            <a:r>
              <a:rPr lang="en-US" sz="3200" dirty="0" smtClean="0"/>
              <a:t>  “ </a:t>
            </a:r>
            <a:r>
              <a:rPr lang="en-US" sz="3200" dirty="0" err="1"/>
              <a:t>matematik</a:t>
            </a:r>
            <a:r>
              <a:rPr lang="en-US" sz="3200" dirty="0"/>
              <a:t> </a:t>
            </a:r>
            <a:r>
              <a:rPr lang="en-US" sz="3200" dirty="0" err="1" smtClean="0"/>
              <a:t>analizdan</a:t>
            </a:r>
            <a:r>
              <a:rPr lang="en-US" sz="3200" dirty="0" smtClean="0"/>
              <a:t> </a:t>
            </a:r>
            <a:r>
              <a:rPr lang="en-US" sz="3200" dirty="0" err="1" smtClean="0"/>
              <a:t>misol</a:t>
            </a:r>
            <a:r>
              <a:rPr lang="en-US" sz="3200" dirty="0" smtClean="0"/>
              <a:t> </a:t>
            </a:r>
            <a:r>
              <a:rPr lang="en-US" sz="3200" dirty="0" err="1" smtClean="0"/>
              <a:t>va</a:t>
            </a:r>
            <a:r>
              <a:rPr lang="en-US" sz="3200" dirty="0" smtClean="0"/>
              <a:t> </a:t>
            </a:r>
            <a:r>
              <a:rPr lang="en-US" sz="3200" dirty="0" err="1" smtClean="0"/>
              <a:t>masalalar</a:t>
            </a:r>
            <a:r>
              <a:rPr lang="en-US" sz="3200" dirty="0" smtClean="0"/>
              <a:t> </a:t>
            </a:r>
            <a:r>
              <a:rPr lang="en-US" sz="3200" dirty="0" err="1" smtClean="0"/>
              <a:t>yechish</a:t>
            </a:r>
            <a:r>
              <a:rPr lang="en-US" sz="3200" dirty="0" smtClean="0"/>
              <a:t>” 1996-yil.</a:t>
            </a:r>
          </a:p>
          <a:p>
            <a:r>
              <a:rPr lang="en-US" sz="3200" dirty="0" smtClean="0"/>
              <a:t>3.a.sa’dullayev  </a:t>
            </a:r>
            <a:r>
              <a:rPr lang="en-US" sz="3200" dirty="0" err="1" smtClean="0"/>
              <a:t>h.mansurov</a:t>
            </a:r>
            <a:r>
              <a:rPr lang="en-US" sz="3200" dirty="0" smtClean="0"/>
              <a:t>   </a:t>
            </a:r>
            <a:r>
              <a:rPr lang="en-US" sz="3200" dirty="0" err="1" smtClean="0"/>
              <a:t>g.xudoyberganov</a:t>
            </a:r>
            <a:r>
              <a:rPr lang="en-US" sz="3200" dirty="0" smtClean="0"/>
              <a:t>  </a:t>
            </a:r>
            <a:r>
              <a:rPr lang="en-US" sz="3200" dirty="0" err="1" smtClean="0"/>
              <a:t>a.vorisov</a:t>
            </a:r>
            <a:r>
              <a:rPr lang="en-US" sz="3200" dirty="0" smtClean="0"/>
              <a:t>   </a:t>
            </a:r>
            <a:r>
              <a:rPr lang="en-US" sz="3200" dirty="0" err="1" smtClean="0"/>
              <a:t>r.g’ulomov</a:t>
            </a:r>
            <a:r>
              <a:rPr lang="en-US" sz="3200" dirty="0" smtClean="0"/>
              <a:t>  “</a:t>
            </a:r>
            <a:r>
              <a:rPr lang="en-US" sz="3200" dirty="0" err="1"/>
              <a:t>matematik</a:t>
            </a:r>
            <a:r>
              <a:rPr lang="en-US" sz="3200" dirty="0" smtClean="0"/>
              <a:t> </a:t>
            </a:r>
            <a:r>
              <a:rPr lang="en-US" sz="3200" dirty="0" err="1" smtClean="0"/>
              <a:t>analiz</a:t>
            </a:r>
            <a:r>
              <a:rPr lang="en-US" sz="3200" dirty="0" smtClean="0"/>
              <a:t> </a:t>
            </a:r>
            <a:r>
              <a:rPr lang="en-US" sz="3200" dirty="0" err="1" smtClean="0"/>
              <a:t>kursidan</a:t>
            </a:r>
            <a:r>
              <a:rPr lang="en-US" sz="3200" dirty="0" smtClean="0"/>
              <a:t> </a:t>
            </a:r>
            <a:r>
              <a:rPr lang="en-US" sz="3200" dirty="0" err="1" smtClean="0"/>
              <a:t>misol</a:t>
            </a:r>
            <a:r>
              <a:rPr lang="en-US" sz="3200" dirty="0" smtClean="0"/>
              <a:t> </a:t>
            </a:r>
            <a:r>
              <a:rPr lang="en-US" sz="3200" dirty="0" err="1" smtClean="0"/>
              <a:t>va</a:t>
            </a:r>
            <a:r>
              <a:rPr lang="en-US" sz="3200" dirty="0" smtClean="0"/>
              <a:t> </a:t>
            </a:r>
            <a:r>
              <a:rPr lang="en-US" sz="3200" dirty="0" err="1" smtClean="0"/>
              <a:t>masalalar</a:t>
            </a:r>
            <a:r>
              <a:rPr lang="en-US" sz="3200" dirty="0" smtClean="0"/>
              <a:t> </a:t>
            </a:r>
            <a:r>
              <a:rPr lang="en-US" sz="3200" dirty="0" err="1" smtClean="0"/>
              <a:t>to’plami</a:t>
            </a:r>
            <a:r>
              <a:rPr lang="en-US" sz="3200" dirty="0"/>
              <a:t> </a:t>
            </a:r>
            <a:r>
              <a:rPr lang="en-US" sz="3200" dirty="0" smtClean="0"/>
              <a:t>1-qism”  1993-yil.</a:t>
            </a:r>
            <a:endParaRPr lang="ru-RU" sz="3200" dirty="0"/>
          </a:p>
        </p:txBody>
      </p:sp>
    </p:spTree>
    <p:extLst>
      <p:ext uri="{BB962C8B-B14F-4D97-AF65-F5344CB8AC3E}">
        <p14:creationId xmlns:p14="http://schemas.microsoft.com/office/powerpoint/2010/main" val="31826545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a:xfrm>
            <a:off x="502276" y="425003"/>
            <a:ext cx="11178862" cy="6117465"/>
          </a:xfrm>
        </p:spPr>
        <p:txBody>
          <a:bodyPr/>
          <a:lstStyle/>
          <a:p>
            <a:r>
              <a:rPr lang="en-US" dirty="0" smtClean="0"/>
              <a:t> </a:t>
            </a:r>
            <a:r>
              <a:rPr lang="en-US" sz="8000" dirty="0"/>
              <a:t> </a:t>
            </a:r>
            <a:r>
              <a:rPr lang="en-US" sz="8000" dirty="0" smtClean="0"/>
              <a:t>      </a:t>
            </a:r>
            <a:r>
              <a:rPr lang="en-US" sz="8000" dirty="0" err="1" smtClean="0"/>
              <a:t>e’tiboringiz</a:t>
            </a:r>
            <a:r>
              <a:rPr lang="en-US" sz="8000" dirty="0" smtClean="0"/>
              <a:t> </a:t>
            </a:r>
          </a:p>
          <a:p>
            <a:endParaRPr lang="en-US" sz="8000" dirty="0" smtClean="0"/>
          </a:p>
          <a:p>
            <a:r>
              <a:rPr lang="en-US" sz="8000" dirty="0" smtClean="0"/>
              <a:t>    </a:t>
            </a:r>
            <a:r>
              <a:rPr lang="en-US" sz="8000" dirty="0" err="1" smtClean="0"/>
              <a:t>uchun</a:t>
            </a:r>
            <a:r>
              <a:rPr lang="en-US" sz="8000" dirty="0" smtClean="0"/>
              <a:t> </a:t>
            </a:r>
            <a:r>
              <a:rPr lang="en-US" sz="8000" dirty="0" err="1" smtClean="0"/>
              <a:t>rahmat</a:t>
            </a:r>
            <a:r>
              <a:rPr lang="en-US" sz="8000" dirty="0" smtClean="0"/>
              <a:t> !!!</a:t>
            </a:r>
            <a:endParaRPr lang="ru-RU" dirty="0"/>
          </a:p>
        </p:txBody>
      </p:sp>
    </p:spTree>
    <p:extLst>
      <p:ext uri="{BB962C8B-B14F-4D97-AF65-F5344CB8AC3E}">
        <p14:creationId xmlns:p14="http://schemas.microsoft.com/office/powerpoint/2010/main" val="10447855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431223425"/>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77766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045" y="300731"/>
            <a:ext cx="10515600" cy="1325563"/>
          </a:xfrm>
        </p:spPr>
        <p:txBody>
          <a:bodyPr>
            <a:normAutofit/>
          </a:bodyPr>
          <a:lstStyle/>
          <a:p>
            <a:pPr algn="ctr"/>
            <a:r>
              <a:rPr lang="en-US" sz="8000" b="1" dirty="0" smtClean="0"/>
              <a:t>REJA:</a:t>
            </a:r>
            <a:endParaRPr lang="ru-RU" sz="8000" b="1" dirty="0"/>
          </a:p>
        </p:txBody>
      </p:sp>
      <p:sp>
        <p:nvSpPr>
          <p:cNvPr id="3" name="Объект 2"/>
          <p:cNvSpPr>
            <a:spLocks noGrp="1"/>
          </p:cNvSpPr>
          <p:nvPr>
            <p:ph idx="1"/>
          </p:nvPr>
        </p:nvSpPr>
        <p:spPr>
          <a:xfrm>
            <a:off x="1295401" y="1626295"/>
            <a:ext cx="9601196" cy="4555564"/>
          </a:xfrm>
        </p:spPr>
        <p:style>
          <a:lnRef idx="1">
            <a:schemeClr val="accent5"/>
          </a:lnRef>
          <a:fillRef idx="3">
            <a:schemeClr val="accent5"/>
          </a:fillRef>
          <a:effectRef idx="2">
            <a:schemeClr val="accent5"/>
          </a:effectRef>
          <a:fontRef idx="minor">
            <a:schemeClr val="lt1"/>
          </a:fontRef>
        </p:style>
        <p:txBody>
          <a:bodyPr/>
          <a:lstStyle/>
          <a:p>
            <a:r>
              <a:rPr lang="en-US" sz="2800" b="1" dirty="0" smtClean="0">
                <a:solidFill>
                  <a:schemeClr val="tx1">
                    <a:lumMod val="95000"/>
                    <a:lumOff val="5000"/>
                  </a:schemeClr>
                </a:solidFill>
              </a:rPr>
              <a:t>1.Jism </a:t>
            </a:r>
            <a:r>
              <a:rPr lang="en-US" sz="2800" b="1" dirty="0" err="1">
                <a:solidFill>
                  <a:schemeClr val="tx1">
                    <a:lumMod val="95000"/>
                    <a:lumOff val="5000"/>
                  </a:schemeClr>
                </a:solidFill>
              </a:rPr>
              <a:t>hajmini</a:t>
            </a:r>
            <a:r>
              <a:rPr lang="en-US" sz="2800" b="1" dirty="0">
                <a:solidFill>
                  <a:schemeClr val="tx1">
                    <a:lumMod val="95000"/>
                    <a:lumOff val="5000"/>
                  </a:schemeClr>
                </a:solidFill>
              </a:rPr>
              <a:t> </a:t>
            </a:r>
            <a:r>
              <a:rPr lang="en-US" sz="2800" b="1" dirty="0" err="1">
                <a:solidFill>
                  <a:schemeClr val="tx1">
                    <a:lumMod val="95000"/>
                    <a:lumOff val="5000"/>
                  </a:schemeClr>
                </a:solidFill>
              </a:rPr>
              <a:t>uning</a:t>
            </a:r>
            <a:r>
              <a:rPr lang="en-US" sz="2800" b="1" dirty="0">
                <a:solidFill>
                  <a:schemeClr val="tx1">
                    <a:lumMod val="95000"/>
                    <a:lumOff val="5000"/>
                  </a:schemeClr>
                </a:solidFill>
              </a:rPr>
              <a:t> </a:t>
            </a:r>
            <a:r>
              <a:rPr lang="en-US" sz="2800" b="1" dirty="0" err="1">
                <a:solidFill>
                  <a:schemeClr val="tx1">
                    <a:lumMod val="95000"/>
                    <a:lumOff val="5000"/>
                  </a:schemeClr>
                </a:solidFill>
              </a:rPr>
              <a:t>ko’ndalang</a:t>
            </a:r>
            <a:r>
              <a:rPr lang="en-US" sz="2800" b="1" dirty="0">
                <a:solidFill>
                  <a:schemeClr val="tx1">
                    <a:lumMod val="95000"/>
                    <a:lumOff val="5000"/>
                  </a:schemeClr>
                </a:solidFill>
              </a:rPr>
              <a:t> </a:t>
            </a:r>
            <a:r>
              <a:rPr lang="en-US" sz="2800" b="1" dirty="0" err="1">
                <a:solidFill>
                  <a:schemeClr val="tx1">
                    <a:lumMod val="95000"/>
                    <a:lumOff val="5000"/>
                  </a:schemeClr>
                </a:solidFill>
              </a:rPr>
              <a:t>kesmlari</a:t>
            </a:r>
            <a:r>
              <a:rPr lang="en-US" sz="2800" b="1" dirty="0">
                <a:solidFill>
                  <a:schemeClr val="tx1">
                    <a:lumMod val="95000"/>
                    <a:lumOff val="5000"/>
                  </a:schemeClr>
                </a:solidFill>
              </a:rPr>
              <a:t> </a:t>
            </a:r>
            <a:r>
              <a:rPr lang="en-US" sz="2800" b="1" dirty="0" err="1">
                <a:solidFill>
                  <a:schemeClr val="tx1">
                    <a:lumMod val="95000"/>
                    <a:lumOff val="5000"/>
                  </a:schemeClr>
                </a:solidFill>
              </a:rPr>
              <a:t>bo’yicha</a:t>
            </a:r>
            <a:r>
              <a:rPr lang="en-US" sz="2800" b="1" dirty="0">
                <a:solidFill>
                  <a:schemeClr val="tx1">
                    <a:lumMod val="95000"/>
                    <a:lumOff val="5000"/>
                  </a:schemeClr>
                </a:solidFill>
              </a:rPr>
              <a:t> </a:t>
            </a:r>
            <a:r>
              <a:rPr lang="en-US" sz="2800" b="1" dirty="0" err="1">
                <a:solidFill>
                  <a:schemeClr val="tx1">
                    <a:lumMod val="95000"/>
                    <a:lumOff val="5000"/>
                  </a:schemeClr>
                </a:solidFill>
              </a:rPr>
              <a:t>hisoblash</a:t>
            </a:r>
            <a:r>
              <a:rPr lang="en-US" sz="2800" b="1" dirty="0" smtClean="0">
                <a:solidFill>
                  <a:schemeClr val="tx1">
                    <a:lumMod val="95000"/>
                    <a:lumOff val="5000"/>
                  </a:schemeClr>
                </a:solidFill>
              </a:rPr>
              <a:t>.</a:t>
            </a:r>
          </a:p>
          <a:p>
            <a:r>
              <a:rPr lang="en-US" sz="2800" b="1" dirty="0" smtClean="0">
                <a:solidFill>
                  <a:schemeClr val="tx1">
                    <a:lumMod val="95000"/>
                    <a:lumOff val="5000"/>
                  </a:schemeClr>
                </a:solidFill>
              </a:rPr>
              <a:t>2.To’g’ri </a:t>
            </a:r>
            <a:r>
              <a:rPr lang="en-US" sz="2800" b="1" dirty="0" err="1">
                <a:solidFill>
                  <a:schemeClr val="tx1">
                    <a:lumMod val="95000"/>
                    <a:lumOff val="5000"/>
                  </a:schemeClr>
                </a:solidFill>
              </a:rPr>
              <a:t>burchakli</a:t>
            </a:r>
            <a:r>
              <a:rPr lang="en-US" sz="2800" b="1" dirty="0">
                <a:solidFill>
                  <a:schemeClr val="tx1">
                    <a:lumMod val="95000"/>
                    <a:lumOff val="5000"/>
                  </a:schemeClr>
                </a:solidFill>
              </a:rPr>
              <a:t> </a:t>
            </a:r>
            <a:r>
              <a:rPr lang="en-US" sz="2800" b="1" dirty="0" err="1">
                <a:solidFill>
                  <a:schemeClr val="tx1">
                    <a:lumMod val="95000"/>
                    <a:lumOff val="5000"/>
                  </a:schemeClr>
                </a:solidFill>
              </a:rPr>
              <a:t>dekart</a:t>
            </a:r>
            <a:r>
              <a:rPr lang="en-US" sz="2800" b="1" dirty="0">
                <a:solidFill>
                  <a:schemeClr val="tx1">
                    <a:lumMod val="95000"/>
                    <a:lumOff val="5000"/>
                  </a:schemeClr>
                </a:solidFill>
              </a:rPr>
              <a:t>  </a:t>
            </a:r>
            <a:r>
              <a:rPr lang="en-US" sz="2800" b="1" dirty="0" err="1">
                <a:solidFill>
                  <a:schemeClr val="tx1">
                    <a:lumMod val="95000"/>
                    <a:lumOff val="5000"/>
                  </a:schemeClr>
                </a:solidFill>
              </a:rPr>
              <a:t>koordinatalar</a:t>
            </a:r>
            <a:r>
              <a:rPr lang="en-US" sz="2800" b="1" dirty="0">
                <a:solidFill>
                  <a:schemeClr val="tx1">
                    <a:lumMod val="95000"/>
                    <a:lumOff val="5000"/>
                  </a:schemeClr>
                </a:solidFill>
              </a:rPr>
              <a:t> </a:t>
            </a:r>
            <a:r>
              <a:rPr lang="en-US" sz="2800" b="1" dirty="0" err="1">
                <a:solidFill>
                  <a:schemeClr val="tx1">
                    <a:lumMod val="95000"/>
                    <a:lumOff val="5000"/>
                  </a:schemeClr>
                </a:solidFill>
              </a:rPr>
              <a:t>sistemasida</a:t>
            </a:r>
            <a:r>
              <a:rPr lang="en-US" sz="2800" b="1" dirty="0">
                <a:solidFill>
                  <a:schemeClr val="tx1">
                    <a:lumMod val="95000"/>
                    <a:lumOff val="5000"/>
                  </a:schemeClr>
                </a:solidFill>
              </a:rPr>
              <a:t> </a:t>
            </a:r>
            <a:r>
              <a:rPr lang="en-US" sz="2800" b="1" dirty="0" err="1">
                <a:solidFill>
                  <a:schemeClr val="tx1">
                    <a:lumMod val="95000"/>
                    <a:lumOff val="5000"/>
                  </a:schemeClr>
                </a:solidFill>
              </a:rPr>
              <a:t>aylanma</a:t>
            </a:r>
            <a:r>
              <a:rPr lang="en-US" sz="2800" b="1" dirty="0">
                <a:solidFill>
                  <a:schemeClr val="tx1">
                    <a:lumMod val="95000"/>
                    <a:lumOff val="5000"/>
                  </a:schemeClr>
                </a:solidFill>
              </a:rPr>
              <a:t> </a:t>
            </a:r>
            <a:r>
              <a:rPr lang="en-US" sz="2800" b="1" dirty="0" err="1">
                <a:solidFill>
                  <a:schemeClr val="tx1">
                    <a:lumMod val="95000"/>
                    <a:lumOff val="5000"/>
                  </a:schemeClr>
                </a:solidFill>
              </a:rPr>
              <a:t>jism</a:t>
            </a:r>
            <a:r>
              <a:rPr lang="en-US" sz="2800" b="1" dirty="0">
                <a:solidFill>
                  <a:schemeClr val="tx1">
                    <a:lumMod val="95000"/>
                    <a:lumOff val="5000"/>
                  </a:schemeClr>
                </a:solidFill>
              </a:rPr>
              <a:t> </a:t>
            </a:r>
            <a:r>
              <a:rPr lang="en-US" sz="2800" b="1" dirty="0" err="1">
                <a:solidFill>
                  <a:schemeClr val="tx1">
                    <a:lumMod val="95000"/>
                    <a:lumOff val="5000"/>
                  </a:schemeClr>
                </a:solidFill>
              </a:rPr>
              <a:t>hajmi</a:t>
            </a:r>
            <a:r>
              <a:rPr lang="en-US" sz="2800" b="1" dirty="0" smtClean="0">
                <a:solidFill>
                  <a:schemeClr val="tx1">
                    <a:lumMod val="95000"/>
                    <a:lumOff val="5000"/>
                  </a:schemeClr>
                </a:solidFill>
              </a:rPr>
              <a:t>.</a:t>
            </a:r>
          </a:p>
          <a:p>
            <a:r>
              <a:rPr lang="en-US" sz="2800" b="1" dirty="0" smtClean="0">
                <a:solidFill>
                  <a:schemeClr val="tx1">
                    <a:lumMod val="95000"/>
                    <a:lumOff val="5000"/>
                  </a:schemeClr>
                </a:solidFill>
              </a:rPr>
              <a:t>3.Parametrik </a:t>
            </a:r>
            <a:r>
              <a:rPr lang="en-US" sz="2800" b="1" dirty="0" err="1">
                <a:solidFill>
                  <a:schemeClr val="tx1">
                    <a:lumMod val="95000"/>
                    <a:lumOff val="5000"/>
                  </a:schemeClr>
                </a:solidFill>
              </a:rPr>
              <a:t>ko’rinishda</a:t>
            </a:r>
            <a:r>
              <a:rPr lang="en-US" sz="2800" b="1" dirty="0">
                <a:solidFill>
                  <a:schemeClr val="tx1">
                    <a:lumMod val="95000"/>
                    <a:lumOff val="5000"/>
                  </a:schemeClr>
                </a:solidFill>
              </a:rPr>
              <a:t> </a:t>
            </a:r>
            <a:r>
              <a:rPr lang="en-US" sz="2800" b="1" dirty="0" err="1">
                <a:solidFill>
                  <a:schemeClr val="tx1">
                    <a:lumMod val="95000"/>
                    <a:lumOff val="5000"/>
                  </a:schemeClr>
                </a:solidFill>
              </a:rPr>
              <a:t>berilgan</a:t>
            </a:r>
            <a:r>
              <a:rPr lang="en-US" sz="2800" b="1" dirty="0">
                <a:solidFill>
                  <a:schemeClr val="tx1">
                    <a:lumMod val="95000"/>
                    <a:lumOff val="5000"/>
                  </a:schemeClr>
                </a:solidFill>
              </a:rPr>
              <a:t> </a:t>
            </a:r>
            <a:r>
              <a:rPr lang="en-US" sz="2800" b="1" dirty="0" err="1">
                <a:solidFill>
                  <a:schemeClr val="tx1">
                    <a:lumMod val="95000"/>
                    <a:lumOff val="5000"/>
                  </a:schemeClr>
                </a:solidFill>
              </a:rPr>
              <a:t>egri</a:t>
            </a:r>
            <a:r>
              <a:rPr lang="en-US" sz="2800" b="1" dirty="0">
                <a:solidFill>
                  <a:schemeClr val="tx1">
                    <a:lumMod val="95000"/>
                    <a:lumOff val="5000"/>
                  </a:schemeClr>
                </a:solidFill>
              </a:rPr>
              <a:t> </a:t>
            </a:r>
            <a:r>
              <a:rPr lang="en-US" sz="2800" b="1" dirty="0" err="1">
                <a:solidFill>
                  <a:schemeClr val="tx1">
                    <a:lumMod val="95000"/>
                    <a:lumOff val="5000"/>
                  </a:schemeClr>
                </a:solidFill>
              </a:rPr>
              <a:t>chiziqning</a:t>
            </a:r>
            <a:r>
              <a:rPr lang="en-US" sz="2800" b="1" dirty="0">
                <a:solidFill>
                  <a:schemeClr val="tx1">
                    <a:lumMod val="95000"/>
                    <a:lumOff val="5000"/>
                  </a:schemeClr>
                </a:solidFill>
              </a:rPr>
              <a:t> </a:t>
            </a:r>
            <a:r>
              <a:rPr lang="en-US" sz="2800" b="1" dirty="0" err="1">
                <a:solidFill>
                  <a:schemeClr val="tx1">
                    <a:lumMod val="95000"/>
                    <a:lumOff val="5000"/>
                  </a:schemeClr>
                </a:solidFill>
              </a:rPr>
              <a:t>aylanishidan</a:t>
            </a:r>
            <a:r>
              <a:rPr lang="en-US" sz="2800" b="1" dirty="0">
                <a:solidFill>
                  <a:schemeClr val="tx1">
                    <a:lumMod val="95000"/>
                    <a:lumOff val="5000"/>
                  </a:schemeClr>
                </a:solidFill>
              </a:rPr>
              <a:t> </a:t>
            </a:r>
            <a:r>
              <a:rPr lang="en-US" sz="2800" b="1" dirty="0" err="1">
                <a:solidFill>
                  <a:schemeClr val="tx1">
                    <a:lumMod val="95000"/>
                    <a:lumOff val="5000"/>
                  </a:schemeClr>
                </a:solidFill>
              </a:rPr>
              <a:t>hosil</a:t>
            </a:r>
            <a:r>
              <a:rPr lang="en-US" sz="2800" b="1" dirty="0">
                <a:solidFill>
                  <a:schemeClr val="tx1">
                    <a:lumMod val="95000"/>
                    <a:lumOff val="5000"/>
                  </a:schemeClr>
                </a:solidFill>
              </a:rPr>
              <a:t> </a:t>
            </a:r>
            <a:r>
              <a:rPr lang="en-US" sz="2800" b="1" dirty="0" err="1">
                <a:solidFill>
                  <a:schemeClr val="tx1">
                    <a:lumMod val="95000"/>
                    <a:lumOff val="5000"/>
                  </a:schemeClr>
                </a:solidFill>
              </a:rPr>
              <a:t>bo’lgan</a:t>
            </a:r>
            <a:r>
              <a:rPr lang="en-US" sz="2800" b="1" dirty="0">
                <a:solidFill>
                  <a:schemeClr val="tx1">
                    <a:lumMod val="95000"/>
                    <a:lumOff val="5000"/>
                  </a:schemeClr>
                </a:solidFill>
              </a:rPr>
              <a:t> </a:t>
            </a:r>
            <a:r>
              <a:rPr lang="en-US" sz="2800" b="1" dirty="0" err="1">
                <a:solidFill>
                  <a:schemeClr val="tx1">
                    <a:lumMod val="95000"/>
                    <a:lumOff val="5000"/>
                  </a:schemeClr>
                </a:solidFill>
              </a:rPr>
              <a:t>aylanma</a:t>
            </a:r>
            <a:r>
              <a:rPr lang="en-US" sz="2800" b="1" dirty="0">
                <a:solidFill>
                  <a:schemeClr val="tx1">
                    <a:lumMod val="95000"/>
                    <a:lumOff val="5000"/>
                  </a:schemeClr>
                </a:solidFill>
              </a:rPr>
              <a:t> </a:t>
            </a:r>
            <a:r>
              <a:rPr lang="en-US" sz="2800" b="1" dirty="0" err="1">
                <a:solidFill>
                  <a:schemeClr val="tx1">
                    <a:lumMod val="95000"/>
                    <a:lumOff val="5000"/>
                  </a:schemeClr>
                </a:solidFill>
              </a:rPr>
              <a:t>jism</a:t>
            </a:r>
            <a:r>
              <a:rPr lang="en-US" sz="2800" b="1" dirty="0">
                <a:solidFill>
                  <a:schemeClr val="tx1">
                    <a:lumMod val="95000"/>
                    <a:lumOff val="5000"/>
                  </a:schemeClr>
                </a:solidFill>
              </a:rPr>
              <a:t> </a:t>
            </a:r>
            <a:r>
              <a:rPr lang="en-US" sz="2800" b="1" dirty="0" err="1">
                <a:solidFill>
                  <a:schemeClr val="tx1">
                    <a:lumMod val="95000"/>
                    <a:lumOff val="5000"/>
                  </a:schemeClr>
                </a:solidFill>
              </a:rPr>
              <a:t>hajmi</a:t>
            </a:r>
            <a:r>
              <a:rPr lang="en-US" sz="2800" b="1" dirty="0" smtClean="0">
                <a:solidFill>
                  <a:schemeClr val="tx1">
                    <a:lumMod val="95000"/>
                    <a:lumOff val="5000"/>
                  </a:schemeClr>
                </a:solidFill>
              </a:rPr>
              <a:t>.</a:t>
            </a:r>
          </a:p>
          <a:p>
            <a:r>
              <a:rPr lang="en-US" sz="2800" b="1" dirty="0" smtClean="0">
                <a:solidFill>
                  <a:schemeClr val="tx1">
                    <a:lumMod val="95000"/>
                    <a:lumOff val="5000"/>
                  </a:schemeClr>
                </a:solidFill>
              </a:rPr>
              <a:t>4.Qutb </a:t>
            </a:r>
            <a:r>
              <a:rPr lang="en-US" sz="2800" b="1" dirty="0" err="1">
                <a:solidFill>
                  <a:schemeClr val="tx1">
                    <a:lumMod val="95000"/>
                    <a:lumOff val="5000"/>
                  </a:schemeClr>
                </a:solidFill>
              </a:rPr>
              <a:t>koordinatalar</a:t>
            </a:r>
            <a:r>
              <a:rPr lang="en-US" sz="2800" b="1" dirty="0">
                <a:solidFill>
                  <a:schemeClr val="tx1">
                    <a:lumMod val="95000"/>
                    <a:lumOff val="5000"/>
                  </a:schemeClr>
                </a:solidFill>
              </a:rPr>
              <a:t> </a:t>
            </a:r>
            <a:r>
              <a:rPr lang="en-US" sz="2800" b="1" dirty="0" err="1">
                <a:solidFill>
                  <a:schemeClr val="tx1">
                    <a:lumMod val="95000"/>
                    <a:lumOff val="5000"/>
                  </a:schemeClr>
                </a:solidFill>
              </a:rPr>
              <a:t>sistemasida</a:t>
            </a:r>
            <a:r>
              <a:rPr lang="en-US" sz="2800" b="1" dirty="0">
                <a:solidFill>
                  <a:schemeClr val="tx1">
                    <a:lumMod val="95000"/>
                    <a:lumOff val="5000"/>
                  </a:schemeClr>
                </a:solidFill>
              </a:rPr>
              <a:t> </a:t>
            </a:r>
            <a:r>
              <a:rPr lang="en-US" sz="2800" b="1" dirty="0" err="1" smtClean="0">
                <a:solidFill>
                  <a:schemeClr val="tx1">
                    <a:lumMod val="95000"/>
                    <a:lumOff val="5000"/>
                  </a:schemeClr>
                </a:solidFill>
              </a:rPr>
              <a:t>aylanma</a:t>
            </a:r>
            <a:r>
              <a:rPr lang="en-US" sz="2800" b="1" dirty="0" smtClean="0">
                <a:solidFill>
                  <a:schemeClr val="tx1">
                    <a:lumMod val="95000"/>
                    <a:lumOff val="5000"/>
                  </a:schemeClr>
                </a:solidFill>
              </a:rPr>
              <a:t> </a:t>
            </a:r>
            <a:r>
              <a:rPr lang="en-US" sz="2800" b="1" dirty="0" err="1">
                <a:solidFill>
                  <a:schemeClr val="tx1">
                    <a:lumMod val="95000"/>
                    <a:lumOff val="5000"/>
                  </a:schemeClr>
                </a:solidFill>
              </a:rPr>
              <a:t>jism</a:t>
            </a:r>
            <a:r>
              <a:rPr lang="en-US" sz="2800" b="1" dirty="0">
                <a:solidFill>
                  <a:schemeClr val="tx1">
                    <a:lumMod val="95000"/>
                    <a:lumOff val="5000"/>
                  </a:schemeClr>
                </a:solidFill>
              </a:rPr>
              <a:t> </a:t>
            </a:r>
            <a:r>
              <a:rPr lang="en-US" sz="2800" b="1" dirty="0" err="1" smtClean="0">
                <a:solidFill>
                  <a:schemeClr val="tx1">
                    <a:lumMod val="95000"/>
                    <a:lumOff val="5000"/>
                  </a:schemeClr>
                </a:solidFill>
              </a:rPr>
              <a:t>hajmi</a:t>
            </a:r>
            <a:r>
              <a:rPr lang="en-US" dirty="0" smtClean="0">
                <a:solidFill>
                  <a:schemeClr val="tx1">
                    <a:lumMod val="95000"/>
                    <a:lumOff val="5000"/>
                  </a:schemeClr>
                </a:solidFill>
              </a:rPr>
              <a:t>.</a:t>
            </a:r>
            <a:endParaRPr lang="ru-RU" dirty="0"/>
          </a:p>
        </p:txBody>
      </p:sp>
    </p:spTree>
    <p:extLst>
      <p:ext uri="{BB962C8B-B14F-4D97-AF65-F5344CB8AC3E}">
        <p14:creationId xmlns:p14="http://schemas.microsoft.com/office/powerpoint/2010/main" val="406418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arn(inVertical)">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arn(inVertic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arn(inVertical)">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barn(inVertical)">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1668" y="502275"/>
            <a:ext cx="11552349" cy="5666705"/>
          </a:xfrm>
        </p:spPr>
        <p:style>
          <a:lnRef idx="0">
            <a:schemeClr val="accent5"/>
          </a:lnRef>
          <a:fillRef idx="3">
            <a:schemeClr val="accent5"/>
          </a:fillRef>
          <a:effectRef idx="3">
            <a:schemeClr val="accent5"/>
          </a:effectRef>
          <a:fontRef idx="minor">
            <a:schemeClr val="lt1"/>
          </a:fontRef>
        </p:style>
        <p:txBody>
          <a:bodyPr anchor="t">
            <a:normAutofit/>
          </a:bodyPr>
          <a:lstStyle/>
          <a:p>
            <a:pPr algn="l">
              <a:lnSpc>
                <a:spcPct val="150000"/>
              </a:lnSpc>
            </a:pPr>
            <a:r>
              <a:rPr lang="en-US" sz="3200" dirty="0" err="1" smtClean="0">
                <a:latin typeface="Arial Unicode MS" panose="020B0604020202020204" pitchFamily="34" charset="-128"/>
                <a:ea typeface="Arial Unicode MS" panose="020B0604020202020204" pitchFamily="34" charset="-128"/>
                <a:cs typeface="Arial Unicode MS" panose="020B0604020202020204" pitchFamily="34" charset="-128"/>
              </a:rPr>
              <a:t>Aylanma</a:t>
            </a:r>
            <a:r>
              <a:rPr lang="en-US" sz="32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smtClean="0">
                <a:latin typeface="Arial Unicode MS" panose="020B0604020202020204" pitchFamily="34" charset="-128"/>
                <a:ea typeface="Arial Unicode MS" panose="020B0604020202020204" pitchFamily="34" charset="-128"/>
                <a:cs typeface="Arial Unicode MS" panose="020B0604020202020204" pitchFamily="34" charset="-128"/>
              </a:rPr>
              <a:t>jism</a:t>
            </a:r>
            <a:r>
              <a:rPr lang="en-US" sz="32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smtClean="0">
                <a:latin typeface="Arial Unicode MS" panose="020B0604020202020204" pitchFamily="34" charset="-128"/>
                <a:ea typeface="Arial Unicode MS" panose="020B0604020202020204" pitchFamily="34" charset="-128"/>
                <a:cs typeface="Arial Unicode MS" panose="020B0604020202020204" pitchFamily="34" charset="-128"/>
              </a:rPr>
              <a:t>hajmini</a:t>
            </a:r>
            <a:r>
              <a:rPr lang="en-US" sz="32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smtClean="0">
                <a:latin typeface="Arial Unicode MS" panose="020B0604020202020204" pitchFamily="34" charset="-128"/>
                <a:ea typeface="Arial Unicode MS" panose="020B0604020202020204" pitchFamily="34" charset="-128"/>
                <a:cs typeface="Arial Unicode MS" panose="020B0604020202020204" pitchFamily="34" charset="-128"/>
              </a:rPr>
              <a:t>hisoblash.</a:t>
            </a:r>
            <a:r>
              <a:rPr lang="en-US" sz="3200" b="1" dirty="0" err="1" smtClean="0">
                <a:latin typeface="Arial Unicode MS" panose="020B0604020202020204" pitchFamily="34" charset="-128"/>
                <a:ea typeface="Arial Unicode MS" panose="020B0604020202020204" pitchFamily="34" charset="-128"/>
                <a:cs typeface="Arial Unicode MS" panose="020B0604020202020204" pitchFamily="34" charset="-128"/>
              </a:rPr>
              <a:t>Ox</a:t>
            </a:r>
            <a:r>
              <a:rPr lang="en-US" sz="32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smtClean="0">
                <a:latin typeface="Arial Unicode MS" panose="020B0604020202020204" pitchFamily="34" charset="-128"/>
                <a:ea typeface="Arial Unicode MS" panose="020B0604020202020204" pitchFamily="34" charset="-128"/>
                <a:cs typeface="Arial Unicode MS" panose="020B0604020202020204" pitchFamily="34" charset="-128"/>
              </a:rPr>
              <a:t>o’qi</a:t>
            </a:r>
            <a:r>
              <a:rPr lang="en-US" sz="32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smtClean="0">
                <a:latin typeface="Arial Unicode MS" panose="020B0604020202020204" pitchFamily="34" charset="-128"/>
                <a:ea typeface="Arial Unicode MS" panose="020B0604020202020204" pitchFamily="34" charset="-128"/>
                <a:cs typeface="Arial Unicode MS" panose="020B0604020202020204" pitchFamily="34" charset="-128"/>
              </a:rPr>
              <a:t>atrofida</a:t>
            </a:r>
            <a:r>
              <a:rPr lang="en-US" sz="32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b="1" dirty="0" err="1" smtClean="0">
                <a:latin typeface="Arial Unicode MS" panose="020B0604020202020204" pitchFamily="34" charset="-128"/>
                <a:ea typeface="Arial Unicode MS" panose="020B0604020202020204" pitchFamily="34" charset="-128"/>
                <a:cs typeface="Arial Unicode MS" panose="020B0604020202020204" pitchFamily="34" charset="-128"/>
              </a:rPr>
              <a:t>aABb</a:t>
            </a:r>
            <a:r>
              <a:rPr lang="en-US" sz="32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smtClean="0">
                <a:latin typeface="Arial Unicode MS" panose="020B0604020202020204" pitchFamily="34" charset="-128"/>
                <a:ea typeface="Arial Unicode MS" panose="020B0604020202020204" pitchFamily="34" charset="-128"/>
                <a:cs typeface="Arial Unicode MS" panose="020B0604020202020204" pitchFamily="34" charset="-128"/>
              </a:rPr>
              <a:t>egri</a:t>
            </a:r>
            <a:r>
              <a:rPr lang="en-US" sz="32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smtClean="0">
                <a:latin typeface="Arial Unicode MS" panose="020B0604020202020204" pitchFamily="34" charset="-128"/>
                <a:ea typeface="Arial Unicode MS" panose="020B0604020202020204" pitchFamily="34" charset="-128"/>
                <a:cs typeface="Arial Unicode MS" panose="020B0604020202020204" pitchFamily="34" charset="-128"/>
              </a:rPr>
              <a:t>chiziqli</a:t>
            </a:r>
            <a:r>
              <a:rPr lang="en-US" sz="32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smtClean="0">
                <a:latin typeface="Arial Unicode MS" panose="020B0604020202020204" pitchFamily="34" charset="-128"/>
                <a:ea typeface="Arial Unicode MS" panose="020B0604020202020204" pitchFamily="34" charset="-128"/>
                <a:cs typeface="Arial Unicode MS" panose="020B0604020202020204" pitchFamily="34" charset="-128"/>
              </a:rPr>
              <a:t>trapetsiyani</a:t>
            </a:r>
            <a:r>
              <a:rPr lang="en-US" sz="32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smtClean="0">
                <a:latin typeface="Arial Unicode MS" panose="020B0604020202020204" pitchFamily="34" charset="-128"/>
                <a:ea typeface="Arial Unicode MS" panose="020B0604020202020204" pitchFamily="34" charset="-128"/>
                <a:cs typeface="Arial Unicode MS" panose="020B0604020202020204" pitchFamily="34" charset="-128"/>
              </a:rPr>
              <a:t>aylantirishdan</a:t>
            </a:r>
            <a:r>
              <a:rPr lang="en-US" sz="32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smtClean="0">
                <a:latin typeface="Arial Unicode MS" panose="020B0604020202020204" pitchFamily="34" charset="-128"/>
                <a:ea typeface="Arial Unicode MS" panose="020B0604020202020204" pitchFamily="34" charset="-128"/>
                <a:cs typeface="Arial Unicode MS" panose="020B0604020202020204" pitchFamily="34" charset="-128"/>
              </a:rPr>
              <a:t>hosil</a:t>
            </a:r>
            <a:r>
              <a:rPr lang="en-US" sz="32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smtClean="0">
                <a:latin typeface="Arial Unicode MS" panose="020B0604020202020204" pitchFamily="34" charset="-128"/>
                <a:ea typeface="Arial Unicode MS" panose="020B0604020202020204" pitchFamily="34" charset="-128"/>
                <a:cs typeface="Arial Unicode MS" panose="020B0604020202020204" pitchFamily="34" charset="-128"/>
              </a:rPr>
              <a:t>bo’lgan</a:t>
            </a:r>
            <a:r>
              <a:rPr lang="en-US" sz="32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smtClean="0">
                <a:latin typeface="Arial Unicode MS" panose="020B0604020202020204" pitchFamily="34" charset="-128"/>
                <a:ea typeface="Arial Unicode MS" panose="020B0604020202020204" pitchFamily="34" charset="-128"/>
                <a:cs typeface="Arial Unicode MS" panose="020B0604020202020204" pitchFamily="34" charset="-128"/>
              </a:rPr>
              <a:t>jismni</a:t>
            </a:r>
            <a:r>
              <a:rPr lang="en-US" sz="32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smtClean="0">
                <a:latin typeface="Arial Unicode MS" panose="020B0604020202020204" pitchFamily="34" charset="-128"/>
                <a:ea typeface="Arial Unicode MS" panose="020B0604020202020204" pitchFamily="34" charset="-128"/>
                <a:cs typeface="Arial Unicode MS" panose="020B0604020202020204" pitchFamily="34" charset="-128"/>
              </a:rPr>
              <a:t>ko’rib</a:t>
            </a:r>
            <a:r>
              <a:rPr lang="en-US" sz="32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smtClean="0">
                <a:latin typeface="Arial Unicode MS" panose="020B0604020202020204" pitchFamily="34" charset="-128"/>
                <a:ea typeface="Arial Unicode MS" panose="020B0604020202020204" pitchFamily="34" charset="-128"/>
                <a:cs typeface="Arial Unicode MS" panose="020B0604020202020204" pitchFamily="34" charset="-128"/>
              </a:rPr>
              <a:t>chiqamiz</a:t>
            </a:r>
            <a:r>
              <a:rPr lang="en-US" sz="32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smtClean="0">
                <a:latin typeface="Arial Unicode MS" panose="020B0604020202020204" pitchFamily="34" charset="-128"/>
                <a:ea typeface="Arial Unicode MS" panose="020B0604020202020204" pitchFamily="34" charset="-128"/>
                <a:cs typeface="Arial Unicode MS" panose="020B0604020202020204" pitchFamily="34" charset="-128"/>
              </a:rPr>
              <a:t>Bunda</a:t>
            </a:r>
            <a:r>
              <a:rPr lang="en-US" sz="32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b="1" dirty="0" err="1" smtClean="0">
                <a:latin typeface="Arial Unicode MS" panose="020B0604020202020204" pitchFamily="34" charset="-128"/>
                <a:ea typeface="Arial Unicode MS" panose="020B0604020202020204" pitchFamily="34" charset="-128"/>
                <a:cs typeface="Arial Unicode MS" panose="020B0604020202020204" pitchFamily="34" charset="-128"/>
              </a:rPr>
              <a:t>aABb</a:t>
            </a:r>
            <a:r>
              <a:rPr lang="en-US" sz="3200" b="1"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smtClean="0">
                <a:latin typeface="Arial Unicode MS" panose="020B0604020202020204" pitchFamily="34" charset="-128"/>
                <a:ea typeface="Arial Unicode MS" panose="020B0604020202020204" pitchFamily="34" charset="-128"/>
                <a:cs typeface="Arial Unicode MS" panose="020B0604020202020204" pitchFamily="34" charset="-128"/>
              </a:rPr>
              <a:t>trapetsiyani</a:t>
            </a:r>
            <a:r>
              <a:rPr lang="en-US" sz="32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b="1" dirty="0" smtClean="0">
                <a:latin typeface="Arial Unicode MS" panose="020B0604020202020204" pitchFamily="34" charset="-128"/>
                <a:ea typeface="Arial Unicode MS" panose="020B0604020202020204" pitchFamily="34" charset="-128"/>
                <a:cs typeface="Arial Unicode MS" panose="020B0604020202020204" pitchFamily="34" charset="-128"/>
              </a:rPr>
              <a:t>y=f(x)</a:t>
            </a:r>
            <a:r>
              <a:rPr lang="en-US" sz="32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smtClean="0">
                <a:latin typeface="Arial Unicode MS" panose="020B0604020202020204" pitchFamily="34" charset="-128"/>
                <a:ea typeface="Arial Unicode MS" panose="020B0604020202020204" pitchFamily="34" charset="-128"/>
                <a:cs typeface="Arial Unicode MS" panose="020B0604020202020204" pitchFamily="34" charset="-128"/>
              </a:rPr>
              <a:t>egri</a:t>
            </a:r>
            <a:r>
              <a:rPr lang="en-US" sz="32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smtClean="0">
                <a:latin typeface="Arial Unicode MS" panose="020B0604020202020204" pitchFamily="34" charset="-128"/>
                <a:ea typeface="Arial Unicode MS" panose="020B0604020202020204" pitchFamily="34" charset="-128"/>
                <a:cs typeface="Arial Unicode MS" panose="020B0604020202020204" pitchFamily="34" charset="-128"/>
              </a:rPr>
              <a:t>chiziq</a:t>
            </a:r>
            <a:r>
              <a:rPr lang="en-US" sz="32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b="1" dirty="0" smtClean="0">
                <a:latin typeface="Arial Unicode MS" panose="020B0604020202020204" pitchFamily="34" charset="-128"/>
                <a:ea typeface="Arial Unicode MS" panose="020B0604020202020204" pitchFamily="34" charset="-128"/>
                <a:cs typeface="Arial Unicode MS" panose="020B0604020202020204" pitchFamily="34" charset="-128"/>
              </a:rPr>
              <a:t>Ox</a:t>
            </a:r>
            <a:r>
              <a:rPr lang="en-US" sz="32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smtClean="0">
                <a:latin typeface="Arial Unicode MS" panose="020B0604020202020204" pitchFamily="34" charset="-128"/>
                <a:ea typeface="Arial Unicode MS" panose="020B0604020202020204" pitchFamily="34" charset="-128"/>
                <a:cs typeface="Arial Unicode MS" panose="020B0604020202020204" pitchFamily="34" charset="-128"/>
              </a:rPr>
              <a:t>o’qi</a:t>
            </a:r>
            <a:r>
              <a:rPr lang="en-US" sz="3200" dirty="0" smtClean="0">
                <a:latin typeface="Arial Unicode MS" panose="020B0604020202020204" pitchFamily="34" charset="-128"/>
                <a:ea typeface="Arial Unicode MS" panose="020B0604020202020204" pitchFamily="34" charset="-128"/>
                <a:cs typeface="Arial Unicode MS" panose="020B0604020202020204" pitchFamily="34" charset="-128"/>
              </a:rPr>
              <a:t> x=a </a:t>
            </a:r>
            <a:r>
              <a:rPr lang="en-US" sz="3200" dirty="0" err="1" smtClean="0">
                <a:latin typeface="Arial Unicode MS" panose="020B0604020202020204" pitchFamily="34" charset="-128"/>
                <a:ea typeface="Arial Unicode MS" panose="020B0604020202020204" pitchFamily="34" charset="-128"/>
                <a:cs typeface="Arial Unicode MS" panose="020B0604020202020204" pitchFamily="34" charset="-128"/>
              </a:rPr>
              <a:t>va</a:t>
            </a:r>
            <a:r>
              <a:rPr lang="en-US" sz="3200" dirty="0" smtClean="0">
                <a:latin typeface="Arial Unicode MS" panose="020B0604020202020204" pitchFamily="34" charset="-128"/>
                <a:ea typeface="Arial Unicode MS" panose="020B0604020202020204" pitchFamily="34" charset="-128"/>
                <a:cs typeface="Arial Unicode MS" panose="020B0604020202020204" pitchFamily="34" charset="-128"/>
              </a:rPr>
              <a:t>  x=b </a:t>
            </a:r>
            <a:r>
              <a:rPr lang="en-US" sz="3200" dirty="0" err="1" smtClean="0">
                <a:latin typeface="Arial Unicode MS" panose="020B0604020202020204" pitchFamily="34" charset="-128"/>
                <a:ea typeface="Arial Unicode MS" panose="020B0604020202020204" pitchFamily="34" charset="-128"/>
                <a:cs typeface="Arial Unicode MS" panose="020B0604020202020204" pitchFamily="34" charset="-128"/>
              </a:rPr>
              <a:t>to’g’ri</a:t>
            </a:r>
            <a:r>
              <a:rPr lang="en-US" sz="32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smtClean="0">
                <a:latin typeface="Arial Unicode MS" panose="020B0604020202020204" pitchFamily="34" charset="-128"/>
                <a:ea typeface="Arial Unicode MS" panose="020B0604020202020204" pitchFamily="34" charset="-128"/>
                <a:cs typeface="Arial Unicode MS" panose="020B0604020202020204" pitchFamily="34" charset="-128"/>
              </a:rPr>
              <a:t>chiziqlar</a:t>
            </a:r>
            <a:r>
              <a:rPr lang="en-US" sz="32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smtClean="0">
                <a:latin typeface="Arial Unicode MS" panose="020B0604020202020204" pitchFamily="34" charset="-128"/>
                <a:ea typeface="Arial Unicode MS" panose="020B0604020202020204" pitchFamily="34" charset="-128"/>
                <a:cs typeface="Arial Unicode MS" panose="020B0604020202020204" pitchFamily="34" charset="-128"/>
              </a:rPr>
              <a:t>bilan</a:t>
            </a:r>
            <a:r>
              <a:rPr lang="en-US" sz="32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smtClean="0">
                <a:latin typeface="Arial Unicode MS" panose="020B0604020202020204" pitchFamily="34" charset="-128"/>
                <a:ea typeface="Arial Unicode MS" panose="020B0604020202020204" pitchFamily="34" charset="-128"/>
                <a:cs typeface="Arial Unicode MS" panose="020B0604020202020204" pitchFamily="34" charset="-128"/>
              </a:rPr>
              <a:t>chegaralangan</a:t>
            </a:r>
            <a:r>
              <a:rPr lang="en-US" sz="3200" dirty="0" smtClean="0">
                <a:latin typeface="Arial Unicode MS" panose="020B0604020202020204" pitchFamily="34" charset="-128"/>
                <a:ea typeface="Arial Unicode MS" panose="020B0604020202020204" pitchFamily="34" charset="-128"/>
                <a:cs typeface="Arial Unicode MS" panose="020B0604020202020204" pitchFamily="34" charset="-128"/>
              </a:rPr>
              <a:t> deb </a:t>
            </a:r>
            <a:r>
              <a:rPr lang="en-US" sz="3200" dirty="0" err="1" smtClean="0">
                <a:latin typeface="Arial Unicode MS" panose="020B0604020202020204" pitchFamily="34" charset="-128"/>
                <a:ea typeface="Arial Unicode MS" panose="020B0604020202020204" pitchFamily="34" charset="-128"/>
                <a:cs typeface="Arial Unicode MS" panose="020B0604020202020204" pitchFamily="34" charset="-128"/>
              </a:rPr>
              <a:t>qaraymiz.Agar</a:t>
            </a:r>
            <a:r>
              <a:rPr lang="en-US" sz="32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smtClean="0">
                <a:latin typeface="Arial Unicode MS" panose="020B0604020202020204" pitchFamily="34" charset="-128"/>
                <a:ea typeface="Arial Unicode MS" panose="020B0604020202020204" pitchFamily="34" charset="-128"/>
                <a:cs typeface="Arial Unicode MS" panose="020B0604020202020204" pitchFamily="34" charset="-128"/>
              </a:rPr>
              <a:t>bu</a:t>
            </a:r>
            <a:r>
              <a:rPr lang="en-US" sz="32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smtClean="0">
                <a:latin typeface="Arial Unicode MS" panose="020B0604020202020204" pitchFamily="34" charset="-128"/>
                <a:ea typeface="Arial Unicode MS" panose="020B0604020202020204" pitchFamily="34" charset="-128"/>
                <a:cs typeface="Arial Unicode MS" panose="020B0604020202020204" pitchFamily="34" charset="-128"/>
              </a:rPr>
              <a:t>jismga</a:t>
            </a:r>
            <a:r>
              <a:rPr lang="en-US" sz="3200" dirty="0" smtClean="0">
                <a:latin typeface="Arial Unicode MS" panose="020B0604020202020204" pitchFamily="34" charset="-128"/>
                <a:ea typeface="Arial Unicode MS" panose="020B0604020202020204" pitchFamily="34" charset="-128"/>
                <a:cs typeface="Arial Unicode MS" panose="020B0604020202020204" pitchFamily="34" charset="-128"/>
              </a:rPr>
              <a:t> Ox </a:t>
            </a:r>
            <a:r>
              <a:rPr lang="en-US" sz="3200" dirty="0" err="1" smtClean="0">
                <a:latin typeface="Arial Unicode MS" panose="020B0604020202020204" pitchFamily="34" charset="-128"/>
                <a:ea typeface="Arial Unicode MS" panose="020B0604020202020204" pitchFamily="34" charset="-128"/>
                <a:cs typeface="Arial Unicode MS" panose="020B0604020202020204" pitchFamily="34" charset="-128"/>
              </a:rPr>
              <a:t>o’qqa</a:t>
            </a:r>
            <a:r>
              <a:rPr lang="en-US" sz="32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smtClean="0">
                <a:latin typeface="Arial Unicode MS" panose="020B0604020202020204" pitchFamily="34" charset="-128"/>
                <a:ea typeface="Arial Unicode MS" panose="020B0604020202020204" pitchFamily="34" charset="-128"/>
                <a:cs typeface="Arial Unicode MS" panose="020B0604020202020204" pitchFamily="34" charset="-128"/>
              </a:rPr>
              <a:t>perpendikulyar</a:t>
            </a:r>
            <a:r>
              <a:rPr lang="en-US" sz="32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smtClean="0">
                <a:latin typeface="Arial Unicode MS" panose="020B0604020202020204" pitchFamily="34" charset="-128"/>
                <a:ea typeface="Arial Unicode MS" panose="020B0604020202020204" pitchFamily="34" charset="-128"/>
                <a:cs typeface="Arial Unicode MS" panose="020B0604020202020204" pitchFamily="34" charset="-128"/>
              </a:rPr>
              <a:t>tekislik</a:t>
            </a:r>
            <a:r>
              <a:rPr lang="en-US" sz="32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smtClean="0">
                <a:latin typeface="Arial Unicode MS" panose="020B0604020202020204" pitchFamily="34" charset="-128"/>
                <a:ea typeface="Arial Unicode MS" panose="020B0604020202020204" pitchFamily="34" charset="-128"/>
                <a:cs typeface="Arial Unicode MS" panose="020B0604020202020204" pitchFamily="34" charset="-128"/>
              </a:rPr>
              <a:t>bilan</a:t>
            </a:r>
            <a:r>
              <a:rPr lang="en-US" sz="32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smtClean="0">
                <a:latin typeface="Arial Unicode MS" panose="020B0604020202020204" pitchFamily="34" charset="-128"/>
                <a:ea typeface="Arial Unicode MS" panose="020B0604020202020204" pitchFamily="34" charset="-128"/>
                <a:cs typeface="Arial Unicode MS" panose="020B0604020202020204" pitchFamily="34" charset="-128"/>
              </a:rPr>
              <a:t>kesib</a:t>
            </a:r>
            <a:r>
              <a:rPr lang="en-US" sz="32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smtClean="0">
                <a:latin typeface="Arial Unicode MS" panose="020B0604020202020204" pitchFamily="34" charset="-128"/>
                <a:ea typeface="Arial Unicode MS" panose="020B0604020202020204" pitchFamily="34" charset="-128"/>
                <a:cs typeface="Arial Unicode MS" panose="020B0604020202020204" pitchFamily="34" charset="-128"/>
              </a:rPr>
              <a:t>o’tsak</a:t>
            </a:r>
            <a:r>
              <a:rPr lang="en-US" sz="32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smtClean="0">
                <a:latin typeface="Arial Unicode MS" panose="020B0604020202020204" pitchFamily="34" charset="-128"/>
                <a:ea typeface="Arial Unicode MS" panose="020B0604020202020204" pitchFamily="34" charset="-128"/>
                <a:cs typeface="Arial Unicode MS" panose="020B0604020202020204" pitchFamily="34" charset="-128"/>
              </a:rPr>
              <a:t>kesimda</a:t>
            </a:r>
            <a:r>
              <a:rPr lang="en-US" sz="32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smtClean="0">
                <a:latin typeface="Arial Unicode MS" panose="020B0604020202020204" pitchFamily="34" charset="-128"/>
                <a:ea typeface="Arial Unicode MS" panose="020B0604020202020204" pitchFamily="34" charset="-128"/>
                <a:cs typeface="Arial Unicode MS" panose="020B0604020202020204" pitchFamily="34" charset="-128"/>
              </a:rPr>
              <a:t>radiusi</a:t>
            </a:r>
            <a:r>
              <a:rPr lang="en-US" sz="3200" dirty="0" smtClean="0">
                <a:latin typeface="Arial Unicode MS" panose="020B0604020202020204" pitchFamily="34" charset="-128"/>
                <a:ea typeface="Arial Unicode MS" panose="020B0604020202020204" pitchFamily="34" charset="-128"/>
                <a:cs typeface="Arial Unicode MS" panose="020B0604020202020204" pitchFamily="34" charset="-128"/>
              </a:rPr>
              <a:t> y=f(x) </a:t>
            </a:r>
            <a:r>
              <a:rPr lang="en-US" sz="3200" dirty="0" err="1" smtClean="0">
                <a:latin typeface="Arial Unicode MS" panose="020B0604020202020204" pitchFamily="34" charset="-128"/>
                <a:ea typeface="Arial Unicode MS" panose="020B0604020202020204" pitchFamily="34" charset="-128"/>
                <a:cs typeface="Arial Unicode MS" panose="020B0604020202020204" pitchFamily="34" charset="-128"/>
              </a:rPr>
              <a:t>ning</a:t>
            </a:r>
            <a:r>
              <a:rPr lang="en-US" sz="32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smtClean="0">
                <a:latin typeface="Arial Unicode MS" panose="020B0604020202020204" pitchFamily="34" charset="-128"/>
                <a:ea typeface="Arial Unicode MS" panose="020B0604020202020204" pitchFamily="34" charset="-128"/>
                <a:cs typeface="Arial Unicode MS" panose="020B0604020202020204" pitchFamily="34" charset="-128"/>
              </a:rPr>
              <a:t>moduliga</a:t>
            </a:r>
            <a:r>
              <a:rPr lang="en-US" sz="32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smtClean="0">
                <a:latin typeface="Arial Unicode MS" panose="020B0604020202020204" pitchFamily="34" charset="-128"/>
                <a:ea typeface="Arial Unicode MS" panose="020B0604020202020204" pitchFamily="34" charset="-128"/>
                <a:cs typeface="Arial Unicode MS" panose="020B0604020202020204" pitchFamily="34" charset="-128"/>
              </a:rPr>
              <a:t>teng</a:t>
            </a:r>
            <a:r>
              <a:rPr lang="en-US" sz="32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smtClean="0">
                <a:latin typeface="Arial Unicode MS" panose="020B0604020202020204" pitchFamily="34" charset="-128"/>
                <a:ea typeface="Arial Unicode MS" panose="020B0604020202020204" pitchFamily="34" charset="-128"/>
                <a:cs typeface="Arial Unicode MS" panose="020B0604020202020204" pitchFamily="34" charset="-128"/>
              </a:rPr>
              <a:t>bo’lgan</a:t>
            </a:r>
            <a:r>
              <a:rPr lang="en-US" sz="32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smtClean="0">
                <a:latin typeface="Arial Unicode MS" panose="020B0604020202020204" pitchFamily="34" charset="-128"/>
                <a:ea typeface="Arial Unicode MS" panose="020B0604020202020204" pitchFamily="34" charset="-128"/>
                <a:cs typeface="Arial Unicode MS" panose="020B0604020202020204" pitchFamily="34" charset="-128"/>
              </a:rPr>
              <a:t>doiralar</a:t>
            </a:r>
            <a:r>
              <a:rPr lang="en-US" sz="32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smtClean="0">
                <a:latin typeface="Arial Unicode MS" panose="020B0604020202020204" pitchFamily="34" charset="-128"/>
                <a:ea typeface="Arial Unicode MS" panose="020B0604020202020204" pitchFamily="34" charset="-128"/>
                <a:cs typeface="Arial Unicode MS" panose="020B0604020202020204" pitchFamily="34" charset="-128"/>
              </a:rPr>
              <a:t>hosil</a:t>
            </a:r>
            <a:r>
              <a:rPr lang="en-US" sz="32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err="1" smtClean="0">
                <a:latin typeface="Arial Unicode MS" panose="020B0604020202020204" pitchFamily="34" charset="-128"/>
                <a:ea typeface="Arial Unicode MS" panose="020B0604020202020204" pitchFamily="34" charset="-128"/>
                <a:cs typeface="Arial Unicode MS" panose="020B0604020202020204" pitchFamily="34" charset="-128"/>
              </a:rPr>
              <a:t>bo’ladi</a:t>
            </a:r>
            <a:r>
              <a:rPr lang="en-US" sz="32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endParaRPr lang="ru-RU" sz="3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55610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Заголовок 1"/>
              <p:cNvSpPr>
                <a:spLocks noGrp="1"/>
              </p:cNvSpPr>
              <p:nvPr>
                <p:ph type="ctrTitle"/>
              </p:nvPr>
            </p:nvSpPr>
            <p:spPr>
              <a:xfrm>
                <a:off x="476519" y="476518"/>
                <a:ext cx="10792495" cy="6014435"/>
              </a:xfrm>
            </p:spPr>
            <p:style>
              <a:lnRef idx="1">
                <a:schemeClr val="accent5"/>
              </a:lnRef>
              <a:fillRef idx="3">
                <a:schemeClr val="accent5"/>
              </a:fillRef>
              <a:effectRef idx="2">
                <a:schemeClr val="accent5"/>
              </a:effectRef>
              <a:fontRef idx="minor">
                <a:schemeClr val="lt1"/>
              </a:fontRef>
            </p:style>
            <p:txBody>
              <a:bodyPr anchor="t">
                <a:normAutofit/>
              </a:bodyPr>
              <a:lstStyle/>
              <a:p>
                <a:pPr algn="l"/>
                <a:r>
                  <a:rPr lang="en-US" sz="4000" dirty="0" smtClean="0"/>
                  <a:t>Demak, </a:t>
                </a:r>
                <a:r>
                  <a:rPr lang="en-US" sz="4000" dirty="0" err="1" smtClean="0"/>
                  <a:t>bu</a:t>
                </a:r>
                <a:r>
                  <a:rPr lang="en-US" sz="4000" dirty="0" smtClean="0"/>
                  <a:t> </a:t>
                </a:r>
                <a:r>
                  <a:rPr lang="en-US" sz="4000" dirty="0" err="1" smtClean="0"/>
                  <a:t>holda</a:t>
                </a:r>
                <a:r>
                  <a:rPr lang="en-US" sz="4000" dirty="0" smtClean="0"/>
                  <a:t> </a:t>
                </a:r>
                <a:r>
                  <a:rPr lang="en-US" sz="4000" dirty="0" err="1" smtClean="0"/>
                  <a:t>ko’ndalang</a:t>
                </a:r>
                <a:r>
                  <a:rPr lang="en-US" sz="4000" dirty="0" smtClean="0"/>
                  <a:t> </a:t>
                </a:r>
                <a:r>
                  <a:rPr lang="en-US" sz="4000" dirty="0" err="1" smtClean="0"/>
                  <a:t>kesim</a:t>
                </a:r>
                <a:r>
                  <a:rPr lang="en-US" sz="4000" dirty="0" smtClean="0"/>
                  <a:t> </a:t>
                </a:r>
                <a:r>
                  <a:rPr lang="en-US" sz="4000" dirty="0" err="1" smtClean="0"/>
                  <a:t>yuzasi</a:t>
                </a:r>
                <a:r>
                  <a:rPr lang="en-US" sz="4000" dirty="0" smtClean="0"/>
                  <a:t> </a:t>
                </a:r>
                <a:br>
                  <a:rPr lang="en-US" sz="4000" dirty="0" smtClean="0"/>
                </a:br>
                <a:r>
                  <a:rPr lang="en-US" sz="4000" dirty="0"/>
                  <a:t> </a:t>
                </a:r>
                <a:r>
                  <a:rPr lang="en-US" sz="4000" dirty="0" smtClean="0"/>
                  <a:t>       S(x)</a:t>
                </a:r>
                <a14:m>
                  <m:oMath xmlns:m="http://schemas.openxmlformats.org/officeDocument/2006/math">
                    <m:r>
                      <a:rPr lang="en-US" sz="4000" i="1" smtClean="0">
                        <a:latin typeface="Cambria Math" panose="02040503050406030204" pitchFamily="18" charset="0"/>
                      </a:rPr>
                      <m:t>=</m:t>
                    </m:r>
                    <m:r>
                      <a:rPr lang="el-GR" sz="4000" i="1" smtClean="0">
                        <a:latin typeface="Cambria Math" panose="02040503050406030204" pitchFamily="18" charset="0"/>
                      </a:rPr>
                      <m:t>𝜋</m:t>
                    </m:r>
                    <m:sSup>
                      <m:sSupPr>
                        <m:ctrlPr>
                          <a:rPr lang="en-US" sz="4000" i="1" smtClean="0">
                            <a:latin typeface="Cambria Math" panose="02040503050406030204" pitchFamily="18" charset="0"/>
                          </a:rPr>
                        </m:ctrlPr>
                      </m:sSupPr>
                      <m:e>
                        <m:r>
                          <a:rPr lang="en-US" sz="4000" b="0" i="1" smtClean="0">
                            <a:latin typeface="Cambria Math" panose="02040503050406030204" pitchFamily="18" charset="0"/>
                          </a:rPr>
                          <m:t>𝑦</m:t>
                        </m:r>
                      </m:e>
                      <m:sup>
                        <m:r>
                          <a:rPr lang="en-US" sz="4000" i="1" smtClean="0">
                            <a:latin typeface="Cambria Math" panose="02040503050406030204" pitchFamily="18" charset="0"/>
                          </a:rPr>
                          <m:t>2</m:t>
                        </m:r>
                      </m:sup>
                    </m:sSup>
                  </m:oMath>
                </a14:m>
                <a:r>
                  <a:rPr lang="en-US" sz="4000" dirty="0" smtClean="0"/>
                  <a:t>=</a:t>
                </a:r>
                <a14:m>
                  <m:oMath xmlns:m="http://schemas.openxmlformats.org/officeDocument/2006/math">
                    <m:r>
                      <a:rPr lang="el-GR" sz="4000" i="1" dirty="0" smtClean="0">
                        <a:latin typeface="Cambria Math" panose="02040503050406030204" pitchFamily="18" charset="0"/>
                      </a:rPr>
                      <m:t>𝜋</m:t>
                    </m:r>
                    <m:nary>
                      <m:naryPr>
                        <m:limLoc m:val="undOvr"/>
                        <m:ctrlPr>
                          <a:rPr lang="en-US" sz="4000" i="1" dirty="0" smtClean="0">
                            <a:latin typeface="Cambria Math" panose="02040503050406030204" pitchFamily="18" charset="0"/>
                          </a:rPr>
                        </m:ctrlPr>
                      </m:naryPr>
                      <m:sub>
                        <m:r>
                          <m:rPr>
                            <m:brk m:alnAt="24"/>
                          </m:rPr>
                          <a:rPr lang="en-US" sz="4000" b="0" i="1" dirty="0" smtClean="0">
                            <a:latin typeface="Cambria Math" panose="02040503050406030204" pitchFamily="18" charset="0"/>
                          </a:rPr>
                          <m:t>𝑎</m:t>
                        </m:r>
                      </m:sub>
                      <m:sup>
                        <m:r>
                          <a:rPr lang="en-US" sz="4000" b="0" i="1" dirty="0" smtClean="0">
                            <a:latin typeface="Cambria Math" panose="02040503050406030204" pitchFamily="18" charset="0"/>
                          </a:rPr>
                          <m:t>𝑏</m:t>
                        </m:r>
                      </m:sup>
                      <m:e>
                        <m:sSup>
                          <m:sSupPr>
                            <m:ctrlPr>
                              <a:rPr lang="en-US" sz="4000" i="1" dirty="0" smtClean="0">
                                <a:latin typeface="Cambria Math" panose="02040503050406030204" pitchFamily="18" charset="0"/>
                              </a:rPr>
                            </m:ctrlPr>
                          </m:sSupPr>
                          <m:e>
                            <m:r>
                              <a:rPr lang="en-US" sz="4000" b="0" i="1" dirty="0" smtClean="0">
                                <a:latin typeface="Cambria Math" panose="02040503050406030204" pitchFamily="18" charset="0"/>
                              </a:rPr>
                              <m:t>(</m:t>
                            </m:r>
                            <m:r>
                              <a:rPr lang="en-US" sz="4000" b="0" i="1" dirty="0" smtClean="0">
                                <a:latin typeface="Cambria Math" panose="02040503050406030204" pitchFamily="18" charset="0"/>
                              </a:rPr>
                              <m:t>𝑓</m:t>
                            </m:r>
                            <m:d>
                              <m:dPr>
                                <m:ctrlPr>
                                  <a:rPr lang="en-US" sz="4000" b="0" i="1" dirty="0" smtClean="0">
                                    <a:latin typeface="Cambria Math" panose="02040503050406030204" pitchFamily="18" charset="0"/>
                                  </a:rPr>
                                </m:ctrlPr>
                              </m:dPr>
                              <m:e>
                                <m:r>
                                  <a:rPr lang="en-US" sz="4000" b="0" i="1" dirty="0" smtClean="0">
                                    <a:latin typeface="Cambria Math" panose="02040503050406030204" pitchFamily="18" charset="0"/>
                                  </a:rPr>
                                  <m:t>𝑥</m:t>
                                </m:r>
                              </m:e>
                            </m:d>
                            <m:r>
                              <a:rPr lang="en-US" sz="4000" b="0" i="1" dirty="0" smtClean="0">
                                <a:latin typeface="Cambria Math" panose="02040503050406030204" pitchFamily="18" charset="0"/>
                              </a:rPr>
                              <m:t>)</m:t>
                            </m:r>
                          </m:e>
                          <m:sup>
                            <m:r>
                              <a:rPr lang="en-US" sz="4000" b="0" i="1" dirty="0" smtClean="0">
                                <a:latin typeface="Cambria Math" panose="02040503050406030204" pitchFamily="18" charset="0"/>
                              </a:rPr>
                              <m:t>2</m:t>
                            </m:r>
                          </m:sup>
                        </m:sSup>
                        <m:r>
                          <a:rPr lang="en-US" sz="4000" b="0" i="1" dirty="0" smtClean="0">
                            <a:latin typeface="Cambria Math" panose="02040503050406030204" pitchFamily="18" charset="0"/>
                          </a:rPr>
                          <m:t> </m:t>
                        </m:r>
                      </m:e>
                    </m:nary>
                    <m:r>
                      <a:rPr lang="en-US" sz="4000" b="0" i="1" dirty="0" smtClean="0">
                        <a:latin typeface="Cambria Math" panose="02040503050406030204" pitchFamily="18" charset="0"/>
                      </a:rPr>
                      <m:t>𝑑𝑥</m:t>
                    </m:r>
                  </m:oMath>
                </a14:m>
                <a:r>
                  <a:rPr lang="en-US" sz="4000" dirty="0" smtClean="0"/>
                  <a:t>      (1) </a:t>
                </a:r>
                <a:r>
                  <a:rPr lang="en-US" sz="4000" dirty="0" err="1" smtClean="0"/>
                  <a:t>bo’ladi</a:t>
                </a:r>
                <a:r>
                  <a:rPr lang="en-US" sz="4000" dirty="0" smtClean="0"/>
                  <a:t>.</a:t>
                </a:r>
                <a:br>
                  <a:rPr lang="en-US" sz="4000" dirty="0" smtClean="0"/>
                </a:br>
                <a:r>
                  <a:rPr lang="en-US" sz="4000" dirty="0" err="1" smtClean="0"/>
                  <a:t>Aylanma</a:t>
                </a:r>
                <a:r>
                  <a:rPr lang="en-US" sz="4000" dirty="0" smtClean="0"/>
                  <a:t> </a:t>
                </a:r>
                <a:r>
                  <a:rPr lang="en-US" sz="4000" dirty="0" err="1" smtClean="0"/>
                  <a:t>jism</a:t>
                </a:r>
                <a:r>
                  <a:rPr lang="en-US" sz="4000" dirty="0" smtClean="0"/>
                  <a:t>  </a:t>
                </a:r>
                <a:r>
                  <a:rPr lang="en-US" sz="4000" dirty="0" err="1" smtClean="0"/>
                  <a:t>hajmini</a:t>
                </a:r>
                <a:r>
                  <a:rPr lang="en-US" sz="4000" dirty="0" smtClean="0"/>
                  <a:t> </a:t>
                </a:r>
                <a:r>
                  <a:rPr lang="en-US" sz="4000" dirty="0" err="1" smtClean="0"/>
                  <a:t>hisoblash</a:t>
                </a:r>
                <a:r>
                  <a:rPr lang="en-US" sz="4000" dirty="0" smtClean="0"/>
                  <a:t> </a:t>
                </a:r>
                <a:r>
                  <a:rPr lang="en-US" sz="4000" dirty="0" err="1" smtClean="0"/>
                  <a:t>uchun</a:t>
                </a:r>
                <a:r>
                  <a:rPr lang="en-US" sz="4000" dirty="0" smtClean="0"/>
                  <a:t>  (1)  </a:t>
                </a:r>
                <a:r>
                  <a:rPr lang="en-US" sz="4000" dirty="0" err="1" smtClean="0"/>
                  <a:t>dan</a:t>
                </a:r>
                <a:r>
                  <a:rPr lang="en-US" sz="4000" dirty="0" smtClean="0"/>
                  <a:t> </a:t>
                </a:r>
                <a:r>
                  <a:rPr lang="en-US" sz="4000" dirty="0" err="1" smtClean="0"/>
                  <a:t>foydalanamiz</a:t>
                </a:r>
                <a:r>
                  <a:rPr lang="en-US" sz="4000" dirty="0" smtClean="0"/>
                  <a:t>;</a:t>
                </a:r>
                <a:br>
                  <a:rPr lang="en-US" sz="4000" dirty="0" smtClean="0"/>
                </a:b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𝑉</m:t>
                      </m:r>
                      <m:r>
                        <a:rPr lang="en-US" sz="4000" b="0" i="1" smtClean="0">
                          <a:latin typeface="Cambria Math" panose="02040503050406030204" pitchFamily="18" charset="0"/>
                        </a:rPr>
                        <m:t>=</m:t>
                      </m:r>
                      <m:r>
                        <a:rPr lang="el-GR" sz="4000" b="0" i="1" smtClean="0">
                          <a:latin typeface="Cambria Math" panose="02040503050406030204" pitchFamily="18" charset="0"/>
                        </a:rPr>
                        <m:t>𝜋</m:t>
                      </m:r>
                      <m:nary>
                        <m:naryPr>
                          <m:limLoc m:val="undOvr"/>
                          <m:ctrlPr>
                            <a:rPr lang="el-GR" sz="4000" b="0" i="1" smtClean="0">
                              <a:latin typeface="Cambria Math" panose="02040503050406030204" pitchFamily="18" charset="0"/>
                            </a:rPr>
                          </m:ctrlPr>
                        </m:naryPr>
                        <m:sub>
                          <m:r>
                            <m:rPr>
                              <m:brk m:alnAt="24"/>
                            </m:rPr>
                            <a:rPr lang="en-US" sz="4000" b="0" i="1" smtClean="0">
                              <a:latin typeface="Cambria Math" panose="02040503050406030204" pitchFamily="18" charset="0"/>
                            </a:rPr>
                            <m:t>𝑎</m:t>
                          </m:r>
                        </m:sub>
                        <m:sup>
                          <m:r>
                            <a:rPr lang="en-US" sz="4000" b="0" i="1" smtClean="0">
                              <a:latin typeface="Cambria Math" panose="02040503050406030204" pitchFamily="18" charset="0"/>
                            </a:rPr>
                            <m:t>𝑏</m:t>
                          </m:r>
                        </m:sup>
                        <m:e>
                          <m:sSup>
                            <m:sSupPr>
                              <m:ctrlPr>
                                <a:rPr lang="en-US" sz="4000" b="0" i="1" smtClean="0">
                                  <a:latin typeface="Cambria Math" panose="02040503050406030204" pitchFamily="18" charset="0"/>
                                </a:rPr>
                              </m:ctrlPr>
                            </m:sSupPr>
                            <m:e>
                              <m:r>
                                <a:rPr lang="en-US" sz="4000" b="0" i="1" smtClean="0">
                                  <a:latin typeface="Cambria Math" panose="02040503050406030204" pitchFamily="18" charset="0"/>
                                </a:rPr>
                                <m:t>𝑦</m:t>
                              </m:r>
                            </m:e>
                            <m:sup>
                              <m:r>
                                <a:rPr lang="en-US" sz="4000" b="0" i="1" smtClean="0">
                                  <a:latin typeface="Cambria Math" panose="02040503050406030204" pitchFamily="18" charset="0"/>
                                </a:rPr>
                                <m:t>2</m:t>
                              </m:r>
                            </m:sup>
                          </m:sSup>
                        </m:e>
                      </m:nary>
                      <m:r>
                        <a:rPr lang="en-US" sz="4000" b="0" i="1" smtClean="0">
                          <a:latin typeface="Cambria Math" panose="02040503050406030204" pitchFamily="18" charset="0"/>
                        </a:rPr>
                        <m:t>𝑑𝑥</m:t>
                      </m:r>
                      <m:r>
                        <a:rPr lang="en-US" sz="4000" b="0" i="1" smtClean="0">
                          <a:latin typeface="Cambria Math" panose="02040503050406030204" pitchFamily="18" charset="0"/>
                        </a:rPr>
                        <m:t>=</m:t>
                      </m:r>
                      <m:r>
                        <a:rPr lang="el-GR" sz="4000" b="0" i="1" smtClean="0">
                          <a:latin typeface="Cambria Math" panose="02040503050406030204" pitchFamily="18" charset="0"/>
                        </a:rPr>
                        <m:t>𝜋</m:t>
                      </m:r>
                      <m:nary>
                        <m:naryPr>
                          <m:limLoc m:val="undOvr"/>
                          <m:ctrlPr>
                            <a:rPr lang="el-GR" sz="4000" b="0" i="1" smtClean="0">
                              <a:latin typeface="Cambria Math" panose="02040503050406030204" pitchFamily="18" charset="0"/>
                            </a:rPr>
                          </m:ctrlPr>
                        </m:naryPr>
                        <m:sub>
                          <m:r>
                            <m:rPr>
                              <m:brk m:alnAt="24"/>
                            </m:rPr>
                            <a:rPr lang="en-US" sz="4000" b="0" i="1" smtClean="0">
                              <a:latin typeface="Cambria Math" panose="02040503050406030204" pitchFamily="18" charset="0"/>
                            </a:rPr>
                            <m:t>𝑎</m:t>
                          </m:r>
                        </m:sub>
                        <m:sup>
                          <m:r>
                            <a:rPr lang="en-US" sz="4000" b="0" i="1" smtClean="0">
                              <a:latin typeface="Cambria Math" panose="02040503050406030204" pitchFamily="18" charset="0"/>
                            </a:rPr>
                            <m:t>𝑏</m:t>
                          </m:r>
                        </m:sup>
                        <m:e>
                          <m:sSup>
                            <m:sSupPr>
                              <m:ctrlPr>
                                <a:rPr lang="en-US" sz="4000" b="0" i="1" smtClean="0">
                                  <a:latin typeface="Cambria Math" panose="02040503050406030204" pitchFamily="18" charset="0"/>
                                </a:rPr>
                              </m:ctrlPr>
                            </m:sSupPr>
                            <m:e>
                              <m:r>
                                <a:rPr lang="en-US" sz="4000" b="0" i="1" smtClean="0">
                                  <a:latin typeface="Cambria Math" panose="02040503050406030204" pitchFamily="18" charset="0"/>
                                </a:rPr>
                                <m:t>(</m:t>
                              </m:r>
                              <m:r>
                                <a:rPr lang="en-US" sz="4000" b="0" i="1" smtClean="0">
                                  <a:latin typeface="Cambria Math" panose="02040503050406030204" pitchFamily="18" charset="0"/>
                                </a:rPr>
                                <m:t>𝑓</m:t>
                              </m:r>
                              <m:d>
                                <m:dPr>
                                  <m:ctrlPr>
                                    <a:rPr lang="en-US" sz="4000" b="0" i="1" smtClean="0">
                                      <a:latin typeface="Cambria Math" panose="02040503050406030204" pitchFamily="18" charset="0"/>
                                    </a:rPr>
                                  </m:ctrlPr>
                                </m:dPr>
                                <m:e>
                                  <m:r>
                                    <a:rPr lang="en-US" sz="4000" b="0" i="1" smtClean="0">
                                      <a:latin typeface="Cambria Math" panose="02040503050406030204" pitchFamily="18" charset="0"/>
                                    </a:rPr>
                                    <m:t>𝑥</m:t>
                                  </m:r>
                                </m:e>
                              </m:d>
                              <m:r>
                                <a:rPr lang="en-US" sz="4000" b="0" i="1" smtClean="0">
                                  <a:latin typeface="Cambria Math" panose="02040503050406030204" pitchFamily="18" charset="0"/>
                                </a:rPr>
                                <m:t>)</m:t>
                              </m:r>
                            </m:e>
                            <m:sup>
                              <m:r>
                                <a:rPr lang="en-US" sz="4000" b="0" i="1" smtClean="0">
                                  <a:latin typeface="Cambria Math" panose="02040503050406030204" pitchFamily="18" charset="0"/>
                                </a:rPr>
                                <m:t>2</m:t>
                              </m:r>
                            </m:sup>
                          </m:sSup>
                        </m:e>
                      </m:nary>
                      <m:r>
                        <a:rPr lang="en-US" sz="4000" b="0" i="1" smtClean="0">
                          <a:latin typeface="Cambria Math" panose="02040503050406030204" pitchFamily="18" charset="0"/>
                        </a:rPr>
                        <m:t>𝑑𝑥</m:t>
                      </m:r>
                      <m:r>
                        <a:rPr lang="en-US" sz="4000" b="0" i="1" smtClean="0">
                          <a:latin typeface="Cambria Math" panose="02040503050406030204" pitchFamily="18" charset="0"/>
                        </a:rPr>
                        <m:t>               (2)</m:t>
                      </m:r>
                    </m:oMath>
                  </m:oMathPara>
                </a14:m>
                <a:r>
                  <a:rPr lang="en-US" sz="4000" dirty="0" smtClean="0"/>
                  <a:t/>
                </a:r>
                <a:br>
                  <a:rPr lang="en-US" sz="4000" dirty="0" smtClean="0"/>
                </a:br>
                <a:r>
                  <a:rPr lang="en-US" sz="3200" dirty="0"/>
                  <a:t/>
                </a:r>
                <a:br>
                  <a:rPr lang="en-US" sz="3200" dirty="0"/>
                </a:br>
                <a:endParaRPr lang="ru-RU" sz="3200" dirty="0"/>
              </a:p>
            </p:txBody>
          </p:sp>
        </mc:Choice>
        <mc:Fallback xmlns="">
          <p:sp>
            <p:nvSpPr>
              <p:cNvPr id="2" name="Заголовок 1"/>
              <p:cNvSpPr>
                <a:spLocks noGrp="1" noRot="1" noChangeAspect="1" noMove="1" noResize="1" noEditPoints="1" noAdjustHandles="1" noChangeArrowheads="1" noChangeShapeType="1" noTextEdit="1"/>
              </p:cNvSpPr>
              <p:nvPr>
                <p:ph type="ctrTitle"/>
              </p:nvPr>
            </p:nvSpPr>
            <p:spPr>
              <a:xfrm>
                <a:off x="476519" y="476518"/>
                <a:ext cx="10792495" cy="6014435"/>
              </a:xfrm>
              <a:blipFill rotWithShape="0">
                <a:blip r:embed="rId2"/>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2409006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Заголовок 1"/>
              <p:cNvSpPr>
                <a:spLocks noGrp="1"/>
              </p:cNvSpPr>
              <p:nvPr>
                <p:ph type="ctrTitle"/>
              </p:nvPr>
            </p:nvSpPr>
            <p:spPr>
              <a:xfrm>
                <a:off x="244698" y="579549"/>
                <a:ext cx="10547798" cy="5486400"/>
              </a:xfrm>
            </p:spPr>
            <p:style>
              <a:lnRef idx="0">
                <a:schemeClr val="accent5"/>
              </a:lnRef>
              <a:fillRef idx="3">
                <a:schemeClr val="accent5"/>
              </a:fillRef>
              <a:effectRef idx="3">
                <a:schemeClr val="accent5"/>
              </a:effectRef>
              <a:fontRef idx="minor">
                <a:schemeClr val="lt1"/>
              </a:fontRef>
            </p:style>
            <p:txBody>
              <a:bodyPr anchor="t">
                <a:normAutofit fontScale="90000"/>
              </a:bodyPr>
              <a:lstStyle/>
              <a:p>
                <a:pPr algn="l"/>
                <a:r>
                  <a:rPr lang="en-US" sz="4000" b="1" dirty="0" smtClean="0"/>
                  <a:t>Agar </a:t>
                </a:r>
                <a:r>
                  <a:rPr lang="en-US" sz="4000" b="1" dirty="0" err="1" smtClean="0"/>
                  <a:t>jism</a:t>
                </a:r>
                <a:r>
                  <a:rPr lang="en-US" sz="4000" b="1" dirty="0" smtClean="0"/>
                  <a:t>   </a:t>
                </a:r>
                <a14:m>
                  <m:oMath xmlns:m="http://schemas.openxmlformats.org/officeDocument/2006/math">
                    <m:r>
                      <a:rPr lang="en-US" sz="4000" b="1" i="1" smtClean="0">
                        <a:latin typeface="Cambria Math" panose="02040503050406030204" pitchFamily="18" charset="0"/>
                      </a:rPr>
                      <m:t>𝒄𝑪𝑫𝒅</m:t>
                    </m:r>
                    <m:r>
                      <a:rPr lang="en-US" sz="4000" b="1" i="1" smtClean="0">
                        <a:latin typeface="Cambria Math" panose="02040503050406030204" pitchFamily="18" charset="0"/>
                      </a:rPr>
                      <m:t>    </m:t>
                    </m:r>
                  </m:oMath>
                </a14:m>
                <a:r>
                  <a:rPr lang="en-US" sz="4000" b="1" dirty="0" err="1" smtClean="0"/>
                  <a:t>trapetsiyani</a:t>
                </a:r>
                <a:r>
                  <a:rPr lang="en-US" sz="4000" b="1" dirty="0" smtClean="0"/>
                  <a:t> </a:t>
                </a:r>
                <a:r>
                  <a:rPr lang="en-US" sz="4000" b="1" dirty="0" err="1" smtClean="0"/>
                  <a:t>Oy</a:t>
                </a:r>
                <a:r>
                  <a:rPr lang="en-US" sz="4000" b="1" dirty="0" smtClean="0"/>
                  <a:t> </a:t>
                </a:r>
                <a:r>
                  <a:rPr lang="en-US" sz="4000" b="1" dirty="0" err="1" smtClean="0"/>
                  <a:t>o’qi</a:t>
                </a:r>
                <a:r>
                  <a:rPr lang="en-US" sz="4000" b="1" dirty="0" smtClean="0"/>
                  <a:t> </a:t>
                </a:r>
                <a:r>
                  <a:rPr lang="en-US" sz="4000" b="1" dirty="0" err="1" smtClean="0"/>
                  <a:t>atrofida</a:t>
                </a:r>
                <a:r>
                  <a:rPr lang="en-US" sz="4000" b="1" dirty="0" smtClean="0"/>
                  <a:t> </a:t>
                </a:r>
                <a:r>
                  <a:rPr lang="en-US" sz="4000" b="1" dirty="0" err="1" smtClean="0"/>
                  <a:t>aylantirishdan</a:t>
                </a:r>
                <a:r>
                  <a:rPr lang="en-US" sz="4000" b="1" dirty="0" smtClean="0"/>
                  <a:t> </a:t>
                </a:r>
                <a:r>
                  <a:rPr lang="en-US" sz="4000" b="1" dirty="0" err="1" smtClean="0"/>
                  <a:t>hosil</a:t>
                </a:r>
                <a:r>
                  <a:rPr lang="en-US" sz="4000" b="1" dirty="0" smtClean="0"/>
                  <a:t> </a:t>
                </a:r>
                <a:r>
                  <a:rPr lang="en-US" sz="4000" b="1" dirty="0" err="1" smtClean="0"/>
                  <a:t>bo’lgan</a:t>
                </a:r>
                <a:r>
                  <a:rPr lang="en-US" sz="4000" b="1" dirty="0" smtClean="0"/>
                  <a:t>  </a:t>
                </a:r>
                <a:r>
                  <a:rPr lang="en-US" sz="4000" b="1" dirty="0" err="1" smtClean="0"/>
                  <a:t>bo’lsa</a:t>
                </a:r>
                <a:r>
                  <a:rPr lang="en-US" sz="4000" b="1" dirty="0" smtClean="0"/>
                  <a:t> , u </a:t>
                </a:r>
                <a:r>
                  <a:rPr lang="en-US" sz="4000" b="1" dirty="0" err="1" smtClean="0"/>
                  <a:t>holda</a:t>
                </a:r>
                <a:r>
                  <a:rPr lang="en-US" sz="4000" b="1" dirty="0" smtClean="0"/>
                  <a:t> </a:t>
                </a:r>
                <a:r>
                  <a:rPr lang="en-US" sz="4000" b="1" dirty="0" err="1" smtClean="0"/>
                  <a:t>uning</a:t>
                </a:r>
                <a:r>
                  <a:rPr lang="en-US" sz="4000" b="1" dirty="0" smtClean="0"/>
                  <a:t>  </a:t>
                </a:r>
                <a:r>
                  <a:rPr lang="en-US" sz="4000" b="1" dirty="0" err="1" smtClean="0"/>
                  <a:t>hajmi</a:t>
                </a:r>
                <a:r>
                  <a:rPr lang="en-US" sz="4000" b="1" dirty="0" smtClean="0"/>
                  <a:t> </a:t>
                </a:r>
                <a:r>
                  <a:rPr lang="en-US" sz="4000" b="1" dirty="0" err="1" smtClean="0"/>
                  <a:t>quyidagi</a:t>
                </a:r>
                <a:r>
                  <a:rPr lang="en-US" sz="4000" b="1" dirty="0" smtClean="0"/>
                  <a:t> formula </a:t>
                </a:r>
                <a:r>
                  <a:rPr lang="en-US" sz="4000" b="1" dirty="0" err="1" smtClean="0"/>
                  <a:t>bilan</a:t>
                </a:r>
                <a:r>
                  <a:rPr lang="en-US" sz="4000" b="1" dirty="0" smtClean="0"/>
                  <a:t> </a:t>
                </a:r>
                <a:r>
                  <a:rPr lang="en-US" sz="4000" b="1" dirty="0" err="1" smtClean="0"/>
                  <a:t>topiladi</a:t>
                </a:r>
                <a:r>
                  <a:rPr lang="en-US" sz="4000" b="1" dirty="0" smtClean="0"/>
                  <a:t>:</a:t>
                </a:r>
                <a:r>
                  <a:rPr lang="en-US" sz="4000" b="1" i="1" dirty="0" smtClean="0">
                    <a:latin typeface="Cambria Math" panose="02040503050406030204" pitchFamily="18" charset="0"/>
                  </a:rPr>
                  <a:t/>
                </a:r>
                <a:br>
                  <a:rPr lang="en-US" sz="4000" b="1" i="1" dirty="0" smtClean="0">
                    <a:latin typeface="Cambria Math" panose="02040503050406030204" pitchFamily="18" charset="0"/>
                  </a:rPr>
                </a:br>
                <a:r>
                  <a:rPr lang="en-US" sz="4000" b="1" i="1" dirty="0" smtClean="0">
                    <a:latin typeface="Cambria Math" panose="02040503050406030204" pitchFamily="18" charset="0"/>
                  </a:rPr>
                  <a:t/>
                </a:r>
                <a:br>
                  <a:rPr lang="en-US" sz="4000" b="1" i="1" dirty="0" smtClean="0">
                    <a:latin typeface="Cambria Math" panose="02040503050406030204" pitchFamily="18" charset="0"/>
                  </a:rPr>
                </a:br>
                <a14:m>
                  <m:oMath xmlns:m="http://schemas.openxmlformats.org/officeDocument/2006/math">
                    <m:r>
                      <a:rPr lang="en-US" sz="4000" b="1" i="0" smtClean="0">
                        <a:latin typeface="Cambria Math" panose="02040503050406030204" pitchFamily="18" charset="0"/>
                      </a:rPr>
                      <m:t>𝐕</m:t>
                    </m:r>
                    <m:r>
                      <a:rPr lang="en-US" sz="4000" b="1" i="0" smtClean="0">
                        <a:latin typeface="Cambria Math" panose="02040503050406030204" pitchFamily="18" charset="0"/>
                      </a:rPr>
                      <m:t>=</m:t>
                    </m:r>
                    <m:r>
                      <a:rPr lang="el-GR" sz="4000" b="1" i="0" smtClean="0">
                        <a:latin typeface="Cambria Math" panose="02040503050406030204" pitchFamily="18" charset="0"/>
                      </a:rPr>
                      <m:t>𝛑</m:t>
                    </m:r>
                    <m:nary>
                      <m:naryPr>
                        <m:limLoc m:val="undOvr"/>
                        <m:ctrlPr>
                          <a:rPr lang="el-GR" sz="4000" b="1" i="1" smtClean="0">
                            <a:latin typeface="Cambria Math" panose="02040503050406030204" pitchFamily="18" charset="0"/>
                          </a:rPr>
                        </m:ctrlPr>
                      </m:naryPr>
                      <m:sub>
                        <m:r>
                          <m:rPr>
                            <m:brk m:alnAt="24"/>
                          </m:rPr>
                          <a:rPr lang="en-US" sz="4000" b="1" i="0" smtClean="0">
                            <a:latin typeface="Cambria Math" panose="02040503050406030204" pitchFamily="18" charset="0"/>
                          </a:rPr>
                          <m:t>𝐜</m:t>
                        </m:r>
                      </m:sub>
                      <m:sup>
                        <m:r>
                          <a:rPr lang="en-US" sz="4000" b="1" i="0" smtClean="0">
                            <a:latin typeface="Cambria Math" panose="02040503050406030204" pitchFamily="18" charset="0"/>
                          </a:rPr>
                          <m:t>𝐝</m:t>
                        </m:r>
                      </m:sup>
                      <m:e>
                        <m:sSup>
                          <m:sSupPr>
                            <m:ctrlPr>
                              <a:rPr lang="el-GR" sz="4000" b="1" i="1" smtClean="0">
                                <a:latin typeface="Cambria Math" panose="02040503050406030204" pitchFamily="18" charset="0"/>
                              </a:rPr>
                            </m:ctrlPr>
                          </m:sSupPr>
                          <m:e>
                            <m:r>
                              <a:rPr lang="en-US" sz="4000" b="1" i="0" smtClean="0">
                                <a:latin typeface="Cambria Math" panose="02040503050406030204" pitchFamily="18" charset="0"/>
                              </a:rPr>
                              <m:t>𝐱</m:t>
                            </m:r>
                          </m:e>
                          <m:sup>
                            <m:r>
                              <a:rPr lang="en-US" sz="4000" b="1" i="0" smtClean="0">
                                <a:latin typeface="Cambria Math" panose="02040503050406030204" pitchFamily="18" charset="0"/>
                              </a:rPr>
                              <m:t>𝟐</m:t>
                            </m:r>
                          </m:sup>
                        </m:sSup>
                      </m:e>
                    </m:nary>
                    <m:r>
                      <a:rPr lang="en-US" sz="4000" b="1" i="0" smtClean="0">
                        <a:latin typeface="Cambria Math" panose="02040503050406030204" pitchFamily="18" charset="0"/>
                      </a:rPr>
                      <m:t>𝐝𝐱</m:t>
                    </m:r>
                    <m:r>
                      <a:rPr lang="en-US" sz="4000" b="1" i="0" smtClean="0">
                        <a:latin typeface="Cambria Math" panose="02040503050406030204" pitchFamily="18" charset="0"/>
                      </a:rPr>
                      <m:t>=</m:t>
                    </m:r>
                    <m:r>
                      <a:rPr lang="el-GR" sz="4000" b="1" i="0" smtClean="0">
                        <a:latin typeface="Cambria Math" panose="02040503050406030204" pitchFamily="18" charset="0"/>
                      </a:rPr>
                      <m:t>𝛑</m:t>
                    </m:r>
                    <m:nary>
                      <m:naryPr>
                        <m:limLoc m:val="undOvr"/>
                        <m:ctrlPr>
                          <a:rPr lang="el-GR" sz="4000" b="1" i="1" smtClean="0">
                            <a:latin typeface="Cambria Math" panose="02040503050406030204" pitchFamily="18" charset="0"/>
                          </a:rPr>
                        </m:ctrlPr>
                      </m:naryPr>
                      <m:sub>
                        <m:r>
                          <m:rPr>
                            <m:brk m:alnAt="24"/>
                          </m:rPr>
                          <a:rPr lang="en-US" sz="4000" b="1" i="0" smtClean="0">
                            <a:latin typeface="Cambria Math" panose="02040503050406030204" pitchFamily="18" charset="0"/>
                          </a:rPr>
                          <m:t>𝐜</m:t>
                        </m:r>
                      </m:sub>
                      <m:sup>
                        <m:r>
                          <a:rPr lang="en-US" sz="4000" b="1" i="0" smtClean="0">
                            <a:latin typeface="Cambria Math" panose="02040503050406030204" pitchFamily="18" charset="0"/>
                          </a:rPr>
                          <m:t>𝐝</m:t>
                        </m:r>
                      </m:sup>
                      <m:e>
                        <m:sSup>
                          <m:sSupPr>
                            <m:ctrlPr>
                              <a:rPr lang="el-GR" sz="4000" b="1" i="1" smtClean="0">
                                <a:latin typeface="Cambria Math" panose="02040503050406030204" pitchFamily="18" charset="0"/>
                              </a:rPr>
                            </m:ctrlPr>
                          </m:sSupPr>
                          <m:e>
                            <m:r>
                              <a:rPr lang="en-US" sz="4000" b="1" i="0" smtClean="0">
                                <a:latin typeface="Cambria Math" panose="02040503050406030204" pitchFamily="18" charset="0"/>
                              </a:rPr>
                              <m:t>(</m:t>
                            </m:r>
                            <m:r>
                              <a:rPr lang="el-GR" sz="4000" b="1" i="0" smtClean="0">
                                <a:latin typeface="Cambria Math" panose="02040503050406030204" pitchFamily="18" charset="0"/>
                              </a:rPr>
                              <m:t>𝛗</m:t>
                            </m:r>
                            <m:d>
                              <m:dPr>
                                <m:ctrlPr>
                                  <a:rPr lang="en-US" sz="4000" b="1" i="1" smtClean="0">
                                    <a:latin typeface="Cambria Math" panose="02040503050406030204" pitchFamily="18" charset="0"/>
                                  </a:rPr>
                                </m:ctrlPr>
                              </m:dPr>
                              <m:e>
                                <m:r>
                                  <a:rPr lang="en-US" sz="4000" b="1" i="0" smtClean="0">
                                    <a:latin typeface="Cambria Math" panose="02040503050406030204" pitchFamily="18" charset="0"/>
                                  </a:rPr>
                                  <m:t>𝐲</m:t>
                                </m:r>
                              </m:e>
                            </m:d>
                            <m:r>
                              <a:rPr lang="en-US" sz="4000" b="1" i="0" smtClean="0">
                                <a:latin typeface="Cambria Math" panose="02040503050406030204" pitchFamily="18" charset="0"/>
                              </a:rPr>
                              <m:t>)</m:t>
                            </m:r>
                          </m:e>
                          <m:sup>
                            <m:r>
                              <a:rPr lang="en-US" sz="4000" b="1" i="0" smtClean="0">
                                <a:latin typeface="Cambria Math" panose="02040503050406030204" pitchFamily="18" charset="0"/>
                              </a:rPr>
                              <m:t>𝟐</m:t>
                            </m:r>
                          </m:sup>
                        </m:sSup>
                      </m:e>
                    </m:nary>
                    <m:r>
                      <a:rPr lang="en-US" sz="4000" b="1" i="0" smtClean="0">
                        <a:latin typeface="Cambria Math" panose="02040503050406030204" pitchFamily="18" charset="0"/>
                      </a:rPr>
                      <m:t>𝐝𝐲</m:t>
                    </m:r>
                    <m:r>
                      <a:rPr lang="en-US" sz="4000" b="1" i="0" smtClean="0">
                        <a:latin typeface="Cambria Math" panose="02040503050406030204" pitchFamily="18" charset="0"/>
                      </a:rPr>
                      <m:t>,  </m:t>
                    </m:r>
                    <m:r>
                      <a:rPr lang="en-US" sz="4000" b="1" i="1" smtClean="0">
                        <a:latin typeface="Cambria Math" panose="02040503050406030204" pitchFamily="18" charset="0"/>
                      </a:rPr>
                      <m:t>𝒃</m:t>
                    </m:r>
                  </m:oMath>
                </a14:m>
                <a:r>
                  <a:rPr lang="en-US" sz="4000" b="1" dirty="0" smtClean="0"/>
                  <a:t>u </a:t>
                </a:r>
                <a:r>
                  <a:rPr lang="en-US" sz="4000" b="1" dirty="0" err="1" smtClean="0"/>
                  <a:t>yerda</a:t>
                </a:r>
                <a:r>
                  <a:rPr lang="en-US" sz="4000" b="1" dirty="0" smtClean="0"/>
                  <a:t> </a:t>
                </a:r>
                <a:br>
                  <a:rPr lang="en-US" sz="4000" b="1" dirty="0" smtClean="0"/>
                </a:br>
                <a:r>
                  <a:rPr lang="en-US" sz="4000" b="1" dirty="0"/>
                  <a:t/>
                </a:r>
                <a:br>
                  <a:rPr lang="en-US" sz="4000" b="1" dirty="0"/>
                </a:br>
                <a:r>
                  <a:rPr lang="en-US" sz="4000" b="1" dirty="0" smtClean="0"/>
                  <a:t/>
                </a:r>
                <a:br>
                  <a:rPr lang="en-US" sz="4000" b="1" dirty="0" smtClean="0"/>
                </a:br>
                <a:r>
                  <a:rPr lang="en-US" sz="4000" b="1" dirty="0" smtClean="0"/>
                  <a:t/>
                </a:r>
                <a:br>
                  <a:rPr lang="en-US" sz="4000" b="1" dirty="0" smtClean="0"/>
                </a:br>
                <a:r>
                  <a:rPr lang="en-US" sz="4000" b="1" dirty="0"/>
                  <a:t> </a:t>
                </a:r>
                <a:r>
                  <a:rPr lang="en-US" sz="4000" b="1" dirty="0" smtClean="0"/>
                  <a:t> </a:t>
                </a:r>
                <a14:m>
                  <m:oMath xmlns:m="http://schemas.openxmlformats.org/officeDocument/2006/math">
                    <m:r>
                      <a:rPr lang="en-US" sz="4000" b="1" i="1" smtClean="0">
                        <a:latin typeface="Cambria Math" panose="02040503050406030204" pitchFamily="18" charset="0"/>
                      </a:rPr>
                      <m:t>𝒙</m:t>
                    </m:r>
                    <m:r>
                      <a:rPr lang="en-US" sz="4000" b="1" i="1" smtClean="0">
                        <a:latin typeface="Cambria Math" panose="02040503050406030204" pitchFamily="18" charset="0"/>
                      </a:rPr>
                      <m:t>=</m:t>
                    </m:r>
                    <m:r>
                      <a:rPr lang="el-GR" sz="4000" b="1" i="1" smtClean="0">
                        <a:latin typeface="Cambria Math" panose="02040503050406030204" pitchFamily="18" charset="0"/>
                      </a:rPr>
                      <m:t>𝝋</m:t>
                    </m:r>
                    <m:r>
                      <a:rPr lang="en-US" sz="4000" b="1" i="1" smtClean="0">
                        <a:latin typeface="Cambria Math" panose="02040503050406030204" pitchFamily="18" charset="0"/>
                      </a:rPr>
                      <m:t>(</m:t>
                    </m:r>
                    <m:r>
                      <a:rPr lang="en-US" sz="4000" b="1" i="1" smtClean="0">
                        <a:latin typeface="Cambria Math" panose="02040503050406030204" pitchFamily="18" charset="0"/>
                      </a:rPr>
                      <m:t>𝒚</m:t>
                    </m:r>
                    <m:r>
                      <a:rPr lang="en-US" sz="4000" b="1" i="1" smtClean="0">
                        <a:latin typeface="Cambria Math" panose="02040503050406030204" pitchFamily="18" charset="0"/>
                      </a:rPr>
                      <m:t>)</m:t>
                    </m:r>
                  </m:oMath>
                </a14:m>
                <a:r>
                  <a:rPr lang="en-US" sz="4000" b="1" dirty="0" smtClean="0"/>
                  <a:t>,  </a:t>
                </a:r>
                <a14:m>
                  <m:oMath xmlns:m="http://schemas.openxmlformats.org/officeDocument/2006/math">
                    <m:r>
                      <a:rPr lang="en-US" sz="4000" b="1" i="1" dirty="0" smtClean="0">
                        <a:latin typeface="Cambria Math" panose="02040503050406030204" pitchFamily="18" charset="0"/>
                      </a:rPr>
                      <m:t>𝒚</m:t>
                    </m:r>
                    <m:r>
                      <a:rPr lang="el-GR" sz="4000" b="1" i="1" dirty="0" smtClean="0">
                        <a:latin typeface="Cambria Math" panose="02040503050406030204" pitchFamily="18" charset="0"/>
                      </a:rPr>
                      <m:t>𝝐</m:t>
                    </m:r>
                    <m:r>
                      <a:rPr lang="el-GR" sz="4000" b="1" i="1" dirty="0" smtClean="0">
                        <a:latin typeface="Cambria Math" panose="02040503050406030204" pitchFamily="18" charset="0"/>
                      </a:rPr>
                      <m:t>[</m:t>
                    </m:r>
                    <m:r>
                      <a:rPr lang="en-US" sz="4000" b="1" i="1" dirty="0" smtClean="0">
                        <a:latin typeface="Cambria Math" panose="02040503050406030204" pitchFamily="18" charset="0"/>
                      </a:rPr>
                      <m:t>𝒄</m:t>
                    </m:r>
                    <m:r>
                      <a:rPr lang="en-US" sz="4000" b="1" i="1" dirty="0" smtClean="0">
                        <a:latin typeface="Cambria Math" panose="02040503050406030204" pitchFamily="18" charset="0"/>
                      </a:rPr>
                      <m:t>,</m:t>
                    </m:r>
                    <m:r>
                      <a:rPr lang="en-US" sz="4000" b="1" i="1" dirty="0" smtClean="0">
                        <a:latin typeface="Cambria Math" panose="02040503050406030204" pitchFamily="18" charset="0"/>
                      </a:rPr>
                      <m:t>𝒅</m:t>
                    </m:r>
                    <m:r>
                      <a:rPr lang="el-GR" sz="4000" b="1" i="1" dirty="0" smtClean="0">
                        <a:latin typeface="Cambria Math" panose="02040503050406030204" pitchFamily="18" charset="0"/>
                      </a:rPr>
                      <m:t>]</m:t>
                    </m:r>
                  </m:oMath>
                </a14:m>
                <a:r>
                  <a:rPr lang="en-US" sz="4000" b="1" dirty="0" smtClean="0"/>
                  <a:t>  </a:t>
                </a:r>
                <a14:m>
                  <m:oMath xmlns:m="http://schemas.openxmlformats.org/officeDocument/2006/math">
                    <m:r>
                      <a:rPr lang="en-US" sz="4000" b="1" i="1" dirty="0" smtClean="0">
                        <a:latin typeface="Cambria Math" panose="02040503050406030204" pitchFamily="18" charset="0"/>
                      </a:rPr>
                      <m:t>𝑪𝑫</m:t>
                    </m:r>
                  </m:oMath>
                </a14:m>
                <a:r>
                  <a:rPr lang="en-US" sz="4000" b="1" dirty="0" smtClean="0"/>
                  <a:t>  </a:t>
                </a:r>
                <a:r>
                  <a:rPr lang="en-US" sz="4000" b="1" dirty="0" err="1" smtClean="0"/>
                  <a:t>chiziq</a:t>
                </a:r>
                <a:r>
                  <a:rPr lang="en-US" sz="4000" b="1" dirty="0" smtClean="0"/>
                  <a:t>  </a:t>
                </a:r>
                <a:r>
                  <a:rPr lang="en-US" sz="4000" b="1" dirty="0" err="1" smtClean="0"/>
                  <a:t>tenglamasi</a:t>
                </a:r>
                <a:r>
                  <a:rPr lang="en-US" sz="3200" dirty="0" smtClean="0"/>
                  <a:t>.</a:t>
                </a:r>
                <a:endParaRPr lang="ru-RU" sz="3200" dirty="0"/>
              </a:p>
            </p:txBody>
          </p:sp>
        </mc:Choice>
        <mc:Fallback xmlns="">
          <p:sp>
            <p:nvSpPr>
              <p:cNvPr id="2" name="Заголовок 1"/>
              <p:cNvSpPr>
                <a:spLocks noGrp="1" noRot="1" noChangeAspect="1" noMove="1" noResize="1" noEditPoints="1" noAdjustHandles="1" noChangeArrowheads="1" noChangeShapeType="1" noTextEdit="1"/>
              </p:cNvSpPr>
              <p:nvPr>
                <p:ph type="ctrTitle"/>
              </p:nvPr>
            </p:nvSpPr>
            <p:spPr>
              <a:xfrm>
                <a:off x="244698" y="579549"/>
                <a:ext cx="10547798" cy="5486400"/>
              </a:xfrm>
              <a:blipFill rotWithShape="0">
                <a:blip r:embed="rId2"/>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2952628926"/>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sp>
        <p:nvSpPr>
          <p:cNvPr id="5" name="Скругленный прямоугольник 4"/>
          <p:cNvSpPr/>
          <p:nvPr/>
        </p:nvSpPr>
        <p:spPr>
          <a:xfrm>
            <a:off x="656823" y="347730"/>
            <a:ext cx="10818253" cy="63879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p:cNvPicPr>
            <a:picLocks noChangeAspect="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1154955" y="933718"/>
            <a:ext cx="9856482" cy="5215944"/>
          </a:xfrm>
          <a:prstGeom prst="rect">
            <a:avLst/>
          </a:prstGeom>
        </p:spPr>
        <p:style>
          <a:lnRef idx="1">
            <a:schemeClr val="accent3"/>
          </a:lnRef>
          <a:fillRef idx="3">
            <a:schemeClr val="accent3"/>
          </a:fillRef>
          <a:effectRef idx="2">
            <a:schemeClr val="accent3"/>
          </a:effectRef>
          <a:fontRef idx="minor">
            <a:schemeClr val="lt1"/>
          </a:fontRef>
        </p:style>
      </p:pic>
    </p:spTree>
    <p:extLst>
      <p:ext uri="{BB962C8B-B14F-4D97-AF65-F5344CB8AC3E}">
        <p14:creationId xmlns:p14="http://schemas.microsoft.com/office/powerpoint/2010/main" val="5907550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Заголовок 1"/>
              <p:cNvSpPr>
                <a:spLocks noGrp="1"/>
              </p:cNvSpPr>
              <p:nvPr>
                <p:ph type="ctrTitle"/>
              </p:nvPr>
            </p:nvSpPr>
            <p:spPr>
              <a:xfrm>
                <a:off x="412124" y="386366"/>
                <a:ext cx="11410681" cy="6027312"/>
              </a:xfrm>
            </p:spPr>
            <p:style>
              <a:lnRef idx="0">
                <a:schemeClr val="accent5"/>
              </a:lnRef>
              <a:fillRef idx="3">
                <a:schemeClr val="accent5"/>
              </a:fillRef>
              <a:effectRef idx="3">
                <a:schemeClr val="accent5"/>
              </a:effectRef>
              <a:fontRef idx="minor">
                <a:schemeClr val="lt1"/>
              </a:fontRef>
            </p:style>
            <p:txBody>
              <a:bodyPr anchor="t">
                <a:normAutofit fontScale="90000"/>
              </a:bodyPr>
              <a:lstStyle/>
              <a:p>
                <a:pPr algn="l"/>
                <a14:m>
                  <m:oMath xmlns:m="http://schemas.openxmlformats.org/officeDocument/2006/math">
                    <m:r>
                      <a:rPr lang="en-US" sz="3600" b="1" i="1" smtClean="0">
                        <a:latin typeface="Cambria Math" panose="02040503050406030204" pitchFamily="18" charset="0"/>
                      </a:rPr>
                      <m:t>𝒚</m:t>
                    </m:r>
                    <m:r>
                      <a:rPr lang="en-US" sz="3600" b="1" i="1" smtClean="0">
                        <a:latin typeface="Cambria Math" panose="02040503050406030204" pitchFamily="18" charset="0"/>
                      </a:rPr>
                      <m:t>=</m:t>
                    </m:r>
                    <m:r>
                      <a:rPr lang="en-US" sz="3600" b="1" i="1" smtClean="0">
                        <a:latin typeface="Cambria Math" panose="02040503050406030204" pitchFamily="18" charset="0"/>
                      </a:rPr>
                      <m:t>𝒇</m:t>
                    </m:r>
                    <m:d>
                      <m:dPr>
                        <m:ctrlPr>
                          <a:rPr lang="en-US" sz="3600" b="1" i="1" smtClean="0">
                            <a:latin typeface="Cambria Math" panose="02040503050406030204" pitchFamily="18" charset="0"/>
                          </a:rPr>
                        </m:ctrlPr>
                      </m:dPr>
                      <m:e>
                        <m:r>
                          <a:rPr lang="en-US" sz="3600" b="1" i="1" smtClean="0">
                            <a:latin typeface="Cambria Math" panose="02040503050406030204" pitchFamily="18" charset="0"/>
                          </a:rPr>
                          <m:t>𝒙</m:t>
                        </m:r>
                      </m:e>
                    </m:d>
                    <m:r>
                      <a:rPr lang="en-US" sz="3600" b="1" i="1" smtClean="0">
                        <a:latin typeface="Cambria Math" panose="02040503050406030204" pitchFamily="18" charset="0"/>
                      </a:rPr>
                      <m:t> </m:t>
                    </m:r>
                  </m:oMath>
                </a14:m>
                <a:r>
                  <a:rPr lang="en-US" sz="3600" b="1" dirty="0" smtClean="0"/>
                  <a:t> </a:t>
                </a:r>
                <a:r>
                  <a:rPr lang="en-US" sz="3600" b="1" dirty="0" err="1" smtClean="0"/>
                  <a:t>egri</a:t>
                </a:r>
                <a:r>
                  <a:rPr lang="en-US" sz="3600" b="1" dirty="0" smtClean="0"/>
                  <a:t> </a:t>
                </a:r>
                <a:r>
                  <a:rPr lang="en-US" sz="3600" b="1" dirty="0" err="1" smtClean="0"/>
                  <a:t>chiziq</a:t>
                </a:r>
                <a:r>
                  <a:rPr lang="en-US" sz="3600" b="1" dirty="0" smtClean="0"/>
                  <a:t> ,  Ox </a:t>
                </a:r>
                <a:r>
                  <a:rPr lang="en-US" sz="3600" b="1" dirty="0" err="1" smtClean="0"/>
                  <a:t>o’q</a:t>
                </a:r>
                <a:r>
                  <a:rPr lang="en-US" sz="3600" b="1" dirty="0" smtClean="0"/>
                  <a:t>  </a:t>
                </a:r>
                <a:r>
                  <a:rPr lang="en-US" sz="3600" b="1" dirty="0" err="1" smtClean="0"/>
                  <a:t>va</a:t>
                </a:r>
                <a:r>
                  <a:rPr lang="en-US" sz="3600" b="1" dirty="0" smtClean="0"/>
                  <a:t> x=a ,  x=b  </a:t>
                </a:r>
                <a:r>
                  <a:rPr lang="en-US" sz="3600" b="1" dirty="0" err="1" smtClean="0"/>
                  <a:t>to’g’ri</a:t>
                </a:r>
                <a:r>
                  <a:rPr lang="en-US" sz="3600" b="1" dirty="0" smtClean="0"/>
                  <a:t>  </a:t>
                </a:r>
                <a:r>
                  <a:rPr lang="en-US" sz="3600" b="1" dirty="0" err="1" smtClean="0"/>
                  <a:t>chiziqlar</a:t>
                </a:r>
                <a:r>
                  <a:rPr lang="en-US" sz="3600" b="1" dirty="0" smtClean="0"/>
                  <a:t>  </a:t>
                </a:r>
                <a:r>
                  <a:rPr lang="en-US" sz="3600" b="1" dirty="0" err="1" smtClean="0"/>
                  <a:t>bilan</a:t>
                </a:r>
                <a:r>
                  <a:rPr lang="en-US" sz="3600" b="1" dirty="0" smtClean="0"/>
                  <a:t> </a:t>
                </a:r>
                <a:r>
                  <a:rPr lang="en-US" sz="3600" b="1" dirty="0" err="1" smtClean="0"/>
                  <a:t>chegaralangan</a:t>
                </a:r>
                <a:r>
                  <a:rPr lang="en-US" sz="3600" b="1" dirty="0" smtClean="0"/>
                  <a:t>  </a:t>
                </a:r>
                <a:r>
                  <a:rPr lang="en-US" sz="3600" b="1" dirty="0" err="1" smtClean="0"/>
                  <a:t>egri</a:t>
                </a:r>
                <a:r>
                  <a:rPr lang="en-US" sz="3600" b="1" dirty="0" smtClean="0"/>
                  <a:t>  </a:t>
                </a:r>
                <a:r>
                  <a:rPr lang="en-US" sz="3600" b="1" dirty="0" err="1" smtClean="0"/>
                  <a:t>chiziqli</a:t>
                </a:r>
                <a:r>
                  <a:rPr lang="en-US" sz="3600" b="1" dirty="0" smtClean="0"/>
                  <a:t>  </a:t>
                </a:r>
                <a:r>
                  <a:rPr lang="en-US" sz="3600" b="1" dirty="0" err="1" smtClean="0"/>
                  <a:t>trapetsiyaning</a:t>
                </a:r>
                <a:r>
                  <a:rPr lang="en-US" sz="3600" b="1" dirty="0" smtClean="0"/>
                  <a:t>  </a:t>
                </a:r>
                <a:r>
                  <a:rPr lang="en-US" sz="3600" b="1" dirty="0" err="1" smtClean="0"/>
                  <a:t>Oy</a:t>
                </a:r>
                <a:r>
                  <a:rPr lang="en-US" sz="3600" b="1" dirty="0" smtClean="0"/>
                  <a:t>  </a:t>
                </a:r>
                <a:r>
                  <a:rPr lang="en-US" sz="3600" b="1" dirty="0" err="1" smtClean="0"/>
                  <a:t>o’q</a:t>
                </a:r>
                <a:r>
                  <a:rPr lang="en-US" sz="3600" b="1" dirty="0" smtClean="0"/>
                  <a:t>  </a:t>
                </a:r>
                <a:r>
                  <a:rPr lang="en-US" sz="3600" b="1" dirty="0" err="1" smtClean="0"/>
                  <a:t>atrofida</a:t>
                </a:r>
                <a:r>
                  <a:rPr lang="en-US" sz="3600" b="1" dirty="0" smtClean="0"/>
                  <a:t>  </a:t>
                </a:r>
                <a:r>
                  <a:rPr lang="en-US" sz="3600" b="1" dirty="0" err="1" smtClean="0"/>
                  <a:t>aylanishidan</a:t>
                </a:r>
                <a:r>
                  <a:rPr lang="en-US" sz="3600" b="1" dirty="0" smtClean="0"/>
                  <a:t>  </a:t>
                </a:r>
                <a:r>
                  <a:rPr lang="en-US" sz="3600" b="1" dirty="0" err="1" smtClean="0"/>
                  <a:t>hosil</a:t>
                </a:r>
                <a:r>
                  <a:rPr lang="en-US" sz="3600" b="1" dirty="0" smtClean="0"/>
                  <a:t>  </a:t>
                </a:r>
                <a:r>
                  <a:rPr lang="en-US" sz="3600" b="1" dirty="0" err="1" smtClean="0"/>
                  <a:t>bo’lgan</a:t>
                </a:r>
                <a:r>
                  <a:rPr lang="en-US" sz="3600" b="1" dirty="0" smtClean="0"/>
                  <a:t>  </a:t>
                </a:r>
                <a:r>
                  <a:rPr lang="en-US" sz="3600" b="1" dirty="0" err="1" smtClean="0"/>
                  <a:t>jism</a:t>
                </a:r>
                <a:r>
                  <a:rPr lang="en-US" sz="3600" b="1" dirty="0" smtClean="0"/>
                  <a:t>  </a:t>
                </a:r>
                <a:r>
                  <a:rPr lang="en-US" sz="3600" b="1" dirty="0" err="1" smtClean="0"/>
                  <a:t>hajmi</a:t>
                </a:r>
                <a:r>
                  <a:rPr lang="en-US" sz="3600" b="1" dirty="0" smtClean="0"/>
                  <a:t>   </a:t>
                </a:r>
                <a:br>
                  <a:rPr lang="en-US" sz="3600" b="1" dirty="0" smtClean="0"/>
                </a:br>
                <a:r>
                  <a:rPr lang="en-US" sz="3600" b="1" dirty="0"/>
                  <a:t> </a:t>
                </a:r>
                <a:r>
                  <a:rPr lang="en-US" sz="3600" b="1" dirty="0" smtClean="0"/>
                  <a:t>              </a:t>
                </a:r>
                <a14:m>
                  <m:oMath xmlns:m="http://schemas.openxmlformats.org/officeDocument/2006/math">
                    <m:r>
                      <a:rPr lang="en-US" sz="3600" b="1" i="1" smtClean="0">
                        <a:latin typeface="Cambria Math" panose="02040503050406030204" pitchFamily="18" charset="0"/>
                      </a:rPr>
                      <m:t>𝑽</m:t>
                    </m:r>
                    <m:r>
                      <a:rPr lang="en-US" sz="3600" b="1" i="1" smtClean="0">
                        <a:latin typeface="Cambria Math" panose="02040503050406030204" pitchFamily="18" charset="0"/>
                      </a:rPr>
                      <m:t>=</m:t>
                    </m:r>
                    <m:r>
                      <a:rPr lang="en-US" sz="3600" b="1" i="1" smtClean="0">
                        <a:latin typeface="Cambria Math" panose="02040503050406030204" pitchFamily="18" charset="0"/>
                      </a:rPr>
                      <m:t>𝟐</m:t>
                    </m:r>
                    <m:r>
                      <a:rPr lang="el-GR" sz="3600" b="1" i="1" smtClean="0">
                        <a:latin typeface="Cambria Math" panose="02040503050406030204" pitchFamily="18" charset="0"/>
                      </a:rPr>
                      <m:t>𝝅</m:t>
                    </m:r>
                    <m:nary>
                      <m:naryPr>
                        <m:limLoc m:val="undOvr"/>
                        <m:ctrlPr>
                          <a:rPr lang="el-GR" sz="3600" b="1" i="1" smtClean="0">
                            <a:latin typeface="Cambria Math" panose="02040503050406030204" pitchFamily="18" charset="0"/>
                          </a:rPr>
                        </m:ctrlPr>
                      </m:naryPr>
                      <m:sub>
                        <m:r>
                          <m:rPr>
                            <m:brk m:alnAt="24"/>
                          </m:rPr>
                          <a:rPr lang="en-US" sz="3600" b="1" i="1" smtClean="0">
                            <a:latin typeface="Cambria Math" panose="02040503050406030204" pitchFamily="18" charset="0"/>
                          </a:rPr>
                          <m:t>𝒂</m:t>
                        </m:r>
                      </m:sub>
                      <m:sup>
                        <m:r>
                          <a:rPr lang="en-US" sz="3600" b="1" i="1" smtClean="0">
                            <a:latin typeface="Cambria Math" panose="02040503050406030204" pitchFamily="18" charset="0"/>
                          </a:rPr>
                          <m:t>𝒃</m:t>
                        </m:r>
                      </m:sup>
                      <m:e>
                        <m:r>
                          <a:rPr lang="en-US" sz="3600" b="1" i="1" smtClean="0">
                            <a:latin typeface="Cambria Math" panose="02040503050406030204" pitchFamily="18" charset="0"/>
                          </a:rPr>
                          <m:t>𝒙𝒚𝒅𝒙</m:t>
                        </m:r>
                      </m:e>
                    </m:nary>
                  </m:oMath>
                </a14:m>
                <a:r>
                  <a:rPr lang="en-US" sz="3600" b="1" dirty="0" smtClean="0"/>
                  <a:t>       (4)    formula </a:t>
                </a:r>
                <a:r>
                  <a:rPr lang="en-US" sz="3600" b="1" dirty="0" err="1" smtClean="0"/>
                  <a:t>bilan</a:t>
                </a:r>
                <a:r>
                  <a:rPr lang="en-US" sz="3600" b="1" dirty="0" smtClean="0"/>
                  <a:t> </a:t>
                </a:r>
                <a:r>
                  <a:rPr lang="en-US" sz="3600" b="1" dirty="0" err="1" smtClean="0"/>
                  <a:t>hisoblanadi</a:t>
                </a:r>
                <a:r>
                  <a:rPr lang="en-US" sz="3600" b="1" dirty="0" smtClean="0"/>
                  <a:t>.   </a:t>
                </a:r>
                <a:br>
                  <a:rPr lang="en-US" sz="3600" b="1" dirty="0" smtClean="0"/>
                </a:br>
                <a:r>
                  <a:rPr lang="en-US" sz="3600" b="1" dirty="0" err="1" smtClean="0"/>
                  <a:t>Umumiy</a:t>
                </a:r>
                <a:r>
                  <a:rPr lang="en-US" sz="3600" b="1" dirty="0" smtClean="0"/>
                  <a:t>  </a:t>
                </a:r>
                <a:r>
                  <a:rPr lang="en-US" sz="3600" b="1" dirty="0" err="1" smtClean="0"/>
                  <a:t>holda</a:t>
                </a:r>
                <a:r>
                  <a:rPr lang="en-US" sz="3600" b="1" dirty="0" smtClean="0"/>
                  <a:t> ,</a:t>
                </a:r>
                <a:br>
                  <a:rPr lang="en-US" sz="3600" b="1" dirty="0" smtClean="0"/>
                </a:br>
                <a:r>
                  <a:rPr lang="en-US" sz="3600" b="1" dirty="0" smtClean="0"/>
                  <a:t> </a:t>
                </a:r>
                <a14:m>
                  <m:oMath xmlns:m="http://schemas.openxmlformats.org/officeDocument/2006/math">
                    <m:r>
                      <a:rPr lang="en-US" sz="3600" b="1" i="1" smtClean="0">
                        <a:latin typeface="Cambria Math" panose="02040503050406030204" pitchFamily="18" charset="0"/>
                      </a:rPr>
                      <m:t>𝑽</m:t>
                    </m:r>
                    <m:r>
                      <a:rPr lang="en-US" sz="3600" b="1" i="1" smtClean="0">
                        <a:latin typeface="Cambria Math" panose="02040503050406030204" pitchFamily="18" charset="0"/>
                      </a:rPr>
                      <m:t>=</m:t>
                    </m:r>
                    <m:r>
                      <a:rPr lang="el-GR" sz="3600" b="1" i="1" smtClean="0">
                        <a:latin typeface="Cambria Math" panose="02040503050406030204" pitchFamily="18" charset="0"/>
                      </a:rPr>
                      <m:t>𝝅</m:t>
                    </m:r>
                    <m:nary>
                      <m:naryPr>
                        <m:limLoc m:val="undOvr"/>
                        <m:ctrlPr>
                          <a:rPr lang="el-GR" sz="3600" b="1" i="1" smtClean="0">
                            <a:latin typeface="Cambria Math" panose="02040503050406030204" pitchFamily="18" charset="0"/>
                          </a:rPr>
                        </m:ctrlPr>
                      </m:naryPr>
                      <m:sub>
                        <m:r>
                          <m:rPr>
                            <m:brk m:alnAt="24"/>
                          </m:rPr>
                          <a:rPr lang="en-US" sz="3600" b="1" i="1" smtClean="0">
                            <a:latin typeface="Cambria Math" panose="02040503050406030204" pitchFamily="18" charset="0"/>
                          </a:rPr>
                          <m:t>𝒂</m:t>
                        </m:r>
                      </m:sub>
                      <m:sup>
                        <m:r>
                          <a:rPr lang="en-US" sz="3600" b="1" i="1" smtClean="0">
                            <a:latin typeface="Cambria Math" panose="02040503050406030204" pitchFamily="18" charset="0"/>
                          </a:rPr>
                          <m:t>𝒃</m:t>
                        </m:r>
                      </m:sup>
                      <m:e>
                        <m:sSubSup>
                          <m:sSubSupPr>
                            <m:ctrlPr>
                              <a:rPr lang="el-GR" sz="3600" b="1" i="1" smtClean="0">
                                <a:latin typeface="Cambria Math" panose="02040503050406030204" pitchFamily="18" charset="0"/>
                              </a:rPr>
                            </m:ctrlPr>
                          </m:sSubSupPr>
                          <m:e>
                            <m:r>
                              <a:rPr lang="en-US" sz="3600" b="1" i="1" smtClean="0">
                                <a:latin typeface="Cambria Math" panose="02040503050406030204" pitchFamily="18" charset="0"/>
                              </a:rPr>
                              <m:t>(</m:t>
                            </m:r>
                            <m:r>
                              <a:rPr lang="en-US" sz="3600" b="1" i="1" smtClean="0">
                                <a:latin typeface="Cambria Math" panose="02040503050406030204" pitchFamily="18" charset="0"/>
                              </a:rPr>
                              <m:t>𝒇</m:t>
                            </m:r>
                          </m:e>
                          <m:sub>
                            <m:r>
                              <a:rPr lang="en-US" sz="3600" b="1" i="1" smtClean="0">
                                <a:latin typeface="Cambria Math" panose="02040503050406030204" pitchFamily="18" charset="0"/>
                              </a:rPr>
                              <m:t>𝟐</m:t>
                            </m:r>
                          </m:sub>
                          <m:sup>
                            <m:r>
                              <a:rPr lang="en-US" sz="3600" b="1" i="1" smtClean="0">
                                <a:latin typeface="Cambria Math" panose="02040503050406030204" pitchFamily="18" charset="0"/>
                              </a:rPr>
                              <m:t>𝟐</m:t>
                            </m:r>
                          </m:sup>
                        </m:sSubSup>
                        <m:d>
                          <m:dPr>
                            <m:ctrlPr>
                              <a:rPr lang="en-US" sz="3600" b="1" i="1" smtClean="0">
                                <a:latin typeface="Cambria Math" panose="02040503050406030204" pitchFamily="18" charset="0"/>
                              </a:rPr>
                            </m:ctrlPr>
                          </m:dPr>
                          <m:e>
                            <m:r>
                              <a:rPr lang="en-US" sz="3600" b="1" i="1" smtClean="0">
                                <a:latin typeface="Cambria Math" panose="02040503050406030204" pitchFamily="18" charset="0"/>
                              </a:rPr>
                              <m:t>𝒙</m:t>
                            </m:r>
                          </m:e>
                        </m:d>
                        <m:r>
                          <a:rPr lang="en-US" sz="3600" b="1" i="1" smtClean="0">
                            <a:latin typeface="Cambria Math" panose="02040503050406030204" pitchFamily="18" charset="0"/>
                          </a:rPr>
                          <m:t>−</m:t>
                        </m:r>
                        <m:sSubSup>
                          <m:sSubSupPr>
                            <m:ctrlPr>
                              <a:rPr lang="en-US" sz="3600" b="1" i="1" smtClean="0">
                                <a:latin typeface="Cambria Math" panose="02040503050406030204" pitchFamily="18" charset="0"/>
                              </a:rPr>
                            </m:ctrlPr>
                          </m:sSubSupPr>
                          <m:e>
                            <m:r>
                              <a:rPr lang="en-US" sz="3600" b="1" i="1" smtClean="0">
                                <a:latin typeface="Cambria Math" panose="02040503050406030204" pitchFamily="18" charset="0"/>
                              </a:rPr>
                              <m:t>𝒇</m:t>
                            </m:r>
                          </m:e>
                          <m:sub>
                            <m:r>
                              <a:rPr lang="en-US" sz="3600" b="1" i="1" smtClean="0">
                                <a:latin typeface="Cambria Math" panose="02040503050406030204" pitchFamily="18" charset="0"/>
                              </a:rPr>
                              <m:t>𝟏</m:t>
                            </m:r>
                          </m:sub>
                          <m:sup>
                            <m:r>
                              <a:rPr lang="en-US" sz="3600" b="1" i="1" smtClean="0">
                                <a:latin typeface="Cambria Math" panose="02040503050406030204" pitchFamily="18" charset="0"/>
                              </a:rPr>
                              <m:t>𝟐</m:t>
                            </m:r>
                          </m:sup>
                        </m:sSubSup>
                      </m:e>
                    </m:nary>
                  </m:oMath>
                </a14:m>
                <a:r>
                  <a:rPr lang="en-US" sz="3600" b="1" dirty="0" smtClean="0"/>
                  <a:t>(x))dx         (5)</a:t>
                </a:r>
                <a:br>
                  <a:rPr lang="en-US" sz="3600" b="1" dirty="0" smtClean="0"/>
                </a:br>
                <a:r>
                  <a:rPr lang="en-US" sz="3600" b="1" dirty="0" smtClean="0"/>
                  <a:t/>
                </a:r>
                <a:br>
                  <a:rPr lang="en-US" sz="3600" b="1" dirty="0" smtClean="0"/>
                </a:br>
                <a14:m>
                  <m:oMath xmlns:m="http://schemas.openxmlformats.org/officeDocument/2006/math">
                    <m:r>
                      <a:rPr lang="en-US" sz="3600" b="1" i="1" smtClean="0">
                        <a:latin typeface="Cambria Math" panose="02040503050406030204" pitchFamily="18" charset="0"/>
                      </a:rPr>
                      <m:t>𝑽</m:t>
                    </m:r>
                    <m:r>
                      <a:rPr lang="en-US" sz="3600" b="1" i="1" smtClean="0">
                        <a:latin typeface="Cambria Math" panose="02040503050406030204" pitchFamily="18" charset="0"/>
                      </a:rPr>
                      <m:t>=</m:t>
                    </m:r>
                    <m:r>
                      <a:rPr lang="el-GR" sz="3600" b="1" i="1" smtClean="0">
                        <a:latin typeface="Cambria Math" panose="02040503050406030204" pitchFamily="18" charset="0"/>
                      </a:rPr>
                      <m:t>𝝅</m:t>
                    </m:r>
                    <m:nary>
                      <m:naryPr>
                        <m:limLoc m:val="undOvr"/>
                        <m:ctrlPr>
                          <a:rPr lang="el-GR" sz="3600" b="1" i="1" smtClean="0">
                            <a:latin typeface="Cambria Math" panose="02040503050406030204" pitchFamily="18" charset="0"/>
                          </a:rPr>
                        </m:ctrlPr>
                      </m:naryPr>
                      <m:sub>
                        <m:r>
                          <m:rPr>
                            <m:brk m:alnAt="24"/>
                          </m:rPr>
                          <a:rPr lang="en-US" sz="3600" b="1" i="1" smtClean="0">
                            <a:latin typeface="Cambria Math" panose="02040503050406030204" pitchFamily="18" charset="0"/>
                          </a:rPr>
                          <m:t>𝒂</m:t>
                        </m:r>
                      </m:sub>
                      <m:sup>
                        <m:r>
                          <a:rPr lang="en-US" sz="3600" b="1" i="1" smtClean="0">
                            <a:latin typeface="Cambria Math" panose="02040503050406030204" pitchFamily="18" charset="0"/>
                          </a:rPr>
                          <m:t>𝒃</m:t>
                        </m:r>
                      </m:sup>
                      <m:e>
                        <m:r>
                          <a:rPr lang="en-US" sz="3600" b="1" i="1" smtClean="0">
                            <a:latin typeface="Cambria Math" panose="02040503050406030204" pitchFamily="18" charset="0"/>
                          </a:rPr>
                          <m:t>𝒙</m:t>
                        </m:r>
                        <m:r>
                          <a:rPr lang="en-US" sz="3600" b="1" i="1" smtClean="0">
                            <a:latin typeface="Cambria Math" panose="02040503050406030204" pitchFamily="18" charset="0"/>
                          </a:rPr>
                          <m:t>(</m:t>
                        </m:r>
                        <m:sSub>
                          <m:sSubPr>
                            <m:ctrlPr>
                              <a:rPr lang="en-US" sz="3600" b="1" i="1" smtClean="0">
                                <a:latin typeface="Cambria Math" panose="02040503050406030204" pitchFamily="18" charset="0"/>
                              </a:rPr>
                            </m:ctrlPr>
                          </m:sSubPr>
                          <m:e>
                            <m:r>
                              <a:rPr lang="en-US" sz="3600" b="1" i="1" smtClean="0">
                                <a:latin typeface="Cambria Math" panose="02040503050406030204" pitchFamily="18" charset="0"/>
                              </a:rPr>
                              <m:t>𝒇</m:t>
                            </m:r>
                          </m:e>
                          <m:sub>
                            <m:r>
                              <a:rPr lang="en-US" sz="3600" b="1" i="1" smtClean="0">
                                <a:latin typeface="Cambria Math" panose="02040503050406030204" pitchFamily="18" charset="0"/>
                              </a:rPr>
                              <m:t>𝟐</m:t>
                            </m:r>
                          </m:sub>
                        </m:sSub>
                        <m:r>
                          <a:rPr lang="en-US" sz="3600" b="1" i="1" smtClean="0">
                            <a:latin typeface="Cambria Math" panose="02040503050406030204" pitchFamily="18" charset="0"/>
                          </a:rPr>
                          <m:t>(</m:t>
                        </m:r>
                        <m:r>
                          <a:rPr lang="en-US" sz="3600" b="1" i="1" smtClean="0">
                            <a:latin typeface="Cambria Math" panose="02040503050406030204" pitchFamily="18" charset="0"/>
                          </a:rPr>
                          <m:t>𝒙</m:t>
                        </m:r>
                        <m:r>
                          <a:rPr lang="en-US" sz="3600" b="1" i="1" smtClean="0">
                            <a:latin typeface="Cambria Math" panose="02040503050406030204" pitchFamily="18" charset="0"/>
                          </a:rPr>
                          <m:t>)</m:t>
                        </m:r>
                      </m:e>
                    </m:nary>
                    <m:r>
                      <a:rPr lang="en-US" sz="3600" b="1" i="1" smtClean="0">
                        <a:latin typeface="Cambria Math" panose="02040503050406030204" pitchFamily="18" charset="0"/>
                      </a:rPr>
                      <m:t>−</m:t>
                    </m:r>
                    <m:sSub>
                      <m:sSubPr>
                        <m:ctrlPr>
                          <a:rPr lang="en-US" sz="3600" b="1" i="1" smtClean="0">
                            <a:latin typeface="Cambria Math" panose="02040503050406030204" pitchFamily="18" charset="0"/>
                          </a:rPr>
                        </m:ctrlPr>
                      </m:sSubPr>
                      <m:e>
                        <m:r>
                          <a:rPr lang="en-US" sz="3600" b="1" i="1" smtClean="0">
                            <a:latin typeface="Cambria Math" panose="02040503050406030204" pitchFamily="18" charset="0"/>
                          </a:rPr>
                          <m:t>𝒇</m:t>
                        </m:r>
                      </m:e>
                      <m:sub>
                        <m:r>
                          <a:rPr lang="en-US" sz="3600" b="1" i="1" smtClean="0">
                            <a:latin typeface="Cambria Math" panose="02040503050406030204" pitchFamily="18" charset="0"/>
                          </a:rPr>
                          <m:t>𝟏</m:t>
                        </m:r>
                      </m:sub>
                    </m:sSub>
                    <m:r>
                      <a:rPr lang="en-US" sz="3600" b="1" i="1" smtClean="0">
                        <a:latin typeface="Cambria Math" panose="02040503050406030204" pitchFamily="18" charset="0"/>
                      </a:rPr>
                      <m:t>(</m:t>
                    </m:r>
                    <m:r>
                      <a:rPr lang="en-US" sz="3600" b="1" i="1" smtClean="0">
                        <a:latin typeface="Cambria Math" panose="02040503050406030204" pitchFamily="18" charset="0"/>
                      </a:rPr>
                      <m:t>𝒙</m:t>
                    </m:r>
                    <m:r>
                      <a:rPr lang="en-US" sz="3600" b="1" i="1" smtClean="0">
                        <a:latin typeface="Cambria Math" panose="02040503050406030204" pitchFamily="18" charset="0"/>
                      </a:rPr>
                      <m:t>)</m:t>
                    </m:r>
                    <m:r>
                      <a:rPr lang="en-US" sz="3600" b="1" i="0" smtClean="0">
                        <a:latin typeface="Cambria Math" panose="02040503050406030204" pitchFamily="18" charset="0"/>
                      </a:rPr>
                      <m:t>)</m:t>
                    </m:r>
                    <m:r>
                      <a:rPr lang="en-US" sz="3600" b="1" i="0" smtClean="0">
                        <a:latin typeface="Cambria Math" panose="02040503050406030204" pitchFamily="18" charset="0"/>
                      </a:rPr>
                      <m:t>𝐝𝐱</m:t>
                    </m:r>
                  </m:oMath>
                </a14:m>
                <a:r>
                  <a:rPr lang="en-US" sz="3600" b="1" dirty="0" smtClean="0"/>
                  <a:t>        (6)</a:t>
                </a:r>
                <a:br>
                  <a:rPr lang="en-US" sz="3600" b="1" dirty="0" smtClean="0"/>
                </a:br>
                <a:r>
                  <a:rPr lang="en-US" sz="3600" b="1" dirty="0" err="1" smtClean="0"/>
                  <a:t>formulalar</a:t>
                </a:r>
                <a:r>
                  <a:rPr lang="en-US" sz="3600" b="1" dirty="0" smtClean="0"/>
                  <a:t> </a:t>
                </a:r>
                <a:r>
                  <a:rPr lang="en-US" sz="3600" b="1" dirty="0" err="1" smtClean="0"/>
                  <a:t>bilan</a:t>
                </a:r>
                <a:r>
                  <a:rPr lang="en-US" sz="3600" b="1" dirty="0" smtClean="0"/>
                  <a:t> </a:t>
                </a:r>
                <a:r>
                  <a:rPr lang="en-US" sz="3600" b="1" dirty="0" err="1" smtClean="0"/>
                  <a:t>hisoblanadi</a:t>
                </a:r>
                <a:r>
                  <a:rPr lang="en-US" sz="4000" b="1" dirty="0" smtClean="0"/>
                  <a:t>.</a:t>
                </a:r>
                <a:endParaRPr lang="ru-RU" sz="4000" b="1" dirty="0"/>
              </a:p>
            </p:txBody>
          </p:sp>
        </mc:Choice>
        <mc:Fallback xmlns="">
          <p:sp>
            <p:nvSpPr>
              <p:cNvPr id="2" name="Заголовок 1"/>
              <p:cNvSpPr>
                <a:spLocks noGrp="1" noRot="1" noChangeAspect="1" noMove="1" noResize="1" noEditPoints="1" noAdjustHandles="1" noChangeArrowheads="1" noChangeShapeType="1" noTextEdit="1"/>
              </p:cNvSpPr>
              <p:nvPr>
                <p:ph type="ctrTitle"/>
              </p:nvPr>
            </p:nvSpPr>
            <p:spPr>
              <a:xfrm>
                <a:off x="412124" y="386366"/>
                <a:ext cx="11410681" cy="6027312"/>
              </a:xfrm>
              <a:blipFill rotWithShape="0">
                <a:blip r:embed="rId2"/>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2744995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600</TotalTime>
  <Words>329</Words>
  <Application>Microsoft Office PowerPoint</Application>
  <PresentationFormat>Широкоэкранный</PresentationFormat>
  <Paragraphs>57</Paragraphs>
  <Slides>21</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21</vt:i4>
      </vt:variant>
    </vt:vector>
  </HeadingPairs>
  <TitlesOfParts>
    <vt:vector size="28" baseType="lpstr">
      <vt:lpstr>Arial</vt:lpstr>
      <vt:lpstr>Arial Unicode MS</vt:lpstr>
      <vt:lpstr>Calibri</vt:lpstr>
      <vt:lpstr>Cambria Math</vt:lpstr>
      <vt:lpstr>Century Gothic</vt:lpstr>
      <vt:lpstr>Wingdings 3</vt:lpstr>
      <vt:lpstr>Ион</vt:lpstr>
      <vt:lpstr>MAVZU: AYLANMA JISM HAJMINI HISOBLASH.</vt:lpstr>
      <vt:lpstr>Презентация PowerPoint</vt:lpstr>
      <vt:lpstr>Презентация PowerPoint</vt:lpstr>
      <vt:lpstr>REJA:</vt:lpstr>
      <vt:lpstr>Aylanma jism hajmini hisoblash.Ox o’qi atrofida aABb egri chiziqli trapetsiyani aylantirishdan hosil bo’lgan jismni ko’rib chiqamiz. Bunda aABb trapetsiyani y=f(x) egri chiziq, Ox o’qi x=a va  x=b to’g’ri chiziqlar bilan chegaralangan deb qaraymiz.Agar bu jismga Ox o’qqa perpendikulyar tekislik bilan kesib o’tsak, kesimda radiusi y=f(x) ning moduliga  teng bo’lgan doiralar hosil bo’ladi.</vt:lpstr>
      <vt:lpstr>Demak, bu holda ko’ndalang kesim yuzasi          S(x)=πy^2=π∫1_a^b▒〖〖(f(x))〗^2  〗 dx      (1) bo’ladi. Aylanma jism  hajmini hisoblash uchun  (1)  dan foydalanamiz; V=π∫1_a^b▒y^2  dx=π∫1_a^b▒〖(f(x))〗^2  dx               (2)  </vt:lpstr>
      <vt:lpstr>Agar jism   cCDd    trapetsiyani Oy o’qi atrofida aylantirishdan hosil bo’lgan  bo’lsa , u holda uning  hajmi quyidagi formula bilan topiladi:  V=π∫1_c^d▒x^2  dx=π∫1_c^d▒〖(φ(y))〗^2  dy,  bu yerda       x=φ(y),  yϵ[c,d]  CD  chiziq  tenglamasi.</vt:lpstr>
      <vt:lpstr>Презентация PowerPoint</vt:lpstr>
      <vt:lpstr>y=f(x)   egri chiziq ,  Ox o’q  va x=a ,  x=b  to’g’ri  chiziqlar  bilan chegaralangan  egri  chiziqli  trapetsiyaning  Oy  o’q  atrofida  aylanishidan  hosil  bo’lgan  jism  hajmi                   V=2π∫1_a^b▒xydx       (4)    formula bilan hisoblanadi.    Umumiy  holda ,  V=π∫1_a^b▒〖〖(f〗_2^2 (x)-f_1^2 〗(x))dx         (5)  V=π∫1_a^b▒〖x(f_2 (x)〗-f_1 (x))dx        (6) formulalar bilan hisoblanadi.</vt:lpstr>
      <vt:lpstr>1-Misol.Asoslarining radiusi   r va R,balandligi  h  bo’lgan kesik konusning hajmini toping.    Masalada aytilgan kesik konus yuqoridan  f(x)=r+  (R-r)/hx,(0≤x≤h) funksiya grafigi,yon tomonlardan x=0, x=h vertical to’g’ri chiziqlar, pastdan [o,h] segment bilan chegaralangan OABC trapetsiyaning ox o’q atrofida aylantirishdan hosil bo’lgan jism bo’ladi.          V= π∫1_0^h▒f^2  (x)dx formuladan foydalanib kesik konusning hajmini topamiz.             V=π∫1_0^h▒f^2 (x)dx =π∫1_0^h▒〖(〖r+(R-r)/h x)〗^2 〗dx=π∫1_0^h▒[ r^2+2r (R-r)/hx +(〖(R-r)/h)〗^2 x^2]dx=π[r^2x+2r(R-r)/h  x^2/2 +〖(R-r)〗^2/h^2   x^3/3]| =π[r^2h+(R-r)/h h^2 "+(" 〖(R-r)/h)〗^2  h^3/3|=πh(r^2+Rr-t^2+1/3(R^2-2Rr+r^2))=πh/3(R^2-2Rr+r^2). Demak,V=πh/3(R^2-2Rr+r^2).</vt:lpstr>
      <vt:lpstr>Презентация PowerPoint</vt:lpstr>
      <vt:lpstr>Parametrik usulda berilgan egri chiziqning aylanishidan hosil bo’lgan aylanma jism hajmi.               Agar y=f(x) (a ≤x≤ b) egri chiziq parametrik usulda quyidagi:       x=x(t)  ,  y=y(t)         (α≤t≤β) ko’rinishda berilgan bo’lsa,egri chiziqli trapetsiyaning 0X o’q atrofida aylanishidan  hosil bo’lgan aylanma jism hajmi                    V=π∫1_α^β▒〖(y(t))〗^2 x’(t)dt    formula orqali hisoblanadi.</vt:lpstr>
      <vt:lpstr>Презентация PowerPoint</vt:lpstr>
      <vt:lpstr>Qutb koordinatalar sistemasida aylanma jism hajmi. Qutb koordinatalar sistemasida berilgan  ρ=f(φ)   egri chiziq va φ=α ,  φ=β radius vektorlar bilan chegaralangan yassi figuraning qutb o’qi atrofida aylanishidan hosil bo’lgan jism hajmi               V=π∫1_α^β▒ρ^3  sin^3 φdφ  formula bilan hisoblanadi.0≤α≤ φ ≤ β≤ π  bo’lganda V=2π/3 ∫1_α^β▒〖ρ^3 sinφdφ.〗</vt:lpstr>
      <vt:lpstr>                              O’tilgan mavzu yuzasidan savollar:  1.   Aylanma  jism hajmini hisoblashning necha turini bilasiz? 2.Jism hajmini uning ko’ndalang kesimlari bo’yicha hisoblash formulasini ayting.  3.To’gri burchakli dekart koordinatalar sistemasida aylanma jism hajmini  hisoblash  qanday qulayliklar yaratadi? 4.Parametrik ko’rinishda berilgan egri chiziqning aylanishidan hosil bo’lgan aylanma jism hajmini hisoblash ta’rifini aytib bering. 5.Qutb koordinatalar sistemasida aylanma jism hajmini hisoblash nima uchun kerak? 6.Aylanma jismning hajmini hisoblash hayotimizda qanday ahamiyatga ega?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NIZOMIY NOMIDAGI TOSHKENT DAVLAT PEDA</dc:title>
  <dc:creator>Fayoza</dc:creator>
  <cp:lastModifiedBy>ASER</cp:lastModifiedBy>
  <cp:revision>82</cp:revision>
  <dcterms:created xsi:type="dcterms:W3CDTF">2016-04-06T15:06:11Z</dcterms:created>
  <dcterms:modified xsi:type="dcterms:W3CDTF">2016-05-13T19:31:34Z</dcterms:modified>
</cp:coreProperties>
</file>