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5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9BE09-F173-4C6A-AF79-93811C4F5807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A22-7B5E-4A0B-B2AD-B909D1EE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3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A22-7B5E-4A0B-B2AD-B909D1EE64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4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289ADE-6F42-462C-AAFA-249E1C69DF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14889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B429B5-6FDA-4BBD-A300-0E185D2F24F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5BCA0D-404C-441D-99F5-68018DE06E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7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6.wmf"/><Relationship Id="rId4" Type="http://schemas.openxmlformats.org/officeDocument/2006/relationships/image" Target="../media/image29.wmf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2.wmf"/><Relationship Id="rId26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24" Type="http://schemas.openxmlformats.org/officeDocument/2006/relationships/image" Target="../media/image15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14ed1feaf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5976664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/>
              <a:t>Funksiyaning</a:t>
            </a:r>
            <a:r>
              <a:rPr lang="en-US" sz="4800" b="1" dirty="0"/>
              <a:t> </a:t>
            </a:r>
            <a:r>
              <a:rPr lang="en-US" sz="4800" b="1" dirty="0" err="1"/>
              <a:t>parametrik</a:t>
            </a:r>
            <a:r>
              <a:rPr lang="en-US" sz="4800" b="1" dirty="0"/>
              <a:t> </a:t>
            </a:r>
            <a:r>
              <a:rPr lang="en-US" sz="4800" b="1" dirty="0" err="1"/>
              <a:t>berilishi</a:t>
            </a:r>
            <a:r>
              <a:rPr lang="en-US" sz="4800" b="1" dirty="0"/>
              <a:t> </a:t>
            </a:r>
            <a:r>
              <a:rPr lang="en-US" sz="4800" b="1" dirty="0" err="1"/>
              <a:t>va</a:t>
            </a:r>
            <a:r>
              <a:rPr lang="en-US" sz="4800" b="1" dirty="0"/>
              <a:t> </a:t>
            </a:r>
            <a:r>
              <a:rPr lang="en-US" sz="4800" b="1" dirty="0" err="1" smtClean="0"/>
              <a:t>uni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differensiallash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 </a:t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538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575048"/>
          </a:xfrm>
        </p:spPr>
        <p:txBody>
          <a:bodyPr/>
          <a:lstStyle/>
          <a:p>
            <a:pPr algn="ctr"/>
            <a:r>
              <a:rPr lang="uz-Cyrl-UZ" sz="3600" dirty="0">
                <a:effectLst/>
              </a:rPr>
              <a:t>Parametrik u</a:t>
            </a:r>
            <a:r>
              <a:rPr lang="en-US" sz="3600" dirty="0" err="1">
                <a:effectLst/>
              </a:rPr>
              <a:t>sulda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berilgan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chiziqqa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o‘tkazilgan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urinma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va</a:t>
            </a:r>
            <a:r>
              <a:rPr lang="en-US" sz="3600" dirty="0">
                <a:effectLst/>
              </a:rPr>
              <a:t> normal </a:t>
            </a:r>
            <a:r>
              <a:rPr lang="en-US" sz="3600" dirty="0" err="1">
                <a:effectLst/>
              </a:rPr>
              <a:t>tenglamalari</a:t>
            </a:r>
            <a:r>
              <a:rPr lang="en-US" sz="3600" dirty="0">
                <a:effectLst/>
              </a:rPr>
              <a:t>.</a:t>
            </a:r>
            <a:r>
              <a:rPr lang="uz-Cyrl-UZ" sz="3600" dirty="0">
                <a:effectLst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568952" cy="4752528"/>
          </a:xfrm>
        </p:spPr>
        <p:txBody>
          <a:bodyPr/>
          <a:lstStyle/>
          <a:p>
            <a:r>
              <a:rPr lang="uz-Cyrl-UZ" dirty="0"/>
              <a:t>Agar biror chiziq  </a:t>
            </a:r>
            <a:r>
              <a:rPr lang="uz-Cyrl-UZ" dirty="0" smtClean="0"/>
              <a:t>                sistema </a:t>
            </a:r>
            <a:r>
              <a:rPr lang="uz-Cyrl-UZ" dirty="0"/>
              <a:t>oraliqda parametrik </a:t>
            </a:r>
            <a:endParaRPr lang="uz-Cyrl-UZ" dirty="0" smtClean="0"/>
          </a:p>
          <a:p>
            <a:endParaRPr lang="uz-Cyrl-UZ" dirty="0"/>
          </a:p>
          <a:p>
            <a:pPr marL="45720" indent="0">
              <a:buNone/>
            </a:pPr>
            <a:r>
              <a:rPr lang="uz-Cyrl-UZ" dirty="0" smtClean="0"/>
              <a:t>berilgan </a:t>
            </a:r>
            <a:r>
              <a:rPr lang="uz-Cyrl-UZ" dirty="0"/>
              <a:t>bo‘lsa, </a:t>
            </a:r>
            <a:r>
              <a:rPr lang="uz-Cyrl-UZ" dirty="0" smtClean="0"/>
              <a:t>bu </a:t>
            </a:r>
            <a:r>
              <a:rPr lang="uz-Cyrl-UZ" dirty="0"/>
              <a:t>chiziqning </a:t>
            </a:r>
            <a:r>
              <a:rPr lang="uz-Cyrl-UZ" i="1" dirty="0"/>
              <a:t>t</a:t>
            </a:r>
            <a:r>
              <a:rPr lang="uz-Cyrl-UZ" dirty="0"/>
              <a:t> parametrning </a:t>
            </a:r>
            <a:r>
              <a:rPr lang="uz-Cyrl-UZ" i="1" dirty="0"/>
              <a:t>t</a:t>
            </a:r>
            <a:r>
              <a:rPr lang="uz-Cyrl-UZ" baseline="-25000" dirty="0"/>
              <a:t>0</a:t>
            </a:r>
            <a:r>
              <a:rPr lang="uz-Cyrl-UZ" dirty="0"/>
              <a:t> qiymatiga mos (</a:t>
            </a:r>
            <a:r>
              <a:rPr lang="uz-Cyrl-UZ" i="1" dirty="0"/>
              <a:t>x</a:t>
            </a:r>
            <a:r>
              <a:rPr lang="uz-Cyrl-UZ" baseline="-25000" dirty="0"/>
              <a:t>0</a:t>
            </a:r>
            <a:r>
              <a:rPr lang="uz-Cyrl-UZ" dirty="0"/>
              <a:t>,</a:t>
            </a:r>
            <a:r>
              <a:rPr lang="en-US" i="1" dirty="0"/>
              <a:t>y</a:t>
            </a:r>
            <a:r>
              <a:rPr lang="uz-Cyrl-UZ" baseline="-25000" dirty="0"/>
              <a:t>0</a:t>
            </a:r>
            <a:r>
              <a:rPr lang="uz-Cyrl-UZ" dirty="0"/>
              <a:t>) nuqtasida o‘tkazilgan urinmaning burchak koeffitsientini aniqlash mumkin: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         (5)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uz-Cyrl-UZ" dirty="0"/>
              <a:t>U holda (1) chichziqning (</a:t>
            </a:r>
            <a:r>
              <a:rPr lang="uz-Cyrl-UZ" i="1" dirty="0"/>
              <a:t>x</a:t>
            </a:r>
            <a:r>
              <a:rPr lang="uz-Cyrl-UZ" baseline="-25000" dirty="0"/>
              <a:t>0</a:t>
            </a:r>
            <a:r>
              <a:rPr lang="uz-Cyrl-UZ" dirty="0"/>
              <a:t>,</a:t>
            </a:r>
            <a:r>
              <a:rPr lang="en-US" i="1" dirty="0"/>
              <a:t>y</a:t>
            </a:r>
            <a:r>
              <a:rPr lang="uz-Cyrl-UZ" baseline="-25000" dirty="0"/>
              <a:t>0</a:t>
            </a:r>
            <a:r>
              <a:rPr lang="uz-Cyrl-UZ" dirty="0"/>
              <a:t>) nuqtasidagi urinmasi tenglamasi ushbu ko‘rinishda bo‘ladi</a:t>
            </a:r>
            <a:r>
              <a:rPr lang="uz-Cyrl-UZ" dirty="0" smtClean="0"/>
              <a:t>:</a:t>
            </a:r>
          </a:p>
          <a:p>
            <a:pPr marL="45720" indent="0">
              <a:buNone/>
            </a:pPr>
            <a:r>
              <a:rPr lang="uz-Cyrl-UZ" dirty="0" smtClean="0"/>
              <a:t>                                   </a:t>
            </a:r>
            <a:r>
              <a:rPr lang="uz-Cyrl-UZ" dirty="0"/>
              <a:t>bu yerda 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632054"/>
              </p:ext>
            </p:extLst>
          </p:nvPr>
        </p:nvGraphicFramePr>
        <p:xfrm>
          <a:off x="2843808" y="1916832"/>
          <a:ext cx="1296144" cy="82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3" imgW="736280" imgH="545863" progId="Equation.DSMT4">
                  <p:embed/>
                </p:oleObj>
              </mc:Choice>
              <mc:Fallback>
                <p:oleObj r:id="rId3" imgW="736280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916832"/>
                        <a:ext cx="1296144" cy="825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25046"/>
              </p:ext>
            </p:extLst>
          </p:nvPr>
        </p:nvGraphicFramePr>
        <p:xfrm>
          <a:off x="2843808" y="3789040"/>
          <a:ext cx="2300958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r:id="rId5" imgW="1358310" imgH="495085" progId="Equation.DSMT4">
                  <p:embed/>
                </p:oleObj>
              </mc:Choice>
              <mc:Fallback>
                <p:oleObj r:id="rId5" imgW="1358310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789040"/>
                        <a:ext cx="2300958" cy="83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110299"/>
              </p:ext>
            </p:extLst>
          </p:nvPr>
        </p:nvGraphicFramePr>
        <p:xfrm>
          <a:off x="611560" y="5445224"/>
          <a:ext cx="259228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r:id="rId7" imgW="1675673" imgH="495085" progId="Equation.DSMT4">
                  <p:embed/>
                </p:oleObj>
              </mc:Choice>
              <mc:Fallback>
                <p:oleObj r:id="rId7" imgW="1675673" imgH="49508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45224"/>
                        <a:ext cx="2592288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69475"/>
              </p:ext>
            </p:extLst>
          </p:nvPr>
        </p:nvGraphicFramePr>
        <p:xfrm>
          <a:off x="4788024" y="5589240"/>
          <a:ext cx="276510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r:id="rId9" imgW="1524000" imgH="241300" progId="Equation.DSMT4">
                  <p:embed/>
                </p:oleObj>
              </mc:Choice>
              <mc:Fallback>
                <p:oleObj r:id="rId9" imgW="15240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589240"/>
                        <a:ext cx="2765107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4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r>
              <a:rPr lang="uz-Cyrl-UZ" dirty="0"/>
              <a:t>6-</a:t>
            </a:r>
            <a:r>
              <a:rPr lang="uz-Cyrl-UZ" i="1" dirty="0"/>
              <a:t>misol</a:t>
            </a:r>
            <a:r>
              <a:rPr lang="uz-Cyrl-UZ" dirty="0"/>
              <a:t>.  </a:t>
            </a: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uz-Cyrl-UZ" dirty="0" smtClean="0"/>
              <a:t>chiziqning </a:t>
            </a:r>
            <a:r>
              <a:rPr lang="ru-RU" dirty="0" smtClean="0"/>
              <a:t>             </a:t>
            </a:r>
            <a:r>
              <a:rPr lang="uz-Cyrl-UZ" dirty="0" smtClean="0"/>
              <a:t>ga </a:t>
            </a:r>
            <a:r>
              <a:rPr lang="uz-Cyrl-UZ" dirty="0"/>
              <a:t>mos </a:t>
            </a:r>
            <a:endParaRPr lang="uz-Cyrl-UZ" dirty="0" smtClean="0"/>
          </a:p>
          <a:p>
            <a:endParaRPr lang="uz-Cyrl-UZ" dirty="0"/>
          </a:p>
          <a:p>
            <a:pPr marL="45720" indent="0">
              <a:buNone/>
            </a:pPr>
            <a:r>
              <a:rPr lang="uz-Cyrl-UZ" dirty="0" smtClean="0"/>
              <a:t>keluvchi </a:t>
            </a:r>
            <a:r>
              <a:rPr lang="uz-Cyrl-UZ" dirty="0"/>
              <a:t>nuqtasida </a:t>
            </a:r>
            <a:r>
              <a:rPr lang="uz-Cyrl-UZ" dirty="0" smtClean="0"/>
              <a:t>o‘tkazilgan </a:t>
            </a:r>
            <a:r>
              <a:rPr lang="uz-Cyrl-UZ" dirty="0"/>
              <a:t>urinma va normal tenglamalarini yozing.</a:t>
            </a:r>
            <a:endParaRPr lang="ru-RU" dirty="0"/>
          </a:p>
          <a:p>
            <a:pPr marL="45720" indent="0">
              <a:buNone/>
            </a:pPr>
            <a:r>
              <a:rPr lang="en-US" i="1" dirty="0" err="1"/>
              <a:t>Yechish</a:t>
            </a:r>
            <a:r>
              <a:rPr lang="uz-Cyrl-UZ" dirty="0"/>
              <a:t>: Hosilalarni topamiz:  </a:t>
            </a:r>
            <a:r>
              <a:rPr lang="ru-RU" dirty="0"/>
              <a:t>  </a:t>
            </a:r>
            <a:r>
              <a:rPr lang="ru-RU" dirty="0" smtClean="0"/>
              <a:t>                                                                   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uz-Cyrl-UZ" dirty="0" smtClean="0"/>
              <a:t>da </a:t>
            </a:r>
            <a:r>
              <a:rPr lang="uz-Cyrl-UZ" dirty="0"/>
              <a:t>, </a:t>
            </a:r>
            <a:r>
              <a:rPr lang="uz-Cyrl-UZ" dirty="0" smtClean="0"/>
              <a:t>           demak </a:t>
            </a:r>
            <a:r>
              <a:rPr lang="uz-Cyrl-UZ" dirty="0"/>
              <a:t>berilgan sistema shu oraliqda </a:t>
            </a:r>
            <a:r>
              <a:rPr lang="en-US" i="1" dirty="0"/>
              <a:t>y </a:t>
            </a:r>
            <a:r>
              <a:rPr lang="en-US" dirty="0"/>
              <a:t> </a:t>
            </a:r>
            <a:r>
              <a:rPr lang="uz-Cyrl-UZ" dirty="0"/>
              <a:t>ni </a:t>
            </a:r>
            <a:r>
              <a:rPr lang="uz-Cyrl-UZ" i="1" dirty="0"/>
              <a:t>x</a:t>
            </a:r>
            <a:r>
              <a:rPr lang="uz-Cyrl-UZ" dirty="0"/>
              <a:t> ning </a:t>
            </a:r>
            <a:endParaRPr lang="uz-Cyrl-UZ" dirty="0" smtClean="0"/>
          </a:p>
          <a:p>
            <a:pPr marL="45720" indent="0">
              <a:buNone/>
            </a:pPr>
            <a:r>
              <a:rPr lang="uz-Cyrl-UZ" dirty="0" smtClean="0"/>
              <a:t>differensiallanuvchi </a:t>
            </a:r>
            <a:r>
              <a:rPr lang="uz-Cyrl-UZ" dirty="0"/>
              <a:t>funksiyasi sifatida aniqlaydi</a:t>
            </a:r>
            <a:r>
              <a:rPr lang="uz-Cyrl-UZ" dirty="0" smtClean="0"/>
              <a:t>.</a:t>
            </a:r>
          </a:p>
          <a:p>
            <a:pPr marL="45720" indent="0">
              <a:buNone/>
            </a:pPr>
            <a:endParaRPr lang="uz-Cyrl-UZ" dirty="0"/>
          </a:p>
          <a:p>
            <a:pPr marL="45720" indent="0">
              <a:buNone/>
            </a:pPr>
            <a:endParaRPr lang="uz-Cyrl-UZ" dirty="0" smtClean="0"/>
          </a:p>
          <a:p>
            <a:pPr marL="45720" indent="0">
              <a:buNone/>
            </a:pPr>
            <a:endParaRPr lang="uz-Cyrl-UZ" dirty="0"/>
          </a:p>
          <a:p>
            <a:pPr marL="45720" indent="0">
              <a:buNone/>
            </a:pPr>
            <a:endParaRPr lang="uz-Cyrl-UZ" dirty="0" smtClean="0"/>
          </a:p>
          <a:p>
            <a:pPr marL="45720" indent="0">
              <a:buNone/>
            </a:pPr>
            <a:endParaRPr lang="uz-Cyrl-UZ" dirty="0"/>
          </a:p>
          <a:p>
            <a:pPr marL="45720" indent="0">
              <a:buNone/>
            </a:pPr>
            <a:r>
              <a:rPr lang="en-US" dirty="0"/>
              <a:t>Normal </a:t>
            </a:r>
            <a:r>
              <a:rPr lang="en-US" dirty="0" err="1"/>
              <a:t>tenglamasi</a:t>
            </a:r>
            <a:endParaRPr lang="ru-RU" dirty="0"/>
          </a:p>
          <a:p>
            <a:pPr marL="45720" indent="0">
              <a:buNone/>
            </a:pPr>
            <a:endParaRPr lang="uz-Cyrl-UZ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370"/>
              </p:ext>
            </p:extLst>
          </p:nvPr>
        </p:nvGraphicFramePr>
        <p:xfrm>
          <a:off x="1547664" y="260648"/>
          <a:ext cx="1584175" cy="95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r:id="rId3" imgW="952087" imgH="571252" progId="Equation.DSMT4">
                  <p:embed/>
                </p:oleObj>
              </mc:Choice>
              <mc:Fallback>
                <p:oleObj r:id="rId3" imgW="952087" imgH="57125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60648"/>
                        <a:ext cx="1584175" cy="950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45470"/>
              </p:ext>
            </p:extLst>
          </p:nvPr>
        </p:nvGraphicFramePr>
        <p:xfrm>
          <a:off x="3131840" y="116632"/>
          <a:ext cx="122836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r:id="rId5" imgW="660113" imgH="444307" progId="Equation.DSMT4">
                  <p:embed/>
                </p:oleObj>
              </mc:Choice>
              <mc:Fallback>
                <p:oleObj r:id="rId5" imgW="660113" imgH="44430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16632"/>
                        <a:ext cx="1228364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6133"/>
              </p:ext>
            </p:extLst>
          </p:nvPr>
        </p:nvGraphicFramePr>
        <p:xfrm>
          <a:off x="5940152" y="260648"/>
          <a:ext cx="1008112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r:id="rId7" imgW="660113" imgH="444307" progId="Equation.DSMT4">
                  <p:embed/>
                </p:oleObj>
              </mc:Choice>
              <mc:Fallback>
                <p:oleObj r:id="rId7" imgW="660113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60648"/>
                        <a:ext cx="1008112" cy="6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98"/>
              </p:ext>
            </p:extLst>
          </p:nvPr>
        </p:nvGraphicFramePr>
        <p:xfrm>
          <a:off x="3923928" y="1916832"/>
          <a:ext cx="514806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r:id="rId8" imgW="3098800" imgH="266700" progId="Equation.DSMT4">
                  <p:embed/>
                </p:oleObj>
              </mc:Choice>
              <mc:Fallback>
                <p:oleObj r:id="rId8" imgW="3098800" imgH="266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916832"/>
                        <a:ext cx="514806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48568"/>
              </p:ext>
            </p:extLst>
          </p:nvPr>
        </p:nvGraphicFramePr>
        <p:xfrm>
          <a:off x="432048" y="2329125"/>
          <a:ext cx="755576" cy="66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r:id="rId10" imgW="457002" imgH="444307" progId="Equation.DSMT4">
                  <p:embed/>
                </p:oleObj>
              </mc:Choice>
              <mc:Fallback>
                <p:oleObj r:id="rId10" imgW="457002" imgH="444307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48" y="2329125"/>
                        <a:ext cx="755576" cy="667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779944"/>
              </p:ext>
            </p:extLst>
          </p:nvPr>
        </p:nvGraphicFramePr>
        <p:xfrm>
          <a:off x="1619672" y="2492896"/>
          <a:ext cx="961272" cy="36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r:id="rId12" imgW="622030" imgH="241195" progId="Equation.DSMT4">
                  <p:embed/>
                </p:oleObj>
              </mc:Choice>
              <mc:Fallback>
                <p:oleObj r:id="rId12" imgW="622030" imgH="24119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492896"/>
                        <a:ext cx="961272" cy="369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279124"/>
              </p:ext>
            </p:extLst>
          </p:nvPr>
        </p:nvGraphicFramePr>
        <p:xfrm>
          <a:off x="784778" y="3212976"/>
          <a:ext cx="7459630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r:id="rId14" imgW="5194300" imgH="1130300" progId="Equation.DSMT4">
                  <p:embed/>
                </p:oleObj>
              </mc:Choice>
              <mc:Fallback>
                <p:oleObj r:id="rId14" imgW="5194300" imgH="1130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78" y="3212976"/>
                        <a:ext cx="7459630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15621"/>
              </p:ext>
            </p:extLst>
          </p:nvPr>
        </p:nvGraphicFramePr>
        <p:xfrm>
          <a:off x="267390" y="4752528"/>
          <a:ext cx="6968906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r:id="rId16" imgW="4597400" imgH="508000" progId="Equation.DSMT4">
                  <p:embed/>
                </p:oleObj>
              </mc:Choice>
              <mc:Fallback>
                <p:oleObj r:id="rId16" imgW="4597400" imgH="508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90" y="4752528"/>
                        <a:ext cx="6968906" cy="76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162549"/>
              </p:ext>
            </p:extLst>
          </p:nvPr>
        </p:nvGraphicFramePr>
        <p:xfrm>
          <a:off x="899592" y="5904656"/>
          <a:ext cx="6251659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r:id="rId18" imgW="3771900" imgH="508000" progId="Equation.DSMT4">
                  <p:embed/>
                </p:oleObj>
              </mc:Choice>
              <mc:Fallback>
                <p:oleObj r:id="rId18" imgW="3771900" imgH="508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904656"/>
                        <a:ext cx="6251659" cy="83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971800" y="188640"/>
            <a:ext cx="2968352" cy="14401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>
            <a:outerShdw dist="107763" dir="189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Funksiyaning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parametrik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usulda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berilishi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133725" y="1638768"/>
            <a:ext cx="2076450" cy="438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52625" y="2171700"/>
            <a:ext cx="2343150" cy="136969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>
            <a:outerShdw dist="107763" dir="189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hosilasi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895600" y="3541390"/>
            <a:ext cx="2076450" cy="438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810400" y="3979539"/>
            <a:ext cx="3281879" cy="2087091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>
            <a:outerShdw dist="107763" dir="189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z-Cyrl-U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Parametrik u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sulda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berilgan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chiziqqa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o‘tkazilgan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urinma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normal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tenglamalari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938130" y="5994511"/>
            <a:ext cx="2819400" cy="66675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B</a:t>
            </a:r>
            <a:r>
              <a:rPr lang="uz-Cyrl-UZ" sz="4000" b="1" dirty="0" smtClean="0">
                <a:solidFill>
                  <a:srgbClr val="C00000"/>
                </a:solidFill>
              </a:rPr>
              <a:t>/</a:t>
            </a:r>
            <a:r>
              <a:rPr lang="en-US" sz="4000" b="1" dirty="0" smtClean="0">
                <a:solidFill>
                  <a:srgbClr val="C00000"/>
                </a:solidFill>
              </a:rPr>
              <a:t>BX</a:t>
            </a:r>
            <a:r>
              <a:rPr lang="uz-Cyrl-UZ" sz="4000" b="1" dirty="0" smtClean="0">
                <a:solidFill>
                  <a:srgbClr val="C00000"/>
                </a:solidFill>
              </a:rPr>
              <a:t>/</a:t>
            </a:r>
            <a:r>
              <a:rPr lang="en-US" sz="4000" b="1" dirty="0" smtClean="0">
                <a:solidFill>
                  <a:srgbClr val="C00000"/>
                </a:solidFill>
              </a:rPr>
              <a:t>B</a:t>
            </a:r>
            <a:r>
              <a:rPr lang="uz-Cyrl-UZ" sz="4000" b="1" dirty="0" smtClean="0">
                <a:solidFill>
                  <a:srgbClr val="C00000"/>
                </a:solidFill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</a:rPr>
              <a:t>JADVALI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57801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93682"/>
              </p:ext>
            </p:extLst>
          </p:nvPr>
        </p:nvGraphicFramePr>
        <p:xfrm>
          <a:off x="611560" y="2060848"/>
          <a:ext cx="7772400" cy="4114801"/>
        </p:xfrm>
        <a:graphic>
          <a:graphicData uri="http://schemas.openxmlformats.org/drawingml/2006/table">
            <a:tbl>
              <a:tblPr/>
              <a:tblGrid>
                <a:gridCol w="2590800"/>
                <a:gridCol w="2593776"/>
                <a:gridCol w="2587824"/>
              </a:tblGrid>
              <a:tr h="142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Bilaman</a:t>
                      </a:r>
                      <a:endParaRPr kumimoji="0" lang="uz-Cyrl-UZ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Bilishni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xohlayman</a:t>
                      </a:r>
                      <a:endParaRPr kumimoji="0" lang="uz-Cyrl-UZ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oldim</a:t>
                      </a:r>
                      <a:endParaRPr kumimoji="0" lang="uz-Cyrl-UZ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296144"/>
          </a:xfrm>
        </p:spPr>
        <p:txBody>
          <a:bodyPr/>
          <a:lstStyle/>
          <a:p>
            <a:pPr algn="ctr"/>
            <a:r>
              <a:rPr lang="en-US" i="1" dirty="0" err="1">
                <a:effectLst/>
              </a:rPr>
              <a:t>O‘z-o‘zini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tekshirish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uchun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savollar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640960" cy="5085184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Parametrni</a:t>
            </a:r>
            <a:r>
              <a:rPr lang="en-US" dirty="0"/>
              <a:t> </a:t>
            </a:r>
            <a:r>
              <a:rPr lang="en-US" dirty="0" err="1"/>
              <a:t>yo‘qotish</a:t>
            </a:r>
            <a:r>
              <a:rPr lang="en-US" dirty="0"/>
              <a:t> </a:t>
            </a:r>
            <a:r>
              <a:rPr lang="en-US" dirty="0" err="1"/>
              <a:t>deganda</a:t>
            </a:r>
            <a:r>
              <a:rPr lang="en-US" dirty="0"/>
              <a:t> </a:t>
            </a:r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tushuniladi</a:t>
            </a:r>
            <a:r>
              <a:rPr lang="en-US" dirty="0"/>
              <a:t>?</a:t>
            </a:r>
            <a:endParaRPr lang="ru-RU" dirty="0"/>
          </a:p>
          <a:p>
            <a:pPr lvl="0"/>
            <a:r>
              <a:rPr lang="en-US" dirty="0" err="1"/>
              <a:t>Funksiyani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usulda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?</a:t>
            </a:r>
            <a:endParaRPr lang="ru-RU" dirty="0"/>
          </a:p>
          <a:p>
            <a:pPr lvl="0"/>
            <a:r>
              <a:rPr lang="uz-Cyrl-UZ" dirty="0"/>
              <a:t>Parametrik tenglamalar bilan berilgan funksiya grafigi va parametrik tenglama bilan berilgan egri chiziq tushunchalari nimasi bilan farq qiladi?</a:t>
            </a:r>
            <a:endParaRPr lang="ru-RU" dirty="0"/>
          </a:p>
          <a:p>
            <a:pPr lvl="0"/>
            <a:r>
              <a:rPr lang="ru-RU" dirty="0" err="1"/>
              <a:t>Ellipsning</a:t>
            </a:r>
            <a:r>
              <a:rPr lang="ru-RU" dirty="0"/>
              <a:t> </a:t>
            </a:r>
            <a:r>
              <a:rPr lang="ru-RU" dirty="0" err="1"/>
              <a:t>parametrik</a:t>
            </a:r>
            <a:r>
              <a:rPr lang="ru-RU" dirty="0"/>
              <a:t> </a:t>
            </a:r>
            <a:r>
              <a:rPr lang="ru-RU" dirty="0" err="1"/>
              <a:t>tenglamasini</a:t>
            </a:r>
            <a:r>
              <a:rPr lang="ru-RU" dirty="0"/>
              <a:t> </a:t>
            </a:r>
            <a:r>
              <a:rPr lang="ru-RU" dirty="0" err="1"/>
              <a:t>yozing</a:t>
            </a:r>
            <a:r>
              <a:rPr lang="ru-RU" dirty="0"/>
              <a:t>.</a:t>
            </a:r>
          </a:p>
          <a:p>
            <a:pPr lvl="0"/>
            <a:r>
              <a:rPr lang="uz-Cyrl-UZ" dirty="0"/>
              <a:t>Parametrik tenglama bilan berilgan funksiyaning birinchi tartibli hosila</a:t>
            </a:r>
            <a:r>
              <a:rPr lang="en-US" dirty="0"/>
              <a:t>s</a:t>
            </a:r>
            <a:r>
              <a:rPr lang="uz-Cyrl-UZ" dirty="0"/>
              <a:t>i qanday hisoblanadi?</a:t>
            </a:r>
            <a:endParaRPr lang="ru-RU" dirty="0"/>
          </a:p>
          <a:p>
            <a:pPr lvl="0"/>
            <a:r>
              <a:rPr lang="uz-Cyrl-UZ" dirty="0"/>
              <a:t>Parametrik tenglama bilan berilgan funksiyaning yuqori tartibli hosilalari qanday hisoblanadi?</a:t>
            </a:r>
            <a:endParaRPr lang="ru-RU" dirty="0"/>
          </a:p>
          <a:p>
            <a:pPr lvl="0"/>
            <a:r>
              <a:rPr lang="uz-Cyrl-UZ" dirty="0"/>
              <a:t>Parametrik tenglama bilan berilgan funksiya grafigiga o‘tkazilgan urinma va normal tenglamalarini yozing.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1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815C-40B0-42F4-92BE-D5A6F874E7BF}" type="slidenum">
              <a:rPr lang="ru-RU"/>
              <a:pPr/>
              <a:t>15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7724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Insert </a:t>
            </a:r>
            <a:r>
              <a:rPr lang="en-US" sz="4000" b="1" dirty="0" err="1" smtClean="0"/>
              <a:t>jadvali</a:t>
            </a:r>
            <a:endParaRPr lang="ru-RU" sz="2400" b="1" dirty="0">
              <a:latin typeface="Times New Roman" pitchFamily="18" charset="0"/>
            </a:endParaRPr>
          </a:p>
        </p:txBody>
      </p:sp>
      <p:graphicFrame>
        <p:nvGraphicFramePr>
          <p:cNvPr id="170063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332619"/>
              </p:ext>
            </p:extLst>
          </p:nvPr>
        </p:nvGraphicFramePr>
        <p:xfrm>
          <a:off x="251520" y="1268760"/>
          <a:ext cx="7772400" cy="2952327"/>
        </p:xfrm>
        <a:graphic>
          <a:graphicData uri="http://schemas.openxmlformats.org/drawingml/2006/table">
            <a:tbl>
              <a:tblPr/>
              <a:tblGrid>
                <a:gridCol w="1941513"/>
                <a:gridCol w="1943100"/>
                <a:gridCol w="1943100"/>
                <a:gridCol w="1944687"/>
              </a:tblGrid>
              <a:tr h="6720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0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0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443711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2400" dirty="0">
                <a:latin typeface="Times New Roman" pitchFamily="18" charset="0"/>
              </a:rPr>
              <a:t>“</a:t>
            </a:r>
            <a:r>
              <a:rPr lang="en-US" sz="2400" dirty="0">
                <a:latin typeface="Times New Roman" pitchFamily="18" charset="0"/>
              </a:rPr>
              <a:t>V</a:t>
            </a:r>
            <a:r>
              <a:rPr lang="uz-Cyrl-UZ" sz="2400" dirty="0">
                <a:latin typeface="Times New Roman" pitchFamily="18" charset="0"/>
              </a:rPr>
              <a:t>”- </a:t>
            </a:r>
            <a:r>
              <a:rPr lang="en-US" sz="2400" dirty="0" smtClean="0">
                <a:latin typeface="Times New Roman" pitchFamily="18" charset="0"/>
              </a:rPr>
              <a:t>men </a:t>
            </a:r>
            <a:r>
              <a:rPr lang="en-US" sz="2400" dirty="0" err="1" smtClean="0">
                <a:latin typeface="Times New Roman" pitchFamily="18" charset="0"/>
              </a:rPr>
              <a:t>bilgan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ma’lumotlarga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mos</a:t>
            </a:r>
            <a:r>
              <a:rPr lang="en-US" sz="2400" dirty="0" smtClean="0">
                <a:latin typeface="Times New Roman" pitchFamily="18" charset="0"/>
              </a:rPr>
              <a:t>;</a:t>
            </a:r>
            <a:endParaRPr lang="uz-Cyrl-UZ" sz="2400" dirty="0">
              <a:latin typeface="Times New Roman" pitchFamily="18" charset="0"/>
            </a:endParaRPr>
          </a:p>
          <a:p>
            <a:pPr algn="just"/>
            <a:r>
              <a:rPr lang="uz-Cyrl-UZ" sz="2400" dirty="0">
                <a:latin typeface="Times New Roman" pitchFamily="18" charset="0"/>
              </a:rPr>
              <a:t>“</a:t>
            </a:r>
            <a:r>
              <a:rPr lang="ru-RU" sz="2400" dirty="0">
                <a:latin typeface="Times New Roman" pitchFamily="18" charset="0"/>
              </a:rPr>
              <a:t>-</a:t>
            </a:r>
            <a:r>
              <a:rPr lang="uz-Cyrl-UZ" sz="2400" dirty="0">
                <a:latin typeface="Times New Roman" pitchFamily="18" charset="0"/>
              </a:rPr>
              <a:t>“ - </a:t>
            </a:r>
            <a:r>
              <a:rPr lang="en-US" sz="2400" dirty="0">
                <a:latin typeface="Times New Roman" pitchFamily="18" charset="0"/>
              </a:rPr>
              <a:t>men </a:t>
            </a:r>
            <a:r>
              <a:rPr lang="en-US" sz="2400" dirty="0" err="1">
                <a:latin typeface="Times New Roman" pitchFamily="18" charset="0"/>
              </a:rPr>
              <a:t>bilgan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ma’lumotlarga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zid</a:t>
            </a:r>
            <a:r>
              <a:rPr lang="en-US" sz="2400" dirty="0" smtClean="0">
                <a:latin typeface="Times New Roman" pitchFamily="18" charset="0"/>
              </a:rPr>
              <a:t>;</a:t>
            </a:r>
            <a:endParaRPr lang="uz-Cyrl-UZ" sz="2400" dirty="0">
              <a:latin typeface="Times New Roman" pitchFamily="18" charset="0"/>
            </a:endParaRPr>
          </a:p>
          <a:p>
            <a:pPr algn="just"/>
            <a:r>
              <a:rPr lang="uz-Cyrl-UZ" sz="2400" dirty="0" smtClean="0">
                <a:latin typeface="Times New Roman" pitchFamily="18" charset="0"/>
              </a:rPr>
              <a:t>“+” – </a:t>
            </a:r>
            <a:r>
              <a:rPr lang="en-US" sz="2400" dirty="0" smtClean="0">
                <a:latin typeface="Times New Roman" pitchFamily="18" charset="0"/>
              </a:rPr>
              <a:t>men </a:t>
            </a:r>
            <a:r>
              <a:rPr lang="en-US" sz="2400" dirty="0" err="1" smtClean="0">
                <a:latin typeface="Times New Roman" pitchFamily="18" charset="0"/>
              </a:rPr>
              <a:t>uchun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yangi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ma’lumot</a:t>
            </a:r>
            <a:r>
              <a:rPr lang="uz-Cyrl-UZ" sz="2400" dirty="0" smtClean="0">
                <a:latin typeface="Times New Roman" pitchFamily="18" charset="0"/>
              </a:rPr>
              <a:t>;</a:t>
            </a:r>
            <a:endParaRPr lang="uz-Cyrl-UZ" sz="2400" dirty="0">
              <a:latin typeface="Times New Roman" pitchFamily="18" charset="0"/>
            </a:endParaRPr>
          </a:p>
          <a:p>
            <a:pPr algn="just"/>
            <a:r>
              <a:rPr lang="uz-Cyrl-UZ" sz="2400" dirty="0">
                <a:latin typeface="Times New Roman" pitchFamily="18" charset="0"/>
              </a:rPr>
              <a:t>“?” </a:t>
            </a:r>
            <a:r>
              <a:rPr lang="uz-Cyrl-UZ" sz="2400" dirty="0" smtClean="0">
                <a:latin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</a:rPr>
              <a:t>men </a:t>
            </a:r>
            <a:r>
              <a:rPr lang="en-US" sz="2400" dirty="0" err="1">
                <a:latin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tushunarsiz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yoki</a:t>
            </a:r>
            <a:r>
              <a:rPr lang="uz-Cyrl-UZ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ma’lumotni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aniqlash</a:t>
            </a:r>
            <a:r>
              <a:rPr lang="uz-Cyrl-UZ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to’ldirish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talab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qilinadi</a:t>
            </a:r>
            <a:r>
              <a:rPr lang="uz-Cyrl-UZ" sz="2400" dirty="0" smtClean="0">
                <a:latin typeface="Times New Roman" pitchFamily="18" charset="0"/>
              </a:rPr>
              <a:t>.</a:t>
            </a:r>
            <a:endParaRPr lang="uz-Cyrl-UZ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512168"/>
          </a:xfrm>
        </p:spPr>
        <p:txBody>
          <a:bodyPr/>
          <a:lstStyle/>
          <a:p>
            <a:pPr algn="ctr"/>
            <a:r>
              <a:rPr lang="en-US" i="1" dirty="0" err="1">
                <a:effectLst/>
              </a:rPr>
              <a:t>Mustaqil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yechish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uchun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misol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va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masalalar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712968" cy="4536504"/>
          </a:xfrm>
        </p:spPr>
        <p:txBody>
          <a:bodyPr/>
          <a:lstStyle/>
          <a:p>
            <a:r>
              <a:rPr lang="uz-Cyrl-UZ" dirty="0" smtClean="0"/>
              <a:t>1. Parametrik ko‘rinishda berilgan funksiyalarning birinchi va ikkinchi tartibli hosilalarini toping</a:t>
            </a:r>
          </a:p>
          <a:p>
            <a:endParaRPr lang="uz-Cyrl-UZ" dirty="0" smtClean="0"/>
          </a:p>
          <a:p>
            <a:endParaRPr lang="uz-Cyrl-UZ" dirty="0" smtClean="0"/>
          </a:p>
          <a:p>
            <a:endParaRPr lang="uz-Cyrl-UZ" dirty="0" smtClean="0"/>
          </a:p>
          <a:p>
            <a:pPr marL="45720" indent="0">
              <a:buNone/>
            </a:pPr>
            <a:r>
              <a:rPr lang="uz-Cyrl-UZ" dirty="0" smtClean="0"/>
              <a:t>2. Egri chiziqqa </a:t>
            </a:r>
            <a:r>
              <a:rPr lang="uz-Cyrl-UZ" i="1" dirty="0" smtClean="0"/>
              <a:t>M</a:t>
            </a:r>
            <a:r>
              <a:rPr lang="uz-Cyrl-UZ" dirty="0" smtClean="0"/>
              <a:t> nuqtada o‘tkazilgan urinma va normal tenglamalarini yozing: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039"/>
              </p:ext>
            </p:extLst>
          </p:nvPr>
        </p:nvGraphicFramePr>
        <p:xfrm>
          <a:off x="395536" y="2852936"/>
          <a:ext cx="1584176" cy="117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r:id="rId3" imgW="875920" imgH="774364" progId="Equation.3">
                  <p:embed/>
                </p:oleObj>
              </mc:Choice>
              <mc:Fallback>
                <p:oleObj r:id="rId3" imgW="875920" imgH="77436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852936"/>
                        <a:ext cx="1584176" cy="1172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022670"/>
              </p:ext>
            </p:extLst>
          </p:nvPr>
        </p:nvGraphicFramePr>
        <p:xfrm>
          <a:off x="2195736" y="2924944"/>
          <a:ext cx="165871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r:id="rId5" imgW="977476" imgH="545863" progId="Equation.3">
                  <p:embed/>
                </p:oleObj>
              </mc:Choice>
              <mc:Fallback>
                <p:oleObj r:id="rId5" imgW="977476" imgH="54586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24944"/>
                        <a:ext cx="1658711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31778"/>
              </p:ext>
            </p:extLst>
          </p:nvPr>
        </p:nvGraphicFramePr>
        <p:xfrm>
          <a:off x="4211960" y="2924944"/>
          <a:ext cx="2160240" cy="105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r:id="rId7" imgW="1269449" imgH="545863" progId="Equation.3">
                  <p:embed/>
                </p:oleObj>
              </mc:Choice>
              <mc:Fallback>
                <p:oleObj r:id="rId7" imgW="1269449" imgH="54586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924944"/>
                        <a:ext cx="2160240" cy="1052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547980"/>
              </p:ext>
            </p:extLst>
          </p:nvPr>
        </p:nvGraphicFramePr>
        <p:xfrm>
          <a:off x="6732240" y="2924944"/>
          <a:ext cx="1392851" cy="105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r:id="rId9" imgW="825500" imgH="622300" progId="Equation.3">
                  <p:embed/>
                </p:oleObj>
              </mc:Choice>
              <mc:Fallback>
                <p:oleObj r:id="rId9" imgW="825500" imgH="622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924944"/>
                        <a:ext cx="1392851" cy="1052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26762"/>
              </p:ext>
            </p:extLst>
          </p:nvPr>
        </p:nvGraphicFramePr>
        <p:xfrm>
          <a:off x="755576" y="4869160"/>
          <a:ext cx="1728192" cy="164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r:id="rId11" imgW="1002865" imgH="952087" progId="Equation.3">
                  <p:embed/>
                </p:oleObj>
              </mc:Choice>
              <mc:Fallback>
                <p:oleObj r:id="rId11" imgW="1002865" imgH="95208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869160"/>
                        <a:ext cx="1728192" cy="1645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77879"/>
              </p:ext>
            </p:extLst>
          </p:nvPr>
        </p:nvGraphicFramePr>
        <p:xfrm>
          <a:off x="4595610" y="4869160"/>
          <a:ext cx="1848598" cy="179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r:id="rId13" imgW="876300" imgH="977900" progId="Equation.3">
                  <p:embed/>
                </p:oleObj>
              </mc:Choice>
              <mc:Fallback>
                <p:oleObj r:id="rId13" imgW="876300" imgH="977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610" y="4869160"/>
                        <a:ext cx="1848598" cy="1790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699792" y="551723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(2;2);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5501283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(1;2).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11559" y="404665"/>
            <a:ext cx="7992887" cy="547260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Foydalanilgan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adabiyotlar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1. </a:t>
            </a:r>
            <a:r>
              <a:rPr lang="en-US" sz="2400" dirty="0" err="1">
                <a:solidFill>
                  <a:schemeClr val="tx1"/>
                </a:solidFill>
              </a:rPr>
              <a:t>Toshmetov</a:t>
            </a:r>
            <a:r>
              <a:rPr lang="en-US" sz="2400" dirty="0">
                <a:solidFill>
                  <a:schemeClr val="tx1"/>
                </a:solidFill>
              </a:rPr>
              <a:t> O’., </a:t>
            </a:r>
            <a:r>
              <a:rPr lang="en-US" sz="2400" dirty="0" err="1">
                <a:solidFill>
                  <a:schemeClr val="tx1"/>
                </a:solidFill>
              </a:rPr>
              <a:t>Turgunbayev</a:t>
            </a:r>
            <a:r>
              <a:rPr lang="en-US" sz="2400" dirty="0">
                <a:solidFill>
                  <a:schemeClr val="tx1"/>
                </a:solidFill>
              </a:rPr>
              <a:t> R., </a:t>
            </a:r>
            <a:r>
              <a:rPr lang="en-US" sz="2400" dirty="0" err="1">
                <a:solidFill>
                  <a:schemeClr val="tx1"/>
                </a:solidFill>
              </a:rPr>
              <a:t>Saydamatov</a:t>
            </a:r>
            <a:r>
              <a:rPr lang="en-US" sz="2400" dirty="0">
                <a:solidFill>
                  <a:schemeClr val="tx1"/>
                </a:solidFill>
              </a:rPr>
              <a:t> E., </a:t>
            </a:r>
            <a:r>
              <a:rPr lang="en-US" sz="2400" dirty="0" err="1">
                <a:solidFill>
                  <a:schemeClr val="tx1"/>
                </a:solidFill>
              </a:rPr>
              <a:t>Madirimov</a:t>
            </a:r>
            <a:r>
              <a:rPr lang="en-US" sz="2400" dirty="0">
                <a:solidFill>
                  <a:schemeClr val="tx1"/>
                </a:solidFill>
              </a:rPr>
              <a:t> M. </a:t>
            </a:r>
            <a:r>
              <a:rPr lang="uz-Cyrl-UZ" sz="2400" dirty="0">
                <a:solidFill>
                  <a:schemeClr val="tx1"/>
                </a:solidFill>
              </a:rPr>
              <a:t>Matematik analiz I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</a:rPr>
              <a:t>qism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uz-Cyrl-UZ" sz="2400" dirty="0">
                <a:solidFill>
                  <a:schemeClr val="tx1"/>
                </a:solidFill>
              </a:rPr>
              <a:t> T.: “</a:t>
            </a:r>
            <a:r>
              <a:rPr lang="en-US" sz="2400" dirty="0" err="1">
                <a:solidFill>
                  <a:schemeClr val="tx1"/>
                </a:solidFill>
              </a:rPr>
              <a:t>Extremum</a:t>
            </a:r>
            <a:r>
              <a:rPr lang="en-US" sz="2400" dirty="0">
                <a:solidFill>
                  <a:schemeClr val="tx1"/>
                </a:solidFill>
              </a:rPr>
              <a:t>-Press</a:t>
            </a:r>
            <a:r>
              <a:rPr lang="uz-Cyrl-UZ" sz="2400" dirty="0">
                <a:solidFill>
                  <a:schemeClr val="tx1"/>
                </a:solidFill>
              </a:rPr>
              <a:t>”</a:t>
            </a:r>
            <a:r>
              <a:rPr lang="en-US" sz="2400" dirty="0">
                <a:solidFill>
                  <a:schemeClr val="tx1"/>
                </a:solidFill>
              </a:rPr>
              <a:t>, 2015. -</a:t>
            </a:r>
            <a:r>
              <a:rPr lang="ru-RU" sz="2400" dirty="0">
                <a:solidFill>
                  <a:schemeClr val="tx1"/>
                </a:solidFill>
              </a:rPr>
              <a:t>95-110 </a:t>
            </a:r>
            <a:r>
              <a:rPr lang="en-US" sz="2400" dirty="0">
                <a:solidFill>
                  <a:schemeClr val="tx1"/>
                </a:solidFill>
              </a:rPr>
              <a:t>b.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2. Claudia </a:t>
            </a:r>
            <a:r>
              <a:rPr lang="en-US" sz="2400" dirty="0" err="1">
                <a:solidFill>
                  <a:schemeClr val="tx1"/>
                </a:solidFill>
              </a:rPr>
              <a:t>Canuto</a:t>
            </a:r>
            <a:r>
              <a:rPr lang="en-US" sz="2400" dirty="0">
                <a:solidFill>
                  <a:schemeClr val="tx1"/>
                </a:solidFill>
              </a:rPr>
              <a:t>, Anita </a:t>
            </a:r>
            <a:r>
              <a:rPr lang="en-US" sz="2400" dirty="0" err="1">
                <a:solidFill>
                  <a:schemeClr val="tx1"/>
                </a:solidFill>
              </a:rPr>
              <a:t>Tabacco</a:t>
            </a:r>
            <a:r>
              <a:rPr lang="en-US" sz="2400" dirty="0">
                <a:solidFill>
                  <a:schemeClr val="tx1"/>
                </a:solidFill>
              </a:rPr>
              <a:t> Mathematical analysis. I. Springer-</a:t>
            </a:r>
            <a:r>
              <a:rPr lang="en-US" sz="2400" dirty="0" err="1">
                <a:solidFill>
                  <a:schemeClr val="tx1"/>
                </a:solidFill>
              </a:rPr>
              <a:t>Verlag</a:t>
            </a:r>
            <a:r>
              <a:rPr lang="en-US" sz="2400" dirty="0">
                <a:solidFill>
                  <a:schemeClr val="tx1"/>
                </a:solidFill>
              </a:rPr>
              <a:t>. Italia, Milan. 2008.-    105-109p.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uz-Cyrl-UZ" sz="2400" dirty="0">
                <a:solidFill>
                  <a:schemeClr val="tx1"/>
                </a:solidFill>
              </a:rPr>
              <a:t>Xudayberganov G., Vorisov A., Mansurov X., Shoimqulov B. Matematik analizdan ma’ruzalar. I </a:t>
            </a:r>
            <a:r>
              <a:rPr lang="en-US" sz="2400" dirty="0">
                <a:solidFill>
                  <a:schemeClr val="tx1"/>
                </a:solidFill>
              </a:rPr>
              <a:t>T.:</a:t>
            </a:r>
            <a:r>
              <a:rPr lang="uz-Cyrl-UZ" sz="2400" dirty="0">
                <a:solidFill>
                  <a:schemeClr val="tx1"/>
                </a:solidFill>
              </a:rPr>
              <a:t>«Voris-nashriyot». 2010 y. </a:t>
            </a:r>
            <a:r>
              <a:rPr lang="uz-Cyrl-UZ" sz="2400" dirty="0" smtClean="0">
                <a:solidFill>
                  <a:schemeClr val="tx1"/>
                </a:solidFill>
              </a:rPr>
              <a:t>154</a:t>
            </a:r>
            <a:r>
              <a:rPr lang="en-US" sz="2400" dirty="0" smtClean="0">
                <a:solidFill>
                  <a:schemeClr val="tx1"/>
                </a:solidFill>
              </a:rPr>
              <a:t>–</a:t>
            </a:r>
            <a:r>
              <a:rPr lang="ru-RU" sz="2400" smtClean="0">
                <a:solidFill>
                  <a:schemeClr val="tx1"/>
                </a:solidFill>
              </a:rPr>
              <a:t>162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en-US" sz="2800" b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78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F:\картинки\PHOTOHM\J0144383.JPG"/>
          <p:cNvPicPr>
            <a:picLocks noChangeAspect="1" noChangeArrowheads="1"/>
          </p:cNvPicPr>
          <p:nvPr/>
        </p:nvPicPr>
        <p:blipFill>
          <a:blip r:embed="rId2"/>
          <a:srcRect r="37239" b="44841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556792"/>
            <a:ext cx="7498081" cy="4800599"/>
          </a:xfrm>
          <a:noFill/>
          <a:scene3d>
            <a:camera prst="isometricOffAxis1Righ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E’TIBORINGIZ UCHUN RAXMAT !</a:t>
            </a:r>
            <a:endParaRPr lang="ru-RU" sz="80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4" descr="F:\картинки\HOMEANIM\AG00319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05885">
            <a:off x="181287" y="-14853"/>
            <a:ext cx="29622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42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056784" cy="1556792"/>
          </a:xfrm>
        </p:spPr>
        <p:txBody>
          <a:bodyPr/>
          <a:lstStyle/>
          <a:p>
            <a:pPr algn="r"/>
            <a:r>
              <a:rPr lang="en-US" sz="5400" dirty="0" smtClean="0"/>
              <a:t>REJA: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7469187" cy="480218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O’tilgan</a:t>
            </a:r>
            <a:r>
              <a:rPr lang="en-US" sz="3200" dirty="0" smtClean="0"/>
              <a:t> </a:t>
            </a:r>
            <a:r>
              <a:rPr lang="en-US" sz="3200" dirty="0" err="1" smtClean="0"/>
              <a:t>mavzular</a:t>
            </a:r>
            <a:r>
              <a:rPr lang="en-US" sz="3200" dirty="0" smtClean="0"/>
              <a:t> </a:t>
            </a:r>
            <a:r>
              <a:rPr lang="en-US" sz="3200" dirty="0" err="1" smtClean="0"/>
              <a:t>bo’yicha</a:t>
            </a:r>
            <a:r>
              <a:rPr lang="en-US" sz="3200" dirty="0" smtClean="0"/>
              <a:t> </a:t>
            </a:r>
            <a:r>
              <a:rPr lang="en-US" sz="3200" dirty="0" err="1" smtClean="0"/>
              <a:t>savol-javob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Darsning</a:t>
            </a:r>
            <a:r>
              <a:rPr lang="en-US" sz="3200" dirty="0" smtClean="0"/>
              <a:t> </a:t>
            </a:r>
            <a:r>
              <a:rPr lang="en-US" sz="3200" dirty="0" err="1" smtClean="0"/>
              <a:t>maqsadi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 </a:t>
            </a:r>
            <a:r>
              <a:rPr lang="en-US" sz="3200" dirty="0" err="1" smtClean="0"/>
              <a:t>tayanch</a:t>
            </a:r>
            <a:r>
              <a:rPr lang="en-US" sz="3200" dirty="0" smtClean="0"/>
              <a:t> </a:t>
            </a:r>
            <a:r>
              <a:rPr lang="en-US" sz="3200" dirty="0" err="1" smtClean="0"/>
              <a:t>tushunchalar</a:t>
            </a:r>
            <a:endParaRPr lang="en-US" sz="3200" dirty="0" smtClean="0"/>
          </a:p>
          <a:p>
            <a:r>
              <a:rPr lang="en-US" sz="3200" dirty="0" err="1"/>
              <a:t>Funksiyaning</a:t>
            </a:r>
            <a:r>
              <a:rPr lang="en-US" sz="3200" dirty="0"/>
              <a:t> </a:t>
            </a:r>
            <a:r>
              <a:rPr lang="en-US" sz="3200" dirty="0" err="1"/>
              <a:t>parametrik</a:t>
            </a:r>
            <a:r>
              <a:rPr lang="en-US" sz="3200" dirty="0"/>
              <a:t> </a:t>
            </a:r>
            <a:r>
              <a:rPr lang="en-US" sz="3200" dirty="0" err="1" smtClean="0"/>
              <a:t>berilishi</a:t>
            </a:r>
            <a:endParaRPr lang="en-US" sz="3200" dirty="0" smtClean="0"/>
          </a:p>
          <a:p>
            <a:r>
              <a:rPr lang="en-US" sz="3200" dirty="0" err="1" smtClean="0"/>
              <a:t>Parametrik</a:t>
            </a:r>
            <a:r>
              <a:rPr lang="en-US" sz="3200" dirty="0" smtClean="0"/>
              <a:t> </a:t>
            </a:r>
            <a:r>
              <a:rPr lang="en-US" sz="3200" dirty="0" err="1" smtClean="0"/>
              <a:t>funksiyalarni</a:t>
            </a:r>
            <a:r>
              <a:rPr lang="en-US" sz="3200" dirty="0" smtClean="0"/>
              <a:t> </a:t>
            </a:r>
            <a:r>
              <a:rPr lang="en-US" sz="3000" dirty="0" err="1"/>
              <a:t>differensiallash</a:t>
            </a:r>
            <a:endParaRPr lang="en-US" sz="3500" dirty="0" smtClean="0"/>
          </a:p>
          <a:p>
            <a:r>
              <a:rPr lang="en-US" sz="3200" dirty="0" err="1" smtClean="0"/>
              <a:t>Mavzu</a:t>
            </a:r>
            <a:r>
              <a:rPr lang="en-US" sz="3200" dirty="0" smtClean="0"/>
              <a:t> </a:t>
            </a:r>
            <a:r>
              <a:rPr lang="en-US" sz="3200" dirty="0" err="1" smtClean="0"/>
              <a:t>yuzasidan</a:t>
            </a:r>
            <a:r>
              <a:rPr lang="en-US" sz="3200" dirty="0" smtClean="0"/>
              <a:t> </a:t>
            </a:r>
            <a:r>
              <a:rPr lang="en-US" sz="3200" dirty="0" err="1" smtClean="0"/>
              <a:t>misollar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Klaster</a:t>
            </a:r>
            <a:r>
              <a:rPr lang="en-US" sz="3200" dirty="0" smtClean="0"/>
              <a:t>, B.B.B </a:t>
            </a:r>
            <a:r>
              <a:rPr lang="en-US" sz="3200" dirty="0" err="1" smtClean="0"/>
              <a:t>jadvali</a:t>
            </a:r>
            <a:r>
              <a:rPr lang="en-US" sz="3200" dirty="0" smtClean="0"/>
              <a:t>. Insert </a:t>
            </a:r>
            <a:r>
              <a:rPr lang="en-US" sz="3200" dirty="0" err="1" smtClean="0"/>
              <a:t>jadvali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Mavzu</a:t>
            </a:r>
            <a:r>
              <a:rPr lang="en-US" sz="3200" dirty="0" smtClean="0"/>
              <a:t> </a:t>
            </a:r>
            <a:r>
              <a:rPr lang="en-US" sz="3200" dirty="0" err="1" smtClean="0"/>
              <a:t>yuzasidan</a:t>
            </a:r>
            <a:r>
              <a:rPr lang="en-US" sz="3200" dirty="0" smtClean="0"/>
              <a:t> </a:t>
            </a:r>
            <a:r>
              <a:rPr lang="en-US" sz="3200" dirty="0" err="1" smtClean="0"/>
              <a:t>savollar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Foydalanilgan</a:t>
            </a:r>
            <a:r>
              <a:rPr lang="en-US" sz="3200" dirty="0" smtClean="0"/>
              <a:t> </a:t>
            </a:r>
            <a:r>
              <a:rPr lang="en-US" sz="3200" dirty="0" err="1" smtClean="0"/>
              <a:t>adabiyotlar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7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1728192"/>
          </a:xfrm>
        </p:spPr>
        <p:txBody>
          <a:bodyPr/>
          <a:lstStyle/>
          <a:p>
            <a:pPr algn="ctr"/>
            <a:r>
              <a:rPr lang="en-US" sz="4800" dirty="0" err="1"/>
              <a:t>O’tilgan</a:t>
            </a:r>
            <a:r>
              <a:rPr lang="en-US" sz="4800" dirty="0"/>
              <a:t> </a:t>
            </a:r>
            <a:r>
              <a:rPr lang="en-US" sz="4800" dirty="0" err="1"/>
              <a:t>mavzular</a:t>
            </a:r>
            <a:r>
              <a:rPr lang="en-US" sz="4800" dirty="0"/>
              <a:t> </a:t>
            </a:r>
            <a:r>
              <a:rPr lang="en-US" sz="4800" dirty="0" err="1"/>
              <a:t>bo’yicha</a:t>
            </a:r>
            <a:r>
              <a:rPr lang="en-US" sz="4800" dirty="0"/>
              <a:t> </a:t>
            </a:r>
            <a:r>
              <a:rPr lang="en-US" sz="4800" dirty="0" err="1"/>
              <a:t>savol-javob</a:t>
            </a:r>
            <a:r>
              <a:rPr lang="en-US" sz="4800" dirty="0"/>
              <a:t/>
            </a:r>
            <a:br>
              <a:rPr lang="en-US" sz="4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420888"/>
            <a:ext cx="8352928" cy="4032448"/>
          </a:xfrm>
        </p:spPr>
        <p:txBody>
          <a:bodyPr>
            <a:normAutofit/>
          </a:bodyPr>
          <a:lstStyle/>
          <a:p>
            <a:r>
              <a:rPr lang="en-US" sz="2800" dirty="0" err="1"/>
              <a:t>Chekli</a:t>
            </a:r>
            <a:r>
              <a:rPr lang="en-US" sz="2800" dirty="0"/>
              <a:t> </a:t>
            </a:r>
            <a:r>
              <a:rPr lang="en-US" sz="2800" dirty="0" err="1"/>
              <a:t>sondagi</a:t>
            </a:r>
            <a:r>
              <a:rPr lang="en-US" sz="2800" dirty="0"/>
              <a:t> </a:t>
            </a:r>
            <a:r>
              <a:rPr lang="en-US" sz="2800" dirty="0" err="1"/>
              <a:t>funksiyalar</a:t>
            </a:r>
            <a:r>
              <a:rPr lang="en-US" sz="2800" dirty="0"/>
              <a:t> </a:t>
            </a:r>
            <a:r>
              <a:rPr lang="en-US" sz="2800" dirty="0" err="1"/>
              <a:t>yig‘indisining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-</a:t>
            </a:r>
            <a:r>
              <a:rPr lang="en-US" sz="2800" dirty="0" err="1"/>
              <a:t>tartibli</a:t>
            </a:r>
            <a:r>
              <a:rPr lang="en-US" sz="2800" dirty="0"/>
              <a:t> </a:t>
            </a:r>
            <a:r>
              <a:rPr lang="en-US" sz="2800" dirty="0" err="1"/>
              <a:t>hosilasi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hisoblanadi</a:t>
            </a:r>
            <a:r>
              <a:rPr lang="en-US" sz="2800" dirty="0" smtClean="0"/>
              <a:t>?</a:t>
            </a:r>
          </a:p>
          <a:p>
            <a:r>
              <a:rPr lang="en-US" sz="2800" dirty="0" err="1"/>
              <a:t>Differensial</a:t>
            </a:r>
            <a:r>
              <a:rPr lang="en-US" sz="2800" dirty="0"/>
              <a:t> </a:t>
            </a:r>
            <a:r>
              <a:rPr lang="en-US" sz="2800" dirty="0" err="1"/>
              <a:t>nima</a:t>
            </a:r>
            <a:r>
              <a:rPr lang="en-US" sz="2800" dirty="0"/>
              <a:t>?</a:t>
            </a:r>
            <a:endParaRPr lang="ru-RU" sz="2800" dirty="0"/>
          </a:p>
          <a:p>
            <a:r>
              <a:rPr lang="en-US" sz="2800" dirty="0" err="1"/>
              <a:t>Funksiyalar</a:t>
            </a:r>
            <a:r>
              <a:rPr lang="en-US" sz="2800" dirty="0"/>
              <a:t> </a:t>
            </a:r>
            <a:r>
              <a:rPr lang="en-US" sz="2800" dirty="0" err="1"/>
              <a:t>kompozitsiyasi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aniqlanadi</a:t>
            </a:r>
            <a:r>
              <a:rPr lang="en-US" sz="2800" dirty="0"/>
              <a:t>?</a:t>
            </a:r>
            <a:endParaRPr lang="ru-RU" sz="2800" dirty="0"/>
          </a:p>
          <a:p>
            <a:r>
              <a:rPr lang="uz-Cyrl-UZ" sz="2800" i="1" dirty="0"/>
              <a:t>Hosilaga ega bo‘lmagan funksiyalar </a:t>
            </a:r>
            <a:r>
              <a:rPr lang="en-US" sz="2800" i="1" dirty="0" err="1"/>
              <a:t>ko‘paytma</a:t>
            </a:r>
            <a:r>
              <a:rPr lang="uz-Cyrl-UZ" sz="2800" i="1" dirty="0"/>
              <a:t>sining hosilasi mavjud bo‘lishi mumkinmi, misollar keltiring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07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1844824"/>
            <a:ext cx="8424936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Talimiy</a:t>
            </a:r>
            <a:r>
              <a:rPr lang="en-US" sz="2800" dirty="0" smtClean="0"/>
              <a:t>: </a:t>
            </a:r>
            <a:r>
              <a:rPr lang="en-US" sz="2800" dirty="0" err="1"/>
              <a:t>Parametrik</a:t>
            </a:r>
            <a:r>
              <a:rPr lang="en-US" sz="2800" dirty="0"/>
              <a:t> </a:t>
            </a:r>
            <a:r>
              <a:rPr lang="en-US" sz="2800" dirty="0" err="1"/>
              <a:t>funksiyalarni</a:t>
            </a:r>
            <a:r>
              <a:rPr lang="en-US" sz="2800" dirty="0"/>
              <a:t> </a:t>
            </a:r>
            <a:r>
              <a:rPr lang="en-US" sz="2800" dirty="0" err="1"/>
              <a:t>differensiallash</a:t>
            </a:r>
            <a:endParaRPr lang="en-US" sz="3200" dirty="0"/>
          </a:p>
          <a:p>
            <a:pPr marL="0" indent="0">
              <a:buNone/>
            </a:pPr>
            <a:r>
              <a:rPr lang="uz-Cyrl-UZ" sz="2800" dirty="0" smtClean="0"/>
              <a:t>tushunchalarini </a:t>
            </a:r>
            <a:r>
              <a:rPr lang="uz-Cyrl-UZ" sz="2800" dirty="0"/>
              <a:t>talabalarga batafsil </a:t>
            </a:r>
            <a:r>
              <a:rPr lang="uz-Cyrl-UZ" sz="2800" dirty="0" smtClean="0"/>
              <a:t>tushuntirish</a:t>
            </a:r>
            <a:endParaRPr lang="en-US" sz="2800" dirty="0" smtClean="0"/>
          </a:p>
          <a:p>
            <a:pPr marL="0" indent="0">
              <a:buNone/>
            </a:pPr>
            <a:r>
              <a:rPr lang="uz-Cyrl-UZ" sz="2800" b="1" dirty="0" smtClean="0"/>
              <a:t>Tarbiyaviy</a:t>
            </a:r>
            <a:r>
              <a:rPr lang="en-US" sz="2800" dirty="0" err="1"/>
              <a:t>Parametrik</a:t>
            </a:r>
            <a:r>
              <a:rPr lang="en-US" sz="2800" dirty="0"/>
              <a:t> </a:t>
            </a:r>
            <a:r>
              <a:rPr lang="en-US" sz="2800" dirty="0" err="1"/>
              <a:t>funksiyalarni</a:t>
            </a:r>
            <a:r>
              <a:rPr lang="en-US" sz="2800" dirty="0"/>
              <a:t> </a:t>
            </a:r>
            <a:r>
              <a:rPr lang="en-US" sz="2800" dirty="0" err="1"/>
              <a:t>differensiallash</a:t>
            </a:r>
            <a:endParaRPr lang="en-US" sz="3200" dirty="0"/>
          </a:p>
          <a:p>
            <a:pPr marL="0" indent="0">
              <a:buNone/>
            </a:pPr>
            <a:r>
              <a:rPr lang="en-US" sz="2800" dirty="0" smtClean="0"/>
              <a:t>i</a:t>
            </a:r>
            <a:r>
              <a:rPr lang="uz-Cyrl-UZ" sz="2800" dirty="0" smtClean="0"/>
              <a:t> </a:t>
            </a:r>
            <a:r>
              <a:rPr lang="en-US" sz="2800" dirty="0" err="1" smtClean="0"/>
              <a:t>haqida</a:t>
            </a:r>
            <a:r>
              <a:rPr lang="en-US" sz="2800" dirty="0" smtClean="0"/>
              <a:t> </a:t>
            </a:r>
            <a:r>
              <a:rPr lang="en-US" sz="2800" dirty="0" err="1"/>
              <a:t>ma’lumot</a:t>
            </a:r>
            <a:r>
              <a:rPr lang="en-US" sz="2800" dirty="0"/>
              <a:t> </a:t>
            </a:r>
            <a:r>
              <a:rPr lang="en-US" sz="2800" dirty="0" err="1" smtClean="0"/>
              <a:t>berish</a:t>
            </a:r>
            <a:r>
              <a:rPr lang="uz-Cyrl-UZ" sz="2800" dirty="0" smtClean="0"/>
              <a:t> davomida </a:t>
            </a:r>
            <a:r>
              <a:rPr lang="uz-Cyrl-UZ" sz="2800" dirty="0"/>
              <a:t>o’quvchilarda izchil mantiqiy fikrlashni shakllantirish, fikrlash doirasini kengaytirish. </a:t>
            </a:r>
            <a:endParaRPr lang="en-US" sz="2800" dirty="0" smtClean="0"/>
          </a:p>
          <a:p>
            <a:pPr marL="0" indent="0">
              <a:buNone/>
            </a:pPr>
            <a:r>
              <a:rPr lang="uz-Cyrl-UZ" sz="2800" b="1" dirty="0" smtClean="0"/>
              <a:t>Rivojlantiruvchi</a:t>
            </a:r>
            <a:r>
              <a:rPr lang="en-US" sz="2800" dirty="0" smtClean="0"/>
              <a:t>: H</a:t>
            </a:r>
            <a:r>
              <a:rPr lang="uz-Cyrl-UZ" sz="2800" dirty="0" smtClean="0"/>
              <a:t>osila</a:t>
            </a:r>
            <a:r>
              <a:rPr lang="en-US" sz="2800" dirty="0" smtClean="0"/>
              <a:t> “</a:t>
            </a:r>
            <a:r>
              <a:rPr lang="uz-Cyrl-UZ" sz="2800" dirty="0" smtClean="0"/>
              <a:t>matematik </a:t>
            </a:r>
            <a:r>
              <a:rPr lang="uz-Cyrl-UZ" sz="2800" dirty="0"/>
              <a:t>analiz </a:t>
            </a:r>
            <a:r>
              <a:rPr lang="uz-Cyrl-UZ" sz="2800" dirty="0" smtClean="0"/>
              <a:t> </a:t>
            </a:r>
            <a:r>
              <a:rPr lang="uz-Cyrl-UZ" sz="2800" dirty="0"/>
              <a:t>asoslari” faniga  kirishning  asosiy poydevorlaridan ekanligi  haqida tushuncha berish.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</a:rPr>
              <a:t>Darsning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maqsadi</a:t>
            </a:r>
            <a:r>
              <a:rPr lang="en-US" sz="5400" b="1" dirty="0">
                <a:solidFill>
                  <a:srgbClr val="C00000"/>
                </a:solidFill>
              </a:rPr>
              <a:t>.</a:t>
            </a:r>
            <a:r>
              <a:rPr lang="en-US" sz="7200" b="1" dirty="0">
                <a:solidFill>
                  <a:schemeClr val="tx1"/>
                </a:solidFill>
              </a:rPr>
              <a:t/>
            </a:r>
            <a:br>
              <a:rPr lang="en-US" sz="7200" b="1" dirty="0">
                <a:solidFill>
                  <a:schemeClr val="tx1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99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0880" cy="1656184"/>
          </a:xfrm>
        </p:spPr>
        <p:txBody>
          <a:bodyPr/>
          <a:lstStyle/>
          <a:p>
            <a:pPr algn="ctr"/>
            <a:r>
              <a:rPr lang="en-US" sz="4800" dirty="0" err="1"/>
              <a:t>Funksiyaning</a:t>
            </a:r>
            <a:r>
              <a:rPr lang="en-US" sz="4800" dirty="0"/>
              <a:t> </a:t>
            </a:r>
            <a:r>
              <a:rPr lang="en-US" sz="4800" dirty="0" err="1"/>
              <a:t>parametrik</a:t>
            </a:r>
            <a:r>
              <a:rPr lang="en-US" sz="4800" dirty="0"/>
              <a:t> </a:t>
            </a:r>
            <a:r>
              <a:rPr lang="en-US" sz="4800" dirty="0" err="1"/>
              <a:t>berilishi</a:t>
            </a:r>
            <a:r>
              <a:rPr lang="en-US" sz="4800" dirty="0"/>
              <a:t/>
            </a:r>
            <a:br>
              <a:rPr lang="en-US" sz="4800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988840"/>
                <a:ext cx="8964488" cy="4869160"/>
              </a:xfrm>
            </p:spPr>
            <p:txBody>
              <a:bodyPr>
                <a:normAutofit/>
              </a:bodyPr>
              <a:lstStyle/>
              <a:p>
                <a:r>
                  <a:rPr lang="uz-Cyrl-UZ" b="1" dirty="0" smtClean="0"/>
                  <a:t>Funksiyani parametrik usulda berilishi</a:t>
                </a:r>
                <a:r>
                  <a:rPr lang="uz-Cyrl-UZ" dirty="0"/>
                  <a:t>. Aytaylik, </a:t>
                </a:r>
                <a:r>
                  <a:rPr lang="uz-Cyrl-UZ" i="1" dirty="0"/>
                  <a:t>t</a:t>
                </a:r>
                <a:r>
                  <a:rPr lang="uz-Cyrl-UZ" dirty="0"/>
                  <a:t> o‘zgaruvchining </a:t>
                </a:r>
                <a:r>
                  <a:rPr lang="uz-Cyrl-UZ" i="1" dirty="0"/>
                  <a:t>T</a:t>
                </a:r>
                <a:r>
                  <a:rPr lang="uz-Cyrl-UZ" dirty="0"/>
                  <a:t> qiymatlar to‘plamida </a:t>
                </a:r>
                <a:endParaRPr lang="en-US" dirty="0" smtClean="0"/>
              </a:p>
              <a:p>
                <a:pPr marL="4572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b="0" dirty="0" smtClean="0">
                    <a:ea typeface="Cambria Math"/>
                  </a:rPr>
                  <a:t>                               (1)</a:t>
                </a:r>
                <a:r>
                  <a:rPr lang="en-US" b="0" dirty="0" smtClean="0">
                    <a:ea typeface="Cambria Math"/>
                  </a:rPr>
                  <a:t> 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dirty="0" smtClean="0"/>
              </a:p>
              <a:p>
                <a:pPr marL="45720" indent="0">
                  <a:buNone/>
                </a:pPr>
                <a:r>
                  <a:rPr lang="en-US" dirty="0" err="1"/>
                  <a:t>funksiyalar</a:t>
                </a:r>
                <a:r>
                  <a:rPr lang="en-US" dirty="0"/>
                  <a:t> </a:t>
                </a:r>
                <a:r>
                  <a:rPr lang="en-US" dirty="0" err="1"/>
                  <a:t>sistemasi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 smtClean="0"/>
                  <a:t>va</a:t>
                </a:r>
                <a:r>
                  <a:rPr lang="ru-RU" dirty="0" smtClean="0"/>
                  <a:t>         </a:t>
                </a:r>
                <a:r>
                  <a:rPr lang="en-US" dirty="0" smtClean="0"/>
                  <a:t> </a:t>
                </a:r>
                <a:r>
                  <a:rPr lang="ru-RU" dirty="0" smtClean="0"/>
                  <a:t>   </a:t>
                </a:r>
                <a:r>
                  <a:rPr lang="en-US" dirty="0" err="1" smtClean="0"/>
                  <a:t>funksiyaning</a:t>
                </a:r>
                <a:r>
                  <a:rPr lang="en-US" dirty="0" smtClean="0"/>
                  <a:t> </a:t>
                </a:r>
                <a:r>
                  <a:rPr lang="en-US" dirty="0" err="1"/>
                  <a:t>qiymatlar</a:t>
                </a:r>
                <a:r>
                  <a:rPr lang="en-US" dirty="0"/>
                  <a:t> </a:t>
                </a:r>
                <a:r>
                  <a:rPr lang="en-US" dirty="0" err="1"/>
                  <a:t>to‘plami</a:t>
                </a:r>
                <a:r>
                  <a:rPr lang="en-US" dirty="0"/>
                  <a:t> </a:t>
                </a:r>
                <a:r>
                  <a:rPr lang="ru-RU" dirty="0" smtClean="0"/>
                  <a:t> </a:t>
                </a:r>
                <a:r>
                  <a:rPr lang="en-US" i="1" dirty="0" smtClean="0"/>
                  <a:t>D</a:t>
                </a:r>
                <a:r>
                  <a:rPr lang="ru-RU" i="1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 err="1"/>
                  <a:t>bo‘lsin</a:t>
                </a:r>
                <a:r>
                  <a:rPr lang="en-US" dirty="0"/>
                  <a:t>. </a:t>
                </a:r>
                <a:r>
                  <a:rPr lang="uz-Cyrl-UZ" dirty="0"/>
                  <a:t>(1) sistema </a:t>
                </a:r>
                <a:r>
                  <a:rPr lang="en-US" i="1" dirty="0"/>
                  <a:t>y </a:t>
                </a:r>
                <a:r>
                  <a:rPr lang="en-US" dirty="0"/>
                  <a:t> </a:t>
                </a:r>
                <a:r>
                  <a:rPr lang="uz-Cyrl-UZ" dirty="0"/>
                  <a:t>ni </a:t>
                </a:r>
                <a:r>
                  <a:rPr lang="uz-Cyrl-UZ" i="1" dirty="0"/>
                  <a:t>x</a:t>
                </a:r>
                <a:r>
                  <a:rPr lang="uz-Cyrl-UZ" dirty="0"/>
                  <a:t> ni</a:t>
                </a:r>
                <a:r>
                  <a:rPr lang="en-US" dirty="0" err="1"/>
                  <a:t>ng</a:t>
                </a:r>
                <a:r>
                  <a:rPr lang="en-US" dirty="0"/>
                  <a:t> </a:t>
                </a:r>
                <a:r>
                  <a:rPr lang="uz-Cyrl-UZ" i="1" dirty="0"/>
                  <a:t>y</a:t>
                </a:r>
                <a:r>
                  <a:rPr lang="uz-Cyrl-UZ" dirty="0"/>
                  <a:t>=</a:t>
                </a:r>
                <a:r>
                  <a:rPr lang="uz-Cyrl-UZ" i="1" dirty="0"/>
                  <a:t>f</a:t>
                </a:r>
                <a:r>
                  <a:rPr lang="uz-Cyrl-UZ" dirty="0"/>
                  <a:t>(</a:t>
                </a:r>
                <a:r>
                  <a:rPr lang="uz-Cyrl-UZ" i="1" dirty="0"/>
                  <a:t>x</a:t>
                </a:r>
                <a:r>
                  <a:rPr lang="uz-Cyrl-UZ" dirty="0"/>
                  <a:t>) funksiya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sifatida</a:t>
                </a:r>
                <a:r>
                  <a:rPr lang="en-US" dirty="0"/>
                  <a:t> </a:t>
                </a:r>
                <a:r>
                  <a:rPr lang="en-US" dirty="0" err="1"/>
                  <a:t>aniqlaydi</a:t>
                </a:r>
                <a:r>
                  <a:rPr lang="en-US" dirty="0"/>
                  <a:t>. </a:t>
                </a:r>
                <a:r>
                  <a:rPr lang="uz-Cyrl-UZ" dirty="0"/>
                  <a:t>Bu funksiyani </a:t>
                </a:r>
                <a:r>
                  <a:rPr lang="uz-Cyrl-UZ" i="1" dirty="0"/>
                  <a:t>x</a:t>
                </a:r>
                <a:r>
                  <a:rPr lang="uz-Cyrl-UZ" dirty="0"/>
                  <a:t> ning murakkab funksiyasi sifatida aniqlash mumkin</a:t>
                </a:r>
                <a:r>
                  <a:rPr lang="uz-Cyrl-UZ" dirty="0" smtClean="0"/>
                  <a:t>:</a:t>
                </a:r>
              </a:p>
              <a:p>
                <a:pPr marL="45720" indent="0">
                  <a:buNone/>
                </a:pPr>
                <a:endParaRPr lang="uz-Cyrl-UZ" dirty="0"/>
              </a:p>
              <a:p>
                <a:pPr marL="45720" indent="0">
                  <a:buNone/>
                </a:pPr>
                <a:r>
                  <a:rPr lang="uz-Cyrl-UZ" dirty="0"/>
                  <a:t>bu yerda </a:t>
                </a:r>
                <a:r>
                  <a:rPr lang="ru-RU" dirty="0"/>
                  <a:t> </a:t>
                </a:r>
                <a:r>
                  <a:rPr lang="ru-RU" dirty="0" smtClean="0"/>
                  <a:t>             </a:t>
                </a:r>
                <a:r>
                  <a:rPr lang="uz-Cyrl-UZ" dirty="0" smtClean="0"/>
                  <a:t>funksiya </a:t>
                </a:r>
                <a:r>
                  <a:rPr lang="ru-RU" dirty="0" smtClean="0"/>
                  <a:t>             </a:t>
                </a:r>
                <a:r>
                  <a:rPr lang="uz-Cyrl-UZ" dirty="0" smtClean="0"/>
                  <a:t>funksiyaga </a:t>
                </a:r>
                <a:r>
                  <a:rPr lang="uz-Cyrl-UZ" dirty="0"/>
                  <a:t>teskari funksiya</a:t>
                </a:r>
                <a:endParaRPr lang="ru-RU" dirty="0"/>
              </a:p>
              <a:p>
                <a:pPr marL="4572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988840"/>
                <a:ext cx="8964488" cy="4869160"/>
              </a:xfrm>
              <a:blipFill rotWithShape="1">
                <a:blip r:embed="rId3"/>
                <a:stretch>
                  <a:fillRect l="-748" t="-2628" r="-1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Левая фигурная скобка 3"/>
          <p:cNvSpPr/>
          <p:nvPr/>
        </p:nvSpPr>
        <p:spPr>
          <a:xfrm>
            <a:off x="1547664" y="2764466"/>
            <a:ext cx="360040" cy="8640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03906"/>
            <a:ext cx="979562" cy="37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84467"/>
              </p:ext>
            </p:extLst>
          </p:nvPr>
        </p:nvGraphicFramePr>
        <p:xfrm>
          <a:off x="2738690" y="4824536"/>
          <a:ext cx="2740864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5" imgW="1536033" imgH="266584" progId="Equation.DSMT4">
                  <p:embed/>
                </p:oleObj>
              </mc:Choice>
              <mc:Fallback>
                <p:oleObj r:id="rId5" imgW="1536033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690" y="4824536"/>
                        <a:ext cx="2740864" cy="476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69911"/>
              </p:ext>
            </p:extLst>
          </p:nvPr>
        </p:nvGraphicFramePr>
        <p:xfrm>
          <a:off x="1475656" y="5517232"/>
          <a:ext cx="122401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7" imgW="494870" imgH="266469" progId="Equation.DSMT4">
                  <p:embed/>
                </p:oleObj>
              </mc:Choice>
              <mc:Fallback>
                <p:oleObj r:id="rId7" imgW="494870" imgH="2664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517232"/>
                        <a:ext cx="1224016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580979"/>
              </p:ext>
            </p:extLst>
          </p:nvPr>
        </p:nvGraphicFramePr>
        <p:xfrm>
          <a:off x="3707904" y="5517232"/>
          <a:ext cx="113412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9" imgW="596900" imgH="228600" progId="Equation.DSMT4">
                  <p:embed/>
                </p:oleObj>
              </mc:Choice>
              <mc:Fallback>
                <p:oleObj r:id="rId9" imgW="5969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517232"/>
                        <a:ext cx="1134126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1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6741368"/>
          </a:xfrm>
        </p:spPr>
        <p:txBody>
          <a:bodyPr>
            <a:noAutofit/>
          </a:bodyPr>
          <a:lstStyle/>
          <a:p>
            <a:r>
              <a:rPr lang="uz-Cyrl-UZ" dirty="0">
                <a:solidFill>
                  <a:schemeClr val="tx1"/>
                </a:solidFill>
              </a:rPr>
              <a:t>1-</a:t>
            </a:r>
            <a:r>
              <a:rPr lang="uz-Cyrl-UZ" i="1" dirty="0">
                <a:solidFill>
                  <a:schemeClr val="tx1"/>
                </a:solidFill>
              </a:rPr>
              <a:t>misol</a:t>
            </a:r>
            <a:r>
              <a:rPr lang="uz-Cyrl-UZ" dirty="0">
                <a:solidFill>
                  <a:schemeClr val="tx1"/>
                </a:solidFill>
              </a:rPr>
              <a:t>. </a:t>
            </a:r>
            <a:r>
              <a:rPr lang="uz-Cyrl-UZ" dirty="0" smtClean="0">
                <a:solidFill>
                  <a:schemeClr val="tx1"/>
                </a:solidFill>
              </a:rPr>
              <a:t>                   </a:t>
            </a:r>
            <a:r>
              <a:rPr lang="en-US" dirty="0" smtClean="0">
                <a:solidFill>
                  <a:schemeClr val="tx1"/>
                </a:solidFill>
              </a:rPr>
              <a:t>da </a:t>
            </a:r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uz-Cyrl-UZ" dirty="0" smtClean="0">
                <a:solidFill>
                  <a:schemeClr val="tx1"/>
                </a:solidFill>
              </a:rPr>
              <a:t>berilgan</a:t>
            </a:r>
          </a:p>
          <a:p>
            <a:endParaRPr lang="uz-Cyrl-UZ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Bu </a:t>
            </a:r>
            <a:r>
              <a:rPr lang="en-US" dirty="0" err="1">
                <a:solidFill>
                  <a:schemeClr val="tx1"/>
                </a:solidFill>
              </a:rPr>
              <a:t>sistema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z-Cyrl-UZ" i="1" dirty="0">
                <a:solidFill>
                  <a:schemeClr val="tx1"/>
                </a:solidFill>
              </a:rPr>
              <a:t>y</a:t>
            </a:r>
            <a:r>
              <a:rPr lang="uz-Cyrl-UZ" dirty="0">
                <a:solidFill>
                  <a:schemeClr val="tx1"/>
                </a:solidFill>
              </a:rPr>
              <a:t>=</a:t>
            </a:r>
            <a:r>
              <a:rPr lang="uz-Cyrl-UZ" i="1" dirty="0">
                <a:solidFill>
                  <a:schemeClr val="tx1"/>
                </a:solidFill>
              </a:rPr>
              <a:t>f</a:t>
            </a:r>
            <a:r>
              <a:rPr lang="uz-Cyrl-UZ" dirty="0">
                <a:solidFill>
                  <a:schemeClr val="tx1"/>
                </a:solidFill>
              </a:rPr>
              <a:t>(</a:t>
            </a:r>
            <a:r>
              <a:rPr lang="uz-Cyrl-UZ" i="1" dirty="0">
                <a:solidFill>
                  <a:schemeClr val="tx1"/>
                </a:solidFill>
              </a:rPr>
              <a:t>x</a:t>
            </a:r>
            <a:r>
              <a:rPr lang="uz-Cyrl-UZ" dirty="0">
                <a:solidFill>
                  <a:schemeClr val="tx1"/>
                </a:solidFill>
              </a:rPr>
              <a:t>) funksiyani aniqlaydimi? </a:t>
            </a:r>
            <a:endParaRPr lang="uz-Cyrl-UZ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i="1" dirty="0" err="1">
                <a:solidFill>
                  <a:schemeClr val="tx1"/>
                </a:solidFill>
              </a:rPr>
              <a:t>Yechish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i="1" dirty="0">
                <a:solidFill>
                  <a:schemeClr val="tx1"/>
                </a:solidFill>
              </a:rPr>
              <a:t>x=t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funksiya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z-Cyrl-UZ" dirty="0">
                <a:solidFill>
                  <a:schemeClr val="tx1"/>
                </a:solidFill>
              </a:rPr>
              <a:t>da qat’iy monoton va </a:t>
            </a:r>
            <a:r>
              <a:rPr lang="uz-Cyrl-UZ" dirty="0" smtClean="0">
                <a:solidFill>
                  <a:schemeClr val="tx1"/>
                </a:solidFill>
              </a:rPr>
              <a:t>                   </a:t>
            </a:r>
            <a:r>
              <a:rPr lang="en-US" dirty="0" smtClean="0">
                <a:solidFill>
                  <a:schemeClr val="tx1"/>
                </a:solidFill>
              </a:rPr>
              <a:t>da </a:t>
            </a:r>
            <a:r>
              <a:rPr lang="en-US" dirty="0" err="1">
                <a:solidFill>
                  <a:schemeClr val="tx1"/>
                </a:solidFill>
              </a:rPr>
              <a:t>teskari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funksiyasi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</a:rPr>
              <a:t>mavjud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uz-Cyrl-UZ" dirty="0">
                <a:solidFill>
                  <a:schemeClr val="tx1"/>
                </a:solidFill>
              </a:rPr>
              <a:t>Bundan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</a:t>
            </a:r>
            <a:r>
              <a:rPr lang="uz-Cyrl-UZ" dirty="0" smtClean="0">
                <a:solidFill>
                  <a:schemeClr val="tx1"/>
                </a:solidFill>
              </a:rPr>
              <a:t>sistema </a:t>
            </a:r>
            <a:r>
              <a:rPr lang="uz-Cyrl-UZ" i="1" dirty="0">
                <a:solidFill>
                  <a:schemeClr val="tx1"/>
                </a:solidFill>
              </a:rPr>
              <a:t>y</a:t>
            </a:r>
            <a:r>
              <a:rPr lang="uz-Cyrl-UZ" dirty="0">
                <a:solidFill>
                  <a:schemeClr val="tx1"/>
                </a:solidFill>
              </a:rPr>
              <a:t> ni </a:t>
            </a:r>
            <a:r>
              <a:rPr lang="uz-Cyrl-UZ" i="1" dirty="0" smtClean="0">
                <a:solidFill>
                  <a:schemeClr val="tx1"/>
                </a:solidFill>
              </a:rPr>
              <a:t>x</a:t>
            </a:r>
            <a:r>
              <a:rPr lang="uz-Cyrl-UZ" dirty="0" smtClean="0">
                <a:solidFill>
                  <a:schemeClr val="tx1"/>
                </a:solidFill>
              </a:rPr>
              <a:t> </a:t>
            </a:r>
          </a:p>
          <a:p>
            <a:pPr marL="45720" indent="0">
              <a:buNone/>
            </a:pPr>
            <a:r>
              <a:rPr lang="uz-Cyrl-UZ" dirty="0" smtClean="0">
                <a:solidFill>
                  <a:schemeClr val="tx1"/>
                </a:solidFill>
              </a:rPr>
              <a:t>ning funksiyasi </a:t>
            </a:r>
            <a:r>
              <a:rPr lang="uz-Cyrl-UZ" dirty="0">
                <a:solidFill>
                  <a:schemeClr val="tx1"/>
                </a:solidFill>
              </a:rPr>
              <a:t>sifatida aniqlaydi. </a:t>
            </a:r>
          </a:p>
          <a:p>
            <a:pPr marL="45720" indent="0">
              <a:buNone/>
            </a:pPr>
            <a:r>
              <a:rPr lang="uz-Cyrl-UZ" dirty="0">
                <a:solidFill>
                  <a:schemeClr val="tx1"/>
                </a:solidFill>
              </a:rPr>
              <a:t>Bu holda </a:t>
            </a:r>
            <a:r>
              <a:rPr lang="uz-Cyrl-UZ" i="1" dirty="0">
                <a:solidFill>
                  <a:schemeClr val="tx1"/>
                </a:solidFill>
              </a:rPr>
              <a:t>y</a:t>
            </a:r>
            <a:r>
              <a:rPr lang="uz-Cyrl-UZ" dirty="0">
                <a:solidFill>
                  <a:schemeClr val="tx1"/>
                </a:solidFill>
              </a:rPr>
              <a:t> funksiyani </a:t>
            </a:r>
            <a:r>
              <a:rPr lang="uz-Cyrl-UZ" i="1" dirty="0">
                <a:solidFill>
                  <a:schemeClr val="tx1"/>
                </a:solidFill>
              </a:rPr>
              <a:t>t</a:t>
            </a:r>
            <a:r>
              <a:rPr lang="uz-Cyrl-UZ" dirty="0">
                <a:solidFill>
                  <a:schemeClr val="tx1"/>
                </a:solidFill>
              </a:rPr>
              <a:t> parametrni yo‘qotish orqali </a:t>
            </a:r>
            <a:r>
              <a:rPr lang="uz-Cyrl-UZ" i="1" dirty="0">
                <a:solidFill>
                  <a:schemeClr val="tx1"/>
                </a:solidFill>
              </a:rPr>
              <a:t>x</a:t>
            </a:r>
            <a:r>
              <a:rPr lang="uz-Cyrl-UZ" dirty="0">
                <a:solidFill>
                  <a:schemeClr val="tx1"/>
                </a:solidFill>
              </a:rPr>
              <a:t> orqali </a:t>
            </a:r>
            <a:endParaRPr lang="uz-Cyrl-UZ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uz-Cyrl-UZ" dirty="0" smtClean="0">
                <a:solidFill>
                  <a:schemeClr val="tx1"/>
                </a:solidFill>
              </a:rPr>
              <a:t>ifodalash </a:t>
            </a:r>
            <a:r>
              <a:rPr lang="uz-Cyrl-UZ" dirty="0">
                <a:solidFill>
                  <a:schemeClr val="tx1"/>
                </a:solidFill>
              </a:rPr>
              <a:t>mumkin</a:t>
            </a:r>
            <a:r>
              <a:rPr lang="uz-Cyrl-UZ" dirty="0" smtClean="0">
                <a:solidFill>
                  <a:schemeClr val="tx1"/>
                </a:solidFill>
              </a:rPr>
              <a:t>:                  , </a:t>
            </a:r>
            <a:r>
              <a:rPr lang="uz-Cyrl-UZ" dirty="0">
                <a:solidFill>
                  <a:schemeClr val="tx1"/>
                </a:solidFill>
              </a:rPr>
              <a:t>bu yerda </a:t>
            </a:r>
            <a:r>
              <a:rPr lang="uz-Cyrl-UZ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uz-Cyrl-UZ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uz-Cyrl-UZ" dirty="0">
                <a:solidFill>
                  <a:schemeClr val="tx1"/>
                </a:solidFill>
              </a:rPr>
              <a:t>2</a:t>
            </a:r>
            <a:r>
              <a:rPr lang="uz-Cyrl-UZ" dirty="0" smtClean="0">
                <a:solidFill>
                  <a:schemeClr val="tx1"/>
                </a:solidFill>
              </a:rPr>
              <a:t>-</a:t>
            </a:r>
            <a:r>
              <a:rPr lang="uz-Cyrl-UZ" i="1" dirty="0" smtClean="0">
                <a:solidFill>
                  <a:schemeClr val="tx1"/>
                </a:solidFill>
              </a:rPr>
              <a:t>misol</a:t>
            </a:r>
            <a:r>
              <a:rPr lang="uz-Cyrl-UZ" dirty="0">
                <a:solidFill>
                  <a:schemeClr val="tx1"/>
                </a:solidFill>
              </a:rPr>
              <a:t>. </a:t>
            </a:r>
            <a:r>
              <a:rPr lang="uz-Cyrl-UZ" dirty="0" smtClean="0">
                <a:solidFill>
                  <a:schemeClr val="tx1"/>
                </a:solidFill>
              </a:rPr>
              <a:t>                                                                            (2)</a:t>
            </a:r>
          </a:p>
          <a:p>
            <a:pPr marL="45720" indent="0">
              <a:buNone/>
            </a:pPr>
            <a:r>
              <a:rPr lang="en-US" dirty="0" err="1">
                <a:solidFill>
                  <a:schemeClr val="tx1"/>
                </a:solidFill>
              </a:rPr>
              <a:t>funksiya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berilgan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bo‘lsin</a:t>
            </a:r>
            <a:r>
              <a:rPr lang="en-US" dirty="0">
                <a:solidFill>
                  <a:schemeClr val="tx1"/>
                </a:solidFill>
              </a:rPr>
              <a:t>. Bu </a:t>
            </a:r>
            <a:r>
              <a:rPr lang="en-US" dirty="0" err="1">
                <a:solidFill>
                  <a:schemeClr val="tx1"/>
                </a:solidFill>
              </a:rPr>
              <a:t>funksiyani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parametrik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usulda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yozing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Yechish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Bunda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trigonometrik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funksiyalardan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foydalanish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qulay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i="1" dirty="0">
                <a:solidFill>
                  <a:schemeClr val="tx1"/>
                </a:solidFill>
              </a:rPr>
              <a:t>x=</a:t>
            </a:r>
            <a:r>
              <a:rPr lang="en-US" i="1" dirty="0" err="1">
                <a:solidFill>
                  <a:schemeClr val="tx1"/>
                </a:solidFill>
              </a:rPr>
              <a:t>a</a:t>
            </a:r>
            <a:r>
              <a:rPr lang="en-US" dirty="0" err="1">
                <a:solidFill>
                  <a:schemeClr val="tx1"/>
                </a:solidFill>
              </a:rPr>
              <a:t>cos</a:t>
            </a:r>
            <a:r>
              <a:rPr lang="en-US" i="1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z-Cyrl-UZ" dirty="0" smtClean="0">
                <a:solidFill>
                  <a:schemeClr val="tx1"/>
                </a:solidFill>
              </a:rPr>
              <a:t>funksiyani           da </a:t>
            </a:r>
            <a:r>
              <a:rPr lang="uz-Cyrl-UZ" dirty="0">
                <a:solidFill>
                  <a:schemeClr val="tx1"/>
                </a:solidFill>
              </a:rPr>
              <a:t>qaraymiz, u holda  </a:t>
            </a:r>
            <a:r>
              <a:rPr lang="uz-Cyrl-UZ" dirty="0" smtClean="0">
                <a:solidFill>
                  <a:schemeClr val="tx1"/>
                </a:solidFill>
              </a:rPr>
              <a:t>               bo‘ladi</a:t>
            </a:r>
            <a:r>
              <a:rPr lang="uz-Cyrl-UZ" dirty="0">
                <a:solidFill>
                  <a:schemeClr val="tx1"/>
                </a:solidFill>
              </a:rPr>
              <a:t>.   </a:t>
            </a:r>
            <a:endParaRPr lang="uz-Cyrl-UZ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uz-Cyrl-UZ" dirty="0">
                <a:solidFill>
                  <a:schemeClr val="tx1"/>
                </a:solidFill>
              </a:rPr>
              <a:t> </a:t>
            </a:r>
            <a:r>
              <a:rPr lang="uz-Cyrl-UZ" dirty="0" smtClean="0">
                <a:solidFill>
                  <a:schemeClr val="tx1"/>
                </a:solidFill>
              </a:rPr>
              <a:t>                                                                   da </a:t>
            </a:r>
            <a:r>
              <a:rPr lang="uz-Cyrl-UZ" dirty="0">
                <a:solidFill>
                  <a:schemeClr val="tx1"/>
                </a:solidFill>
              </a:rPr>
              <a:t>, </a:t>
            </a:r>
            <a:r>
              <a:rPr lang="uz-Cyrl-UZ" dirty="0" smtClean="0">
                <a:solidFill>
                  <a:schemeClr val="tx1"/>
                </a:solidFill>
              </a:rPr>
              <a:t>             shu </a:t>
            </a:r>
            <a:r>
              <a:rPr lang="uz-Cyrl-UZ" dirty="0">
                <a:solidFill>
                  <a:schemeClr val="tx1"/>
                </a:solidFill>
              </a:rPr>
              <a:t>sababli </a:t>
            </a:r>
            <a:r>
              <a:rPr lang="en-US" i="1" dirty="0">
                <a:solidFill>
                  <a:schemeClr val="tx1"/>
                </a:solidFill>
              </a:rPr>
              <a:t>y=</a:t>
            </a:r>
            <a:r>
              <a:rPr lang="en-US" i="1" dirty="0" err="1">
                <a:solidFill>
                  <a:schemeClr val="tx1"/>
                </a:solidFill>
              </a:rPr>
              <a:t>asint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endParaRPr lang="ru-RU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uz-Cyrl-UZ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306918"/>
              </p:ext>
            </p:extLst>
          </p:nvPr>
        </p:nvGraphicFramePr>
        <p:xfrm>
          <a:off x="1619672" y="188640"/>
          <a:ext cx="1584176" cy="3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r:id="rId4" imgW="990600" imgH="228600" progId="Equation.DSMT4">
                  <p:embed/>
                </p:oleObj>
              </mc:Choice>
              <mc:Fallback>
                <p:oleObj r:id="rId4" imgW="990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8640"/>
                        <a:ext cx="1584176" cy="332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735275"/>
              </p:ext>
            </p:extLst>
          </p:nvPr>
        </p:nvGraphicFramePr>
        <p:xfrm>
          <a:off x="3491880" y="-1"/>
          <a:ext cx="1296144" cy="89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r:id="rId6" imgW="571252" imgH="571252" progId="Equation.DSMT4">
                  <p:embed/>
                </p:oleObj>
              </mc:Choice>
              <mc:Fallback>
                <p:oleObj r:id="rId6" imgW="571252" imgH="57125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-1"/>
                        <a:ext cx="1296144" cy="892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5723"/>
              </p:ext>
            </p:extLst>
          </p:nvPr>
        </p:nvGraphicFramePr>
        <p:xfrm>
          <a:off x="6084168" y="1484784"/>
          <a:ext cx="1475657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r:id="rId8" imgW="990600" imgH="228600" progId="Equation.DSMT4">
                  <p:embed/>
                </p:oleObj>
              </mc:Choice>
              <mc:Fallback>
                <p:oleObj r:id="rId8" imgW="9906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484784"/>
                        <a:ext cx="1475657" cy="404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94429"/>
              </p:ext>
            </p:extLst>
          </p:nvPr>
        </p:nvGraphicFramePr>
        <p:xfrm>
          <a:off x="2555776" y="1772816"/>
          <a:ext cx="96010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r:id="rId10" imgW="494870" imgH="253780" progId="Equation.DSMT4">
                  <p:embed/>
                </p:oleObj>
              </mc:Choice>
              <mc:Fallback>
                <p:oleObj r:id="rId10" imgW="494870" imgH="2537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772816"/>
                        <a:ext cx="96010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56056"/>
              </p:ext>
            </p:extLst>
          </p:nvPr>
        </p:nvGraphicFramePr>
        <p:xfrm>
          <a:off x="5652120" y="1772816"/>
          <a:ext cx="93610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r:id="rId12" imgW="571252" imgH="571252" progId="Equation.DSMT4">
                  <p:embed/>
                </p:oleObj>
              </mc:Choice>
              <mc:Fallback>
                <p:oleObj r:id="rId12" imgW="571252" imgH="57125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772816"/>
                        <a:ext cx="936104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30181"/>
              </p:ext>
            </p:extLst>
          </p:nvPr>
        </p:nvGraphicFramePr>
        <p:xfrm>
          <a:off x="2699792" y="3000129"/>
          <a:ext cx="1512168" cy="64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r:id="rId13" imgW="647700" imgH="279400" progId="Equation.DSMT4">
                  <p:embed/>
                </p:oleObj>
              </mc:Choice>
              <mc:Fallback>
                <p:oleObj r:id="rId13" imgW="647700" imgH="279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000129"/>
                        <a:ext cx="1512168" cy="644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487161"/>
              </p:ext>
            </p:extLst>
          </p:nvPr>
        </p:nvGraphicFramePr>
        <p:xfrm>
          <a:off x="5580112" y="3096344"/>
          <a:ext cx="2088232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r:id="rId15" imgW="939800" imgH="228600" progId="Equation.DSMT4">
                  <p:embed/>
                </p:oleObj>
              </mc:Choice>
              <mc:Fallback>
                <p:oleObj r:id="rId15" imgW="9398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096344"/>
                        <a:ext cx="2088232" cy="476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53669"/>
              </p:ext>
            </p:extLst>
          </p:nvPr>
        </p:nvGraphicFramePr>
        <p:xfrm>
          <a:off x="1416574" y="3861048"/>
          <a:ext cx="445157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r:id="rId17" imgW="2159000" imgH="304800" progId="Equation.DSMT4">
                  <p:embed/>
                </p:oleObj>
              </mc:Choice>
              <mc:Fallback>
                <p:oleObj r:id="rId17" imgW="2159000" imgH="304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574" y="3861048"/>
                        <a:ext cx="4451570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02177"/>
              </p:ext>
            </p:extLst>
          </p:nvPr>
        </p:nvGraphicFramePr>
        <p:xfrm>
          <a:off x="2843808" y="5589240"/>
          <a:ext cx="65465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r:id="rId19" imgW="406048" imgH="215713" progId="Equation.DSMT4">
                  <p:embed/>
                </p:oleObj>
              </mc:Choice>
              <mc:Fallback>
                <p:oleObj r:id="rId19" imgW="406048" imgH="215713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589240"/>
                        <a:ext cx="654659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30190"/>
              </p:ext>
            </p:extLst>
          </p:nvPr>
        </p:nvGraphicFramePr>
        <p:xfrm>
          <a:off x="6300192" y="5517232"/>
          <a:ext cx="1368152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r:id="rId21" imgW="761669" imgH="215806" progId="Equation.DSMT4">
                  <p:embed/>
                </p:oleObj>
              </mc:Choice>
              <mc:Fallback>
                <p:oleObj r:id="rId21" imgW="761669" imgH="215806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517232"/>
                        <a:ext cx="1368152" cy="476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92496"/>
              </p:ext>
            </p:extLst>
          </p:nvPr>
        </p:nvGraphicFramePr>
        <p:xfrm>
          <a:off x="179512" y="5877272"/>
          <a:ext cx="511475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r:id="rId23" imgW="2794000" imgH="317500" progId="Equation.DSMT4">
                  <p:embed/>
                </p:oleObj>
              </mc:Choice>
              <mc:Fallback>
                <p:oleObj r:id="rId23" imgW="2794000" imgH="3175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877272"/>
                        <a:ext cx="5114750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14935"/>
              </p:ext>
            </p:extLst>
          </p:nvPr>
        </p:nvGraphicFramePr>
        <p:xfrm>
          <a:off x="5357501" y="5949280"/>
          <a:ext cx="65465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r:id="rId25" imgW="406048" imgH="215713" progId="Equation.DSMT4">
                  <p:embed/>
                </p:oleObj>
              </mc:Choice>
              <mc:Fallback>
                <p:oleObj r:id="rId25" imgW="40604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501" y="5949280"/>
                        <a:ext cx="654659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788965"/>
              </p:ext>
            </p:extLst>
          </p:nvPr>
        </p:nvGraphicFramePr>
        <p:xfrm>
          <a:off x="6552728" y="5976664"/>
          <a:ext cx="10436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r:id="rId26" imgW="583947" imgH="190417" progId="Equation.DSMT4">
                  <p:embed/>
                </p:oleObj>
              </mc:Choice>
              <mc:Fallback>
                <p:oleObj r:id="rId26" imgW="583947" imgH="190417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728" y="5976664"/>
                        <a:ext cx="1043608" cy="404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3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Demak</a:t>
            </a:r>
            <a:r>
              <a:rPr lang="ru-RU" dirty="0"/>
              <a:t>, </a:t>
            </a:r>
            <a:r>
              <a:rPr lang="ru-RU" dirty="0" err="1"/>
              <a:t>berilgan</a:t>
            </a:r>
            <a:r>
              <a:rPr lang="ru-RU" dirty="0"/>
              <a:t> </a:t>
            </a:r>
            <a:r>
              <a:rPr lang="ru-RU" dirty="0" err="1" smtClean="0"/>
              <a:t>funksiyani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</a:t>
            </a:r>
            <a:r>
              <a:rPr lang="en-US" dirty="0" err="1" smtClean="0"/>
              <a:t>Yuqoridagi</a:t>
            </a:r>
            <a:r>
              <a:rPr lang="en-US" dirty="0" smtClean="0"/>
              <a:t> </a:t>
            </a:r>
            <a:r>
              <a:rPr lang="en-US" dirty="0" err="1"/>
              <a:t>funksiyani</a:t>
            </a:r>
            <a:r>
              <a:rPr lang="en-US" dirty="0"/>
              <a:t> 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ham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Buni</a:t>
            </a:r>
            <a:r>
              <a:rPr lang="en-US" dirty="0"/>
              <a:t> </a:t>
            </a:r>
            <a:r>
              <a:rPr lang="en-US" dirty="0" err="1"/>
              <a:t>tekshirib</a:t>
            </a:r>
            <a:r>
              <a:rPr lang="en-US" dirty="0"/>
              <a:t> </a:t>
            </a:r>
            <a:r>
              <a:rPr lang="en-US" dirty="0" err="1"/>
              <a:t>ko‘rishni</a:t>
            </a:r>
            <a:r>
              <a:rPr lang="en-US" dirty="0"/>
              <a:t> </a:t>
            </a:r>
            <a:r>
              <a:rPr lang="en-US" dirty="0" err="1"/>
              <a:t>o‘quvchilarga</a:t>
            </a:r>
            <a:r>
              <a:rPr lang="en-US" dirty="0"/>
              <a:t> </a:t>
            </a:r>
            <a:r>
              <a:rPr lang="en-US" dirty="0" err="1"/>
              <a:t>qoldiramiz</a:t>
            </a:r>
            <a:r>
              <a:rPr lang="en-US" dirty="0"/>
              <a:t>.</a:t>
            </a:r>
            <a:endParaRPr lang="ru-RU" dirty="0"/>
          </a:p>
          <a:p>
            <a:pPr marL="45720" indent="0">
              <a:buNone/>
            </a:pPr>
            <a:r>
              <a:rPr lang="uz-Cyrl-UZ" dirty="0" smtClean="0"/>
              <a:t>Agar sodda chiziqda parametrni  </a:t>
            </a:r>
            <a:r>
              <a:rPr lang="uz-Cyrl-UZ" i="1" dirty="0" smtClean="0"/>
              <a:t>t=t</a:t>
            </a:r>
            <a:r>
              <a:rPr lang="uz-Cyrl-UZ" baseline="-25000" dirty="0" smtClean="0"/>
              <a:t>0</a:t>
            </a:r>
            <a:r>
              <a:rPr lang="uz-Cyrl-UZ" dirty="0" smtClean="0"/>
              <a:t> va </a:t>
            </a:r>
            <a:r>
              <a:rPr lang="uz-Cyrl-UZ" i="1" dirty="0" smtClean="0"/>
              <a:t>t=t</a:t>
            </a:r>
            <a:r>
              <a:rPr lang="uz-Cyrl-UZ" baseline="-25000" dirty="0" smtClean="0"/>
              <a:t>1</a:t>
            </a:r>
            <a:r>
              <a:rPr lang="uz-Cyrl-UZ" dirty="0" smtClean="0"/>
              <a:t> qiymatlarga tekislikda bitta nuqta mos kelsa, u holda bu chiziq </a:t>
            </a:r>
            <a:r>
              <a:rPr lang="uz-Cyrl-UZ" i="1" dirty="0" smtClean="0"/>
              <a:t>sodda yopiq</a:t>
            </a:r>
            <a:r>
              <a:rPr lang="uz-Cyrl-UZ" dirty="0" smtClean="0"/>
              <a:t> </a:t>
            </a:r>
            <a:r>
              <a:rPr lang="uz-Cyrl-UZ" i="1" dirty="0" smtClean="0"/>
              <a:t>chiziq </a:t>
            </a:r>
            <a:r>
              <a:rPr lang="uz-Cyrl-UZ" dirty="0" smtClean="0"/>
              <a:t>deyiladi. Bunga misol sifatida </a:t>
            </a:r>
            <a:r>
              <a:rPr lang="uz-Cyrl-UZ" dirty="0"/>
              <a:t>berilgan ellipsni qarash mumkin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36555"/>
              </p:ext>
            </p:extLst>
          </p:nvPr>
        </p:nvGraphicFramePr>
        <p:xfrm>
          <a:off x="1235453" y="548680"/>
          <a:ext cx="3320711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3" imgW="1841500" imgH="546100" progId="Equation.DSMT4">
                  <p:embed/>
                </p:oleObj>
              </mc:Choice>
              <mc:Fallback>
                <p:oleObj r:id="rId3" imgW="18415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453" y="548680"/>
                        <a:ext cx="3320711" cy="980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975297"/>
              </p:ext>
            </p:extLst>
          </p:nvPr>
        </p:nvGraphicFramePr>
        <p:xfrm>
          <a:off x="1475656" y="2276872"/>
          <a:ext cx="3357050" cy="150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5" imgW="2184400" imgH="977900" progId="Equation.DSMT4">
                  <p:embed/>
                </p:oleObj>
              </mc:Choice>
              <mc:Fallback>
                <p:oleObj r:id="rId5" imgW="2184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76872"/>
                        <a:ext cx="3357050" cy="1509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21223"/>
              </p:ext>
            </p:extLst>
          </p:nvPr>
        </p:nvGraphicFramePr>
        <p:xfrm>
          <a:off x="2195736" y="5445224"/>
          <a:ext cx="3423945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7" imgW="1892300" imgH="546100" progId="Equation.DSMT4">
                  <p:embed/>
                </p:oleObj>
              </mc:Choice>
              <mc:Fallback>
                <p:oleObj r:id="rId7" imgW="1892300" imgH="546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445224"/>
                        <a:ext cx="3423945" cy="980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7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52128"/>
          </a:xfrm>
        </p:spPr>
        <p:txBody>
          <a:bodyPr/>
          <a:lstStyle/>
          <a:p>
            <a:pPr algn="ctr"/>
            <a:r>
              <a:rPr lang="uz-Cyrl-UZ" sz="3200" dirty="0">
                <a:effectLst/>
              </a:rPr>
              <a:t>Parametrik ko‘rinishda berilgan funksiyaning hosilasi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352928" cy="5256584"/>
          </a:xfrm>
        </p:spPr>
        <p:txBody>
          <a:bodyPr/>
          <a:lstStyle/>
          <a:p>
            <a:r>
              <a:rPr lang="uz-Cyrl-UZ" dirty="0"/>
              <a:t>Faraz qilaylik,  </a:t>
            </a:r>
            <a:r>
              <a:rPr lang="uz-Cyrl-UZ" i="1" dirty="0"/>
              <a:t>x </a:t>
            </a:r>
            <a:r>
              <a:rPr lang="uz-Cyrl-UZ" dirty="0"/>
              <a:t> argumentning  </a:t>
            </a:r>
            <a:r>
              <a:rPr lang="uz-Cyrl-UZ" i="1" dirty="0"/>
              <a:t>y</a:t>
            </a:r>
            <a:r>
              <a:rPr lang="uz-Cyrl-UZ" dirty="0"/>
              <a:t>  funksiyasi quyidagicha</a:t>
            </a:r>
            <a:endParaRPr lang="ru-RU" dirty="0"/>
          </a:p>
          <a:p>
            <a:pPr marL="45720" indent="0">
              <a:buNone/>
            </a:pPr>
            <a:r>
              <a:rPr lang="uz-Cyrl-UZ" dirty="0" smtClean="0"/>
              <a:t>                                                               (3)</a:t>
            </a:r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r>
              <a:rPr lang="en-US" dirty="0" err="1" smtClean="0"/>
              <a:t>parametrik</a:t>
            </a:r>
            <a:r>
              <a:rPr lang="en-US" dirty="0" smtClean="0"/>
              <a:t>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 </a:t>
            </a:r>
            <a:r>
              <a:rPr lang="uz-Cyrl-UZ" dirty="0"/>
              <a:t>bo‘lsin. </a:t>
            </a:r>
          </a:p>
          <a:p>
            <a:pPr marL="45720" indent="0">
              <a:buNone/>
            </a:pPr>
            <a:r>
              <a:rPr lang="uz-Cyrl-UZ" b="1" dirty="0"/>
              <a:t>Teorema.</a:t>
            </a:r>
            <a:r>
              <a:rPr lang="uz-Cyrl-UZ" dirty="0"/>
              <a:t>  Aytaylik </a:t>
            </a:r>
            <a:r>
              <a:rPr lang="ru-RU" i="1" dirty="0">
                <a:sym typeface="Symbol"/>
              </a:rPr>
              <a:t></a:t>
            </a:r>
            <a:r>
              <a:rPr lang="uz-Cyrl-UZ" i="1" dirty="0"/>
              <a:t>(t)</a:t>
            </a:r>
            <a:r>
              <a:rPr lang="uz-Cyrl-UZ" dirty="0"/>
              <a:t> va </a:t>
            </a:r>
            <a:r>
              <a:rPr lang="ru-RU" i="1" dirty="0">
                <a:sym typeface="Symbol"/>
              </a:rPr>
              <a:t></a:t>
            </a:r>
            <a:r>
              <a:rPr lang="uz-Cyrl-UZ" i="1" dirty="0"/>
              <a:t>(t)</a:t>
            </a:r>
            <a:r>
              <a:rPr lang="uz-Cyrl-UZ" dirty="0"/>
              <a:t> funksiyalar </a:t>
            </a:r>
            <a:r>
              <a:rPr lang="ru-RU" dirty="0">
                <a:sym typeface="Symbol"/>
              </a:rPr>
              <a:t></a:t>
            </a:r>
            <a:r>
              <a:rPr lang="uz-Cyrl-UZ" dirty="0"/>
              <a:t>;</a:t>
            </a:r>
            <a:r>
              <a:rPr lang="ru-RU" dirty="0">
                <a:sym typeface="Symbol"/>
              </a:rPr>
              <a:t></a:t>
            </a:r>
            <a:r>
              <a:rPr lang="ru-RU" dirty="0"/>
              <a:t> </a:t>
            </a:r>
            <a:r>
              <a:rPr lang="uz-Cyrl-UZ" dirty="0"/>
              <a:t>da uzluksiz va (</a:t>
            </a:r>
            <a:r>
              <a:rPr lang="ru-RU" dirty="0">
                <a:sym typeface="Symbol"/>
              </a:rPr>
              <a:t></a:t>
            </a:r>
            <a:r>
              <a:rPr lang="uz-Cyrl-UZ" dirty="0"/>
              <a:t>;</a:t>
            </a:r>
            <a:r>
              <a:rPr lang="ru-RU" dirty="0">
                <a:sym typeface="Symbol"/>
              </a:rPr>
              <a:t></a:t>
            </a:r>
            <a:r>
              <a:rPr lang="uz-Cyrl-UZ" dirty="0"/>
              <a:t>) da differensiallanuvchi  hamda  </a:t>
            </a:r>
            <a:r>
              <a:rPr lang="ru-RU" i="1" dirty="0">
                <a:sym typeface="Symbol"/>
              </a:rPr>
              <a:t></a:t>
            </a:r>
            <a:r>
              <a:rPr lang="uz-Cyrl-UZ" i="1" dirty="0"/>
              <a:t>’(t)</a:t>
            </a:r>
            <a:r>
              <a:rPr lang="uz-Cyrl-UZ" dirty="0"/>
              <a:t> shu intervalda ishorasini saqlasin. Agar </a:t>
            </a:r>
            <a:r>
              <a:rPr lang="uz-Cyrl-UZ" i="1" dirty="0"/>
              <a:t>x=</a:t>
            </a:r>
            <a:r>
              <a:rPr lang="en-US" i="1" dirty="0">
                <a:sym typeface="Symbol"/>
              </a:rPr>
              <a:t></a:t>
            </a:r>
            <a:r>
              <a:rPr lang="uz-Cyrl-UZ" i="1" dirty="0"/>
              <a:t>(t)</a:t>
            </a:r>
            <a:r>
              <a:rPr lang="uz-Cyrl-UZ" dirty="0"/>
              <a:t> funksiyaning qiymatlar to‘plami [</a:t>
            </a:r>
            <a:r>
              <a:rPr lang="uz-Cyrl-UZ" i="1" dirty="0"/>
              <a:t>a,b</a:t>
            </a:r>
            <a:r>
              <a:rPr lang="uz-Cyrl-UZ" dirty="0"/>
              <a:t>]  kesma bo‘lsa, u holda </a:t>
            </a:r>
            <a:r>
              <a:rPr lang="uz-Cyrl-UZ" i="1" dirty="0"/>
              <a:t>x=</a:t>
            </a:r>
            <a:r>
              <a:rPr lang="en-US" i="1" dirty="0">
                <a:sym typeface="Symbol"/>
              </a:rPr>
              <a:t></a:t>
            </a:r>
            <a:r>
              <a:rPr lang="uz-Cyrl-UZ" i="1" dirty="0"/>
              <a:t>(t), y=</a:t>
            </a:r>
            <a:r>
              <a:rPr lang="en-US" i="1" dirty="0">
                <a:sym typeface="Symbol"/>
              </a:rPr>
              <a:t></a:t>
            </a:r>
            <a:r>
              <a:rPr lang="uz-Cyrl-UZ" i="1" dirty="0"/>
              <a:t>(t)</a:t>
            </a:r>
            <a:r>
              <a:rPr lang="uz-Cyrl-UZ" dirty="0"/>
              <a:t> tenglamalar [</a:t>
            </a:r>
            <a:r>
              <a:rPr lang="uz-Cyrl-UZ" i="1" dirty="0"/>
              <a:t>a,b</a:t>
            </a:r>
            <a:r>
              <a:rPr lang="uz-Cyrl-UZ" dirty="0"/>
              <a:t>]  da uzluksiz, (</a:t>
            </a:r>
            <a:r>
              <a:rPr lang="uz-Cyrl-UZ" i="1" dirty="0"/>
              <a:t>a,b</a:t>
            </a:r>
            <a:r>
              <a:rPr lang="uz-Cyrl-UZ" dirty="0"/>
              <a:t>) da differensiallanuvchi bo‘lgan </a:t>
            </a:r>
            <a:r>
              <a:rPr lang="uz-Cyrl-UZ" i="1" dirty="0"/>
              <a:t>y=f(x)</a:t>
            </a:r>
            <a:r>
              <a:rPr lang="uz-Cyrl-UZ" dirty="0"/>
              <a:t> funksiyani aniqlaydi va 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      (4)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uz-Cyrl-UZ" dirty="0"/>
              <a:t>formula o‘rinli bo‘ladi</a:t>
            </a:r>
            <a:endParaRPr lang="uz-Cyrl-UZ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238652"/>
              </p:ext>
            </p:extLst>
          </p:nvPr>
        </p:nvGraphicFramePr>
        <p:xfrm>
          <a:off x="755576" y="1844824"/>
          <a:ext cx="309634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3" imgW="1574117" imgH="545863" progId="Equation.3">
                  <p:embed/>
                </p:oleObj>
              </mc:Choice>
              <mc:Fallback>
                <p:oleObj r:id="rId3" imgW="1574117" imgH="54586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44824"/>
                        <a:ext cx="3096344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107272"/>
              </p:ext>
            </p:extLst>
          </p:nvPr>
        </p:nvGraphicFramePr>
        <p:xfrm>
          <a:off x="1269152" y="5301208"/>
          <a:ext cx="3302848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Формула" r:id="rId5" imgW="1803400" imgH="495300" progId="Equation.3">
                  <p:embed/>
                </p:oleObj>
              </mc:Choice>
              <mc:Fallback>
                <p:oleObj name="Формула" r:id="rId5" imgW="18034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152" y="5301208"/>
                        <a:ext cx="3302848" cy="90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7920880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z-Cyrl-UZ" sz="2400" dirty="0"/>
              <a:t>3</a:t>
            </a:r>
            <a:r>
              <a:rPr lang="uz-Cyrl-UZ" sz="2400" dirty="0" smtClean="0"/>
              <a:t>-</a:t>
            </a:r>
            <a:r>
              <a:rPr lang="en-US" sz="2400" i="1" dirty="0" err="1"/>
              <a:t>misol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Ushbu</a:t>
            </a:r>
            <a:r>
              <a:rPr lang="en-US" sz="2400" dirty="0"/>
              <a:t>  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</a:t>
            </a:r>
            <a:r>
              <a:rPr lang="en-US" sz="2400" dirty="0" err="1" smtClean="0"/>
              <a:t>parametrik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r>
              <a:rPr lang="en-US" sz="2400" dirty="0" err="1" smtClean="0"/>
              <a:t>tenglamalar</a:t>
            </a:r>
            <a:r>
              <a:rPr lang="en-US" sz="2400" dirty="0" smtClean="0"/>
              <a:t> </a:t>
            </a:r>
            <a:r>
              <a:rPr lang="en-US" sz="2400" dirty="0" err="1" smtClean="0"/>
              <a:t>bilan</a:t>
            </a:r>
            <a:r>
              <a:rPr lang="en-US" sz="2400" dirty="0" smtClean="0"/>
              <a:t>  </a:t>
            </a:r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/>
              <a:t>funksiyaning</a:t>
            </a:r>
            <a:r>
              <a:rPr lang="en-US" sz="2400" dirty="0"/>
              <a:t> </a:t>
            </a:r>
            <a:r>
              <a:rPr lang="en-US" sz="2400" dirty="0" err="1"/>
              <a:t>hosilasini</a:t>
            </a:r>
            <a:r>
              <a:rPr lang="en-US" sz="2400" dirty="0"/>
              <a:t> toping</a:t>
            </a:r>
            <a:r>
              <a:rPr lang="en-US" sz="2400" dirty="0" smtClean="0"/>
              <a:t>.</a:t>
            </a:r>
            <a:endParaRPr lang="ru-RU" sz="2400" dirty="0"/>
          </a:p>
          <a:p>
            <a:pPr marL="45720" indent="0">
              <a:buNone/>
            </a:pPr>
            <a:r>
              <a:rPr lang="en-US" sz="2400" i="1" dirty="0" err="1"/>
              <a:t>Yechish</a:t>
            </a:r>
            <a:r>
              <a:rPr lang="en-US" sz="2400" dirty="0"/>
              <a:t>.</a:t>
            </a:r>
            <a:r>
              <a:rPr lang="uz-Cyrl-UZ" sz="2400" dirty="0"/>
              <a:t> (0</a:t>
            </a:r>
            <a:r>
              <a:rPr lang="en-US" sz="2400" dirty="0"/>
              <a:t>,</a:t>
            </a:r>
            <a:r>
              <a:rPr lang="uz-Cyrl-UZ" sz="2400" dirty="0">
                <a:sym typeface="Symbol"/>
              </a:rPr>
              <a:t></a:t>
            </a:r>
            <a:r>
              <a:rPr lang="uz-Cyrl-UZ" sz="2400" dirty="0"/>
              <a:t>/2)</a:t>
            </a:r>
            <a:r>
              <a:rPr lang="en-US" sz="2400" dirty="0"/>
              <a:t>   da      </a:t>
            </a:r>
            <a:r>
              <a:rPr lang="ru-RU" sz="2400" dirty="0" smtClean="0"/>
              <a:t>                                 </a:t>
            </a:r>
            <a:r>
              <a:rPr lang="en-US" sz="2400" dirty="0" err="1" smtClean="0"/>
              <a:t>va</a:t>
            </a:r>
            <a:r>
              <a:rPr lang="en-US" sz="2400" dirty="0" smtClean="0"/>
              <a:t> 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endParaRPr lang="ru-RU" sz="2400" dirty="0"/>
          </a:p>
          <a:p>
            <a:pPr marL="45720" indent="0">
              <a:buNone/>
            </a:pPr>
            <a:r>
              <a:rPr lang="en-US" sz="2400" dirty="0" err="1" smtClean="0"/>
              <a:t>kesmada</a:t>
            </a:r>
            <a:r>
              <a:rPr lang="en-US" sz="2400" dirty="0" smtClean="0"/>
              <a:t> </a:t>
            </a:r>
            <a:r>
              <a:rPr lang="uz-Cyrl-UZ" sz="2400" dirty="0" smtClean="0"/>
              <a:t>yuqoridagi</a:t>
            </a:r>
            <a:r>
              <a:rPr lang="en-US" sz="2400" dirty="0" smtClean="0"/>
              <a:t> </a:t>
            </a:r>
            <a:r>
              <a:rPr lang="en-US" sz="2400" dirty="0" err="1"/>
              <a:t>teoremaning</a:t>
            </a:r>
            <a:r>
              <a:rPr lang="en-US" sz="2400" dirty="0"/>
              <a:t> </a:t>
            </a:r>
            <a:r>
              <a:rPr lang="en-US" sz="2400" dirty="0" err="1"/>
              <a:t>barcha</a:t>
            </a:r>
            <a:r>
              <a:rPr lang="en-US" sz="2400" dirty="0"/>
              <a:t> </a:t>
            </a:r>
            <a:r>
              <a:rPr lang="en-US" sz="2400" dirty="0" err="1"/>
              <a:t>shartlari</a:t>
            </a:r>
            <a:r>
              <a:rPr lang="en-US" sz="2400" dirty="0"/>
              <a:t>  </a:t>
            </a:r>
            <a:r>
              <a:rPr lang="en-US" sz="2400" dirty="0" err="1"/>
              <a:t>bajariladi</a:t>
            </a:r>
            <a:r>
              <a:rPr lang="en-US" sz="2400" dirty="0"/>
              <a:t>. </a:t>
            </a:r>
            <a:r>
              <a:rPr lang="en-US" sz="2400" dirty="0" err="1"/>
              <a:t>Shuning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 </a:t>
            </a:r>
            <a:r>
              <a:rPr lang="en-US" sz="2400" dirty="0" smtClean="0"/>
              <a:t>(</a:t>
            </a:r>
            <a:r>
              <a:rPr lang="uz-Cyrl-UZ" sz="2400" dirty="0"/>
              <a:t>4</a:t>
            </a:r>
            <a:r>
              <a:rPr lang="en-US" sz="2400" dirty="0" smtClean="0"/>
              <a:t>) </a:t>
            </a:r>
            <a:r>
              <a:rPr lang="en-US" sz="2400" dirty="0" err="1"/>
              <a:t>formulaga</a:t>
            </a:r>
            <a:r>
              <a:rPr lang="en-US" sz="2400" dirty="0"/>
              <a:t> </a:t>
            </a:r>
            <a:r>
              <a:rPr lang="en-US" sz="2400" dirty="0" err="1"/>
              <a:t>ko‘ra</a:t>
            </a:r>
            <a:r>
              <a:rPr lang="en-US" sz="2400" dirty="0"/>
              <a:t> </a:t>
            </a:r>
            <a:endParaRPr lang="ru-RU" sz="2400" dirty="0" smtClean="0"/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r>
              <a:rPr lang="uz-Cyrl-UZ" sz="2400" dirty="0" smtClean="0"/>
              <a:t>  </a:t>
            </a:r>
            <a:r>
              <a:rPr lang="ru-RU" sz="2400" dirty="0" smtClean="0"/>
              <a:t>                                              </a:t>
            </a:r>
            <a:r>
              <a:rPr lang="en-US" sz="2400" dirty="0" err="1" smtClean="0"/>
              <a:t>bo‘ladi</a:t>
            </a:r>
            <a:r>
              <a:rPr lang="en-US" sz="2400" dirty="0"/>
              <a:t>.</a:t>
            </a:r>
            <a:endParaRPr lang="ru-RU" sz="2400" dirty="0"/>
          </a:p>
          <a:p>
            <a:pPr marL="45720" indent="0">
              <a:buNone/>
            </a:pP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902716"/>
              </p:ext>
            </p:extLst>
          </p:nvPr>
        </p:nvGraphicFramePr>
        <p:xfrm>
          <a:off x="2627784" y="548680"/>
          <a:ext cx="316835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Формула" r:id="rId3" imgW="2082800" imgH="596900" progId="Equation.3">
                  <p:embed/>
                </p:oleObj>
              </mc:Choice>
              <mc:Fallback>
                <p:oleObj name="Формула" r:id="rId3" imgW="2082800" imgH="596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48680"/>
                        <a:ext cx="3168352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46155"/>
              </p:ext>
            </p:extLst>
          </p:nvPr>
        </p:nvGraphicFramePr>
        <p:xfrm>
          <a:off x="3491880" y="2420888"/>
          <a:ext cx="3254240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Формула" r:id="rId5" imgW="1638300" imgH="279400" progId="Equation.3">
                  <p:embed/>
                </p:oleObj>
              </mc:Choice>
              <mc:Fallback>
                <p:oleObj name="Формула" r:id="rId5" imgW="1638300" imgH="279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420888"/>
                        <a:ext cx="3254240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4416"/>
              </p:ext>
            </p:extLst>
          </p:nvPr>
        </p:nvGraphicFramePr>
        <p:xfrm>
          <a:off x="611560" y="4077072"/>
          <a:ext cx="4113574" cy="101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Формула" r:id="rId7" imgW="1930400" imgH="482600" progId="Equation.3">
                  <p:embed/>
                </p:oleObj>
              </mc:Choice>
              <mc:Fallback>
                <p:oleObj name="Формула" r:id="rId7" imgW="19304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77072"/>
                        <a:ext cx="4113574" cy="1012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6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801</Words>
  <Application>Microsoft Office PowerPoint</Application>
  <PresentationFormat>Экран (4:3)</PresentationFormat>
  <Paragraphs>131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Воздушный поток</vt:lpstr>
      <vt:lpstr>MathType 6.0 Equation</vt:lpstr>
      <vt:lpstr>Microsoft Equation 3.0</vt:lpstr>
      <vt:lpstr>Формула</vt:lpstr>
      <vt:lpstr>Funksiyaning parametrik berilishi va uni differensiallash   </vt:lpstr>
      <vt:lpstr>REJA:</vt:lpstr>
      <vt:lpstr>O’tilgan mavzular bo’yicha savol-javob </vt:lpstr>
      <vt:lpstr>Darsning maqsadi. </vt:lpstr>
      <vt:lpstr>Funksiyaning parametrik berilishi </vt:lpstr>
      <vt:lpstr>Презентация PowerPoint</vt:lpstr>
      <vt:lpstr>Презентация PowerPoint</vt:lpstr>
      <vt:lpstr>Parametrik ko‘rinishda berilgan funksiyaning hosilasi</vt:lpstr>
      <vt:lpstr>Презентация PowerPoint</vt:lpstr>
      <vt:lpstr>Parametrik usulda berilgan chiziqqa o‘tkazilgan urinma va normal tenglamalari. </vt:lpstr>
      <vt:lpstr>Презентация PowerPoint</vt:lpstr>
      <vt:lpstr>Презентация PowerPoint</vt:lpstr>
      <vt:lpstr>B/BX/B  JADVALI</vt:lpstr>
      <vt:lpstr>O‘z-o‘zini tekshirish uchun savollar</vt:lpstr>
      <vt:lpstr>Insert jadvali</vt:lpstr>
      <vt:lpstr>Mustaqil yechish uchun misol va masalalar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UMK</cp:lastModifiedBy>
  <cp:revision>17</cp:revision>
  <dcterms:created xsi:type="dcterms:W3CDTF">2016-04-06T06:32:53Z</dcterms:created>
  <dcterms:modified xsi:type="dcterms:W3CDTF">2016-05-18T10:37:04Z</dcterms:modified>
</cp:coreProperties>
</file>