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72" r:id="rId15"/>
    <p:sldId id="277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901B7-266B-481A-A25D-69C183B4829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531FA-7C3F-433E-A080-1F27AAE62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81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4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32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95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63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8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07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78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69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818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75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52A0C-D8AC-4C5F-9AC3-A0A1A5D6D0C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A8B1F-0BAF-40F0-86C2-5246AC9DD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81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16" y="382012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Mavzu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</a:p>
          <a:p>
            <a:pPr algn="ctr"/>
            <a:endParaRPr lang="en-US" sz="5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Aniq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integral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tushunchasiga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olib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keladigan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masalalar.Integral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yig’indi,aniq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integralning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ta’rifi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algn="ctr"/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745172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4865"/>
            <a:ext cx="914400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97152"/>
            <a:ext cx="9144000" cy="2060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149080"/>
            <a:ext cx="715516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348880"/>
            <a:ext cx="100965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234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781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077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2448"/>
            <a:ext cx="9144000" cy="27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931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вал 3"/>
          <p:cNvSpPr/>
          <p:nvPr/>
        </p:nvSpPr>
        <p:spPr>
          <a:xfrm>
            <a:off x="2915816" y="2671649"/>
            <a:ext cx="3528392" cy="15490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Aniq</a:t>
            </a:r>
            <a:r>
              <a:rPr lang="en-US" sz="3200" dirty="0" smtClean="0"/>
              <a:t> </a:t>
            </a:r>
            <a:r>
              <a:rPr lang="en-US" sz="3200" dirty="0" err="1" smtClean="0"/>
              <a:t>integralning</a:t>
            </a:r>
            <a:r>
              <a:rPr lang="en-US" sz="3200" dirty="0" smtClean="0"/>
              <a:t> </a:t>
            </a:r>
            <a:r>
              <a:rPr lang="en-US" sz="3200" dirty="0" err="1" smtClean="0"/>
              <a:t>tatbiqlari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79631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2456004"/>
            <a:ext cx="1763688" cy="143466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Egri</a:t>
            </a:r>
            <a:r>
              <a:rPr lang="en-US" sz="2000" dirty="0" smtClean="0"/>
              <a:t> </a:t>
            </a:r>
            <a:r>
              <a:rPr lang="en-US" sz="2000" dirty="0" err="1" smtClean="0"/>
              <a:t>chiziqli</a:t>
            </a:r>
            <a:r>
              <a:rPr lang="en-US" sz="2000" dirty="0" smtClean="0"/>
              <a:t> </a:t>
            </a:r>
            <a:r>
              <a:rPr lang="en-US" sz="2000" dirty="0" err="1" smtClean="0"/>
              <a:t>trapetsiya</a:t>
            </a:r>
            <a:r>
              <a:rPr lang="en-US" sz="2000" dirty="0" smtClean="0"/>
              <a:t> </a:t>
            </a:r>
            <a:r>
              <a:rPr lang="en-US" sz="2000" dirty="0" err="1" smtClean="0"/>
              <a:t>yuzini</a:t>
            </a:r>
            <a:r>
              <a:rPr lang="en-US" sz="2000" dirty="0" smtClean="0"/>
              <a:t> </a:t>
            </a:r>
            <a:r>
              <a:rPr lang="en-US" sz="2000" dirty="0" err="1" smtClean="0"/>
              <a:t>hisoblashda</a:t>
            </a:r>
            <a:endParaRPr lang="ru-RU" sz="20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6555299" y="2967335"/>
            <a:ext cx="720080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>
            <a:off x="2051720" y="2984514"/>
            <a:ext cx="720080" cy="4616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452320" y="2456004"/>
            <a:ext cx="1691680" cy="13330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>
            <a:off x="4510620" y="2055188"/>
            <a:ext cx="360040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07904" y="332656"/>
            <a:ext cx="1800200" cy="10081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09638" y="5445224"/>
            <a:ext cx="1962004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4499992" y="4365104"/>
            <a:ext cx="33968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3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6079" y="58845"/>
            <a:ext cx="9143999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Takrorlash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uchun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savollar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</a:t>
            </a:r>
          </a:p>
          <a:p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1)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Egri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chiziqli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trapetsiya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nima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?</a:t>
            </a:r>
          </a:p>
          <a:p>
            <a:endParaRPr lang="en-US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2)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Aniq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va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aniq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	mas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integralning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farqi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nimada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?</a:t>
            </a:r>
          </a:p>
          <a:p>
            <a:endParaRPr lang="en-US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3)Integral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yig’indisi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deganda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nimani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tushunasiz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?</a:t>
            </a:r>
          </a:p>
          <a:p>
            <a:endParaRPr lang="en-US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4)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Darbuning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quyi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va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yuqori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yig’indilari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deb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nimaga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aytiladi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?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56860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03747" y="1961456"/>
            <a:ext cx="1872208" cy="4896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07904" y="1956692"/>
            <a:ext cx="1872208" cy="4896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48264" y="1956692"/>
            <a:ext cx="1944216" cy="4896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2781" y="332656"/>
            <a:ext cx="8712968" cy="7920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BBBX  </a:t>
            </a:r>
            <a:r>
              <a:rPr lang="en-US" sz="6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jadvali</a:t>
            </a:r>
            <a:endParaRPr lang="ru-RU" sz="6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>
            <a:off x="222781" y="2209627"/>
            <a:ext cx="1872208" cy="21602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203747" y="1772816"/>
            <a:ext cx="18722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BILAMAN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707904" y="1772816"/>
            <a:ext cx="18722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BILIB OLDIM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948264" y="1772816"/>
            <a:ext cx="194421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BILISHNI XOXLAYMAN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3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748"/>
            <a:ext cx="9148265" cy="6872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72224" y="-27384"/>
            <a:ext cx="1847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4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905232"/>
            <a:ext cx="8136904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just">
              <a:lnSpc>
                <a:spcPct val="150000"/>
              </a:lnSpc>
              <a:spcAft>
                <a:spcPts val="1000"/>
              </a:spcAft>
            </a:pPr>
            <a:r>
              <a:rPr lang="en-US" dirty="0" err="1">
                <a:latin typeface="Times New Roman"/>
                <a:ea typeface="Calibri"/>
              </a:rPr>
              <a:t>Foydalanilgan</a:t>
            </a:r>
            <a:r>
              <a:rPr lang="en-US" dirty="0">
                <a:latin typeface="Times New Roman"/>
                <a:ea typeface="Calibri"/>
              </a:rPr>
              <a:t> </a:t>
            </a:r>
            <a:r>
              <a:rPr lang="en-US" dirty="0" err="1">
                <a:latin typeface="Times New Roman"/>
                <a:ea typeface="Calibri"/>
              </a:rPr>
              <a:t>adabiyotlar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 dirty="0" err="1">
                <a:latin typeface="Times New Roman"/>
                <a:ea typeface="Calibri"/>
              </a:rPr>
              <a:t>Toshmetov</a:t>
            </a:r>
            <a:r>
              <a:rPr lang="en-US" dirty="0">
                <a:latin typeface="Times New Roman"/>
                <a:ea typeface="Calibri"/>
              </a:rPr>
              <a:t> O’., </a:t>
            </a:r>
            <a:r>
              <a:rPr lang="en-US" dirty="0" err="1">
                <a:latin typeface="Times New Roman"/>
                <a:ea typeface="Calibri"/>
              </a:rPr>
              <a:t>Turgunbayev</a:t>
            </a:r>
            <a:r>
              <a:rPr lang="en-US" dirty="0">
                <a:latin typeface="Times New Roman"/>
                <a:ea typeface="Calibri"/>
              </a:rPr>
              <a:t> R., </a:t>
            </a:r>
            <a:r>
              <a:rPr lang="en-US" dirty="0" err="1">
                <a:latin typeface="Times New Roman"/>
                <a:ea typeface="Calibri"/>
              </a:rPr>
              <a:t>Saydamatov</a:t>
            </a:r>
            <a:r>
              <a:rPr lang="en-US" dirty="0">
                <a:latin typeface="Times New Roman"/>
                <a:ea typeface="Calibri"/>
              </a:rPr>
              <a:t> E., </a:t>
            </a:r>
            <a:r>
              <a:rPr lang="en-US" dirty="0" err="1">
                <a:latin typeface="Times New Roman"/>
                <a:ea typeface="Calibri"/>
              </a:rPr>
              <a:t>Madirimov</a:t>
            </a:r>
            <a:r>
              <a:rPr lang="en-US" dirty="0">
                <a:latin typeface="Times New Roman"/>
                <a:ea typeface="Calibri"/>
              </a:rPr>
              <a:t> M. </a:t>
            </a:r>
            <a:r>
              <a:rPr lang="uz-Cyrl-UZ" dirty="0">
                <a:latin typeface="Times New Roman"/>
                <a:ea typeface="Calibri"/>
              </a:rPr>
              <a:t>Matematik analiz I</a:t>
            </a:r>
            <a:r>
              <a:rPr lang="en-US" dirty="0">
                <a:latin typeface="Times New Roman"/>
                <a:ea typeface="Calibri"/>
              </a:rPr>
              <a:t>-</a:t>
            </a:r>
            <a:r>
              <a:rPr lang="en-US" dirty="0" err="1">
                <a:latin typeface="Times New Roman"/>
                <a:ea typeface="Calibri"/>
              </a:rPr>
              <a:t>qism</a:t>
            </a:r>
            <a:r>
              <a:rPr lang="en-US" dirty="0">
                <a:latin typeface="Times New Roman"/>
                <a:ea typeface="Calibri"/>
              </a:rPr>
              <a:t>.</a:t>
            </a:r>
            <a:r>
              <a:rPr lang="uz-Cyrl-UZ" dirty="0">
                <a:latin typeface="Times New Roman"/>
                <a:ea typeface="Calibri"/>
              </a:rPr>
              <a:t> T.: “</a:t>
            </a:r>
            <a:r>
              <a:rPr lang="en-US" dirty="0" err="1">
                <a:latin typeface="Times New Roman"/>
                <a:ea typeface="Calibri"/>
              </a:rPr>
              <a:t>Extremum</a:t>
            </a:r>
            <a:r>
              <a:rPr lang="en-US" dirty="0">
                <a:latin typeface="Times New Roman"/>
                <a:ea typeface="Calibri"/>
              </a:rPr>
              <a:t>-Press</a:t>
            </a:r>
            <a:r>
              <a:rPr lang="uz-Cyrl-UZ" dirty="0">
                <a:latin typeface="Times New Roman"/>
                <a:ea typeface="Calibri"/>
              </a:rPr>
              <a:t>”</a:t>
            </a:r>
            <a:r>
              <a:rPr lang="en-US" dirty="0">
                <a:latin typeface="Times New Roman"/>
                <a:ea typeface="Calibri"/>
              </a:rPr>
              <a:t>, 2015. -307-312 bb.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 dirty="0">
                <a:latin typeface="Times New Roman"/>
                <a:ea typeface="Calibri"/>
              </a:rPr>
              <a:t>Claudia </a:t>
            </a:r>
            <a:r>
              <a:rPr lang="en-US" dirty="0" err="1">
                <a:latin typeface="Times New Roman"/>
                <a:ea typeface="Calibri"/>
              </a:rPr>
              <a:t>Canuto</a:t>
            </a:r>
            <a:r>
              <a:rPr lang="en-US" dirty="0">
                <a:latin typeface="Times New Roman"/>
                <a:ea typeface="Calibri"/>
              </a:rPr>
              <a:t>, Anita </a:t>
            </a:r>
            <a:r>
              <a:rPr lang="en-US" dirty="0" err="1">
                <a:latin typeface="Times New Roman"/>
                <a:ea typeface="Calibri"/>
              </a:rPr>
              <a:t>Tabacco</a:t>
            </a:r>
            <a:r>
              <a:rPr lang="en-US" dirty="0">
                <a:latin typeface="Times New Roman"/>
                <a:ea typeface="Calibri"/>
              </a:rPr>
              <a:t> Mathematical analysis. I. Springer-</a:t>
            </a:r>
            <a:r>
              <a:rPr lang="en-US" dirty="0" err="1">
                <a:latin typeface="Times New Roman"/>
                <a:ea typeface="Calibri"/>
              </a:rPr>
              <a:t>Verlag</a:t>
            </a:r>
            <a:r>
              <a:rPr lang="en-US" dirty="0">
                <a:latin typeface="Times New Roman"/>
                <a:ea typeface="Calibri"/>
              </a:rPr>
              <a:t>. Italia, Milan. 2008.-    320-325p.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uz-Cyrl-UZ" dirty="0">
                <a:latin typeface="Times New Roman"/>
                <a:ea typeface="Calibri"/>
              </a:rPr>
              <a:t>Xudayberganov G., Vorisov A., Mansurov X., Shoimqulov B. Matematik analizdan ma’ruzalar. I </a:t>
            </a:r>
            <a:r>
              <a:rPr lang="en-US" dirty="0">
                <a:latin typeface="Times New Roman"/>
                <a:ea typeface="Calibri"/>
              </a:rPr>
              <a:t>T.:</a:t>
            </a:r>
            <a:r>
              <a:rPr lang="uz-Cyrl-UZ" dirty="0">
                <a:latin typeface="Times New Roman"/>
                <a:ea typeface="Calibri"/>
              </a:rPr>
              <a:t>«Voris-nashriyot». 2010 y.</a:t>
            </a:r>
            <a:r>
              <a:rPr lang="en-US" dirty="0">
                <a:latin typeface="Times New Roman"/>
                <a:ea typeface="Calibri"/>
              </a:rPr>
              <a:t> b.</a:t>
            </a:r>
            <a:endParaRPr lang="ru-RU" sz="11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33774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32406"/>
            <a:ext cx="9144000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REJA:</a:t>
            </a:r>
          </a:p>
          <a:p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1)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Egri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chiziqli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trapetsiyaning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yuzini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topish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masalasi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2)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Aniq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integralning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ta’rifi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3)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Darbu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yig’indilari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ularning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xossalari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4)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Xulosa</a:t>
            </a:r>
            <a:endParaRPr lang="ru-RU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79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642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27384"/>
            <a:ext cx="10096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08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5064"/>
            <a:ext cx="9144000" cy="2852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83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916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9143999" cy="494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88840"/>
            <a:ext cx="10096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597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4000" cy="45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92488"/>
            <a:ext cx="9144000" cy="249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365104"/>
            <a:ext cx="10096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976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496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69160"/>
            <a:ext cx="9144000" cy="1988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783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35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176"/>
            <a:ext cx="9144000" cy="1844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946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4624"/>
            <a:ext cx="1009650" cy="529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047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135</Words>
  <Application>Microsoft Office PowerPoint</Application>
  <PresentationFormat>Экран (4:3)</PresentationFormat>
  <Paragraphs>27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UMK</cp:lastModifiedBy>
  <cp:revision>31</cp:revision>
  <dcterms:created xsi:type="dcterms:W3CDTF">2016-04-09T11:30:25Z</dcterms:created>
  <dcterms:modified xsi:type="dcterms:W3CDTF">2016-05-19T09:43:42Z</dcterms:modified>
</cp:coreProperties>
</file>