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9F66-8EA4-459C-AF6F-425EF6F6EA66}" type="datetimeFigureOut">
              <a:rPr lang="nl-NL" smtClean="0"/>
              <a:t>28-12-2019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8CA91-3F29-46FE-AF21-A5F1CA212109}" type="slidenum">
              <a:rPr lang="nl-NL" smtClean="0"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9F66-8EA4-459C-AF6F-425EF6F6EA66}" type="datetimeFigureOut">
              <a:rPr lang="nl-NL" smtClean="0"/>
              <a:t>28-12-2019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8CA91-3F29-46FE-AF21-A5F1CA212109}" type="slidenum">
              <a:rPr lang="nl-NL" smtClean="0"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9F66-8EA4-459C-AF6F-425EF6F6EA66}" type="datetimeFigureOut">
              <a:rPr lang="nl-NL" smtClean="0"/>
              <a:t>28-12-2019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8CA91-3F29-46FE-AF21-A5F1CA212109}" type="slidenum">
              <a:rPr lang="nl-NL" smtClean="0"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9F66-8EA4-459C-AF6F-425EF6F6EA66}" type="datetimeFigureOut">
              <a:rPr lang="nl-NL" smtClean="0"/>
              <a:t>28-12-2019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8CA91-3F29-46FE-AF21-A5F1CA212109}" type="slidenum">
              <a:rPr lang="nl-NL" smtClean="0"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9F66-8EA4-459C-AF6F-425EF6F6EA66}" type="datetimeFigureOut">
              <a:rPr lang="nl-NL" smtClean="0"/>
              <a:t>28-12-2019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8CA91-3F29-46FE-AF21-A5F1CA212109}" type="slidenum">
              <a:rPr lang="nl-NL" smtClean="0"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9F66-8EA4-459C-AF6F-425EF6F6EA66}" type="datetimeFigureOut">
              <a:rPr lang="nl-NL" smtClean="0"/>
              <a:t>28-12-2019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8CA91-3F29-46FE-AF21-A5F1CA212109}" type="slidenum">
              <a:rPr lang="nl-NL" smtClean="0"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9F66-8EA4-459C-AF6F-425EF6F6EA66}" type="datetimeFigureOut">
              <a:rPr lang="nl-NL" smtClean="0"/>
              <a:t>28-12-2019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8CA91-3F29-46FE-AF21-A5F1CA212109}" type="slidenum">
              <a:rPr lang="nl-NL" smtClean="0"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9F66-8EA4-459C-AF6F-425EF6F6EA66}" type="datetimeFigureOut">
              <a:rPr lang="nl-NL" smtClean="0"/>
              <a:t>28-12-2019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8CA91-3F29-46FE-AF21-A5F1CA212109}" type="slidenum">
              <a:rPr lang="nl-NL" smtClean="0"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9F66-8EA4-459C-AF6F-425EF6F6EA66}" type="datetimeFigureOut">
              <a:rPr lang="nl-NL" smtClean="0"/>
              <a:t>28-12-2019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8CA91-3F29-46FE-AF21-A5F1CA212109}" type="slidenum">
              <a:rPr lang="nl-NL" smtClean="0"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9F66-8EA4-459C-AF6F-425EF6F6EA66}" type="datetimeFigureOut">
              <a:rPr lang="nl-NL" smtClean="0"/>
              <a:t>28-12-2019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8CA91-3F29-46FE-AF21-A5F1CA212109}" type="slidenum">
              <a:rPr lang="nl-NL" smtClean="0"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9F66-8EA4-459C-AF6F-425EF6F6EA66}" type="datetimeFigureOut">
              <a:rPr lang="nl-NL" smtClean="0"/>
              <a:t>28-12-2019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8CA91-3F29-46FE-AF21-A5F1CA212109}" type="slidenum">
              <a:rPr lang="nl-NL" smtClean="0"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1000">
              <a:srgbClr val="5E9EFF">
                <a:alpha val="24000"/>
              </a:srgb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19F66-8EA4-459C-AF6F-425EF6F6EA66}" type="datetimeFigureOut">
              <a:rPr lang="nl-NL" smtClean="0"/>
              <a:t>28-12-2019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8CA91-3F29-46FE-AF21-A5F1CA212109}" type="slidenum">
              <a:rPr lang="nl-NL" smtClean="0"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772400" cy="1152128"/>
          </a:xfrm>
        </p:spPr>
        <p:txBody>
          <a:bodyPr>
            <a:normAutofit/>
          </a:bodyPr>
          <a:lstStyle/>
          <a:p>
            <a:r>
              <a:rPr lang="nl-NL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</a:t>
            </a:r>
            <a:r>
              <a:rPr lang="nl-NL" sz="4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Klassik</a:t>
            </a:r>
            <a:endParaRPr lang="nl-NL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971600" y="6309320"/>
            <a:ext cx="7200800" cy="265584"/>
          </a:xfrm>
        </p:spPr>
        <p:txBody>
          <a:bodyPr>
            <a:normAutofit/>
          </a:bodyPr>
          <a:lstStyle/>
          <a:p>
            <a:r>
              <a:rPr lang="nl-NL" sz="1000" b="1" dirty="0" err="1" smtClean="0">
                <a:solidFill>
                  <a:schemeClr val="tx1"/>
                </a:solidFill>
              </a:rPr>
              <a:t>Deutsch</a:t>
            </a:r>
            <a:r>
              <a:rPr lang="nl-NL" sz="1000" b="1" dirty="0" smtClean="0">
                <a:solidFill>
                  <a:schemeClr val="tx1"/>
                </a:solidFill>
              </a:rPr>
              <a:t> </a:t>
            </a:r>
            <a:r>
              <a:rPr lang="nl-NL" sz="1000" b="1" dirty="0" err="1" smtClean="0">
                <a:solidFill>
                  <a:schemeClr val="tx1"/>
                </a:solidFill>
              </a:rPr>
              <a:t>Oberstufe</a:t>
            </a:r>
            <a:r>
              <a:rPr lang="nl-NL" sz="1000" b="1" dirty="0" smtClean="0">
                <a:solidFill>
                  <a:schemeClr val="tx1"/>
                </a:solidFill>
              </a:rPr>
              <a:t> – </a:t>
            </a:r>
            <a:r>
              <a:rPr lang="nl-NL" sz="1000" b="1" dirty="0" err="1" smtClean="0">
                <a:solidFill>
                  <a:schemeClr val="tx1"/>
                </a:solidFill>
              </a:rPr>
              <a:t>Literatur</a:t>
            </a:r>
            <a:r>
              <a:rPr lang="nl-NL" sz="1000" b="1" dirty="0" smtClean="0">
                <a:solidFill>
                  <a:schemeClr val="tx1"/>
                </a:solidFill>
              </a:rPr>
              <a:t> </a:t>
            </a:r>
            <a:r>
              <a:rPr lang="nl-NL" sz="1000" b="1" dirty="0" err="1" smtClean="0">
                <a:solidFill>
                  <a:schemeClr val="tx1"/>
                </a:solidFill>
              </a:rPr>
              <a:t>und</a:t>
            </a:r>
            <a:r>
              <a:rPr lang="nl-NL" sz="1000" b="1" dirty="0" smtClean="0">
                <a:solidFill>
                  <a:schemeClr val="tx1"/>
                </a:solidFill>
              </a:rPr>
              <a:t> </a:t>
            </a:r>
            <a:r>
              <a:rPr lang="nl-NL" sz="1000" b="1" dirty="0" err="1" smtClean="0">
                <a:solidFill>
                  <a:schemeClr val="tx1"/>
                </a:solidFill>
              </a:rPr>
              <a:t>Literaturgeschichte</a:t>
            </a:r>
            <a:r>
              <a:rPr lang="nl-NL" sz="1000" b="1" dirty="0" smtClean="0">
                <a:solidFill>
                  <a:schemeClr val="tx1"/>
                </a:solidFill>
              </a:rPr>
              <a:t> – Die </a:t>
            </a:r>
            <a:r>
              <a:rPr lang="nl-NL" sz="1000" b="1" dirty="0" err="1" smtClean="0">
                <a:solidFill>
                  <a:schemeClr val="tx1"/>
                </a:solidFill>
              </a:rPr>
              <a:t>Klassik</a:t>
            </a:r>
            <a:r>
              <a:rPr lang="nl-NL" sz="1000" b="1" dirty="0" smtClean="0">
                <a:solidFill>
                  <a:schemeClr val="tx1"/>
                </a:solidFill>
              </a:rPr>
              <a:t> – JG.02.12</a:t>
            </a:r>
            <a:endParaRPr lang="nl-NL" sz="1000" b="1" dirty="0">
              <a:solidFill>
                <a:schemeClr val="tx1"/>
              </a:solidFill>
            </a:endParaRPr>
          </a:p>
        </p:txBody>
      </p:sp>
      <p:pic>
        <p:nvPicPr>
          <p:cNvPr id="4" name="Afbeelding 3" descr="http://www.kunstkopie.de/kunst/joh_heinrich_wilhelm_tischbein/goethe_in_der_roemisch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772816"/>
            <a:ext cx="4752527" cy="324036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vak 4"/>
          <p:cNvSpPr txBox="1"/>
          <p:nvPr/>
        </p:nvSpPr>
        <p:spPr>
          <a:xfrm>
            <a:off x="2411760" y="5301208"/>
            <a:ext cx="40324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1786-1805</a:t>
            </a:r>
          </a:p>
          <a:p>
            <a:endParaRPr lang="nl-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4032448" cy="936104"/>
          </a:xfrm>
        </p:spPr>
        <p:txBody>
          <a:bodyPr>
            <a:normAutofit/>
          </a:bodyPr>
          <a:lstStyle/>
          <a:p>
            <a:pPr algn="l"/>
            <a:r>
              <a:rPr lang="nl-NL" sz="3200" dirty="0"/>
              <a:t>Die </a:t>
            </a:r>
            <a:r>
              <a:rPr lang="nl-NL" sz="3200" dirty="0" err="1"/>
              <a:t>Entstehung</a:t>
            </a:r>
            <a:endParaRPr lang="nl-NL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971600" y="6309320"/>
            <a:ext cx="7200800" cy="265584"/>
          </a:xfrm>
        </p:spPr>
        <p:txBody>
          <a:bodyPr>
            <a:normAutofit/>
          </a:bodyPr>
          <a:lstStyle/>
          <a:p>
            <a:r>
              <a:rPr lang="nl-NL" sz="1000" b="1" dirty="0" err="1" smtClean="0">
                <a:solidFill>
                  <a:schemeClr val="tx1"/>
                </a:solidFill>
              </a:rPr>
              <a:t>Deutsch</a:t>
            </a:r>
            <a:r>
              <a:rPr lang="nl-NL" sz="1000" b="1" dirty="0" smtClean="0">
                <a:solidFill>
                  <a:schemeClr val="tx1"/>
                </a:solidFill>
              </a:rPr>
              <a:t> </a:t>
            </a:r>
            <a:r>
              <a:rPr lang="nl-NL" sz="1000" b="1" dirty="0" err="1" smtClean="0">
                <a:solidFill>
                  <a:schemeClr val="tx1"/>
                </a:solidFill>
              </a:rPr>
              <a:t>Oberstufe</a:t>
            </a:r>
            <a:r>
              <a:rPr lang="nl-NL" sz="1000" b="1" dirty="0" smtClean="0">
                <a:solidFill>
                  <a:schemeClr val="tx1"/>
                </a:solidFill>
              </a:rPr>
              <a:t> – </a:t>
            </a:r>
            <a:r>
              <a:rPr lang="nl-NL" sz="1000" b="1" dirty="0" err="1" smtClean="0">
                <a:solidFill>
                  <a:schemeClr val="tx1"/>
                </a:solidFill>
              </a:rPr>
              <a:t>Literatur</a:t>
            </a:r>
            <a:r>
              <a:rPr lang="nl-NL" sz="1000" b="1" dirty="0" smtClean="0">
                <a:solidFill>
                  <a:schemeClr val="tx1"/>
                </a:solidFill>
              </a:rPr>
              <a:t> </a:t>
            </a:r>
            <a:r>
              <a:rPr lang="nl-NL" sz="1000" b="1" dirty="0" err="1" smtClean="0">
                <a:solidFill>
                  <a:schemeClr val="tx1"/>
                </a:solidFill>
              </a:rPr>
              <a:t>und</a:t>
            </a:r>
            <a:r>
              <a:rPr lang="nl-NL" sz="1000" b="1" dirty="0" smtClean="0">
                <a:solidFill>
                  <a:schemeClr val="tx1"/>
                </a:solidFill>
              </a:rPr>
              <a:t> </a:t>
            </a:r>
            <a:r>
              <a:rPr lang="nl-NL" sz="1000" b="1" dirty="0" err="1" smtClean="0">
                <a:solidFill>
                  <a:schemeClr val="tx1"/>
                </a:solidFill>
              </a:rPr>
              <a:t>Literaturgeschichte</a:t>
            </a:r>
            <a:r>
              <a:rPr lang="nl-NL" sz="1000" b="1" dirty="0" smtClean="0">
                <a:solidFill>
                  <a:schemeClr val="tx1"/>
                </a:solidFill>
              </a:rPr>
              <a:t> – Die </a:t>
            </a:r>
            <a:r>
              <a:rPr lang="nl-NL" sz="1000" b="1" dirty="0" err="1" smtClean="0">
                <a:solidFill>
                  <a:schemeClr val="tx1"/>
                </a:solidFill>
              </a:rPr>
              <a:t>Klassik</a:t>
            </a:r>
            <a:r>
              <a:rPr lang="nl-NL" sz="1000" b="1" dirty="0" smtClean="0">
                <a:solidFill>
                  <a:schemeClr val="tx1"/>
                </a:solidFill>
              </a:rPr>
              <a:t> – JG.02.12</a:t>
            </a:r>
            <a:endParaRPr lang="nl-NL" sz="1000" b="1" dirty="0">
              <a:solidFill>
                <a:schemeClr val="tx1"/>
              </a:solidFill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395536" y="1340768"/>
            <a:ext cx="4176464" cy="221599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- Johann </a:t>
            </a:r>
            <a:r>
              <a:rPr lang="nl-NL" sz="2000" dirty="0" err="1"/>
              <a:t>Wolfgang</a:t>
            </a:r>
            <a:r>
              <a:rPr lang="nl-NL" sz="2000" dirty="0"/>
              <a:t> </a:t>
            </a:r>
            <a:r>
              <a:rPr lang="nl-NL" sz="2000" dirty="0" err="1"/>
              <a:t>von</a:t>
            </a:r>
            <a:r>
              <a:rPr lang="nl-NL" sz="2000" dirty="0"/>
              <a:t> </a:t>
            </a:r>
            <a:r>
              <a:rPr lang="nl-NL" sz="2000" dirty="0" err="1"/>
              <a:t>Goethe</a:t>
            </a:r>
            <a:r>
              <a:rPr lang="nl-NL" sz="2000" dirty="0"/>
              <a:t> </a:t>
            </a:r>
            <a:br>
              <a:rPr lang="nl-NL" sz="2000" dirty="0"/>
            </a:br>
            <a:r>
              <a:rPr lang="nl-NL" sz="2000" dirty="0"/>
              <a:t> </a:t>
            </a:r>
            <a:r>
              <a:rPr lang="nl-NL" sz="2000" dirty="0" smtClean="0"/>
              <a:t> </a:t>
            </a:r>
            <a:r>
              <a:rPr lang="nl-NL" sz="2000" dirty="0" err="1" smtClean="0"/>
              <a:t>verläßt</a:t>
            </a:r>
            <a:r>
              <a:rPr lang="nl-NL" sz="2000" dirty="0" smtClean="0"/>
              <a:t> </a:t>
            </a:r>
            <a:r>
              <a:rPr lang="nl-NL" sz="2000" dirty="0"/>
              <a:t>Weimar</a:t>
            </a:r>
            <a:br>
              <a:rPr lang="nl-NL" sz="2000" dirty="0"/>
            </a:br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 smtClean="0"/>
              <a:t>- </a:t>
            </a:r>
            <a:r>
              <a:rPr lang="nl-NL" sz="2000" dirty="0" err="1" smtClean="0"/>
              <a:t>Reise</a:t>
            </a:r>
            <a:r>
              <a:rPr lang="nl-NL" sz="2000" dirty="0" smtClean="0"/>
              <a:t> </a:t>
            </a:r>
            <a:r>
              <a:rPr lang="nl-NL" sz="2000" dirty="0" err="1"/>
              <a:t>nach</a:t>
            </a:r>
            <a:r>
              <a:rPr lang="nl-NL" sz="2000" dirty="0"/>
              <a:t> </a:t>
            </a:r>
            <a:r>
              <a:rPr lang="nl-NL" sz="2000" dirty="0" err="1"/>
              <a:t>Italien</a:t>
            </a:r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 smtClean="0"/>
              <a:t>- </a:t>
            </a:r>
            <a:r>
              <a:rPr lang="nl-NL" sz="2000" dirty="0" err="1" smtClean="0"/>
              <a:t>Begegnung</a:t>
            </a:r>
            <a:r>
              <a:rPr lang="nl-NL" sz="2000" dirty="0" smtClean="0"/>
              <a:t> </a:t>
            </a:r>
            <a:r>
              <a:rPr lang="nl-NL" sz="2000" dirty="0" err="1"/>
              <a:t>mit</a:t>
            </a:r>
            <a:r>
              <a:rPr lang="nl-NL" sz="2000" dirty="0"/>
              <a:t> der Kunst der </a:t>
            </a:r>
            <a:r>
              <a:rPr lang="nl-NL" sz="2000" dirty="0" err="1"/>
              <a:t>Antike</a:t>
            </a:r>
            <a:endParaRPr lang="nl-NL" sz="2000" dirty="0"/>
          </a:p>
          <a:p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4788024" y="1340768"/>
            <a:ext cx="4104456" cy="19082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- Friedrich </a:t>
            </a:r>
            <a:r>
              <a:rPr lang="nl-NL" sz="2000" dirty="0" err="1"/>
              <a:t>von</a:t>
            </a:r>
            <a:r>
              <a:rPr lang="nl-NL" sz="2000" dirty="0"/>
              <a:t> Schiller </a:t>
            </a:r>
            <a:r>
              <a:rPr lang="nl-NL" sz="2000" dirty="0" err="1"/>
              <a:t>fängt</a:t>
            </a:r>
            <a:r>
              <a:rPr lang="nl-NL" sz="2000" dirty="0"/>
              <a:t> </a:t>
            </a:r>
            <a:r>
              <a:rPr lang="nl-NL" sz="2000" dirty="0" err="1"/>
              <a:t>mit</a:t>
            </a:r>
            <a:r>
              <a:rPr lang="nl-NL" sz="2000" dirty="0"/>
              <a:t> </a:t>
            </a:r>
            <a:r>
              <a:rPr lang="nl-NL" sz="2000" dirty="0" err="1"/>
              <a:t>dem</a:t>
            </a:r>
            <a:r>
              <a:rPr lang="nl-NL" sz="2000" dirty="0"/>
              <a:t> </a:t>
            </a:r>
            <a:r>
              <a:rPr lang="nl-NL" sz="2000" dirty="0" smtClean="0"/>
              <a:t/>
            </a:r>
            <a:br>
              <a:rPr lang="nl-NL" sz="2000" dirty="0" smtClean="0"/>
            </a:br>
            <a:r>
              <a:rPr lang="nl-NL" sz="2000" dirty="0" smtClean="0"/>
              <a:t>   Studium </a:t>
            </a:r>
            <a:r>
              <a:rPr lang="nl-NL" sz="2000" dirty="0" err="1"/>
              <a:t>Geschichte</a:t>
            </a:r>
            <a:r>
              <a:rPr lang="nl-NL" sz="2000" dirty="0"/>
              <a:t> </a:t>
            </a:r>
            <a:r>
              <a:rPr lang="nl-NL" sz="2000" dirty="0" err="1"/>
              <a:t>und</a:t>
            </a:r>
            <a:r>
              <a:rPr lang="nl-NL" sz="2000" dirty="0"/>
              <a:t> </a:t>
            </a:r>
            <a:r>
              <a:rPr lang="nl-NL" sz="2000" dirty="0" smtClean="0"/>
              <a:t/>
            </a:r>
            <a:br>
              <a:rPr lang="nl-NL" sz="2000" dirty="0" smtClean="0"/>
            </a:br>
            <a:r>
              <a:rPr lang="nl-NL" sz="2000" dirty="0" smtClean="0"/>
              <a:t>   </a:t>
            </a:r>
            <a:r>
              <a:rPr lang="nl-NL" sz="2000" dirty="0" err="1" smtClean="0"/>
              <a:t>Philosophie</a:t>
            </a:r>
            <a:r>
              <a:rPr lang="nl-NL" sz="2000" dirty="0" smtClean="0"/>
              <a:t> </a:t>
            </a:r>
            <a:r>
              <a:rPr lang="nl-NL" sz="2000" dirty="0" err="1"/>
              <a:t>an</a:t>
            </a:r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 smtClean="0"/>
              <a:t>- </a:t>
            </a:r>
            <a:r>
              <a:rPr lang="nl-NL" sz="2000" dirty="0" err="1" smtClean="0"/>
              <a:t>Begegnung</a:t>
            </a:r>
            <a:r>
              <a:rPr lang="nl-NL" sz="2000" dirty="0" smtClean="0"/>
              <a:t> </a:t>
            </a:r>
            <a:r>
              <a:rPr lang="nl-NL" sz="2000" dirty="0" err="1"/>
              <a:t>mit</a:t>
            </a:r>
            <a:r>
              <a:rPr lang="nl-NL" sz="2000" dirty="0"/>
              <a:t> der Kunst der </a:t>
            </a:r>
            <a:r>
              <a:rPr lang="nl-NL" sz="2000" dirty="0" err="1"/>
              <a:t>Antike</a:t>
            </a:r>
            <a:endParaRPr lang="nl-NL" sz="2000" dirty="0"/>
          </a:p>
          <a:p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2699792" y="4149080"/>
            <a:ext cx="403244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2000" dirty="0"/>
              <a:t>1794 </a:t>
            </a:r>
            <a:r>
              <a:rPr lang="nl-NL" sz="2000" dirty="0" smtClean="0"/>
              <a:t/>
            </a:r>
            <a:br>
              <a:rPr lang="nl-NL" sz="2000" dirty="0" smtClean="0"/>
            </a:br>
            <a:r>
              <a:rPr lang="nl-NL" sz="2000" dirty="0" err="1" smtClean="0"/>
              <a:t>Freundschaft</a:t>
            </a:r>
            <a:r>
              <a:rPr lang="nl-NL" sz="2000" dirty="0" smtClean="0"/>
              <a:t> </a:t>
            </a:r>
            <a:r>
              <a:rPr lang="nl-NL" sz="2000" dirty="0" err="1"/>
              <a:t>zwischen</a:t>
            </a:r>
            <a:r>
              <a:rPr lang="nl-NL" sz="2000" dirty="0"/>
              <a:t> </a:t>
            </a:r>
            <a:r>
              <a:rPr lang="nl-NL" sz="2000" dirty="0" err="1"/>
              <a:t>Goethe</a:t>
            </a:r>
            <a:r>
              <a:rPr lang="nl-NL" sz="2000" dirty="0"/>
              <a:t> </a:t>
            </a:r>
            <a:r>
              <a:rPr lang="nl-NL" sz="2000" dirty="0" err="1"/>
              <a:t>und</a:t>
            </a:r>
            <a:r>
              <a:rPr lang="nl-NL" sz="2000" dirty="0"/>
              <a:t> Schiller: </a:t>
            </a:r>
            <a:r>
              <a:rPr lang="nl-NL" sz="2000" dirty="0" err="1"/>
              <a:t>Anregung</a:t>
            </a:r>
            <a:r>
              <a:rPr lang="nl-NL" sz="2000" dirty="0"/>
              <a:t> </a:t>
            </a:r>
            <a:r>
              <a:rPr lang="nl-NL" sz="2000" dirty="0" err="1"/>
              <a:t>zu</a:t>
            </a:r>
            <a:r>
              <a:rPr lang="nl-NL" sz="2000" dirty="0"/>
              <a:t> </a:t>
            </a:r>
            <a:r>
              <a:rPr lang="nl-NL" sz="2000" dirty="0" err="1"/>
              <a:t>neuen</a:t>
            </a:r>
            <a:r>
              <a:rPr lang="nl-NL" sz="2000" dirty="0"/>
              <a:t> </a:t>
            </a:r>
            <a:r>
              <a:rPr lang="nl-NL" sz="2000" dirty="0" smtClean="0"/>
              <a:t>Werken</a:t>
            </a:r>
            <a:endParaRPr lang="nl-NL" sz="2000" dirty="0"/>
          </a:p>
        </p:txBody>
      </p:sp>
      <p:cxnSp>
        <p:nvCxnSpPr>
          <p:cNvPr id="9" name="Rechte verbindingslijn 8"/>
          <p:cNvCxnSpPr/>
          <p:nvPr/>
        </p:nvCxnSpPr>
        <p:spPr>
          <a:xfrm>
            <a:off x="2699792" y="3573016"/>
            <a:ext cx="1800200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9"/>
          <p:cNvCxnSpPr/>
          <p:nvPr/>
        </p:nvCxnSpPr>
        <p:spPr>
          <a:xfrm flipH="1">
            <a:off x="5004048" y="3140968"/>
            <a:ext cx="1692188" cy="1008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5904656" cy="936104"/>
          </a:xfrm>
        </p:spPr>
        <p:txBody>
          <a:bodyPr>
            <a:normAutofit/>
          </a:bodyPr>
          <a:lstStyle/>
          <a:p>
            <a:pPr algn="l"/>
            <a:r>
              <a:rPr lang="nl-NL" sz="3200" dirty="0" err="1"/>
              <a:t>Hauptgattungen</a:t>
            </a:r>
            <a:r>
              <a:rPr lang="nl-NL" sz="3200" dirty="0"/>
              <a:t> der </a:t>
            </a:r>
            <a:r>
              <a:rPr lang="nl-NL" sz="3200" dirty="0" err="1"/>
              <a:t>Literatur</a:t>
            </a:r>
            <a:endParaRPr lang="nl-NL" sz="32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971600" y="6309320"/>
            <a:ext cx="7200800" cy="265584"/>
          </a:xfrm>
        </p:spPr>
        <p:txBody>
          <a:bodyPr>
            <a:normAutofit/>
          </a:bodyPr>
          <a:lstStyle/>
          <a:p>
            <a:r>
              <a:rPr lang="nl-NL" sz="1000" b="1" dirty="0" err="1" smtClean="0">
                <a:solidFill>
                  <a:schemeClr val="tx1"/>
                </a:solidFill>
              </a:rPr>
              <a:t>Deutsch</a:t>
            </a:r>
            <a:r>
              <a:rPr lang="nl-NL" sz="1000" b="1" dirty="0" smtClean="0">
                <a:solidFill>
                  <a:schemeClr val="tx1"/>
                </a:solidFill>
              </a:rPr>
              <a:t> </a:t>
            </a:r>
            <a:r>
              <a:rPr lang="nl-NL" sz="1000" b="1" dirty="0" err="1" smtClean="0">
                <a:solidFill>
                  <a:schemeClr val="tx1"/>
                </a:solidFill>
              </a:rPr>
              <a:t>Oberstufe</a:t>
            </a:r>
            <a:r>
              <a:rPr lang="nl-NL" sz="1000" b="1" dirty="0" smtClean="0">
                <a:solidFill>
                  <a:schemeClr val="tx1"/>
                </a:solidFill>
              </a:rPr>
              <a:t> – </a:t>
            </a:r>
            <a:r>
              <a:rPr lang="nl-NL" sz="1000" b="1" dirty="0" err="1" smtClean="0">
                <a:solidFill>
                  <a:schemeClr val="tx1"/>
                </a:solidFill>
              </a:rPr>
              <a:t>Literatur</a:t>
            </a:r>
            <a:r>
              <a:rPr lang="nl-NL" sz="1000" b="1" dirty="0" smtClean="0">
                <a:solidFill>
                  <a:schemeClr val="tx1"/>
                </a:solidFill>
              </a:rPr>
              <a:t> </a:t>
            </a:r>
            <a:r>
              <a:rPr lang="nl-NL" sz="1000" b="1" dirty="0" err="1" smtClean="0">
                <a:solidFill>
                  <a:schemeClr val="tx1"/>
                </a:solidFill>
              </a:rPr>
              <a:t>und</a:t>
            </a:r>
            <a:r>
              <a:rPr lang="nl-NL" sz="1000" b="1" dirty="0" smtClean="0">
                <a:solidFill>
                  <a:schemeClr val="tx1"/>
                </a:solidFill>
              </a:rPr>
              <a:t> </a:t>
            </a:r>
            <a:r>
              <a:rPr lang="nl-NL" sz="1000" b="1" dirty="0" err="1" smtClean="0">
                <a:solidFill>
                  <a:schemeClr val="tx1"/>
                </a:solidFill>
              </a:rPr>
              <a:t>Literaturgeschichte</a:t>
            </a:r>
            <a:r>
              <a:rPr lang="nl-NL" sz="1000" b="1" dirty="0" smtClean="0">
                <a:solidFill>
                  <a:schemeClr val="tx1"/>
                </a:solidFill>
              </a:rPr>
              <a:t> – Die </a:t>
            </a:r>
            <a:r>
              <a:rPr lang="nl-NL" sz="1000" b="1" dirty="0" err="1" smtClean="0">
                <a:solidFill>
                  <a:schemeClr val="tx1"/>
                </a:solidFill>
              </a:rPr>
              <a:t>Klassik</a:t>
            </a:r>
            <a:r>
              <a:rPr lang="nl-NL" sz="1000" b="1" dirty="0" smtClean="0">
                <a:solidFill>
                  <a:schemeClr val="tx1"/>
                </a:solidFill>
              </a:rPr>
              <a:t> – JG.02.12</a:t>
            </a:r>
            <a:endParaRPr lang="nl-NL" sz="1000" b="1" dirty="0">
              <a:solidFill>
                <a:schemeClr val="tx1"/>
              </a:solidFill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683568" y="1412776"/>
            <a:ext cx="6696744" cy="31393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250000"/>
              </a:lnSpc>
            </a:pPr>
            <a:r>
              <a:rPr lang="nl-NL" sz="2400" dirty="0"/>
              <a:t>Dramatik: </a:t>
            </a:r>
            <a:r>
              <a:rPr lang="nl-NL" sz="2400" dirty="0" err="1"/>
              <a:t>Bühnendichtkunst</a:t>
            </a:r>
            <a:endParaRPr lang="nl-NL" sz="2400" dirty="0"/>
          </a:p>
          <a:p>
            <a:pPr>
              <a:lnSpc>
                <a:spcPct val="250000"/>
              </a:lnSpc>
            </a:pPr>
            <a:r>
              <a:rPr lang="nl-NL" sz="2400" dirty="0" err="1"/>
              <a:t>Epik</a:t>
            </a:r>
            <a:r>
              <a:rPr lang="nl-NL" sz="2400" dirty="0"/>
              <a:t>: </a:t>
            </a:r>
            <a:r>
              <a:rPr lang="nl-NL" sz="2400" dirty="0" err="1"/>
              <a:t>erzählende</a:t>
            </a:r>
            <a:r>
              <a:rPr lang="nl-NL" sz="2400" dirty="0"/>
              <a:t> </a:t>
            </a:r>
            <a:r>
              <a:rPr lang="nl-NL" sz="2400" dirty="0" err="1"/>
              <a:t>Dichtung</a:t>
            </a:r>
            <a:endParaRPr lang="nl-NL" sz="2400" dirty="0"/>
          </a:p>
          <a:p>
            <a:pPr>
              <a:lnSpc>
                <a:spcPct val="250000"/>
              </a:lnSpc>
            </a:pPr>
            <a:r>
              <a:rPr lang="nl-NL" sz="2400" dirty="0" err="1"/>
              <a:t>Lyrik</a:t>
            </a:r>
            <a:r>
              <a:rPr lang="nl-NL" sz="2400" dirty="0"/>
              <a:t>: </a:t>
            </a:r>
            <a:r>
              <a:rPr lang="nl-NL" sz="2400" dirty="0" err="1"/>
              <a:t>subjektive</a:t>
            </a:r>
            <a:r>
              <a:rPr lang="nl-NL" sz="2400" dirty="0"/>
              <a:t> Dichtkunst</a:t>
            </a:r>
          </a:p>
          <a:p>
            <a:endParaRPr lang="nl-N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5904656" cy="720080"/>
          </a:xfrm>
        </p:spPr>
        <p:txBody>
          <a:bodyPr>
            <a:normAutofit/>
          </a:bodyPr>
          <a:lstStyle/>
          <a:p>
            <a:pPr algn="l"/>
            <a:r>
              <a:rPr lang="nl-NL" sz="3200" dirty="0" err="1"/>
              <a:t>Themen</a:t>
            </a:r>
            <a:endParaRPr lang="nl-NL" sz="32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971600" y="6309320"/>
            <a:ext cx="7200800" cy="265584"/>
          </a:xfrm>
        </p:spPr>
        <p:txBody>
          <a:bodyPr>
            <a:normAutofit/>
          </a:bodyPr>
          <a:lstStyle/>
          <a:p>
            <a:r>
              <a:rPr lang="nl-NL" sz="1000" b="1" dirty="0" err="1" smtClean="0">
                <a:solidFill>
                  <a:schemeClr val="tx1"/>
                </a:solidFill>
              </a:rPr>
              <a:t>Deutsch</a:t>
            </a:r>
            <a:r>
              <a:rPr lang="nl-NL" sz="1000" b="1" dirty="0" smtClean="0">
                <a:solidFill>
                  <a:schemeClr val="tx1"/>
                </a:solidFill>
              </a:rPr>
              <a:t> </a:t>
            </a:r>
            <a:r>
              <a:rPr lang="nl-NL" sz="1000" b="1" dirty="0" err="1" smtClean="0">
                <a:solidFill>
                  <a:schemeClr val="tx1"/>
                </a:solidFill>
              </a:rPr>
              <a:t>Oberstufe</a:t>
            </a:r>
            <a:r>
              <a:rPr lang="nl-NL" sz="1000" b="1" dirty="0" smtClean="0">
                <a:solidFill>
                  <a:schemeClr val="tx1"/>
                </a:solidFill>
              </a:rPr>
              <a:t> – </a:t>
            </a:r>
            <a:r>
              <a:rPr lang="nl-NL" sz="1000" b="1" dirty="0" err="1" smtClean="0">
                <a:solidFill>
                  <a:schemeClr val="tx1"/>
                </a:solidFill>
              </a:rPr>
              <a:t>Literatur</a:t>
            </a:r>
            <a:r>
              <a:rPr lang="nl-NL" sz="1000" b="1" dirty="0" smtClean="0">
                <a:solidFill>
                  <a:schemeClr val="tx1"/>
                </a:solidFill>
              </a:rPr>
              <a:t> </a:t>
            </a:r>
            <a:r>
              <a:rPr lang="nl-NL" sz="1000" b="1" dirty="0" err="1" smtClean="0">
                <a:solidFill>
                  <a:schemeClr val="tx1"/>
                </a:solidFill>
              </a:rPr>
              <a:t>und</a:t>
            </a:r>
            <a:r>
              <a:rPr lang="nl-NL" sz="1000" b="1" dirty="0" smtClean="0">
                <a:solidFill>
                  <a:schemeClr val="tx1"/>
                </a:solidFill>
              </a:rPr>
              <a:t> </a:t>
            </a:r>
            <a:r>
              <a:rPr lang="nl-NL" sz="1000" b="1" dirty="0" err="1" smtClean="0">
                <a:solidFill>
                  <a:schemeClr val="tx1"/>
                </a:solidFill>
              </a:rPr>
              <a:t>Literaturgeschichte</a:t>
            </a:r>
            <a:r>
              <a:rPr lang="nl-NL" sz="1000" b="1" dirty="0" smtClean="0">
                <a:solidFill>
                  <a:schemeClr val="tx1"/>
                </a:solidFill>
              </a:rPr>
              <a:t> – Die </a:t>
            </a:r>
            <a:r>
              <a:rPr lang="nl-NL" sz="1000" b="1" dirty="0" err="1" smtClean="0">
                <a:solidFill>
                  <a:schemeClr val="tx1"/>
                </a:solidFill>
              </a:rPr>
              <a:t>Klassik</a:t>
            </a:r>
            <a:r>
              <a:rPr lang="nl-NL" sz="1000" b="1" dirty="0" smtClean="0">
                <a:solidFill>
                  <a:schemeClr val="tx1"/>
                </a:solidFill>
              </a:rPr>
              <a:t> – JG.02.12</a:t>
            </a:r>
            <a:endParaRPr lang="nl-NL" sz="1000" b="1" dirty="0">
              <a:solidFill>
                <a:schemeClr val="tx1"/>
              </a:solidFill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539552" y="1412776"/>
            <a:ext cx="6912768" cy="34470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nl-NL" sz="2000" dirty="0" smtClean="0"/>
              <a:t>- Es </a:t>
            </a:r>
            <a:r>
              <a:rPr lang="nl-NL" sz="2000" dirty="0"/>
              <a:t>gilt nicht das </a:t>
            </a:r>
            <a:r>
              <a:rPr lang="nl-NL" sz="2000" dirty="0" err="1"/>
              <a:t>Individuelle</a:t>
            </a:r>
            <a:r>
              <a:rPr lang="nl-NL" sz="2000" dirty="0"/>
              <a:t>, </a:t>
            </a:r>
            <a:r>
              <a:rPr lang="nl-NL" sz="2000" dirty="0" err="1"/>
              <a:t>sondern</a:t>
            </a:r>
            <a:r>
              <a:rPr lang="nl-NL" sz="2000" dirty="0"/>
              <a:t> das </a:t>
            </a:r>
            <a:r>
              <a:rPr lang="nl-NL" sz="2000" dirty="0" err="1"/>
              <a:t>Allgemeingültige</a:t>
            </a:r>
            <a:r>
              <a:rPr lang="nl-NL" sz="2000" dirty="0"/>
              <a:t> </a:t>
            </a:r>
            <a:br>
              <a:rPr lang="nl-NL" sz="2000" dirty="0"/>
            </a:br>
            <a:r>
              <a:rPr lang="nl-NL" sz="2000" dirty="0" smtClean="0"/>
              <a:t>- der </a:t>
            </a:r>
            <a:r>
              <a:rPr lang="nl-NL" sz="2000" dirty="0"/>
              <a:t>reine harmonische Mensch </a:t>
            </a:r>
            <a:r>
              <a:rPr lang="nl-NL" sz="2000" dirty="0" err="1"/>
              <a:t>im</a:t>
            </a:r>
            <a:r>
              <a:rPr lang="nl-NL" sz="2000" dirty="0"/>
              <a:t> </a:t>
            </a:r>
            <a:r>
              <a:rPr lang="nl-NL" sz="2000" dirty="0" err="1"/>
              <a:t>Mittelpunkt</a:t>
            </a:r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 smtClean="0"/>
              <a:t>- </a:t>
            </a:r>
            <a:r>
              <a:rPr lang="nl-NL" sz="2000" dirty="0" err="1" smtClean="0"/>
              <a:t>eine</a:t>
            </a:r>
            <a:r>
              <a:rPr lang="nl-NL" sz="2000" dirty="0" smtClean="0"/>
              <a:t> </a:t>
            </a:r>
            <a:r>
              <a:rPr lang="nl-NL" sz="2000" dirty="0"/>
              <a:t>Synthese: </a:t>
            </a:r>
            <a:r>
              <a:rPr lang="nl-NL" sz="2000" dirty="0" err="1"/>
              <a:t>Vernunft</a:t>
            </a:r>
            <a:r>
              <a:rPr lang="nl-NL" sz="2000" dirty="0"/>
              <a:t> </a:t>
            </a:r>
            <a:r>
              <a:rPr lang="nl-NL" sz="2000" dirty="0" err="1"/>
              <a:t>und</a:t>
            </a:r>
            <a:r>
              <a:rPr lang="nl-NL" sz="2000" dirty="0"/>
              <a:t> </a:t>
            </a:r>
            <a:r>
              <a:rPr lang="nl-NL" sz="2000" dirty="0" err="1"/>
              <a:t>Gefühl</a:t>
            </a:r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 smtClean="0"/>
              <a:t>- </a:t>
            </a:r>
            <a:r>
              <a:rPr lang="nl-NL" sz="2000" dirty="0" err="1" smtClean="0"/>
              <a:t>ein</a:t>
            </a:r>
            <a:r>
              <a:rPr lang="nl-NL" sz="2000" dirty="0" smtClean="0"/>
              <a:t> </a:t>
            </a:r>
            <a:r>
              <a:rPr lang="nl-NL" sz="2000" dirty="0" err="1"/>
              <a:t>neuer</a:t>
            </a:r>
            <a:r>
              <a:rPr lang="nl-NL" sz="2000" dirty="0"/>
              <a:t> </a:t>
            </a:r>
            <a:r>
              <a:rPr lang="nl-NL" sz="2000" dirty="0" err="1"/>
              <a:t>Freiheitsbegriff</a:t>
            </a:r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 smtClean="0"/>
              <a:t>- historische </a:t>
            </a:r>
            <a:r>
              <a:rPr lang="nl-NL" sz="2000" dirty="0" err="1"/>
              <a:t>Stoffe</a:t>
            </a:r>
            <a:r>
              <a:rPr lang="nl-NL" sz="2000" dirty="0"/>
              <a:t> </a:t>
            </a:r>
            <a:r>
              <a:rPr lang="nl-NL" sz="2000" dirty="0" err="1"/>
              <a:t>und</a:t>
            </a:r>
            <a:r>
              <a:rPr lang="nl-NL" sz="2000" dirty="0"/>
              <a:t> </a:t>
            </a:r>
            <a:r>
              <a:rPr lang="nl-NL" sz="2000" dirty="0" err="1"/>
              <a:t>sittliche</a:t>
            </a:r>
            <a:r>
              <a:rPr lang="nl-NL" sz="2000" dirty="0"/>
              <a:t> </a:t>
            </a:r>
            <a:r>
              <a:rPr lang="nl-NL" sz="2000" dirty="0" err="1"/>
              <a:t>Ideen</a:t>
            </a:r>
            <a:endParaRPr lang="nl-NL" sz="2000" dirty="0"/>
          </a:p>
          <a:p>
            <a:endParaRPr lang="nl-N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7544" y="476672"/>
            <a:ext cx="5904656" cy="720080"/>
          </a:xfrm>
        </p:spPr>
        <p:txBody>
          <a:bodyPr>
            <a:normAutofit/>
          </a:bodyPr>
          <a:lstStyle/>
          <a:p>
            <a:pPr algn="l"/>
            <a:r>
              <a:rPr lang="nl-NL" sz="2800" dirty="0"/>
              <a:t>Schriftsteller </a:t>
            </a:r>
            <a:r>
              <a:rPr lang="nl-NL" sz="2800" dirty="0" err="1"/>
              <a:t>und</a:t>
            </a:r>
            <a:r>
              <a:rPr lang="nl-NL" sz="2800" dirty="0"/>
              <a:t> </a:t>
            </a:r>
            <a:r>
              <a:rPr lang="nl-NL" sz="2800" dirty="0" err="1"/>
              <a:t>ihre</a:t>
            </a:r>
            <a:r>
              <a:rPr lang="nl-NL" sz="2800" dirty="0"/>
              <a:t> </a:t>
            </a:r>
            <a:r>
              <a:rPr lang="nl-NL" sz="2800" dirty="0" err="1"/>
              <a:t>Werke</a:t>
            </a:r>
            <a:endParaRPr lang="nl-NL" sz="28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971600" y="6309320"/>
            <a:ext cx="7200800" cy="265584"/>
          </a:xfrm>
        </p:spPr>
        <p:txBody>
          <a:bodyPr>
            <a:normAutofit/>
          </a:bodyPr>
          <a:lstStyle/>
          <a:p>
            <a:r>
              <a:rPr lang="nl-NL" sz="1000" b="1" dirty="0" err="1" smtClean="0">
                <a:solidFill>
                  <a:schemeClr val="tx1"/>
                </a:solidFill>
              </a:rPr>
              <a:t>Deutsch</a:t>
            </a:r>
            <a:r>
              <a:rPr lang="nl-NL" sz="1000" b="1" dirty="0" smtClean="0">
                <a:solidFill>
                  <a:schemeClr val="tx1"/>
                </a:solidFill>
              </a:rPr>
              <a:t> </a:t>
            </a:r>
            <a:r>
              <a:rPr lang="nl-NL" sz="1000" b="1" dirty="0" err="1" smtClean="0">
                <a:solidFill>
                  <a:schemeClr val="tx1"/>
                </a:solidFill>
              </a:rPr>
              <a:t>Oberstufe</a:t>
            </a:r>
            <a:r>
              <a:rPr lang="nl-NL" sz="1000" b="1" dirty="0" smtClean="0">
                <a:solidFill>
                  <a:schemeClr val="tx1"/>
                </a:solidFill>
              </a:rPr>
              <a:t> – </a:t>
            </a:r>
            <a:r>
              <a:rPr lang="nl-NL" sz="1000" b="1" dirty="0" err="1" smtClean="0">
                <a:solidFill>
                  <a:schemeClr val="tx1"/>
                </a:solidFill>
              </a:rPr>
              <a:t>Literatur</a:t>
            </a:r>
            <a:r>
              <a:rPr lang="nl-NL" sz="1000" b="1" dirty="0" smtClean="0">
                <a:solidFill>
                  <a:schemeClr val="tx1"/>
                </a:solidFill>
              </a:rPr>
              <a:t> </a:t>
            </a:r>
            <a:r>
              <a:rPr lang="nl-NL" sz="1000" b="1" dirty="0" err="1" smtClean="0">
                <a:solidFill>
                  <a:schemeClr val="tx1"/>
                </a:solidFill>
              </a:rPr>
              <a:t>und</a:t>
            </a:r>
            <a:r>
              <a:rPr lang="nl-NL" sz="1000" b="1" dirty="0" smtClean="0">
                <a:solidFill>
                  <a:schemeClr val="tx1"/>
                </a:solidFill>
              </a:rPr>
              <a:t> </a:t>
            </a:r>
            <a:r>
              <a:rPr lang="nl-NL" sz="1000" b="1" dirty="0" err="1" smtClean="0">
                <a:solidFill>
                  <a:schemeClr val="tx1"/>
                </a:solidFill>
              </a:rPr>
              <a:t>Literaturgeschichte</a:t>
            </a:r>
            <a:r>
              <a:rPr lang="nl-NL" sz="1000" b="1" dirty="0" smtClean="0">
                <a:solidFill>
                  <a:schemeClr val="tx1"/>
                </a:solidFill>
              </a:rPr>
              <a:t> – Die </a:t>
            </a:r>
            <a:r>
              <a:rPr lang="nl-NL" sz="1000" b="1" dirty="0" err="1" smtClean="0">
                <a:solidFill>
                  <a:schemeClr val="tx1"/>
                </a:solidFill>
              </a:rPr>
              <a:t>Klassik</a:t>
            </a:r>
            <a:r>
              <a:rPr lang="nl-NL" sz="1000" b="1" dirty="0" smtClean="0">
                <a:solidFill>
                  <a:schemeClr val="tx1"/>
                </a:solidFill>
              </a:rPr>
              <a:t> – JG.02.12</a:t>
            </a:r>
            <a:endParaRPr lang="nl-NL" sz="1000" b="1" dirty="0">
              <a:solidFill>
                <a:schemeClr val="tx1"/>
              </a:solidFill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539552" y="1412776"/>
            <a:ext cx="6912768" cy="467820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000" b="1" dirty="0"/>
              <a:t>Johann </a:t>
            </a:r>
            <a:r>
              <a:rPr lang="nl-NL" sz="2000" b="1" dirty="0" err="1"/>
              <a:t>Wolfgang</a:t>
            </a:r>
            <a:r>
              <a:rPr lang="nl-NL" sz="2000" b="1" dirty="0"/>
              <a:t> </a:t>
            </a:r>
            <a:r>
              <a:rPr lang="nl-NL" sz="2000" b="1" dirty="0" err="1"/>
              <a:t>von</a:t>
            </a:r>
            <a:r>
              <a:rPr lang="nl-NL" sz="2000" b="1" dirty="0"/>
              <a:t> </a:t>
            </a:r>
            <a:r>
              <a:rPr lang="nl-NL" sz="2000" b="1" dirty="0" err="1"/>
              <a:t>Goethe</a:t>
            </a:r>
            <a:r>
              <a:rPr lang="nl-NL" sz="2000" b="1" dirty="0"/>
              <a:t> </a:t>
            </a:r>
            <a:r>
              <a:rPr lang="nl-NL" sz="2000" dirty="0" smtClean="0"/>
              <a:t/>
            </a:r>
            <a:br>
              <a:rPr lang="nl-NL" sz="2000" dirty="0" smtClean="0"/>
            </a:br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/>
              <a:t>- </a:t>
            </a:r>
            <a:r>
              <a:rPr lang="nl-NL" sz="2000" dirty="0" err="1"/>
              <a:t>Iphigenie</a:t>
            </a:r>
            <a:r>
              <a:rPr lang="nl-NL" sz="2000" dirty="0"/>
              <a:t> </a:t>
            </a:r>
            <a:r>
              <a:rPr lang="nl-NL" sz="2000" dirty="0" err="1"/>
              <a:t>auf</a:t>
            </a:r>
            <a:r>
              <a:rPr lang="nl-NL" sz="2000" dirty="0"/>
              <a:t> </a:t>
            </a:r>
            <a:r>
              <a:rPr lang="nl-NL" sz="2000" dirty="0" err="1"/>
              <a:t>Tauris</a:t>
            </a:r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/>
              <a:t>- </a:t>
            </a:r>
            <a:r>
              <a:rPr lang="nl-NL" sz="2000" dirty="0" err="1"/>
              <a:t>Faust</a:t>
            </a:r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/>
              <a:t>- Das </a:t>
            </a:r>
            <a:r>
              <a:rPr lang="nl-NL" sz="2000" dirty="0" err="1" smtClean="0"/>
              <a:t>Göttliche</a:t>
            </a:r>
            <a:endParaRPr lang="nl-NL" sz="2000" dirty="0" smtClean="0"/>
          </a:p>
          <a:p>
            <a:endParaRPr lang="nl-NL" sz="2000" dirty="0"/>
          </a:p>
          <a:p>
            <a:endParaRPr lang="nl-NL" sz="2000" dirty="0" smtClean="0"/>
          </a:p>
          <a:p>
            <a:endParaRPr lang="nl-NL" sz="2000" dirty="0"/>
          </a:p>
          <a:p>
            <a:r>
              <a:rPr lang="nl-NL" sz="2000" b="1" dirty="0"/>
              <a:t>Friedrich </a:t>
            </a:r>
            <a:r>
              <a:rPr lang="nl-NL" sz="2000" b="1" dirty="0" err="1"/>
              <a:t>von</a:t>
            </a:r>
            <a:r>
              <a:rPr lang="nl-NL" sz="2000" b="1" dirty="0"/>
              <a:t> </a:t>
            </a:r>
            <a:r>
              <a:rPr lang="nl-NL" sz="2000" b="1" dirty="0" smtClean="0"/>
              <a:t>Schiller</a:t>
            </a:r>
            <a:r>
              <a:rPr lang="nl-NL" sz="2000" dirty="0" smtClean="0"/>
              <a:t/>
            </a:r>
            <a:br>
              <a:rPr lang="nl-NL" sz="2000" dirty="0" smtClean="0"/>
            </a:br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/>
              <a:t>- </a:t>
            </a:r>
            <a:r>
              <a:rPr lang="nl-NL" sz="2000" dirty="0" err="1"/>
              <a:t>Wallenstein</a:t>
            </a:r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/>
              <a:t>- Maria </a:t>
            </a:r>
            <a:r>
              <a:rPr lang="nl-NL" sz="2000" dirty="0" err="1"/>
              <a:t>Stuart</a:t>
            </a:r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/>
              <a:t>- Die </a:t>
            </a:r>
            <a:r>
              <a:rPr lang="nl-NL" sz="2000" dirty="0" err="1"/>
              <a:t>Jungfrau</a:t>
            </a:r>
            <a:r>
              <a:rPr lang="nl-NL" sz="2000" dirty="0"/>
              <a:t> </a:t>
            </a:r>
            <a:r>
              <a:rPr lang="nl-NL" sz="2000" dirty="0" err="1"/>
              <a:t>von</a:t>
            </a:r>
            <a:r>
              <a:rPr lang="nl-NL" sz="2000" dirty="0"/>
              <a:t> </a:t>
            </a:r>
            <a:r>
              <a:rPr lang="nl-NL" sz="2000" dirty="0" err="1"/>
              <a:t>Orleans</a:t>
            </a:r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/>
              <a:t>- </a:t>
            </a:r>
            <a:r>
              <a:rPr lang="nl-NL" sz="2000" dirty="0" err="1"/>
              <a:t>Wilhelm</a:t>
            </a:r>
            <a:r>
              <a:rPr lang="nl-NL" sz="2000" dirty="0"/>
              <a:t> Tell</a:t>
            </a:r>
          </a:p>
          <a:p>
            <a:endParaRPr lang="nl-NL" dirty="0"/>
          </a:p>
        </p:txBody>
      </p:sp>
      <p:pic>
        <p:nvPicPr>
          <p:cNvPr id="6" name="rg_hi" descr="http://t3.gstatic.com/images?q=tbn:ANd9GcRPI_rYBlcX7stlMkywEEWGIkUlwwSr-V-cgXx9QxDDuS8pmB8j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933056"/>
            <a:ext cx="1712576" cy="2160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Afbeelding 6" descr="http://store.prioritymanagement.com/media/Johann-Wolfgang-von-Goethe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412776"/>
            <a:ext cx="1787838" cy="18598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106</Words>
  <Application>Microsoft Office PowerPoint</Application>
  <PresentationFormat>Экран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Office-thema</vt:lpstr>
      <vt:lpstr>Die Klassik</vt:lpstr>
      <vt:lpstr>Die Entstehung</vt:lpstr>
      <vt:lpstr>Hauptgattungen der Literatur</vt:lpstr>
      <vt:lpstr>Themen</vt:lpstr>
      <vt:lpstr>Schriftsteller und ihre Werke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Klassik</dc:title>
  <dc:creator>glp</dc:creator>
  <cp:lastModifiedBy>Microsoft Office</cp:lastModifiedBy>
  <cp:revision>2</cp:revision>
  <dcterms:created xsi:type="dcterms:W3CDTF">2012-02-28T07:04:17Z</dcterms:created>
  <dcterms:modified xsi:type="dcterms:W3CDTF">2019-12-28T05:39:57Z</dcterms:modified>
</cp:coreProperties>
</file>