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0" r:id="rId4"/>
    <p:sldId id="261" r:id="rId5"/>
    <p:sldId id="262" r:id="rId6"/>
    <p:sldId id="263" r:id="rId7"/>
    <p:sldId id="264" r:id="rId8"/>
    <p:sldId id="265" r:id="rId9"/>
    <p:sldId id="266" r:id="rId10"/>
    <p:sldId id="270" r:id="rId11"/>
    <p:sldId id="271" r:id="rId12"/>
    <p:sldId id="272" r:id="rId13"/>
    <p:sldId id="273" r:id="rId14"/>
    <p:sldId id="274" r:id="rId15"/>
    <p:sldId id="275" r:id="rId16"/>
    <p:sldId id="277" r:id="rId17"/>
    <p:sldId id="278" r:id="rId18"/>
    <p:sldId id="280" r:id="rId19"/>
    <p:sldId id="281" r:id="rId20"/>
    <p:sldId id="282" r:id="rId21"/>
    <p:sldId id="283" r:id="rId22"/>
    <p:sldId id="285" r:id="rId23"/>
    <p:sldId id="257" r:id="rId24"/>
    <p:sldId id="286" r:id="rId25"/>
    <p:sldId id="287" r:id="rId26"/>
    <p:sldId id="288" r:id="rId27"/>
    <p:sldId id="289" r:id="rId28"/>
    <p:sldId id="290" r:id="rId29"/>
    <p:sldId id="291" r:id="rId30"/>
    <p:sldId id="292" r:id="rId31"/>
    <p:sldId id="293"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r>
              <a:rPr lang="en-US"/>
              <a:t>Click to edit Master title style</a:t>
            </a:r>
            <a:endParaRPr lang="ru-RU"/>
          </a:p>
        </p:txBody>
      </p:sp>
      <p:sp>
        <p:nvSpPr>
          <p:cNvPr id="3" name="Текст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1027"/>
          <p:cNvSpPr>
            <a:spLocks noGrp="1" noChangeArrowheads="1"/>
          </p:cNvSpPr>
          <p:nvPr>
            <p:ph type="dt" sz="half" idx="10"/>
          </p:nvPr>
        </p:nvSpPr>
        <p:spPr>
          <a:ln/>
        </p:spPr>
        <p:txBody>
          <a:bodyPr/>
          <a:lstStyle>
            <a:lvl1pPr>
              <a:defRPr/>
            </a:lvl1pPr>
          </a:lstStyle>
          <a:p>
            <a:pPr>
              <a:defRPr/>
            </a:pPr>
            <a:endParaRPr lang="ru-RU"/>
          </a:p>
        </p:txBody>
      </p:sp>
      <p:sp>
        <p:nvSpPr>
          <p:cNvPr id="5" name="Rectangle 1028"/>
          <p:cNvSpPr>
            <a:spLocks noGrp="1" noChangeArrowheads="1"/>
          </p:cNvSpPr>
          <p:nvPr>
            <p:ph type="ftr" sz="quarter" idx="11"/>
          </p:nvPr>
        </p:nvSpPr>
        <p:spPr>
          <a:ln/>
        </p:spPr>
        <p:txBody>
          <a:bodyPr/>
          <a:lstStyle>
            <a:lvl1pPr>
              <a:defRPr/>
            </a:lvl1pPr>
          </a:lstStyle>
          <a:p>
            <a:pPr>
              <a:defRPr/>
            </a:pPr>
            <a:endParaRPr lang="ru-RU"/>
          </a:p>
        </p:txBody>
      </p:sp>
      <p:sp>
        <p:nvSpPr>
          <p:cNvPr id="6" name="Rectangle 1029"/>
          <p:cNvSpPr>
            <a:spLocks noGrp="1" noChangeArrowheads="1"/>
          </p:cNvSpPr>
          <p:nvPr>
            <p:ph type="sldNum" sz="quarter" idx="12"/>
          </p:nvPr>
        </p:nvSpPr>
        <p:spPr/>
        <p:txBody>
          <a:bodyPr/>
          <a:lstStyle>
            <a:lvl1pPr>
              <a:defRPr/>
            </a:lvl1pPr>
          </a:lstStyle>
          <a:p>
            <a:pPr>
              <a:defRPr/>
            </a:pPr>
            <a:fld id="{51941104-B8C8-4C25-9E27-6DD07588A3B1}" type="slidenum">
              <a:rPr lang="ru-RU"/>
              <a:pPr>
                <a:defRPr/>
              </a:pPr>
              <a:t>‹#›</a:t>
            </a:fld>
            <a:endParaRPr lang="ru-RU"/>
          </a:p>
        </p:txBody>
      </p:sp>
    </p:spTree>
    <p:extLst>
      <p:ext uri="{BB962C8B-B14F-4D97-AF65-F5344CB8AC3E}">
        <p14:creationId xmlns:p14="http://schemas.microsoft.com/office/powerpoint/2010/main" val="252071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51520" y="548680"/>
            <a:ext cx="8640960" cy="5976664"/>
          </a:xfrm>
        </p:spPr>
        <p:txBody>
          <a:bodyPr>
            <a:normAutofit/>
          </a:bodyPr>
          <a:lstStyle/>
          <a:p>
            <a:r>
              <a:rPr lang="uz-Cyrl-UZ" sz="2800" b="1" dirty="0">
                <a:solidFill>
                  <a:srgbClr val="FF0000"/>
                </a:solidFill>
                <a:latin typeface="Times New Roman" pitchFamily="18" charset="0"/>
                <a:cs typeface="Times New Roman" pitchFamily="18" charset="0"/>
              </a:rPr>
              <a:t>1</a:t>
            </a:r>
            <a:r>
              <a:rPr lang="ru-RU" sz="2800" b="1" smtClean="0">
                <a:solidFill>
                  <a:srgbClr val="FF0000"/>
                </a:solidFill>
                <a:latin typeface="Times New Roman" pitchFamily="18" charset="0"/>
                <a:cs typeface="Times New Roman" pitchFamily="18" charset="0"/>
              </a:rPr>
              <a:t>-МАВЗУ</a:t>
            </a:r>
            <a:r>
              <a:rPr lang="ru-RU" sz="2800" b="1">
                <a:solidFill>
                  <a:srgbClr val="FF0000"/>
                </a:solidFill>
                <a:latin typeface="Times New Roman" pitchFamily="18" charset="0"/>
                <a:cs typeface="Times New Roman" pitchFamily="18" charset="0"/>
              </a:rPr>
              <a:t>: </a:t>
            </a:r>
            <a:r>
              <a:rPr lang="ru-RU" sz="2800" b="1" smtClean="0">
                <a:solidFill>
                  <a:srgbClr val="FF0000"/>
                </a:solidFill>
                <a:latin typeface="Times New Roman" pitchFamily="18" charset="0"/>
                <a:cs typeface="Times New Roman" pitchFamily="18" charset="0"/>
              </a:rPr>
              <a:t>КОМПЬЮТЕР </a:t>
            </a:r>
            <a:r>
              <a:rPr lang="ru-RU" sz="2800" b="1">
                <a:solidFill>
                  <a:srgbClr val="FF0000"/>
                </a:solidFill>
                <a:latin typeface="Times New Roman" pitchFamily="18" charset="0"/>
                <a:cs typeface="Times New Roman" pitchFamily="18" charset="0"/>
              </a:rPr>
              <a:t>ВА </a:t>
            </a:r>
            <a:r>
              <a:rPr lang="ru-RU" sz="2800" b="1" smtClean="0">
                <a:solidFill>
                  <a:srgbClr val="FF0000"/>
                </a:solidFill>
                <a:latin typeface="Times New Roman" pitchFamily="18" charset="0"/>
                <a:cs typeface="Times New Roman" pitchFamily="18" charset="0"/>
              </a:rPr>
              <a:t>УНИНГ ҚИСМЛАРИ</a:t>
            </a:r>
            <a:endParaRPr lang="uz-Cyrl-UZ" sz="2800" b="1" dirty="0">
              <a:solidFill>
                <a:srgbClr val="FF0000"/>
              </a:solidFill>
              <a:latin typeface="Times New Roman" pitchFamily="18" charset="0"/>
              <a:cs typeface="Times New Roman" pitchFamily="18" charset="0"/>
            </a:endParaRPr>
          </a:p>
          <a:p>
            <a:r>
              <a:rPr lang="ru-RU" sz="2800" b="1" dirty="0">
                <a:solidFill>
                  <a:srgbClr val="FF0000"/>
                </a:solidFill>
                <a:latin typeface="Times New Roman" pitchFamily="18" charset="0"/>
                <a:cs typeface="Times New Roman" pitchFamily="18" charset="0"/>
              </a:rPr>
              <a:t> </a:t>
            </a:r>
            <a:endParaRPr lang="uz-Cyrl-UZ" sz="2800" b="1" dirty="0">
              <a:solidFill>
                <a:srgbClr val="FF0000"/>
              </a:solidFill>
              <a:latin typeface="Times New Roman" pitchFamily="18" charset="0"/>
              <a:cs typeface="Times New Roman" pitchFamily="18" charset="0"/>
            </a:endParaRPr>
          </a:p>
          <a:p>
            <a:r>
              <a:rPr lang="ru-RU" sz="2800" b="1" dirty="0">
                <a:solidFill>
                  <a:srgbClr val="FF0000"/>
                </a:solidFill>
                <a:latin typeface="Times New Roman" pitchFamily="18" charset="0"/>
                <a:cs typeface="Times New Roman" pitchFamily="18" charset="0"/>
              </a:rPr>
              <a:t>Режа</a:t>
            </a:r>
            <a:endParaRPr lang="uz-Cyrl-UZ" sz="2800" b="1" dirty="0">
              <a:solidFill>
                <a:srgbClr val="FF0000"/>
              </a:solidFill>
              <a:latin typeface="Times New Roman" pitchFamily="18" charset="0"/>
              <a:cs typeface="Times New Roman" pitchFamily="18" charset="0"/>
            </a:endParaRPr>
          </a:p>
          <a:p>
            <a:pPr lvl="0" algn="l"/>
            <a:r>
              <a:rPr lang="ru-RU" sz="2800" b="1" dirty="0" smtClean="0">
                <a:solidFill>
                  <a:schemeClr val="tx1"/>
                </a:solidFill>
                <a:latin typeface="Times New Roman" pitchFamily="18" charset="0"/>
                <a:cs typeface="Times New Roman" pitchFamily="18" charset="0"/>
              </a:rPr>
              <a:t>1. Компьютер </a:t>
            </a:r>
            <a:r>
              <a:rPr lang="ru-RU" sz="2800" b="1" dirty="0" err="1">
                <a:solidFill>
                  <a:schemeClr val="tx1"/>
                </a:solidFill>
                <a:latin typeface="Times New Roman" pitchFamily="18" charset="0"/>
                <a:cs typeface="Times New Roman" pitchFamily="18" charset="0"/>
              </a:rPr>
              <a:t>турлари</a:t>
            </a:r>
            <a:r>
              <a:rPr lang="ru-RU" sz="2800" b="1" dirty="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Замонавий</a:t>
            </a:r>
            <a:r>
              <a:rPr lang="ru-RU" sz="2800" b="1" dirty="0" smtClean="0">
                <a:solidFill>
                  <a:schemeClr val="tx1"/>
                </a:solidFill>
                <a:latin typeface="Times New Roman" pitchFamily="18" charset="0"/>
                <a:cs typeface="Times New Roman" pitchFamily="18" charset="0"/>
              </a:rPr>
              <a:t> </a:t>
            </a:r>
          </a:p>
          <a:p>
            <a:pPr lvl="0" algn="l"/>
            <a:r>
              <a:rPr lang="ru-RU" sz="2800" b="1" dirty="0">
                <a:solidFill>
                  <a:schemeClr val="tx1"/>
                </a:solidFill>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компьютерларнинг</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архитектураси</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структураси</a:t>
            </a:r>
            <a:r>
              <a:rPr lang="ru-RU" sz="2800" b="1" dirty="0">
                <a:solidFill>
                  <a:schemeClr val="tx1"/>
                </a:solidFill>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  </a:t>
            </a:r>
          </a:p>
          <a:p>
            <a:pPr lvl="0" algn="l"/>
            <a:r>
              <a:rPr lang="ru-RU" sz="2800" b="1" dirty="0">
                <a:solidFill>
                  <a:schemeClr val="tx1"/>
                </a:solidFill>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киритиш</a:t>
            </a:r>
            <a:r>
              <a:rPr lang="ru-RU" sz="2800" b="1" dirty="0" smtClean="0">
                <a:solidFill>
                  <a:schemeClr val="tx1"/>
                </a:solidFill>
                <a:latin typeface="Times New Roman" pitchFamily="18" charset="0"/>
                <a:cs typeface="Times New Roman" pitchFamily="18" charset="0"/>
              </a:rPr>
              <a:t> </a:t>
            </a:r>
            <a:r>
              <a:rPr lang="ru-RU" sz="2800" b="1" dirty="0" err="1">
                <a:solidFill>
                  <a:schemeClr val="tx1"/>
                </a:solidFill>
                <a:latin typeface="Times New Roman" pitchFamily="18" charset="0"/>
                <a:cs typeface="Times New Roman" pitchFamily="18" charset="0"/>
              </a:rPr>
              <a:t>ва</a:t>
            </a:r>
            <a:r>
              <a:rPr lang="ru-RU" sz="2800" b="1" dirty="0">
                <a:solidFill>
                  <a:schemeClr val="tx1"/>
                </a:solidFill>
                <a:latin typeface="Times New Roman" pitchFamily="18" charset="0"/>
                <a:cs typeface="Times New Roman" pitchFamily="18" charset="0"/>
              </a:rPr>
              <a:t> </a:t>
            </a:r>
            <a:r>
              <a:rPr lang="ru-RU" sz="2800" b="1" dirty="0" err="1">
                <a:solidFill>
                  <a:schemeClr val="tx1"/>
                </a:solidFill>
                <a:latin typeface="Times New Roman" pitchFamily="18" charset="0"/>
                <a:cs typeface="Times New Roman" pitchFamily="18" charset="0"/>
              </a:rPr>
              <a:t>чиқариш</a:t>
            </a:r>
            <a:r>
              <a:rPr lang="ru-RU" sz="2800" b="1" dirty="0">
                <a:solidFill>
                  <a:schemeClr val="tx1"/>
                </a:solidFill>
                <a:latin typeface="Times New Roman" pitchFamily="18" charset="0"/>
                <a:cs typeface="Times New Roman" pitchFamily="18" charset="0"/>
              </a:rPr>
              <a:t> </a:t>
            </a:r>
            <a:r>
              <a:rPr lang="ru-RU" sz="2800" b="1" dirty="0" err="1">
                <a:solidFill>
                  <a:schemeClr val="tx1"/>
                </a:solidFill>
                <a:latin typeface="Times New Roman" pitchFamily="18" charset="0"/>
                <a:cs typeface="Times New Roman" pitchFamily="18" charset="0"/>
              </a:rPr>
              <a:t>қурилмалари</a:t>
            </a:r>
            <a:r>
              <a:rPr lang="ru-RU" sz="2800" b="1" dirty="0">
                <a:solidFill>
                  <a:schemeClr val="tx1"/>
                </a:solidFill>
                <a:latin typeface="Times New Roman" pitchFamily="18" charset="0"/>
                <a:cs typeface="Times New Roman" pitchFamily="18" charset="0"/>
              </a:rPr>
              <a:t>. </a:t>
            </a:r>
            <a:endParaRPr lang="uz-Cyrl-UZ" sz="2800" b="1" dirty="0">
              <a:solidFill>
                <a:schemeClr val="tx1"/>
              </a:solidFill>
              <a:latin typeface="Times New Roman" pitchFamily="18" charset="0"/>
              <a:cs typeface="Times New Roman" pitchFamily="18" charset="0"/>
            </a:endParaRPr>
          </a:p>
          <a:p>
            <a:pPr lvl="0" algn="l"/>
            <a:r>
              <a:rPr lang="ru-RU" sz="2800" b="1" dirty="0" smtClean="0">
                <a:solidFill>
                  <a:schemeClr val="tx1"/>
                </a:solidFill>
                <a:latin typeface="Times New Roman" pitchFamily="18" charset="0"/>
                <a:cs typeface="Times New Roman" pitchFamily="18" charset="0"/>
              </a:rPr>
              <a:t>2. </a:t>
            </a:r>
            <a:r>
              <a:rPr lang="ru-RU" sz="2800" b="1" dirty="0" err="1" smtClean="0">
                <a:solidFill>
                  <a:schemeClr val="tx1"/>
                </a:solidFill>
                <a:latin typeface="Times New Roman" pitchFamily="18" charset="0"/>
                <a:cs typeface="Times New Roman" pitchFamily="18" charset="0"/>
              </a:rPr>
              <a:t>Ахборотларга</a:t>
            </a:r>
            <a:r>
              <a:rPr lang="ru-RU" sz="2800" b="1" dirty="0" smtClean="0">
                <a:solidFill>
                  <a:schemeClr val="tx1"/>
                </a:solidFill>
                <a:latin typeface="Times New Roman" pitchFamily="18" charset="0"/>
                <a:cs typeface="Times New Roman" pitchFamily="18" charset="0"/>
              </a:rPr>
              <a:t> </a:t>
            </a:r>
            <a:r>
              <a:rPr lang="ru-RU" sz="2800" b="1" dirty="0" err="1">
                <a:solidFill>
                  <a:schemeClr val="tx1"/>
                </a:solidFill>
                <a:latin typeface="Times New Roman" pitchFamily="18" charset="0"/>
                <a:cs typeface="Times New Roman" pitchFamily="18" charset="0"/>
              </a:rPr>
              <a:t>ишлов</a:t>
            </a:r>
            <a:r>
              <a:rPr lang="ru-RU" sz="2800" b="1" dirty="0">
                <a:solidFill>
                  <a:schemeClr val="tx1"/>
                </a:solidFill>
                <a:latin typeface="Times New Roman" pitchFamily="18" charset="0"/>
                <a:cs typeface="Times New Roman" pitchFamily="18" charset="0"/>
              </a:rPr>
              <a:t> </a:t>
            </a:r>
            <a:r>
              <a:rPr lang="ru-RU" sz="2800" b="1" dirty="0" err="1">
                <a:solidFill>
                  <a:schemeClr val="tx1"/>
                </a:solidFill>
                <a:latin typeface="Times New Roman" pitchFamily="18" charset="0"/>
                <a:cs typeface="Times New Roman" pitchFamily="18" charset="0"/>
              </a:rPr>
              <a:t>бериш</a:t>
            </a:r>
            <a:r>
              <a:rPr lang="ru-RU" sz="2800" b="1" dirty="0">
                <a:solidFill>
                  <a:schemeClr val="tx1"/>
                </a:solidFill>
                <a:latin typeface="Times New Roman" pitchFamily="18" charset="0"/>
                <a:cs typeface="Times New Roman" pitchFamily="18" charset="0"/>
              </a:rPr>
              <a:t> </a:t>
            </a:r>
            <a:r>
              <a:rPr lang="ru-RU" sz="2800" b="1" dirty="0" err="1">
                <a:solidFill>
                  <a:schemeClr val="tx1"/>
                </a:solidFill>
                <a:latin typeface="Times New Roman" pitchFamily="18" charset="0"/>
                <a:cs typeface="Times New Roman" pitchFamily="18" charset="0"/>
              </a:rPr>
              <a:t>қурилмалари</a:t>
            </a:r>
            <a:r>
              <a:rPr lang="ru-RU" sz="2800" b="1" dirty="0">
                <a:solidFill>
                  <a:schemeClr val="tx1"/>
                </a:solidFill>
                <a:latin typeface="Times New Roman" pitchFamily="18" charset="0"/>
                <a:cs typeface="Times New Roman" pitchFamily="18" charset="0"/>
              </a:rPr>
              <a:t> </a:t>
            </a:r>
            <a:r>
              <a:rPr lang="ru-RU" sz="2800" b="1" dirty="0" err="1">
                <a:solidFill>
                  <a:schemeClr val="tx1"/>
                </a:solidFill>
                <a:latin typeface="Times New Roman" pitchFamily="18" charset="0"/>
                <a:cs typeface="Times New Roman" pitchFamily="18" charset="0"/>
              </a:rPr>
              <a:t>ва</a:t>
            </a:r>
            <a:r>
              <a:rPr lang="ru-RU" sz="2800" b="1" dirty="0">
                <a:solidFill>
                  <a:schemeClr val="tx1"/>
                </a:solidFill>
                <a:latin typeface="Times New Roman" pitchFamily="18" charset="0"/>
                <a:cs typeface="Times New Roman" pitchFamily="18" charset="0"/>
              </a:rPr>
              <a:t> </a:t>
            </a:r>
            <a:endParaRPr lang="ru-RU" sz="2800" b="1" dirty="0" smtClean="0">
              <a:solidFill>
                <a:schemeClr val="tx1"/>
              </a:solidFill>
              <a:latin typeface="Times New Roman" pitchFamily="18" charset="0"/>
              <a:cs typeface="Times New Roman" pitchFamily="18" charset="0"/>
            </a:endParaRPr>
          </a:p>
          <a:p>
            <a:pPr lvl="0" algn="l"/>
            <a:r>
              <a:rPr lang="ru-RU" sz="2800" b="1" dirty="0">
                <a:solidFill>
                  <a:schemeClr val="tx1"/>
                </a:solidFill>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уларнинг</a:t>
            </a:r>
            <a:r>
              <a:rPr lang="ru-RU" sz="2800" b="1" dirty="0" smtClean="0">
                <a:solidFill>
                  <a:schemeClr val="tx1"/>
                </a:solidFill>
                <a:latin typeface="Times New Roman" pitchFamily="18" charset="0"/>
                <a:cs typeface="Times New Roman" pitchFamily="18" charset="0"/>
              </a:rPr>
              <a:t> </a:t>
            </a:r>
            <a:r>
              <a:rPr lang="ru-RU" sz="2800" b="1" dirty="0" err="1">
                <a:solidFill>
                  <a:schemeClr val="tx1"/>
                </a:solidFill>
                <a:latin typeface="Times New Roman" pitchFamily="18" charset="0"/>
                <a:cs typeface="Times New Roman" pitchFamily="18" charset="0"/>
              </a:rPr>
              <a:t>таснифи</a:t>
            </a:r>
            <a:r>
              <a:rPr lang="ru-RU" sz="2800" b="1" dirty="0">
                <a:solidFill>
                  <a:schemeClr val="tx1"/>
                </a:solidFill>
                <a:latin typeface="Times New Roman" pitchFamily="18" charset="0"/>
                <a:cs typeface="Times New Roman" pitchFamily="18" charset="0"/>
              </a:rPr>
              <a:t>. </a:t>
            </a:r>
            <a:endParaRPr lang="uz-Cyrl-UZ" sz="2800" b="1" dirty="0">
              <a:solidFill>
                <a:schemeClr val="tx1"/>
              </a:solidFill>
              <a:latin typeface="Times New Roman" pitchFamily="18" charset="0"/>
              <a:cs typeface="Times New Roman" pitchFamily="18" charset="0"/>
            </a:endParaRPr>
          </a:p>
          <a:p>
            <a:pPr lvl="0" algn="l"/>
            <a:r>
              <a:rPr lang="ru-RU" sz="2800" b="1" dirty="0" smtClean="0">
                <a:solidFill>
                  <a:schemeClr val="tx1"/>
                </a:solidFill>
                <a:latin typeface="Times New Roman" pitchFamily="18" charset="0"/>
                <a:cs typeface="Times New Roman" pitchFamily="18" charset="0"/>
              </a:rPr>
              <a:t>3.  </a:t>
            </a:r>
            <a:r>
              <a:rPr lang="ru-RU" sz="2800" b="1" dirty="0" err="1" smtClean="0">
                <a:solidFill>
                  <a:schemeClr val="tx1"/>
                </a:solidFill>
                <a:latin typeface="Times New Roman" pitchFamily="18" charset="0"/>
                <a:cs typeface="Times New Roman" pitchFamily="18" charset="0"/>
              </a:rPr>
              <a:t>Имконияти</a:t>
            </a:r>
            <a:r>
              <a:rPr lang="ru-RU" sz="2800" b="1" dirty="0" smtClean="0">
                <a:solidFill>
                  <a:schemeClr val="tx1"/>
                </a:solidFill>
                <a:latin typeface="Times New Roman" pitchFamily="18" charset="0"/>
                <a:cs typeface="Times New Roman" pitchFamily="18" charset="0"/>
              </a:rPr>
              <a:t> </a:t>
            </a:r>
            <a:r>
              <a:rPr lang="ru-RU" sz="2800" b="1" dirty="0" err="1">
                <a:solidFill>
                  <a:schemeClr val="tx1"/>
                </a:solidFill>
                <a:latin typeface="Times New Roman" pitchFamily="18" charset="0"/>
                <a:cs typeface="Times New Roman" pitchFamily="18" charset="0"/>
              </a:rPr>
              <a:t>чекланган</a:t>
            </a:r>
            <a:r>
              <a:rPr lang="ru-RU" sz="2800" b="1" dirty="0">
                <a:solidFill>
                  <a:schemeClr val="tx1"/>
                </a:solidFill>
                <a:latin typeface="Times New Roman" pitchFamily="18" charset="0"/>
                <a:cs typeface="Times New Roman" pitchFamily="18" charset="0"/>
              </a:rPr>
              <a:t> </a:t>
            </a:r>
            <a:r>
              <a:rPr lang="ru-RU" sz="2800" b="1" dirty="0" err="1">
                <a:solidFill>
                  <a:schemeClr val="tx1"/>
                </a:solidFill>
                <a:latin typeface="Times New Roman" pitchFamily="18" charset="0"/>
                <a:cs typeface="Times New Roman" pitchFamily="18" charset="0"/>
              </a:rPr>
              <a:t>шахсларнинг</a:t>
            </a:r>
            <a:r>
              <a:rPr lang="ru-RU" sz="2800" b="1" dirty="0">
                <a:solidFill>
                  <a:schemeClr val="tx1"/>
                </a:solidFill>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   </a:t>
            </a:r>
          </a:p>
          <a:p>
            <a:pPr lvl="0" algn="l"/>
            <a:r>
              <a:rPr lang="ru-RU" sz="2800" b="1" dirty="0">
                <a:solidFill>
                  <a:schemeClr val="tx1"/>
                </a:solidFill>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компьютердан</a:t>
            </a:r>
            <a:r>
              <a:rPr lang="ru-RU" sz="2800" b="1" dirty="0" smtClean="0">
                <a:solidFill>
                  <a:schemeClr val="tx1"/>
                </a:solidFill>
                <a:latin typeface="Times New Roman" pitchFamily="18" charset="0"/>
                <a:cs typeface="Times New Roman" pitchFamily="18" charset="0"/>
              </a:rPr>
              <a:t> </a:t>
            </a:r>
            <a:r>
              <a:rPr lang="ru-RU" sz="2800" b="1" dirty="0" err="1">
                <a:solidFill>
                  <a:schemeClr val="tx1"/>
                </a:solidFill>
                <a:latin typeface="Times New Roman" pitchFamily="18" charset="0"/>
                <a:cs typeface="Times New Roman" pitchFamily="18" charset="0"/>
              </a:rPr>
              <a:t>фойдаланиши</a:t>
            </a:r>
            <a:r>
              <a:rPr lang="ru-RU" sz="2800" b="1" dirty="0">
                <a:solidFill>
                  <a:schemeClr val="tx1"/>
                </a:solidFill>
                <a:latin typeface="Times New Roman" pitchFamily="18" charset="0"/>
                <a:cs typeface="Times New Roman" pitchFamily="18" charset="0"/>
              </a:rPr>
              <a:t>. Процессор </a:t>
            </a:r>
            <a:endParaRPr lang="ru-RU" sz="2800" b="1" dirty="0" smtClean="0">
              <a:solidFill>
                <a:schemeClr val="tx1"/>
              </a:solidFill>
              <a:latin typeface="Times New Roman" pitchFamily="18" charset="0"/>
              <a:cs typeface="Times New Roman" pitchFamily="18" charset="0"/>
            </a:endParaRPr>
          </a:p>
          <a:p>
            <a:pPr lvl="0" algn="l"/>
            <a:r>
              <a:rPr lang="ru-RU" sz="2800" b="1" dirty="0">
                <a:solidFill>
                  <a:schemeClr val="tx1"/>
                </a:solidFill>
                <a:latin typeface="Times New Roman" pitchFamily="18" charset="0"/>
                <a:cs typeface="Times New Roman" pitchFamily="18" charset="0"/>
              </a:rPr>
              <a:t> </a:t>
            </a:r>
            <a:r>
              <a:rPr lang="ru-RU" sz="2800" b="1" dirty="0" smtClean="0">
                <a:solidFill>
                  <a:schemeClr val="tx1"/>
                </a:solidFill>
                <a:latin typeface="Times New Roman" pitchFamily="18" charset="0"/>
                <a:cs typeface="Times New Roman" pitchFamily="18" charset="0"/>
              </a:rPr>
              <a:t>    </a:t>
            </a:r>
            <a:r>
              <a:rPr lang="ru-RU" sz="2800" b="1" dirty="0" err="1" smtClean="0">
                <a:solidFill>
                  <a:schemeClr val="tx1"/>
                </a:solidFill>
                <a:latin typeface="Times New Roman" pitchFamily="18" charset="0"/>
                <a:cs typeface="Times New Roman" pitchFamily="18" charset="0"/>
              </a:rPr>
              <a:t>технологияси</a:t>
            </a:r>
            <a:r>
              <a:rPr lang="ru-RU" sz="2800" b="1" dirty="0">
                <a:solidFill>
                  <a:schemeClr val="tx1"/>
                </a:solidFill>
                <a:latin typeface="Times New Roman" pitchFamily="18" charset="0"/>
                <a:cs typeface="Times New Roman" pitchFamily="18" charset="0"/>
              </a:rPr>
              <a:t>.</a:t>
            </a:r>
            <a:endParaRPr lang="uz-Cyrl-UZ" sz="2800" b="1" dirty="0">
              <a:solidFill>
                <a:schemeClr val="tx1"/>
              </a:solidFill>
              <a:latin typeface="Times New Roman" pitchFamily="18" charset="0"/>
              <a:cs typeface="Times New Roman" pitchFamily="18" charset="0"/>
            </a:endParaRPr>
          </a:p>
          <a:p>
            <a:endParaRPr lang="uz-Cyrl-UZ" dirty="0"/>
          </a:p>
        </p:txBody>
      </p:sp>
    </p:spTree>
    <p:extLst>
      <p:ext uri="{BB962C8B-B14F-4D97-AF65-F5344CB8AC3E}">
        <p14:creationId xmlns:p14="http://schemas.microsoft.com/office/powerpoint/2010/main" val="3749711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18433"/>
          <p:cNvSpPr>
            <a:spLocks noGrp="1" noChangeArrowheads="1"/>
          </p:cNvSpPr>
          <p:nvPr>
            <p:ph type="title"/>
          </p:nvPr>
        </p:nvSpPr>
        <p:spPr>
          <a:xfrm>
            <a:off x="1435100" y="274638"/>
            <a:ext cx="7499350" cy="1143000"/>
          </a:xfrm>
        </p:spPr>
        <p:txBody>
          <a:bodyPr/>
          <a:lstStyle/>
          <a:p>
            <a:pPr marL="0" indent="0" defTabSz="914400" eaLnBrk="1" hangingPunct="1">
              <a:defRPr/>
            </a:pPr>
            <a:r>
              <a:rPr lang="ru-RU" dirty="0" smtClean="0">
                <a:latin typeface="Arial" charset="0"/>
              </a:rPr>
              <a:t>Х</a:t>
            </a:r>
            <a:r>
              <a:rPr lang="en-US" dirty="0" smtClean="0"/>
              <a:t>VII </a:t>
            </a:r>
            <a:r>
              <a:rPr lang="uz-Cyrl-UZ" dirty="0" smtClean="0"/>
              <a:t>аср</a:t>
            </a:r>
            <a:endParaRPr lang="ru-RU" dirty="0" smtClean="0">
              <a:latin typeface="Arial" charset="0"/>
            </a:endParaRPr>
          </a:p>
        </p:txBody>
      </p:sp>
      <p:sp>
        <p:nvSpPr>
          <p:cNvPr id="27651" name="TextBox 18434"/>
          <p:cNvSpPr txBox="1">
            <a:spLocks noChangeArrowheads="1"/>
          </p:cNvSpPr>
          <p:nvPr/>
        </p:nvSpPr>
        <p:spPr bwMode="auto">
          <a:xfrm>
            <a:off x="1403350" y="1844675"/>
            <a:ext cx="53292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3600"/>
              <a:t>Готфрид Вильгельм Лейбниц</a:t>
            </a:r>
            <a:endParaRPr lang="ru-RU"/>
          </a:p>
        </p:txBody>
      </p:sp>
      <p:sp>
        <p:nvSpPr>
          <p:cNvPr id="27652" name="TextBox 18435"/>
          <p:cNvSpPr txBox="1">
            <a:spLocks noChangeArrowheads="1"/>
          </p:cNvSpPr>
          <p:nvPr/>
        </p:nvSpPr>
        <p:spPr bwMode="auto">
          <a:xfrm>
            <a:off x="395288" y="3368675"/>
            <a:ext cx="53292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sz="2800" b="1" dirty="0" err="1" smtClean="0">
                <a:latin typeface="Times New Roman" pitchFamily="18" charset="0"/>
                <a:cs typeface="Times New Roman" pitchFamily="18" charset="0"/>
              </a:rPr>
              <a:t>Зинали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ҳисоблагич</a:t>
            </a:r>
            <a:r>
              <a:rPr lang="ru-RU" sz="2800" b="1" dirty="0" smtClean="0">
                <a:latin typeface="Times New Roman" pitchFamily="18" charset="0"/>
                <a:cs typeface="Times New Roman" pitchFamily="18" charset="0"/>
              </a:rPr>
              <a:t> </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қўшиш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айриш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кўпайтириш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бўлиш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илдиздан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чиқариш</a:t>
            </a:r>
            <a:r>
              <a:rPr lang="ru-RU" b="1" dirty="0" smtClean="0">
                <a:latin typeface="Times New Roman" pitchFamily="18" charset="0"/>
                <a:cs typeface="Times New Roman" pitchFamily="18" charset="0"/>
              </a:rPr>
              <a:t>, </a:t>
            </a:r>
            <a:r>
              <a:rPr lang="ru-RU" b="1" dirty="0">
                <a:latin typeface="Times New Roman" pitchFamily="18" charset="0"/>
                <a:cs typeface="Times New Roman" pitchFamily="18" charset="0"/>
              </a:rPr>
              <a:t>…)</a:t>
            </a:r>
          </a:p>
        </p:txBody>
      </p:sp>
      <p:pic>
        <p:nvPicPr>
          <p:cNvPr id="27653" name="Rectangle 18439" descr="LEYBNITZ-P.JPG (11673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484313"/>
            <a:ext cx="2376488"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Rectangle 18441" descr="Счетное устройство Лейбниц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427538"/>
            <a:ext cx="6264275"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18442"/>
          <p:cNvSpPr txBox="1">
            <a:spLocks noChangeArrowheads="1"/>
          </p:cNvSpPr>
          <p:nvPr/>
        </p:nvSpPr>
        <p:spPr bwMode="auto">
          <a:xfrm>
            <a:off x="2843213" y="6308725"/>
            <a:ext cx="6300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dirty="0" err="1" smtClean="0"/>
              <a:t>Биринчи</a:t>
            </a:r>
            <a:r>
              <a:rPr lang="ru-RU" dirty="0" smtClean="0"/>
              <a:t> марта </a:t>
            </a:r>
            <a:r>
              <a:rPr lang="ru-RU" dirty="0" err="1" smtClean="0"/>
              <a:t>иккилик</a:t>
            </a:r>
            <a:r>
              <a:rPr lang="ru-RU" dirty="0" smtClean="0"/>
              <a:t> </a:t>
            </a:r>
            <a:r>
              <a:rPr lang="ru-RU" dirty="0" err="1" smtClean="0"/>
              <a:t>тизимдан</a:t>
            </a:r>
            <a:r>
              <a:rPr lang="ru-RU" dirty="0" smtClean="0"/>
              <a:t> </a:t>
            </a:r>
            <a:r>
              <a:rPr lang="ru-RU" dirty="0" err="1" smtClean="0"/>
              <a:t>фойдаланилган</a:t>
            </a:r>
            <a:endParaRPr lang="ru-RU" dirty="0"/>
          </a:p>
        </p:txBody>
      </p:sp>
    </p:spTree>
    <p:extLst>
      <p:ext uri="{BB962C8B-B14F-4D97-AF65-F5344CB8AC3E}">
        <p14:creationId xmlns:p14="http://schemas.microsoft.com/office/powerpoint/2010/main" val="214329715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19457"/>
          <p:cNvSpPr>
            <a:spLocks noGrp="1" noChangeArrowheads="1"/>
          </p:cNvSpPr>
          <p:nvPr>
            <p:ph type="title"/>
          </p:nvPr>
        </p:nvSpPr>
        <p:spPr>
          <a:xfrm>
            <a:off x="101600" y="260648"/>
            <a:ext cx="7499350" cy="1143000"/>
          </a:xfrm>
        </p:spPr>
        <p:txBody>
          <a:bodyPr/>
          <a:lstStyle/>
          <a:p>
            <a:pPr marL="0" indent="0" defTabSz="914400" eaLnBrk="1" hangingPunct="1">
              <a:defRPr/>
            </a:pPr>
            <a:r>
              <a:rPr lang="ru-RU" dirty="0" smtClean="0">
                <a:latin typeface="Arial" charset="0"/>
              </a:rPr>
              <a:t>Х</a:t>
            </a:r>
            <a:r>
              <a:rPr lang="en-US" dirty="0" smtClean="0"/>
              <a:t>I</a:t>
            </a:r>
            <a:r>
              <a:rPr lang="ru-RU" dirty="0" smtClean="0">
                <a:latin typeface="Arial" charset="0"/>
              </a:rPr>
              <a:t>Х</a:t>
            </a:r>
            <a:r>
              <a:rPr lang="en-US" dirty="0" smtClean="0"/>
              <a:t> </a:t>
            </a:r>
            <a:r>
              <a:rPr lang="ru-RU" dirty="0" smtClean="0">
                <a:latin typeface="Arial" charset="0"/>
              </a:rPr>
              <a:t>век</a:t>
            </a:r>
          </a:p>
        </p:txBody>
      </p:sp>
      <p:sp>
        <p:nvSpPr>
          <p:cNvPr id="28675" name="TextBox 19458"/>
          <p:cNvSpPr txBox="1">
            <a:spLocks noChangeArrowheads="1"/>
          </p:cNvSpPr>
          <p:nvPr/>
        </p:nvSpPr>
        <p:spPr bwMode="auto">
          <a:xfrm>
            <a:off x="2124075" y="1844675"/>
            <a:ext cx="53292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3600"/>
              <a:t>Чарльз Бэббидж</a:t>
            </a:r>
            <a:endParaRPr lang="ru-RU"/>
          </a:p>
        </p:txBody>
      </p:sp>
      <p:sp>
        <p:nvSpPr>
          <p:cNvPr id="28676" name="TextBox 19459"/>
          <p:cNvSpPr txBox="1">
            <a:spLocks noChangeArrowheads="1"/>
          </p:cNvSpPr>
          <p:nvPr/>
        </p:nvSpPr>
        <p:spPr bwMode="auto">
          <a:xfrm>
            <a:off x="395288" y="3068638"/>
            <a:ext cx="5329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sz="2800" dirty="0" smtClean="0"/>
              <a:t>аналитик </a:t>
            </a:r>
            <a:r>
              <a:rPr lang="ru-RU" sz="2800" dirty="0"/>
              <a:t>машина</a:t>
            </a:r>
            <a:endParaRPr lang="ru-RU" dirty="0"/>
          </a:p>
        </p:txBody>
      </p:sp>
      <p:grpSp>
        <p:nvGrpSpPr>
          <p:cNvPr id="28677" name="Group 7"/>
          <p:cNvGrpSpPr>
            <a:grpSpLocks/>
          </p:cNvGrpSpPr>
          <p:nvPr/>
        </p:nvGrpSpPr>
        <p:grpSpPr bwMode="auto">
          <a:xfrm>
            <a:off x="6084888" y="1125538"/>
            <a:ext cx="2374900" cy="2663825"/>
            <a:chOff x="192" y="152"/>
            <a:chExt cx="1296" cy="1376"/>
          </a:xfrm>
        </p:grpSpPr>
        <p:pic>
          <p:nvPicPr>
            <p:cNvPr id="28681" name="Rectangle 194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192"/>
              <a:ext cx="129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Rectangle 19464"/>
            <p:cNvSpPr>
              <a:spLocks noChangeArrowheads="1"/>
            </p:cNvSpPr>
            <p:nvPr/>
          </p:nvSpPr>
          <p:spPr bwMode="auto">
            <a:xfrm>
              <a:off x="192" y="152"/>
              <a:ext cx="1280" cy="1376"/>
            </a:xfrm>
            <a:prstGeom prst="rect">
              <a:avLst/>
            </a:prstGeom>
            <a:noFill/>
            <a:ln w="101600" cap="flat" cmpd="sng" algn="ctr">
              <a:solidFill>
                <a:srgbClr val="996633"/>
              </a:solidFill>
              <a:prstDash val="solid"/>
              <a:miter lim="800000"/>
              <a:headEnd type="none" w="med" len="med"/>
              <a:tailEnd type="none" w="med" len="med"/>
            </a:ln>
            <a:effectLst>
              <a:outerShdw dist="107763" dir="2700000" algn="ctr" rotWithShape="0">
                <a:schemeClr val="bg2"/>
              </a:outerShdw>
            </a:effectLst>
          </p:spPr>
          <p:txBody>
            <a:bodyPr wrap="none" anchor="ctr"/>
            <a:lstStyle/>
            <a:p>
              <a:pPr>
                <a:defRPr/>
              </a:pPr>
              <a:endParaRPr lang="ru-RU"/>
            </a:p>
          </p:txBody>
        </p:sp>
      </p:grpSp>
      <p:pic>
        <p:nvPicPr>
          <p:cNvPr id="28678" name="Rectangle 19468" descr="BEBBEDJ.GIF (28111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573463"/>
            <a:ext cx="2281238"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Rectangle 19470" descr="Реконструированная аналитическая машин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4292600"/>
            <a:ext cx="27352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Box 19471"/>
          <p:cNvSpPr txBox="1">
            <a:spLocks noChangeArrowheads="1"/>
          </p:cNvSpPr>
          <p:nvPr/>
        </p:nvSpPr>
        <p:spPr bwMode="auto">
          <a:xfrm>
            <a:off x="6784975" y="5661025"/>
            <a:ext cx="2359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err="1" smtClean="0"/>
              <a:t>Биринчи</a:t>
            </a:r>
            <a:r>
              <a:rPr lang="ru-RU" dirty="0" smtClean="0"/>
              <a:t> </a:t>
            </a:r>
            <a:r>
              <a:rPr lang="ru-RU" dirty="0" err="1" smtClean="0"/>
              <a:t>дастурли</a:t>
            </a:r>
            <a:r>
              <a:rPr lang="ru-RU" dirty="0" smtClean="0"/>
              <a:t> </a:t>
            </a:r>
            <a:r>
              <a:rPr lang="ru-RU" dirty="0"/>
              <a:t>машина</a:t>
            </a:r>
          </a:p>
        </p:txBody>
      </p:sp>
    </p:spTree>
    <p:extLst>
      <p:ext uri="{BB962C8B-B14F-4D97-AF65-F5344CB8AC3E}">
        <p14:creationId xmlns:p14="http://schemas.microsoft.com/office/powerpoint/2010/main" val="227736339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20481"/>
          <p:cNvSpPr>
            <a:spLocks noGrp="1" noChangeArrowheads="1"/>
          </p:cNvSpPr>
          <p:nvPr>
            <p:ph type="title"/>
          </p:nvPr>
        </p:nvSpPr>
        <p:spPr>
          <a:xfrm>
            <a:off x="1435100" y="274638"/>
            <a:ext cx="7499350" cy="1143000"/>
          </a:xfrm>
        </p:spPr>
        <p:txBody>
          <a:bodyPr/>
          <a:lstStyle/>
          <a:p>
            <a:pPr marL="0" indent="0" defTabSz="914400" eaLnBrk="1" hangingPunct="1">
              <a:defRPr/>
            </a:pPr>
            <a:r>
              <a:rPr lang="ru-RU" dirty="0" smtClean="0">
                <a:latin typeface="Arial" charset="0"/>
              </a:rPr>
              <a:t>Х</a:t>
            </a:r>
            <a:r>
              <a:rPr lang="en-US" dirty="0" smtClean="0"/>
              <a:t>I</a:t>
            </a:r>
            <a:r>
              <a:rPr lang="ru-RU" dirty="0" smtClean="0">
                <a:latin typeface="Arial" charset="0"/>
              </a:rPr>
              <a:t>Х</a:t>
            </a:r>
            <a:r>
              <a:rPr lang="en-US" dirty="0" smtClean="0"/>
              <a:t> </a:t>
            </a:r>
            <a:r>
              <a:rPr lang="uz-Cyrl-UZ" dirty="0" smtClean="0"/>
              <a:t>аср</a:t>
            </a:r>
            <a:endParaRPr lang="ru-RU" dirty="0" smtClean="0">
              <a:latin typeface="Arial" charset="0"/>
            </a:endParaRPr>
          </a:p>
        </p:txBody>
      </p:sp>
      <p:sp>
        <p:nvSpPr>
          <p:cNvPr id="29699" name="TextBox 20483"/>
          <p:cNvSpPr txBox="1">
            <a:spLocks noChangeArrowheads="1"/>
          </p:cNvSpPr>
          <p:nvPr/>
        </p:nvSpPr>
        <p:spPr bwMode="auto">
          <a:xfrm>
            <a:off x="395288" y="3068638"/>
            <a:ext cx="53292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800" dirty="0" smtClean="0"/>
              <a:t>аналитик </a:t>
            </a:r>
            <a:r>
              <a:rPr lang="ru-RU" sz="2800" dirty="0"/>
              <a:t>машина</a:t>
            </a:r>
            <a:endParaRPr lang="ru-RU" dirty="0"/>
          </a:p>
        </p:txBody>
      </p:sp>
      <p:pic>
        <p:nvPicPr>
          <p:cNvPr id="29700" name="Rectangle 20487" descr="BEBBEDJ.GIF (28111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573463"/>
            <a:ext cx="2281238"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Rectangle 20488" descr="Реконструированная аналитическая машин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292600"/>
            <a:ext cx="27352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20489"/>
          <p:cNvSpPr txBox="1">
            <a:spLocks noChangeArrowheads="1"/>
          </p:cNvSpPr>
          <p:nvPr/>
        </p:nvSpPr>
        <p:spPr bwMode="auto">
          <a:xfrm>
            <a:off x="6784975" y="5661025"/>
            <a:ext cx="2359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err="1" smtClean="0"/>
              <a:t>Биринчи</a:t>
            </a:r>
            <a:r>
              <a:rPr lang="ru-RU" dirty="0" smtClean="0"/>
              <a:t> </a:t>
            </a:r>
            <a:r>
              <a:rPr lang="ru-RU" dirty="0" err="1" smtClean="0"/>
              <a:t>дастурий</a:t>
            </a:r>
            <a:r>
              <a:rPr lang="ru-RU" dirty="0" smtClean="0"/>
              <a:t> </a:t>
            </a:r>
            <a:r>
              <a:rPr lang="ru-RU" dirty="0"/>
              <a:t>машина</a:t>
            </a:r>
          </a:p>
        </p:txBody>
      </p:sp>
      <p:pic>
        <p:nvPicPr>
          <p:cNvPr id="29703" name="Rectangle 20491" descr="Перфокарты Бэббидж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1341438"/>
            <a:ext cx="23383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Box 20492"/>
          <p:cNvSpPr txBox="1">
            <a:spLocks noChangeArrowheads="1"/>
          </p:cNvSpPr>
          <p:nvPr/>
        </p:nvSpPr>
        <p:spPr bwMode="auto">
          <a:xfrm>
            <a:off x="3924300" y="2276475"/>
            <a:ext cx="2052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000" dirty="0" err="1" smtClean="0"/>
              <a:t>перфокарталар</a:t>
            </a:r>
            <a:endParaRPr lang="ru-RU" sz="2000" dirty="0"/>
          </a:p>
        </p:txBody>
      </p:sp>
    </p:spTree>
    <p:extLst>
      <p:ext uri="{BB962C8B-B14F-4D97-AF65-F5344CB8AC3E}">
        <p14:creationId xmlns:p14="http://schemas.microsoft.com/office/powerpoint/2010/main" val="329854853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21505"/>
          <p:cNvSpPr>
            <a:spLocks noGrp="1" noChangeArrowheads="1"/>
          </p:cNvSpPr>
          <p:nvPr>
            <p:ph type="title"/>
          </p:nvPr>
        </p:nvSpPr>
        <p:spPr>
          <a:xfrm>
            <a:off x="1435100" y="274638"/>
            <a:ext cx="7499350" cy="1143000"/>
          </a:xfrm>
        </p:spPr>
        <p:txBody>
          <a:bodyPr/>
          <a:lstStyle/>
          <a:p>
            <a:pPr marL="0" indent="0" defTabSz="914400" eaLnBrk="1" hangingPunct="1">
              <a:defRPr/>
            </a:pPr>
            <a:r>
              <a:rPr lang="ru-RU" dirty="0" smtClean="0">
                <a:latin typeface="Arial" charset="0"/>
              </a:rPr>
              <a:t>Х</a:t>
            </a:r>
            <a:r>
              <a:rPr lang="en-US" dirty="0" smtClean="0"/>
              <a:t>I</a:t>
            </a:r>
            <a:r>
              <a:rPr lang="ru-RU" dirty="0" smtClean="0">
                <a:latin typeface="Arial" charset="0"/>
              </a:rPr>
              <a:t>Х</a:t>
            </a:r>
            <a:r>
              <a:rPr lang="en-US" dirty="0" smtClean="0"/>
              <a:t> </a:t>
            </a:r>
            <a:r>
              <a:rPr lang="uz-Cyrl-UZ" dirty="0" smtClean="0"/>
              <a:t>аср</a:t>
            </a:r>
            <a:endParaRPr lang="ru-RU" dirty="0" smtClean="0">
              <a:latin typeface="Arial" charset="0"/>
            </a:endParaRPr>
          </a:p>
        </p:txBody>
      </p:sp>
      <p:pic>
        <p:nvPicPr>
          <p:cNvPr id="30723" name="Rectangle 21510" descr="Перфокарты Бэббидж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341438"/>
            <a:ext cx="23383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21511"/>
          <p:cNvSpPr txBox="1">
            <a:spLocks noChangeArrowheads="1"/>
          </p:cNvSpPr>
          <p:nvPr/>
        </p:nvSpPr>
        <p:spPr bwMode="auto">
          <a:xfrm>
            <a:off x="3924300" y="2276475"/>
            <a:ext cx="2052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000" dirty="0" err="1" smtClean="0"/>
              <a:t>перфокарталар</a:t>
            </a:r>
            <a:endParaRPr lang="ru-RU" sz="2000" dirty="0"/>
          </a:p>
        </p:txBody>
      </p:sp>
      <p:sp>
        <p:nvSpPr>
          <p:cNvPr id="30725" name="TextBox 21514"/>
          <p:cNvSpPr txBox="1">
            <a:spLocks noChangeArrowheads="1"/>
          </p:cNvSpPr>
          <p:nvPr/>
        </p:nvSpPr>
        <p:spPr bwMode="auto">
          <a:xfrm>
            <a:off x="3348038" y="5157788"/>
            <a:ext cx="2938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3600"/>
              <a:t>Ада Лавлейс</a:t>
            </a:r>
          </a:p>
        </p:txBody>
      </p:sp>
      <p:sp>
        <p:nvSpPr>
          <p:cNvPr id="30726" name="TextBox 21515"/>
          <p:cNvSpPr txBox="1">
            <a:spLocks noChangeArrowheads="1"/>
          </p:cNvSpPr>
          <p:nvPr/>
        </p:nvSpPr>
        <p:spPr bwMode="auto">
          <a:xfrm>
            <a:off x="3400425" y="6113463"/>
            <a:ext cx="25889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err="1" smtClean="0"/>
              <a:t>Биринчи</a:t>
            </a:r>
            <a:r>
              <a:rPr lang="ru-RU" dirty="0" smtClean="0"/>
              <a:t> </a:t>
            </a:r>
            <a:r>
              <a:rPr lang="ru-RU" dirty="0" err="1" smtClean="0"/>
              <a:t>дастурчи</a:t>
            </a:r>
            <a:r>
              <a:rPr lang="ru-RU" dirty="0" smtClean="0"/>
              <a:t> </a:t>
            </a:r>
            <a:r>
              <a:rPr lang="ru-RU" dirty="0" err="1" smtClean="0"/>
              <a:t>аёл</a:t>
            </a:r>
            <a:endParaRPr lang="ru-RU" dirty="0"/>
          </a:p>
        </p:txBody>
      </p:sp>
      <p:pic>
        <p:nvPicPr>
          <p:cNvPr id="30727" name="Rectangle 215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420938"/>
            <a:ext cx="28003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82293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22529"/>
          <p:cNvSpPr>
            <a:spLocks noGrp="1" noChangeArrowheads="1"/>
          </p:cNvSpPr>
          <p:nvPr>
            <p:ph type="title"/>
          </p:nvPr>
        </p:nvSpPr>
        <p:spPr>
          <a:xfrm>
            <a:off x="1435100" y="274638"/>
            <a:ext cx="7499350" cy="1143000"/>
          </a:xfrm>
        </p:spPr>
        <p:txBody>
          <a:bodyPr/>
          <a:lstStyle/>
          <a:p>
            <a:pPr marL="0" indent="0" defTabSz="914400" eaLnBrk="1" hangingPunct="1">
              <a:defRPr/>
            </a:pPr>
            <a:r>
              <a:rPr lang="ru-RU" dirty="0" smtClean="0">
                <a:latin typeface="Arial" charset="0"/>
              </a:rPr>
              <a:t>Х</a:t>
            </a:r>
            <a:r>
              <a:rPr lang="en-US" dirty="0" smtClean="0"/>
              <a:t>I</a:t>
            </a:r>
            <a:r>
              <a:rPr lang="ru-RU" dirty="0" smtClean="0">
                <a:latin typeface="Arial" charset="0"/>
              </a:rPr>
              <a:t>Х</a:t>
            </a:r>
            <a:r>
              <a:rPr lang="en-US" dirty="0" smtClean="0"/>
              <a:t> </a:t>
            </a:r>
            <a:r>
              <a:rPr lang="uz-Cyrl-UZ" dirty="0" smtClean="0"/>
              <a:t>аср</a:t>
            </a:r>
            <a:endParaRPr lang="ru-RU" dirty="0" smtClean="0">
              <a:latin typeface="Arial" charset="0"/>
            </a:endParaRPr>
          </a:p>
        </p:txBody>
      </p:sp>
      <p:sp>
        <p:nvSpPr>
          <p:cNvPr id="31747" name="TextBox 22530"/>
          <p:cNvSpPr txBox="1">
            <a:spLocks noChangeArrowheads="1"/>
          </p:cNvSpPr>
          <p:nvPr/>
        </p:nvSpPr>
        <p:spPr bwMode="auto">
          <a:xfrm>
            <a:off x="323850" y="1844675"/>
            <a:ext cx="53292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3600"/>
              <a:t>Вильгот Теофилович Однер </a:t>
            </a:r>
            <a:endParaRPr lang="ru-RU"/>
          </a:p>
        </p:txBody>
      </p:sp>
      <p:grpSp>
        <p:nvGrpSpPr>
          <p:cNvPr id="31748" name="Group 11"/>
          <p:cNvGrpSpPr>
            <a:grpSpLocks/>
          </p:cNvGrpSpPr>
          <p:nvPr/>
        </p:nvGrpSpPr>
        <p:grpSpPr bwMode="auto">
          <a:xfrm>
            <a:off x="5867400" y="2492375"/>
            <a:ext cx="2879725" cy="2447925"/>
            <a:chOff x="192" y="3120"/>
            <a:chExt cx="1488" cy="1170"/>
          </a:xfrm>
        </p:grpSpPr>
        <p:pic>
          <p:nvPicPr>
            <p:cNvPr id="31751" name="Rectangle 225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3120"/>
              <a:ext cx="1344" cy="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Rectangle 22540"/>
            <p:cNvSpPr>
              <a:spLocks noChangeArrowheads="1"/>
            </p:cNvSpPr>
            <p:nvPr/>
          </p:nvSpPr>
          <p:spPr bwMode="auto">
            <a:xfrm>
              <a:off x="192" y="3120"/>
              <a:ext cx="1488" cy="1152"/>
            </a:xfrm>
            <a:prstGeom prst="rect">
              <a:avLst/>
            </a:prstGeom>
            <a:noFill/>
            <a:ln w="76200" cap="flat" cmpd="sng" algn="ctr">
              <a:solidFill>
                <a:srgbClr val="996633"/>
              </a:solidFill>
              <a:prstDash val="solid"/>
              <a:miter lim="800000"/>
              <a:headEnd type="none" w="med" len="med"/>
              <a:tailEnd type="none" w="med" len="med"/>
            </a:ln>
            <a:effectLst>
              <a:outerShdw dist="107763" dir="2700000" algn="ctr" rotWithShape="0">
                <a:schemeClr val="bg2"/>
              </a:outerShdw>
            </a:effectLst>
          </p:spPr>
          <p:txBody>
            <a:bodyPr wrap="none" anchor="ctr"/>
            <a:lstStyle/>
            <a:p>
              <a:pPr>
                <a:defRPr/>
              </a:pPr>
              <a:endParaRPr lang="ru-RU"/>
            </a:p>
          </p:txBody>
        </p:sp>
      </p:grpSp>
      <p:sp>
        <p:nvSpPr>
          <p:cNvPr id="31749" name="TextBox 22541"/>
          <p:cNvSpPr txBox="1">
            <a:spLocks noChangeArrowheads="1"/>
          </p:cNvSpPr>
          <p:nvPr/>
        </p:nvSpPr>
        <p:spPr bwMode="auto">
          <a:xfrm>
            <a:off x="5940425" y="5300663"/>
            <a:ext cx="23193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2800"/>
              <a:t>арифмометр</a:t>
            </a:r>
          </a:p>
        </p:txBody>
      </p:sp>
      <p:pic>
        <p:nvPicPr>
          <p:cNvPr id="31750" name="Rectangle 22543" descr="Арифмометр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365625"/>
            <a:ext cx="453548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753454"/>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Picture 1"/>
          <p:cNvSpPr>
            <a:spLocks noGrp="1" noChangeArrowheads="1"/>
          </p:cNvSpPr>
          <p:nvPr>
            <p:ph type="ctrTitle"/>
          </p:nvPr>
        </p:nvSpPr>
        <p:spPr>
          <a:xfrm>
            <a:off x="611249" y="2028038"/>
            <a:ext cx="7777101" cy="1471279"/>
          </a:xfrm>
          <a:ln>
            <a:miter lim="800000"/>
            <a:headEnd/>
            <a:tailEnd/>
          </a:ln>
          <a:scene3d>
            <a:camera prst="orthographicFront"/>
            <a:lightRig rig="threePt" dir="t"/>
          </a:scene3d>
          <a:sp3d/>
        </p:spPr>
        <p:txBody>
          <a:bodyPr>
            <a:normAutofit fontScale="90000"/>
          </a:bodyPr>
          <a:lstStyle/>
          <a:p>
            <a:pPr marL="0" indent="0" defTabSz="914400" eaLnBrk="1" fontAlgn="auto" hangingPunct="1">
              <a:spcAft>
                <a:spcPts val="0"/>
              </a:spcAft>
              <a:defRPr/>
            </a:pPr>
            <a:r>
              <a:rPr lang="ru-RU" b="1" dirty="0" smtClean="0">
                <a:solidFill>
                  <a:srgbClr val="FF0000"/>
                </a:solidFill>
                <a:latin typeface="Times New Roman" pitchFamily="18" charset="0"/>
                <a:cs typeface="Times New Roman" pitchFamily="18" charset="0"/>
              </a:rPr>
              <a:t>Э</a:t>
            </a:r>
            <a:r>
              <a:rPr lang="ru-RU" dirty="0" smtClean="0">
                <a:latin typeface="Times New Roman" pitchFamily="18" charset="0"/>
                <a:cs typeface="Times New Roman" pitchFamily="18" charset="0"/>
              </a:rPr>
              <a:t>ЛЕКТРОН </a:t>
            </a:r>
            <a:r>
              <a:rPr lang="ru-RU" dirty="0">
                <a:latin typeface="Times New Roman" pitchFamily="18" charset="0"/>
                <a:cs typeface="Times New Roman" pitchFamily="18" charset="0"/>
              </a:rPr>
              <a:t>– </a:t>
            </a:r>
            <a:br>
              <a:rPr lang="ru-RU" dirty="0">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Ҳ</a:t>
            </a:r>
            <a:r>
              <a:rPr lang="ru-RU" dirty="0" smtClean="0">
                <a:latin typeface="Times New Roman" pitchFamily="18" charset="0"/>
                <a:cs typeface="Times New Roman" pitchFamily="18" charset="0"/>
              </a:rPr>
              <a:t>ИСОБЛАШ</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М</a:t>
            </a:r>
            <a:r>
              <a:rPr lang="ru-RU" dirty="0" smtClean="0">
                <a:latin typeface="Times New Roman" pitchFamily="18" charset="0"/>
                <a:cs typeface="Times New Roman" pitchFamily="18" charset="0"/>
              </a:rPr>
              <a:t>АШИНАЛАРИ</a:t>
            </a:r>
            <a:endParaRPr lang="ru-RU" dirty="0">
              <a:latin typeface="Times New Roman" pitchFamily="18" charset="0"/>
              <a:cs typeface="Times New Roman" pitchFamily="18" charset="0"/>
            </a:endParaRPr>
          </a:p>
        </p:txBody>
      </p:sp>
      <p:sp>
        <p:nvSpPr>
          <p:cNvPr id="32771" name="TextBox 23557"/>
          <p:cNvSpPr txBox="1">
            <a:spLocks noChangeArrowheads="1"/>
          </p:cNvSpPr>
          <p:nvPr/>
        </p:nvSpPr>
        <p:spPr bwMode="auto">
          <a:xfrm>
            <a:off x="4140200" y="4941888"/>
            <a:ext cx="4537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4800" dirty="0"/>
              <a:t>ХХ </a:t>
            </a:r>
            <a:r>
              <a:rPr lang="ru-RU" sz="4800" dirty="0" err="1" smtClean="0"/>
              <a:t>аср</a:t>
            </a:r>
            <a:endParaRPr lang="ru-RU" sz="4800" dirty="0"/>
          </a:p>
        </p:txBody>
      </p:sp>
    </p:spTree>
    <p:extLst>
      <p:ext uri="{BB962C8B-B14F-4D97-AF65-F5344CB8AC3E}">
        <p14:creationId xmlns:p14="http://schemas.microsoft.com/office/powerpoint/2010/main" val="318160584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Rectangle 26628" descr="Электронная ламп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96975"/>
            <a:ext cx="9906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26629"/>
          <p:cNvSpPr txBox="1">
            <a:spLocks noChangeArrowheads="1"/>
          </p:cNvSpPr>
          <p:nvPr/>
        </p:nvSpPr>
        <p:spPr bwMode="auto">
          <a:xfrm>
            <a:off x="4643438" y="1341438"/>
            <a:ext cx="3104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err="1" smtClean="0"/>
              <a:t>Асоси</a:t>
            </a:r>
            <a:r>
              <a:rPr lang="ru-RU" dirty="0" smtClean="0"/>
              <a:t> электрон </a:t>
            </a:r>
            <a:r>
              <a:rPr lang="ru-RU" dirty="0" err="1" smtClean="0"/>
              <a:t>лампалар</a:t>
            </a:r>
            <a:endParaRPr lang="ru-RU" dirty="0"/>
          </a:p>
        </p:txBody>
      </p:sp>
      <p:sp>
        <p:nvSpPr>
          <p:cNvPr id="34820" name="TextBox 26630"/>
          <p:cNvSpPr txBox="1">
            <a:spLocks noChangeArrowheads="1"/>
          </p:cNvSpPr>
          <p:nvPr/>
        </p:nvSpPr>
        <p:spPr bwMode="auto">
          <a:xfrm>
            <a:off x="250825" y="2852738"/>
            <a:ext cx="6408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dirty="0"/>
              <a:t>1944 </a:t>
            </a:r>
            <a:r>
              <a:rPr lang="ru-RU" sz="2400" dirty="0" err="1" smtClean="0"/>
              <a:t>йил</a:t>
            </a:r>
            <a:r>
              <a:rPr lang="ru-RU" sz="2400" dirty="0" smtClean="0"/>
              <a:t> </a:t>
            </a:r>
            <a:r>
              <a:rPr lang="ru-RU" sz="2400" dirty="0"/>
              <a:t>- </a:t>
            </a:r>
            <a:r>
              <a:rPr lang="ru-RU" sz="2400" dirty="0" err="1"/>
              <a:t>Mark</a:t>
            </a:r>
            <a:r>
              <a:rPr lang="ru-RU" sz="2400" dirty="0"/>
              <a:t> 1 </a:t>
            </a:r>
          </a:p>
        </p:txBody>
      </p:sp>
      <p:pic>
        <p:nvPicPr>
          <p:cNvPr id="34821" name="Rectangle 266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205038"/>
            <a:ext cx="20161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26634"/>
          <p:cNvSpPr txBox="1">
            <a:spLocks noChangeArrowheads="1"/>
          </p:cNvSpPr>
          <p:nvPr/>
        </p:nvSpPr>
        <p:spPr bwMode="auto">
          <a:xfrm>
            <a:off x="179388" y="4149725"/>
            <a:ext cx="6408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dirty="0"/>
              <a:t>1945 </a:t>
            </a:r>
            <a:r>
              <a:rPr lang="ru-RU" sz="2400" dirty="0" err="1" smtClean="0"/>
              <a:t>йил</a:t>
            </a:r>
            <a:r>
              <a:rPr lang="ru-RU" sz="2400" dirty="0" smtClean="0"/>
              <a:t> </a:t>
            </a:r>
            <a:r>
              <a:rPr lang="ru-RU" sz="2400" dirty="0"/>
              <a:t>- </a:t>
            </a:r>
            <a:r>
              <a:rPr lang="en-US" sz="2400" dirty="0"/>
              <a:t>ENIAC</a:t>
            </a:r>
            <a:r>
              <a:rPr lang="ru-RU" dirty="0"/>
              <a:t> </a:t>
            </a:r>
          </a:p>
        </p:txBody>
      </p:sp>
      <p:pic>
        <p:nvPicPr>
          <p:cNvPr id="34823" name="Rectangle 26636" descr="Эниак. Хорошо видно табло с 6 000 переключателям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076700"/>
            <a:ext cx="22479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7"/>
          <p:cNvSpPr/>
          <p:nvPr/>
        </p:nvSpPr>
        <p:spPr>
          <a:xfrm>
            <a:off x="1641092" y="571505"/>
            <a:ext cx="5562567" cy="548957"/>
          </a:xfrm>
          <a:prstGeom prst="rect">
            <a:avLst/>
          </a:prstGeom>
          <a:noFill/>
        </p:spPr>
        <p:txBody>
          <a:bodyPr wrap="none">
            <a:prstTxWarp prst="textPlain">
              <a:avLst/>
            </a:prstTxWarp>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ru-RU" sz="3600" b="1" kern="0" dirty="0" err="1" smtClean="0">
                <a:ln w="11430"/>
                <a:gradFill>
                  <a:gsLst>
                    <a:gs pos="0">
                      <a:schemeClr val="accent6">
                        <a:tint val="70000"/>
                        <a:shade val="100000"/>
                        <a:satMod val="130000"/>
                      </a:schemeClr>
                    </a:gs>
                    <a:gs pos="25000">
                      <a:schemeClr val="accent6">
                        <a:tint val="92000"/>
                        <a:shade val="100000"/>
                        <a:satMod val="105000"/>
                      </a:schemeClr>
                    </a:gs>
                    <a:gs pos="50000">
                      <a:schemeClr val="accent6">
                        <a:tint val="100000"/>
                        <a:shade val="99000"/>
                        <a:satMod val="100000"/>
                      </a:schemeClr>
                    </a:gs>
                    <a:gs pos="75000">
                      <a:schemeClr val="accent6">
                        <a:tint val="92000"/>
                        <a:shade val="100000"/>
                        <a:satMod val="105000"/>
                      </a:schemeClr>
                    </a:gs>
                    <a:gs pos="100000">
                      <a:schemeClr val="accent6">
                        <a:tint val="70000"/>
                        <a:shade val="100000"/>
                        <a:satMod val="130000"/>
                      </a:schemeClr>
                    </a:gs>
                  </a:gsLst>
                  <a:lin ang="5400000"/>
                </a:gradFill>
                <a:effectLst>
                  <a:outerShdw blurRad="80000" dist="40000" dir="5040000" algn="tl">
                    <a:srgbClr val="000000">
                      <a:alpha val="30000"/>
                    </a:srgbClr>
                  </a:outerShdw>
                </a:effectLst>
              </a:rPr>
              <a:t>Биринчи</a:t>
            </a:r>
            <a:r>
              <a:rPr lang="ru-RU" sz="3600" b="1" kern="0" dirty="0" smtClean="0">
                <a:ln w="11430"/>
                <a:gradFill>
                  <a:gsLst>
                    <a:gs pos="0">
                      <a:schemeClr val="accent6">
                        <a:tint val="70000"/>
                        <a:shade val="100000"/>
                        <a:satMod val="130000"/>
                      </a:schemeClr>
                    </a:gs>
                    <a:gs pos="25000">
                      <a:schemeClr val="accent6">
                        <a:tint val="92000"/>
                        <a:shade val="100000"/>
                        <a:satMod val="105000"/>
                      </a:schemeClr>
                    </a:gs>
                    <a:gs pos="50000">
                      <a:schemeClr val="accent6">
                        <a:tint val="100000"/>
                        <a:shade val="99000"/>
                        <a:satMod val="100000"/>
                      </a:schemeClr>
                    </a:gs>
                    <a:gs pos="75000">
                      <a:schemeClr val="accent6">
                        <a:tint val="92000"/>
                        <a:shade val="100000"/>
                        <a:satMod val="105000"/>
                      </a:schemeClr>
                    </a:gs>
                    <a:gs pos="100000">
                      <a:schemeClr val="accent6">
                        <a:tint val="70000"/>
                        <a:shade val="100000"/>
                        <a:satMod val="130000"/>
                      </a:schemeClr>
                    </a:gs>
                  </a:gsLst>
                  <a:lin ang="5400000"/>
                </a:gradFill>
                <a:effectLst>
                  <a:outerShdw blurRad="80000" dist="40000" dir="5040000" algn="tl">
                    <a:srgbClr val="000000">
                      <a:alpha val="30000"/>
                    </a:srgbClr>
                  </a:outerShdw>
                </a:effectLst>
              </a:rPr>
              <a:t> </a:t>
            </a:r>
            <a:r>
              <a:rPr lang="ru-RU" sz="3600" b="1" kern="0" dirty="0" err="1" smtClean="0">
                <a:ln w="11430"/>
                <a:gradFill>
                  <a:gsLst>
                    <a:gs pos="0">
                      <a:schemeClr val="accent6">
                        <a:tint val="70000"/>
                        <a:shade val="100000"/>
                        <a:satMod val="130000"/>
                      </a:schemeClr>
                    </a:gs>
                    <a:gs pos="25000">
                      <a:schemeClr val="accent6">
                        <a:tint val="92000"/>
                        <a:shade val="100000"/>
                        <a:satMod val="105000"/>
                      </a:schemeClr>
                    </a:gs>
                    <a:gs pos="50000">
                      <a:schemeClr val="accent6">
                        <a:tint val="100000"/>
                        <a:shade val="99000"/>
                        <a:satMod val="100000"/>
                      </a:schemeClr>
                    </a:gs>
                    <a:gs pos="75000">
                      <a:schemeClr val="accent6">
                        <a:tint val="92000"/>
                        <a:shade val="100000"/>
                        <a:satMod val="105000"/>
                      </a:schemeClr>
                    </a:gs>
                    <a:gs pos="100000">
                      <a:schemeClr val="accent6">
                        <a:tint val="70000"/>
                        <a:shade val="100000"/>
                        <a:satMod val="130000"/>
                      </a:schemeClr>
                    </a:gs>
                  </a:gsLst>
                  <a:lin ang="5400000"/>
                </a:gradFill>
                <a:effectLst>
                  <a:outerShdw blurRad="80000" dist="40000" dir="5040000" algn="tl">
                    <a:srgbClr val="000000">
                      <a:alpha val="30000"/>
                    </a:srgbClr>
                  </a:outerShdw>
                </a:effectLst>
              </a:rPr>
              <a:t>авлод</a:t>
            </a:r>
            <a:r>
              <a:rPr lang="ru-RU" sz="3600" b="1" kern="0" dirty="0" smtClean="0">
                <a:ln w="11430"/>
                <a:gradFill>
                  <a:gsLst>
                    <a:gs pos="0">
                      <a:schemeClr val="accent6">
                        <a:tint val="70000"/>
                        <a:shade val="100000"/>
                        <a:satMod val="130000"/>
                      </a:schemeClr>
                    </a:gs>
                    <a:gs pos="25000">
                      <a:schemeClr val="accent6">
                        <a:tint val="92000"/>
                        <a:shade val="100000"/>
                        <a:satMod val="105000"/>
                      </a:schemeClr>
                    </a:gs>
                    <a:gs pos="50000">
                      <a:schemeClr val="accent6">
                        <a:tint val="100000"/>
                        <a:shade val="99000"/>
                        <a:satMod val="100000"/>
                      </a:schemeClr>
                    </a:gs>
                    <a:gs pos="75000">
                      <a:schemeClr val="accent6">
                        <a:tint val="92000"/>
                        <a:shade val="100000"/>
                        <a:satMod val="105000"/>
                      </a:schemeClr>
                    </a:gs>
                    <a:gs pos="100000">
                      <a:schemeClr val="accent6">
                        <a:tint val="70000"/>
                        <a:shade val="100000"/>
                        <a:satMod val="130000"/>
                      </a:schemeClr>
                    </a:gs>
                  </a:gsLst>
                  <a:lin ang="5400000"/>
                </a:gradFill>
                <a:effectLst>
                  <a:outerShdw blurRad="80000" dist="40000" dir="5040000" algn="tl">
                    <a:srgbClr val="000000">
                      <a:alpha val="30000"/>
                    </a:srgbClr>
                  </a:outerShdw>
                </a:effectLst>
              </a:rPr>
              <a:t> </a:t>
            </a:r>
            <a:r>
              <a:rPr lang="ru-RU" sz="3600" b="1" kern="0" dirty="0" err="1" smtClean="0">
                <a:ln w="11430"/>
                <a:gradFill>
                  <a:gsLst>
                    <a:gs pos="0">
                      <a:schemeClr val="accent6">
                        <a:tint val="70000"/>
                        <a:shade val="100000"/>
                        <a:satMod val="130000"/>
                      </a:schemeClr>
                    </a:gs>
                    <a:gs pos="25000">
                      <a:schemeClr val="accent6">
                        <a:tint val="92000"/>
                        <a:shade val="100000"/>
                        <a:satMod val="105000"/>
                      </a:schemeClr>
                    </a:gs>
                    <a:gs pos="50000">
                      <a:schemeClr val="accent6">
                        <a:tint val="100000"/>
                        <a:shade val="99000"/>
                        <a:satMod val="100000"/>
                      </a:schemeClr>
                    </a:gs>
                    <a:gs pos="75000">
                      <a:schemeClr val="accent6">
                        <a:tint val="92000"/>
                        <a:shade val="100000"/>
                        <a:satMod val="105000"/>
                      </a:schemeClr>
                    </a:gs>
                    <a:gs pos="100000">
                      <a:schemeClr val="accent6">
                        <a:tint val="70000"/>
                        <a:shade val="100000"/>
                        <a:satMod val="130000"/>
                      </a:schemeClr>
                    </a:gs>
                  </a:gsLst>
                  <a:lin ang="5400000"/>
                </a:gradFill>
                <a:effectLst>
                  <a:outerShdw blurRad="80000" dist="40000" dir="5040000" algn="tl">
                    <a:srgbClr val="000000">
                      <a:alpha val="30000"/>
                    </a:srgbClr>
                  </a:outerShdw>
                </a:effectLst>
              </a:rPr>
              <a:t>ЭҲМлари</a:t>
            </a:r>
            <a:endParaRPr lang="ru-RU" sz="3600" b="1" kern="0" dirty="0">
              <a:ln w="11430"/>
              <a:gradFill>
                <a:gsLst>
                  <a:gs pos="0">
                    <a:schemeClr val="accent6">
                      <a:tint val="70000"/>
                      <a:shade val="100000"/>
                      <a:satMod val="130000"/>
                    </a:schemeClr>
                  </a:gs>
                  <a:gs pos="25000">
                    <a:schemeClr val="accent6">
                      <a:tint val="92000"/>
                      <a:shade val="100000"/>
                      <a:satMod val="105000"/>
                    </a:schemeClr>
                  </a:gs>
                  <a:gs pos="50000">
                    <a:schemeClr val="accent6">
                      <a:tint val="100000"/>
                      <a:shade val="99000"/>
                      <a:satMod val="100000"/>
                    </a:schemeClr>
                  </a:gs>
                  <a:gs pos="75000">
                    <a:schemeClr val="accent6">
                      <a:tint val="92000"/>
                      <a:shade val="100000"/>
                      <a:satMod val="105000"/>
                    </a:schemeClr>
                  </a:gs>
                  <a:gs pos="100000">
                    <a:schemeClr val="accent6">
                      <a:tint val="70000"/>
                      <a:shade val="100000"/>
                      <a:satMod val="13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80255719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Rectangle 27650" descr="Электронная ламп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650" y="1173956"/>
            <a:ext cx="9906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27651"/>
          <p:cNvSpPr txBox="1">
            <a:spLocks noChangeArrowheads="1"/>
          </p:cNvSpPr>
          <p:nvPr/>
        </p:nvSpPr>
        <p:spPr bwMode="auto">
          <a:xfrm>
            <a:off x="4643438" y="1694136"/>
            <a:ext cx="2976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err="1" smtClean="0"/>
              <a:t>Асос</a:t>
            </a:r>
            <a:r>
              <a:rPr lang="ru-RU" dirty="0" smtClean="0"/>
              <a:t> электрон </a:t>
            </a:r>
            <a:r>
              <a:rPr lang="ru-RU" dirty="0" err="1" smtClean="0"/>
              <a:t>лампалар</a:t>
            </a:r>
            <a:endParaRPr lang="ru-RU" dirty="0"/>
          </a:p>
        </p:txBody>
      </p:sp>
      <p:sp>
        <p:nvSpPr>
          <p:cNvPr id="35844" name="TextBox 27652"/>
          <p:cNvSpPr txBox="1">
            <a:spLocks noChangeArrowheads="1"/>
          </p:cNvSpPr>
          <p:nvPr/>
        </p:nvSpPr>
        <p:spPr bwMode="auto">
          <a:xfrm>
            <a:off x="323850" y="2133600"/>
            <a:ext cx="6408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dirty="0"/>
              <a:t>1950 </a:t>
            </a:r>
            <a:r>
              <a:rPr lang="ru-RU" sz="2400" dirty="0" err="1" smtClean="0"/>
              <a:t>йил</a:t>
            </a:r>
            <a:r>
              <a:rPr lang="ru-RU" sz="2400" dirty="0" smtClean="0"/>
              <a:t> </a:t>
            </a:r>
            <a:r>
              <a:rPr lang="ru-RU" sz="2400" dirty="0"/>
              <a:t>- МЭСМ </a:t>
            </a:r>
          </a:p>
        </p:txBody>
      </p:sp>
      <p:pic>
        <p:nvPicPr>
          <p:cNvPr id="35845" name="Rectangle 276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36838"/>
            <a:ext cx="5715000" cy="39624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6" name="Rectangle 276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3913" y="4868863"/>
            <a:ext cx="3132137" cy="18415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872805"/>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28673"/>
          <p:cNvSpPr>
            <a:spLocks noGrp="1" noChangeArrowheads="1"/>
          </p:cNvSpPr>
          <p:nvPr>
            <p:ph type="title"/>
          </p:nvPr>
        </p:nvSpPr>
        <p:spPr>
          <a:xfrm>
            <a:off x="457200" y="438150"/>
            <a:ext cx="8229600" cy="1019175"/>
          </a:xfrm>
        </p:spPr>
        <p:txBody>
          <a:bodyPr>
            <a:normAutofit/>
          </a:bodyPr>
          <a:lstStyle/>
          <a:p>
            <a:pPr marL="0" indent="0" defTabSz="914400" eaLnBrk="1" hangingPunct="1"/>
            <a:r>
              <a:rPr lang="ru-RU" dirty="0" err="1" smtClean="0">
                <a:solidFill>
                  <a:srgbClr val="FF0000"/>
                </a:solidFill>
              </a:rPr>
              <a:t>Иккинчи</a:t>
            </a:r>
            <a:r>
              <a:rPr lang="ru-RU" dirty="0" smtClean="0">
                <a:solidFill>
                  <a:srgbClr val="FF0000"/>
                </a:solidFill>
              </a:rPr>
              <a:t> </a:t>
            </a:r>
            <a:r>
              <a:rPr lang="ru-RU" dirty="0" err="1" smtClean="0">
                <a:solidFill>
                  <a:srgbClr val="FF0000"/>
                </a:solidFill>
              </a:rPr>
              <a:t>авлод</a:t>
            </a:r>
            <a:r>
              <a:rPr lang="ru-RU" dirty="0" smtClean="0">
                <a:solidFill>
                  <a:srgbClr val="FF0000"/>
                </a:solidFill>
              </a:rPr>
              <a:t> </a:t>
            </a:r>
            <a:r>
              <a:rPr lang="ru-RU" dirty="0" err="1" smtClean="0">
                <a:solidFill>
                  <a:srgbClr val="FF0000"/>
                </a:solidFill>
              </a:rPr>
              <a:t>ЭҲМлари</a:t>
            </a:r>
            <a:endParaRPr lang="ru-RU" dirty="0" smtClean="0">
              <a:solidFill>
                <a:srgbClr val="FF0000"/>
              </a:solidFill>
            </a:endParaRPr>
          </a:p>
        </p:txBody>
      </p:sp>
      <p:sp>
        <p:nvSpPr>
          <p:cNvPr id="36867" name="TextBox 28675"/>
          <p:cNvSpPr txBox="1">
            <a:spLocks noChangeArrowheads="1"/>
          </p:cNvSpPr>
          <p:nvPr/>
        </p:nvSpPr>
        <p:spPr bwMode="auto">
          <a:xfrm>
            <a:off x="5220072" y="1535131"/>
            <a:ext cx="20922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err="1" smtClean="0"/>
              <a:t>Асоси</a:t>
            </a:r>
            <a:r>
              <a:rPr lang="ru-RU" dirty="0" smtClean="0"/>
              <a:t> транзистор</a:t>
            </a:r>
            <a:endParaRPr lang="ru-RU" dirty="0"/>
          </a:p>
        </p:txBody>
      </p:sp>
      <p:sp>
        <p:nvSpPr>
          <p:cNvPr id="36868" name="TextBox 28676"/>
          <p:cNvSpPr txBox="1">
            <a:spLocks noChangeArrowheads="1"/>
          </p:cNvSpPr>
          <p:nvPr/>
        </p:nvSpPr>
        <p:spPr bwMode="auto">
          <a:xfrm>
            <a:off x="250825" y="2852738"/>
            <a:ext cx="64087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dirty="0"/>
              <a:t>60 </a:t>
            </a:r>
            <a:r>
              <a:rPr lang="ru-RU" sz="2400" dirty="0" smtClean="0"/>
              <a:t>– </a:t>
            </a:r>
            <a:r>
              <a:rPr lang="ru-RU" sz="2400" dirty="0" err="1" smtClean="0"/>
              <a:t>й.й</a:t>
            </a:r>
            <a:r>
              <a:rPr lang="ru-RU" sz="2400" dirty="0" smtClean="0"/>
              <a:t>. </a:t>
            </a:r>
            <a:endParaRPr lang="ru-RU" sz="2400" dirty="0"/>
          </a:p>
          <a:p>
            <a:pPr eaLnBrk="1" hangingPunct="1">
              <a:spcBef>
                <a:spcPct val="50000"/>
              </a:spcBef>
            </a:pPr>
            <a:r>
              <a:rPr lang="ru-RU" sz="2400" dirty="0"/>
              <a:t>БЭСМ </a:t>
            </a:r>
          </a:p>
        </p:txBody>
      </p:sp>
      <p:pic>
        <p:nvPicPr>
          <p:cNvPr id="36869" name="Rectangle 28681" descr="Транзисто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268413"/>
            <a:ext cx="819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Rectangle 286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351088"/>
            <a:ext cx="63023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952356"/>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29697"/>
          <p:cNvSpPr>
            <a:spLocks noGrp="1" noChangeArrowheads="1"/>
          </p:cNvSpPr>
          <p:nvPr>
            <p:ph type="title"/>
          </p:nvPr>
        </p:nvSpPr>
        <p:spPr>
          <a:xfrm>
            <a:off x="392096" y="106363"/>
            <a:ext cx="8229600" cy="1019175"/>
          </a:xfrm>
        </p:spPr>
        <p:txBody>
          <a:bodyPr>
            <a:normAutofit/>
          </a:bodyPr>
          <a:lstStyle/>
          <a:p>
            <a:r>
              <a:rPr lang="ru-RU" dirty="0" err="1" smtClean="0">
                <a:solidFill>
                  <a:srgbClr val="FF0000"/>
                </a:solidFill>
              </a:rPr>
              <a:t>Учинчи</a:t>
            </a:r>
            <a:r>
              <a:rPr lang="ru-RU" dirty="0" smtClean="0">
                <a:solidFill>
                  <a:srgbClr val="FF0000"/>
                </a:solidFill>
              </a:rPr>
              <a:t> </a:t>
            </a:r>
            <a:r>
              <a:rPr lang="ru-RU" dirty="0" err="1">
                <a:solidFill>
                  <a:srgbClr val="FF0000"/>
                </a:solidFill>
              </a:rPr>
              <a:t>авлод</a:t>
            </a:r>
            <a:r>
              <a:rPr lang="ru-RU" dirty="0">
                <a:solidFill>
                  <a:srgbClr val="FF0000"/>
                </a:solidFill>
              </a:rPr>
              <a:t> </a:t>
            </a:r>
            <a:r>
              <a:rPr lang="ru-RU" dirty="0" err="1" smtClean="0">
                <a:solidFill>
                  <a:srgbClr val="FF0000"/>
                </a:solidFill>
              </a:rPr>
              <a:t>ЭҲМлари</a:t>
            </a:r>
            <a:endParaRPr lang="ru-RU" dirty="0" smtClean="0">
              <a:solidFill>
                <a:srgbClr val="0070C0"/>
              </a:solidFill>
            </a:endParaRPr>
          </a:p>
        </p:txBody>
      </p:sp>
      <p:sp>
        <p:nvSpPr>
          <p:cNvPr id="37891" name="TextBox 29698"/>
          <p:cNvSpPr txBox="1">
            <a:spLocks noChangeArrowheads="1"/>
          </p:cNvSpPr>
          <p:nvPr/>
        </p:nvSpPr>
        <p:spPr bwMode="auto">
          <a:xfrm>
            <a:off x="3924300" y="1341438"/>
            <a:ext cx="3162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err="1" smtClean="0"/>
              <a:t>асоси</a:t>
            </a:r>
            <a:r>
              <a:rPr lang="ru-RU" dirty="0" smtClean="0"/>
              <a:t> </a:t>
            </a:r>
            <a:r>
              <a:rPr lang="ru-RU" dirty="0" err="1" smtClean="0"/>
              <a:t>интеграль</a:t>
            </a:r>
            <a:r>
              <a:rPr lang="ru-RU" dirty="0" smtClean="0"/>
              <a:t> </a:t>
            </a:r>
            <a:r>
              <a:rPr lang="ru-RU" dirty="0" err="1" smtClean="0"/>
              <a:t>схемалар</a:t>
            </a:r>
            <a:endParaRPr lang="ru-RU" dirty="0"/>
          </a:p>
        </p:txBody>
      </p:sp>
      <p:sp>
        <p:nvSpPr>
          <p:cNvPr id="37892" name="TextBox 29699"/>
          <p:cNvSpPr txBox="1">
            <a:spLocks noChangeArrowheads="1"/>
          </p:cNvSpPr>
          <p:nvPr/>
        </p:nvSpPr>
        <p:spPr bwMode="auto">
          <a:xfrm>
            <a:off x="250825" y="2852738"/>
            <a:ext cx="64087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dirty="0"/>
              <a:t>70 </a:t>
            </a:r>
            <a:r>
              <a:rPr lang="ru-RU" sz="2400" dirty="0" smtClean="0"/>
              <a:t>– </a:t>
            </a:r>
            <a:r>
              <a:rPr lang="ru-RU" sz="2400" dirty="0" err="1" smtClean="0"/>
              <a:t>й.й</a:t>
            </a:r>
            <a:r>
              <a:rPr lang="ru-RU" sz="2400" dirty="0" smtClean="0"/>
              <a:t>. </a:t>
            </a:r>
            <a:endParaRPr lang="ru-RU" sz="2400" dirty="0"/>
          </a:p>
          <a:p>
            <a:pPr eaLnBrk="1" hangingPunct="1">
              <a:spcBef>
                <a:spcPct val="50000"/>
              </a:spcBef>
            </a:pPr>
            <a:r>
              <a:rPr lang="ru-RU" sz="2400" dirty="0"/>
              <a:t> </a:t>
            </a:r>
          </a:p>
        </p:txBody>
      </p:sp>
      <p:pic>
        <p:nvPicPr>
          <p:cNvPr id="37893" name="Rectangle 29703" descr="Коробка с контактами. Интегральная схема внутр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125538"/>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Rectangle 29705" descr="Первая мини ЭВМ в Украине УПО-1  36 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906588"/>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65659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fontScale="90000"/>
          </a:bodyPr>
          <a:lstStyle/>
          <a:p>
            <a:r>
              <a:rPr lang="ru-RU" dirty="0" smtClean="0">
                <a:solidFill>
                  <a:srgbClr val="FF0000"/>
                </a:solidFill>
                <a:latin typeface="Times New Roman" pitchFamily="18" charset="0"/>
                <a:cs typeface="Times New Roman" pitchFamily="18" charset="0"/>
              </a:rPr>
              <a:t>КОМПЬЮТЕР </a:t>
            </a:r>
            <a:r>
              <a:rPr lang="ru-RU" dirty="0" err="1">
                <a:solidFill>
                  <a:srgbClr val="FF0000"/>
                </a:solidFill>
                <a:latin typeface="Times New Roman" pitchFamily="18" charset="0"/>
                <a:cs typeface="Times New Roman" pitchFamily="18" charset="0"/>
              </a:rPr>
              <a:t>тарихи</a:t>
            </a:r>
            <a:r>
              <a:rPr lang="ru-RU" dirty="0">
                <a:solidFill>
                  <a:srgbClr val="FF0000"/>
                </a:solidFill>
                <a:latin typeface="Times New Roman" pitchFamily="18" charset="0"/>
                <a:cs typeface="Times New Roman" pitchFamily="18" charset="0"/>
              </a:rPr>
              <a:t>.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err="1">
                <a:latin typeface="Times New Roman" pitchFamily="18" charset="0"/>
                <a:cs typeface="Times New Roman" pitchFamily="18" charset="0"/>
              </a:rPr>
              <a:t>Ҳисоблашда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фойдаланилган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энг</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қадимги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қурилма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нима</a:t>
            </a:r>
            <a:r>
              <a:rPr lang="ru-RU" dirty="0">
                <a:latin typeface="Times New Roman" pitchFamily="18" charset="0"/>
                <a:cs typeface="Times New Roman" pitchFamily="18" charset="0"/>
              </a:rPr>
              <a:t>?</a:t>
            </a:r>
            <a:endParaRPr lang="uz-Cyrl-UZ" dirty="0"/>
          </a:p>
        </p:txBody>
      </p:sp>
      <p:pic>
        <p:nvPicPr>
          <p:cNvPr id="4" name="Rectangle 308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888" y="2779886"/>
            <a:ext cx="1417687"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ctangle 30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7289" y="2779886"/>
            <a:ext cx="14509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4397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30721"/>
          <p:cNvSpPr>
            <a:spLocks noGrp="1" noChangeArrowheads="1"/>
          </p:cNvSpPr>
          <p:nvPr>
            <p:ph type="title"/>
          </p:nvPr>
        </p:nvSpPr>
        <p:spPr>
          <a:xfrm>
            <a:off x="323528" y="177800"/>
            <a:ext cx="8229600" cy="1019175"/>
          </a:xfrm>
        </p:spPr>
        <p:txBody>
          <a:bodyPr>
            <a:normAutofit/>
          </a:bodyPr>
          <a:lstStyle/>
          <a:p>
            <a:r>
              <a:rPr lang="ru-RU" dirty="0" err="1" smtClean="0">
                <a:solidFill>
                  <a:srgbClr val="FF0000"/>
                </a:solidFill>
              </a:rPr>
              <a:t>Тўртинчи</a:t>
            </a:r>
            <a:r>
              <a:rPr lang="ru-RU" dirty="0" smtClean="0">
                <a:solidFill>
                  <a:srgbClr val="FF0000"/>
                </a:solidFill>
              </a:rPr>
              <a:t> </a:t>
            </a:r>
            <a:r>
              <a:rPr lang="ru-RU" dirty="0" err="1">
                <a:solidFill>
                  <a:srgbClr val="FF0000"/>
                </a:solidFill>
              </a:rPr>
              <a:t>авлод</a:t>
            </a:r>
            <a:r>
              <a:rPr lang="ru-RU" dirty="0">
                <a:solidFill>
                  <a:srgbClr val="FF0000"/>
                </a:solidFill>
              </a:rPr>
              <a:t> </a:t>
            </a:r>
            <a:r>
              <a:rPr lang="ru-RU" dirty="0" err="1" smtClean="0">
                <a:solidFill>
                  <a:srgbClr val="FF0000"/>
                </a:solidFill>
              </a:rPr>
              <a:t>ЭҲМлари</a:t>
            </a:r>
            <a:endParaRPr lang="ru-RU" dirty="0" smtClean="0">
              <a:solidFill>
                <a:srgbClr val="00B050"/>
              </a:solidFill>
            </a:endParaRPr>
          </a:p>
        </p:txBody>
      </p:sp>
      <p:sp>
        <p:nvSpPr>
          <p:cNvPr id="38915" name="TextBox 30722"/>
          <p:cNvSpPr txBox="1">
            <a:spLocks noChangeArrowheads="1"/>
          </p:cNvSpPr>
          <p:nvPr/>
        </p:nvSpPr>
        <p:spPr bwMode="auto">
          <a:xfrm>
            <a:off x="3059832" y="1339188"/>
            <a:ext cx="3818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err="1" smtClean="0"/>
              <a:t>Асоси</a:t>
            </a:r>
            <a:r>
              <a:rPr lang="ru-RU" dirty="0" smtClean="0"/>
              <a:t> </a:t>
            </a:r>
            <a:r>
              <a:rPr lang="ru-RU" dirty="0" err="1" smtClean="0"/>
              <a:t>катта</a:t>
            </a:r>
            <a:r>
              <a:rPr lang="ru-RU" dirty="0" smtClean="0"/>
              <a:t> </a:t>
            </a:r>
            <a:r>
              <a:rPr lang="ru-RU" dirty="0" err="1" smtClean="0"/>
              <a:t>интеграль</a:t>
            </a:r>
            <a:r>
              <a:rPr lang="ru-RU" dirty="0" smtClean="0"/>
              <a:t> </a:t>
            </a:r>
            <a:r>
              <a:rPr lang="ru-RU" dirty="0" err="1" smtClean="0"/>
              <a:t>схемалар</a:t>
            </a:r>
            <a:endParaRPr lang="ru-RU" dirty="0"/>
          </a:p>
        </p:txBody>
      </p:sp>
      <p:sp>
        <p:nvSpPr>
          <p:cNvPr id="38916" name="TextBox 30723"/>
          <p:cNvSpPr txBox="1">
            <a:spLocks noChangeArrowheads="1"/>
          </p:cNvSpPr>
          <p:nvPr/>
        </p:nvSpPr>
        <p:spPr bwMode="auto">
          <a:xfrm>
            <a:off x="250825" y="2852738"/>
            <a:ext cx="640873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dirty="0"/>
              <a:t>1977 </a:t>
            </a:r>
            <a:r>
              <a:rPr lang="ru-RU" sz="2400" dirty="0" smtClean="0"/>
              <a:t>й. </a:t>
            </a:r>
            <a:r>
              <a:rPr lang="ru-RU" sz="2400" dirty="0"/>
              <a:t/>
            </a:r>
            <a:br>
              <a:rPr lang="ru-RU" sz="2400" dirty="0"/>
            </a:br>
            <a:r>
              <a:rPr lang="ru-RU" sz="2400" dirty="0" err="1" smtClean="0"/>
              <a:t>биринчи</a:t>
            </a:r>
            <a:r>
              <a:rPr lang="ru-RU" sz="2400" dirty="0" smtClean="0"/>
              <a:t> </a:t>
            </a:r>
            <a:r>
              <a:rPr lang="en-US" sz="2400" dirty="0"/>
              <a:t/>
            </a:r>
            <a:br>
              <a:rPr lang="en-US" sz="2400" dirty="0"/>
            </a:br>
            <a:r>
              <a:rPr lang="uz-Cyrl-UZ" sz="2400" dirty="0" smtClean="0"/>
              <a:t>шахсий</a:t>
            </a:r>
            <a:r>
              <a:rPr lang="ru-RU" sz="2400" dirty="0" smtClean="0"/>
              <a:t> </a:t>
            </a:r>
            <a:r>
              <a:rPr lang="en-US" sz="2400" dirty="0"/>
              <a:t/>
            </a:r>
            <a:br>
              <a:rPr lang="en-US" sz="2400" dirty="0"/>
            </a:br>
            <a:r>
              <a:rPr lang="ru-RU" sz="2400" dirty="0"/>
              <a:t>компьютер</a:t>
            </a:r>
          </a:p>
          <a:p>
            <a:pPr eaLnBrk="1" hangingPunct="1">
              <a:spcBef>
                <a:spcPct val="50000"/>
              </a:spcBef>
            </a:pPr>
            <a:r>
              <a:rPr lang="en-US" sz="2400" dirty="0"/>
              <a:t>Apple II</a:t>
            </a:r>
            <a:r>
              <a:rPr lang="ru-RU" sz="2400" dirty="0"/>
              <a:t> </a:t>
            </a:r>
          </a:p>
          <a:p>
            <a:pPr eaLnBrk="1" hangingPunct="1">
              <a:spcBef>
                <a:spcPct val="50000"/>
              </a:spcBef>
            </a:pPr>
            <a:r>
              <a:rPr lang="ru-RU" sz="2400" dirty="0"/>
              <a:t> </a:t>
            </a:r>
          </a:p>
        </p:txBody>
      </p:sp>
      <p:pic>
        <p:nvPicPr>
          <p:cNvPr id="38917" name="Rectangle 30727" descr="...  кристалл большой интегральной схем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196975"/>
            <a:ext cx="13620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Rectangle 307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492375"/>
            <a:ext cx="44577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6620979"/>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31745"/>
          <p:cNvSpPr>
            <a:spLocks noGrp="1" noChangeArrowheads="1"/>
          </p:cNvSpPr>
          <p:nvPr>
            <p:ph type="title"/>
          </p:nvPr>
        </p:nvSpPr>
        <p:spPr>
          <a:xfrm>
            <a:off x="457200" y="438150"/>
            <a:ext cx="8229600" cy="1019175"/>
          </a:xfrm>
        </p:spPr>
        <p:txBody>
          <a:bodyPr>
            <a:normAutofit/>
          </a:bodyPr>
          <a:lstStyle/>
          <a:p>
            <a:r>
              <a:rPr lang="ru-RU" dirty="0" err="1" smtClean="0">
                <a:solidFill>
                  <a:srgbClr val="FF0000"/>
                </a:solidFill>
              </a:rPr>
              <a:t>Тўртинчи</a:t>
            </a:r>
            <a:r>
              <a:rPr lang="ru-RU" dirty="0" smtClean="0">
                <a:solidFill>
                  <a:srgbClr val="FF0000"/>
                </a:solidFill>
              </a:rPr>
              <a:t> </a:t>
            </a:r>
            <a:r>
              <a:rPr lang="ru-RU" dirty="0" err="1" smtClean="0">
                <a:solidFill>
                  <a:srgbClr val="FF0000"/>
                </a:solidFill>
              </a:rPr>
              <a:t>авлод</a:t>
            </a:r>
            <a:r>
              <a:rPr lang="ru-RU" dirty="0" smtClean="0">
                <a:solidFill>
                  <a:srgbClr val="FF0000"/>
                </a:solidFill>
              </a:rPr>
              <a:t> </a:t>
            </a:r>
            <a:r>
              <a:rPr lang="ru-RU" dirty="0" err="1" smtClean="0">
                <a:solidFill>
                  <a:srgbClr val="FF0000"/>
                </a:solidFill>
              </a:rPr>
              <a:t>ЭҲМлари</a:t>
            </a:r>
            <a:endParaRPr lang="ru-RU" dirty="0" smtClean="0">
              <a:solidFill>
                <a:srgbClr val="00B050"/>
              </a:solidFill>
            </a:endParaRPr>
          </a:p>
        </p:txBody>
      </p:sp>
      <p:sp>
        <p:nvSpPr>
          <p:cNvPr id="39939" name="TextBox 31746"/>
          <p:cNvSpPr txBox="1">
            <a:spLocks noChangeArrowheads="1"/>
          </p:cNvSpPr>
          <p:nvPr/>
        </p:nvSpPr>
        <p:spPr bwMode="auto">
          <a:xfrm>
            <a:off x="3219450" y="1341438"/>
            <a:ext cx="38261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dirty="0" err="1"/>
              <a:t>Асоси</a:t>
            </a:r>
            <a:r>
              <a:rPr lang="ru-RU" dirty="0"/>
              <a:t> </a:t>
            </a:r>
            <a:r>
              <a:rPr lang="ru-RU" dirty="0" err="1"/>
              <a:t>катта</a:t>
            </a:r>
            <a:r>
              <a:rPr lang="ru-RU" dirty="0"/>
              <a:t> </a:t>
            </a:r>
            <a:r>
              <a:rPr lang="ru-RU" dirty="0" err="1"/>
              <a:t>интеграль</a:t>
            </a:r>
            <a:r>
              <a:rPr lang="ru-RU" dirty="0"/>
              <a:t> </a:t>
            </a:r>
            <a:r>
              <a:rPr lang="ru-RU" dirty="0" err="1"/>
              <a:t>схемалар</a:t>
            </a:r>
            <a:endParaRPr lang="ru-RU" dirty="0"/>
          </a:p>
          <a:p>
            <a:pPr eaLnBrk="1" hangingPunct="1"/>
            <a:endParaRPr lang="ru-RU" dirty="0"/>
          </a:p>
        </p:txBody>
      </p:sp>
      <p:sp>
        <p:nvSpPr>
          <p:cNvPr id="39940" name="TextBox 31747"/>
          <p:cNvSpPr txBox="1">
            <a:spLocks noChangeArrowheads="1"/>
          </p:cNvSpPr>
          <p:nvPr/>
        </p:nvSpPr>
        <p:spPr bwMode="auto">
          <a:xfrm>
            <a:off x="250825" y="2852738"/>
            <a:ext cx="640873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400" dirty="0"/>
              <a:t>19</a:t>
            </a:r>
            <a:r>
              <a:rPr lang="en-US" sz="2400" dirty="0"/>
              <a:t>82</a:t>
            </a:r>
            <a:r>
              <a:rPr lang="ru-RU" sz="2400" dirty="0"/>
              <a:t> </a:t>
            </a:r>
            <a:r>
              <a:rPr lang="ru-RU" sz="2400" dirty="0" smtClean="0"/>
              <a:t>й. </a:t>
            </a:r>
            <a:r>
              <a:rPr lang="ru-RU" sz="2400" dirty="0"/>
              <a:t/>
            </a:r>
            <a:br>
              <a:rPr lang="ru-RU" sz="2400" dirty="0"/>
            </a:br>
            <a:r>
              <a:rPr lang="en-US" sz="2400" dirty="0"/>
              <a:t>IBM</a:t>
            </a:r>
            <a:r>
              <a:rPr lang="ru-RU" sz="2400" dirty="0" err="1" smtClean="0"/>
              <a:t>фирмаси</a:t>
            </a:r>
            <a:r>
              <a:rPr lang="en-US" sz="2400" dirty="0"/>
              <a:t/>
            </a:r>
            <a:br>
              <a:rPr lang="en-US" sz="2400" dirty="0"/>
            </a:br>
            <a:r>
              <a:rPr lang="en-US" sz="2400" dirty="0" smtClean="0"/>
              <a:t>IBM PC</a:t>
            </a:r>
            <a:r>
              <a:rPr lang="uz-Cyrl-UZ" sz="2400" dirty="0" smtClean="0"/>
              <a:t> номли</a:t>
            </a:r>
          </a:p>
          <a:p>
            <a:pPr eaLnBrk="1" hangingPunct="1">
              <a:spcBef>
                <a:spcPct val="50000"/>
              </a:spcBef>
            </a:pPr>
            <a:r>
              <a:rPr lang="uz-Cyrl-UZ" sz="2400" dirty="0" smtClean="0"/>
              <a:t>Компьютер </a:t>
            </a:r>
          </a:p>
          <a:p>
            <a:pPr eaLnBrk="1" hangingPunct="1">
              <a:spcBef>
                <a:spcPct val="50000"/>
              </a:spcBef>
            </a:pPr>
            <a:r>
              <a:rPr lang="uz-Cyrl-UZ" sz="2400" dirty="0" smtClean="0"/>
              <a:t>Ишлаб чиқди</a:t>
            </a:r>
            <a:endParaRPr lang="ru-RU" sz="2400" dirty="0"/>
          </a:p>
          <a:p>
            <a:pPr eaLnBrk="1" hangingPunct="1">
              <a:spcBef>
                <a:spcPct val="50000"/>
              </a:spcBef>
            </a:pPr>
            <a:r>
              <a:rPr lang="ru-RU" sz="2400" dirty="0"/>
              <a:t> </a:t>
            </a:r>
          </a:p>
          <a:p>
            <a:pPr eaLnBrk="1" hangingPunct="1">
              <a:spcBef>
                <a:spcPct val="50000"/>
              </a:spcBef>
            </a:pPr>
            <a:r>
              <a:rPr lang="ru-RU" sz="2400" dirty="0"/>
              <a:t> </a:t>
            </a:r>
          </a:p>
        </p:txBody>
      </p:sp>
      <p:pic>
        <p:nvPicPr>
          <p:cNvPr id="39941" name="Rectangle 31748" descr="...  кристалл большой интегральной схем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288" y="1196975"/>
            <a:ext cx="13620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Rectangle 31751" descr="IBM 5100 Portable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060575"/>
            <a:ext cx="410527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Rectangle 317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3573463"/>
            <a:ext cx="2811463"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35458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solidFill>
                  <a:srgbClr val="FF0000"/>
                </a:solidFill>
              </a:rPr>
              <a:t>Бешинчи</a:t>
            </a:r>
            <a:r>
              <a:rPr lang="ru-RU" dirty="0" smtClean="0">
                <a:solidFill>
                  <a:srgbClr val="FF0000"/>
                </a:solidFill>
              </a:rPr>
              <a:t> </a:t>
            </a:r>
            <a:r>
              <a:rPr lang="ru-RU" dirty="0" err="1">
                <a:solidFill>
                  <a:srgbClr val="FF0000"/>
                </a:solidFill>
              </a:rPr>
              <a:t>авлод</a:t>
            </a:r>
            <a:r>
              <a:rPr lang="ru-RU" dirty="0">
                <a:solidFill>
                  <a:srgbClr val="FF0000"/>
                </a:solidFill>
              </a:rPr>
              <a:t> </a:t>
            </a:r>
            <a:r>
              <a:rPr lang="ru-RU" dirty="0" smtClean="0">
                <a:solidFill>
                  <a:srgbClr val="FF0000"/>
                </a:solidFill>
              </a:rPr>
              <a:t> </a:t>
            </a:r>
            <a:br>
              <a:rPr lang="ru-RU" dirty="0" smtClean="0">
                <a:solidFill>
                  <a:srgbClr val="FF0000"/>
                </a:solidFill>
              </a:rPr>
            </a:br>
            <a:r>
              <a:rPr lang="ru-RU" dirty="0" smtClean="0">
                <a:solidFill>
                  <a:srgbClr val="FF0000"/>
                </a:solidFill>
              </a:rPr>
              <a:t>КОМПЬЮТЕРЛАР </a:t>
            </a:r>
            <a:r>
              <a:rPr lang="ru-RU" dirty="0" err="1" smtClean="0">
                <a:solidFill>
                  <a:srgbClr val="FF0000"/>
                </a:solidFill>
              </a:rPr>
              <a:t>асри</a:t>
            </a:r>
            <a:endParaRPr lang="uz-Cyrl-UZ" dirty="0"/>
          </a:p>
        </p:txBody>
      </p:sp>
      <p:sp>
        <p:nvSpPr>
          <p:cNvPr id="3" name="Текст 2"/>
          <p:cNvSpPr>
            <a:spLocks noGrp="1"/>
          </p:cNvSpPr>
          <p:nvPr>
            <p:ph type="body" idx="1"/>
          </p:nvPr>
        </p:nvSpPr>
        <p:spPr/>
        <p:txBody>
          <a:bodyPr/>
          <a:lstStyle/>
          <a:p>
            <a:endParaRPr lang="uz-Cyrl-UZ" dirty="0"/>
          </a:p>
        </p:txBody>
      </p:sp>
      <p:pic>
        <p:nvPicPr>
          <p:cNvPr id="4" name="Rectangle 327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3695965" cy="277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ctangle 327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539" y="1628800"/>
            <a:ext cx="359092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ctangle 327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4142" y="4221088"/>
            <a:ext cx="3001008" cy="23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76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360"/>
                                          </p:val>
                                        </p:tav>
                                        <p:tav tm="100000">
                                          <p:val>
                                            <p:fltVal val="0"/>
                                          </p:val>
                                        </p:tav>
                                      </p:tavLst>
                                    </p:anim>
                                    <p:animEffect transition="in" filter="fade">
                                      <p:cBhvr>
                                        <p:cTn id="10" dur="2000"/>
                                        <p:tgtEl>
                                          <p:spTgt spid="4"/>
                                        </p:tgtEl>
                                      </p:cBhvr>
                                    </p:animEffect>
                                  </p:childTnLst>
                                </p:cTn>
                              </p:par>
                            </p:childTnLst>
                          </p:cTn>
                        </p:par>
                        <p:par>
                          <p:cTn id="11" fill="hold">
                            <p:stCondLst>
                              <p:cond delay="2000"/>
                            </p:stCondLst>
                            <p:childTnLst>
                              <p:par>
                                <p:cTn id="12" presetID="49" presetClass="entr" presetSubtype="0" decel="10000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style.rotation</p:attrName>
                                        </p:attrNameLst>
                                      </p:cBhvr>
                                      <p:tavLst>
                                        <p:tav tm="0">
                                          <p:val>
                                            <p:fltVal val="360"/>
                                          </p:val>
                                        </p:tav>
                                        <p:tav tm="100000">
                                          <p:val>
                                            <p:fltVal val="0"/>
                                          </p:val>
                                        </p:tav>
                                      </p:tavLst>
                                    </p:anim>
                                    <p:animEffect transition="in" filter="fade">
                                      <p:cBhvr>
                                        <p:cTn id="17" dur="2000"/>
                                        <p:tgtEl>
                                          <p:spTgt spid="5"/>
                                        </p:tgtEl>
                                      </p:cBhvr>
                                    </p:animEffect>
                                  </p:childTnLst>
                                </p:cTn>
                              </p:par>
                            </p:childTnLst>
                          </p:cTn>
                        </p:par>
                        <p:par>
                          <p:cTn id="18" fill="hold">
                            <p:stCondLst>
                              <p:cond delay="4000"/>
                            </p:stCondLst>
                            <p:childTnLst>
                              <p:par>
                                <p:cTn id="19" presetID="49" presetClass="entr" presetSubtype="0" decel="10000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ppt_w</p:attrName>
                                        </p:attrNameLst>
                                      </p:cBhvr>
                                      <p:tavLst>
                                        <p:tav tm="0">
                                          <p:val>
                                            <p:fltVal val="0"/>
                                          </p:val>
                                        </p:tav>
                                        <p:tav tm="100000">
                                          <p:val>
                                            <p:strVal val="#ppt_w"/>
                                          </p:val>
                                        </p:tav>
                                      </p:tavLst>
                                    </p:anim>
                                    <p:anim calcmode="lin" valueType="num">
                                      <p:cBhvr>
                                        <p:cTn id="22" dur="2000" fill="hold"/>
                                        <p:tgtEl>
                                          <p:spTgt spid="6"/>
                                        </p:tgtEl>
                                        <p:attrNameLst>
                                          <p:attrName>ppt_h</p:attrName>
                                        </p:attrNameLst>
                                      </p:cBhvr>
                                      <p:tavLst>
                                        <p:tav tm="0">
                                          <p:val>
                                            <p:fltVal val="0"/>
                                          </p:val>
                                        </p:tav>
                                        <p:tav tm="100000">
                                          <p:val>
                                            <p:strVal val="#ppt_h"/>
                                          </p:val>
                                        </p:tav>
                                      </p:tavLst>
                                    </p:anim>
                                    <p:anim calcmode="lin" valueType="num">
                                      <p:cBhvr>
                                        <p:cTn id="23" dur="2000" fill="hold"/>
                                        <p:tgtEl>
                                          <p:spTgt spid="6"/>
                                        </p:tgtEl>
                                        <p:attrNameLst>
                                          <p:attrName>style.rotation</p:attrName>
                                        </p:attrNameLst>
                                      </p:cBhvr>
                                      <p:tavLst>
                                        <p:tav tm="0">
                                          <p:val>
                                            <p:fltVal val="360"/>
                                          </p:val>
                                        </p:tav>
                                        <p:tav tm="100000">
                                          <p:val>
                                            <p:fltVal val="0"/>
                                          </p:val>
                                        </p:tav>
                                      </p:tavLst>
                                    </p:anim>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a:bodyPr>
          <a:lstStyle/>
          <a:p>
            <a:pPr algn="just"/>
            <a:r>
              <a:rPr lang="uz-Cyrl-UZ" dirty="0">
                <a:latin typeface="Times New Roman" pitchFamily="18" charset="0"/>
                <a:cs typeface="Times New Roman" pitchFamily="18" charset="0"/>
              </a:rPr>
              <a:t>Автоматлаштирилган ишлов бериш жараёнларининг асосини ахборотни йиғиш, талқин қилиш, сақлаш, қайта ишлаш ва узатиш ташкил қилади. Бу жараёнлар ҳисоблаш техникаси, жумладан, ЭҲМлар ёрдамида амалга оширилади.</a:t>
            </a:r>
            <a:endParaRPr lang="uz-Cyrl-UZ" dirty="0" smtClean="0">
              <a:latin typeface="Times New Roman" pitchFamily="18" charset="0"/>
              <a:cs typeface="Times New Roman" pitchFamily="18" charset="0"/>
            </a:endParaRPr>
          </a:p>
          <a:p>
            <a:pPr algn="just"/>
            <a:r>
              <a:rPr lang="uz-Cyrl-UZ" dirty="0" smtClean="0">
                <a:latin typeface="Times New Roman" pitchFamily="18" charset="0"/>
                <a:cs typeface="Times New Roman" pitchFamily="18" charset="0"/>
              </a:rPr>
              <a:t>Ўтган </a:t>
            </a:r>
            <a:r>
              <a:rPr lang="uz-Cyrl-UZ" dirty="0">
                <a:latin typeface="Times New Roman" pitchFamily="18" charset="0"/>
                <a:cs typeface="Times New Roman" pitchFamily="18" charset="0"/>
              </a:rPr>
              <a:t>асрнинг 40-йилларидан бошлаб универсал ЭҲМларнинг даври </a:t>
            </a:r>
            <a:r>
              <a:rPr lang="uz-Cyrl-UZ" dirty="0" smtClean="0">
                <a:latin typeface="Times New Roman" pitchFamily="18" charset="0"/>
                <a:cs typeface="Times New Roman" pitchFamily="18" charset="0"/>
              </a:rPr>
              <a:t>бошланди.</a:t>
            </a:r>
          </a:p>
          <a:p>
            <a:r>
              <a:rPr lang="uz-Cyrl-UZ" dirty="0" smtClean="0"/>
              <a:t> </a:t>
            </a:r>
            <a:endParaRPr lang="uz-Cyrl-UZ" dirty="0"/>
          </a:p>
        </p:txBody>
      </p:sp>
    </p:spTree>
    <p:extLst>
      <p:ext uri="{BB962C8B-B14F-4D97-AF65-F5344CB8AC3E}">
        <p14:creationId xmlns:p14="http://schemas.microsoft.com/office/powerpoint/2010/main" val="3121604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a:bodyPr>
          <a:lstStyle/>
          <a:p>
            <a:pPr algn="just"/>
            <a:r>
              <a:rPr lang="uz-Cyrl-UZ" sz="2800" b="1" dirty="0">
                <a:latin typeface="Times New Roman" pitchFamily="18" charset="0"/>
                <a:cs typeface="Times New Roman" pitchFamily="18" charset="0"/>
              </a:rPr>
              <a:t>ЭҲМ таркибидаги </a:t>
            </a:r>
            <a:r>
              <a:rPr lang="uz-Cyrl-UZ" sz="2800" b="1" i="1" dirty="0">
                <a:latin typeface="Times New Roman" pitchFamily="18" charset="0"/>
                <a:cs typeface="Times New Roman" pitchFamily="18" charset="0"/>
              </a:rPr>
              <a:t>арифметик — мантиқий, бошқариш, хотира, ахборотни киритиш </a:t>
            </a:r>
            <a:r>
              <a:rPr lang="uz-Cyrl-UZ" sz="2800" b="1" dirty="0">
                <a:latin typeface="Times New Roman" pitchFamily="18" charset="0"/>
                <a:cs typeface="Times New Roman" pitchFamily="18" charset="0"/>
              </a:rPr>
              <a:t>ва</a:t>
            </a:r>
            <a:r>
              <a:rPr lang="uz-Cyrl-UZ" sz="2800" b="1" i="1" dirty="0">
                <a:latin typeface="Times New Roman" pitchFamily="18" charset="0"/>
                <a:cs typeface="Times New Roman" pitchFamily="18" charset="0"/>
              </a:rPr>
              <a:t> чиқариш</a:t>
            </a:r>
            <a:r>
              <a:rPr lang="uz-Cyrl-UZ" sz="2800" b="1" dirty="0">
                <a:latin typeface="Times New Roman" pitchFamily="18" charset="0"/>
                <a:cs typeface="Times New Roman" pitchFamily="18" charset="0"/>
              </a:rPr>
              <a:t> каби </a:t>
            </a:r>
            <a:r>
              <a:rPr lang="uz-Cyrl-UZ" sz="2800" b="1" i="1" dirty="0">
                <a:latin typeface="Times New Roman" pitchFamily="18" charset="0"/>
                <a:cs typeface="Times New Roman" pitchFamily="18" charset="0"/>
              </a:rPr>
              <a:t>— мантиқий, бошқариш, хотира</a:t>
            </a:r>
            <a:r>
              <a:rPr lang="uz-Cyrl-UZ" sz="2800" b="1" dirty="0">
                <a:latin typeface="Times New Roman" pitchFamily="18" charset="0"/>
                <a:cs typeface="Times New Roman" pitchFamily="18" charset="0"/>
              </a:rPr>
              <a:t> қурилмалар унинг </a:t>
            </a:r>
            <a:r>
              <a:rPr lang="uz-Cyrl-UZ" sz="2800" b="1" u="sng" dirty="0">
                <a:solidFill>
                  <a:srgbClr val="FF0000"/>
                </a:solidFill>
                <a:latin typeface="Times New Roman" pitchFamily="18" charset="0"/>
                <a:cs typeface="Times New Roman" pitchFamily="18" charset="0"/>
              </a:rPr>
              <a:t>архитектурасини </a:t>
            </a:r>
            <a:r>
              <a:rPr lang="uz-Cyrl-UZ" sz="2800" b="1" dirty="0">
                <a:latin typeface="Times New Roman" pitchFamily="18" charset="0"/>
                <a:cs typeface="Times New Roman" pitchFamily="18" charset="0"/>
              </a:rPr>
              <a:t>ташкил этадилар</a:t>
            </a:r>
            <a:r>
              <a:rPr lang="uz-Cyrl-UZ" sz="2800" b="1" dirty="0" smtClean="0">
                <a:latin typeface="Times New Roman" pitchFamily="18" charset="0"/>
                <a:cs typeface="Times New Roman" pitchFamily="18" charset="0"/>
              </a:rPr>
              <a:t>.</a:t>
            </a:r>
          </a:p>
          <a:p>
            <a:pPr algn="just"/>
            <a:r>
              <a:rPr lang="uz-Cyrl-UZ" sz="2800" dirty="0">
                <a:latin typeface="Times New Roman" pitchFamily="18" charset="0"/>
                <a:cs typeface="Times New Roman" pitchFamily="18" charset="0"/>
              </a:rPr>
              <a:t>Компьютернинг</a:t>
            </a:r>
            <a:r>
              <a:rPr lang="uz-Cyrl-UZ" sz="2800" u="sng" dirty="0">
                <a:solidFill>
                  <a:srgbClr val="FF0000"/>
                </a:solidFill>
                <a:latin typeface="Times New Roman" pitchFamily="18" charset="0"/>
                <a:cs typeface="Times New Roman" pitchFamily="18" charset="0"/>
              </a:rPr>
              <a:t> асосий </a:t>
            </a:r>
            <a:r>
              <a:rPr lang="uz-Cyrl-UZ" sz="2800" dirty="0">
                <a:latin typeface="Times New Roman" pitchFamily="18" charset="0"/>
                <a:cs typeface="Times New Roman" pitchFamily="18" charset="0"/>
              </a:rPr>
              <a:t>қурилмалари қуйидагилар: </a:t>
            </a:r>
            <a:r>
              <a:rPr lang="uz-Cyrl-UZ" sz="2800" b="1" i="1" dirty="0">
                <a:solidFill>
                  <a:srgbClr val="FF0000"/>
                </a:solidFill>
                <a:latin typeface="Times New Roman" pitchFamily="18" charset="0"/>
                <a:cs typeface="Times New Roman" pitchFamily="18" charset="0"/>
              </a:rPr>
              <a:t>системали блок</a:t>
            </a:r>
            <a:r>
              <a:rPr lang="uz-Cyrl-UZ" sz="2800" dirty="0">
                <a:solidFill>
                  <a:srgbClr val="FF0000"/>
                </a:solidFill>
                <a:latin typeface="Times New Roman" pitchFamily="18" charset="0"/>
                <a:cs typeface="Times New Roman" pitchFamily="18" charset="0"/>
              </a:rPr>
              <a:t>,</a:t>
            </a:r>
            <a:r>
              <a:rPr lang="uz-Cyrl-UZ" sz="2800" i="1" dirty="0">
                <a:solidFill>
                  <a:srgbClr val="FF0000"/>
                </a:solidFill>
                <a:latin typeface="Times New Roman" pitchFamily="18" charset="0"/>
                <a:cs typeface="Times New Roman" pitchFamily="18" charset="0"/>
              </a:rPr>
              <a:t> </a:t>
            </a:r>
            <a:r>
              <a:rPr lang="uz-Cyrl-UZ" sz="2800" b="1" i="1" dirty="0">
                <a:solidFill>
                  <a:srgbClr val="FF0000"/>
                </a:solidFill>
                <a:latin typeface="Times New Roman" pitchFamily="18" charset="0"/>
                <a:cs typeface="Times New Roman" pitchFamily="18" charset="0"/>
              </a:rPr>
              <a:t>монитор</a:t>
            </a:r>
            <a:r>
              <a:rPr lang="uz-Cyrl-UZ" sz="2800" dirty="0">
                <a:solidFill>
                  <a:srgbClr val="FF0000"/>
                </a:solidFill>
                <a:latin typeface="Times New Roman" pitchFamily="18" charset="0"/>
                <a:cs typeface="Times New Roman" pitchFamily="18" charset="0"/>
              </a:rPr>
              <a:t> ва </a:t>
            </a:r>
            <a:r>
              <a:rPr lang="uz-Cyrl-UZ" sz="2800" b="1" i="1" dirty="0">
                <a:solidFill>
                  <a:srgbClr val="FF0000"/>
                </a:solidFill>
                <a:latin typeface="Times New Roman" pitchFamily="18" charset="0"/>
                <a:cs typeface="Times New Roman" pitchFamily="18" charset="0"/>
              </a:rPr>
              <a:t>клавиатура </a:t>
            </a:r>
            <a:r>
              <a:rPr lang="uz-Cyrl-UZ" sz="2800" dirty="0">
                <a:solidFill>
                  <a:srgbClr val="FF0000"/>
                </a:solidFill>
                <a:latin typeface="Times New Roman" pitchFamily="18" charset="0"/>
                <a:cs typeface="Times New Roman" pitchFamily="18" charset="0"/>
              </a:rPr>
              <a:t>(</a:t>
            </a:r>
            <a:r>
              <a:rPr lang="uz-Cyrl-UZ" sz="2800" b="1" dirty="0">
                <a:solidFill>
                  <a:srgbClr val="FF0000"/>
                </a:solidFill>
                <a:latin typeface="Times New Roman" pitchFamily="18" charset="0"/>
                <a:cs typeface="Times New Roman" pitchFamily="18" charset="0"/>
              </a:rPr>
              <a:t>сичқонча</a:t>
            </a:r>
            <a:r>
              <a:rPr lang="uz-Cyrl-UZ" sz="2800" dirty="0">
                <a:solidFill>
                  <a:srgbClr val="FF0000"/>
                </a:solidFill>
                <a:latin typeface="Times New Roman" pitchFamily="18" charset="0"/>
                <a:cs typeface="Times New Roman" pitchFamily="18" charset="0"/>
              </a:rPr>
              <a:t> билан).</a:t>
            </a:r>
          </a:p>
          <a:p>
            <a:pPr algn="just"/>
            <a:r>
              <a:rPr lang="uz-Cyrl-UZ" sz="2800" dirty="0">
                <a:latin typeface="Times New Roman" pitchFamily="18" charset="0"/>
                <a:cs typeface="Times New Roman" pitchFamily="18" charset="0"/>
              </a:rPr>
              <a:t>Компьютерлар асосий қурилмалардан ташқари бир қатор </a:t>
            </a:r>
            <a:r>
              <a:rPr lang="uz-Cyrl-UZ" sz="2800" u="sng" dirty="0" smtClean="0">
                <a:solidFill>
                  <a:srgbClr val="FF0000"/>
                </a:solidFill>
                <a:latin typeface="Times New Roman" pitchFamily="18" charset="0"/>
                <a:cs typeface="Times New Roman" pitchFamily="18" charset="0"/>
              </a:rPr>
              <a:t>қўшимча</a:t>
            </a:r>
            <a:r>
              <a:rPr lang="uz-Cyrl-UZ" sz="2800" dirty="0" smtClean="0">
                <a:latin typeface="Times New Roman" pitchFamily="18" charset="0"/>
                <a:cs typeface="Times New Roman" pitchFamily="18" charset="0"/>
              </a:rPr>
              <a:t> </a:t>
            </a:r>
            <a:r>
              <a:rPr lang="uz-Cyrl-UZ" sz="2800" dirty="0">
                <a:latin typeface="Times New Roman" pitchFamily="18" charset="0"/>
                <a:cs typeface="Times New Roman" pitchFamily="18" charset="0"/>
              </a:rPr>
              <a:t>қурилмаларига ҳам эга. </a:t>
            </a:r>
            <a:r>
              <a:rPr lang="uz-Cyrl-UZ" sz="2800" b="1" dirty="0">
                <a:solidFill>
                  <a:srgbClr val="FF0000"/>
                </a:solidFill>
                <a:latin typeface="Times New Roman" pitchFamily="18" charset="0"/>
                <a:cs typeface="Times New Roman" pitchFamily="18" charset="0"/>
              </a:rPr>
              <a:t>ПРИНТЕРЛАР.</a:t>
            </a:r>
            <a:r>
              <a:rPr lang="uz-Cyrl-UZ" sz="2800" dirty="0">
                <a:solidFill>
                  <a:srgbClr val="FF0000"/>
                </a:solidFill>
                <a:latin typeface="Times New Roman" pitchFamily="18" charset="0"/>
                <a:cs typeface="Times New Roman" pitchFamily="18" charset="0"/>
              </a:rPr>
              <a:t> </a:t>
            </a:r>
            <a:r>
              <a:rPr lang="uz-Cyrl-UZ" sz="2800" b="1" dirty="0">
                <a:solidFill>
                  <a:srgbClr val="FF0000"/>
                </a:solidFill>
                <a:latin typeface="Times New Roman" pitchFamily="18" charset="0"/>
                <a:cs typeface="Times New Roman" pitchFamily="18" charset="0"/>
              </a:rPr>
              <a:t>ЛАЗЕРЛИ КОМПАКТ ДИСКЛАР</a:t>
            </a:r>
            <a:r>
              <a:rPr lang="uz-Cyrl-UZ" sz="2800" dirty="0" smtClean="0">
                <a:solidFill>
                  <a:srgbClr val="FF0000"/>
                </a:solidFill>
                <a:latin typeface="Times New Roman" pitchFamily="18" charset="0"/>
                <a:cs typeface="Times New Roman" pitchFamily="18" charset="0"/>
              </a:rPr>
              <a:t>. </a:t>
            </a:r>
            <a:r>
              <a:rPr lang="uz-Cyrl-UZ" sz="2800" b="1" dirty="0">
                <a:solidFill>
                  <a:srgbClr val="FF0000"/>
                </a:solidFill>
                <a:latin typeface="Times New Roman" pitchFamily="18" charset="0"/>
                <a:cs typeface="Times New Roman" pitchFamily="18" charset="0"/>
              </a:rPr>
              <a:t>ФАКС-МОДЕМ</a:t>
            </a:r>
            <a:r>
              <a:rPr lang="uz-Cyrl-UZ" sz="2800" dirty="0">
                <a:solidFill>
                  <a:srgbClr val="FF0000"/>
                </a:solidFill>
                <a:latin typeface="Times New Roman" pitchFamily="18" charset="0"/>
                <a:cs typeface="Times New Roman" pitchFamily="18" charset="0"/>
              </a:rPr>
              <a:t> </a:t>
            </a:r>
            <a:r>
              <a:rPr lang="uz-Cyrl-UZ" sz="2800" dirty="0" smtClean="0">
                <a:solidFill>
                  <a:srgbClr val="FF0000"/>
                </a:solidFill>
                <a:latin typeface="Times New Roman" pitchFamily="18" charset="0"/>
                <a:cs typeface="Times New Roman" pitchFamily="18" charset="0"/>
              </a:rPr>
              <a:t>, </a:t>
            </a:r>
            <a:r>
              <a:rPr lang="uz-Cyrl-UZ" sz="2800" b="1" dirty="0">
                <a:solidFill>
                  <a:srgbClr val="FF0000"/>
                </a:solidFill>
                <a:latin typeface="Times New Roman" pitchFamily="18" charset="0"/>
                <a:cs typeface="Times New Roman" pitchFamily="18" charset="0"/>
              </a:rPr>
              <a:t>СКАНЕРЛАР.</a:t>
            </a:r>
            <a:endParaRPr lang="uz-Cyrl-UZ" sz="2800" dirty="0">
              <a:solidFill>
                <a:srgbClr val="FF0000"/>
              </a:solidFill>
              <a:latin typeface="Times New Roman" pitchFamily="18" charset="0"/>
              <a:cs typeface="Times New Roman" pitchFamily="18" charset="0"/>
            </a:endParaRPr>
          </a:p>
          <a:p>
            <a:endParaRPr lang="uz-Cyrl-UZ" sz="2800" dirty="0">
              <a:latin typeface="Times New Roman" pitchFamily="18" charset="0"/>
              <a:cs typeface="Times New Roman" pitchFamily="18" charset="0"/>
            </a:endParaRPr>
          </a:p>
        </p:txBody>
      </p:sp>
    </p:spTree>
    <p:extLst>
      <p:ext uri="{BB962C8B-B14F-4D97-AF65-F5344CB8AC3E}">
        <p14:creationId xmlns:p14="http://schemas.microsoft.com/office/powerpoint/2010/main" val="1918866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fontScale="92500" lnSpcReduction="10000"/>
          </a:bodyPr>
          <a:lstStyle/>
          <a:p>
            <a:pPr algn="just"/>
            <a:r>
              <a:rPr lang="uz-Cyrl-UZ" sz="2800" b="1" dirty="0">
                <a:solidFill>
                  <a:srgbClr val="FF0000"/>
                </a:solidFill>
                <a:latin typeface="Times New Roman" pitchFamily="18" charset="0"/>
                <a:cs typeface="Times New Roman" pitchFamily="18" charset="0"/>
              </a:rPr>
              <a:t>Системали блокда</a:t>
            </a:r>
            <a:r>
              <a:rPr lang="uz-Cyrl-UZ" sz="2800" dirty="0">
                <a:solidFill>
                  <a:srgbClr val="FF0000"/>
                </a:solidFill>
                <a:latin typeface="Times New Roman" pitchFamily="18" charset="0"/>
                <a:cs typeface="Times New Roman" pitchFamily="18" charset="0"/>
              </a:rPr>
              <a:t> </a:t>
            </a:r>
            <a:r>
              <a:rPr lang="uz-Cyrl-UZ" sz="2800" dirty="0">
                <a:latin typeface="Times New Roman" pitchFamily="18" charset="0"/>
                <a:cs typeface="Times New Roman" pitchFamily="18" charset="0"/>
              </a:rPr>
              <a:t>марказий процессор, оператив (тезкор) хотира, қаттиқ диск, контроллерлар, дискеталар ва лазерли компакт дисклар билан ишлаш учун қурилмалар ва бошқалар жойлашади.</a:t>
            </a:r>
          </a:p>
          <a:p>
            <a:pPr algn="just"/>
            <a:r>
              <a:rPr lang="uz-Cyrl-UZ" sz="2800" b="1" i="1" dirty="0">
                <a:solidFill>
                  <a:srgbClr val="FF0000"/>
                </a:solidFill>
                <a:latin typeface="Times New Roman" pitchFamily="18" charset="0"/>
                <a:cs typeface="Times New Roman" pitchFamily="18" charset="0"/>
              </a:rPr>
              <a:t>Мониторлар</a:t>
            </a:r>
            <a:r>
              <a:rPr lang="uz-Cyrl-UZ" sz="2800" b="1" dirty="0">
                <a:solidFill>
                  <a:srgbClr val="FF0000"/>
                </a:solidFill>
                <a:latin typeface="Times New Roman" pitchFamily="18" charset="0"/>
                <a:cs typeface="Times New Roman" pitchFamily="18" charset="0"/>
              </a:rPr>
              <a:t>.</a:t>
            </a:r>
            <a:r>
              <a:rPr lang="uz-Cyrl-UZ" sz="2800" dirty="0">
                <a:solidFill>
                  <a:srgbClr val="FF0000"/>
                </a:solidFill>
                <a:latin typeface="Times New Roman" pitchFamily="18" charset="0"/>
                <a:cs typeface="Times New Roman" pitchFamily="18" charset="0"/>
              </a:rPr>
              <a:t> </a:t>
            </a:r>
            <a:r>
              <a:rPr lang="uz-Cyrl-UZ" sz="2800" dirty="0">
                <a:latin typeface="Times New Roman" pitchFamily="18" charset="0"/>
                <a:cs typeface="Times New Roman" pitchFamily="18" charset="0"/>
              </a:rPr>
              <a:t>Компьютер монитори (дисплей) экранга матнли ва  график ахборотни чиқаришга мўлжалланган. Мониторлар  монохром ёки рангли бўлиб, матнли ҳамда график ҳолатларда ишлаши мумкин.</a:t>
            </a:r>
          </a:p>
          <a:p>
            <a:pPr algn="just"/>
            <a:r>
              <a:rPr lang="uz-Cyrl-UZ" sz="3000" b="1" i="1" dirty="0">
                <a:solidFill>
                  <a:srgbClr val="FF0000"/>
                </a:solidFill>
                <a:latin typeface="Times New Roman" pitchFamily="18" charset="0"/>
                <a:cs typeface="Times New Roman" pitchFamily="18" charset="0"/>
              </a:rPr>
              <a:t>Сичқонча</a:t>
            </a:r>
            <a:r>
              <a:rPr lang="uz-Cyrl-UZ" sz="3000" i="1" dirty="0">
                <a:solidFill>
                  <a:srgbClr val="FF0000"/>
                </a:solidFill>
                <a:latin typeface="Times New Roman" pitchFamily="18" charset="0"/>
                <a:cs typeface="Times New Roman" pitchFamily="18" charset="0"/>
              </a:rPr>
              <a:t>.</a:t>
            </a:r>
            <a:r>
              <a:rPr lang="uz-Cyrl-UZ" sz="3000" dirty="0">
                <a:solidFill>
                  <a:srgbClr val="FF0000"/>
                </a:solidFill>
                <a:latin typeface="Times New Roman" pitchFamily="18" charset="0"/>
                <a:cs typeface="Times New Roman" pitchFamily="18" charset="0"/>
              </a:rPr>
              <a:t> </a:t>
            </a:r>
            <a:r>
              <a:rPr lang="uz-Cyrl-UZ" sz="3000" dirty="0">
                <a:latin typeface="Times New Roman" pitchFamily="18" charset="0"/>
                <a:cs typeface="Times New Roman" pitchFamily="18" charset="0"/>
              </a:rPr>
              <a:t>Сичқонча компьютерга ахборотни киритиш қурилмаси ҳисобланади. У клавиатуранинг ўрнини тўлалигича алмаштира олмайди. Бу қурилма асосан икки ёки учта бошқарув тугмачасига эга. </a:t>
            </a:r>
          </a:p>
          <a:p>
            <a:endParaRPr lang="uz-Cyrl-UZ" dirty="0"/>
          </a:p>
        </p:txBody>
      </p:sp>
    </p:spTree>
    <p:extLst>
      <p:ext uri="{BB962C8B-B14F-4D97-AF65-F5344CB8AC3E}">
        <p14:creationId xmlns:p14="http://schemas.microsoft.com/office/powerpoint/2010/main" val="1743140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normAutofit lnSpcReduction="10000"/>
          </a:bodyPr>
          <a:lstStyle/>
          <a:p>
            <a:pPr algn="just"/>
            <a:r>
              <a:rPr lang="uz-Cyrl-UZ" sz="3000" b="1" i="1" dirty="0">
                <a:solidFill>
                  <a:srgbClr val="FF0000"/>
                </a:solidFill>
                <a:latin typeface="Times New Roman" pitchFamily="18" charset="0"/>
                <a:cs typeface="Times New Roman" pitchFamily="18" charset="0"/>
              </a:rPr>
              <a:t>Клавиатура</a:t>
            </a:r>
            <a:r>
              <a:rPr lang="uz-Cyrl-UZ" sz="3000" b="1" dirty="0">
                <a:solidFill>
                  <a:srgbClr val="FF0000"/>
                </a:solidFill>
                <a:latin typeface="Times New Roman" pitchFamily="18" charset="0"/>
                <a:cs typeface="Times New Roman" pitchFamily="18" charset="0"/>
              </a:rPr>
              <a:t>.</a:t>
            </a:r>
            <a:r>
              <a:rPr lang="uz-Cyrl-UZ" sz="3000" dirty="0">
                <a:solidFill>
                  <a:srgbClr val="FF0000"/>
                </a:solidFill>
                <a:latin typeface="Times New Roman" pitchFamily="18" charset="0"/>
                <a:cs typeface="Times New Roman" pitchFamily="18" charset="0"/>
              </a:rPr>
              <a:t> </a:t>
            </a:r>
            <a:r>
              <a:rPr lang="uz-Cyrl-UZ" sz="3000" dirty="0">
                <a:latin typeface="Times New Roman" pitchFamily="18" charset="0"/>
                <a:cs typeface="Times New Roman" pitchFamily="18" charset="0"/>
              </a:rPr>
              <a:t>IBM PC клавиатураси фойдаланувчи томонидан маълумотларни ва бошқарув буйруқларини компьютерга киритишга мўлжалланган қурилмадир</a:t>
            </a:r>
            <a:r>
              <a:rPr lang="uz-Cyrl-UZ" sz="3000" dirty="0" smtClean="0">
                <a:latin typeface="Times New Roman" pitchFamily="18" charset="0"/>
                <a:cs typeface="Times New Roman" pitchFamily="18" charset="0"/>
              </a:rPr>
              <a:t>.</a:t>
            </a:r>
          </a:p>
          <a:p>
            <a:pPr algn="just"/>
            <a:r>
              <a:rPr lang="uz-Cyrl-UZ" sz="3000" b="1" dirty="0">
                <a:solidFill>
                  <a:srgbClr val="FF0000"/>
                </a:solidFill>
                <a:latin typeface="Times New Roman" pitchFamily="18" charset="0"/>
                <a:cs typeface="Times New Roman" pitchFamily="18" charset="0"/>
              </a:rPr>
              <a:t>ПРИНТЕРЛАР.</a:t>
            </a:r>
            <a:r>
              <a:rPr lang="uz-Cyrl-UZ" sz="3000" dirty="0">
                <a:solidFill>
                  <a:srgbClr val="FF0000"/>
                </a:solidFill>
                <a:latin typeface="Times New Roman" pitchFamily="18" charset="0"/>
                <a:cs typeface="Times New Roman" pitchFamily="18" charset="0"/>
              </a:rPr>
              <a:t> </a:t>
            </a:r>
            <a:r>
              <a:rPr lang="uz-Cyrl-UZ" sz="3000" dirty="0">
                <a:latin typeface="Times New Roman" pitchFamily="18" charset="0"/>
                <a:cs typeface="Times New Roman" pitchFamily="18" charset="0"/>
              </a:rPr>
              <a:t>Принтер — маълумотларни қоғозга чиқарувчи қурилма. Барча принтерлар матнли маълумотни, кўпчилиги эса расм ва графикларни ҳам қоғозга чиқаради. Рангли тасвирларни чиқарувчи махсус принтерлар ҳам бор. Принтерларнинг қуйидаги турлари мавжуд:</a:t>
            </a:r>
            <a:r>
              <a:rPr lang="uz-Cyrl-UZ" sz="3000" dirty="0">
                <a:solidFill>
                  <a:srgbClr val="FF0000"/>
                </a:solidFill>
                <a:latin typeface="Times New Roman" pitchFamily="18" charset="0"/>
                <a:cs typeface="Times New Roman" pitchFamily="18" charset="0"/>
              </a:rPr>
              <a:t> </a:t>
            </a:r>
            <a:r>
              <a:rPr lang="uz-Cyrl-UZ" sz="3000" b="1" i="1" dirty="0">
                <a:solidFill>
                  <a:srgbClr val="FF0000"/>
                </a:solidFill>
                <a:latin typeface="Times New Roman" pitchFamily="18" charset="0"/>
                <a:cs typeface="Times New Roman" pitchFamily="18" charset="0"/>
              </a:rPr>
              <a:t>МАТРИЦАЛИ, ПУРКОВЧИ ВА ЛАЗЕРЛИ.</a:t>
            </a:r>
            <a:endParaRPr lang="uz-Cyrl-UZ" sz="3000" dirty="0">
              <a:solidFill>
                <a:srgbClr val="FF0000"/>
              </a:solidFill>
              <a:latin typeface="Times New Roman" pitchFamily="18" charset="0"/>
              <a:cs typeface="Times New Roman" pitchFamily="18" charset="0"/>
            </a:endParaRPr>
          </a:p>
          <a:p>
            <a:r>
              <a:rPr lang="uz-Cyrl-UZ" dirty="0" smtClean="0"/>
              <a:t> </a:t>
            </a:r>
            <a:endParaRPr lang="uz-Cyrl-UZ" dirty="0"/>
          </a:p>
        </p:txBody>
      </p:sp>
    </p:spTree>
    <p:extLst>
      <p:ext uri="{BB962C8B-B14F-4D97-AF65-F5344CB8AC3E}">
        <p14:creationId xmlns:p14="http://schemas.microsoft.com/office/powerpoint/2010/main" val="478452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normAutofit lnSpcReduction="10000"/>
          </a:bodyPr>
          <a:lstStyle/>
          <a:p>
            <a:pPr algn="just"/>
            <a:r>
              <a:rPr lang="uz-Cyrl-UZ" sz="2800" b="1" dirty="0">
                <a:solidFill>
                  <a:srgbClr val="FF0000"/>
                </a:solidFill>
                <a:latin typeface="Times New Roman" pitchFamily="18" charset="0"/>
                <a:cs typeface="Times New Roman" pitchFamily="18" charset="0"/>
              </a:rPr>
              <a:t>ЛАЗЕРЛИ КОМПАКТ ДИСКЛАР</a:t>
            </a:r>
            <a:r>
              <a:rPr lang="uz-Cyrl-UZ" sz="2800" dirty="0">
                <a:solidFill>
                  <a:srgbClr val="FF0000"/>
                </a:solidFill>
                <a:latin typeface="Times New Roman" pitchFamily="18" charset="0"/>
                <a:cs typeface="Times New Roman" pitchFamily="18" charset="0"/>
              </a:rPr>
              <a:t>.Лазерли </a:t>
            </a:r>
            <a:r>
              <a:rPr lang="uz-Cyrl-UZ" sz="2800" dirty="0">
                <a:latin typeface="Times New Roman" pitchFamily="18" charset="0"/>
                <a:cs typeface="Times New Roman" pitchFamily="18" charset="0"/>
              </a:rPr>
              <a:t>компакт дисклар учун диск юритувчи (CD-ROM)нинг иш принципи эгилувчан дисклар учун диск юритувчиларнинг иш принципига ўхшашдир. CD-ROMнинг юзаси лазер каллакка нисбатан ўзгармас чизиқли тезлик билан ҳаракатланади, бурчак тезлик эса каллакнинг радиал жойлашишига қараб ўзгаради. </a:t>
            </a:r>
            <a:endParaRPr lang="uz-Cyrl-UZ" sz="2800" dirty="0" smtClean="0">
              <a:latin typeface="Times New Roman" pitchFamily="18" charset="0"/>
              <a:cs typeface="Times New Roman" pitchFamily="18" charset="0"/>
            </a:endParaRPr>
          </a:p>
          <a:p>
            <a:pPr algn="just"/>
            <a:r>
              <a:rPr lang="uz-Cyrl-UZ" sz="2800" b="1" dirty="0" smtClean="0">
                <a:solidFill>
                  <a:srgbClr val="FF0000"/>
                </a:solidFill>
                <a:latin typeface="Times New Roman" pitchFamily="18" charset="0"/>
                <a:cs typeface="Times New Roman" pitchFamily="18" charset="0"/>
              </a:rPr>
              <a:t>МОДЕМ</a:t>
            </a:r>
            <a:r>
              <a:rPr lang="uz-Cyrl-UZ" sz="2800" dirty="0" smtClean="0">
                <a:solidFill>
                  <a:srgbClr val="FF0000"/>
                </a:solidFill>
                <a:latin typeface="Times New Roman" pitchFamily="18" charset="0"/>
                <a:cs typeface="Times New Roman" pitchFamily="18" charset="0"/>
              </a:rPr>
              <a:t>. </a:t>
            </a:r>
            <a:r>
              <a:rPr lang="uz-Cyrl-UZ" sz="2800" dirty="0" smtClean="0">
                <a:latin typeface="Times New Roman" pitchFamily="18" charset="0"/>
                <a:cs typeface="Times New Roman" pitchFamily="18" charset="0"/>
              </a:rPr>
              <a:t>Модем-телефон </a:t>
            </a:r>
            <a:r>
              <a:rPr lang="uz-Cyrl-UZ" sz="2800" dirty="0">
                <a:latin typeface="Times New Roman" pitchFamily="18" charset="0"/>
                <a:cs typeface="Times New Roman" pitchFamily="18" charset="0"/>
              </a:rPr>
              <a:t>тармоғи орқали компьютер билан алоқа қилиш имконини берувчи қурилмадир.</a:t>
            </a:r>
          </a:p>
          <a:p>
            <a:pPr algn="just"/>
            <a:r>
              <a:rPr lang="uz-Cyrl-UZ" sz="2800" b="1" dirty="0">
                <a:solidFill>
                  <a:srgbClr val="FF0000"/>
                </a:solidFill>
                <a:latin typeface="Times New Roman" pitchFamily="18" charset="0"/>
                <a:cs typeface="Times New Roman" pitchFamily="18" charset="0"/>
              </a:rPr>
              <a:t>ФАКС-МОДЕМ</a:t>
            </a:r>
            <a:r>
              <a:rPr lang="uz-Cyrl-UZ" sz="2800" dirty="0">
                <a:latin typeface="Times New Roman" pitchFamily="18" charset="0"/>
                <a:cs typeface="Times New Roman" pitchFamily="18" charset="0"/>
              </a:rPr>
              <a:t> — бу, факсимил хабарларни қабул қилиш ва жўнатиш имконини берувчи модемдир</a:t>
            </a:r>
            <a:r>
              <a:rPr lang="uz-Cyrl-UZ" sz="2800" dirty="0"/>
              <a:t>.</a:t>
            </a:r>
          </a:p>
          <a:p>
            <a:pPr algn="just"/>
            <a:endParaRPr lang="uz-Cyrl-UZ" sz="2800" dirty="0">
              <a:latin typeface="Times New Roman" pitchFamily="18" charset="0"/>
              <a:cs typeface="Times New Roman" pitchFamily="18" charset="0"/>
            </a:endParaRPr>
          </a:p>
          <a:p>
            <a:endParaRPr lang="uz-Cyrl-UZ" dirty="0"/>
          </a:p>
        </p:txBody>
      </p:sp>
    </p:spTree>
    <p:extLst>
      <p:ext uri="{BB962C8B-B14F-4D97-AF65-F5344CB8AC3E}">
        <p14:creationId xmlns:p14="http://schemas.microsoft.com/office/powerpoint/2010/main" val="2360871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normAutofit fontScale="92500" lnSpcReduction="20000"/>
          </a:bodyPr>
          <a:lstStyle/>
          <a:p>
            <a:pPr algn="just"/>
            <a:r>
              <a:rPr lang="uz-Cyrl-UZ" sz="2800" b="1" dirty="0">
                <a:solidFill>
                  <a:srgbClr val="FF0000"/>
                </a:solidFill>
                <a:latin typeface="Times New Roman" pitchFamily="18" charset="0"/>
                <a:cs typeface="Times New Roman" pitchFamily="18" charset="0"/>
              </a:rPr>
              <a:t>СКАНЕРЛАР.</a:t>
            </a:r>
            <a:r>
              <a:rPr lang="uz-Cyrl-UZ" sz="2800" dirty="0">
                <a:latin typeface="Times New Roman" pitchFamily="18" charset="0"/>
                <a:cs typeface="Times New Roman" pitchFamily="18" charset="0"/>
              </a:rPr>
              <a:t>Сканер — компьютерга матн, расм, слайд, фотосуръат кўринишида ифодаланган тасвирлар ва бошқа график ахборотларни автоматик равишда киритишга мўлжалланган қурилмадир. Сканерларнинг турли моделлари мавжуд. Энг кўп тарқалгани — стол усти, планшетли ва рангли сканерлардир. </a:t>
            </a:r>
          </a:p>
          <a:p>
            <a:pPr algn="just"/>
            <a:r>
              <a:rPr lang="uz-Cyrl-UZ" sz="2800" b="1" dirty="0">
                <a:solidFill>
                  <a:srgbClr val="FF0000"/>
                </a:solidFill>
                <a:latin typeface="Times New Roman" pitchFamily="18" charset="0"/>
                <a:cs typeface="Times New Roman" pitchFamily="18" charset="0"/>
              </a:rPr>
              <a:t>ПЛОТТЕРЛАР</a:t>
            </a:r>
            <a:r>
              <a:rPr lang="uz-Cyrl-UZ" sz="2800" i="1" dirty="0">
                <a:latin typeface="Times New Roman" pitchFamily="18" charset="0"/>
                <a:cs typeface="Times New Roman" pitchFamily="18" charset="0"/>
              </a:rPr>
              <a:t> </a:t>
            </a:r>
            <a:r>
              <a:rPr lang="uz-Cyrl-UZ" sz="2800" dirty="0">
                <a:latin typeface="Times New Roman" pitchFamily="18" charset="0"/>
                <a:cs typeface="Times New Roman" pitchFamily="18" charset="0"/>
              </a:rPr>
              <a:t>— бу, компьютердан чиқарилаётган маълумотларни коғозда расм ёки график кўринишда тасвирлаш имконини берувчи қурилмадир. Одатда уни график ясовчи (графопостроитель) деб ҳам аташади</a:t>
            </a:r>
            <a:r>
              <a:rPr lang="uz-Cyrl-UZ" sz="2800" dirty="0" smtClean="0">
                <a:latin typeface="Times New Roman" pitchFamily="18" charset="0"/>
                <a:cs typeface="Times New Roman" pitchFamily="18" charset="0"/>
              </a:rPr>
              <a:t>.</a:t>
            </a:r>
          </a:p>
          <a:p>
            <a:pPr algn="just"/>
            <a:r>
              <a:rPr lang="uz-Cyrl-UZ" sz="2800" dirty="0">
                <a:latin typeface="Times New Roman" pitchFamily="18" charset="0"/>
                <a:cs typeface="Times New Roman" pitchFamily="18" charset="0"/>
              </a:rPr>
              <a:t>Юқоридаги қурилмалардан ташқари компьютерга махаллий тармоққа уланиш имконини берувчи </a:t>
            </a:r>
            <a:r>
              <a:rPr lang="uz-Cyrl-UZ" sz="2800" dirty="0">
                <a:solidFill>
                  <a:srgbClr val="FF0000"/>
                </a:solidFill>
                <a:latin typeface="Times New Roman" pitchFamily="18" charset="0"/>
                <a:cs typeface="Times New Roman" pitchFamily="18" charset="0"/>
              </a:rPr>
              <a:t>тармоқ адаптери, диджитайзер, </a:t>
            </a:r>
            <a:r>
              <a:rPr lang="uz-Cyrl-UZ" sz="2800" dirty="0">
                <a:latin typeface="Times New Roman" pitchFamily="18" charset="0"/>
                <a:cs typeface="Times New Roman" pitchFamily="18" charset="0"/>
              </a:rPr>
              <a:t>яъни электрон планшет, джойстик, </a:t>
            </a:r>
            <a:r>
              <a:rPr lang="uz-Cyrl-UZ" sz="2800" dirty="0">
                <a:solidFill>
                  <a:srgbClr val="FF0000"/>
                </a:solidFill>
                <a:latin typeface="Times New Roman" pitchFamily="18" charset="0"/>
                <a:cs typeface="Times New Roman" pitchFamily="18" charset="0"/>
              </a:rPr>
              <a:t>видиоглаз, рақамли фотоаппарат ва видиокамера </a:t>
            </a:r>
            <a:r>
              <a:rPr lang="uz-Cyrl-UZ" sz="2800" dirty="0">
                <a:latin typeface="Times New Roman" pitchFamily="18" charset="0"/>
                <a:cs typeface="Times New Roman" pitchFamily="18" charset="0"/>
              </a:rPr>
              <a:t>каби қурилмалар уланиши мумкин.</a:t>
            </a:r>
          </a:p>
          <a:p>
            <a:pPr algn="just"/>
            <a:endParaRPr lang="uz-Cyrl-UZ" sz="2800" dirty="0">
              <a:latin typeface="Times New Roman" pitchFamily="18" charset="0"/>
              <a:cs typeface="Times New Roman" pitchFamily="18" charset="0"/>
            </a:endParaRPr>
          </a:p>
          <a:p>
            <a:endParaRPr lang="uz-Cyrl-UZ" dirty="0"/>
          </a:p>
        </p:txBody>
      </p:sp>
    </p:spTree>
    <p:extLst>
      <p:ext uri="{BB962C8B-B14F-4D97-AF65-F5344CB8AC3E}">
        <p14:creationId xmlns:p14="http://schemas.microsoft.com/office/powerpoint/2010/main" val="509402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r>
              <a:rPr lang="ru-RU" sz="2800" b="1" dirty="0">
                <a:solidFill>
                  <a:srgbClr val="FF0000"/>
                </a:solidFill>
                <a:latin typeface="Times New Roman" pitchFamily="18" charset="0"/>
                <a:cs typeface="Times New Roman" pitchFamily="18" charset="0"/>
              </a:rPr>
              <a:t>ИМКОНИЯТИ ЧЕКЛАНГАН ШАХСЛАРНИНГ КОМПЬЮТЕРДАН ФОЙДАЛАНИШИ. </a:t>
            </a:r>
            <a:endParaRPr lang="uz-Cyrl-UZ" sz="2800"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268760"/>
            <a:ext cx="8229600" cy="5256584"/>
          </a:xfrm>
        </p:spPr>
        <p:txBody>
          <a:bodyPr>
            <a:noAutofit/>
          </a:bodyPr>
          <a:lstStyle/>
          <a:p>
            <a:pPr algn="just"/>
            <a:r>
              <a:rPr lang="uz-Cyrl-UZ" sz="2800" dirty="0">
                <a:latin typeface="Times New Roman" pitchFamily="18" charset="0"/>
                <a:cs typeface="Times New Roman" pitchFamily="18" charset="0"/>
              </a:rPr>
              <a:t>Ўтган асрнинг 90-йилларида дунё кўзи ожизлари компьютер мўъжизасидан Жавс овозли дастури ёрдамида баҳраманд бўла бошлаган. 2000 йилга келиб унинг такомиллашган янги версиялари яратилди. Шунингдек, ўша даврда Европадаги машҳур компаниялар томонидан ишлаб чиқарилган 20, 40, 80 белгили </a:t>
            </a:r>
            <a:r>
              <a:rPr lang="uz-Latn-UZ" sz="2800" dirty="0">
                <a:latin typeface="Times New Roman" pitchFamily="18" charset="0"/>
                <a:cs typeface="Times New Roman" pitchFamily="18" charset="0"/>
              </a:rPr>
              <a:t>PackMate, Tigr, Baum, Focus</a:t>
            </a:r>
            <a:r>
              <a:rPr lang="uz-Cyrl-UZ" sz="2800" dirty="0">
                <a:latin typeface="Times New Roman" pitchFamily="18" charset="0"/>
                <a:cs typeface="Times New Roman" pitchFamily="18" charset="0"/>
              </a:rPr>
              <a:t>каби брайлча дисплейлар, ҳарф ва белгиларни қоғозга бўртма шаклда чоп этувчи махсус принтерларнинг оммалашиши кўриш ногиронларининг компьютер имкониятларидан фойдаланиш самарадорлигини оширди. </a:t>
            </a:r>
          </a:p>
        </p:txBody>
      </p:sp>
    </p:spTree>
    <p:extLst>
      <p:ext uri="{BB962C8B-B14F-4D97-AF65-F5344CB8AC3E}">
        <p14:creationId xmlns:p14="http://schemas.microsoft.com/office/powerpoint/2010/main" val="846033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hape 6145"/>
          <p:cNvSpPr>
            <a:spLocks noGrp="1" noChangeArrowheads="1"/>
          </p:cNvSpPr>
          <p:nvPr>
            <p:ph type="title"/>
          </p:nvPr>
        </p:nvSpPr>
        <p:spPr/>
        <p:txBody>
          <a:bodyPr>
            <a:normAutofit fontScale="90000"/>
          </a:bodyPr>
          <a:lstStyle/>
          <a:p>
            <a:pPr marL="0" indent="0" algn="ctr" defTabSz="914400" eaLnBrk="1" hangingPunct="1">
              <a:defRPr/>
            </a:pPr>
            <a:r>
              <a:rPr lang="ru-RU" sz="3600" dirty="0" err="1" smtClean="0">
                <a:solidFill>
                  <a:srgbClr val="FF0000"/>
                </a:solidFill>
                <a:latin typeface="Times New Roman" pitchFamily="18" charset="0"/>
                <a:cs typeface="Times New Roman" pitchFamily="18" charset="0"/>
              </a:rPr>
              <a:t>Ҳисоблашда</a:t>
            </a:r>
            <a:r>
              <a:rPr lang="ru-RU" sz="3600" dirty="0" smtClean="0">
                <a:solidFill>
                  <a:srgbClr val="FF0000"/>
                </a:solidFill>
                <a:latin typeface="Times New Roman" pitchFamily="18" charset="0"/>
                <a:cs typeface="Times New Roman" pitchFamily="18" charset="0"/>
              </a:rPr>
              <a:t> </a:t>
            </a:r>
            <a:r>
              <a:rPr lang="ru-RU" sz="3600" dirty="0" err="1" smtClean="0">
                <a:solidFill>
                  <a:srgbClr val="FF0000"/>
                </a:solidFill>
                <a:latin typeface="Times New Roman" pitchFamily="18" charset="0"/>
                <a:cs typeface="Times New Roman" pitchFamily="18" charset="0"/>
              </a:rPr>
              <a:t>фойдаланилган</a:t>
            </a:r>
            <a:r>
              <a:rPr lang="ru-RU" sz="3600" dirty="0" smtClean="0">
                <a:solidFill>
                  <a:srgbClr val="FF0000"/>
                </a:solidFill>
                <a:latin typeface="Times New Roman" pitchFamily="18" charset="0"/>
                <a:cs typeface="Times New Roman" pitchFamily="18" charset="0"/>
              </a:rPr>
              <a:t> </a:t>
            </a:r>
            <a:r>
              <a:rPr lang="ru-RU" sz="3600" dirty="0" err="1" smtClean="0">
                <a:solidFill>
                  <a:srgbClr val="FF0000"/>
                </a:solidFill>
                <a:latin typeface="Times New Roman" pitchFamily="18" charset="0"/>
                <a:cs typeface="Times New Roman" pitchFamily="18" charset="0"/>
              </a:rPr>
              <a:t>энг</a:t>
            </a:r>
            <a:r>
              <a:rPr lang="ru-RU" sz="3600" dirty="0" smtClean="0">
                <a:solidFill>
                  <a:srgbClr val="FF0000"/>
                </a:solidFill>
                <a:latin typeface="Times New Roman" pitchFamily="18" charset="0"/>
                <a:cs typeface="Times New Roman" pitchFamily="18" charset="0"/>
              </a:rPr>
              <a:t> </a:t>
            </a:r>
            <a:r>
              <a:rPr lang="ru-RU" sz="3600" dirty="0" err="1" smtClean="0">
                <a:solidFill>
                  <a:srgbClr val="FF0000"/>
                </a:solidFill>
                <a:latin typeface="Times New Roman" pitchFamily="18" charset="0"/>
                <a:cs typeface="Times New Roman" pitchFamily="18" charset="0"/>
              </a:rPr>
              <a:t>қадимги</a:t>
            </a:r>
            <a:r>
              <a:rPr lang="ru-RU" sz="3600" dirty="0" smtClean="0">
                <a:solidFill>
                  <a:srgbClr val="FF0000"/>
                </a:solidFill>
                <a:latin typeface="Times New Roman" pitchFamily="18" charset="0"/>
                <a:cs typeface="Times New Roman" pitchFamily="18" charset="0"/>
              </a:rPr>
              <a:t> </a:t>
            </a:r>
            <a:r>
              <a:rPr lang="ru-RU" sz="3600" dirty="0" err="1" smtClean="0">
                <a:solidFill>
                  <a:srgbClr val="FF0000"/>
                </a:solidFill>
                <a:latin typeface="Times New Roman" pitchFamily="18" charset="0"/>
                <a:cs typeface="Times New Roman" pitchFamily="18" charset="0"/>
              </a:rPr>
              <a:t>қурилмалар</a:t>
            </a:r>
            <a:endParaRPr lang="ru-RU" sz="3600" dirty="0" smtClean="0">
              <a:solidFill>
                <a:srgbClr val="FF0000"/>
              </a:solidFill>
              <a:latin typeface="Times New Roman" pitchFamily="18" charset="0"/>
              <a:cs typeface="Times New Roman" pitchFamily="18" charset="0"/>
            </a:endParaRPr>
          </a:p>
        </p:txBody>
      </p:sp>
      <p:pic>
        <p:nvPicPr>
          <p:cNvPr id="20483" name="Rectangle 6152" descr="Приборы для сч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4076700"/>
            <a:ext cx="403860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844675"/>
            <a:ext cx="352901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957193"/>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a:bodyPr>
          <a:lstStyle/>
          <a:p>
            <a:pPr algn="just"/>
            <a:r>
              <a:rPr lang="uz-Cyrl-UZ" sz="2800" dirty="0">
                <a:latin typeface="Times New Roman" pitchFamily="18" charset="0"/>
                <a:cs typeface="Times New Roman" pitchFamily="18" charset="0"/>
              </a:rPr>
              <a:t>Кейинчалик жаҳонда кўзи ожиз компьютер мутахассислари сони ортиб бориши натижасида улар орасидан кўплаб дастурчилар етишиб чиқди. Жумладан, австралиялик </a:t>
            </a:r>
            <a:r>
              <a:rPr lang="uz-Cyrl-UZ" sz="2800" dirty="0">
                <a:solidFill>
                  <a:srgbClr val="FF0000"/>
                </a:solidFill>
                <a:latin typeface="Times New Roman" pitchFamily="18" charset="0"/>
                <a:cs typeface="Times New Roman" pitchFamily="18" charset="0"/>
              </a:rPr>
              <a:t>Майкл Курэн</a:t>
            </a:r>
            <a:r>
              <a:rPr lang="uz-Cyrl-UZ" sz="2800" dirty="0">
                <a:latin typeface="Times New Roman" pitchFamily="18" charset="0"/>
                <a:cs typeface="Times New Roman" pitchFamily="18" charset="0"/>
              </a:rPr>
              <a:t> томонидан 2005 йили НВДА номли экрандаги ёзувларни ўқувчи махсус дастур яратилди. Ушбу дастурнинг ишлаш тезлиги ҳам анча юқори. Ҳозирга қадар НВДА дастурининг 10 га яқин такомиллашган версиялари дунё юзини кўрди. Нафақат Европа, балки МДҲ давлатларида яшовчи дарддошларимиз ҳам унинг хизматидан самарали фойдаланиб келмоқда</a:t>
            </a:r>
          </a:p>
        </p:txBody>
      </p:sp>
    </p:spTree>
    <p:extLst>
      <p:ext uri="{BB962C8B-B14F-4D97-AF65-F5344CB8AC3E}">
        <p14:creationId xmlns:p14="http://schemas.microsoft.com/office/powerpoint/2010/main" val="3745201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normAutofit fontScale="85000" lnSpcReduction="10000"/>
          </a:bodyPr>
          <a:lstStyle/>
          <a:p>
            <a:pPr algn="just"/>
            <a:r>
              <a:rPr lang="uz-Cyrl-UZ" dirty="0">
                <a:latin typeface="Times New Roman" pitchFamily="18" charset="0"/>
                <a:cs typeface="Times New Roman" pitchFamily="18" charset="0"/>
              </a:rPr>
              <a:t>Қайд этиш керакки, сўнгги 10 йил давомида дунёда кўзи ожиз компьютер ихлосмандлари учун кўплаб тифлодастур ва қурилмалар, махсус операцион тизим ишланмалари жорий қилинди. Хусусан, матнли файлларни овозли версияга </a:t>
            </a:r>
            <a:r>
              <a:rPr lang="uz-Cyrl-UZ" dirty="0" smtClean="0">
                <a:latin typeface="Times New Roman" pitchFamily="18" charset="0"/>
                <a:cs typeface="Times New Roman" pitchFamily="18" charset="0"/>
              </a:rPr>
              <a:t>ўтказувчи</a:t>
            </a:r>
            <a:r>
              <a:rPr lang="en-US" dirty="0" smtClean="0">
                <a:latin typeface="Times New Roman" pitchFamily="18" charset="0"/>
                <a:cs typeface="Times New Roman" pitchFamily="18" charset="0"/>
              </a:rPr>
              <a:t> </a:t>
            </a:r>
            <a:r>
              <a:rPr lang="uz-Cyrl-UZ" dirty="0" smtClean="0">
                <a:solidFill>
                  <a:srgbClr val="FF0000"/>
                </a:solidFill>
                <a:latin typeface="Times New Roman" pitchFamily="18" charset="0"/>
                <a:cs typeface="Times New Roman" pitchFamily="18" charset="0"/>
              </a:rPr>
              <a:t>Balabolka</a:t>
            </a:r>
            <a:r>
              <a:rPr lang="uz-Cyrl-UZ" dirty="0">
                <a:solidFill>
                  <a:srgbClr val="FF0000"/>
                </a:solidFill>
                <a:latin typeface="Times New Roman" pitchFamily="18" charset="0"/>
                <a:cs typeface="Times New Roman" pitchFamily="18" charset="0"/>
              </a:rPr>
              <a:t>, MaksReader</a:t>
            </a:r>
            <a:r>
              <a:rPr lang="uz-Cyrl-UZ" dirty="0">
                <a:latin typeface="Times New Roman" pitchFamily="18" charset="0"/>
                <a:cs typeface="Times New Roman" pitchFamily="18" charset="0"/>
              </a:rPr>
              <a:t> дастурлари</a:t>
            </a:r>
            <a:r>
              <a:rPr lang="uz-Cyrl-UZ"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WINDOWS</a:t>
            </a:r>
            <a:r>
              <a:rPr lang="uz-Cyrl-UZ" dirty="0" smtClean="0">
                <a:solidFill>
                  <a:srgbClr val="FF0000"/>
                </a:solidFill>
                <a:latin typeface="Times New Roman" pitchFamily="18" charset="0"/>
                <a:cs typeface="Times New Roman" pitchFamily="18" charset="0"/>
              </a:rPr>
              <a:t> </a:t>
            </a:r>
            <a:r>
              <a:rPr lang="uz-Cyrl-UZ" dirty="0">
                <a:solidFill>
                  <a:srgbClr val="FF0000"/>
                </a:solidFill>
                <a:latin typeface="Times New Roman" pitchFamily="18" charset="0"/>
                <a:cs typeface="Times New Roman" pitchFamily="18" charset="0"/>
              </a:rPr>
              <a:t>4 – 8 </a:t>
            </a:r>
            <a:r>
              <a:rPr lang="uz-Cyrl-UZ" dirty="0" smtClean="0">
                <a:latin typeface="Times New Roman" pitchFamily="18" charset="0"/>
                <a:cs typeface="Times New Roman" pitchFamily="18" charset="0"/>
              </a:rPr>
              <a:t>тезкор</a:t>
            </a:r>
            <a:r>
              <a:rPr lang="en-US" dirty="0" smtClean="0">
                <a:latin typeface="Times New Roman" pitchFamily="18" charset="0"/>
                <a:cs typeface="Times New Roman" pitchFamily="18" charset="0"/>
              </a:rPr>
              <a:t> </a:t>
            </a:r>
            <a:r>
              <a:rPr lang="uz-Cyrl-UZ" dirty="0" smtClean="0">
                <a:latin typeface="Times New Roman" pitchFamily="18" charset="0"/>
                <a:cs typeface="Times New Roman" pitchFamily="18" charset="0"/>
              </a:rPr>
              <a:t>тизимлари</a:t>
            </a:r>
            <a:r>
              <a:rPr lang="uz-Cyrl-UZ"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 WINDOWS </a:t>
            </a:r>
            <a:r>
              <a:rPr lang="uz-Cyrl-UZ" dirty="0">
                <a:solidFill>
                  <a:srgbClr val="FF0000"/>
                </a:solidFill>
                <a:latin typeface="Times New Roman" pitchFamily="18" charset="0"/>
                <a:cs typeface="Times New Roman" pitchFamily="18" charset="0"/>
              </a:rPr>
              <a:t> </a:t>
            </a:r>
            <a:r>
              <a:rPr lang="uz-Latn-UZ" dirty="0">
                <a:solidFill>
                  <a:srgbClr val="FF0000"/>
                </a:solidFill>
                <a:latin typeface="Times New Roman" pitchFamily="18" charset="0"/>
                <a:cs typeface="Times New Roman" pitchFamily="18" charset="0"/>
              </a:rPr>
              <a:t>XP</a:t>
            </a:r>
            <a:r>
              <a:rPr lang="uz-Cyrl-UZ"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WINDOWS </a:t>
            </a:r>
            <a:r>
              <a:rPr lang="uz-Cyrl-UZ" dirty="0" smtClean="0">
                <a:solidFill>
                  <a:srgbClr val="FF0000"/>
                </a:solidFill>
                <a:latin typeface="Times New Roman" pitchFamily="18" charset="0"/>
                <a:cs typeface="Times New Roman" pitchFamily="18" charset="0"/>
              </a:rPr>
              <a:t>7</a:t>
            </a:r>
            <a:r>
              <a:rPr lang="en-US" dirty="0" smtClean="0">
                <a:solidFill>
                  <a:srgbClr val="FF0000"/>
                </a:solidFill>
                <a:latin typeface="Times New Roman" pitchFamily="18" charset="0"/>
                <a:cs typeface="Times New Roman" pitchFamily="18" charset="0"/>
              </a:rPr>
              <a:t> </a:t>
            </a:r>
            <a:r>
              <a:rPr lang="uz-Cyrl-UZ" dirty="0" smtClean="0">
                <a:latin typeface="Times New Roman" pitchFamily="18" charset="0"/>
                <a:cs typeface="Times New Roman" pitchFamily="18" charset="0"/>
              </a:rPr>
              <a:t>тизимларининг </a:t>
            </a:r>
            <a:r>
              <a:rPr lang="uz-Cyrl-UZ" dirty="0">
                <a:latin typeface="Times New Roman" pitchFamily="18" charset="0"/>
                <a:cs typeface="Times New Roman" pitchFamily="18" charset="0"/>
              </a:rPr>
              <a:t>лайф-дисклари амалиётга татбиқ этилди. Шу билан бирга машҳур веб-сайтларда кўзи ожиз мутахассислар томонидан турли мавзуларни қамраб олган бир нечта форумлар ташкил этилди. </a:t>
            </a:r>
            <a:r>
              <a:rPr lang="uz-Cyrl-UZ" dirty="0">
                <a:solidFill>
                  <a:srgbClr val="FF0000"/>
                </a:solidFill>
                <a:latin typeface="Times New Roman" pitchFamily="18" charset="0"/>
                <a:cs typeface="Times New Roman" pitchFamily="18" charset="0"/>
              </a:rPr>
              <a:t>Vecra-list, Dialog, Home-helps </a:t>
            </a:r>
            <a:r>
              <a:rPr lang="uz-Cyrl-UZ" dirty="0">
                <a:latin typeface="Times New Roman" pitchFamily="18" charset="0"/>
                <a:cs typeface="Times New Roman" pitchFamily="18" charset="0"/>
              </a:rPr>
              <a:t>каби маиший мавзудаги форум листлар, </a:t>
            </a:r>
            <a:r>
              <a:rPr lang="uz-Cyrl-UZ" dirty="0" smtClean="0">
                <a:solidFill>
                  <a:srgbClr val="FF0000"/>
                </a:solidFill>
                <a:latin typeface="Times New Roman" pitchFamily="18" charset="0"/>
                <a:cs typeface="Times New Roman" pitchFamily="18" charset="0"/>
              </a:rPr>
              <a:t>Т</a:t>
            </a:r>
            <a:r>
              <a:rPr lang="en-US" dirty="0" err="1" smtClean="0">
                <a:solidFill>
                  <a:srgbClr val="FF0000"/>
                </a:solidFill>
                <a:latin typeface="Times New Roman" pitchFamily="18" charset="0"/>
                <a:cs typeface="Times New Roman" pitchFamily="18" charset="0"/>
              </a:rPr>
              <a:t>iflo</a:t>
            </a:r>
            <a:r>
              <a:rPr lang="uz-Cyrl-UZ" dirty="0" smtClean="0">
                <a:solidFill>
                  <a:srgbClr val="FF0000"/>
                </a:solidFill>
                <a:latin typeface="Times New Roman" pitchFamily="18" charset="0"/>
                <a:cs typeface="Times New Roman" pitchFamily="18" charset="0"/>
              </a:rPr>
              <a:t>ком</a:t>
            </a:r>
            <a:r>
              <a:rPr lang="en-US" dirty="0" smtClean="0">
                <a:solidFill>
                  <a:srgbClr val="FF0000"/>
                </a:solidFill>
                <a:latin typeface="Times New Roman" pitchFamily="18" charset="0"/>
                <a:cs typeface="Times New Roman" pitchFamily="18" charset="0"/>
              </a:rPr>
              <a:t>p</a:t>
            </a:r>
            <a:r>
              <a:rPr lang="uz-Cyrl-UZ" dirty="0" smtClean="0">
                <a:solidFill>
                  <a:srgbClr val="FF0000"/>
                </a:solidFill>
                <a:latin typeface="Times New Roman" pitchFamily="18" charset="0"/>
                <a:cs typeface="Times New Roman" pitchFamily="18" charset="0"/>
              </a:rPr>
              <a:t>, К</a:t>
            </a:r>
            <a:r>
              <a:rPr lang="en-US" dirty="0" smtClean="0">
                <a:solidFill>
                  <a:srgbClr val="FF0000"/>
                </a:solidFill>
                <a:latin typeface="Times New Roman" pitchFamily="18" charset="0"/>
                <a:cs typeface="Times New Roman" pitchFamily="18" charset="0"/>
              </a:rPr>
              <a:t>l</a:t>
            </a:r>
            <a:r>
              <a:rPr lang="uz-Cyrl-UZ" dirty="0" smtClean="0">
                <a:solidFill>
                  <a:srgbClr val="FF0000"/>
                </a:solidFill>
                <a:latin typeface="Times New Roman" pitchFamily="18" charset="0"/>
                <a:cs typeface="Times New Roman" pitchFamily="18" charset="0"/>
              </a:rPr>
              <a:t>а</a:t>
            </a:r>
            <a:r>
              <a:rPr lang="en-US" dirty="0" err="1" smtClean="0">
                <a:solidFill>
                  <a:srgbClr val="FF0000"/>
                </a:solidFill>
                <a:latin typeface="Times New Roman" pitchFamily="18" charset="0"/>
                <a:cs typeface="Times New Roman" pitchFamily="18" charset="0"/>
              </a:rPr>
              <a:t>ng</a:t>
            </a:r>
            <a:r>
              <a:rPr lang="uz-Cyrl-UZ" dirty="0" smtClean="0">
                <a:solidFill>
                  <a:srgbClr val="FF0000"/>
                </a:solidFill>
                <a:latin typeface="Times New Roman" pitchFamily="18" charset="0"/>
                <a:cs typeface="Times New Roman" pitchFamily="18" charset="0"/>
              </a:rPr>
              <a:t>о</a:t>
            </a:r>
            <a:r>
              <a:rPr lang="uz-Cyrl-UZ" dirty="0">
                <a:solidFill>
                  <a:srgbClr val="FF0000"/>
                </a:solidFill>
                <a:latin typeface="Times New Roman" pitchFamily="18" charset="0"/>
                <a:cs typeface="Times New Roman" pitchFamily="18" charset="0"/>
              </a:rPr>
              <a:t>, Ventrilo, Теремок</a:t>
            </a:r>
            <a:r>
              <a:rPr lang="uz-Cyrl-UZ" dirty="0">
                <a:latin typeface="Times New Roman" pitchFamily="18" charset="0"/>
                <a:cs typeface="Times New Roman" pitchFamily="18" charset="0"/>
              </a:rPr>
              <a:t> сингари овозли чат хизматлари фикримизни тасдиқлайди. </a:t>
            </a:r>
          </a:p>
        </p:txBody>
      </p:sp>
    </p:spTree>
    <p:extLst>
      <p:ext uri="{BB962C8B-B14F-4D97-AF65-F5344CB8AC3E}">
        <p14:creationId xmlns:p14="http://schemas.microsoft.com/office/powerpoint/2010/main" val="366701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097"/>
          <p:cNvSpPr>
            <a:spLocks noChangeArrowheads="1"/>
          </p:cNvSpPr>
          <p:nvPr/>
        </p:nvSpPr>
        <p:spPr bwMode="auto">
          <a:xfrm>
            <a:off x="5292725" y="2924175"/>
            <a:ext cx="33845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p>
            <a:pPr algn="just" defTabSz="762000" eaLnBrk="0" hangingPunct="0"/>
            <a:r>
              <a:rPr lang="ru-RU" sz="9600" b="1" i="1" dirty="0">
                <a:solidFill>
                  <a:srgbClr val="CC3300"/>
                </a:solidFill>
                <a:latin typeface="Times New Roman" pitchFamily="18" charset="0"/>
              </a:rPr>
              <a:t>абак</a:t>
            </a:r>
            <a:endParaRPr lang="ru-RU" sz="9600" b="1" dirty="0">
              <a:solidFill>
                <a:srgbClr val="663300"/>
              </a:solidFill>
              <a:latin typeface="Times New Roman" pitchFamily="18" charset="0"/>
            </a:endParaRPr>
          </a:p>
        </p:txBody>
      </p:sp>
      <p:sp>
        <p:nvSpPr>
          <p:cNvPr id="4101" name="Shape 4100"/>
          <p:cNvSpPr>
            <a:spLocks noGrp="1" noChangeArrowheads="1"/>
          </p:cNvSpPr>
          <p:nvPr>
            <p:ph type="title"/>
          </p:nvPr>
        </p:nvSpPr>
        <p:spPr>
          <a:xfrm>
            <a:off x="683568" y="274638"/>
            <a:ext cx="8250882" cy="1143000"/>
          </a:xfrm>
        </p:spPr>
        <p:txBody>
          <a:bodyPr>
            <a:normAutofit/>
          </a:bodyPr>
          <a:lstStyle/>
          <a:p>
            <a:pPr marL="0" indent="0" defTabSz="914400" eaLnBrk="1" hangingPunct="1">
              <a:defRPr/>
            </a:pPr>
            <a:r>
              <a:rPr lang="ru-RU" b="1" dirty="0" err="1" smtClean="0">
                <a:solidFill>
                  <a:srgbClr val="FF0066"/>
                </a:solidFill>
                <a:latin typeface="Times New Roman" pitchFamily="18" charset="0"/>
                <a:cs typeface="Times New Roman" pitchFamily="18" charset="0"/>
              </a:rPr>
              <a:t>Эрамиздан</a:t>
            </a:r>
            <a:r>
              <a:rPr lang="ru-RU" b="1" dirty="0" smtClean="0">
                <a:solidFill>
                  <a:srgbClr val="FF0066"/>
                </a:solidFill>
                <a:latin typeface="Times New Roman" pitchFamily="18" charset="0"/>
                <a:cs typeface="Times New Roman" pitchFamily="18" charset="0"/>
              </a:rPr>
              <a:t> </a:t>
            </a:r>
            <a:r>
              <a:rPr lang="ru-RU" b="1" dirty="0" err="1" smtClean="0">
                <a:solidFill>
                  <a:srgbClr val="FF0066"/>
                </a:solidFill>
                <a:latin typeface="Times New Roman" pitchFamily="18" charset="0"/>
                <a:cs typeface="Times New Roman" pitchFamily="18" charset="0"/>
              </a:rPr>
              <a:t>аввалги</a:t>
            </a:r>
            <a:r>
              <a:rPr lang="ru-RU" b="1" dirty="0" smtClean="0">
                <a:solidFill>
                  <a:srgbClr val="FF0066"/>
                </a:solidFill>
                <a:latin typeface="Times New Roman" pitchFamily="18" charset="0"/>
                <a:cs typeface="Times New Roman" pitchFamily="18" charset="0"/>
              </a:rPr>
              <a:t> V – IV </a:t>
            </a:r>
            <a:r>
              <a:rPr lang="ru-RU" b="1" dirty="0" err="1" smtClean="0">
                <a:solidFill>
                  <a:srgbClr val="FF0066"/>
                </a:solidFill>
                <a:latin typeface="Times New Roman" pitchFamily="18" charset="0"/>
                <a:cs typeface="Times New Roman" pitchFamily="18" charset="0"/>
              </a:rPr>
              <a:t>аа</a:t>
            </a:r>
            <a:r>
              <a:rPr lang="ru-RU" b="1" dirty="0" smtClean="0">
                <a:solidFill>
                  <a:srgbClr val="FF0066"/>
                </a:solidFill>
                <a:latin typeface="Times New Roman" pitchFamily="18" charset="0"/>
                <a:cs typeface="Times New Roman" pitchFamily="18" charset="0"/>
              </a:rPr>
              <a:t>.</a:t>
            </a:r>
          </a:p>
        </p:txBody>
      </p:sp>
      <p:pic>
        <p:nvPicPr>
          <p:cNvPr id="215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844675"/>
            <a:ext cx="352901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1774752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41"/>
          <p:cNvSpPr>
            <a:spLocks noChangeArrowheads="1"/>
          </p:cNvSpPr>
          <p:nvPr/>
        </p:nvSpPr>
        <p:spPr bwMode="auto">
          <a:xfrm>
            <a:off x="4572000" y="914400"/>
            <a:ext cx="4957763" cy="267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2075" tIns="46038" rIns="92075" bIns="46038">
            <a:spAutoFit/>
          </a:bodyPr>
          <a:lstStyle/>
          <a:p>
            <a:pPr defTabSz="762000" eaLnBrk="0" hangingPunct="0"/>
            <a:r>
              <a:rPr lang="ru-RU" sz="2400" b="1" dirty="0">
                <a:solidFill>
                  <a:srgbClr val="663300"/>
                </a:solidFill>
                <a:latin typeface="Times New Roman" pitchFamily="18" charset="0"/>
              </a:rPr>
              <a:t> </a:t>
            </a:r>
          </a:p>
          <a:p>
            <a:pPr defTabSz="762000" eaLnBrk="0" hangingPunct="0"/>
            <a:endParaRPr lang="ru-RU" sz="2400" b="1" dirty="0">
              <a:solidFill>
                <a:srgbClr val="663300"/>
              </a:solidFill>
              <a:latin typeface="Times New Roman" pitchFamily="18" charset="0"/>
            </a:endParaRPr>
          </a:p>
          <a:p>
            <a:pPr defTabSz="762000" eaLnBrk="0" hangingPunct="0"/>
            <a:endParaRPr lang="ru-RU" sz="2400" b="1" dirty="0">
              <a:solidFill>
                <a:srgbClr val="663300"/>
              </a:solidFill>
              <a:latin typeface="Times New Roman" pitchFamily="18" charset="0"/>
            </a:endParaRPr>
          </a:p>
          <a:p>
            <a:pPr defTabSz="762000" eaLnBrk="0" hangingPunct="0"/>
            <a:r>
              <a:rPr lang="ru-RU" sz="2800" b="1" dirty="0" err="1" smtClean="0">
                <a:solidFill>
                  <a:srgbClr val="663300"/>
                </a:solidFill>
                <a:latin typeface="Times New Roman" pitchFamily="18" charset="0"/>
              </a:rPr>
              <a:t>Хитой</a:t>
            </a:r>
            <a:r>
              <a:rPr lang="ru-RU" sz="3200" b="1" dirty="0" smtClean="0">
                <a:solidFill>
                  <a:srgbClr val="663300"/>
                </a:solidFill>
                <a:latin typeface="Times New Roman" pitchFamily="18" charset="0"/>
              </a:rPr>
              <a:t> </a:t>
            </a:r>
            <a:r>
              <a:rPr lang="ru-RU" sz="3200" dirty="0" smtClean="0">
                <a:solidFill>
                  <a:srgbClr val="663300"/>
                </a:solidFill>
                <a:latin typeface="Times New Roman" pitchFamily="18" charset="0"/>
              </a:rPr>
              <a:t> </a:t>
            </a:r>
            <a:r>
              <a:rPr lang="ru-RU" sz="3200" b="1" dirty="0">
                <a:solidFill>
                  <a:srgbClr val="800000"/>
                </a:solidFill>
                <a:latin typeface="Times New Roman" pitchFamily="18" charset="0"/>
              </a:rPr>
              <a:t>– </a:t>
            </a:r>
            <a:r>
              <a:rPr lang="ru-RU" sz="3200" b="1" i="1" dirty="0">
                <a:solidFill>
                  <a:srgbClr val="CC3300"/>
                </a:solidFill>
                <a:latin typeface="Times New Roman" pitchFamily="18" charset="0"/>
              </a:rPr>
              <a:t>«</a:t>
            </a:r>
            <a:r>
              <a:rPr lang="ru-RU" sz="3200" b="1" i="1" dirty="0" err="1">
                <a:solidFill>
                  <a:srgbClr val="CC3300"/>
                </a:solidFill>
                <a:latin typeface="Times New Roman" pitchFamily="18" charset="0"/>
              </a:rPr>
              <a:t>суан</a:t>
            </a:r>
            <a:r>
              <a:rPr lang="ru-RU" sz="3200" b="1" i="1" dirty="0">
                <a:solidFill>
                  <a:srgbClr val="CC3300"/>
                </a:solidFill>
                <a:latin typeface="Times New Roman" pitchFamily="18" charset="0"/>
              </a:rPr>
              <a:t>-пан»</a:t>
            </a:r>
            <a:r>
              <a:rPr lang="ru-RU" sz="2800" dirty="0">
                <a:solidFill>
                  <a:srgbClr val="663300"/>
                </a:solidFill>
                <a:latin typeface="Times New Roman" pitchFamily="18" charset="0"/>
              </a:rPr>
              <a:t>,</a:t>
            </a:r>
            <a:endParaRPr lang="ru-RU" sz="3200" dirty="0">
              <a:latin typeface="Times New Roman" pitchFamily="18" charset="0"/>
            </a:endParaRPr>
          </a:p>
          <a:p>
            <a:pPr defTabSz="762000" eaLnBrk="0" hangingPunct="0"/>
            <a:r>
              <a:rPr lang="ru-RU" sz="2800" b="1" dirty="0" smtClean="0">
                <a:solidFill>
                  <a:srgbClr val="663300"/>
                </a:solidFill>
                <a:latin typeface="Times New Roman" pitchFamily="18" charset="0"/>
              </a:rPr>
              <a:t>Япония</a:t>
            </a:r>
            <a:r>
              <a:rPr lang="ru-RU" sz="3200" dirty="0" smtClean="0">
                <a:latin typeface="Times New Roman" pitchFamily="18" charset="0"/>
              </a:rPr>
              <a:t> </a:t>
            </a:r>
            <a:r>
              <a:rPr lang="ru-RU" sz="3200" b="1" dirty="0">
                <a:solidFill>
                  <a:srgbClr val="800000"/>
                </a:solidFill>
                <a:latin typeface="Times New Roman" pitchFamily="18" charset="0"/>
              </a:rPr>
              <a:t>– </a:t>
            </a:r>
            <a:r>
              <a:rPr lang="ru-RU" sz="3200" b="1" i="1" dirty="0">
                <a:solidFill>
                  <a:srgbClr val="CC3300"/>
                </a:solidFill>
                <a:latin typeface="Times New Roman" pitchFamily="18" charset="0"/>
              </a:rPr>
              <a:t>«</a:t>
            </a:r>
            <a:r>
              <a:rPr lang="ru-RU" sz="3200" b="1" i="1" dirty="0" err="1">
                <a:solidFill>
                  <a:srgbClr val="CC3300"/>
                </a:solidFill>
                <a:latin typeface="Times New Roman" pitchFamily="18" charset="0"/>
              </a:rPr>
              <a:t>серобян</a:t>
            </a:r>
            <a:r>
              <a:rPr lang="ru-RU" sz="3200" b="1" i="1" dirty="0">
                <a:solidFill>
                  <a:srgbClr val="CC3300"/>
                </a:solidFill>
                <a:latin typeface="Times New Roman" pitchFamily="18" charset="0"/>
              </a:rPr>
              <a:t>»</a:t>
            </a:r>
            <a:r>
              <a:rPr lang="ru-RU" sz="2800" dirty="0">
                <a:solidFill>
                  <a:srgbClr val="663300"/>
                </a:solidFill>
                <a:latin typeface="Times New Roman" pitchFamily="18" charset="0"/>
              </a:rPr>
              <a:t>,</a:t>
            </a:r>
            <a:endParaRPr lang="ru-RU" sz="3200" dirty="0">
              <a:latin typeface="Times New Roman" pitchFamily="18" charset="0"/>
            </a:endParaRPr>
          </a:p>
          <a:p>
            <a:pPr defTabSz="762000" eaLnBrk="0" hangingPunct="0"/>
            <a:r>
              <a:rPr lang="ru-RU" sz="2800" b="1" dirty="0" err="1" smtClean="0">
                <a:solidFill>
                  <a:srgbClr val="663300"/>
                </a:solidFill>
                <a:latin typeface="Times New Roman" pitchFamily="18" charset="0"/>
              </a:rPr>
              <a:t>Россияда</a:t>
            </a:r>
            <a:r>
              <a:rPr lang="ru-RU" sz="3200" b="1" dirty="0" smtClean="0">
                <a:solidFill>
                  <a:srgbClr val="663300"/>
                </a:solidFill>
                <a:latin typeface="Times New Roman" pitchFamily="18" charset="0"/>
              </a:rPr>
              <a:t> </a:t>
            </a:r>
            <a:r>
              <a:rPr lang="ru-RU" sz="3200" b="1" dirty="0">
                <a:solidFill>
                  <a:srgbClr val="800000"/>
                </a:solidFill>
                <a:latin typeface="Times New Roman" pitchFamily="18" charset="0"/>
              </a:rPr>
              <a:t>– </a:t>
            </a:r>
            <a:r>
              <a:rPr lang="ru-RU" sz="3200" b="1" i="1" dirty="0">
                <a:solidFill>
                  <a:srgbClr val="CC3300"/>
                </a:solidFill>
                <a:latin typeface="Times New Roman" pitchFamily="18" charset="0"/>
              </a:rPr>
              <a:t>«</a:t>
            </a:r>
            <a:r>
              <a:rPr lang="ru-RU" sz="3200" b="1" i="1" dirty="0" err="1">
                <a:solidFill>
                  <a:srgbClr val="CC3300"/>
                </a:solidFill>
                <a:latin typeface="Times New Roman" pitchFamily="18" charset="0"/>
              </a:rPr>
              <a:t>щоты</a:t>
            </a:r>
            <a:r>
              <a:rPr lang="ru-RU" sz="3200" b="1" i="1" dirty="0">
                <a:solidFill>
                  <a:srgbClr val="CC3300"/>
                </a:solidFill>
                <a:latin typeface="Times New Roman" pitchFamily="18" charset="0"/>
              </a:rPr>
              <a:t>»</a:t>
            </a:r>
            <a:r>
              <a:rPr lang="ru-RU" sz="2800" dirty="0">
                <a:solidFill>
                  <a:srgbClr val="663300"/>
                </a:solidFill>
                <a:latin typeface="Times New Roman" pitchFamily="18" charset="0"/>
              </a:rPr>
              <a:t>.</a:t>
            </a:r>
          </a:p>
        </p:txBody>
      </p:sp>
      <p:pic>
        <p:nvPicPr>
          <p:cNvPr id="225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304800"/>
            <a:ext cx="43624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0897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hape 14339"/>
          <p:cNvSpPr>
            <a:spLocks noGrp="1" noChangeArrowheads="1"/>
          </p:cNvSpPr>
          <p:nvPr>
            <p:ph type="title"/>
          </p:nvPr>
        </p:nvSpPr>
        <p:spPr>
          <a:xfrm>
            <a:off x="1435100" y="274638"/>
            <a:ext cx="7499350" cy="1143000"/>
          </a:xfrm>
        </p:spPr>
        <p:txBody>
          <a:bodyPr>
            <a:normAutofit fontScale="90000"/>
          </a:bodyPr>
          <a:lstStyle/>
          <a:p>
            <a:pPr marL="0" indent="0" defTabSz="914400" eaLnBrk="1" hangingPunct="1">
              <a:defRPr/>
            </a:pPr>
            <a:r>
              <a:rPr lang="ru-RU" sz="4000" b="1" dirty="0" smtClean="0">
                <a:latin typeface="Arial" charset="0"/>
              </a:rPr>
              <a:t>XV </a:t>
            </a:r>
            <a:r>
              <a:rPr lang="ru-RU" sz="4000" b="1" dirty="0" err="1" smtClean="0">
                <a:latin typeface="Arial" charset="0"/>
              </a:rPr>
              <a:t>аср</a:t>
            </a:r>
            <a:r>
              <a:rPr lang="ru-RU" sz="4000" b="1" dirty="0" smtClean="0">
                <a:latin typeface="Arial" charset="0"/>
              </a:rPr>
              <a:t> </a:t>
            </a:r>
            <a:r>
              <a:rPr lang="ru-RU" sz="4000" b="1" dirty="0" err="1">
                <a:latin typeface="Arial" charset="0"/>
              </a:rPr>
              <a:t>о</a:t>
            </a:r>
            <a:r>
              <a:rPr lang="ru-RU" sz="4000" b="1" dirty="0" err="1" smtClean="0">
                <a:latin typeface="Arial" charset="0"/>
              </a:rPr>
              <a:t>хири</a:t>
            </a:r>
            <a:r>
              <a:rPr lang="ru-RU" sz="4000" b="1" dirty="0" smtClean="0">
                <a:latin typeface="Arial" charset="0"/>
              </a:rPr>
              <a:t> - начало XVI </a:t>
            </a:r>
            <a:r>
              <a:rPr lang="ru-RU" sz="4000" b="1" dirty="0" err="1" smtClean="0">
                <a:latin typeface="Arial" charset="0"/>
              </a:rPr>
              <a:t>аср</a:t>
            </a:r>
            <a:r>
              <a:rPr lang="ru-RU" sz="4000" b="1" dirty="0" smtClean="0">
                <a:latin typeface="Arial" charset="0"/>
              </a:rPr>
              <a:t> боши </a:t>
            </a:r>
          </a:p>
        </p:txBody>
      </p:sp>
      <p:pic>
        <p:nvPicPr>
          <p:cNvPr id="23555" name="Rectangle 143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557338"/>
            <a:ext cx="260985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14342"/>
          <p:cNvSpPr txBox="1">
            <a:spLocks noChangeArrowheads="1"/>
          </p:cNvSpPr>
          <p:nvPr/>
        </p:nvSpPr>
        <p:spPr bwMode="auto">
          <a:xfrm>
            <a:off x="3563938" y="1773238"/>
            <a:ext cx="4895850" cy="2031325"/>
          </a:xfrm>
          <a:prstGeom prst="rect">
            <a:avLst/>
          </a:prstGeom>
          <a:noFill/>
          <a:ln w="9525" cap="flat" cmpd="sng" algn="ctr">
            <a:noFill/>
            <a:prstDash val="solid"/>
            <a:miter lim="800000"/>
            <a:headEnd type="none" w="med" len="med"/>
            <a:tailEnd type="none" w="med" len="med"/>
          </a:ln>
          <a:effectLst/>
        </p:spPr>
        <p:txBody>
          <a:bodyPr>
            <a:spAutoFit/>
          </a:bodyPr>
          <a:lstStyle/>
          <a:p>
            <a:pPr>
              <a:spcBef>
                <a:spcPct val="50000"/>
              </a:spcBef>
              <a:defRPr/>
            </a:pPr>
            <a:r>
              <a:rPr lang="ru-RU" sz="3600" b="1" dirty="0" smtClean="0">
                <a:effectLst>
                  <a:outerShdw blurRad="38100" dist="38100" dir="2700000" algn="tl">
                    <a:srgbClr val="C0C0C0"/>
                  </a:outerShdw>
                </a:effectLst>
              </a:rPr>
              <a:t>Леонардо </a:t>
            </a:r>
            <a:r>
              <a:rPr lang="ru-RU" sz="3600" b="1" dirty="0">
                <a:effectLst>
                  <a:outerShdw blurRad="38100" dist="38100" dir="2700000" algn="tl">
                    <a:srgbClr val="C0C0C0"/>
                  </a:outerShdw>
                </a:effectLst>
              </a:rPr>
              <a:t>да Винчи</a:t>
            </a:r>
            <a:r>
              <a:rPr lang="ru-RU" sz="3600" dirty="0"/>
              <a:t> </a:t>
            </a:r>
            <a:endParaRPr lang="ru-RU" sz="3600" dirty="0" smtClean="0"/>
          </a:p>
          <a:p>
            <a:pPr>
              <a:spcBef>
                <a:spcPct val="50000"/>
              </a:spcBef>
              <a:defRPr/>
            </a:pPr>
            <a:r>
              <a:rPr lang="ru-RU" sz="3600" dirty="0" smtClean="0"/>
              <a:t>13 </a:t>
            </a:r>
            <a:r>
              <a:rPr lang="ru-RU" sz="3600" dirty="0" err="1" smtClean="0"/>
              <a:t>разрядли</a:t>
            </a:r>
            <a:r>
              <a:rPr lang="ru-RU" sz="3600" dirty="0" smtClean="0"/>
              <a:t> </a:t>
            </a:r>
            <a:r>
              <a:rPr lang="ru-RU" sz="3600" dirty="0" err="1" smtClean="0"/>
              <a:t>йиғиндини</a:t>
            </a:r>
            <a:r>
              <a:rPr lang="ru-RU" sz="3600" dirty="0" smtClean="0"/>
              <a:t> </a:t>
            </a:r>
            <a:r>
              <a:rPr lang="ru-RU" sz="3600" dirty="0" err="1" smtClean="0"/>
              <a:t>ҳисоблаш</a:t>
            </a:r>
            <a:r>
              <a:rPr lang="ru-RU" sz="3600" dirty="0" smtClean="0"/>
              <a:t> </a:t>
            </a:r>
            <a:r>
              <a:rPr lang="ru-RU" sz="3600" dirty="0" err="1" smtClean="0"/>
              <a:t>қурилмаси</a:t>
            </a:r>
            <a:endParaRPr lang="ru-RU" sz="3600" dirty="0"/>
          </a:p>
        </p:txBody>
      </p:sp>
      <p:pic>
        <p:nvPicPr>
          <p:cNvPr id="23557" name="Rectangle 143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4652963"/>
            <a:ext cx="4392613"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22156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hape 9219"/>
          <p:cNvSpPr>
            <a:spLocks noGrp="1" noChangeArrowheads="1"/>
          </p:cNvSpPr>
          <p:nvPr>
            <p:ph type="title"/>
          </p:nvPr>
        </p:nvSpPr>
        <p:spPr>
          <a:xfrm>
            <a:off x="395288" y="260648"/>
            <a:ext cx="7499350" cy="1143000"/>
          </a:xfrm>
        </p:spPr>
        <p:txBody>
          <a:bodyPr/>
          <a:lstStyle/>
          <a:p>
            <a:pPr marL="0" indent="0" defTabSz="914400" eaLnBrk="1" hangingPunct="1">
              <a:defRPr/>
            </a:pPr>
            <a:r>
              <a:rPr lang="ru-RU" dirty="0" smtClean="0">
                <a:latin typeface="Arial" charset="0"/>
              </a:rPr>
              <a:t>Х</a:t>
            </a:r>
            <a:r>
              <a:rPr lang="en-US" dirty="0" smtClean="0"/>
              <a:t>VII </a:t>
            </a:r>
            <a:r>
              <a:rPr lang="uz-Cyrl-UZ" dirty="0" smtClean="0"/>
              <a:t>аср</a:t>
            </a:r>
            <a:endParaRPr lang="ru-RU" dirty="0" smtClean="0">
              <a:latin typeface="Arial" charset="0"/>
            </a:endParaRPr>
          </a:p>
        </p:txBody>
      </p:sp>
      <p:pic>
        <p:nvPicPr>
          <p:cNvPr id="24579" name="Rectangle 9226" descr="NEPER-P.JPG (10869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68413"/>
            <a:ext cx="2624138"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9227"/>
          <p:cNvSpPr txBox="1">
            <a:spLocks noChangeArrowheads="1"/>
          </p:cNvSpPr>
          <p:nvPr/>
        </p:nvSpPr>
        <p:spPr bwMode="auto">
          <a:xfrm>
            <a:off x="2698750" y="1844675"/>
            <a:ext cx="53292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3600"/>
              <a:t>Джон Непер</a:t>
            </a:r>
            <a:r>
              <a:rPr lang="ru-RU"/>
              <a:t> </a:t>
            </a:r>
          </a:p>
        </p:txBody>
      </p:sp>
      <p:sp>
        <p:nvSpPr>
          <p:cNvPr id="24581" name="TextBox 9228"/>
          <p:cNvSpPr txBox="1">
            <a:spLocks noChangeArrowheads="1"/>
          </p:cNvSpPr>
          <p:nvPr/>
        </p:nvSpPr>
        <p:spPr bwMode="auto">
          <a:xfrm>
            <a:off x="395288" y="3068638"/>
            <a:ext cx="532923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800" dirty="0" smtClean="0"/>
              <a:t>Непер </a:t>
            </a:r>
            <a:r>
              <a:rPr lang="ru-RU" sz="2800" dirty="0" err="1" smtClean="0"/>
              <a:t>Қаламчалари</a:t>
            </a:r>
            <a:r>
              <a:rPr lang="ru-RU" dirty="0" smtClean="0"/>
              <a:t> </a:t>
            </a:r>
            <a:r>
              <a:rPr lang="ru-RU" dirty="0"/>
              <a:t/>
            </a:r>
            <a:br>
              <a:rPr lang="ru-RU" dirty="0"/>
            </a:br>
            <a:r>
              <a:rPr lang="ru-RU" dirty="0" smtClean="0"/>
              <a:t>(</a:t>
            </a:r>
            <a:r>
              <a:rPr lang="ru-RU" dirty="0" err="1" smtClean="0"/>
              <a:t>сонларни</a:t>
            </a:r>
            <a:r>
              <a:rPr lang="ru-RU" dirty="0" smtClean="0"/>
              <a:t> </a:t>
            </a:r>
            <a:r>
              <a:rPr lang="ru-RU" dirty="0" err="1" smtClean="0"/>
              <a:t>кўпайтирувчи</a:t>
            </a:r>
            <a:r>
              <a:rPr lang="ru-RU" dirty="0" smtClean="0"/>
              <a:t> </a:t>
            </a:r>
            <a:r>
              <a:rPr lang="ru-RU" dirty="0" err="1" smtClean="0"/>
              <a:t>қурилма</a:t>
            </a:r>
            <a:r>
              <a:rPr lang="ru-RU" dirty="0" smtClean="0"/>
              <a:t>)</a:t>
            </a:r>
            <a:endParaRPr lang="ru-RU" dirty="0"/>
          </a:p>
        </p:txBody>
      </p:sp>
      <p:pic>
        <p:nvPicPr>
          <p:cNvPr id="24582" name="Rectangle 92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933825"/>
            <a:ext cx="3455988"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09731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16385"/>
          <p:cNvSpPr>
            <a:spLocks noGrp="1" noChangeArrowheads="1"/>
          </p:cNvSpPr>
          <p:nvPr>
            <p:ph type="title"/>
          </p:nvPr>
        </p:nvSpPr>
        <p:spPr>
          <a:xfrm>
            <a:off x="426107" y="188640"/>
            <a:ext cx="7499350" cy="1143000"/>
          </a:xfrm>
        </p:spPr>
        <p:txBody>
          <a:bodyPr/>
          <a:lstStyle/>
          <a:p>
            <a:pPr marL="0" indent="0" defTabSz="914400" eaLnBrk="1" hangingPunct="1">
              <a:defRPr/>
            </a:pPr>
            <a:r>
              <a:rPr lang="ru-RU" dirty="0" smtClean="0">
                <a:latin typeface="Arial" charset="0"/>
              </a:rPr>
              <a:t>Х</a:t>
            </a:r>
            <a:r>
              <a:rPr lang="en-US" dirty="0" smtClean="0">
                <a:latin typeface="Arial" charset="0"/>
              </a:rPr>
              <a:t>VI</a:t>
            </a:r>
            <a:r>
              <a:rPr lang="en-US" dirty="0" smtClean="0"/>
              <a:t> </a:t>
            </a:r>
            <a:r>
              <a:rPr lang="ru-RU" dirty="0" err="1" smtClean="0">
                <a:latin typeface="Arial" charset="0"/>
              </a:rPr>
              <a:t>аср</a:t>
            </a:r>
            <a:endParaRPr lang="ru-RU" dirty="0" smtClean="0">
              <a:latin typeface="Arial" charset="0"/>
            </a:endParaRPr>
          </a:p>
        </p:txBody>
      </p:sp>
      <p:sp>
        <p:nvSpPr>
          <p:cNvPr id="25603" name="TextBox 16387"/>
          <p:cNvSpPr txBox="1">
            <a:spLocks noChangeArrowheads="1"/>
          </p:cNvSpPr>
          <p:nvPr/>
        </p:nvSpPr>
        <p:spPr bwMode="auto">
          <a:xfrm>
            <a:off x="1187450" y="1844675"/>
            <a:ext cx="53292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3600"/>
              <a:t>Вильгельм Шиккард</a:t>
            </a:r>
            <a:r>
              <a:rPr lang="ru-RU"/>
              <a:t> </a:t>
            </a:r>
          </a:p>
        </p:txBody>
      </p:sp>
      <p:sp>
        <p:nvSpPr>
          <p:cNvPr id="25604" name="TextBox 16388"/>
          <p:cNvSpPr txBox="1">
            <a:spLocks noChangeArrowheads="1"/>
          </p:cNvSpPr>
          <p:nvPr/>
        </p:nvSpPr>
        <p:spPr bwMode="auto">
          <a:xfrm>
            <a:off x="395288" y="3068638"/>
            <a:ext cx="53292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2000" b="1" dirty="0" err="1" smtClean="0"/>
              <a:t>Шиккард</a:t>
            </a:r>
            <a:r>
              <a:rPr lang="en-US" sz="2000" b="1" dirty="0" smtClean="0"/>
              <a:t> </a:t>
            </a:r>
            <a:r>
              <a:rPr lang="uz-Cyrl-UZ" sz="2000" b="1" dirty="0" smtClean="0"/>
              <a:t>ҳисоблаш машинаси</a:t>
            </a:r>
            <a:r>
              <a:rPr lang="ru-RU" sz="2000" b="1" dirty="0" smtClean="0"/>
              <a:t> </a:t>
            </a:r>
            <a:r>
              <a:rPr lang="ru-RU" sz="2000" b="1" dirty="0"/>
              <a:t/>
            </a:r>
            <a:br>
              <a:rPr lang="ru-RU" sz="2000" b="1" dirty="0"/>
            </a:br>
            <a:r>
              <a:rPr lang="ru-RU" sz="2000" b="1" dirty="0" smtClean="0"/>
              <a:t>(</a:t>
            </a:r>
            <a:r>
              <a:rPr lang="ru-RU" sz="2000" b="1" dirty="0" err="1" smtClean="0"/>
              <a:t>қўшиш</a:t>
            </a:r>
            <a:r>
              <a:rPr lang="ru-RU" sz="2000" b="1" dirty="0" smtClean="0"/>
              <a:t>, </a:t>
            </a:r>
            <a:r>
              <a:rPr lang="ru-RU" sz="2000" b="1" dirty="0" err="1" smtClean="0"/>
              <a:t>айриш</a:t>
            </a:r>
            <a:r>
              <a:rPr lang="ru-RU" sz="2000" b="1" dirty="0" smtClean="0"/>
              <a:t>, </a:t>
            </a:r>
            <a:r>
              <a:rPr lang="ru-RU" sz="2000" b="1" dirty="0" err="1" smtClean="0"/>
              <a:t>кўпайтириш</a:t>
            </a:r>
            <a:r>
              <a:rPr lang="ru-RU" sz="2000" b="1" dirty="0" smtClean="0"/>
              <a:t>, </a:t>
            </a:r>
            <a:r>
              <a:rPr lang="ru-RU" sz="2000" b="1" dirty="0" err="1" smtClean="0"/>
              <a:t>бўлиш</a:t>
            </a:r>
            <a:r>
              <a:rPr lang="ru-RU" sz="2000" b="1" dirty="0" smtClean="0"/>
              <a:t>)</a:t>
            </a:r>
            <a:endParaRPr lang="ru-RU" sz="2000" b="1" dirty="0"/>
          </a:p>
        </p:txBody>
      </p:sp>
      <p:pic>
        <p:nvPicPr>
          <p:cNvPr id="25605" name="Rectangle 163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484313"/>
            <a:ext cx="21463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Rectangle 163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3933825"/>
            <a:ext cx="3929062"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16392"/>
          <p:cNvSpPr txBox="1">
            <a:spLocks noChangeArrowheads="1"/>
          </p:cNvSpPr>
          <p:nvPr/>
        </p:nvSpPr>
        <p:spPr bwMode="auto">
          <a:xfrm>
            <a:off x="5580063" y="6165850"/>
            <a:ext cx="31730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b="1" dirty="0" err="1" smtClean="0"/>
              <a:t>Биринчи</a:t>
            </a:r>
            <a:r>
              <a:rPr lang="ru-RU" b="1" dirty="0" smtClean="0"/>
              <a:t> механик машина</a:t>
            </a:r>
            <a:endParaRPr lang="ru-RU" b="1" dirty="0"/>
          </a:p>
        </p:txBody>
      </p:sp>
    </p:spTree>
    <p:extLst>
      <p:ext uri="{BB962C8B-B14F-4D97-AF65-F5344CB8AC3E}">
        <p14:creationId xmlns:p14="http://schemas.microsoft.com/office/powerpoint/2010/main" val="189442933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17409"/>
          <p:cNvSpPr>
            <a:spLocks noGrp="1" noChangeArrowheads="1"/>
          </p:cNvSpPr>
          <p:nvPr>
            <p:ph type="title"/>
          </p:nvPr>
        </p:nvSpPr>
        <p:spPr>
          <a:xfrm>
            <a:off x="395288" y="341313"/>
            <a:ext cx="7499350" cy="1143000"/>
          </a:xfrm>
        </p:spPr>
        <p:txBody>
          <a:bodyPr/>
          <a:lstStyle/>
          <a:p>
            <a:pPr marL="0" indent="0" defTabSz="914400" eaLnBrk="1" hangingPunct="1">
              <a:defRPr/>
            </a:pPr>
            <a:r>
              <a:rPr lang="ru-RU" dirty="0" smtClean="0">
                <a:latin typeface="Arial" charset="0"/>
              </a:rPr>
              <a:t>Х</a:t>
            </a:r>
            <a:r>
              <a:rPr lang="en-US" dirty="0" smtClean="0">
                <a:latin typeface="Arial" charset="0"/>
              </a:rPr>
              <a:t>VII </a:t>
            </a:r>
            <a:r>
              <a:rPr lang="en-US" dirty="0" smtClean="0"/>
              <a:t> </a:t>
            </a:r>
            <a:r>
              <a:rPr lang="ru-RU" dirty="0" err="1" smtClean="0">
                <a:latin typeface="Arial" charset="0"/>
              </a:rPr>
              <a:t>аср</a:t>
            </a:r>
            <a:endParaRPr lang="ru-RU" dirty="0" smtClean="0">
              <a:latin typeface="Arial" charset="0"/>
            </a:endParaRPr>
          </a:p>
        </p:txBody>
      </p:sp>
      <p:sp>
        <p:nvSpPr>
          <p:cNvPr id="26627" name="TextBox 17410"/>
          <p:cNvSpPr txBox="1">
            <a:spLocks noChangeArrowheads="1"/>
          </p:cNvSpPr>
          <p:nvPr/>
        </p:nvSpPr>
        <p:spPr bwMode="auto">
          <a:xfrm>
            <a:off x="2482850" y="1844675"/>
            <a:ext cx="53292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3600"/>
              <a:t>Блэз Паскаль</a:t>
            </a:r>
            <a:endParaRPr lang="ru-RU"/>
          </a:p>
        </p:txBody>
      </p:sp>
      <p:sp>
        <p:nvSpPr>
          <p:cNvPr id="26628" name="TextBox 17411"/>
          <p:cNvSpPr txBox="1">
            <a:spLocks noChangeArrowheads="1"/>
          </p:cNvSpPr>
          <p:nvPr/>
        </p:nvSpPr>
        <p:spPr bwMode="auto">
          <a:xfrm>
            <a:off x="395288" y="3068638"/>
            <a:ext cx="532923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ru-RU" sz="2800" b="1" dirty="0" err="1" smtClean="0">
                <a:latin typeface="Times New Roman" pitchFamily="18" charset="0"/>
                <a:cs typeface="Times New Roman" pitchFamily="18" charset="0"/>
              </a:rPr>
              <a:t>Йиғиндини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ҳисоблаш</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машинаси</a:t>
            </a:r>
            <a:r>
              <a:rPr lang="ru-RU" sz="2800" b="1" dirty="0" smtClean="0">
                <a:latin typeface="Times New Roman" pitchFamily="18" charset="0"/>
                <a:cs typeface="Times New Roman" pitchFamily="18" charset="0"/>
              </a:rPr>
              <a:t> </a:t>
            </a:r>
            <a:r>
              <a:rPr lang="ru-RU" dirty="0"/>
              <a:t/>
            </a:r>
            <a:br>
              <a:rPr lang="ru-RU" dirty="0"/>
            </a:br>
            <a:endParaRPr lang="ru-RU" dirty="0"/>
          </a:p>
        </p:txBody>
      </p:sp>
      <p:pic>
        <p:nvPicPr>
          <p:cNvPr id="26629" name="Rectangle 17415" descr="PASCAL-P.JPG (10648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484313"/>
            <a:ext cx="2376487"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Rectangle 17417" descr="PASCAL.GIF (16611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005263"/>
            <a:ext cx="3384550"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322755"/>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Revdoors.p3d 0"/>
  <p:tag name="POWER3D OPTIONS" val="Slow "/>
  <p:tag name="POWER3D SOUND" val="Revolving Doors"/>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720</Words>
  <Application>Microsoft Office PowerPoint</Application>
  <PresentationFormat>Экран (4:3)</PresentationFormat>
  <Paragraphs>104</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Презентация PowerPoint</vt:lpstr>
      <vt:lpstr>КОМПЬЮТЕР тарихи.  Ҳисоблашда фойдаланилган энг қадимги қурилма нима?</vt:lpstr>
      <vt:lpstr>Ҳисоблашда фойдаланилган энг қадимги қурилмалар</vt:lpstr>
      <vt:lpstr>Эрамиздан аввалги V – IV аа.</vt:lpstr>
      <vt:lpstr>Презентация PowerPoint</vt:lpstr>
      <vt:lpstr>XV аср охири - начало XVI аср боши </vt:lpstr>
      <vt:lpstr>ХVII аср</vt:lpstr>
      <vt:lpstr>ХVI аср</vt:lpstr>
      <vt:lpstr>ХVII  аср</vt:lpstr>
      <vt:lpstr>ХVII аср</vt:lpstr>
      <vt:lpstr>ХIХ век</vt:lpstr>
      <vt:lpstr>ХIХ аср</vt:lpstr>
      <vt:lpstr>ХIХ аср</vt:lpstr>
      <vt:lpstr>ХIХ аср</vt:lpstr>
      <vt:lpstr>ЭЛЕКТРОН –  ҲИСОБЛАШ МАШИНАЛАРИ</vt:lpstr>
      <vt:lpstr>Презентация PowerPoint</vt:lpstr>
      <vt:lpstr>Презентация PowerPoint</vt:lpstr>
      <vt:lpstr>Иккинчи авлод ЭҲМлари</vt:lpstr>
      <vt:lpstr>Учинчи авлод ЭҲМлари</vt:lpstr>
      <vt:lpstr>Тўртинчи авлод ЭҲМлари</vt:lpstr>
      <vt:lpstr>Тўртинчи авлод ЭҲМлари</vt:lpstr>
      <vt:lpstr>Бешинчи авлод   КОМПЬЮТЕРЛАР асри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ИМКОНИЯТИ ЧЕКЛАНГАН ШАХСЛАРНИНГ КОМПЬЮТЕРДАН ФОЙДАЛАНИШИ.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19</cp:revision>
  <dcterms:created xsi:type="dcterms:W3CDTF">2018-09-11T14:15:41Z</dcterms:created>
  <dcterms:modified xsi:type="dcterms:W3CDTF">2019-10-20T16:18:58Z</dcterms:modified>
</cp:coreProperties>
</file>