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014"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20.10.2019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20.10.2019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20.10.2019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20.10.2019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20.10.2019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20.10.2019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20.10.2019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20.10.2019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20.10.2019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20.10.2019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20.10.2019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20.10.2019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39552" y="404664"/>
            <a:ext cx="8136904" cy="5832648"/>
          </a:xfrm>
        </p:spPr>
        <p:txBody>
          <a:bodyPr>
            <a:normAutofit fontScale="85000" lnSpcReduction="20000"/>
          </a:bodyPr>
          <a:lstStyle/>
          <a:p>
            <a:r>
              <a:rPr lang="uz-Cyrl-UZ" b="1" dirty="0">
                <a:latin typeface="Times New Roman" pitchFamily="18" charset="0"/>
                <a:cs typeface="Times New Roman" pitchFamily="18" charset="0"/>
              </a:rPr>
              <a:t>2</a:t>
            </a:r>
            <a:r>
              <a:rPr lang="ru-RU" b="1" dirty="0" smtClean="0">
                <a:latin typeface="Times New Roman" pitchFamily="18" charset="0"/>
                <a:cs typeface="Times New Roman" pitchFamily="18" charset="0"/>
              </a:rPr>
              <a:t>-</a:t>
            </a:r>
            <a:r>
              <a:rPr lang="uz-Cyrl-UZ" b="1" dirty="0">
                <a:latin typeface="Times New Roman" pitchFamily="18" charset="0"/>
                <a:cs typeface="Times New Roman" pitchFamily="18" charset="0"/>
              </a:rPr>
              <a:t>МАВЗУ</a:t>
            </a:r>
            <a:r>
              <a:rPr lang="uz-Cyrl-UZ" b="1">
                <a:latin typeface="Times New Roman" pitchFamily="18" charset="0"/>
                <a:cs typeface="Times New Roman" pitchFamily="18" charset="0"/>
              </a:rPr>
              <a:t>: </a:t>
            </a:r>
            <a:r>
              <a:rPr lang="uz-Cyrl-UZ" b="1" smtClean="0">
                <a:latin typeface="Times New Roman" pitchFamily="18" charset="0"/>
                <a:cs typeface="Times New Roman" pitchFamily="18" charset="0"/>
              </a:rPr>
              <a:t>АХБОРОТ ВА УНИНГ АҲАМИЯТИ</a:t>
            </a:r>
            <a:endParaRPr lang="uz-Cyrl-UZ" dirty="0">
              <a:latin typeface="Times New Roman" pitchFamily="18" charset="0"/>
              <a:cs typeface="Times New Roman" pitchFamily="18" charset="0"/>
            </a:endParaRPr>
          </a:p>
          <a:p>
            <a:r>
              <a:rPr lang="uz-Cyrl-UZ" b="1" dirty="0">
                <a:latin typeface="Times New Roman" pitchFamily="18" charset="0"/>
                <a:cs typeface="Times New Roman" pitchFamily="18" charset="0"/>
              </a:rPr>
              <a:t> </a:t>
            </a:r>
            <a:endParaRPr lang="uz-Cyrl-UZ" dirty="0">
              <a:latin typeface="Times New Roman" pitchFamily="18" charset="0"/>
              <a:cs typeface="Times New Roman" pitchFamily="18" charset="0"/>
            </a:endParaRPr>
          </a:p>
          <a:p>
            <a:r>
              <a:rPr lang="uz-Cyrl-UZ" b="1" dirty="0">
                <a:latin typeface="Times New Roman" pitchFamily="18" charset="0"/>
                <a:cs typeface="Times New Roman" pitchFamily="18" charset="0"/>
              </a:rPr>
              <a:t>Режа</a:t>
            </a:r>
            <a:endParaRPr lang="uz-Cyrl-UZ" dirty="0">
              <a:latin typeface="Times New Roman" pitchFamily="18" charset="0"/>
              <a:cs typeface="Times New Roman" pitchFamily="18" charset="0"/>
            </a:endParaRPr>
          </a:p>
          <a:p>
            <a:pPr marL="263525" indent="-263525" algn="l">
              <a:buAutoNum type="arabicPeriod"/>
            </a:pPr>
            <a:r>
              <a:rPr lang="uz-Cyrl-UZ" b="1" dirty="0" smtClean="0">
                <a:latin typeface="Times New Roman" pitchFamily="18" charset="0"/>
                <a:cs typeface="Times New Roman" pitchFamily="18" charset="0"/>
              </a:rPr>
              <a:t>Таълимда </a:t>
            </a:r>
            <a:r>
              <a:rPr lang="uz-Cyrl-UZ" b="1" dirty="0">
                <a:latin typeface="Times New Roman" pitchFamily="18" charset="0"/>
                <a:cs typeface="Times New Roman" pitchFamily="18" charset="0"/>
              </a:rPr>
              <a:t>ахборот технологиялари(АТ) фанининг предмети, мақсади ва вазифалари. </a:t>
            </a:r>
            <a:endParaRPr lang="uz-Cyrl-UZ" dirty="0">
              <a:latin typeface="Times New Roman" pitchFamily="18" charset="0"/>
              <a:cs typeface="Times New Roman" pitchFamily="18" charset="0"/>
            </a:endParaRPr>
          </a:p>
          <a:p>
            <a:pPr marL="263525" indent="-263525" algn="l"/>
            <a:r>
              <a:rPr lang="uz-Cyrl-UZ" b="1" dirty="0" smtClean="0">
                <a:latin typeface="Times New Roman" pitchFamily="18" charset="0"/>
                <a:cs typeface="Times New Roman" pitchFamily="18" charset="0"/>
              </a:rPr>
              <a:t>2</a:t>
            </a:r>
            <a:r>
              <a:rPr lang="uz-Cyrl-UZ" b="1" dirty="0">
                <a:latin typeface="Times New Roman" pitchFamily="18" charset="0"/>
                <a:cs typeface="Times New Roman" pitchFamily="18" charset="0"/>
              </a:rPr>
              <a:t>. Ахборот тушунчаси, ахборотнинг хусусияти, ахборотнинг асосий тавсифи, ахборотнинг синтактик, семантик ва прагматик ўлчовлари.</a:t>
            </a:r>
            <a:endParaRPr lang="uz-Cyrl-UZ" dirty="0">
              <a:latin typeface="Times New Roman" pitchFamily="18" charset="0"/>
              <a:cs typeface="Times New Roman" pitchFamily="18" charset="0"/>
            </a:endParaRPr>
          </a:p>
          <a:p>
            <a:pPr marL="263525" indent="-263525" algn="l"/>
            <a:r>
              <a:rPr lang="uz-Cyrl-UZ" b="1" dirty="0">
                <a:latin typeface="Times New Roman" pitchFamily="18" charset="0"/>
                <a:cs typeface="Times New Roman" pitchFamily="18" charset="0"/>
              </a:rPr>
              <a:t>3. Маълумотларни кодлаш, компьютернинг ишлаш принциплари.</a:t>
            </a:r>
            <a:endParaRPr lang="uz-Cyrl-UZ" dirty="0">
              <a:latin typeface="Times New Roman" pitchFamily="18" charset="0"/>
              <a:cs typeface="Times New Roman" pitchFamily="18" charset="0"/>
            </a:endParaRPr>
          </a:p>
          <a:p>
            <a:r>
              <a:rPr lang="uz-Cyrl-UZ" b="1" dirty="0">
                <a:latin typeface="Times New Roman" pitchFamily="18" charset="0"/>
                <a:cs typeface="Times New Roman" pitchFamily="18" charset="0"/>
              </a:rPr>
              <a:t> </a:t>
            </a:r>
            <a:endParaRPr lang="uz-Cyrl-UZ" dirty="0">
              <a:latin typeface="Times New Roman" pitchFamily="18" charset="0"/>
              <a:cs typeface="Times New Roman" pitchFamily="18" charset="0"/>
            </a:endParaRPr>
          </a:p>
          <a:p>
            <a:pPr algn="l"/>
            <a:r>
              <a:rPr lang="uz-Cyrl-UZ" b="1" i="1" u="sng" dirty="0">
                <a:latin typeface="Times New Roman" pitchFamily="18" charset="0"/>
                <a:cs typeface="Times New Roman" pitchFamily="18" charset="0"/>
              </a:rPr>
              <a:t>Таянч сўз ва иборалар: </a:t>
            </a:r>
            <a:r>
              <a:rPr lang="uz-Cyrl-UZ" i="1" dirty="0">
                <a:latin typeface="Times New Roman" pitchFamily="18" charset="0"/>
                <a:cs typeface="Times New Roman" pitchFamily="18" charset="0"/>
              </a:rPr>
              <a:t>компьютер, таълим,</a:t>
            </a:r>
            <a:r>
              <a:rPr lang="uz-Cyrl-UZ" b="1" i="1" dirty="0">
                <a:latin typeface="Times New Roman" pitchFamily="18" charset="0"/>
                <a:cs typeface="Times New Roman" pitchFamily="18" charset="0"/>
              </a:rPr>
              <a:t> </a:t>
            </a:r>
            <a:r>
              <a:rPr lang="uz-Cyrl-UZ" i="1" dirty="0">
                <a:latin typeface="Times New Roman" pitchFamily="18" charset="0"/>
                <a:cs typeface="Times New Roman" pitchFamily="18" charset="0"/>
              </a:rPr>
              <a:t>ахборот, ахборот технологиялари, ўқитиш методикаси, жараёнлар, код, кодлаш.</a:t>
            </a:r>
            <a:endParaRPr lang="uz-Cyrl-UZ" dirty="0">
              <a:latin typeface="Times New Roman" pitchFamily="18" charset="0"/>
              <a:cs typeface="Times New Roman" pitchFamily="18" charset="0"/>
            </a:endParaRPr>
          </a:p>
          <a:p>
            <a:endParaRPr lang="uz-Cyrl-UZ" dirty="0"/>
          </a:p>
        </p:txBody>
      </p:sp>
    </p:spTree>
    <p:extLst>
      <p:ext uri="{BB962C8B-B14F-4D97-AF65-F5344CB8AC3E}">
        <p14:creationId xmlns:p14="http://schemas.microsoft.com/office/powerpoint/2010/main" val="38145797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a:bodyPr>
          <a:lstStyle/>
          <a:p>
            <a:pPr algn="just"/>
            <a:r>
              <a:rPr lang="uz-Cyrl-UZ" sz="3000" dirty="0">
                <a:latin typeface="Times New Roman" pitchFamily="18" charset="0"/>
                <a:cs typeface="Times New Roman" pitchFamily="18" charset="0"/>
              </a:rPr>
              <a:t>сунъий интеллект тизими имкониятларидан фойдаланиш </a:t>
            </a:r>
            <a:r>
              <a:rPr lang="uz-Cyrl-UZ" sz="3000" dirty="0" smtClean="0">
                <a:latin typeface="Times New Roman" pitchFamily="18" charset="0"/>
                <a:cs typeface="Times New Roman" pitchFamily="18" charset="0"/>
              </a:rPr>
              <a:t>орқали тингловчининг </a:t>
            </a:r>
            <a:r>
              <a:rPr lang="uz-Cyrl-UZ" sz="3000" dirty="0">
                <a:latin typeface="Times New Roman" pitchFamily="18" charset="0"/>
                <a:cs typeface="Times New Roman" pitchFamily="18" charset="0"/>
              </a:rPr>
              <a:t>ўқув материалларини ўзлаштириш стратегиясини эгаллашига;</a:t>
            </a:r>
          </a:p>
          <a:p>
            <a:pPr algn="just"/>
            <a:r>
              <a:rPr lang="uz-Cyrl-UZ" sz="3000" dirty="0" smtClean="0">
                <a:latin typeface="Times New Roman" pitchFamily="18" charset="0"/>
                <a:cs typeface="Times New Roman" pitchFamily="18" charset="0"/>
              </a:rPr>
              <a:t>ахборот </a:t>
            </a:r>
            <a:r>
              <a:rPr lang="uz-Cyrl-UZ" sz="3000" dirty="0">
                <a:latin typeface="Times New Roman" pitchFamily="18" charset="0"/>
                <a:cs typeface="Times New Roman" pitchFamily="18" charset="0"/>
              </a:rPr>
              <a:t>жамияти аъзоси сифатида унда ахборот </a:t>
            </a:r>
            <a:r>
              <a:rPr lang="uz-Cyrl-UZ" sz="3000" dirty="0" smtClean="0">
                <a:latin typeface="Times New Roman" pitchFamily="18" charset="0"/>
                <a:cs typeface="Times New Roman" pitchFamily="18" charset="0"/>
              </a:rPr>
              <a:t>маданиятининг шаклланишига</a:t>
            </a:r>
            <a:r>
              <a:rPr lang="uz-Cyrl-UZ" sz="3000" dirty="0">
                <a:latin typeface="Times New Roman" pitchFamily="18" charset="0"/>
                <a:cs typeface="Times New Roman" pitchFamily="18" charset="0"/>
              </a:rPr>
              <a:t>; </a:t>
            </a:r>
          </a:p>
          <a:p>
            <a:pPr algn="just"/>
            <a:r>
              <a:rPr lang="uz-Cyrl-UZ" sz="3000" dirty="0" smtClean="0">
                <a:latin typeface="Times New Roman" pitchFamily="18" charset="0"/>
                <a:cs typeface="Times New Roman" pitchFamily="18" charset="0"/>
              </a:rPr>
              <a:t>ўрганилаётган </a:t>
            </a:r>
            <a:r>
              <a:rPr lang="uz-Cyrl-UZ" sz="3000" dirty="0">
                <a:latin typeface="Times New Roman" pitchFamily="18" charset="0"/>
                <a:cs typeface="Times New Roman" pitchFamily="18" charset="0"/>
              </a:rPr>
              <a:t>жараён ва ҳодисаларни компьютер </a:t>
            </a:r>
            <a:r>
              <a:rPr lang="uz-Cyrl-UZ" sz="3000" dirty="0" smtClean="0">
                <a:latin typeface="Times New Roman" pitchFamily="18" charset="0"/>
                <a:cs typeface="Times New Roman" pitchFamily="18" charset="0"/>
              </a:rPr>
              <a:t>технологиялари воситасида </a:t>
            </a:r>
            <a:r>
              <a:rPr lang="uz-Cyrl-UZ" sz="3000" dirty="0">
                <a:latin typeface="Times New Roman" pitchFamily="18" charset="0"/>
                <a:cs typeface="Times New Roman" pitchFamily="18" charset="0"/>
              </a:rPr>
              <a:t>тақдим этиш, ўқувчиларда фан асосларига қизиқишни ва </a:t>
            </a:r>
            <a:r>
              <a:rPr lang="uz-Cyrl-UZ" sz="3000" dirty="0" smtClean="0">
                <a:latin typeface="Times New Roman" pitchFamily="18" charset="0"/>
                <a:cs typeface="Times New Roman" pitchFamily="18" charset="0"/>
              </a:rPr>
              <a:t>фаолликни оширишга </a:t>
            </a:r>
            <a:r>
              <a:rPr lang="uz-Cyrl-UZ" sz="3000" dirty="0">
                <a:latin typeface="Times New Roman" pitchFamily="18" charset="0"/>
                <a:cs typeface="Times New Roman" pitchFamily="18" charset="0"/>
              </a:rPr>
              <a:t>олиб келиши билан муҳим аҳамият касб этади</a:t>
            </a:r>
          </a:p>
          <a:p>
            <a:endParaRPr lang="uz-Cyrl-UZ" dirty="0"/>
          </a:p>
        </p:txBody>
      </p:sp>
    </p:spTree>
    <p:extLst>
      <p:ext uri="{BB962C8B-B14F-4D97-AF65-F5344CB8AC3E}">
        <p14:creationId xmlns:p14="http://schemas.microsoft.com/office/powerpoint/2010/main" val="37071040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a:bodyPr>
          <a:lstStyle/>
          <a:p>
            <a:pPr algn="just"/>
            <a:r>
              <a:rPr lang="uz-Cyrl-UZ" sz="2800" b="1" i="1" u="sng" dirty="0">
                <a:solidFill>
                  <a:srgbClr val="FF0000"/>
                </a:solidFill>
                <a:latin typeface="Times New Roman" pitchFamily="18" charset="0"/>
                <a:cs typeface="Times New Roman" pitchFamily="18" charset="0"/>
              </a:rPr>
              <a:t>Фанни ўқитишдан мақсад</a:t>
            </a:r>
            <a:r>
              <a:rPr lang="uz-Cyrl-UZ" sz="2800" u="sng" dirty="0">
                <a:solidFill>
                  <a:srgbClr val="FF0000"/>
                </a:solidFill>
                <a:latin typeface="Times New Roman" pitchFamily="18" charset="0"/>
                <a:cs typeface="Times New Roman" pitchFamily="18" charset="0"/>
              </a:rPr>
              <a:t> </a:t>
            </a:r>
            <a:r>
              <a:rPr lang="uz-Cyrl-UZ" sz="2800" dirty="0">
                <a:latin typeface="Times New Roman" pitchFamily="18" charset="0"/>
                <a:cs typeface="Times New Roman" pitchFamily="18" charset="0"/>
              </a:rPr>
              <a:t>- замонавий ахборот технологиялари асослари, замонавий шахсий компъютерлар ва уларнинг атроф қурилмалари, системали дастурий таъминоти, амалий дастурий воситалар, замонавий коммуникацион технологиялар, Веб-дизайн асослари, дастурлаш, Мicrosoft Officeнинг дастурий воситалари ҳақидаги билимлар билан қуроллантиришдан иборат. </a:t>
            </a:r>
          </a:p>
          <a:p>
            <a:endParaRPr lang="uz-Cyrl-UZ" dirty="0"/>
          </a:p>
        </p:txBody>
      </p:sp>
    </p:spTree>
    <p:extLst>
      <p:ext uri="{BB962C8B-B14F-4D97-AF65-F5344CB8AC3E}">
        <p14:creationId xmlns:p14="http://schemas.microsoft.com/office/powerpoint/2010/main" val="40592209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lnSpcReduction="10000"/>
          </a:bodyPr>
          <a:lstStyle/>
          <a:p>
            <a:pPr algn="just"/>
            <a:r>
              <a:rPr lang="uz-Cyrl-UZ" sz="3000" b="1" i="1" u="sng" dirty="0">
                <a:solidFill>
                  <a:srgbClr val="FF0000"/>
                </a:solidFill>
                <a:latin typeface="Times New Roman" pitchFamily="18" charset="0"/>
                <a:cs typeface="Times New Roman" pitchFamily="18" charset="0"/>
              </a:rPr>
              <a:t>Фанининг вазифаси:</a:t>
            </a:r>
            <a:endParaRPr lang="uz-Cyrl-UZ" sz="3000" u="sng" dirty="0">
              <a:solidFill>
                <a:srgbClr val="FF0000"/>
              </a:solidFill>
              <a:latin typeface="Times New Roman" pitchFamily="18" charset="0"/>
              <a:cs typeface="Times New Roman" pitchFamily="18" charset="0"/>
            </a:endParaRPr>
          </a:p>
          <a:p>
            <a:pPr algn="just"/>
            <a:r>
              <a:rPr lang="uz-Cyrl-UZ" sz="3000" dirty="0">
                <a:latin typeface="Times New Roman" pitchFamily="18" charset="0"/>
                <a:cs typeface="Times New Roman" pitchFamily="18" charset="0"/>
              </a:rPr>
              <a:t>	</a:t>
            </a:r>
            <a:r>
              <a:rPr lang="uz-Cyrl-UZ" sz="3000" dirty="0" smtClean="0">
                <a:latin typeface="Times New Roman" pitchFamily="18" charset="0"/>
                <a:cs typeface="Times New Roman" pitchFamily="18" charset="0"/>
              </a:rPr>
              <a:t>таълимда </a:t>
            </a:r>
            <a:r>
              <a:rPr lang="uz-Cyrl-UZ" sz="3000" dirty="0">
                <a:latin typeface="Times New Roman" pitchFamily="18" charset="0"/>
                <a:cs typeface="Times New Roman" pitchFamily="18" charset="0"/>
              </a:rPr>
              <a:t>АТлари ҳақида бир бутун тасаввур ҳосил қилиш; </a:t>
            </a:r>
          </a:p>
          <a:p>
            <a:pPr algn="just"/>
            <a:r>
              <a:rPr lang="uz-Cyrl-UZ" sz="3000" dirty="0">
                <a:latin typeface="Times New Roman" pitchFamily="18" charset="0"/>
                <a:cs typeface="Times New Roman" pitchFamily="18" charset="0"/>
              </a:rPr>
              <a:t>	</a:t>
            </a:r>
            <a:r>
              <a:rPr lang="uz-Cyrl-UZ" sz="3000" dirty="0" smtClean="0">
                <a:latin typeface="Times New Roman" pitchFamily="18" charset="0"/>
                <a:cs typeface="Times New Roman" pitchFamily="18" charset="0"/>
              </a:rPr>
              <a:t>таълимда </a:t>
            </a:r>
            <a:r>
              <a:rPr lang="uz-Cyrl-UZ" sz="3000" dirty="0">
                <a:latin typeface="Times New Roman" pitchFamily="18" charset="0"/>
                <a:cs typeface="Times New Roman" pitchFamily="18" charset="0"/>
              </a:rPr>
              <a:t>АТларининг ҳар бир инсон ҳаётидаги ва жамиятнинг ривожидаги ролини очиб бериш;</a:t>
            </a:r>
          </a:p>
          <a:p>
            <a:pPr algn="just"/>
            <a:r>
              <a:rPr lang="uz-Cyrl-UZ" sz="3000" dirty="0">
                <a:latin typeface="Times New Roman" pitchFamily="18" charset="0"/>
                <a:cs typeface="Times New Roman" pitchFamily="18" charset="0"/>
              </a:rPr>
              <a:t>	</a:t>
            </a:r>
            <a:r>
              <a:rPr lang="uz-Cyrl-UZ" sz="3000" dirty="0" smtClean="0">
                <a:latin typeface="Times New Roman" pitchFamily="18" charset="0"/>
                <a:cs typeface="Times New Roman" pitchFamily="18" charset="0"/>
              </a:rPr>
              <a:t>таълимда </a:t>
            </a:r>
            <a:r>
              <a:rPr lang="uz-Cyrl-UZ" sz="3000" dirty="0">
                <a:latin typeface="Times New Roman" pitchFamily="18" charset="0"/>
                <a:cs typeface="Times New Roman" pitchFamily="18" charset="0"/>
              </a:rPr>
              <a:t>АТнинг техник ва дастурий воситаларининг моҳияти ва имкониятларининг очиб бериш; </a:t>
            </a:r>
          </a:p>
          <a:p>
            <a:pPr algn="just"/>
            <a:r>
              <a:rPr lang="uz-Cyrl-UZ" sz="3000" dirty="0">
                <a:latin typeface="Times New Roman" pitchFamily="18" charset="0"/>
                <a:cs typeface="Times New Roman" pitchFamily="18" charset="0"/>
              </a:rPr>
              <a:t>	</a:t>
            </a:r>
            <a:r>
              <a:rPr lang="uz-Cyrl-UZ" sz="3000" dirty="0" smtClean="0">
                <a:latin typeface="Times New Roman" pitchFamily="18" charset="0"/>
                <a:cs typeface="Times New Roman" pitchFamily="18" charset="0"/>
              </a:rPr>
              <a:t>ахборот </a:t>
            </a:r>
            <a:r>
              <a:rPr lang="uz-Cyrl-UZ" sz="3000" dirty="0">
                <a:latin typeface="Times New Roman" pitchFamily="18" charset="0"/>
                <a:cs typeface="Times New Roman" pitchFamily="18" charset="0"/>
              </a:rPr>
              <a:t>тизимлари ва технологияларини нима мақсадида ва қандай кодллаш ҳакида тушунча ҳосил қилишдан иборат.</a:t>
            </a:r>
          </a:p>
          <a:p>
            <a:endParaRPr lang="uz-Cyrl-UZ" dirty="0"/>
          </a:p>
        </p:txBody>
      </p:sp>
    </p:spTree>
    <p:extLst>
      <p:ext uri="{BB962C8B-B14F-4D97-AF65-F5344CB8AC3E}">
        <p14:creationId xmlns:p14="http://schemas.microsoft.com/office/powerpoint/2010/main" val="31934872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5865515"/>
          </a:xfrm>
        </p:spPr>
        <p:txBody>
          <a:bodyPr>
            <a:normAutofit fontScale="92500"/>
          </a:bodyPr>
          <a:lstStyle/>
          <a:p>
            <a:pPr algn="just"/>
            <a:r>
              <a:rPr lang="uz-Cyrl-UZ" sz="3000" dirty="0">
                <a:latin typeface="Times New Roman" pitchFamily="18" charset="0"/>
                <a:cs typeface="Times New Roman" pitchFamily="18" charset="0"/>
              </a:rPr>
              <a:t>Шундай қилиб, таълим жараёнига замонавий ахборот технологияларининг жорий этилиши қуйидагиларга олиб келади: </a:t>
            </a:r>
          </a:p>
          <a:p>
            <a:pPr algn="just"/>
            <a:r>
              <a:rPr lang="uz-Cyrl-UZ" sz="3000" dirty="0" smtClean="0">
                <a:latin typeface="Times New Roman" pitchFamily="18" charset="0"/>
                <a:cs typeface="Times New Roman" pitchFamily="18" charset="0"/>
              </a:rPr>
              <a:t>таълим </a:t>
            </a:r>
            <a:r>
              <a:rPr lang="uz-Cyrl-UZ" sz="3000" dirty="0">
                <a:latin typeface="Times New Roman" pitchFamily="18" charset="0"/>
                <a:cs typeface="Times New Roman" pitchFamily="18" charset="0"/>
              </a:rPr>
              <a:t>жараёнини, ўқувчи-талабаларнинг аниқ тайёргарлик даражасини, қобилиятларини, янги материални ўзлаштириш суръатини, қизиқиш ва майлларини ҳисобга олиб кўпроқ индивидуал равишда ёрдам бериш; </a:t>
            </a:r>
          </a:p>
          <a:p>
            <a:pPr algn="just"/>
            <a:r>
              <a:rPr lang="uz-Cyrl-UZ" sz="3000" dirty="0" smtClean="0">
                <a:latin typeface="Times New Roman" pitchFamily="18" charset="0"/>
                <a:cs typeface="Times New Roman" pitchFamily="18" charset="0"/>
              </a:rPr>
              <a:t>ўқувчи-талабаларнинг </a:t>
            </a:r>
            <a:r>
              <a:rPr lang="uz-Cyrl-UZ" sz="3000" dirty="0">
                <a:latin typeface="Times New Roman" pitchFamily="18" charset="0"/>
                <a:cs typeface="Times New Roman" pitchFamily="18" charset="0"/>
              </a:rPr>
              <a:t>билиш фаолиятларини кучайтириш, уларнинг ўз- ўзини такомиллаштириш, таълим ва касбга қизиқишлари ҳамда интилишларини қўллаб-қувватлаш ва ривожлантириш; </a:t>
            </a:r>
          </a:p>
          <a:p>
            <a:endParaRPr lang="uz-Cyrl-UZ" dirty="0"/>
          </a:p>
        </p:txBody>
      </p:sp>
    </p:spTree>
    <p:extLst>
      <p:ext uri="{BB962C8B-B14F-4D97-AF65-F5344CB8AC3E}">
        <p14:creationId xmlns:p14="http://schemas.microsoft.com/office/powerpoint/2010/main" val="15072267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Autofit/>
          </a:bodyPr>
          <a:lstStyle/>
          <a:p>
            <a:pPr algn="just"/>
            <a:r>
              <a:rPr lang="uz-Cyrl-UZ" sz="2800" dirty="0" smtClean="0">
                <a:latin typeface="Times New Roman" pitchFamily="18" charset="0"/>
                <a:cs typeface="Times New Roman" pitchFamily="18" charset="0"/>
              </a:rPr>
              <a:t>таълим </a:t>
            </a:r>
            <a:r>
              <a:rPr lang="uz-Cyrl-UZ" sz="2800" dirty="0">
                <a:latin typeface="Times New Roman" pitchFamily="18" charset="0"/>
                <a:cs typeface="Times New Roman" pitchFamily="18" charset="0"/>
              </a:rPr>
              <a:t>жараёнида фанлараро алоқаларни кучайтириш, борлиқ ҳодисаларини комплекс ўрганиш; </a:t>
            </a:r>
          </a:p>
          <a:p>
            <a:pPr algn="just"/>
            <a:r>
              <a:rPr lang="uz-Cyrl-UZ" sz="2800" dirty="0" smtClean="0">
                <a:latin typeface="Times New Roman" pitchFamily="18" charset="0"/>
                <a:cs typeface="Times New Roman" pitchFamily="18" charset="0"/>
              </a:rPr>
              <a:t>таълим </a:t>
            </a:r>
            <a:r>
              <a:rPr lang="uz-Cyrl-UZ" sz="2800" dirty="0">
                <a:latin typeface="Times New Roman" pitchFamily="18" charset="0"/>
                <a:cs typeface="Times New Roman" pitchFamily="18" charset="0"/>
              </a:rPr>
              <a:t>жараёнининг мослашувчанлиги, омилкорлиги, ташкил топиш шакллари ва усулларини такомиллаштириш ҳисобига уни доимий ва динамик янгилаш; </a:t>
            </a:r>
          </a:p>
          <a:p>
            <a:pPr algn="just"/>
            <a:r>
              <a:rPr lang="uz-Cyrl-UZ" sz="2800" dirty="0" smtClean="0">
                <a:latin typeface="Times New Roman" pitchFamily="18" charset="0"/>
                <a:cs typeface="Times New Roman" pitchFamily="18" charset="0"/>
              </a:rPr>
              <a:t>барча </a:t>
            </a:r>
            <a:r>
              <a:rPr lang="uz-Cyrl-UZ" sz="2800" dirty="0">
                <a:latin typeface="Times New Roman" pitchFamily="18" charset="0"/>
                <a:cs typeface="Times New Roman" pitchFamily="18" charset="0"/>
              </a:rPr>
              <a:t>таълим муассасаларида ўқитишнинг муаммоли ва компьютер воситаларидан ҳамда виртуал стендлардан фойдаланиш; </a:t>
            </a:r>
          </a:p>
          <a:p>
            <a:pPr algn="just"/>
            <a:r>
              <a:rPr lang="uz-Cyrl-UZ" sz="2800" dirty="0" smtClean="0">
                <a:latin typeface="Times New Roman" pitchFamily="18" charset="0"/>
                <a:cs typeface="Times New Roman" pitchFamily="18" charset="0"/>
              </a:rPr>
              <a:t>таълим </a:t>
            </a:r>
            <a:r>
              <a:rPr lang="uz-Cyrl-UZ" sz="2800" dirty="0">
                <a:latin typeface="Times New Roman" pitchFamily="18" charset="0"/>
                <a:cs typeface="Times New Roman" pitchFamily="18" charset="0"/>
              </a:rPr>
              <a:t>жараёнининг технологик базасини ҳозирги замон техник воситаларини жорий этиш йўли билан такомиллаштириш.</a:t>
            </a:r>
          </a:p>
        </p:txBody>
      </p:sp>
    </p:spTree>
    <p:extLst>
      <p:ext uri="{BB962C8B-B14F-4D97-AF65-F5344CB8AC3E}">
        <p14:creationId xmlns:p14="http://schemas.microsoft.com/office/powerpoint/2010/main" val="29947551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z-Cyrl-UZ" sz="3100" b="1" dirty="0" smtClean="0">
                <a:latin typeface="Times New Roman" pitchFamily="18" charset="0"/>
                <a:cs typeface="Times New Roman" pitchFamily="18" charset="0"/>
              </a:rPr>
              <a:t/>
            </a:r>
            <a:br>
              <a:rPr lang="uz-Cyrl-UZ" sz="3100" b="1" dirty="0" smtClean="0">
                <a:latin typeface="Times New Roman" pitchFamily="18" charset="0"/>
                <a:cs typeface="Times New Roman" pitchFamily="18" charset="0"/>
              </a:rPr>
            </a:br>
            <a:r>
              <a:rPr lang="uz-Cyrl-UZ" sz="2700" b="1" dirty="0" smtClean="0">
                <a:latin typeface="Times New Roman" pitchFamily="18" charset="0"/>
                <a:cs typeface="Times New Roman" pitchFamily="18" charset="0"/>
              </a:rPr>
              <a:t>2. </a:t>
            </a:r>
            <a:r>
              <a:rPr lang="uz-Cyrl-UZ" sz="2700" b="1" dirty="0" smtClean="0">
                <a:solidFill>
                  <a:srgbClr val="FF0000"/>
                </a:solidFill>
                <a:latin typeface="Times New Roman" pitchFamily="18" charset="0"/>
                <a:cs typeface="Times New Roman" pitchFamily="18" charset="0"/>
              </a:rPr>
              <a:t>Ахборот </a:t>
            </a:r>
            <a:r>
              <a:rPr lang="uz-Cyrl-UZ" sz="2700" b="1" dirty="0">
                <a:solidFill>
                  <a:srgbClr val="FF0000"/>
                </a:solidFill>
                <a:latin typeface="Times New Roman" pitchFamily="18" charset="0"/>
                <a:cs typeface="Times New Roman" pitchFamily="18" charset="0"/>
              </a:rPr>
              <a:t>тушунчаси, ахборотнинг хусусияти, ахборотнинг асосий тавсифи, ахборотнинг синтактик, семантик ва прагматик </a:t>
            </a:r>
            <a:r>
              <a:rPr lang="uz-Cyrl-UZ" sz="2700" b="1" dirty="0" smtClean="0">
                <a:solidFill>
                  <a:srgbClr val="FF0000"/>
                </a:solidFill>
                <a:latin typeface="Times New Roman" pitchFamily="18" charset="0"/>
                <a:cs typeface="Times New Roman" pitchFamily="18" charset="0"/>
              </a:rPr>
              <a:t>ўлчовлари</a:t>
            </a:r>
            <a:r>
              <a:rPr lang="uz-Cyrl-UZ" dirty="0">
                <a:latin typeface="Times New Roman" pitchFamily="18" charset="0"/>
                <a:cs typeface="Times New Roman" pitchFamily="18" charset="0"/>
              </a:rPr>
              <a:t/>
            </a:r>
            <a:br>
              <a:rPr lang="uz-Cyrl-UZ" dirty="0">
                <a:latin typeface="Times New Roman" pitchFamily="18" charset="0"/>
                <a:cs typeface="Times New Roman" pitchFamily="18" charset="0"/>
              </a:rPr>
            </a:br>
            <a:endParaRPr lang="uz-Cyrl-UZ" dirty="0"/>
          </a:p>
        </p:txBody>
      </p:sp>
      <p:sp>
        <p:nvSpPr>
          <p:cNvPr id="3" name="Объект 2"/>
          <p:cNvSpPr>
            <a:spLocks noGrp="1"/>
          </p:cNvSpPr>
          <p:nvPr>
            <p:ph idx="1"/>
          </p:nvPr>
        </p:nvSpPr>
        <p:spPr/>
        <p:txBody>
          <a:bodyPr>
            <a:normAutofit/>
          </a:bodyPr>
          <a:lstStyle/>
          <a:p>
            <a:pPr algn="just"/>
            <a:r>
              <a:rPr lang="uz-Cyrl-UZ" sz="2800" dirty="0">
                <a:latin typeface="Times New Roman" pitchFamily="18" charset="0"/>
                <a:cs typeface="Times New Roman" pitchFamily="18" charset="0"/>
              </a:rPr>
              <a:t>Сезиш аъзолари, турли асбоблар ва ҳоказолар ёрдамида қайд этиладиган ташқи дунё далиллари </a:t>
            </a:r>
            <a:r>
              <a:rPr lang="uz-Cyrl-UZ" sz="2800" i="1" u="sng" dirty="0">
                <a:solidFill>
                  <a:srgbClr val="FF0000"/>
                </a:solidFill>
                <a:latin typeface="Times New Roman" pitchFamily="18" charset="0"/>
                <a:cs typeface="Times New Roman" pitchFamily="18" charset="0"/>
              </a:rPr>
              <a:t>маълумотлар</a:t>
            </a:r>
            <a:r>
              <a:rPr lang="uz-Cyrl-UZ" sz="2800" i="1" dirty="0">
                <a:latin typeface="Times New Roman" pitchFamily="18" charset="0"/>
                <a:cs typeface="Times New Roman" pitchFamily="18" charset="0"/>
              </a:rPr>
              <a:t> </a:t>
            </a:r>
            <a:r>
              <a:rPr lang="uz-Cyrl-UZ" sz="2800" dirty="0">
                <a:latin typeface="Times New Roman" pitchFamily="18" charset="0"/>
                <a:cs typeface="Times New Roman" pitchFamily="18" charset="0"/>
              </a:rPr>
              <a:t>деб аталади. Маълумотлар аниқ вазифаларни ҳал этишда зарур ва фойдали деб топилса — </a:t>
            </a:r>
            <a:r>
              <a:rPr lang="uz-Cyrl-UZ" sz="2800" b="1" i="1" u="sng" dirty="0">
                <a:solidFill>
                  <a:srgbClr val="FF0000"/>
                </a:solidFill>
                <a:latin typeface="Times New Roman" pitchFamily="18" charset="0"/>
                <a:cs typeface="Times New Roman" pitchFamily="18" charset="0"/>
              </a:rPr>
              <a:t>ахборотга</a:t>
            </a:r>
            <a:r>
              <a:rPr lang="uz-Cyrl-UZ" sz="2800" b="1" i="1" dirty="0">
                <a:latin typeface="Times New Roman" pitchFamily="18" charset="0"/>
                <a:cs typeface="Times New Roman" pitchFamily="18" charset="0"/>
              </a:rPr>
              <a:t> </a:t>
            </a:r>
            <a:r>
              <a:rPr lang="uz-Cyrl-UZ" sz="2800" dirty="0" smtClean="0">
                <a:latin typeface="Times New Roman" pitchFamily="18" charset="0"/>
                <a:cs typeface="Times New Roman" pitchFamily="18" charset="0"/>
              </a:rPr>
              <a:t>айланади.</a:t>
            </a:r>
          </a:p>
          <a:p>
            <a:r>
              <a:rPr lang="uz-Cyrl-UZ" sz="2800" dirty="0" smtClean="0">
                <a:latin typeface="Times New Roman" pitchFamily="18" charset="0"/>
                <a:cs typeface="Times New Roman" pitchFamily="18" charset="0"/>
              </a:rPr>
              <a:t> </a:t>
            </a:r>
            <a:endParaRPr lang="uz-Cyrl-UZ" sz="28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4213448"/>
            <a:ext cx="7272807" cy="2095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928486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lstStyle/>
          <a:p>
            <a:pPr algn="just"/>
            <a:r>
              <a:rPr lang="uz-Cyrl-UZ" sz="2800" dirty="0" smtClean="0">
                <a:latin typeface="Times New Roman" pitchFamily="18" charset="0"/>
                <a:cs typeface="Times New Roman" pitchFamily="18" charset="0"/>
              </a:rPr>
              <a:t>Турли </a:t>
            </a:r>
            <a:r>
              <a:rPr lang="uz-Cyrl-UZ" sz="2800" dirty="0">
                <a:latin typeface="Times New Roman" pitchFamily="18" charset="0"/>
                <a:cs typeface="Times New Roman" pitchFamily="18" charset="0"/>
              </a:rPr>
              <a:t>соҳаларда ахборот турлича </a:t>
            </a:r>
            <a:r>
              <a:rPr lang="uz-Cyrl-UZ" sz="2800" dirty="0" smtClean="0">
                <a:latin typeface="Times New Roman" pitchFamily="18" charset="0"/>
                <a:cs typeface="Times New Roman" pitchFamily="18" charset="0"/>
              </a:rPr>
              <a:t>тушунилади. </a:t>
            </a:r>
            <a:r>
              <a:rPr lang="uz-Cyrl-UZ" sz="2800" dirty="0">
                <a:latin typeface="Times New Roman" pitchFamily="18" charset="0"/>
                <a:cs typeface="Times New Roman" pitchFamily="18" charset="0"/>
              </a:rPr>
              <a:t>Лекин ахборотларнинг умумий томонлари ҳам борки, у ҳам бўлса бешта муҳим ҳоссага эга бўлишлигидир. Булар ахборотни яратиш, қабул қилиш, сақлаш, ишлов бериш ва узатиш хоссаларидир</a:t>
            </a:r>
            <a:r>
              <a:rPr lang="uz-Cyrl-UZ" sz="2800" dirty="0" smtClean="0">
                <a:latin typeface="Times New Roman" pitchFamily="18" charset="0"/>
                <a:cs typeface="Times New Roman" pitchFamily="18" charset="0"/>
              </a:rPr>
              <a:t>.</a:t>
            </a:r>
          </a:p>
          <a:p>
            <a:pPr algn="just"/>
            <a:endParaRPr lang="uz-Cyrl-UZ"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3068960"/>
            <a:ext cx="5904656" cy="2736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811406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5865515"/>
          </a:xfrm>
        </p:spPr>
        <p:txBody>
          <a:bodyPr>
            <a:normAutofit fontScale="85000" lnSpcReduction="10000"/>
          </a:bodyPr>
          <a:lstStyle/>
          <a:p>
            <a:pPr algn="just"/>
            <a:r>
              <a:rPr lang="uz-Cyrl-UZ" sz="3300" b="1" i="1" dirty="0" smtClean="0">
                <a:solidFill>
                  <a:srgbClr val="FF0000"/>
                </a:solidFill>
                <a:latin typeface="Times New Roman" pitchFamily="18" charset="0"/>
                <a:cs typeface="Times New Roman" pitchFamily="18" charset="0"/>
              </a:rPr>
              <a:t>АХБОРОТНИНГ </a:t>
            </a:r>
            <a:r>
              <a:rPr lang="uz-Cyrl-UZ" sz="3300" b="1" i="1" dirty="0">
                <a:solidFill>
                  <a:srgbClr val="FF0000"/>
                </a:solidFill>
                <a:latin typeface="Times New Roman" pitchFamily="18" charset="0"/>
                <a:cs typeface="Times New Roman" pitchFamily="18" charset="0"/>
              </a:rPr>
              <a:t>РЕПРЕЗЕНТАТИВЛИГИ</a:t>
            </a:r>
            <a:r>
              <a:rPr lang="uz-Cyrl-UZ" sz="3300" i="1" dirty="0">
                <a:solidFill>
                  <a:srgbClr val="FF0000"/>
                </a:solidFill>
                <a:latin typeface="Times New Roman" pitchFamily="18" charset="0"/>
                <a:cs typeface="Times New Roman" pitchFamily="18" charset="0"/>
              </a:rPr>
              <a:t> </a:t>
            </a:r>
            <a:r>
              <a:rPr lang="uz-Cyrl-UZ" sz="3300" dirty="0">
                <a:latin typeface="Times New Roman" pitchFamily="18" charset="0"/>
                <a:cs typeface="Times New Roman" pitchFamily="18" charset="0"/>
              </a:rPr>
              <a:t>— объект хусусиятини адекват ифода этиш мақсадларида уни тўғри танлаш ва шакллантириш билан боғлиқдир.</a:t>
            </a:r>
          </a:p>
          <a:p>
            <a:pPr algn="just"/>
            <a:r>
              <a:rPr lang="uz-Cyrl-UZ" sz="3300" b="1" i="1" dirty="0" smtClean="0">
                <a:solidFill>
                  <a:srgbClr val="FF0000"/>
                </a:solidFill>
                <a:latin typeface="Times New Roman" pitchFamily="18" charset="0"/>
                <a:cs typeface="Times New Roman" pitchFamily="18" charset="0"/>
              </a:rPr>
              <a:t>АХБОРОТНИНГ </a:t>
            </a:r>
            <a:r>
              <a:rPr lang="uz-Cyrl-UZ" sz="3300" b="1" i="1" dirty="0">
                <a:solidFill>
                  <a:srgbClr val="FF0000"/>
                </a:solidFill>
                <a:latin typeface="Times New Roman" pitchFamily="18" charset="0"/>
                <a:cs typeface="Times New Roman" pitchFamily="18" charset="0"/>
              </a:rPr>
              <a:t>МАЗМУНДОРЛИГИ</a:t>
            </a:r>
            <a:r>
              <a:rPr lang="uz-Cyrl-UZ" sz="3300" i="1" dirty="0">
                <a:solidFill>
                  <a:srgbClr val="FF0000"/>
                </a:solidFill>
                <a:latin typeface="Times New Roman" pitchFamily="18" charset="0"/>
                <a:cs typeface="Times New Roman" pitchFamily="18" charset="0"/>
              </a:rPr>
              <a:t> </a:t>
            </a:r>
            <a:r>
              <a:rPr lang="uz-Cyrl-UZ" sz="3300" dirty="0">
                <a:latin typeface="Times New Roman" pitchFamily="18" charset="0"/>
                <a:cs typeface="Times New Roman" pitchFamily="18" charset="0"/>
              </a:rPr>
              <a:t>— семантик (мазмуний) ҳажмини ифода этади.</a:t>
            </a:r>
          </a:p>
          <a:p>
            <a:pPr algn="just"/>
            <a:r>
              <a:rPr lang="uz-Cyrl-UZ" sz="3300" b="1" i="1" dirty="0" smtClean="0">
                <a:solidFill>
                  <a:srgbClr val="FF0000"/>
                </a:solidFill>
                <a:latin typeface="Times New Roman" pitchFamily="18" charset="0"/>
                <a:cs typeface="Times New Roman" pitchFamily="18" charset="0"/>
              </a:rPr>
              <a:t>АХБОРОТНИНГ </a:t>
            </a:r>
            <a:r>
              <a:rPr lang="uz-Cyrl-UZ" sz="3300" b="1" i="1" dirty="0">
                <a:solidFill>
                  <a:srgbClr val="FF0000"/>
                </a:solidFill>
                <a:latin typeface="Times New Roman" pitchFamily="18" charset="0"/>
                <a:cs typeface="Times New Roman" pitchFamily="18" charset="0"/>
              </a:rPr>
              <a:t>ЕТАРЛИЛИГИ</a:t>
            </a:r>
            <a:r>
              <a:rPr lang="uz-Cyrl-UZ" sz="3300" i="1" dirty="0">
                <a:solidFill>
                  <a:srgbClr val="FF0000"/>
                </a:solidFill>
                <a:latin typeface="Times New Roman" pitchFamily="18" charset="0"/>
                <a:cs typeface="Times New Roman" pitchFamily="18" charset="0"/>
              </a:rPr>
              <a:t> </a:t>
            </a:r>
            <a:r>
              <a:rPr lang="uz-Cyrl-UZ" sz="3300" dirty="0">
                <a:latin typeface="Times New Roman" pitchFamily="18" charset="0"/>
                <a:cs typeface="Times New Roman" pitchFamily="18" charset="0"/>
              </a:rPr>
              <a:t>(тўлалиги) — қарор қабул қилиш учун минимал, лекин етарли таркибга (кўрсаткичлар жамламасига) эга эканлигини билдиради. Тўғри қарор қабўл қилиш учун тўлиқ бўлмаган, яъни етарли бўлмаган, худди шунингдек, ортиқча бўлган ахборот ҳам фойдаланувчининг қабул қилган қарорлари самарадорлигини камайтиради.</a:t>
            </a:r>
          </a:p>
          <a:p>
            <a:endParaRPr lang="uz-Cyrl-UZ" dirty="0"/>
          </a:p>
        </p:txBody>
      </p:sp>
    </p:spTree>
    <p:extLst>
      <p:ext uri="{BB962C8B-B14F-4D97-AF65-F5344CB8AC3E}">
        <p14:creationId xmlns:p14="http://schemas.microsoft.com/office/powerpoint/2010/main" val="9080041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fontScale="62500" lnSpcReduction="20000"/>
          </a:bodyPr>
          <a:lstStyle/>
          <a:p>
            <a:pPr algn="just"/>
            <a:r>
              <a:rPr lang="uz-Cyrl-UZ" sz="3400" b="1" i="1" dirty="0" smtClean="0">
                <a:solidFill>
                  <a:srgbClr val="FF0000"/>
                </a:solidFill>
                <a:latin typeface="Times New Roman" pitchFamily="18" charset="0"/>
                <a:cs typeface="Times New Roman" pitchFamily="18" charset="0"/>
              </a:rPr>
              <a:t>АХБОРОТНИНГ </a:t>
            </a:r>
            <a:r>
              <a:rPr lang="uz-Cyrl-UZ" sz="3400" b="1" i="1" dirty="0">
                <a:solidFill>
                  <a:srgbClr val="FF0000"/>
                </a:solidFill>
                <a:latin typeface="Times New Roman" pitchFamily="18" charset="0"/>
                <a:cs typeface="Times New Roman" pitchFamily="18" charset="0"/>
              </a:rPr>
              <a:t>АКТУАЛЛИГИ</a:t>
            </a:r>
            <a:r>
              <a:rPr lang="uz-Cyrl-UZ" sz="3400" i="1" dirty="0">
                <a:solidFill>
                  <a:srgbClr val="FF0000"/>
                </a:solidFill>
                <a:latin typeface="Times New Roman" pitchFamily="18" charset="0"/>
                <a:cs typeface="Times New Roman" pitchFamily="18" charset="0"/>
              </a:rPr>
              <a:t> </a:t>
            </a:r>
            <a:r>
              <a:rPr lang="uz-Cyrl-UZ" sz="3400" dirty="0">
                <a:latin typeface="Times New Roman" pitchFamily="18" charset="0"/>
                <a:cs typeface="Times New Roman" pitchFamily="18" charset="0"/>
              </a:rPr>
              <a:t>(долзарблиги) — ахборотдан фойдаланиш вақтида унинг бошқариш учун қимматлилиги сақланиб қолиши билан белгиланади ва унинг хусусиятлари ўзгариши динамикаси ҳамда ушбу ахборот пайдо бўлган вақтдан буён ўтган вақт оралиғига боғлиқ бўлади.</a:t>
            </a:r>
          </a:p>
          <a:p>
            <a:pPr algn="just"/>
            <a:r>
              <a:rPr lang="uz-Cyrl-UZ" sz="3400" b="1" i="1" dirty="0" smtClean="0">
                <a:solidFill>
                  <a:srgbClr val="FF0000"/>
                </a:solidFill>
                <a:latin typeface="Times New Roman" pitchFamily="18" charset="0"/>
                <a:cs typeface="Times New Roman" pitchFamily="18" charset="0"/>
              </a:rPr>
              <a:t>АХБОРОТНИНГ </a:t>
            </a:r>
            <a:r>
              <a:rPr lang="uz-Cyrl-UZ" sz="3400" b="1" i="1" dirty="0">
                <a:solidFill>
                  <a:srgbClr val="FF0000"/>
                </a:solidFill>
                <a:latin typeface="Times New Roman" pitchFamily="18" charset="0"/>
                <a:cs typeface="Times New Roman" pitchFamily="18" charset="0"/>
              </a:rPr>
              <a:t>ЎЗ ВАҚТИДАЛИГИ</a:t>
            </a:r>
            <a:r>
              <a:rPr lang="uz-Cyrl-UZ" sz="3400" i="1" dirty="0">
                <a:solidFill>
                  <a:srgbClr val="FF0000"/>
                </a:solidFill>
                <a:latin typeface="Times New Roman" pitchFamily="18" charset="0"/>
                <a:cs typeface="Times New Roman" pitchFamily="18" charset="0"/>
              </a:rPr>
              <a:t> </a:t>
            </a:r>
            <a:r>
              <a:rPr lang="uz-Cyrl-UZ" sz="3400" dirty="0">
                <a:latin typeface="Times New Roman" pitchFamily="18" charset="0"/>
                <a:cs typeface="Times New Roman" pitchFamily="18" charset="0"/>
              </a:rPr>
              <a:t>— унинг аввалдан белгилаб қўйилган вазифани ҳал этиш вақти билан келишилган вақтдан кечикмасдан олинганлигини билдиради.</a:t>
            </a:r>
          </a:p>
          <a:p>
            <a:pPr algn="just"/>
            <a:r>
              <a:rPr lang="uz-Cyrl-UZ" sz="3400" b="1" i="1" dirty="0" smtClean="0">
                <a:solidFill>
                  <a:srgbClr val="FF0000"/>
                </a:solidFill>
                <a:latin typeface="Times New Roman" pitchFamily="18" charset="0"/>
                <a:cs typeface="Times New Roman" pitchFamily="18" charset="0"/>
              </a:rPr>
              <a:t>АХБОРОТНИНГ </a:t>
            </a:r>
            <a:r>
              <a:rPr lang="uz-Cyrl-UZ" sz="3400" b="1" i="1" dirty="0">
                <a:solidFill>
                  <a:srgbClr val="FF0000"/>
                </a:solidFill>
                <a:latin typeface="Times New Roman" pitchFamily="18" charset="0"/>
                <a:cs typeface="Times New Roman" pitchFamily="18" charset="0"/>
              </a:rPr>
              <a:t>АНИҚЛИГИ</a:t>
            </a:r>
            <a:r>
              <a:rPr lang="uz-Cyrl-UZ" sz="3400" dirty="0">
                <a:solidFill>
                  <a:srgbClr val="FF0000"/>
                </a:solidFill>
                <a:latin typeface="Times New Roman" pitchFamily="18" charset="0"/>
                <a:cs typeface="Times New Roman" pitchFamily="18" charset="0"/>
              </a:rPr>
              <a:t> </a:t>
            </a:r>
            <a:r>
              <a:rPr lang="uz-Cyrl-UZ" sz="3400" dirty="0">
                <a:latin typeface="Times New Roman" pitchFamily="18" charset="0"/>
                <a:cs typeface="Times New Roman" pitchFamily="18" charset="0"/>
              </a:rPr>
              <a:t>— олинаётган ахборотнинг объект, жараён, ҳодиса ва ҳоказоларнинг реал ҳолатига якинлиги даражаси билан белгиланади.</a:t>
            </a:r>
          </a:p>
          <a:p>
            <a:pPr algn="just"/>
            <a:r>
              <a:rPr lang="uz-Cyrl-UZ" sz="3400" b="1" i="1" dirty="0" smtClean="0">
                <a:solidFill>
                  <a:srgbClr val="FF0000"/>
                </a:solidFill>
                <a:latin typeface="Times New Roman" pitchFamily="18" charset="0"/>
                <a:cs typeface="Times New Roman" pitchFamily="18" charset="0"/>
              </a:rPr>
              <a:t>АХБОРОТНИНГ </a:t>
            </a:r>
            <a:r>
              <a:rPr lang="uz-Cyrl-UZ" sz="3400" b="1" i="1" dirty="0">
                <a:solidFill>
                  <a:srgbClr val="FF0000"/>
                </a:solidFill>
                <a:latin typeface="Times New Roman" pitchFamily="18" charset="0"/>
                <a:cs typeface="Times New Roman" pitchFamily="18" charset="0"/>
              </a:rPr>
              <a:t>ИШОНАРЛИЛИГИ</a:t>
            </a:r>
            <a:r>
              <a:rPr lang="uz-Cyrl-UZ" sz="3400" i="1" dirty="0">
                <a:solidFill>
                  <a:srgbClr val="FF0000"/>
                </a:solidFill>
                <a:latin typeface="Times New Roman" pitchFamily="18" charset="0"/>
                <a:cs typeface="Times New Roman" pitchFamily="18" charset="0"/>
              </a:rPr>
              <a:t> </a:t>
            </a:r>
            <a:r>
              <a:rPr lang="uz-Cyrl-UZ" sz="3400" dirty="0">
                <a:latin typeface="Times New Roman" pitchFamily="18" charset="0"/>
                <a:cs typeface="Times New Roman" pitchFamily="18" charset="0"/>
              </a:rPr>
              <a:t>— ахборотнинг реал мавжуд объектларни зарур аниқлик билан ифода этиш хусусияти билан белгиланади.</a:t>
            </a:r>
          </a:p>
          <a:p>
            <a:pPr algn="just"/>
            <a:r>
              <a:rPr lang="uz-Cyrl-UZ" sz="3400" b="1" i="1" dirty="0" smtClean="0">
                <a:solidFill>
                  <a:srgbClr val="FF0000"/>
                </a:solidFill>
                <a:latin typeface="Times New Roman" pitchFamily="18" charset="0"/>
                <a:cs typeface="Times New Roman" pitchFamily="18" charset="0"/>
              </a:rPr>
              <a:t>АХБОРОТНИНГ </a:t>
            </a:r>
            <a:r>
              <a:rPr lang="uz-Cyrl-UZ" sz="3400" b="1" i="1" dirty="0">
                <a:solidFill>
                  <a:srgbClr val="FF0000"/>
                </a:solidFill>
                <a:latin typeface="Times New Roman" pitchFamily="18" charset="0"/>
                <a:cs typeface="Times New Roman" pitchFamily="18" charset="0"/>
              </a:rPr>
              <a:t>БАРҚАРОРЛИГИ</a:t>
            </a:r>
            <a:r>
              <a:rPr lang="uz-Cyrl-UZ" sz="3400" i="1" dirty="0">
                <a:solidFill>
                  <a:srgbClr val="FF0000"/>
                </a:solidFill>
                <a:latin typeface="Times New Roman" pitchFamily="18" charset="0"/>
                <a:cs typeface="Times New Roman" pitchFamily="18" charset="0"/>
              </a:rPr>
              <a:t> </a:t>
            </a:r>
            <a:r>
              <a:rPr lang="uz-Cyrl-UZ" sz="3400" dirty="0">
                <a:latin typeface="Times New Roman" pitchFamily="18" charset="0"/>
                <a:cs typeface="Times New Roman" pitchFamily="18" charset="0"/>
              </a:rPr>
              <a:t>— ахборотнинг асос қилиб олинган маълумотлар аниқлигини бузмасдан ўзгаришларга таъсир қилишга қодирлигини акс эттиради.</a:t>
            </a:r>
          </a:p>
          <a:p>
            <a:endParaRPr lang="uz-Cyrl-UZ" dirty="0"/>
          </a:p>
        </p:txBody>
      </p:sp>
    </p:spTree>
    <p:extLst>
      <p:ext uri="{BB962C8B-B14F-4D97-AF65-F5344CB8AC3E}">
        <p14:creationId xmlns:p14="http://schemas.microsoft.com/office/powerpoint/2010/main" val="12966151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endParaRPr lang="uz-Cyrl-UZ"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476672"/>
            <a:ext cx="8640959" cy="5832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13056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uz-Cyrl-UZ" b="1" dirty="0" smtClean="0">
                <a:solidFill>
                  <a:srgbClr val="FF0000"/>
                </a:solidFill>
                <a:latin typeface="Times New Roman" pitchFamily="18" charset="0"/>
                <a:cs typeface="Times New Roman" pitchFamily="18" charset="0"/>
              </a:rPr>
              <a:t/>
            </a:r>
            <a:br>
              <a:rPr lang="uz-Cyrl-UZ" b="1" dirty="0" smtClean="0">
                <a:solidFill>
                  <a:srgbClr val="FF0000"/>
                </a:solidFill>
                <a:latin typeface="Times New Roman" pitchFamily="18" charset="0"/>
                <a:cs typeface="Times New Roman" pitchFamily="18" charset="0"/>
              </a:rPr>
            </a:br>
            <a:r>
              <a:rPr lang="uz-Cyrl-UZ" b="1" dirty="0" smtClean="0">
                <a:solidFill>
                  <a:srgbClr val="FF0000"/>
                </a:solidFill>
                <a:latin typeface="Times New Roman" pitchFamily="18" charset="0"/>
                <a:cs typeface="Times New Roman" pitchFamily="18" charset="0"/>
              </a:rPr>
              <a:t>КИРИШ</a:t>
            </a:r>
            <a:r>
              <a:rPr lang="uz-Cyrl-UZ" dirty="0"/>
              <a:t/>
            </a:r>
            <a:br>
              <a:rPr lang="uz-Cyrl-UZ" dirty="0"/>
            </a:br>
            <a:endParaRPr lang="uz-Cyrl-UZ" dirty="0"/>
          </a:p>
        </p:txBody>
      </p:sp>
      <p:sp>
        <p:nvSpPr>
          <p:cNvPr id="3" name="Объект 2"/>
          <p:cNvSpPr>
            <a:spLocks noGrp="1"/>
          </p:cNvSpPr>
          <p:nvPr>
            <p:ph idx="1"/>
          </p:nvPr>
        </p:nvSpPr>
        <p:spPr>
          <a:xfrm>
            <a:off x="457200" y="1124744"/>
            <a:ext cx="8229600" cy="5328592"/>
          </a:xfrm>
        </p:spPr>
        <p:txBody>
          <a:bodyPr>
            <a:normAutofit fontScale="85000" lnSpcReduction="20000"/>
          </a:bodyPr>
          <a:lstStyle/>
          <a:p>
            <a:pPr marL="0" indent="360363" algn="just">
              <a:buNone/>
            </a:pPr>
            <a:r>
              <a:rPr lang="uz-Cyrl-UZ" b="1" u="sng" dirty="0" smtClean="0">
                <a:solidFill>
                  <a:srgbClr val="FF0000"/>
                </a:solidFill>
                <a:latin typeface="Times New Roman" pitchFamily="18" charset="0"/>
                <a:cs typeface="Times New Roman" pitchFamily="18" charset="0"/>
              </a:rPr>
              <a:t>Ушбу маъруза </a:t>
            </a:r>
            <a:r>
              <a:rPr lang="uz-Cyrl-UZ" dirty="0" smtClean="0">
                <a:latin typeface="Times New Roman" pitchFamily="18" charset="0"/>
                <a:cs typeface="Times New Roman" pitchFamily="18" charset="0"/>
              </a:rPr>
              <a:t>“Таълимда ахборот технологиялари фанининг предмети, мақсади ва вазифалари”га бағишланган бўлиб, бўлажак педагог кадрлага ўз фаолиятида  ахборот коммуникация технологиялари(АКТ)дан таълим жараёнида фойдаланиш асосларини ўрганиш учун дастлабки қадам ҳисобланади.</a:t>
            </a:r>
          </a:p>
          <a:p>
            <a:pPr marL="263525" indent="-263525"/>
            <a:r>
              <a:rPr lang="uz-Cyrl-UZ" b="1" u="sng" dirty="0" smtClean="0">
                <a:solidFill>
                  <a:srgbClr val="FF0000"/>
                </a:solidFill>
                <a:latin typeface="Times New Roman" pitchFamily="18" charset="0"/>
                <a:cs typeface="Times New Roman" pitchFamily="18" charset="0"/>
              </a:rPr>
              <a:t>Маърузада: </a:t>
            </a:r>
            <a:r>
              <a:rPr lang="uz-Cyrl-UZ" dirty="0" smtClean="0">
                <a:latin typeface="Times New Roman" pitchFamily="18" charset="0"/>
                <a:cs typeface="Times New Roman" pitchFamily="18" charset="0"/>
              </a:rPr>
              <a:t>Таълимда ахборот технологиялари фанининг предмети, мақсади ва вазифалари  ахборот </a:t>
            </a:r>
            <a:r>
              <a:rPr lang="uz-Cyrl-UZ" dirty="0">
                <a:latin typeface="Times New Roman" pitchFamily="18" charset="0"/>
                <a:cs typeface="Times New Roman" pitchFamily="18" charset="0"/>
              </a:rPr>
              <a:t>тушунчаси, ахборотнинг хусусияти, ахборотнинг асосий тавсифи, ахборотнинг синтактик, семантик ва прагматик </a:t>
            </a:r>
            <a:r>
              <a:rPr lang="uz-Cyrl-UZ" dirty="0" smtClean="0">
                <a:latin typeface="Times New Roman" pitchFamily="18" charset="0"/>
                <a:cs typeface="Times New Roman" pitchFamily="18" charset="0"/>
              </a:rPr>
              <a:t>ўлчовлари. Маълумотларни </a:t>
            </a:r>
            <a:r>
              <a:rPr lang="uz-Cyrl-UZ" dirty="0">
                <a:latin typeface="Times New Roman" pitchFamily="18" charset="0"/>
                <a:cs typeface="Times New Roman" pitchFamily="18" charset="0"/>
              </a:rPr>
              <a:t>кодлаш, компьютернинг ишлаш </a:t>
            </a:r>
            <a:r>
              <a:rPr lang="uz-Cyrl-UZ" dirty="0" smtClean="0">
                <a:latin typeface="Times New Roman" pitchFamily="18" charset="0"/>
                <a:cs typeface="Times New Roman" pitchFamily="18" charset="0"/>
              </a:rPr>
              <a:t>принциплари ҳақида маълумотлар берилади.</a:t>
            </a:r>
            <a:endParaRPr lang="uz-Cyrl-UZ" dirty="0">
              <a:latin typeface="Times New Roman" pitchFamily="18" charset="0"/>
              <a:cs typeface="Times New Roman" pitchFamily="18" charset="0"/>
            </a:endParaRPr>
          </a:p>
          <a:p>
            <a:endParaRPr lang="uz-Cyrl-UZ" dirty="0"/>
          </a:p>
        </p:txBody>
      </p:sp>
    </p:spTree>
    <p:extLst>
      <p:ext uri="{BB962C8B-B14F-4D97-AF65-F5344CB8AC3E}">
        <p14:creationId xmlns:p14="http://schemas.microsoft.com/office/powerpoint/2010/main" val="39072451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z-Cyrl-UZ" sz="3100" b="1" dirty="0" smtClean="0">
                <a:solidFill>
                  <a:srgbClr val="FF0000"/>
                </a:solidFill>
                <a:latin typeface="Times New Roman" pitchFamily="18" charset="0"/>
                <a:cs typeface="Times New Roman" pitchFamily="18" charset="0"/>
              </a:rPr>
              <a:t/>
            </a:r>
            <a:br>
              <a:rPr lang="uz-Cyrl-UZ" sz="3100" b="1" dirty="0" smtClean="0">
                <a:solidFill>
                  <a:srgbClr val="FF0000"/>
                </a:solidFill>
                <a:latin typeface="Times New Roman" pitchFamily="18" charset="0"/>
                <a:cs typeface="Times New Roman" pitchFamily="18" charset="0"/>
              </a:rPr>
            </a:br>
            <a:r>
              <a:rPr lang="uz-Cyrl-UZ" sz="3100" b="1" dirty="0" smtClean="0">
                <a:solidFill>
                  <a:srgbClr val="FF0000"/>
                </a:solidFill>
                <a:latin typeface="Times New Roman" pitchFamily="18" charset="0"/>
                <a:cs typeface="Times New Roman" pitchFamily="18" charset="0"/>
              </a:rPr>
              <a:t>Маълумотларни </a:t>
            </a:r>
            <a:r>
              <a:rPr lang="uz-Cyrl-UZ" sz="3100" b="1" dirty="0">
                <a:solidFill>
                  <a:srgbClr val="FF0000"/>
                </a:solidFill>
                <a:latin typeface="Times New Roman" pitchFamily="18" charset="0"/>
                <a:cs typeface="Times New Roman" pitchFamily="18" charset="0"/>
              </a:rPr>
              <a:t>кодлаш, компьютернинг ишлаш принциплари.</a:t>
            </a:r>
            <a:r>
              <a:rPr lang="uz-Cyrl-UZ" dirty="0">
                <a:latin typeface="Times New Roman" pitchFamily="18" charset="0"/>
                <a:cs typeface="Times New Roman" pitchFamily="18" charset="0"/>
              </a:rPr>
              <a:t/>
            </a:r>
            <a:br>
              <a:rPr lang="uz-Cyrl-UZ" dirty="0">
                <a:latin typeface="Times New Roman" pitchFamily="18" charset="0"/>
                <a:cs typeface="Times New Roman" pitchFamily="18" charset="0"/>
              </a:rPr>
            </a:br>
            <a:endParaRPr lang="uz-Cyrl-UZ" dirty="0"/>
          </a:p>
        </p:txBody>
      </p:sp>
      <p:sp>
        <p:nvSpPr>
          <p:cNvPr id="3" name="Объект 2"/>
          <p:cNvSpPr>
            <a:spLocks noGrp="1"/>
          </p:cNvSpPr>
          <p:nvPr>
            <p:ph idx="1"/>
          </p:nvPr>
        </p:nvSpPr>
        <p:spPr/>
        <p:txBody>
          <a:bodyPr>
            <a:normAutofit lnSpcReduction="10000"/>
          </a:bodyPr>
          <a:lstStyle/>
          <a:p>
            <a:pPr algn="just"/>
            <a:r>
              <a:rPr lang="kk-KZ" sz="3000" dirty="0">
                <a:latin typeface="Times New Roman" pitchFamily="18" charset="0"/>
                <a:cs typeface="Times New Roman" pitchFamily="18" charset="0"/>
              </a:rPr>
              <a:t>Инсоннинг имкониятлари маълум маънода чекланган, катта миқдордаги ахборотларни бир вақтда қабул қилиш, жамлаш, уларни қайта ишлаш, сақлаш ва зарурият туғилганда узатишга қодир эмас. Бундай ҳолларда инсон </a:t>
            </a:r>
            <a:r>
              <a:rPr lang="kk-KZ" sz="3000" dirty="0" smtClean="0">
                <a:latin typeface="Times New Roman" pitchFamily="18" charset="0"/>
                <a:cs typeface="Times New Roman" pitchFamily="18" charset="0"/>
              </a:rPr>
              <a:t>компьютер ва бошқа техник воситаларидан, </a:t>
            </a:r>
            <a:r>
              <a:rPr lang="kk-KZ" sz="3000" dirty="0">
                <a:latin typeface="Times New Roman" pitchFamily="18" charset="0"/>
                <a:cs typeface="Times New Roman" pitchFamily="18" charset="0"/>
              </a:rPr>
              <a:t>яъни ахборот - коммуникация технологиялари, алоқа воситалари, оммавий ахборот воситаларидан фойдаланиб ахборотли жараённи амалга оширишга интилади. </a:t>
            </a:r>
            <a:endParaRPr lang="uz-Cyrl-UZ" sz="3000" dirty="0">
              <a:latin typeface="Times New Roman" pitchFamily="18" charset="0"/>
              <a:cs typeface="Times New Roman" pitchFamily="18" charset="0"/>
            </a:endParaRPr>
          </a:p>
          <a:p>
            <a:endParaRPr lang="uz-Cyrl-UZ" dirty="0"/>
          </a:p>
        </p:txBody>
      </p:sp>
    </p:spTree>
    <p:extLst>
      <p:ext uri="{BB962C8B-B14F-4D97-AF65-F5344CB8AC3E}">
        <p14:creationId xmlns:p14="http://schemas.microsoft.com/office/powerpoint/2010/main" val="17391045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lnSpcReduction="10000"/>
          </a:bodyPr>
          <a:lstStyle/>
          <a:p>
            <a:pPr algn="just"/>
            <a:r>
              <a:rPr lang="uz-Cyrl-UZ" sz="3000" dirty="0">
                <a:latin typeface="Times New Roman" pitchFamily="18" charset="0"/>
                <a:cs typeface="Times New Roman" pitchFamily="18" charset="0"/>
              </a:rPr>
              <a:t>Биз ахборотларни турли-туман сигналлар ҳолатида қабул қиламиз. Сигналларнинг турли-туманлиги ахборотларни қайта ишлаш жараёнини мураккаблаштиради. Шунинг учун ҳам ахборотларни тўплаш, сақлаш, қайта ишлашни осонлаштириш мақсадида улар бир хил шаклга келтирилади,  яъни қайта ишлаш учун қулай бўлган белгилар билан алмаштирилади. Бу жараён </a:t>
            </a:r>
            <a:r>
              <a:rPr lang="uz-Cyrl-UZ" sz="3000" b="1" i="1" u="sng" dirty="0">
                <a:solidFill>
                  <a:srgbClr val="FF0000"/>
                </a:solidFill>
                <a:latin typeface="Times New Roman" pitchFamily="18" charset="0"/>
                <a:cs typeface="Times New Roman" pitchFamily="18" charset="0"/>
              </a:rPr>
              <a:t>ахборотларни кодлаш</a:t>
            </a:r>
            <a:r>
              <a:rPr lang="uz-Cyrl-UZ" sz="3000" u="sng" dirty="0">
                <a:solidFill>
                  <a:srgbClr val="FF0000"/>
                </a:solidFill>
                <a:latin typeface="Times New Roman" pitchFamily="18" charset="0"/>
                <a:cs typeface="Times New Roman" pitchFamily="18" charset="0"/>
              </a:rPr>
              <a:t> </a:t>
            </a:r>
            <a:r>
              <a:rPr lang="uz-Cyrl-UZ" sz="3000" dirty="0">
                <a:latin typeface="Times New Roman" pitchFamily="18" charset="0"/>
                <a:cs typeface="Times New Roman" pitchFamily="18" charset="0"/>
              </a:rPr>
              <a:t>дейилади. Ҳаётда ахборотни кодлашнинг кўпдан кўп усуллари мавжуд. Уларга  Морзе ва харфларни рақамлаш усулларини киритиш </a:t>
            </a:r>
            <a:r>
              <a:rPr lang="uz-Cyrl-UZ" sz="3000" dirty="0" smtClean="0">
                <a:latin typeface="Times New Roman" pitchFamily="18" charset="0"/>
                <a:cs typeface="Times New Roman" pitchFamily="18" charset="0"/>
              </a:rPr>
              <a:t>мумкин. </a:t>
            </a:r>
            <a:endParaRPr lang="uz-Cyrl-UZ" sz="3000" dirty="0">
              <a:latin typeface="Times New Roman" pitchFamily="18" charset="0"/>
              <a:cs typeface="Times New Roman" pitchFamily="18" charset="0"/>
            </a:endParaRPr>
          </a:p>
          <a:p>
            <a:endParaRPr lang="uz-Cyrl-UZ" dirty="0"/>
          </a:p>
        </p:txBody>
      </p:sp>
    </p:spTree>
    <p:extLst>
      <p:ext uri="{BB962C8B-B14F-4D97-AF65-F5344CB8AC3E}">
        <p14:creationId xmlns:p14="http://schemas.microsoft.com/office/powerpoint/2010/main" val="28802153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algn="just"/>
            <a:r>
              <a:rPr lang="uz-Cyrl-UZ" sz="2800" dirty="0">
                <a:latin typeface="Times New Roman" pitchFamily="18" charset="0"/>
                <a:cs typeface="Times New Roman" pitchFamily="18" charset="0"/>
              </a:rPr>
              <a:t>Компьютер рақамларнинг ўзини эмас, балки шу рақамларни ифодаловчи сигналларни фарқлайди. Бунда рақамлар сигналнинг икки қиймати билан (магнитланган ёки магнитланмаган; уланган ёки уланмаган; </a:t>
            </a:r>
            <a:r>
              <a:rPr lang="uz-Cyrl-UZ" sz="2800" dirty="0" smtClean="0">
                <a:latin typeface="Times New Roman" pitchFamily="18" charset="0"/>
                <a:cs typeface="Times New Roman" pitchFamily="18" charset="0"/>
              </a:rPr>
              <a:t>ҳа </a:t>
            </a:r>
            <a:r>
              <a:rPr lang="uz-Cyrl-UZ" sz="2800" dirty="0">
                <a:latin typeface="Times New Roman" pitchFamily="18" charset="0"/>
                <a:cs typeface="Times New Roman" pitchFamily="18" charset="0"/>
              </a:rPr>
              <a:t>ёки йўқ ва х.к.) ифодаланади. </a:t>
            </a:r>
            <a:endParaRPr lang="uz-Cyrl-UZ" sz="2800" dirty="0" smtClean="0">
              <a:latin typeface="Times New Roman" pitchFamily="18" charset="0"/>
              <a:cs typeface="Times New Roman" pitchFamily="18" charset="0"/>
            </a:endParaRPr>
          </a:p>
          <a:p>
            <a:pPr algn="just"/>
            <a:r>
              <a:rPr lang="uz-Cyrl-UZ" sz="2800" dirty="0" smtClean="0">
                <a:latin typeface="Times New Roman" pitchFamily="18" charset="0"/>
                <a:cs typeface="Times New Roman" pitchFamily="18" charset="0"/>
              </a:rPr>
              <a:t>Бу </a:t>
            </a:r>
            <a:r>
              <a:rPr lang="uz-Cyrl-UZ" sz="2800" dirty="0">
                <a:latin typeface="Times New Roman" pitchFamily="18" charset="0"/>
                <a:cs typeface="Times New Roman" pitchFamily="18" charset="0"/>
              </a:rPr>
              <a:t>ҳолатнинг биринчисини 0 рақами билан, иккинчисини эса 1 рақами билан белгилаш қабул қилинган бўлиб, ахборотни иккита белги ёрдамида кодлаш номини олган. Бу усул қисқача қилиб, </a:t>
            </a:r>
            <a:r>
              <a:rPr lang="uz-Cyrl-UZ" sz="2800" b="1" i="1" u="sng" dirty="0">
                <a:solidFill>
                  <a:srgbClr val="FF0000"/>
                </a:solidFill>
                <a:latin typeface="Times New Roman" pitchFamily="18" charset="0"/>
                <a:cs typeface="Times New Roman" pitchFamily="18" charset="0"/>
              </a:rPr>
              <a:t>иккилик кодлаш</a:t>
            </a:r>
            <a:r>
              <a:rPr lang="uz-Cyrl-UZ" sz="2800" u="sng" dirty="0">
                <a:solidFill>
                  <a:srgbClr val="FF0000"/>
                </a:solidFill>
                <a:latin typeface="Times New Roman" pitchFamily="18" charset="0"/>
                <a:cs typeface="Times New Roman" pitchFamily="18" charset="0"/>
              </a:rPr>
              <a:t> </a:t>
            </a:r>
            <a:r>
              <a:rPr lang="uz-Cyrl-UZ" sz="2800" dirty="0">
                <a:latin typeface="Times New Roman" pitchFamily="18" charset="0"/>
                <a:cs typeface="Times New Roman" pitchFamily="18" charset="0"/>
              </a:rPr>
              <a:t>деб ҳам аталади. </a:t>
            </a:r>
          </a:p>
          <a:p>
            <a:endParaRPr lang="uz-Cyrl-UZ" dirty="0"/>
          </a:p>
        </p:txBody>
      </p:sp>
    </p:spTree>
    <p:extLst>
      <p:ext uri="{BB962C8B-B14F-4D97-AF65-F5344CB8AC3E}">
        <p14:creationId xmlns:p14="http://schemas.microsoft.com/office/powerpoint/2010/main" val="8438830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normAutofit/>
          </a:bodyPr>
          <a:lstStyle/>
          <a:p>
            <a:pPr algn="just"/>
            <a:r>
              <a:rPr lang="uz-Cyrl-UZ" sz="2800" dirty="0">
                <a:latin typeface="Times New Roman" pitchFamily="18" charset="0"/>
                <a:cs typeface="Times New Roman" pitchFamily="18" charset="0"/>
              </a:rPr>
              <a:t>Компьютер ишлов берадиган барча маълумотлар элементлари «ғиштчалар», яъни 0 ва 1 рақамлардан (битлар) дан тузилади. </a:t>
            </a:r>
            <a:endParaRPr lang="uz-Cyrl-UZ" sz="2800" dirty="0" smtClean="0">
              <a:latin typeface="Times New Roman" pitchFamily="18" charset="0"/>
              <a:cs typeface="Times New Roman" pitchFamily="18" charset="0"/>
            </a:endParaRPr>
          </a:p>
          <a:p>
            <a:pPr algn="just"/>
            <a:r>
              <a:rPr lang="uz-Cyrl-UZ" sz="2800" dirty="0" smtClean="0">
                <a:latin typeface="Times New Roman" pitchFamily="18" charset="0"/>
                <a:cs typeface="Times New Roman" pitchFamily="18" charset="0"/>
              </a:rPr>
              <a:t>Шундан </a:t>
            </a:r>
            <a:r>
              <a:rPr lang="uz-Cyrl-UZ" sz="2800" dirty="0">
                <a:latin typeface="Times New Roman" pitchFamily="18" charset="0"/>
                <a:cs typeface="Times New Roman" pitchFamily="18" charset="0"/>
              </a:rPr>
              <a:t>сўнг қуйидаги занжир ҳосил бўлади: </a:t>
            </a:r>
            <a:r>
              <a:rPr lang="uz-Cyrl-UZ" sz="2800" b="1" dirty="0" smtClean="0">
                <a:solidFill>
                  <a:srgbClr val="FF0000"/>
                </a:solidFill>
                <a:latin typeface="Times New Roman" pitchFamily="18" charset="0"/>
                <a:cs typeface="Times New Roman" pitchFamily="18" charset="0"/>
              </a:rPr>
              <a:t>БИТ – БАЙТ – ФАЙЛ - КАТАЛОГ- </a:t>
            </a:r>
            <a:r>
              <a:rPr lang="uz-Cyrl-UZ" sz="2800" b="1" dirty="0">
                <a:solidFill>
                  <a:srgbClr val="FF0000"/>
                </a:solidFill>
                <a:latin typeface="Times New Roman" pitchFamily="18" charset="0"/>
                <a:cs typeface="Times New Roman" pitchFamily="18" charset="0"/>
              </a:rPr>
              <a:t>МАНТИҚИЙ ДИСК.</a:t>
            </a:r>
            <a:endParaRPr lang="uz-Cyrl-UZ" sz="2800" dirty="0">
              <a:solidFill>
                <a:srgbClr val="FF0000"/>
              </a:solidFill>
              <a:latin typeface="Times New Roman" pitchFamily="18" charset="0"/>
              <a:cs typeface="Times New Roman" pitchFamily="18" charset="0"/>
            </a:endParaRPr>
          </a:p>
          <a:p>
            <a:pPr algn="just"/>
            <a:r>
              <a:rPr lang="uz-Cyrl-UZ" sz="2800" b="1" u="sng" dirty="0">
                <a:solidFill>
                  <a:srgbClr val="FF0000"/>
                </a:solidFill>
                <a:latin typeface="Times New Roman" pitchFamily="18" charset="0"/>
                <a:cs typeface="Times New Roman" pitchFamily="18" charset="0"/>
              </a:rPr>
              <a:t>БИТ</a:t>
            </a:r>
            <a:r>
              <a:rPr lang="uz-Cyrl-UZ" sz="2800" dirty="0">
                <a:latin typeface="Times New Roman" pitchFamily="18" charset="0"/>
                <a:cs typeface="Times New Roman" pitchFamily="18" charset="0"/>
              </a:rPr>
              <a:t> — ахборотнинг энг кичик бирлиги бўлиб, 0 ёки 1 рақами берадиган ахборотни билдиради. Битнинг қийматини ўчирилган-ёқилган, </a:t>
            </a:r>
            <a:r>
              <a:rPr lang="uz-Cyrl-UZ" sz="2800" dirty="0" smtClean="0">
                <a:latin typeface="Times New Roman" pitchFamily="18" charset="0"/>
                <a:cs typeface="Times New Roman" pitchFamily="18" charset="0"/>
              </a:rPr>
              <a:t>йўқ-ҳа</a:t>
            </a:r>
            <a:r>
              <a:rPr lang="uz-Cyrl-UZ" sz="2800" dirty="0">
                <a:latin typeface="Times New Roman" pitchFamily="18" charset="0"/>
                <a:cs typeface="Times New Roman" pitchFamily="18" charset="0"/>
              </a:rPr>
              <a:t>, ёлғон-рост альтернативалари каби талқин этиш мумкин.</a:t>
            </a:r>
          </a:p>
          <a:p>
            <a:endParaRPr lang="uz-Cyrl-UZ" dirty="0"/>
          </a:p>
        </p:txBody>
      </p:sp>
    </p:spTree>
    <p:extLst>
      <p:ext uri="{BB962C8B-B14F-4D97-AF65-F5344CB8AC3E}">
        <p14:creationId xmlns:p14="http://schemas.microsoft.com/office/powerpoint/2010/main" val="366394872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fontScale="85000" lnSpcReduction="20000"/>
          </a:bodyPr>
          <a:lstStyle/>
          <a:p>
            <a:pPr algn="just"/>
            <a:r>
              <a:rPr lang="uz-Cyrl-UZ" sz="3300" dirty="0">
                <a:latin typeface="Times New Roman" pitchFamily="18" charset="0"/>
                <a:cs typeface="Times New Roman" pitchFamily="18" charset="0"/>
              </a:rPr>
              <a:t>Компьютернинг барча ишлари — бу, байтлар тўпламини бошқаришдир. Байтлар компьютерга клавиатура ёки дисклардан (ёки алоҳида линиялар орқали) келиб тушади. Шундан сўнг дастурнинг буйруғи (операторлари) бўйича байтларга ишлов берилади. Улар вақтинча сақлаб турилади ёки доимий сақлаш учун ёзиб қўйилади. Зарур бўлса дисплей экранига ёки чоп этиш қурилмасидаги коғозга чиқарилади.</a:t>
            </a:r>
          </a:p>
          <a:p>
            <a:pPr algn="just"/>
            <a:r>
              <a:rPr lang="uz-Cyrl-UZ" sz="3300" dirty="0">
                <a:latin typeface="Times New Roman" pitchFamily="18" charset="0"/>
                <a:cs typeface="Times New Roman" pitchFamily="18" charset="0"/>
              </a:rPr>
              <a:t>Байтларнинг катта тўпламлари учун каттароқ ўлчов бирликлари ишлатилади.</a:t>
            </a:r>
          </a:p>
          <a:p>
            <a:pPr algn="just"/>
            <a:r>
              <a:rPr lang="uz-Cyrl-UZ" sz="3300" dirty="0">
                <a:latin typeface="Times New Roman" pitchFamily="18" charset="0"/>
                <a:cs typeface="Times New Roman" pitchFamily="18" charset="0"/>
              </a:rPr>
              <a:t>1 Кбайт (килобайт) = 1024 байт</a:t>
            </a:r>
          </a:p>
          <a:p>
            <a:pPr algn="just"/>
            <a:r>
              <a:rPr lang="uz-Cyrl-UZ" sz="3300" dirty="0">
                <a:latin typeface="Times New Roman" pitchFamily="18" charset="0"/>
                <a:cs typeface="Times New Roman" pitchFamily="18" charset="0"/>
              </a:rPr>
              <a:t>1 Мбайт (мегабайт) = 1024 Кбайт = 1048576 байт</a:t>
            </a:r>
          </a:p>
          <a:p>
            <a:pPr algn="just"/>
            <a:r>
              <a:rPr lang="uz-Cyrl-UZ" sz="3300" dirty="0">
                <a:latin typeface="Times New Roman" pitchFamily="18" charset="0"/>
                <a:cs typeface="Times New Roman" pitchFamily="18" charset="0"/>
              </a:rPr>
              <a:t>1 Гбайт (гигабайт) = 1024 Мбайт</a:t>
            </a:r>
          </a:p>
          <a:p>
            <a:endParaRPr lang="uz-Cyrl-UZ" dirty="0"/>
          </a:p>
        </p:txBody>
      </p:sp>
    </p:spTree>
    <p:extLst>
      <p:ext uri="{BB962C8B-B14F-4D97-AF65-F5344CB8AC3E}">
        <p14:creationId xmlns:p14="http://schemas.microsoft.com/office/powerpoint/2010/main" val="106197601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r>
              <a:rPr lang="uz-Cyrl-UZ" sz="2400" dirty="0">
                <a:latin typeface="Times New Roman" pitchFamily="18" charset="0"/>
                <a:cs typeface="Times New Roman" pitchFamily="18" charset="0"/>
              </a:rPr>
              <a:t>Axборотли жараённи амалга оширишнинг умумий схемасини тахминан қуйидагича ифодалаш мумкин:</a:t>
            </a:r>
          </a:p>
          <a:p>
            <a:r>
              <a:rPr lang="uz-Cyrl-UZ" sz="2400" dirty="0">
                <a:latin typeface="Times New Roman" pitchFamily="18" charset="0"/>
                <a:cs typeface="Times New Roman" pitchFamily="18" charset="0"/>
              </a:rPr>
              <a:t>Компьютернинг барча ишлари — бу, байтлар тўпламини бошқаришдир. Байтлар компьютерга клавиатура ёки дисклардан (ёки алоҳида линиялар орқали) келиб тушади. Шундан сўнг дастурнинг буйруғи (операторлари) бўйича байтларга ишлов берилади. Улар вақтинча сақлаб турилади ёки доимий сақлаш учун ёзиб қўйилади. Зарур бўлса дисплей экранига ёки чоп этиш қурилмасидаги коғозга чиқарилади.</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625" y="5013176"/>
            <a:ext cx="8286750" cy="148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745967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uz-Cyrl-UZ" sz="2800" b="1" dirty="0">
                <a:solidFill>
                  <a:srgbClr val="FF0000"/>
                </a:solidFill>
                <a:latin typeface="Times New Roman" pitchFamily="18" charset="0"/>
                <a:cs typeface="Times New Roman" pitchFamily="18" charset="0"/>
              </a:rPr>
              <a:t>Назорат саволлари</a:t>
            </a:r>
            <a:r>
              <a:rPr lang="uz-Cyrl-UZ" sz="2800" dirty="0">
                <a:solidFill>
                  <a:srgbClr val="FF0000"/>
                </a:solidFill>
                <a:latin typeface="Times New Roman" pitchFamily="18" charset="0"/>
                <a:cs typeface="Times New Roman" pitchFamily="18" charset="0"/>
              </a:rPr>
              <a:t/>
            </a:r>
            <a:br>
              <a:rPr lang="uz-Cyrl-UZ" sz="2800" dirty="0">
                <a:solidFill>
                  <a:srgbClr val="FF0000"/>
                </a:solidFill>
                <a:latin typeface="Times New Roman" pitchFamily="18" charset="0"/>
                <a:cs typeface="Times New Roman" pitchFamily="18" charset="0"/>
              </a:rPr>
            </a:br>
            <a:endParaRPr lang="uz-Cyrl-UZ" sz="2800" dirty="0">
              <a:solidFill>
                <a:srgbClr val="FF0000"/>
              </a:solidFill>
              <a:latin typeface="Times New Roman" pitchFamily="18" charset="0"/>
              <a:cs typeface="Times New Roman" pitchFamily="18" charset="0"/>
            </a:endParaRPr>
          </a:p>
        </p:txBody>
      </p:sp>
      <p:sp>
        <p:nvSpPr>
          <p:cNvPr id="3" name="Объект 2"/>
          <p:cNvSpPr>
            <a:spLocks noGrp="1"/>
          </p:cNvSpPr>
          <p:nvPr>
            <p:ph idx="1"/>
          </p:nvPr>
        </p:nvSpPr>
        <p:spPr>
          <a:xfrm>
            <a:off x="457200" y="980728"/>
            <a:ext cx="8229600" cy="5145435"/>
          </a:xfrm>
        </p:spPr>
        <p:txBody>
          <a:bodyPr>
            <a:normAutofit fontScale="55000" lnSpcReduction="20000"/>
          </a:bodyPr>
          <a:lstStyle/>
          <a:p>
            <a:r>
              <a:rPr lang="uz-Cyrl-UZ" sz="4400" dirty="0" smtClean="0">
                <a:latin typeface="Times New Roman" pitchFamily="18" charset="0"/>
                <a:cs typeface="Times New Roman" pitchFamily="18" charset="0"/>
              </a:rPr>
              <a:t>1.Ахборот </a:t>
            </a:r>
            <a:r>
              <a:rPr lang="uz-Cyrl-UZ" sz="4400" dirty="0">
                <a:latin typeface="Times New Roman" pitchFamily="18" charset="0"/>
                <a:cs typeface="Times New Roman" pitchFamily="18" charset="0"/>
              </a:rPr>
              <a:t>нима?</a:t>
            </a:r>
          </a:p>
          <a:p>
            <a:r>
              <a:rPr lang="uz-Cyrl-UZ" sz="4400" dirty="0">
                <a:latin typeface="Times New Roman" pitchFamily="18" charset="0"/>
                <a:cs typeface="Times New Roman" pitchFamily="18" charset="0"/>
              </a:rPr>
              <a:t>2. Ахборотни ўрганиш билан боғлик масалалар ноосферанинг қайси бўлимининг пайдо бўлишига олиб келди?</a:t>
            </a:r>
          </a:p>
          <a:p>
            <a:r>
              <a:rPr lang="uz-Cyrl-UZ" sz="4400" dirty="0">
                <a:latin typeface="Times New Roman" pitchFamily="18" charset="0"/>
                <a:cs typeface="Times New Roman" pitchFamily="18" charset="0"/>
              </a:rPr>
              <a:t>3. Инсон ахборотни қайси аъзолари орқали қабул қилади?</a:t>
            </a:r>
          </a:p>
          <a:p>
            <a:r>
              <a:rPr lang="uz-Cyrl-UZ" sz="4400" dirty="0">
                <a:latin typeface="Times New Roman" pitchFamily="18" charset="0"/>
                <a:cs typeface="Times New Roman" pitchFamily="18" charset="0"/>
              </a:rPr>
              <a:t>4. Ахборот кандай мухим хоссаларга ега?</a:t>
            </a:r>
          </a:p>
          <a:p>
            <a:r>
              <a:rPr lang="uz-Cyrl-UZ" sz="4400" dirty="0">
                <a:latin typeface="Times New Roman" pitchFamily="18" charset="0"/>
                <a:cs typeface="Times New Roman" pitchFamily="18" charset="0"/>
              </a:rPr>
              <a:t>5. Маълумот ва ахборот орасидаги фарқ нимадан иборат?</a:t>
            </a:r>
          </a:p>
          <a:p>
            <a:r>
              <a:rPr lang="uz-Cyrl-UZ" sz="4400" dirty="0">
                <a:latin typeface="Times New Roman" pitchFamily="18" charset="0"/>
                <a:cs typeface="Times New Roman" pitchFamily="18" charset="0"/>
              </a:rPr>
              <a:t>6. Аналогли ва рақамли ахборотларнинг фарқини мисолда тушунтириб беринг.</a:t>
            </a:r>
          </a:p>
          <a:p>
            <a:r>
              <a:rPr lang="uz-Cyrl-UZ" sz="4400" dirty="0">
                <a:latin typeface="Times New Roman" pitchFamily="18" charset="0"/>
                <a:cs typeface="Times New Roman" pitchFamily="18" charset="0"/>
              </a:rPr>
              <a:t>7. Хисоблаш техникаси қандай ахборотлар билан ишлайди?</a:t>
            </a:r>
          </a:p>
          <a:p>
            <a:r>
              <a:rPr lang="uz-Cyrl-UZ" sz="4400" dirty="0">
                <a:latin typeface="Times New Roman" pitchFamily="18" charset="0"/>
                <a:cs typeface="Times New Roman" pitchFamily="18" charset="0"/>
              </a:rPr>
              <a:t>8. Ахборотнинг қандай сифат кўрсаткичлари мавжуд?</a:t>
            </a:r>
          </a:p>
          <a:p>
            <a:r>
              <a:rPr lang="uz-Cyrl-UZ" sz="4400" dirty="0">
                <a:latin typeface="Times New Roman" pitchFamily="18" charset="0"/>
                <a:cs typeface="Times New Roman" pitchFamily="18" charset="0"/>
              </a:rPr>
              <a:t>9. Информатика нимани ўрганади?</a:t>
            </a:r>
          </a:p>
          <a:p>
            <a:r>
              <a:rPr lang="uz-Cyrl-UZ" sz="4400" dirty="0">
                <a:latin typeface="Times New Roman" pitchFamily="18" charset="0"/>
                <a:cs typeface="Times New Roman" pitchFamily="18" charset="0"/>
              </a:rPr>
              <a:t>10. Қандай жараёнлар ахборий жараёнлар дейилади?</a:t>
            </a:r>
          </a:p>
          <a:p>
            <a:endParaRPr lang="uz-Cyrl-UZ" dirty="0"/>
          </a:p>
        </p:txBody>
      </p:sp>
    </p:spTree>
    <p:extLst>
      <p:ext uri="{BB962C8B-B14F-4D97-AF65-F5344CB8AC3E}">
        <p14:creationId xmlns:p14="http://schemas.microsoft.com/office/powerpoint/2010/main" val="42913888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normAutofit fontScale="90000"/>
          </a:bodyPr>
          <a:lstStyle/>
          <a:p>
            <a:r>
              <a:rPr lang="uz-Cyrl-UZ" sz="3100" b="1" dirty="0" smtClean="0">
                <a:solidFill>
                  <a:srgbClr val="FF0000"/>
                </a:solidFill>
                <a:latin typeface="Times New Roman" pitchFamily="18" charset="0"/>
                <a:cs typeface="Times New Roman" pitchFamily="18" charset="0"/>
              </a:rPr>
              <a:t/>
            </a:r>
            <a:br>
              <a:rPr lang="uz-Cyrl-UZ" sz="3100" b="1" dirty="0" smtClean="0">
                <a:solidFill>
                  <a:srgbClr val="FF0000"/>
                </a:solidFill>
                <a:latin typeface="Times New Roman" pitchFamily="18" charset="0"/>
                <a:cs typeface="Times New Roman" pitchFamily="18" charset="0"/>
              </a:rPr>
            </a:br>
            <a:r>
              <a:rPr lang="uz-Cyrl-UZ" sz="3100" b="1" dirty="0" smtClean="0">
                <a:solidFill>
                  <a:srgbClr val="FF0000"/>
                </a:solidFill>
                <a:latin typeface="Times New Roman" pitchFamily="18" charset="0"/>
                <a:cs typeface="Times New Roman" pitchFamily="18" charset="0"/>
              </a:rPr>
              <a:t>1. Таълимда </a:t>
            </a:r>
            <a:r>
              <a:rPr lang="uz-Cyrl-UZ" sz="3100" b="1" dirty="0">
                <a:solidFill>
                  <a:srgbClr val="FF0000"/>
                </a:solidFill>
                <a:latin typeface="Times New Roman" pitchFamily="18" charset="0"/>
                <a:cs typeface="Times New Roman" pitchFamily="18" charset="0"/>
              </a:rPr>
              <a:t>ахборот технологиялари(АТ) фанининг предмети, мақсади ва вазифалари. </a:t>
            </a:r>
            <a:r>
              <a:rPr lang="uz-Cyrl-UZ" dirty="0">
                <a:latin typeface="Times New Roman" pitchFamily="18" charset="0"/>
                <a:cs typeface="Times New Roman" pitchFamily="18" charset="0"/>
              </a:rPr>
              <a:t/>
            </a:r>
            <a:br>
              <a:rPr lang="uz-Cyrl-UZ" dirty="0">
                <a:latin typeface="Times New Roman" pitchFamily="18" charset="0"/>
                <a:cs typeface="Times New Roman" pitchFamily="18" charset="0"/>
              </a:rPr>
            </a:br>
            <a:endParaRPr lang="uz-Cyrl-UZ" dirty="0"/>
          </a:p>
        </p:txBody>
      </p:sp>
      <p:sp>
        <p:nvSpPr>
          <p:cNvPr id="3" name="Объект 2"/>
          <p:cNvSpPr>
            <a:spLocks noGrp="1"/>
          </p:cNvSpPr>
          <p:nvPr>
            <p:ph idx="1"/>
          </p:nvPr>
        </p:nvSpPr>
        <p:spPr/>
        <p:txBody>
          <a:bodyPr>
            <a:normAutofit/>
          </a:bodyPr>
          <a:lstStyle/>
          <a:p>
            <a:pPr algn="just"/>
            <a:r>
              <a:rPr lang="uz-Cyrl-UZ" sz="2800" dirty="0" smtClean="0">
                <a:latin typeface="Times New Roman" pitchFamily="18" charset="0"/>
                <a:cs typeface="Times New Roman" pitchFamily="18" charset="0"/>
              </a:rPr>
              <a:t>Фаннинг </a:t>
            </a:r>
            <a:r>
              <a:rPr lang="uz-Cyrl-UZ" sz="2800" dirty="0">
                <a:latin typeface="Times New Roman" pitchFamily="18" charset="0"/>
                <a:cs typeface="Times New Roman" pitchFamily="18" charset="0"/>
              </a:rPr>
              <a:t>асосий тушунчаларидан бири – бу ахборот-коммуникация технологиясидир. </a:t>
            </a:r>
            <a:endParaRPr lang="uz-Cyrl-UZ" sz="2800" b="1" i="1" u="sng" dirty="0" smtClean="0">
              <a:solidFill>
                <a:srgbClr val="FF0000"/>
              </a:solidFill>
              <a:latin typeface="Times New Roman" pitchFamily="18" charset="0"/>
              <a:cs typeface="Times New Roman" pitchFamily="18" charset="0"/>
            </a:endParaRPr>
          </a:p>
          <a:p>
            <a:r>
              <a:rPr lang="uz-Cyrl-UZ" b="1" i="1" u="sng" dirty="0" smtClean="0">
                <a:solidFill>
                  <a:srgbClr val="FF0000"/>
                </a:solidFill>
              </a:rPr>
              <a:t>Ахборот </a:t>
            </a:r>
            <a:r>
              <a:rPr lang="uz-Cyrl-UZ" b="1" i="1" u="sng" dirty="0">
                <a:solidFill>
                  <a:srgbClr val="FF0000"/>
                </a:solidFill>
              </a:rPr>
              <a:t>нима?</a:t>
            </a:r>
            <a:r>
              <a:rPr lang="uz-Cyrl-UZ" u="sng" dirty="0">
                <a:solidFill>
                  <a:srgbClr val="FF0000"/>
                </a:solidFill>
              </a:rPr>
              <a:t> </a:t>
            </a:r>
            <a:endParaRPr lang="uz-Cyrl-UZ" u="sng" dirty="0" smtClean="0">
              <a:solidFill>
                <a:srgbClr val="FF0000"/>
              </a:solidFill>
            </a:endParaRPr>
          </a:p>
          <a:p>
            <a:pPr algn="just"/>
            <a:r>
              <a:rPr lang="uz-Cyrl-UZ" sz="2800" dirty="0" smtClean="0">
                <a:latin typeface="Times New Roman" pitchFamily="18" charset="0"/>
                <a:cs typeface="Times New Roman" pitchFamily="18" charset="0"/>
              </a:rPr>
              <a:t>Биз </a:t>
            </a:r>
            <a:r>
              <a:rPr lang="uz-Cyrl-UZ" sz="2800" dirty="0">
                <a:latin typeface="Times New Roman" pitchFamily="18" charset="0"/>
                <a:cs typeface="Times New Roman" pitchFamily="18" charset="0"/>
              </a:rPr>
              <a:t>барча сезги органларимиз орқали қабул қила оладиган маълумотлар мажмуини ва уларнинг ўзаро боғланиш даражасини тушунамиз. </a:t>
            </a:r>
            <a:endParaRPr lang="uz-Cyrl-UZ" sz="2800" dirty="0" smtClean="0">
              <a:latin typeface="Times New Roman" pitchFamily="18" charset="0"/>
              <a:cs typeface="Times New Roman" pitchFamily="18" charset="0"/>
            </a:endParaRPr>
          </a:p>
          <a:p>
            <a:pPr algn="just"/>
            <a:r>
              <a:rPr lang="uz-Cyrl-UZ" sz="2800" b="1" i="1" u="sng" dirty="0">
                <a:solidFill>
                  <a:srgbClr val="FF0000"/>
                </a:solidFill>
                <a:latin typeface="Times New Roman" pitchFamily="18" charset="0"/>
                <a:cs typeface="Times New Roman" pitchFamily="18" charset="0"/>
              </a:rPr>
              <a:t>Технология</a:t>
            </a:r>
            <a:r>
              <a:rPr lang="uz-Cyrl-UZ" sz="2800" b="1" i="1" dirty="0">
                <a:latin typeface="Times New Roman" pitchFamily="18" charset="0"/>
                <a:cs typeface="Times New Roman" pitchFamily="18" charset="0"/>
              </a:rPr>
              <a:t> </a:t>
            </a:r>
            <a:r>
              <a:rPr lang="uz-Cyrl-UZ" sz="2800" dirty="0">
                <a:latin typeface="Times New Roman" pitchFamily="18" charset="0"/>
                <a:cs typeface="Times New Roman" pitchFamily="18" charset="0"/>
              </a:rPr>
              <a:t>грек тилидан (techne) таржима килганда санъат, махорат, билиш маъноларини англатади, булар эса ўз навбатида жараёнлардир. </a:t>
            </a:r>
          </a:p>
        </p:txBody>
      </p:sp>
    </p:spTree>
    <p:extLst>
      <p:ext uri="{BB962C8B-B14F-4D97-AF65-F5344CB8AC3E}">
        <p14:creationId xmlns:p14="http://schemas.microsoft.com/office/powerpoint/2010/main" val="11106684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5865515"/>
          </a:xfrm>
        </p:spPr>
        <p:txBody>
          <a:bodyPr>
            <a:normAutofit fontScale="85000" lnSpcReduction="10000"/>
          </a:bodyPr>
          <a:lstStyle/>
          <a:p>
            <a:pPr algn="just"/>
            <a:r>
              <a:rPr lang="uz-Cyrl-UZ" sz="2800" b="1" i="1" u="sng" dirty="0">
                <a:solidFill>
                  <a:srgbClr val="FF0000"/>
                </a:solidFill>
                <a:latin typeface="Times New Roman" pitchFamily="18" charset="0"/>
                <a:cs typeface="Times New Roman" pitchFamily="18" charset="0"/>
              </a:rPr>
              <a:t>Ахборот технологиялари</a:t>
            </a:r>
            <a:r>
              <a:rPr lang="uz-Cyrl-UZ" sz="2800" i="1" u="sng" dirty="0">
                <a:solidFill>
                  <a:srgbClr val="FF0000"/>
                </a:solidFill>
                <a:latin typeface="Times New Roman" pitchFamily="18" charset="0"/>
                <a:cs typeface="Times New Roman" pitchFamily="18" charset="0"/>
              </a:rPr>
              <a:t> </a:t>
            </a:r>
            <a:r>
              <a:rPr lang="uz-Cyrl-UZ" sz="2800" i="1" dirty="0">
                <a:latin typeface="Times New Roman" pitchFamily="18" charset="0"/>
                <a:cs typeface="Times New Roman" pitchFamily="18" charset="0"/>
              </a:rPr>
              <a:t>– </a:t>
            </a:r>
            <a:r>
              <a:rPr lang="uz-Cyrl-UZ" sz="2800" dirty="0">
                <a:latin typeface="Times New Roman" pitchFamily="18" charset="0"/>
                <a:cs typeface="Times New Roman" pitchFamily="18" charset="0"/>
              </a:rPr>
              <a:t>бу одамларнинг билимларини ривожлантирадиган, уларнинг техника ва ижтимоий жараёнларни бошқариш бўйича имкониятларини кенгайтирадиган маълумотларни ташкил этиш, сақлаш, ишлаб чиқиш, тиклаш, узатиш усуллари ва техник воситаларидир. </a:t>
            </a:r>
            <a:endParaRPr lang="uz-Cyrl-UZ" sz="2800" dirty="0" smtClean="0">
              <a:latin typeface="Times New Roman" pitchFamily="18" charset="0"/>
              <a:cs typeface="Times New Roman" pitchFamily="18" charset="0"/>
            </a:endParaRPr>
          </a:p>
          <a:p>
            <a:pPr algn="just"/>
            <a:r>
              <a:rPr lang="uz-Cyrl-UZ" sz="3000" b="1" i="1" u="sng" dirty="0">
                <a:solidFill>
                  <a:srgbClr val="FF0000"/>
                </a:solidFill>
                <a:latin typeface="Times New Roman" pitchFamily="18" charset="0"/>
                <a:cs typeface="Times New Roman" pitchFamily="18" charset="0"/>
              </a:rPr>
              <a:t>Жараёнлар</a:t>
            </a:r>
            <a:r>
              <a:rPr lang="uz-Cyrl-UZ" sz="3000" dirty="0">
                <a:latin typeface="Times New Roman" pitchFamily="18" charset="0"/>
                <a:cs typeface="Times New Roman" pitchFamily="18" charset="0"/>
              </a:rPr>
              <a:t> - бу қўйилган мақсадга эришиш учун маълум ҳаракатлар мажмуасидир.</a:t>
            </a:r>
          </a:p>
          <a:p>
            <a:pPr algn="just"/>
            <a:r>
              <a:rPr lang="uz-Cyrl-UZ" sz="3000" dirty="0">
                <a:latin typeface="Times New Roman" pitchFamily="18" charset="0"/>
                <a:cs typeface="Times New Roman" pitchFamily="18" charset="0"/>
              </a:rPr>
              <a:t>Айни пайтда ахборот технологияси ҳақида фикр юритганда «янги», «коммуникацион» ёки «замонавий» </a:t>
            </a:r>
            <a:r>
              <a:rPr lang="uz-Cyrl-UZ" sz="3000" dirty="0" smtClean="0">
                <a:latin typeface="Times New Roman" pitchFamily="18" charset="0"/>
                <a:cs typeface="Times New Roman" pitchFamily="18" charset="0"/>
              </a:rPr>
              <a:t>сўзлари қўшиб </a:t>
            </a:r>
            <a:r>
              <a:rPr lang="uz-Cyrl-UZ" sz="3000" dirty="0">
                <a:latin typeface="Times New Roman" pitchFamily="18" charset="0"/>
                <a:cs typeface="Times New Roman" pitchFamily="18" charset="0"/>
              </a:rPr>
              <a:t>ишлатилади. Замонавий ахборот-коммуникация </a:t>
            </a:r>
            <a:r>
              <a:rPr lang="uz-Cyrl-UZ" sz="3000" dirty="0" smtClean="0">
                <a:latin typeface="Times New Roman" pitchFamily="18" charset="0"/>
                <a:cs typeface="Times New Roman" pitchFamily="18" charset="0"/>
              </a:rPr>
              <a:t>технологияси(АКТ) - бу </a:t>
            </a:r>
            <a:r>
              <a:rPr lang="uz-Cyrl-UZ" sz="3000" dirty="0">
                <a:latin typeface="Times New Roman" pitchFamily="18" charset="0"/>
                <a:cs typeface="Times New Roman" pitchFamily="18" charset="0"/>
              </a:rPr>
              <a:t>замонавий компьютерлар ва телекомуникацион воситаларидан фойидаланадиган, фойдаланувчи ишлаши учун «дўстона» интерфейсга эга бўлган ахборот технология демакдир.</a:t>
            </a:r>
          </a:p>
          <a:p>
            <a:pPr algn="just"/>
            <a:endParaRPr lang="uz-Cyrl-UZ" sz="2800" dirty="0">
              <a:latin typeface="Times New Roman" pitchFamily="18" charset="0"/>
              <a:cs typeface="Times New Roman" pitchFamily="18" charset="0"/>
            </a:endParaRPr>
          </a:p>
        </p:txBody>
      </p:sp>
    </p:spTree>
    <p:extLst>
      <p:ext uri="{BB962C8B-B14F-4D97-AF65-F5344CB8AC3E}">
        <p14:creationId xmlns:p14="http://schemas.microsoft.com/office/powerpoint/2010/main" val="17881884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435280" cy="5865515"/>
          </a:xfrm>
        </p:spPr>
        <p:txBody>
          <a:bodyPr>
            <a:normAutofit/>
          </a:bodyPr>
          <a:lstStyle/>
          <a:p>
            <a:pPr algn="just"/>
            <a:r>
              <a:rPr lang="uz-Cyrl-UZ" sz="2800" dirty="0">
                <a:latin typeface="Times New Roman" pitchFamily="18" charset="0"/>
                <a:cs typeface="Times New Roman" pitchFamily="18" charset="0"/>
              </a:rPr>
              <a:t>Таълимда АТ воситаларининг марказида турувчиси компьютердир. Ҳозирги кунда </a:t>
            </a:r>
            <a:r>
              <a:rPr lang="uz-Cyrl-UZ" sz="2800" b="1" dirty="0">
                <a:latin typeface="Times New Roman" pitchFamily="18" charset="0"/>
                <a:cs typeface="Times New Roman" pitchFamily="18" charset="0"/>
              </a:rPr>
              <a:t>компьютер</a:t>
            </a:r>
            <a:r>
              <a:rPr lang="uz-Cyrl-UZ" sz="2800" dirty="0">
                <a:latin typeface="Times New Roman" pitchFamily="18" charset="0"/>
                <a:cs typeface="Times New Roman" pitchFamily="18" charset="0"/>
              </a:rPr>
              <a:t>лар таълим тизимида асосан </a:t>
            </a:r>
            <a:r>
              <a:rPr lang="uz-Cyrl-UZ" sz="2800" u="sng" dirty="0">
                <a:solidFill>
                  <a:srgbClr val="FF0000"/>
                </a:solidFill>
                <a:latin typeface="Times New Roman" pitchFamily="18" charset="0"/>
                <a:cs typeface="Times New Roman" pitchFamily="18" charset="0"/>
              </a:rPr>
              <a:t>тўрт йўналишда</a:t>
            </a:r>
            <a:r>
              <a:rPr lang="uz-Cyrl-UZ" sz="2800" u="sng" dirty="0" smtClean="0">
                <a:solidFill>
                  <a:srgbClr val="FF0000"/>
                </a:solidFill>
                <a:latin typeface="Times New Roman" pitchFamily="18" charset="0"/>
                <a:cs typeface="Times New Roman" pitchFamily="18" charset="0"/>
              </a:rPr>
              <a:t>:</a:t>
            </a:r>
          </a:p>
          <a:p>
            <a:pPr marL="0" indent="0" algn="just">
              <a:buNone/>
            </a:pPr>
            <a:endParaRPr lang="uz-Cyrl-UZ" sz="2800" u="sng" dirty="0">
              <a:solidFill>
                <a:srgbClr val="FF0000"/>
              </a:solidFill>
              <a:latin typeface="Times New Roman" pitchFamily="18" charset="0"/>
              <a:cs typeface="Times New Roman" pitchFamily="18" charset="0"/>
            </a:endParaRPr>
          </a:p>
          <a:p>
            <a:r>
              <a:rPr lang="uz-Cyrl-UZ" sz="2800" i="1" dirty="0">
                <a:latin typeface="Times New Roman" pitchFamily="18" charset="0"/>
                <a:cs typeface="Times New Roman" pitchFamily="18" charset="0"/>
              </a:rPr>
              <a:t>- ўрганиш объекти сифатида</a:t>
            </a:r>
            <a:r>
              <a:rPr lang="uz-Cyrl-UZ" sz="2800" i="1" dirty="0" smtClean="0">
                <a:latin typeface="Times New Roman" pitchFamily="18" charset="0"/>
                <a:cs typeface="Times New Roman" pitchFamily="18" charset="0"/>
              </a:rPr>
              <a:t>;</a:t>
            </a:r>
          </a:p>
          <a:p>
            <a:r>
              <a:rPr lang="uz-Cyrl-UZ" sz="2800" i="1" dirty="0" smtClean="0">
                <a:latin typeface="Times New Roman" pitchFamily="18" charset="0"/>
                <a:cs typeface="Times New Roman" pitchFamily="18" charset="0"/>
              </a:rPr>
              <a:t>- </a:t>
            </a:r>
            <a:r>
              <a:rPr lang="uz-Cyrl-UZ" sz="2800" i="1" dirty="0">
                <a:latin typeface="Times New Roman" pitchFamily="18" charset="0"/>
                <a:cs typeface="Times New Roman" pitchFamily="18" charset="0"/>
              </a:rPr>
              <a:t>ўқитишнинг техник воситалари сифатида;</a:t>
            </a:r>
            <a:endParaRPr lang="uz-Cyrl-UZ" sz="2800" dirty="0">
              <a:latin typeface="Times New Roman" pitchFamily="18" charset="0"/>
              <a:cs typeface="Times New Roman" pitchFamily="18" charset="0"/>
            </a:endParaRPr>
          </a:p>
          <a:p>
            <a:r>
              <a:rPr lang="uz-Cyrl-UZ" sz="2800" i="1" dirty="0">
                <a:latin typeface="Times New Roman" pitchFamily="18" charset="0"/>
                <a:cs typeface="Times New Roman" pitchFamily="18" charset="0"/>
              </a:rPr>
              <a:t>- таълимни бошқаришда;</a:t>
            </a:r>
            <a:endParaRPr lang="uz-Cyrl-UZ" sz="2800" dirty="0">
              <a:latin typeface="Times New Roman" pitchFamily="18" charset="0"/>
              <a:cs typeface="Times New Roman" pitchFamily="18" charset="0"/>
            </a:endParaRPr>
          </a:p>
          <a:p>
            <a:r>
              <a:rPr lang="uz-Cyrl-UZ" sz="2800" i="1" dirty="0">
                <a:latin typeface="Times New Roman" pitchFamily="18" charset="0"/>
                <a:cs typeface="Times New Roman" pitchFamily="18" charset="0"/>
              </a:rPr>
              <a:t>- илмий-педагогик </a:t>
            </a:r>
            <a:r>
              <a:rPr lang="uz-Cyrl-UZ" sz="2800" i="1" dirty="0" smtClean="0">
                <a:latin typeface="Times New Roman" pitchFamily="18" charset="0"/>
                <a:cs typeface="Times New Roman" pitchFamily="18" charset="0"/>
              </a:rPr>
              <a:t>изланишларда фойдаланилмоқда</a:t>
            </a:r>
            <a:r>
              <a:rPr lang="uz-Cyrl-UZ" sz="2800" i="1" dirty="0">
                <a:latin typeface="Times New Roman" pitchFamily="18" charset="0"/>
                <a:cs typeface="Times New Roman" pitchFamily="18" charset="0"/>
              </a:rPr>
              <a:t>.</a:t>
            </a:r>
            <a:endParaRPr lang="uz-Cyrl-UZ" sz="2800" dirty="0">
              <a:latin typeface="Times New Roman" pitchFamily="18" charset="0"/>
              <a:cs typeface="Times New Roman" pitchFamily="18" charset="0"/>
            </a:endParaRPr>
          </a:p>
          <a:p>
            <a:endParaRPr lang="uz-Cyrl-UZ" dirty="0"/>
          </a:p>
        </p:txBody>
      </p:sp>
    </p:spTree>
    <p:extLst>
      <p:ext uri="{BB962C8B-B14F-4D97-AF65-F5344CB8AC3E}">
        <p14:creationId xmlns:p14="http://schemas.microsoft.com/office/powerpoint/2010/main" val="3170285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5865515"/>
          </a:xfrm>
        </p:spPr>
        <p:txBody>
          <a:bodyPr>
            <a:normAutofit/>
          </a:bodyPr>
          <a:lstStyle/>
          <a:p>
            <a:pPr algn="just"/>
            <a:r>
              <a:rPr lang="uz-Cyrl-UZ" sz="2800" b="1" i="1" dirty="0">
                <a:latin typeface="Times New Roman" pitchFamily="18" charset="0"/>
                <a:cs typeface="Times New Roman" pitchFamily="18" charset="0"/>
              </a:rPr>
              <a:t>Ўқув жараёнида компьютерлар асосан қуйидагича фойдаланилмоқда:</a:t>
            </a:r>
            <a:endParaRPr lang="uz-Cyrl-UZ" sz="2800" dirty="0">
              <a:latin typeface="Times New Roman" pitchFamily="18" charset="0"/>
              <a:cs typeface="Times New Roman" pitchFamily="18" charset="0"/>
            </a:endParaRPr>
          </a:p>
          <a:p>
            <a:pPr algn="just"/>
            <a:r>
              <a:rPr lang="uz-Cyrl-UZ" sz="2800" dirty="0">
                <a:latin typeface="Times New Roman" pitchFamily="18" charset="0"/>
                <a:cs typeface="Times New Roman" pitchFamily="18" charset="0"/>
              </a:rPr>
              <a:t>- </a:t>
            </a:r>
            <a:r>
              <a:rPr lang="uz-Cyrl-UZ" sz="2800" i="1" dirty="0">
                <a:latin typeface="Times New Roman" pitchFamily="18" charset="0"/>
                <a:cs typeface="Times New Roman" pitchFamily="18" charset="0"/>
              </a:rPr>
              <a:t>пассив қўллаш </a:t>
            </a:r>
            <a:r>
              <a:rPr lang="uz-Cyrl-UZ" sz="2800" dirty="0">
                <a:latin typeface="Times New Roman" pitchFamily="18" charset="0"/>
                <a:cs typeface="Times New Roman" pitchFamily="18" charset="0"/>
              </a:rPr>
              <a:t>– компьютер оддий ҳисоблагич каби;</a:t>
            </a:r>
          </a:p>
          <a:p>
            <a:pPr algn="just"/>
            <a:r>
              <a:rPr lang="uz-Cyrl-UZ" sz="2800" dirty="0">
                <a:latin typeface="Times New Roman" pitchFamily="18" charset="0"/>
                <a:cs typeface="Times New Roman" pitchFamily="18" charset="0"/>
              </a:rPr>
              <a:t>- </a:t>
            </a:r>
            <a:r>
              <a:rPr lang="uz-Cyrl-UZ" sz="2800" i="1" dirty="0">
                <a:latin typeface="Times New Roman" pitchFamily="18" charset="0"/>
                <a:cs typeface="Times New Roman" pitchFamily="18" charset="0"/>
              </a:rPr>
              <a:t>фаол мулоқат </a:t>
            </a:r>
            <a:r>
              <a:rPr lang="uz-Cyrl-UZ" sz="2800" dirty="0">
                <a:latin typeface="Times New Roman" pitchFamily="18" charset="0"/>
                <a:cs typeface="Times New Roman" pitchFamily="18" charset="0"/>
              </a:rPr>
              <a:t>– компьютер ўқувчига йўл – йўриқ бериш ва имтиҳон</a:t>
            </a:r>
          </a:p>
          <a:p>
            <a:pPr algn="just"/>
            <a:r>
              <a:rPr lang="uz-Cyrl-UZ" sz="2800" dirty="0">
                <a:latin typeface="Times New Roman" pitchFamily="18" charset="0"/>
                <a:cs typeface="Times New Roman" pitchFamily="18" charset="0"/>
              </a:rPr>
              <a:t>олишда; </a:t>
            </a:r>
          </a:p>
          <a:p>
            <a:pPr algn="just"/>
            <a:r>
              <a:rPr lang="uz-Cyrl-UZ" sz="2800" dirty="0">
                <a:latin typeface="Times New Roman" pitchFamily="18" charset="0"/>
                <a:cs typeface="Times New Roman" pitchFamily="18" charset="0"/>
              </a:rPr>
              <a:t>- </a:t>
            </a:r>
            <a:r>
              <a:rPr lang="uz-Cyrl-UZ" sz="2800" i="1" dirty="0">
                <a:latin typeface="Times New Roman" pitchFamily="18" charset="0"/>
                <a:cs typeface="Times New Roman" pitchFamily="18" charset="0"/>
              </a:rPr>
              <a:t>интерфаол мулоқат </a:t>
            </a:r>
            <a:r>
              <a:rPr lang="uz-Cyrl-UZ" sz="2800" dirty="0">
                <a:latin typeface="Times New Roman" pitchFamily="18" charset="0"/>
                <a:cs typeface="Times New Roman" pitchFamily="18" charset="0"/>
              </a:rPr>
              <a:t>– компьютер сунъий интеллект сифатида, яъни</a:t>
            </a:r>
          </a:p>
          <a:p>
            <a:pPr algn="just"/>
            <a:r>
              <a:rPr lang="uz-Cyrl-UZ" sz="2800" dirty="0">
                <a:latin typeface="Times New Roman" pitchFamily="18" charset="0"/>
                <a:cs typeface="Times New Roman" pitchFamily="18" charset="0"/>
              </a:rPr>
              <a:t>ўқувчи билан мулоқот қилишда фойдаланилади.</a:t>
            </a:r>
          </a:p>
          <a:p>
            <a:endParaRPr lang="uz-Cyrl-UZ" dirty="0"/>
          </a:p>
        </p:txBody>
      </p:sp>
    </p:spTree>
    <p:extLst>
      <p:ext uri="{BB962C8B-B14F-4D97-AF65-F5344CB8AC3E}">
        <p14:creationId xmlns:p14="http://schemas.microsoft.com/office/powerpoint/2010/main" val="2370444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2"/>
            <a:ext cx="8229600" cy="6048672"/>
          </a:xfrm>
        </p:spPr>
        <p:txBody>
          <a:bodyPr>
            <a:normAutofit/>
          </a:bodyPr>
          <a:lstStyle/>
          <a:p>
            <a:r>
              <a:rPr lang="uz-Cyrl-UZ" sz="2800" b="1" i="1" dirty="0">
                <a:solidFill>
                  <a:srgbClr val="FF0000"/>
                </a:solidFill>
                <a:latin typeface="Times New Roman" pitchFamily="18" charset="0"/>
                <a:cs typeface="Times New Roman" pitchFamily="18" charset="0"/>
              </a:rPr>
              <a:t>Таълимда замонавий ахборот ва коммуникация технологияларини кенг жорий этилиши</a:t>
            </a:r>
            <a:r>
              <a:rPr lang="uz-Cyrl-UZ" sz="2800" b="1" i="1" dirty="0" smtClean="0">
                <a:solidFill>
                  <a:srgbClr val="FF0000"/>
                </a:solidFill>
                <a:latin typeface="Times New Roman" pitchFamily="18" charset="0"/>
                <a:cs typeface="Times New Roman" pitchFamily="18" charset="0"/>
              </a:rPr>
              <a:t>:</a:t>
            </a:r>
          </a:p>
          <a:p>
            <a:endParaRPr lang="uz-Cyrl-UZ" sz="2800" dirty="0">
              <a:latin typeface="Times New Roman" pitchFamily="18" charset="0"/>
              <a:cs typeface="Times New Roman" pitchFamily="18" charset="0"/>
            </a:endParaRPr>
          </a:p>
          <a:p>
            <a:r>
              <a:rPr lang="uz-Cyrl-UZ" sz="2800" dirty="0">
                <a:latin typeface="Times New Roman" pitchFamily="18" charset="0"/>
                <a:cs typeface="Times New Roman" pitchFamily="18" charset="0"/>
              </a:rPr>
              <a:t>- фан соҳаларини ахборотлаштиришни;</a:t>
            </a:r>
          </a:p>
          <a:p>
            <a:r>
              <a:rPr lang="uz-Cyrl-UZ" sz="2800" dirty="0">
                <a:latin typeface="Times New Roman" pitchFamily="18" charset="0"/>
                <a:cs typeface="Times New Roman" pitchFamily="18" charset="0"/>
              </a:rPr>
              <a:t>- ўқув фаолиятини интеллектуаллаштиришни;</a:t>
            </a:r>
          </a:p>
          <a:p>
            <a:r>
              <a:rPr lang="uz-Cyrl-UZ" sz="2800" dirty="0">
                <a:latin typeface="Times New Roman" pitchFamily="18" charset="0"/>
                <a:cs typeface="Times New Roman" pitchFamily="18" charset="0"/>
              </a:rPr>
              <a:t>- интеграция жараёнларини чуқурлаштиришни;</a:t>
            </a:r>
          </a:p>
          <a:p>
            <a:r>
              <a:rPr lang="uz-Cyrl-UZ" sz="2800" dirty="0">
                <a:latin typeface="Times New Roman" pitchFamily="18" charset="0"/>
                <a:cs typeface="Times New Roman" pitchFamily="18" charset="0"/>
              </a:rPr>
              <a:t>- таълим тизими инфратузилмаси ва уни бошқариш </a:t>
            </a:r>
            <a:r>
              <a:rPr lang="uz-Cyrl-UZ" sz="2800" dirty="0" smtClean="0">
                <a:latin typeface="Times New Roman" pitchFamily="18" charset="0"/>
                <a:cs typeface="Times New Roman" pitchFamily="18" charset="0"/>
              </a:rPr>
              <a:t>механизмларини такомиллаштиришга </a:t>
            </a:r>
            <a:r>
              <a:rPr lang="uz-Cyrl-UZ" sz="2800" dirty="0">
                <a:latin typeface="Times New Roman" pitchFamily="18" charset="0"/>
                <a:cs typeface="Times New Roman" pitchFamily="18" charset="0"/>
              </a:rPr>
              <a:t>олиб келади.</a:t>
            </a:r>
          </a:p>
          <a:p>
            <a:endParaRPr lang="uz-Cyrl-UZ" dirty="0"/>
          </a:p>
        </p:txBody>
      </p:sp>
    </p:spTree>
    <p:extLst>
      <p:ext uri="{BB962C8B-B14F-4D97-AF65-F5344CB8AC3E}">
        <p14:creationId xmlns:p14="http://schemas.microsoft.com/office/powerpoint/2010/main" val="31408813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normAutofit fontScale="92500" lnSpcReduction="10000"/>
          </a:bodyPr>
          <a:lstStyle/>
          <a:p>
            <a:pPr algn="just"/>
            <a:r>
              <a:rPr lang="uz-Cyrl-UZ" sz="3000" b="1" i="1" dirty="0">
                <a:solidFill>
                  <a:srgbClr val="FF0000"/>
                </a:solidFill>
                <a:latin typeface="Times New Roman" pitchFamily="18" charset="0"/>
                <a:cs typeface="Times New Roman" pitchFamily="18" charset="0"/>
              </a:rPr>
              <a:t>Педагогик таълим жараёнларини замонавий ахборот </a:t>
            </a:r>
            <a:r>
              <a:rPr lang="uz-Cyrl-UZ" sz="3000" b="1" i="1" dirty="0" smtClean="0">
                <a:solidFill>
                  <a:srgbClr val="FF0000"/>
                </a:solidFill>
                <a:latin typeface="Times New Roman" pitchFamily="18" charset="0"/>
                <a:cs typeface="Times New Roman" pitchFamily="18" charset="0"/>
              </a:rPr>
              <a:t>технологиялари асосида </a:t>
            </a:r>
            <a:r>
              <a:rPr lang="uz-Cyrl-UZ" sz="3000" b="1" i="1" dirty="0">
                <a:solidFill>
                  <a:srgbClr val="FF0000"/>
                </a:solidFill>
                <a:latin typeface="Times New Roman" pitchFamily="18" charset="0"/>
                <a:cs typeface="Times New Roman" pitchFamily="18" charset="0"/>
              </a:rPr>
              <a:t>самарали ташкил этиш:</a:t>
            </a:r>
            <a:endParaRPr lang="uz-Cyrl-UZ" sz="3000" dirty="0">
              <a:solidFill>
                <a:srgbClr val="FF0000"/>
              </a:solidFill>
              <a:latin typeface="Times New Roman" pitchFamily="18" charset="0"/>
              <a:cs typeface="Times New Roman" pitchFamily="18" charset="0"/>
            </a:endParaRPr>
          </a:p>
          <a:p>
            <a:pPr algn="just"/>
            <a:r>
              <a:rPr lang="uz-Cyrl-UZ" sz="3000" dirty="0" smtClean="0">
                <a:latin typeface="Times New Roman" pitchFamily="18" charset="0"/>
                <a:cs typeface="Times New Roman" pitchFamily="18" charset="0"/>
              </a:rPr>
              <a:t>масофавий </a:t>
            </a:r>
            <a:r>
              <a:rPr lang="uz-Cyrl-UZ" sz="3000" dirty="0">
                <a:latin typeface="Times New Roman" pitchFamily="18" charset="0"/>
                <a:cs typeface="Times New Roman" pitchFamily="18" charset="0"/>
              </a:rPr>
              <a:t>ўқув курсларини ва электрон адабиётларни яратувчи жамоага педагоглар, компьютер дастурчилар, тегишли </a:t>
            </a:r>
            <a:r>
              <a:rPr lang="uz-Cyrl-UZ" sz="3000" dirty="0" smtClean="0">
                <a:latin typeface="Times New Roman" pitchFamily="18" charset="0"/>
                <a:cs typeface="Times New Roman" pitchFamily="18" charset="0"/>
              </a:rPr>
              <a:t>мутахассисларнинг бирлашувини</a:t>
            </a:r>
            <a:r>
              <a:rPr lang="uz-Cyrl-UZ" sz="3000" dirty="0">
                <a:latin typeface="Times New Roman" pitchFamily="18" charset="0"/>
                <a:cs typeface="Times New Roman" pitchFamily="18" charset="0"/>
              </a:rPr>
              <a:t>;</a:t>
            </a:r>
          </a:p>
          <a:p>
            <a:pPr algn="just"/>
            <a:r>
              <a:rPr lang="uz-Cyrl-UZ" sz="3000" dirty="0" smtClean="0">
                <a:latin typeface="Times New Roman" pitchFamily="18" charset="0"/>
                <a:cs typeface="Times New Roman" pitchFamily="18" charset="0"/>
              </a:rPr>
              <a:t>педагоглар </a:t>
            </a:r>
            <a:r>
              <a:rPr lang="uz-Cyrl-UZ" sz="3000" dirty="0">
                <a:latin typeface="Times New Roman" pitchFamily="18" charset="0"/>
                <a:cs typeface="Times New Roman" pitchFamily="18" charset="0"/>
              </a:rPr>
              <a:t>ўртасида вазифаларнинг тақсимланишини;</a:t>
            </a:r>
          </a:p>
          <a:p>
            <a:pPr algn="just"/>
            <a:r>
              <a:rPr lang="uz-Cyrl-UZ" sz="3000" dirty="0" smtClean="0">
                <a:latin typeface="Times New Roman" pitchFamily="18" charset="0"/>
                <a:cs typeface="Times New Roman" pitchFamily="18" charset="0"/>
              </a:rPr>
              <a:t>таълим </a:t>
            </a:r>
            <a:r>
              <a:rPr lang="uz-Cyrl-UZ" sz="3000" dirty="0">
                <a:latin typeface="Times New Roman" pitchFamily="18" charset="0"/>
                <a:cs typeface="Times New Roman" pitchFamily="18" charset="0"/>
              </a:rPr>
              <a:t>жараёнини ташкил қилишни такомиллаштириш ва педагогик</a:t>
            </a:r>
          </a:p>
          <a:p>
            <a:pPr algn="just"/>
            <a:r>
              <a:rPr lang="uz-Cyrl-UZ" sz="3000" dirty="0">
                <a:latin typeface="Times New Roman" pitchFamily="18" charset="0"/>
                <a:cs typeface="Times New Roman" pitchFamily="18" charset="0"/>
              </a:rPr>
              <a:t>фаолиятнинг самарадорлигини мониторинг этишни тақозо этади.</a:t>
            </a:r>
          </a:p>
          <a:p>
            <a:endParaRPr lang="uz-Cyrl-UZ" dirty="0"/>
          </a:p>
        </p:txBody>
      </p:sp>
    </p:spTree>
    <p:extLst>
      <p:ext uri="{BB962C8B-B14F-4D97-AF65-F5344CB8AC3E}">
        <p14:creationId xmlns:p14="http://schemas.microsoft.com/office/powerpoint/2010/main" val="10857722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lnSpcReduction="10000"/>
          </a:bodyPr>
          <a:lstStyle/>
          <a:p>
            <a:pPr algn="just"/>
            <a:r>
              <a:rPr lang="uz-Cyrl-UZ" sz="3000" b="1" i="1" dirty="0">
                <a:solidFill>
                  <a:srgbClr val="FF0000"/>
                </a:solidFill>
                <a:latin typeface="Times New Roman" pitchFamily="18" charset="0"/>
                <a:cs typeface="Times New Roman" pitchFamily="18" charset="0"/>
              </a:rPr>
              <a:t>Замонавий ахборот технологияларининг таълим жараёнларига жорий этилиши:</a:t>
            </a:r>
            <a:endParaRPr lang="uz-Cyrl-UZ" sz="3000" dirty="0">
              <a:solidFill>
                <a:srgbClr val="FF0000"/>
              </a:solidFill>
              <a:latin typeface="Times New Roman" pitchFamily="18" charset="0"/>
              <a:cs typeface="Times New Roman" pitchFamily="18" charset="0"/>
            </a:endParaRPr>
          </a:p>
          <a:p>
            <a:pPr algn="just"/>
            <a:r>
              <a:rPr lang="uz-Cyrl-UZ" sz="3000" dirty="0" smtClean="0">
                <a:latin typeface="Times New Roman" pitchFamily="18" charset="0"/>
                <a:cs typeface="Times New Roman" pitchFamily="18" charset="0"/>
              </a:rPr>
              <a:t>ўрганилаётган </a:t>
            </a:r>
            <a:r>
              <a:rPr lang="uz-Cyrl-UZ" sz="3000" dirty="0">
                <a:latin typeface="Times New Roman" pitchFamily="18" charset="0"/>
                <a:cs typeface="Times New Roman" pitchFamily="18" charset="0"/>
              </a:rPr>
              <a:t>ҳодиса ва жараёнларни моделлаштириш орқали </a:t>
            </a:r>
            <a:r>
              <a:rPr lang="uz-Cyrl-UZ" sz="3000" dirty="0" smtClean="0">
                <a:latin typeface="Times New Roman" pitchFamily="18" charset="0"/>
                <a:cs typeface="Times New Roman" pitchFamily="18" charset="0"/>
              </a:rPr>
              <a:t>фан соҳасини </a:t>
            </a:r>
            <a:r>
              <a:rPr lang="uz-Cyrl-UZ" sz="3000" dirty="0">
                <a:latin typeface="Times New Roman" pitchFamily="18" charset="0"/>
                <a:cs typeface="Times New Roman" pitchFamily="18" charset="0"/>
              </a:rPr>
              <a:t>чуқур ўзлаштирилишига;</a:t>
            </a:r>
          </a:p>
          <a:p>
            <a:pPr algn="just"/>
            <a:r>
              <a:rPr lang="uz-Cyrl-UZ" sz="3000" dirty="0" smtClean="0">
                <a:latin typeface="Times New Roman" pitchFamily="18" charset="0"/>
                <a:cs typeface="Times New Roman" pitchFamily="18" charset="0"/>
              </a:rPr>
              <a:t>ўқув </a:t>
            </a:r>
            <a:r>
              <a:rPr lang="uz-Cyrl-UZ" sz="3000" dirty="0">
                <a:latin typeface="Times New Roman" pitchFamily="18" charset="0"/>
                <a:cs typeface="Times New Roman" pitchFamily="18" charset="0"/>
              </a:rPr>
              <a:t>фаолиятининг хилма-хил ташкил этилиши ҳисобига </a:t>
            </a:r>
            <a:r>
              <a:rPr lang="uz-Cyrl-UZ" sz="3000" dirty="0" smtClean="0">
                <a:latin typeface="Times New Roman" pitchFamily="18" charset="0"/>
                <a:cs typeface="Times New Roman" pitchFamily="18" charset="0"/>
              </a:rPr>
              <a:t>тингловчининг мустақил </a:t>
            </a:r>
            <a:r>
              <a:rPr lang="uz-Cyrl-UZ" sz="3000" dirty="0">
                <a:latin typeface="Times New Roman" pitchFamily="18" charset="0"/>
                <a:cs typeface="Times New Roman" pitchFamily="18" charset="0"/>
              </a:rPr>
              <a:t>фаолияти соҳасининг кенгайишига;</a:t>
            </a:r>
          </a:p>
          <a:p>
            <a:pPr algn="just"/>
            <a:r>
              <a:rPr lang="uz-Cyrl-UZ" sz="3000" dirty="0" smtClean="0">
                <a:latin typeface="Times New Roman" pitchFamily="18" charset="0"/>
                <a:cs typeface="Times New Roman" pitchFamily="18" charset="0"/>
              </a:rPr>
              <a:t>интерактив </a:t>
            </a:r>
            <a:r>
              <a:rPr lang="uz-Cyrl-UZ" sz="3000" dirty="0">
                <a:latin typeface="Times New Roman" pitchFamily="18" charset="0"/>
                <a:cs typeface="Times New Roman" pitchFamily="18" charset="0"/>
              </a:rPr>
              <a:t>мулоқот имкониятларининг жорий этилиши асосида ўқитиш</a:t>
            </a:r>
          </a:p>
          <a:p>
            <a:pPr algn="just"/>
            <a:r>
              <a:rPr lang="uz-Cyrl-UZ" sz="3000" dirty="0">
                <a:latin typeface="Times New Roman" pitchFamily="18" charset="0"/>
                <a:cs typeface="Times New Roman" pitchFamily="18" charset="0"/>
              </a:rPr>
              <a:t>жараёнини индивидуаллаштириш ва дифференциялаштиришга;</a:t>
            </a:r>
          </a:p>
          <a:p>
            <a:endParaRPr lang="uz-Cyrl-UZ" dirty="0"/>
          </a:p>
        </p:txBody>
      </p:sp>
    </p:spTree>
    <p:extLst>
      <p:ext uri="{BB962C8B-B14F-4D97-AF65-F5344CB8AC3E}">
        <p14:creationId xmlns:p14="http://schemas.microsoft.com/office/powerpoint/2010/main" val="357490382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1318</Words>
  <Application>Microsoft Office PowerPoint</Application>
  <PresentationFormat>Экран (4:3)</PresentationFormat>
  <Paragraphs>101</Paragraphs>
  <Slides>26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26</vt:i4>
      </vt:variant>
    </vt:vector>
  </HeadingPairs>
  <TitlesOfParts>
    <vt:vector size="27" baseType="lpstr">
      <vt:lpstr>Тема Office</vt:lpstr>
      <vt:lpstr>Презентация PowerPoint</vt:lpstr>
      <vt:lpstr> КИРИШ </vt:lpstr>
      <vt:lpstr> 1. Таълимда ахборот технологиялари(АТ) фанининг предмети, мақсади ва вазифалари.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2. Ахборот тушунчаси, ахборотнинг хусусияти, ахборотнинг асосий тавсифи, ахборотнинг синтактик, семантик ва прагматик ўлчовлари </vt:lpstr>
      <vt:lpstr>Презентация PowerPoint</vt:lpstr>
      <vt:lpstr>Презентация PowerPoint</vt:lpstr>
      <vt:lpstr>Презентация PowerPoint</vt:lpstr>
      <vt:lpstr>Презентация PowerPoint</vt:lpstr>
      <vt:lpstr> Маълумотларни кодлаш, компьютернинг ишлаш принциплари. </vt:lpstr>
      <vt:lpstr>Презентация PowerPoint</vt:lpstr>
      <vt:lpstr>Презентация PowerPoint</vt:lpstr>
      <vt:lpstr>Презентация PowerPoint</vt:lpstr>
      <vt:lpstr>Презентация PowerPoint</vt:lpstr>
      <vt:lpstr>Презентация PowerPoint</vt:lpstr>
      <vt:lpstr>Назорат саволлари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10</cp:revision>
  <dcterms:created xsi:type="dcterms:W3CDTF">2019-01-14T22:31:53Z</dcterms:created>
  <dcterms:modified xsi:type="dcterms:W3CDTF">2019-10-20T16:24:12Z</dcterms:modified>
</cp:coreProperties>
</file>