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1" r:id="rId3"/>
    <p:sldId id="283" r:id="rId4"/>
    <p:sldId id="257" r:id="rId5"/>
    <p:sldId id="258" r:id="rId6"/>
    <p:sldId id="259" r:id="rId7"/>
    <p:sldId id="260" r:id="rId8"/>
    <p:sldId id="261" r:id="rId9"/>
    <p:sldId id="262" r:id="rId10"/>
    <p:sldId id="270" r:id="rId11"/>
    <p:sldId id="271" r:id="rId12"/>
    <p:sldId id="272" r:id="rId13"/>
    <p:sldId id="273" r:id="rId14"/>
    <p:sldId id="274" r:id="rId15"/>
    <p:sldId id="275" r:id="rId16"/>
    <p:sldId id="276" r:id="rId17"/>
    <p:sldId id="277" r:id="rId18"/>
    <p:sldId id="278" r:id="rId19"/>
    <p:sldId id="279" r:id="rId20"/>
    <p:sldId id="263" r:id="rId21"/>
    <p:sldId id="264" r:id="rId22"/>
    <p:sldId id="265" r:id="rId23"/>
    <p:sldId id="266" r:id="rId24"/>
    <p:sldId id="267" r:id="rId25"/>
    <p:sldId id="268" r:id="rId26"/>
    <p:sldId id="269" r:id="rId2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07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20.10.2019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mc:AlternateContent xmlns:mc="http://schemas.openxmlformats.org/markup-compatibility/2006" xmlns:p14="http://schemas.microsoft.com/office/powerpoint/2010/main">
    <mc:Choice Requires="p14">
      <p:transition spd="slow" p14:dur="1500">
        <p:split orient="vert"/>
        <p:sndAc>
          <p:stSnd>
            <p:snd r:embed="rId1" name="chimes.wav"/>
          </p:stSnd>
        </p:sndAc>
      </p:transition>
    </mc:Choice>
    <mc:Fallback xmlns="">
      <p:transition spd="slow">
        <p:split orient="vert"/>
        <p:sndAc>
          <p:stSnd>
            <p:snd r:embed="rId3" name="chimes.wav"/>
          </p:stSnd>
        </p:sndAc>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20.10.2019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mc:AlternateContent xmlns:mc="http://schemas.openxmlformats.org/markup-compatibility/2006" xmlns:p14="http://schemas.microsoft.com/office/powerpoint/2010/main">
    <mc:Choice Requires="p14">
      <p:transition spd="slow" p14:dur="1500">
        <p:split orient="vert"/>
        <p:sndAc>
          <p:stSnd>
            <p:snd r:embed="rId1" name="chimes.wav"/>
          </p:stSnd>
        </p:sndAc>
      </p:transition>
    </mc:Choice>
    <mc:Fallback xmlns="">
      <p:transition spd="slow">
        <p:split orient="vert"/>
        <p:sndAc>
          <p:stSnd>
            <p:snd r:embed="rId3" name="chimes.wav"/>
          </p:stSnd>
        </p:sndAc>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20.10.2019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mc:AlternateContent xmlns:mc="http://schemas.openxmlformats.org/markup-compatibility/2006" xmlns:p14="http://schemas.microsoft.com/office/powerpoint/2010/main">
    <mc:Choice Requires="p14">
      <p:transition spd="slow" p14:dur="1500">
        <p:split orient="vert"/>
        <p:sndAc>
          <p:stSnd>
            <p:snd r:embed="rId1" name="chimes.wav"/>
          </p:stSnd>
        </p:sndAc>
      </p:transition>
    </mc:Choice>
    <mc:Fallback xmlns="">
      <p:transition spd="slow">
        <p:split orient="vert"/>
        <p:sndAc>
          <p:stSnd>
            <p:snd r:embed="rId3" name="chimes.wav"/>
          </p:stSnd>
        </p:sndAc>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20.10.2019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mc:AlternateContent xmlns:mc="http://schemas.openxmlformats.org/markup-compatibility/2006" xmlns:p14="http://schemas.microsoft.com/office/powerpoint/2010/main">
    <mc:Choice Requires="p14">
      <p:transition spd="slow" p14:dur="1500">
        <p:split orient="vert"/>
        <p:sndAc>
          <p:stSnd>
            <p:snd r:embed="rId1" name="chimes.wav"/>
          </p:stSnd>
        </p:sndAc>
      </p:transition>
    </mc:Choice>
    <mc:Fallback xmlns="">
      <p:transition spd="slow">
        <p:split orient="vert"/>
        <p:sndAc>
          <p:stSnd>
            <p:snd r:embed="rId3" name="chimes.wav"/>
          </p:stSnd>
        </p:sndAc>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20.10.2019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mc:AlternateContent xmlns:mc="http://schemas.openxmlformats.org/markup-compatibility/2006" xmlns:p14="http://schemas.microsoft.com/office/powerpoint/2010/main">
    <mc:Choice Requires="p14">
      <p:transition spd="slow" p14:dur="1500">
        <p:split orient="vert"/>
        <p:sndAc>
          <p:stSnd>
            <p:snd r:embed="rId1" name="chimes.wav"/>
          </p:stSnd>
        </p:sndAc>
      </p:transition>
    </mc:Choice>
    <mc:Fallback xmlns="">
      <p:transition spd="slow">
        <p:split orient="vert"/>
        <p:sndAc>
          <p:stSnd>
            <p:snd r:embed="rId3" name="chimes.wav"/>
          </p:stSnd>
        </p:sndAc>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20.10.2019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mc:AlternateContent xmlns:mc="http://schemas.openxmlformats.org/markup-compatibility/2006" xmlns:p14="http://schemas.microsoft.com/office/powerpoint/2010/main">
    <mc:Choice Requires="p14">
      <p:transition spd="slow" p14:dur="1500">
        <p:split orient="vert"/>
        <p:sndAc>
          <p:stSnd>
            <p:snd r:embed="rId1" name="chimes.wav"/>
          </p:stSnd>
        </p:sndAc>
      </p:transition>
    </mc:Choice>
    <mc:Fallback xmlns="">
      <p:transition spd="slow">
        <p:split orient="vert"/>
        <p:sndAc>
          <p:stSnd>
            <p:snd r:embed="rId3" name="chimes.wav"/>
          </p:stSnd>
        </p:sndAc>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20.10.2019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mc:AlternateContent xmlns:mc="http://schemas.openxmlformats.org/markup-compatibility/2006" xmlns:p14="http://schemas.microsoft.com/office/powerpoint/2010/main">
    <mc:Choice Requires="p14">
      <p:transition spd="slow" p14:dur="1500">
        <p:split orient="vert"/>
        <p:sndAc>
          <p:stSnd>
            <p:snd r:embed="rId1" name="chimes.wav"/>
          </p:stSnd>
        </p:sndAc>
      </p:transition>
    </mc:Choice>
    <mc:Fallback xmlns="">
      <p:transition spd="slow">
        <p:split orient="vert"/>
        <p:sndAc>
          <p:stSnd>
            <p:snd r:embed="rId3" name="chimes.wav"/>
          </p:stSnd>
        </p:sndAc>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20.10.2019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mc:AlternateContent xmlns:mc="http://schemas.openxmlformats.org/markup-compatibility/2006" xmlns:p14="http://schemas.microsoft.com/office/powerpoint/2010/main">
    <mc:Choice Requires="p14">
      <p:transition spd="slow" p14:dur="1500">
        <p:split orient="vert"/>
        <p:sndAc>
          <p:stSnd>
            <p:snd r:embed="rId1" name="chimes.wav"/>
          </p:stSnd>
        </p:sndAc>
      </p:transition>
    </mc:Choice>
    <mc:Fallback xmlns="">
      <p:transition spd="slow">
        <p:split orient="vert"/>
        <p:sndAc>
          <p:stSnd>
            <p:snd r:embed="rId3" name="chimes.wav"/>
          </p:stSnd>
        </p:sndAc>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20.10.2019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mc:AlternateContent xmlns:mc="http://schemas.openxmlformats.org/markup-compatibility/2006" xmlns:p14="http://schemas.microsoft.com/office/powerpoint/2010/main">
    <mc:Choice Requires="p14">
      <p:transition spd="slow" p14:dur="1500">
        <p:split orient="vert"/>
        <p:sndAc>
          <p:stSnd>
            <p:snd r:embed="rId1" name="chimes.wav"/>
          </p:stSnd>
        </p:sndAc>
      </p:transition>
    </mc:Choice>
    <mc:Fallback xmlns="">
      <p:transition spd="slow">
        <p:split orient="vert"/>
        <p:sndAc>
          <p:stSnd>
            <p:snd r:embed="rId3" name="chimes.wav"/>
          </p:stSnd>
        </p:sndAc>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20.10.2019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mc:AlternateContent xmlns:mc="http://schemas.openxmlformats.org/markup-compatibility/2006" xmlns:p14="http://schemas.microsoft.com/office/powerpoint/2010/main">
    <mc:Choice Requires="p14">
      <p:transition spd="slow" p14:dur="1500">
        <p:split orient="vert"/>
        <p:sndAc>
          <p:stSnd>
            <p:snd r:embed="rId1" name="chimes.wav"/>
          </p:stSnd>
        </p:sndAc>
      </p:transition>
    </mc:Choice>
    <mc:Fallback xmlns="">
      <p:transition spd="slow">
        <p:split orient="vert"/>
        <p:sndAc>
          <p:stSnd>
            <p:snd r:embed="rId3" name="chimes.wav"/>
          </p:stSnd>
        </p:sndAc>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20.10.2019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mc:AlternateContent xmlns:mc="http://schemas.openxmlformats.org/markup-compatibility/2006" xmlns:p14="http://schemas.microsoft.com/office/powerpoint/2010/main">
    <mc:Choice Requires="p14">
      <p:transition spd="slow" p14:dur="1500">
        <p:split orient="vert"/>
        <p:sndAc>
          <p:stSnd>
            <p:snd r:embed="rId1" name="chimes.wav"/>
          </p:stSnd>
        </p:sndAc>
      </p:transition>
    </mc:Choice>
    <mc:Fallback xmlns="">
      <p:transition spd="slow">
        <p:split orient="vert"/>
        <p:sndAc>
          <p:stSnd>
            <p:snd r:embed="rId3" name="chimes.wav"/>
          </p:stSnd>
        </p:sndAc>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audio" Target="../media/audio1.wav"/></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20.10.2019</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500">
        <p:split orient="vert"/>
        <p:sndAc>
          <p:stSnd>
            <p:snd r:embed="rId13" name="chimes.wav"/>
          </p:stSnd>
        </p:sndAc>
      </p:transition>
    </mc:Choice>
    <mc:Fallback xmlns="">
      <p:transition spd="slow">
        <p:split orient="vert"/>
        <p:sndAc>
          <p:stSnd>
            <p:snd r:embed="rId14" name="chimes.wav"/>
          </p:stSnd>
        </p:sndAc>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1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audio" Target="../media/audio1.wav"/><Relationship Id="rId1" Type="http://schemas.openxmlformats.org/officeDocument/2006/relationships/slideLayout" Target="../slideLayouts/slideLayout2.xml"/><Relationship Id="rId5" Type="http://schemas.openxmlformats.org/officeDocument/2006/relationships/audio" Target="../media/audio1.wav"/><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2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audio" Target="../media/audio1.wav"/><Relationship Id="rId1" Type="http://schemas.openxmlformats.org/officeDocument/2006/relationships/slideLayout" Target="../slideLayouts/slideLayout2.xml"/><Relationship Id="rId6" Type="http://schemas.openxmlformats.org/officeDocument/2006/relationships/audio" Target="../media/audio1.wav"/><Relationship Id="rId5" Type="http://schemas.openxmlformats.org/officeDocument/2006/relationships/image" Target="../media/image12.emf"/><Relationship Id="rId4" Type="http://schemas.openxmlformats.org/officeDocument/2006/relationships/image" Target="../media/image11.emf"/></Relationships>
</file>

<file path=ppt/slides/_rels/slide2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323528" y="548680"/>
            <a:ext cx="8496944" cy="5904656"/>
          </a:xfrm>
        </p:spPr>
        <p:txBody>
          <a:bodyPr>
            <a:normAutofit/>
          </a:bodyPr>
          <a:lstStyle/>
          <a:p>
            <a:r>
              <a:rPr lang="uz-Cyrl-UZ" sz="3000" b="1" dirty="0" smtClean="0">
                <a:solidFill>
                  <a:schemeClr val="tx1"/>
                </a:solidFill>
                <a:latin typeface="Times New Roman" pitchFamily="18" charset="0"/>
                <a:cs typeface="Times New Roman" pitchFamily="18" charset="0"/>
              </a:rPr>
              <a:t>5</a:t>
            </a:r>
            <a:r>
              <a:rPr lang="ru-RU" sz="3000" b="1" dirty="0" smtClean="0">
                <a:solidFill>
                  <a:schemeClr val="tx1"/>
                </a:solidFill>
                <a:latin typeface="Times New Roman" pitchFamily="18" charset="0"/>
                <a:cs typeface="Times New Roman" pitchFamily="18" charset="0"/>
              </a:rPr>
              <a:t>- </a:t>
            </a:r>
            <a:r>
              <a:rPr lang="uz-Cyrl-UZ" sz="3000" b="1" dirty="0">
                <a:solidFill>
                  <a:schemeClr val="tx1"/>
                </a:solidFill>
                <a:latin typeface="Times New Roman" pitchFamily="18" charset="0"/>
                <a:cs typeface="Times New Roman" pitchFamily="18" charset="0"/>
              </a:rPr>
              <a:t>МАВЗУ: </a:t>
            </a:r>
            <a:r>
              <a:rPr lang="uz-Cyrl-UZ" sz="3000" b="1">
                <a:solidFill>
                  <a:schemeClr val="tx1"/>
                </a:solidFill>
                <a:latin typeface="Times New Roman" pitchFamily="18" charset="0"/>
                <a:cs typeface="Times New Roman" pitchFamily="18" charset="0"/>
              </a:rPr>
              <a:t>КОМПЬЮТЕР </a:t>
            </a:r>
            <a:r>
              <a:rPr lang="uz-Cyrl-UZ" sz="3000" b="1" smtClean="0">
                <a:solidFill>
                  <a:schemeClr val="tx1"/>
                </a:solidFill>
                <a:latin typeface="Times New Roman" pitchFamily="18" charset="0"/>
                <a:cs typeface="Times New Roman" pitchFamily="18" charset="0"/>
              </a:rPr>
              <a:t>ГРАФИКАСИ</a:t>
            </a:r>
            <a:endParaRPr lang="uz-Cyrl-UZ" sz="3000" dirty="0">
              <a:solidFill>
                <a:schemeClr val="tx1"/>
              </a:solidFill>
              <a:latin typeface="Times New Roman" pitchFamily="18" charset="0"/>
              <a:cs typeface="Times New Roman" pitchFamily="18" charset="0"/>
            </a:endParaRPr>
          </a:p>
          <a:p>
            <a:r>
              <a:rPr lang="uz-Cyrl-UZ" sz="3000" b="1" dirty="0">
                <a:solidFill>
                  <a:schemeClr val="tx1"/>
                </a:solidFill>
                <a:latin typeface="Times New Roman" pitchFamily="18" charset="0"/>
                <a:cs typeface="Times New Roman" pitchFamily="18" charset="0"/>
              </a:rPr>
              <a:t>Режа</a:t>
            </a:r>
            <a:endParaRPr lang="uz-Cyrl-UZ" sz="3000" dirty="0">
              <a:solidFill>
                <a:schemeClr val="tx1"/>
              </a:solidFill>
              <a:latin typeface="Times New Roman" pitchFamily="18" charset="0"/>
              <a:cs typeface="Times New Roman" pitchFamily="18" charset="0"/>
            </a:endParaRPr>
          </a:p>
          <a:p>
            <a:pPr lvl="0" algn="just"/>
            <a:r>
              <a:rPr lang="uz-Cyrl-UZ" sz="3000" b="1" dirty="0" smtClean="0">
                <a:solidFill>
                  <a:schemeClr val="tx1"/>
                </a:solidFill>
                <a:latin typeface="Times New Roman" pitchFamily="18" charset="0"/>
                <a:cs typeface="Times New Roman" pitchFamily="18" charset="0"/>
              </a:rPr>
              <a:t>1. Компьютер </a:t>
            </a:r>
            <a:r>
              <a:rPr lang="uz-Cyrl-UZ" sz="3000" b="1" dirty="0">
                <a:solidFill>
                  <a:schemeClr val="tx1"/>
                </a:solidFill>
                <a:latin typeface="Times New Roman" pitchFamily="18" charset="0"/>
                <a:cs typeface="Times New Roman" pitchFamily="18" charset="0"/>
              </a:rPr>
              <a:t>графикаси. Компьютер графикаси турлари: векторли, растрли, фрактал, CД-графика. </a:t>
            </a:r>
            <a:endParaRPr lang="uz-Cyrl-UZ" sz="3000" dirty="0">
              <a:solidFill>
                <a:schemeClr val="tx1"/>
              </a:solidFill>
              <a:latin typeface="Times New Roman" pitchFamily="18" charset="0"/>
              <a:cs typeface="Times New Roman" pitchFamily="18" charset="0"/>
            </a:endParaRPr>
          </a:p>
          <a:p>
            <a:pPr lvl="0" algn="just"/>
            <a:r>
              <a:rPr lang="uz-Cyrl-UZ" sz="3000" b="1" dirty="0" smtClean="0">
                <a:solidFill>
                  <a:schemeClr val="tx1"/>
                </a:solidFill>
                <a:latin typeface="Times New Roman" pitchFamily="18" charset="0"/>
                <a:cs typeface="Times New Roman" pitchFamily="18" charset="0"/>
              </a:rPr>
              <a:t>2. График </a:t>
            </a:r>
            <a:r>
              <a:rPr lang="uz-Cyrl-UZ" sz="3000" b="1" dirty="0">
                <a:solidFill>
                  <a:schemeClr val="tx1"/>
                </a:solidFill>
                <a:latin typeface="Times New Roman" pitchFamily="18" charset="0"/>
                <a:cs typeface="Times New Roman" pitchFamily="18" charset="0"/>
              </a:rPr>
              <a:t>ахборотлар билан ишлаш технологияси. График ахборотларни киритишнинг махсус воситалари. </a:t>
            </a:r>
            <a:endParaRPr lang="uz-Cyrl-UZ" sz="3000" dirty="0">
              <a:solidFill>
                <a:schemeClr val="tx1"/>
              </a:solidFill>
              <a:latin typeface="Times New Roman" pitchFamily="18" charset="0"/>
              <a:cs typeface="Times New Roman" pitchFamily="18" charset="0"/>
            </a:endParaRPr>
          </a:p>
          <a:p>
            <a:pPr lvl="0" algn="just"/>
            <a:r>
              <a:rPr lang="uz-Cyrl-UZ" sz="3000" b="1" dirty="0" smtClean="0">
                <a:solidFill>
                  <a:schemeClr val="tx1"/>
                </a:solidFill>
                <a:latin typeface="Times New Roman" pitchFamily="18" charset="0"/>
                <a:cs typeface="Times New Roman" pitchFamily="18" charset="0"/>
              </a:rPr>
              <a:t>3. График </a:t>
            </a:r>
            <a:r>
              <a:rPr lang="uz-Cyrl-UZ" sz="3000" b="1" dirty="0">
                <a:solidFill>
                  <a:schemeClr val="tx1"/>
                </a:solidFill>
                <a:latin typeface="Times New Roman" pitchFamily="18" charset="0"/>
                <a:cs typeface="Times New Roman" pitchFamily="18" charset="0"/>
              </a:rPr>
              <a:t>ахбортларни киритиш, таҳрирлаш ва чиқаришнинг дастурий воситалари. Тасвирларга ишлов бериш.</a:t>
            </a:r>
            <a:endParaRPr lang="uz-Cyrl-UZ" sz="3000" dirty="0">
              <a:solidFill>
                <a:schemeClr val="tx1"/>
              </a:solidFill>
              <a:latin typeface="Times New Roman" pitchFamily="18" charset="0"/>
              <a:cs typeface="Times New Roman" pitchFamily="18" charset="0"/>
            </a:endParaRPr>
          </a:p>
          <a:p>
            <a:endParaRPr lang="uz-Cyrl-UZ" dirty="0"/>
          </a:p>
        </p:txBody>
      </p:sp>
    </p:spTree>
    <p:extLst>
      <p:ext uri="{BB962C8B-B14F-4D97-AF65-F5344CB8AC3E}">
        <p14:creationId xmlns:p14="http://schemas.microsoft.com/office/powerpoint/2010/main" val="2896401954"/>
      </p:ext>
    </p:extLst>
  </p:cSld>
  <p:clrMapOvr>
    <a:masterClrMapping/>
  </p:clrMapOvr>
  <mc:AlternateContent xmlns:mc="http://schemas.openxmlformats.org/markup-compatibility/2006" xmlns:p14="http://schemas.microsoft.com/office/powerpoint/2010/main">
    <mc:Choice Requires="p14">
      <p:transition spd="slow" p14:dur="1500">
        <p:split orient="vert"/>
        <p:sndAc>
          <p:stSnd>
            <p:snd r:embed="rId2" name="chimes.wav"/>
          </p:stSnd>
        </p:sndAc>
      </p:transition>
    </mc:Choice>
    <mc:Fallback xmlns="">
      <p:transition spd="slow">
        <p:split orient="vert"/>
        <p:sndAc>
          <p:stSnd>
            <p:snd r:embed="rId3"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out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out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37"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out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37"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out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37"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outVertic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229600" cy="5505475"/>
          </a:xfrm>
        </p:spPr>
        <p:txBody>
          <a:bodyPr>
            <a:normAutofit/>
          </a:bodyPr>
          <a:lstStyle/>
          <a:p>
            <a:pPr algn="just"/>
            <a:r>
              <a:rPr lang="uz-Cyrl-UZ" dirty="0">
                <a:latin typeface="Times New Roman" pitchFamily="18" charset="0"/>
                <a:cs typeface="Times New Roman" pitchFamily="18" charset="0"/>
              </a:rPr>
              <a:t>Компьютер экрани ҳар қандай тасвирни майда нуқталарнинг мажмуйи сифатида акс эттиради. Экраннинг ҳар бир шундай нуқтаси </a:t>
            </a:r>
            <a:r>
              <a:rPr lang="uz-Cyrl-UZ" b="1" dirty="0">
                <a:solidFill>
                  <a:srgbClr val="FF0000"/>
                </a:solidFill>
                <a:latin typeface="Times New Roman" pitchFamily="18" charset="0"/>
                <a:cs typeface="Times New Roman" pitchFamily="18" charset="0"/>
              </a:rPr>
              <a:t>пиксел</a:t>
            </a:r>
            <a:r>
              <a:rPr lang="uz-Cyrl-UZ" dirty="0">
                <a:latin typeface="Times New Roman" pitchFamily="18" charset="0"/>
                <a:cs typeface="Times New Roman" pitchFamily="18" charset="0"/>
              </a:rPr>
              <a:t> деб аталади. Экрандаги тасвирнинг бирор қисми катталаштирилса, пиксел рангли тўғри тўртбурчак шаклига эгалигини кўриш мумкин. Пикселларнинг экранда жойлашишини шахмат доскасидаги катакларнинг жойлашишига ёки рангли жадвалга ўхшатиш мумкин</a:t>
            </a:r>
          </a:p>
        </p:txBody>
      </p:sp>
    </p:spTree>
    <p:extLst>
      <p:ext uri="{BB962C8B-B14F-4D97-AF65-F5344CB8AC3E}">
        <p14:creationId xmlns:p14="http://schemas.microsoft.com/office/powerpoint/2010/main" val="338498726"/>
      </p:ext>
    </p:extLst>
  </p:cSld>
  <p:clrMapOvr>
    <a:masterClrMapping/>
  </p:clrMapOvr>
  <mc:AlternateContent xmlns:mc="http://schemas.openxmlformats.org/markup-compatibility/2006" xmlns:p14="http://schemas.microsoft.com/office/powerpoint/2010/main">
    <mc:Choice Requires="p14">
      <p:transition spd="slow" p14:dur="1500">
        <p:split orient="vert"/>
        <p:sndAc>
          <p:stSnd>
            <p:snd r:embed="rId2" name="chimes.wav"/>
          </p:stSnd>
        </p:sndAc>
      </p:transition>
    </mc:Choice>
    <mc:Fallback xmlns="">
      <p:transition spd="slow">
        <p:split orient="vert"/>
        <p:sndAc>
          <p:stSnd>
            <p:snd r:embed="rId3" name="chimes.wav"/>
          </p:stSnd>
        </p:sndAc>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z-Cyrl-UZ" sz="2800" b="1" dirty="0" smtClean="0">
                <a:solidFill>
                  <a:srgbClr val="FF0000"/>
                </a:solidFill>
                <a:latin typeface="Times New Roman" pitchFamily="18" charset="0"/>
                <a:cs typeface="Times New Roman" pitchFamily="18" charset="0"/>
              </a:rPr>
              <a:t/>
            </a:r>
            <a:br>
              <a:rPr lang="uz-Cyrl-UZ" sz="2800" b="1" dirty="0" smtClean="0">
                <a:solidFill>
                  <a:srgbClr val="FF0000"/>
                </a:solidFill>
                <a:latin typeface="Times New Roman" pitchFamily="18" charset="0"/>
                <a:cs typeface="Times New Roman" pitchFamily="18" charset="0"/>
              </a:rPr>
            </a:br>
            <a:r>
              <a:rPr lang="uz-Cyrl-UZ" sz="2800" b="1" dirty="0">
                <a:solidFill>
                  <a:srgbClr val="FF0000"/>
                </a:solidFill>
                <a:latin typeface="Times New Roman" pitchFamily="18" charset="0"/>
                <a:cs typeface="Times New Roman" pitchFamily="18" charset="0"/>
              </a:rPr>
              <a:t/>
            </a:r>
            <a:br>
              <a:rPr lang="uz-Cyrl-UZ" sz="2800" b="1" dirty="0">
                <a:solidFill>
                  <a:srgbClr val="FF0000"/>
                </a:solidFill>
                <a:latin typeface="Times New Roman" pitchFamily="18" charset="0"/>
                <a:cs typeface="Times New Roman" pitchFamily="18" charset="0"/>
              </a:rPr>
            </a:br>
            <a:r>
              <a:rPr lang="uz-Cyrl-UZ" sz="2800" b="1" dirty="0" smtClean="0">
                <a:solidFill>
                  <a:srgbClr val="FF0000"/>
                </a:solidFill>
                <a:latin typeface="Times New Roman" pitchFamily="18" charset="0"/>
                <a:cs typeface="Times New Roman" pitchFamily="18" charset="0"/>
              </a:rPr>
              <a:t/>
            </a:r>
            <a:br>
              <a:rPr lang="uz-Cyrl-UZ" sz="2800" b="1" dirty="0" smtClean="0">
                <a:solidFill>
                  <a:srgbClr val="FF0000"/>
                </a:solidFill>
                <a:latin typeface="Times New Roman" pitchFamily="18" charset="0"/>
                <a:cs typeface="Times New Roman" pitchFamily="18" charset="0"/>
              </a:rPr>
            </a:br>
            <a:r>
              <a:rPr lang="uz-Cyrl-UZ" sz="2800" b="1" dirty="0">
                <a:solidFill>
                  <a:srgbClr val="FF0000"/>
                </a:solidFill>
                <a:latin typeface="Times New Roman" pitchFamily="18" charset="0"/>
                <a:cs typeface="Times New Roman" pitchFamily="18" charset="0"/>
              </a:rPr>
              <a:t/>
            </a:r>
            <a:br>
              <a:rPr lang="uz-Cyrl-UZ" sz="2800" b="1" dirty="0">
                <a:solidFill>
                  <a:srgbClr val="FF0000"/>
                </a:solidFill>
                <a:latin typeface="Times New Roman" pitchFamily="18" charset="0"/>
                <a:cs typeface="Times New Roman" pitchFamily="18" charset="0"/>
              </a:rPr>
            </a:br>
            <a:r>
              <a:rPr lang="uz-Cyrl-UZ" sz="2800" b="1" dirty="0" smtClean="0">
                <a:solidFill>
                  <a:srgbClr val="FF0000"/>
                </a:solidFill>
                <a:latin typeface="Times New Roman" pitchFamily="18" charset="0"/>
                <a:cs typeface="Times New Roman" pitchFamily="18" charset="0"/>
              </a:rPr>
              <a:t>Тасвирнинг </a:t>
            </a:r>
            <a:r>
              <a:rPr lang="uz-Cyrl-UZ" sz="2800" b="1" dirty="0">
                <a:solidFill>
                  <a:srgbClr val="FF0000"/>
                </a:solidFill>
                <a:latin typeface="Times New Roman" pitchFamily="18" charset="0"/>
                <a:cs typeface="Times New Roman" pitchFamily="18" charset="0"/>
              </a:rPr>
              <a:t>ажратилган қисмини</a:t>
            </a:r>
            <a:r>
              <a:rPr lang="en-US" sz="2800" b="1" dirty="0">
                <a:solidFill>
                  <a:srgbClr val="FF0000"/>
                </a:solidFill>
                <a:latin typeface="Times New Roman" pitchFamily="18" charset="0"/>
                <a:cs typeface="Times New Roman" pitchFamily="18" charset="0"/>
              </a:rPr>
              <a:t> 800 </a:t>
            </a:r>
            <a:r>
              <a:rPr lang="uz-Cyrl-UZ" sz="2800" b="1" dirty="0">
                <a:solidFill>
                  <a:srgbClr val="FF0000"/>
                </a:solidFill>
                <a:latin typeface="Times New Roman" pitchFamily="18" charset="0"/>
                <a:cs typeface="Times New Roman" pitchFamily="18" charset="0"/>
              </a:rPr>
              <a:t>фоиз катталаштирилган кўриниши </a:t>
            </a:r>
            <a:r>
              <a:rPr lang="uz-Cyrl-UZ" sz="2800" b="1" dirty="0" smtClean="0">
                <a:solidFill>
                  <a:srgbClr val="FF0000"/>
                </a:solidFill>
                <a:latin typeface="Times New Roman" pitchFamily="18" charset="0"/>
                <a:cs typeface="Times New Roman" pitchFamily="18" charset="0"/>
              </a:rPr>
              <a:t/>
            </a:r>
            <a:br>
              <a:rPr lang="uz-Cyrl-UZ" sz="2800" b="1" dirty="0" smtClean="0">
                <a:solidFill>
                  <a:srgbClr val="FF0000"/>
                </a:solidFill>
                <a:latin typeface="Times New Roman" pitchFamily="18" charset="0"/>
                <a:cs typeface="Times New Roman" pitchFamily="18" charset="0"/>
              </a:rPr>
            </a:br>
            <a:r>
              <a:rPr lang="uz-Cyrl-UZ" sz="2800" b="1" dirty="0">
                <a:solidFill>
                  <a:srgbClr val="FF0000"/>
                </a:solidFill>
                <a:latin typeface="Times New Roman" pitchFamily="18" charset="0"/>
                <a:cs typeface="Times New Roman" pitchFamily="18" charset="0"/>
              </a:rPr>
              <a:t/>
            </a:r>
            <a:br>
              <a:rPr lang="uz-Cyrl-UZ" sz="2800" b="1" dirty="0">
                <a:solidFill>
                  <a:srgbClr val="FF0000"/>
                </a:solidFill>
                <a:latin typeface="Times New Roman" pitchFamily="18" charset="0"/>
                <a:cs typeface="Times New Roman" pitchFamily="18" charset="0"/>
              </a:rPr>
            </a:br>
            <a:r>
              <a:rPr lang="uz-Cyrl-UZ" sz="2800" b="1" dirty="0" smtClean="0">
                <a:solidFill>
                  <a:srgbClr val="FF0000"/>
                </a:solidFill>
                <a:latin typeface="Times New Roman" pitchFamily="18" charset="0"/>
                <a:cs typeface="Times New Roman" pitchFamily="18" charset="0"/>
              </a:rPr>
              <a:t/>
            </a:r>
            <a:br>
              <a:rPr lang="uz-Cyrl-UZ" sz="2800" b="1" dirty="0" smtClean="0">
                <a:solidFill>
                  <a:srgbClr val="FF0000"/>
                </a:solidFill>
                <a:latin typeface="Times New Roman" pitchFamily="18" charset="0"/>
                <a:cs typeface="Times New Roman" pitchFamily="18" charset="0"/>
              </a:rPr>
            </a:br>
            <a:r>
              <a:rPr lang="uz-Cyrl-UZ" sz="2800" dirty="0">
                <a:solidFill>
                  <a:srgbClr val="FF0000"/>
                </a:solidFill>
                <a:latin typeface="Times New Roman" pitchFamily="18" charset="0"/>
                <a:cs typeface="Times New Roman" pitchFamily="18" charset="0"/>
              </a:rPr>
              <a:t/>
            </a:r>
            <a:br>
              <a:rPr lang="uz-Cyrl-UZ" sz="2800" dirty="0">
                <a:solidFill>
                  <a:srgbClr val="FF0000"/>
                </a:solidFill>
                <a:latin typeface="Times New Roman" pitchFamily="18" charset="0"/>
                <a:cs typeface="Times New Roman" pitchFamily="18" charset="0"/>
              </a:rPr>
            </a:br>
            <a:endParaRPr lang="uz-Cyrl-UZ" sz="2800" dirty="0">
              <a:solidFill>
                <a:srgbClr val="FF0000"/>
              </a:solidFill>
              <a:latin typeface="Times New Roman" pitchFamily="18" charset="0"/>
              <a:cs typeface="Times New Roman" pitchFamily="18" charset="0"/>
            </a:endParaRPr>
          </a:p>
        </p:txBody>
      </p:sp>
      <p:sp>
        <p:nvSpPr>
          <p:cNvPr id="3" name="Объект 2"/>
          <p:cNvSpPr>
            <a:spLocks noGrp="1"/>
          </p:cNvSpPr>
          <p:nvPr>
            <p:ph idx="1"/>
          </p:nvPr>
        </p:nvSpPr>
        <p:spPr/>
        <p:txBody>
          <a:bodyPr/>
          <a:lstStyle/>
          <a:p>
            <a:r>
              <a:rPr lang="uz-Cyrl-UZ" dirty="0" smtClean="0"/>
              <a:t/>
            </a:r>
            <a:br>
              <a:rPr lang="uz-Cyrl-UZ" dirty="0" smtClean="0"/>
            </a:br>
            <a:endParaRPr lang="uz-Cyrl-UZ"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528" y="1412777"/>
            <a:ext cx="8712968" cy="49685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26821241"/>
      </p:ext>
    </p:extLst>
  </p:cSld>
  <p:clrMapOvr>
    <a:masterClrMapping/>
  </p:clrMapOvr>
  <mc:AlternateContent xmlns:mc="http://schemas.openxmlformats.org/markup-compatibility/2006" xmlns:p14="http://schemas.microsoft.com/office/powerpoint/2010/main">
    <mc:Choice Requires="p14">
      <p:transition spd="slow" p14:dur="1500">
        <p:split orient="vert"/>
        <p:sndAc>
          <p:stSnd>
            <p:snd r:embed="rId2" name="chimes.wav"/>
          </p:stSnd>
        </p:sndAc>
      </p:transition>
    </mc:Choice>
    <mc:Fallback xmlns="">
      <p:transition spd="slow">
        <p:split orient="vert"/>
        <p:sndAc>
          <p:stSnd>
            <p:snd r:embed="rId4" name="chimes.wav"/>
          </p:stSnd>
        </p:sndAc>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a:bodyPr>
          <a:lstStyle/>
          <a:p>
            <a:endParaRPr lang="uz-Cyrl-UZ" dirty="0"/>
          </a:p>
          <a:p>
            <a:pPr algn="just"/>
            <a:r>
              <a:rPr lang="uz-Cyrl-UZ" dirty="0" smtClean="0">
                <a:latin typeface="Times New Roman" pitchFamily="18" charset="0"/>
                <a:cs typeface="Times New Roman" pitchFamily="18" charset="0"/>
              </a:rPr>
              <a:t>Тасвирнинг </a:t>
            </a:r>
            <a:r>
              <a:rPr lang="uz-Cyrl-UZ" dirty="0">
                <a:latin typeface="Times New Roman" pitchFamily="18" charset="0"/>
                <a:cs typeface="Times New Roman" pitchFamily="18" charset="0"/>
              </a:rPr>
              <a:t>яна бир хусусияти – унда қўлланилиши мумкин бўлган ранглар миқдоридир. Яъни турли тасвирлар турли ранг кўламига эга бўлиши мумкин: оқ-қора штрихли, кулрангнинг оқдан қорагача аста ўтиб борувчи туслари, индексланган рангли, тўлиқ рангли. </a:t>
            </a:r>
          </a:p>
        </p:txBody>
      </p:sp>
    </p:spTree>
    <p:extLst>
      <p:ext uri="{BB962C8B-B14F-4D97-AF65-F5344CB8AC3E}">
        <p14:creationId xmlns:p14="http://schemas.microsoft.com/office/powerpoint/2010/main" val="469255755"/>
      </p:ext>
    </p:extLst>
  </p:cSld>
  <p:clrMapOvr>
    <a:masterClrMapping/>
  </p:clrMapOvr>
  <mc:AlternateContent xmlns:mc="http://schemas.openxmlformats.org/markup-compatibility/2006" xmlns:p14="http://schemas.microsoft.com/office/powerpoint/2010/main">
    <mc:Choice Requires="p14">
      <p:transition spd="slow" p14:dur="1500">
        <p:split orient="vert"/>
        <p:sndAc>
          <p:stSnd>
            <p:snd r:embed="rId2" name="chimes.wav"/>
          </p:stSnd>
        </p:sndAc>
      </p:transition>
    </mc:Choice>
    <mc:Fallback xmlns="">
      <p:transition spd="slow">
        <p:split orient="vert"/>
        <p:sndAc>
          <p:stSnd>
            <p:snd r:embed="rId3" name="chimes.wav"/>
          </p:stSnd>
        </p:sndAc>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lstStyle/>
          <a:p>
            <a:pPr algn="just"/>
            <a:r>
              <a:rPr lang="uz-Cyrl-UZ" b="1" dirty="0">
                <a:solidFill>
                  <a:srgbClr val="FF0000"/>
                </a:solidFill>
                <a:latin typeface="Times New Roman" pitchFamily="18" charset="0"/>
                <a:cs typeface="Times New Roman" pitchFamily="18" charset="0"/>
              </a:rPr>
              <a:t>Оқ-қора штрихли </a:t>
            </a:r>
            <a:r>
              <a:rPr lang="uz-Cyrl-UZ" b="1" dirty="0" smtClean="0">
                <a:solidFill>
                  <a:srgbClr val="FF0000"/>
                </a:solidFill>
                <a:latin typeface="Times New Roman" pitchFamily="18" charset="0"/>
                <a:cs typeface="Times New Roman" pitchFamily="18" charset="0"/>
              </a:rPr>
              <a:t>тасвир</a:t>
            </a:r>
            <a:r>
              <a:rPr lang="uz-Cyrl-UZ" b="1" dirty="0" smtClean="0">
                <a:latin typeface="Times New Roman" pitchFamily="18" charset="0"/>
                <a:cs typeface="Times New Roman" pitchFamily="18" charset="0"/>
              </a:rPr>
              <a:t>. </a:t>
            </a:r>
            <a:r>
              <a:rPr lang="uz-Cyrl-UZ" dirty="0">
                <a:latin typeface="Times New Roman" pitchFamily="18" charset="0"/>
                <a:cs typeface="Times New Roman" pitchFamily="18" charset="0"/>
              </a:rPr>
              <a:t>Бундай тасвирнинг ҳар бир пикселига бир бит ахборот ажратилади. Маълумки, бир бит ёрдамида икки ҳолатни кодлаш мумкин, бизнинг ҳолда бу икки ранг: оқ ва қора. Тасвирнинг бундай тури </a:t>
            </a:r>
            <a:r>
              <a:rPr lang="uz-Cyrl-UZ" b="1" dirty="0">
                <a:solidFill>
                  <a:srgbClr val="FF0000"/>
                </a:solidFill>
                <a:latin typeface="Times New Roman" pitchFamily="18" charset="0"/>
                <a:cs typeface="Times New Roman" pitchFamily="18" charset="0"/>
              </a:rPr>
              <a:t>Bitmap</a:t>
            </a:r>
            <a:r>
              <a:rPr lang="uz-Cyrl-UZ" dirty="0">
                <a:latin typeface="Times New Roman" pitchFamily="18" charset="0"/>
                <a:cs typeface="Times New Roman" pitchFamily="18" charset="0"/>
              </a:rPr>
              <a:t> деб аталади. Бундай тасвирнинг ранг кўлами – бир битдир.</a:t>
            </a:r>
          </a:p>
          <a:p>
            <a:endParaRPr lang="uz-Cyrl-UZ" dirty="0"/>
          </a:p>
        </p:txBody>
      </p:sp>
    </p:spTree>
    <p:extLst>
      <p:ext uri="{BB962C8B-B14F-4D97-AF65-F5344CB8AC3E}">
        <p14:creationId xmlns:p14="http://schemas.microsoft.com/office/powerpoint/2010/main" val="1533115392"/>
      </p:ext>
    </p:extLst>
  </p:cSld>
  <p:clrMapOvr>
    <a:masterClrMapping/>
  </p:clrMapOvr>
  <mc:AlternateContent xmlns:mc="http://schemas.openxmlformats.org/markup-compatibility/2006" xmlns:p14="http://schemas.microsoft.com/office/powerpoint/2010/main">
    <mc:Choice Requires="p14">
      <p:transition spd="slow" p14:dur="1500">
        <p:split orient="vert"/>
        <p:sndAc>
          <p:stSnd>
            <p:snd r:embed="rId2" name="chimes.wav"/>
          </p:stSnd>
        </p:sndAc>
      </p:transition>
    </mc:Choice>
    <mc:Fallback xmlns="">
      <p:transition spd="slow">
        <p:split orient="vert"/>
        <p:sndAc>
          <p:stSnd>
            <p:snd r:embed="rId3" name="chimes.wav"/>
          </p:stSnd>
        </p:sndAc>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endParaRPr lang="uz-Cyrl-UZ" dirty="0"/>
          </a:p>
          <a:p>
            <a:endParaRPr lang="uz-Cyrl-UZ"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5656" y="908720"/>
            <a:ext cx="6480720" cy="50405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06327440"/>
      </p:ext>
    </p:extLst>
  </p:cSld>
  <p:clrMapOvr>
    <a:masterClrMapping/>
  </p:clrMapOvr>
  <mc:AlternateContent xmlns:mc="http://schemas.openxmlformats.org/markup-compatibility/2006" xmlns:p14="http://schemas.microsoft.com/office/powerpoint/2010/main">
    <mc:Choice Requires="p14">
      <p:transition spd="slow" p14:dur="1500">
        <p:split orient="vert"/>
        <p:sndAc>
          <p:stSnd>
            <p:snd r:embed="rId2" name="chimes.wav"/>
          </p:stSnd>
        </p:sndAc>
      </p:transition>
    </mc:Choice>
    <mc:Fallback xmlns="">
      <p:transition spd="slow">
        <p:split orient="vert"/>
        <p:sndAc>
          <p:stSnd>
            <p:snd r:embed="rId4" name="chimes.wav"/>
          </p:stSnd>
        </p:sndAc>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332656"/>
            <a:ext cx="8229600" cy="2232248"/>
          </a:xfrm>
        </p:spPr>
        <p:txBody>
          <a:bodyPr>
            <a:normAutofit fontScale="90000"/>
          </a:bodyPr>
          <a:lstStyle/>
          <a:p>
            <a:pPr algn="just"/>
            <a:r>
              <a:rPr lang="uz-Cyrl-UZ" sz="3100" b="1" dirty="0">
                <a:solidFill>
                  <a:srgbClr val="FF0000"/>
                </a:solidFill>
                <a:latin typeface="Times New Roman" pitchFamily="18" charset="0"/>
                <a:cs typeface="Times New Roman" pitchFamily="18" charset="0"/>
              </a:rPr>
              <a:t>Нимранг тасвир </a:t>
            </a:r>
            <a:r>
              <a:rPr lang="uz-Cyrl-UZ" sz="3100" dirty="0" smtClean="0">
                <a:latin typeface="Times New Roman" pitchFamily="18" charset="0"/>
                <a:cs typeface="Times New Roman" pitchFamily="18" charset="0"/>
              </a:rPr>
              <a:t>Нимранг </a:t>
            </a:r>
            <a:r>
              <a:rPr lang="uz-Cyrl-UZ" sz="3100" dirty="0">
                <a:latin typeface="Times New Roman" pitchFamily="18" charset="0"/>
                <a:cs typeface="Times New Roman" pitchFamily="18" charset="0"/>
              </a:rPr>
              <a:t>(grayscale)) тасвир пиксели 8 бит билан кодланади, яъни унинг ранг кўлами 8 бит. Бундай тасвирнинг ҳар бир пиксели 256 хил қиймат қабул қилиши мумкин. Бу қийматлар </a:t>
            </a:r>
            <a:r>
              <a:rPr lang="uz-Cyrl-UZ" sz="3100" b="1" dirty="0">
                <a:solidFill>
                  <a:srgbClr val="FF0000"/>
                </a:solidFill>
                <a:latin typeface="Times New Roman" pitchFamily="18" charset="0"/>
                <a:cs typeface="Times New Roman" pitchFamily="18" charset="0"/>
              </a:rPr>
              <a:t>кулранг шкала</a:t>
            </a:r>
            <a:r>
              <a:rPr lang="uz-Cyrl-UZ" sz="3100" dirty="0">
                <a:solidFill>
                  <a:srgbClr val="FF0000"/>
                </a:solidFill>
                <a:latin typeface="Times New Roman" pitchFamily="18" charset="0"/>
                <a:cs typeface="Times New Roman" pitchFamily="18" charset="0"/>
              </a:rPr>
              <a:t> </a:t>
            </a:r>
            <a:r>
              <a:rPr lang="uz-Cyrl-UZ" sz="3100" dirty="0">
                <a:latin typeface="Times New Roman" pitchFamily="18" charset="0"/>
                <a:cs typeface="Times New Roman" pitchFamily="18" charset="0"/>
              </a:rPr>
              <a:t>дейилади</a:t>
            </a:r>
            <a:r>
              <a:rPr lang="uz-Cyrl-UZ" dirty="0"/>
              <a:t>. </a:t>
            </a:r>
          </a:p>
        </p:txBody>
      </p:sp>
      <p:sp>
        <p:nvSpPr>
          <p:cNvPr id="3" name="Объект 2"/>
          <p:cNvSpPr>
            <a:spLocks noGrp="1"/>
          </p:cNvSpPr>
          <p:nvPr>
            <p:ph idx="1"/>
          </p:nvPr>
        </p:nvSpPr>
        <p:spPr>
          <a:xfrm>
            <a:off x="457200" y="2708920"/>
            <a:ext cx="8229600" cy="3417243"/>
          </a:xfrm>
        </p:spPr>
        <p:txBody>
          <a:bodyPr/>
          <a:lstStyle/>
          <a:p>
            <a:endParaRPr lang="uz-Cyrl-UZ"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552" y="2708920"/>
            <a:ext cx="5112568" cy="34563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17366707"/>
      </p:ext>
    </p:extLst>
  </p:cSld>
  <p:clrMapOvr>
    <a:masterClrMapping/>
  </p:clrMapOvr>
  <mc:AlternateContent xmlns:mc="http://schemas.openxmlformats.org/markup-compatibility/2006" xmlns:p14="http://schemas.microsoft.com/office/powerpoint/2010/main">
    <mc:Choice Requires="p14">
      <p:transition spd="slow" p14:dur="1500">
        <p:split orient="vert"/>
        <p:sndAc>
          <p:stSnd>
            <p:snd r:embed="rId2" name="chimes.wav"/>
          </p:stSnd>
        </p:sndAc>
      </p:transition>
    </mc:Choice>
    <mc:Fallback xmlns="">
      <p:transition spd="slow">
        <p:split orient="vert"/>
        <p:sndAc>
          <p:stSnd>
            <p:snd r:embed="rId4" name="chimes.wav"/>
          </p:stSnd>
        </p:sndAc>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a:bodyPr>
          <a:lstStyle/>
          <a:p>
            <a:pPr algn="just"/>
            <a:r>
              <a:rPr lang="uz-Cyrl-UZ" sz="2800" b="1" dirty="0">
                <a:solidFill>
                  <a:srgbClr val="FF0000"/>
                </a:solidFill>
                <a:latin typeface="Times New Roman" pitchFamily="18" charset="0"/>
                <a:cs typeface="Times New Roman" pitchFamily="18" charset="0"/>
              </a:rPr>
              <a:t>Индексланган </a:t>
            </a:r>
            <a:r>
              <a:rPr lang="uz-Cyrl-UZ" sz="2800" b="1" dirty="0" smtClean="0">
                <a:solidFill>
                  <a:srgbClr val="FF0000"/>
                </a:solidFill>
                <a:latin typeface="Times New Roman" pitchFamily="18" charset="0"/>
                <a:cs typeface="Times New Roman" pitchFamily="18" charset="0"/>
              </a:rPr>
              <a:t>ранг</a:t>
            </a:r>
            <a:r>
              <a:rPr lang="uz-Cyrl-UZ" sz="2800" dirty="0" smtClean="0">
                <a:solidFill>
                  <a:srgbClr val="FF0000"/>
                </a:solidFill>
                <a:latin typeface="Times New Roman" pitchFamily="18" charset="0"/>
                <a:cs typeface="Times New Roman" pitchFamily="18" charset="0"/>
              </a:rPr>
              <a:t> </a:t>
            </a:r>
            <a:r>
              <a:rPr lang="uz-Cyrl-UZ" sz="2800" dirty="0">
                <a:latin typeface="Times New Roman" pitchFamily="18" charset="0"/>
                <a:cs typeface="Times New Roman" pitchFamily="18" charset="0"/>
              </a:rPr>
              <a:t>Дастлабки рангли мониторлар 16 хил рангни ифодалай олган. Кейинчалик 256 хил рангни тасвирлай оладиган мониторлар яратилди. Улардаги ранглар мос равишда 4 бит (16 ранг) ва 8 бит (256 ранг) билан кодланган. Бундай ранглар </a:t>
            </a:r>
            <a:r>
              <a:rPr lang="uz-Cyrl-UZ" sz="2800" b="1" dirty="0">
                <a:solidFill>
                  <a:srgbClr val="FF0000"/>
                </a:solidFill>
                <a:latin typeface="Times New Roman" pitchFamily="18" charset="0"/>
                <a:cs typeface="Times New Roman" pitchFamily="18" charset="0"/>
              </a:rPr>
              <a:t>индексланган</a:t>
            </a:r>
            <a:r>
              <a:rPr lang="uz-Cyrl-UZ" sz="2800" dirty="0">
                <a:solidFill>
                  <a:srgbClr val="FF0000"/>
                </a:solidFill>
                <a:latin typeface="Times New Roman" pitchFamily="18" charset="0"/>
                <a:cs typeface="Times New Roman" pitchFamily="18" charset="0"/>
              </a:rPr>
              <a:t> </a:t>
            </a:r>
            <a:r>
              <a:rPr lang="uz-Cyrl-UZ" sz="2800" b="1" dirty="0" smtClean="0">
                <a:solidFill>
                  <a:srgbClr val="FF0000"/>
                </a:solidFill>
                <a:latin typeface="Times New Roman" pitchFamily="18" charset="0"/>
                <a:cs typeface="Times New Roman" pitchFamily="18" charset="0"/>
              </a:rPr>
              <a:t>ранглар </a:t>
            </a:r>
            <a:r>
              <a:rPr lang="uz-Cyrl-UZ" sz="2800" dirty="0">
                <a:latin typeface="Times New Roman" pitchFamily="18" charset="0"/>
                <a:cs typeface="Times New Roman" pitchFamily="18" charset="0"/>
              </a:rPr>
              <a:t>(Indexed Color) деб аталади. </a:t>
            </a:r>
            <a:endParaRPr lang="uz-Cyrl-UZ" sz="2800" dirty="0" smtClean="0">
              <a:latin typeface="Times New Roman" pitchFamily="18" charset="0"/>
              <a:cs typeface="Times New Roman" pitchFamily="18" charset="0"/>
            </a:endParaRPr>
          </a:p>
          <a:p>
            <a:pPr algn="just"/>
            <a:endParaRPr lang="uz-Cyrl-UZ" sz="2800" dirty="0">
              <a:latin typeface="Times New Roman" pitchFamily="18" charset="0"/>
              <a:cs typeface="Times New Roman" pitchFamily="18" charset="0"/>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5576" y="3573016"/>
            <a:ext cx="3312368" cy="2880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9"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0" y="3573016"/>
            <a:ext cx="3456384" cy="27363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74978253"/>
      </p:ext>
    </p:extLst>
  </p:cSld>
  <p:clrMapOvr>
    <a:masterClrMapping/>
  </p:clrMapOvr>
  <mc:AlternateContent xmlns:mc="http://schemas.openxmlformats.org/markup-compatibility/2006" xmlns:p14="http://schemas.microsoft.com/office/powerpoint/2010/main">
    <mc:Choice Requires="p14">
      <p:transition spd="slow" p14:dur="1500">
        <p:split orient="vert"/>
        <p:sndAc>
          <p:stSnd>
            <p:snd r:embed="rId2" name="chimes.wav"/>
          </p:stSnd>
        </p:sndAc>
      </p:transition>
    </mc:Choice>
    <mc:Fallback xmlns="">
      <p:transition spd="slow">
        <p:split orient="vert"/>
        <p:sndAc>
          <p:stSnd>
            <p:snd r:embed="rId5" name="chimes.wav"/>
          </p:stSnd>
        </p:sndAc>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648"/>
            <a:ext cx="8229600" cy="5865515"/>
          </a:xfrm>
        </p:spPr>
        <p:txBody>
          <a:bodyPr>
            <a:normAutofit/>
          </a:bodyPr>
          <a:lstStyle/>
          <a:p>
            <a:pPr algn="just"/>
            <a:r>
              <a:rPr lang="uz-Cyrl-UZ" sz="2800" b="1" dirty="0" smtClean="0">
                <a:solidFill>
                  <a:srgbClr val="FF0000"/>
                </a:solidFill>
                <a:latin typeface="Times New Roman" pitchFamily="18" charset="0"/>
                <a:cs typeface="Times New Roman" pitchFamily="18" charset="0"/>
              </a:rPr>
              <a:t>Тўлиқ </a:t>
            </a:r>
            <a:r>
              <a:rPr lang="uz-Cyrl-UZ" sz="2800" b="1" dirty="0">
                <a:solidFill>
                  <a:srgbClr val="FF0000"/>
                </a:solidFill>
                <a:latin typeface="Times New Roman" pitchFamily="18" charset="0"/>
                <a:cs typeface="Times New Roman" pitchFamily="18" charset="0"/>
              </a:rPr>
              <a:t>рангли </a:t>
            </a:r>
            <a:r>
              <a:rPr lang="uz-Cyrl-UZ" sz="2800" b="1" dirty="0" smtClean="0">
                <a:solidFill>
                  <a:srgbClr val="FF0000"/>
                </a:solidFill>
                <a:latin typeface="Times New Roman" pitchFamily="18" charset="0"/>
                <a:cs typeface="Times New Roman" pitchFamily="18" charset="0"/>
              </a:rPr>
              <a:t>тасвир. </a:t>
            </a:r>
            <a:r>
              <a:rPr lang="uz-Cyrl-UZ" sz="2800" dirty="0">
                <a:latin typeface="Times New Roman" pitchFamily="18" charset="0"/>
                <a:cs typeface="Times New Roman" pitchFamily="18" charset="0"/>
              </a:rPr>
              <a:t>Тўлиқ рангли тасвирларнинг  ранг кўлами 24 битдан кам бўлмайди. Яъни, бундай тасвирнинг ҳар бир пиксели камида 24 бит билан кодланади. Бу эса 16,7 миллион хил рангни тасвирлаш имконини беради. Шу сабабли тасвирларнинг тўлиқ рангли турини кўпинча True Color (ҳақиқий ранг) деб аташади. </a:t>
            </a:r>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3848" y="3356993"/>
            <a:ext cx="3672408" cy="30243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24115502"/>
      </p:ext>
    </p:extLst>
  </p:cSld>
  <p:clrMapOvr>
    <a:masterClrMapping/>
  </p:clrMapOvr>
  <mc:AlternateContent xmlns:mc="http://schemas.openxmlformats.org/markup-compatibility/2006" xmlns:p14="http://schemas.microsoft.com/office/powerpoint/2010/main">
    <mc:Choice Requires="p14">
      <p:transition spd="slow" p14:dur="1500">
        <p:split orient="vert"/>
        <p:sndAc>
          <p:stSnd>
            <p:snd r:embed="rId2" name="chimes.wav"/>
          </p:stSnd>
        </p:sndAc>
      </p:transition>
    </mc:Choice>
    <mc:Fallback xmlns="">
      <p:transition spd="slow">
        <p:split orient="vert"/>
        <p:sndAc>
          <p:stSnd>
            <p:snd r:embed="rId4" name="chimes.wav"/>
          </p:stSnd>
        </p:sndAc>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lstStyle/>
          <a:p>
            <a:endParaRPr lang="uz-Cyrl-UZ" dirty="0"/>
          </a:p>
        </p:txBody>
      </p:sp>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7544" y="404664"/>
            <a:ext cx="8136904" cy="54726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87899630"/>
      </p:ext>
    </p:extLst>
  </p:cSld>
  <p:clrMapOvr>
    <a:masterClrMapping/>
  </p:clrMapOvr>
  <mc:AlternateContent xmlns:mc="http://schemas.openxmlformats.org/markup-compatibility/2006" xmlns:p14="http://schemas.microsoft.com/office/powerpoint/2010/main">
    <mc:Choice Requires="p14">
      <p:transition spd="slow" p14:dur="1500">
        <p:split orient="vert"/>
        <p:sndAc>
          <p:stSnd>
            <p:snd r:embed="rId2" name="chimes.wav"/>
          </p:stSnd>
        </p:sndAc>
      </p:transition>
    </mc:Choice>
    <mc:Fallback xmlns="">
      <p:transition spd="slow">
        <p:split orient="vert"/>
        <p:sndAc>
          <p:stSnd>
            <p:snd r:embed="rId4" name="chimes.wav"/>
          </p:stSnd>
        </p:sndAc>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8"/>
            <a:ext cx="8229600" cy="5793506"/>
          </a:xfrm>
        </p:spPr>
        <p:txBody>
          <a:bodyPr/>
          <a:lstStyle/>
          <a:p>
            <a:endParaRPr lang="uz-Cyrl-UZ" dirty="0"/>
          </a:p>
        </p:txBody>
      </p:sp>
      <p:pic>
        <p:nvPicPr>
          <p:cNvPr id="717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536" y="332656"/>
            <a:ext cx="8352927" cy="52565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38810406"/>
      </p:ext>
    </p:extLst>
  </p:cSld>
  <p:clrMapOvr>
    <a:masterClrMapping/>
  </p:clrMapOvr>
  <mc:AlternateContent xmlns:mc="http://schemas.openxmlformats.org/markup-compatibility/2006" xmlns:p14="http://schemas.microsoft.com/office/powerpoint/2010/main">
    <mc:Choice Requires="p14">
      <p:transition spd="slow" p14:dur="1500">
        <p:split orient="vert"/>
        <p:sndAc>
          <p:stSnd>
            <p:snd r:embed="rId2" name="chimes.wav"/>
          </p:stSnd>
        </p:sndAc>
      </p:transition>
    </mc:Choice>
    <mc:Fallback xmlns="">
      <p:transition spd="slow">
        <p:split orient="vert"/>
        <p:sndAc>
          <p:stSnd>
            <p:snd r:embed="rId4" name="chimes.wav"/>
          </p:stSnd>
        </p:sndAc>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z-Cyrl-UZ" dirty="0" smtClean="0">
                <a:solidFill>
                  <a:srgbClr val="FF0000"/>
                </a:solidFill>
                <a:latin typeface="Times New Roman" pitchFamily="18" charset="0"/>
                <a:cs typeface="Times New Roman" pitchFamily="18" charset="0"/>
              </a:rPr>
              <a:t>Компьютер графикаси тарихи</a:t>
            </a:r>
            <a:endParaRPr lang="ru-RU" dirty="0">
              <a:solidFill>
                <a:srgbClr val="FF0000"/>
              </a:solidFill>
              <a:latin typeface="Times New Roman" pitchFamily="18" charset="0"/>
              <a:cs typeface="Times New Roman" pitchFamily="18" charset="0"/>
            </a:endParaRPr>
          </a:p>
        </p:txBody>
      </p:sp>
      <p:sp>
        <p:nvSpPr>
          <p:cNvPr id="3" name="Содержимое 2"/>
          <p:cNvSpPr>
            <a:spLocks noGrp="1"/>
          </p:cNvSpPr>
          <p:nvPr>
            <p:ph idx="1"/>
          </p:nvPr>
        </p:nvSpPr>
        <p:spPr>
          <a:xfrm>
            <a:off x="457200" y="1600200"/>
            <a:ext cx="8229600" cy="4900634"/>
          </a:xfrm>
        </p:spPr>
        <p:txBody>
          <a:bodyPr>
            <a:normAutofit fontScale="92500" lnSpcReduction="10000"/>
          </a:bodyPr>
          <a:lstStyle/>
          <a:p>
            <a:pPr algn="just"/>
            <a:r>
              <a:rPr lang="ru-RU" dirty="0" err="1" smtClean="0">
                <a:latin typeface="Times New Roman" pitchFamily="18" charset="0"/>
                <a:cs typeface="Times New Roman" pitchFamily="18" charset="0"/>
              </a:rPr>
              <a:t>Дастлабки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компьютерлар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фақат матн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билан</a:t>
            </a:r>
            <a:r>
              <a:rPr lang="ru-RU" dirty="0" smtClean="0">
                <a:latin typeface="Times New Roman" pitchFamily="18" charset="0"/>
                <a:cs typeface="Times New Roman" pitchFamily="18" charset="0"/>
              </a:rPr>
              <a:t> и</a:t>
            </a:r>
            <a:r>
              <a:rPr lang="uz-Cyrl-UZ" dirty="0" smtClean="0">
                <a:latin typeface="Times New Roman" pitchFamily="18" charset="0"/>
                <a:cs typeface="Times New Roman" pitchFamily="18" charset="0"/>
              </a:rPr>
              <a:t>ш</a:t>
            </a:r>
            <a:r>
              <a:rPr lang="ru-RU" dirty="0" err="1" smtClean="0">
                <a:latin typeface="Times New Roman" pitchFamily="18" charset="0"/>
                <a:cs typeface="Times New Roman" pitchFamily="18" charset="0"/>
              </a:rPr>
              <a:t>ла</a:t>
            </a:r>
            <a:r>
              <a:rPr lang="uz-Cyrl-UZ" dirty="0" smtClean="0">
                <a:latin typeface="Times New Roman" pitchFamily="18" charset="0"/>
                <a:cs typeface="Times New Roman" pitchFamily="18" charset="0"/>
              </a:rPr>
              <a:t>ш</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имкониятига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эга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эди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Кейин</a:t>
            </a:r>
            <a:r>
              <a:rPr lang="uz-Cyrl-UZ" dirty="0" smtClean="0">
                <a:latin typeface="Times New Roman" pitchFamily="18" charset="0"/>
                <a:cs typeface="Times New Roman" pitchFamily="18" charset="0"/>
              </a:rPr>
              <a:t>ч</a:t>
            </a:r>
            <a:r>
              <a:rPr lang="ru-RU" dirty="0" err="1" smtClean="0">
                <a:latin typeface="Times New Roman" pitchFamily="18" charset="0"/>
                <a:cs typeface="Times New Roman" pitchFamily="18" charset="0"/>
              </a:rPr>
              <a:t>алик</a:t>
            </a:r>
            <a:r>
              <a:rPr lang="ru-RU" dirty="0" smtClean="0">
                <a:latin typeface="Times New Roman" pitchFamily="18" charset="0"/>
                <a:cs typeface="Times New Roman" pitchFamily="18" charset="0"/>
              </a:rPr>
              <a:t>, график </a:t>
            </a:r>
            <a:r>
              <a:rPr lang="ru-RU" dirty="0" err="1" smtClean="0">
                <a:latin typeface="Times New Roman" pitchFamily="18" charset="0"/>
                <a:cs typeface="Times New Roman" pitchFamily="18" charset="0"/>
              </a:rPr>
              <a:t>имкониятли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компютерлар</a:t>
            </a:r>
            <a:r>
              <a:rPr lang="ru-RU" dirty="0" smtClean="0">
                <a:latin typeface="Times New Roman" pitchFamily="18" charset="0"/>
                <a:cs typeface="Times New Roman" pitchFamily="18" charset="0"/>
              </a:rPr>
              <a:t> и</a:t>
            </a:r>
            <a:r>
              <a:rPr lang="uz-Cyrl-UZ" dirty="0" smtClean="0">
                <a:latin typeface="Times New Roman" pitchFamily="18" charset="0"/>
                <a:cs typeface="Times New Roman" pitchFamily="18" charset="0"/>
              </a:rPr>
              <a:t>ш</a:t>
            </a:r>
            <a:r>
              <a:rPr lang="ru-RU" dirty="0" err="1" smtClean="0">
                <a:latin typeface="Times New Roman" pitchFamily="18" charset="0"/>
                <a:cs typeface="Times New Roman" pitchFamily="18" charset="0"/>
              </a:rPr>
              <a:t>лаб</a:t>
            </a:r>
            <a:r>
              <a:rPr lang="ru-RU" dirty="0" smtClean="0">
                <a:latin typeface="Times New Roman" pitchFamily="18" charset="0"/>
                <a:cs typeface="Times New Roman" pitchFamily="18" charset="0"/>
              </a:rPr>
              <a:t> </a:t>
            </a:r>
            <a:r>
              <a:rPr lang="uz-Cyrl-UZ" dirty="0" smtClean="0">
                <a:latin typeface="Times New Roman" pitchFamily="18" charset="0"/>
                <a:cs typeface="Times New Roman" pitchFamily="18" charset="0"/>
              </a:rPr>
              <a:t>ч</a:t>
            </a:r>
            <a:r>
              <a:rPr lang="ru-RU" dirty="0" err="1" smtClean="0">
                <a:latin typeface="Times New Roman" pitchFamily="18" charset="0"/>
                <a:cs typeface="Times New Roman" pitchFamily="18" charset="0"/>
              </a:rPr>
              <a:t>иқарилди.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Дастлабки</a:t>
            </a:r>
            <a:r>
              <a:rPr lang="ru-RU" dirty="0" smtClean="0">
                <a:latin typeface="Times New Roman" pitchFamily="18" charset="0"/>
                <a:cs typeface="Times New Roman" pitchFamily="18" charset="0"/>
              </a:rPr>
              <a:t> график </a:t>
            </a:r>
            <a:r>
              <a:rPr lang="ru-RU" dirty="0" err="1" smtClean="0">
                <a:latin typeface="Times New Roman" pitchFamily="18" charset="0"/>
                <a:cs typeface="Times New Roman" pitchFamily="18" charset="0"/>
              </a:rPr>
              <a:t>имкониятли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компютерларда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фақат икки</a:t>
            </a:r>
            <a:r>
              <a:rPr lang="ru-RU" dirty="0" smtClean="0">
                <a:latin typeface="Times New Roman" pitchFamily="18" charset="0"/>
                <a:cs typeface="Times New Roman" pitchFamily="18" charset="0"/>
              </a:rPr>
              <a:t> хил – </a:t>
            </a:r>
            <a:r>
              <a:rPr lang="ru-RU" dirty="0" err="1" smtClean="0">
                <a:latin typeface="Times New Roman" pitchFamily="18" charset="0"/>
                <a:cs typeface="Times New Roman" pitchFamily="18" charset="0"/>
              </a:rPr>
              <a:t>оқ ва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қора ранглар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бўлиб</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экраннинг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имкониятлари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жуда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содда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расмлар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билан</a:t>
            </a:r>
            <a:r>
              <a:rPr lang="ru-RU" dirty="0" smtClean="0">
                <a:latin typeface="Times New Roman" pitchFamily="18" charset="0"/>
                <a:cs typeface="Times New Roman" pitchFamily="18" charset="0"/>
              </a:rPr>
              <a:t> и</a:t>
            </a:r>
            <a:r>
              <a:rPr lang="uz-Cyrl-UZ" dirty="0" smtClean="0">
                <a:latin typeface="Times New Roman" pitchFamily="18" charset="0"/>
                <a:cs typeface="Times New Roman" pitchFamily="18" charset="0"/>
              </a:rPr>
              <a:t>ш</a:t>
            </a:r>
            <a:r>
              <a:rPr lang="ru-RU" dirty="0" err="1" smtClean="0">
                <a:latin typeface="Times New Roman" pitchFamily="18" charset="0"/>
                <a:cs typeface="Times New Roman" pitchFamily="18" charset="0"/>
              </a:rPr>
              <a:t>ла</a:t>
            </a:r>
            <a:r>
              <a:rPr lang="uz-Cyrl-UZ" dirty="0" smtClean="0">
                <a:latin typeface="Times New Roman" pitchFamily="18" charset="0"/>
                <a:cs typeface="Times New Roman" pitchFamily="18" charset="0"/>
              </a:rPr>
              <a:t>ш</a:t>
            </a:r>
            <a:r>
              <a:rPr lang="ru-RU" dirty="0" smtClean="0">
                <a:latin typeface="Times New Roman" pitchFamily="18" charset="0"/>
                <a:cs typeface="Times New Roman" pitchFamily="18" charset="0"/>
              </a:rPr>
              <a:t>ни </a:t>
            </a:r>
            <a:r>
              <a:rPr lang="ru-RU" dirty="0" err="1" smtClean="0">
                <a:latin typeface="Times New Roman" pitchFamily="18" charset="0"/>
                <a:cs typeface="Times New Roman" pitchFamily="18" charset="0"/>
              </a:rPr>
              <a:t>тақазо этарди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компьютерларни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замонавий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компьютерлар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билан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таққослаб бўлмайди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албатта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Лекин</a:t>
            </a:r>
            <a:r>
              <a:rPr lang="ru-RU" dirty="0" smtClean="0">
                <a:latin typeface="Times New Roman" pitchFamily="18" charset="0"/>
                <a:cs typeface="Times New Roman" pitchFamily="18" charset="0"/>
              </a:rPr>
              <a:t> у компьютер </a:t>
            </a:r>
            <a:r>
              <a:rPr lang="ru-RU" dirty="0" err="1" smtClean="0">
                <a:latin typeface="Times New Roman" pitchFamily="18" charset="0"/>
                <a:cs typeface="Times New Roman" pitchFamily="18" charset="0"/>
              </a:rPr>
              <a:t>графикасига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қўйилган бирин</a:t>
            </a:r>
            <a:r>
              <a:rPr lang="uz-Cyrl-UZ" dirty="0" smtClean="0">
                <a:latin typeface="Times New Roman" pitchFamily="18" charset="0"/>
                <a:cs typeface="Times New Roman" pitchFamily="18" charset="0"/>
              </a:rPr>
              <a:t>ч</a:t>
            </a:r>
            <a:r>
              <a:rPr lang="ru-RU" dirty="0" smtClean="0">
                <a:latin typeface="Times New Roman" pitchFamily="18" charset="0"/>
                <a:cs typeface="Times New Roman" pitchFamily="18" charset="0"/>
              </a:rPr>
              <a:t>и </a:t>
            </a:r>
            <a:r>
              <a:rPr lang="ru-RU" dirty="0" err="1" smtClean="0">
                <a:latin typeface="Times New Roman" pitchFamily="18" charset="0"/>
                <a:cs typeface="Times New Roman" pitchFamily="18" charset="0"/>
              </a:rPr>
              <a:t>қадам бўлди</a:t>
            </a:r>
            <a:r>
              <a:rPr lang="ru-RU" dirty="0" smtClean="0">
                <a:latin typeface="Times New Roman" pitchFamily="18" charset="0"/>
                <a:cs typeface="Times New Roman" pitchFamily="18" charset="0"/>
              </a:rPr>
              <a:t>.</a:t>
            </a:r>
          </a:p>
          <a:p>
            <a:endParaRPr lang="ru-RU" dirty="0"/>
          </a:p>
        </p:txBody>
      </p:sp>
    </p:spTree>
    <p:extLst>
      <p:ext uri="{BB962C8B-B14F-4D97-AF65-F5344CB8AC3E}">
        <p14:creationId xmlns:p14="http://schemas.microsoft.com/office/powerpoint/2010/main" val="2427394662"/>
      </p:ext>
    </p:extLst>
  </p:cSld>
  <p:clrMapOvr>
    <a:masterClrMapping/>
  </p:clrMapOvr>
  <mc:AlternateContent xmlns:mc="http://schemas.openxmlformats.org/markup-compatibility/2006" xmlns:p14="http://schemas.microsoft.com/office/powerpoint/2010/main">
    <mc:Choice Requires="p14">
      <p:transition spd="slow" p14:dur="1500">
        <p:split orient="vert"/>
        <p:sndAc>
          <p:stSnd>
            <p:snd r:embed="rId2" name="chimes.wav"/>
          </p:stSnd>
        </p:sndAc>
      </p:transition>
    </mc:Choice>
    <mc:Fallback xmlns="">
      <p:transition spd="slow">
        <p:split orient="vert"/>
        <p:sndAc>
          <p:stSnd>
            <p:snd r:embed="rId3" name="chimes.wav"/>
          </p:stSnd>
        </p:sndAc>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5793507"/>
          </a:xfrm>
        </p:spPr>
        <p:txBody>
          <a:bodyPr/>
          <a:lstStyle/>
          <a:p>
            <a:pPr algn="just"/>
            <a:r>
              <a:rPr lang="uz-Cyrl-UZ" dirty="0">
                <a:latin typeface="Times New Roman" pitchFamily="18" charset="0"/>
                <a:cs typeface="Times New Roman" pitchFamily="18" charset="0"/>
              </a:rPr>
              <a:t>Растрли компьютер графикасида ранглар тизимига катта эътибор қаратиш керак. Графикада асосан </a:t>
            </a:r>
            <a:r>
              <a:rPr lang="uz-Cyrl-UZ" i="1" dirty="0">
                <a:solidFill>
                  <a:srgbClr val="FF0000"/>
                </a:solidFill>
                <a:latin typeface="Times New Roman" pitchFamily="18" charset="0"/>
                <a:cs typeface="Times New Roman" pitchFamily="18" charset="0"/>
              </a:rPr>
              <a:t>RGB (Red, Green, Blue) </a:t>
            </a:r>
            <a:r>
              <a:rPr lang="uz-Cyrl-UZ" dirty="0">
                <a:solidFill>
                  <a:srgbClr val="FF0000"/>
                </a:solidFill>
                <a:latin typeface="Times New Roman" pitchFamily="18" charset="0"/>
                <a:cs typeface="Times New Roman" pitchFamily="18" charset="0"/>
              </a:rPr>
              <a:t>ва </a:t>
            </a:r>
            <a:r>
              <a:rPr lang="uz-Cyrl-UZ" i="1" dirty="0">
                <a:solidFill>
                  <a:srgbClr val="FF0000"/>
                </a:solidFill>
                <a:latin typeface="Times New Roman" pitchFamily="18" charset="0"/>
                <a:cs typeface="Times New Roman" pitchFamily="18" charset="0"/>
              </a:rPr>
              <a:t>CMYK (Cyan, Magenta, Yellow, blacK) </a:t>
            </a:r>
            <a:r>
              <a:rPr lang="uz-Cyrl-UZ" dirty="0">
                <a:latin typeface="Times New Roman" pitchFamily="18" charset="0"/>
                <a:cs typeface="Times New Roman" pitchFamily="18" charset="0"/>
              </a:rPr>
              <a:t>ранг тизимлари қўлланилади. </a:t>
            </a:r>
            <a:r>
              <a:rPr lang="uz-Cyrl-UZ" i="1" dirty="0">
                <a:solidFill>
                  <a:srgbClr val="FF0000"/>
                </a:solidFill>
                <a:latin typeface="Times New Roman" pitchFamily="18" charset="0"/>
                <a:cs typeface="Times New Roman" pitchFamily="18" charset="0"/>
              </a:rPr>
              <a:t>RGB</a:t>
            </a:r>
            <a:r>
              <a:rPr lang="uz-Cyrl-UZ" i="1" dirty="0">
                <a:latin typeface="Times New Roman" pitchFamily="18" charset="0"/>
                <a:cs typeface="Times New Roman" pitchFamily="18" charset="0"/>
              </a:rPr>
              <a:t> </a:t>
            </a:r>
            <a:r>
              <a:rPr lang="uz-Cyrl-UZ" dirty="0">
                <a:latin typeface="Times New Roman" pitchFamily="18" charset="0"/>
                <a:cs typeface="Times New Roman" pitchFamily="18" charset="0"/>
              </a:rPr>
              <a:t>ранг тизими экранда тасвирланадиган расмлар учун (масалан веб-саҳифада), </a:t>
            </a:r>
            <a:r>
              <a:rPr lang="uz-Cyrl-UZ" i="1" dirty="0">
                <a:solidFill>
                  <a:srgbClr val="FF0000"/>
                </a:solidFill>
                <a:latin typeface="Times New Roman" pitchFamily="18" charset="0"/>
                <a:cs typeface="Times New Roman" pitchFamily="18" charset="0"/>
              </a:rPr>
              <a:t>CMYK</a:t>
            </a:r>
            <a:r>
              <a:rPr lang="uz-Cyrl-UZ" i="1" dirty="0">
                <a:latin typeface="Times New Roman" pitchFamily="18" charset="0"/>
                <a:cs typeface="Times New Roman" pitchFamily="18" charset="0"/>
              </a:rPr>
              <a:t> </a:t>
            </a:r>
            <a:r>
              <a:rPr lang="uz-Cyrl-UZ" dirty="0">
                <a:latin typeface="Times New Roman" pitchFamily="18" charset="0"/>
                <a:cs typeface="Times New Roman" pitchFamily="18" charset="0"/>
              </a:rPr>
              <a:t>ранг тизими асосан чоп этиладиган тасвирлар учун фойдаланилади.</a:t>
            </a:r>
          </a:p>
        </p:txBody>
      </p:sp>
    </p:spTree>
    <p:extLst>
      <p:ext uri="{BB962C8B-B14F-4D97-AF65-F5344CB8AC3E}">
        <p14:creationId xmlns:p14="http://schemas.microsoft.com/office/powerpoint/2010/main" val="3451282450"/>
      </p:ext>
    </p:extLst>
  </p:cSld>
  <p:clrMapOvr>
    <a:masterClrMapping/>
  </p:clrMapOvr>
  <mc:AlternateContent xmlns:mc="http://schemas.openxmlformats.org/markup-compatibility/2006" xmlns:p14="http://schemas.microsoft.com/office/powerpoint/2010/main">
    <mc:Choice Requires="p14">
      <p:transition spd="slow" p14:dur="1500">
        <p:split orient="vert"/>
        <p:sndAc>
          <p:stSnd>
            <p:snd r:embed="rId2" name="chimes.wav"/>
          </p:stSnd>
        </p:sndAc>
      </p:transition>
    </mc:Choice>
    <mc:Fallback xmlns="">
      <p:transition spd="slow">
        <p:split orient="vert"/>
        <p:sndAc>
          <p:stSnd>
            <p:snd r:embed="rId3" name="chimes.wav"/>
          </p:stSnd>
        </p:sndAc>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251520" y="548680"/>
            <a:ext cx="8892480" cy="5688632"/>
          </a:xfrm>
          <a:prstGeom prst="rect">
            <a:avLst/>
          </a:prstGeom>
          <a:noFill/>
          <a:ln>
            <a:noFill/>
          </a:ln>
        </p:spPr>
      </p:pic>
    </p:spTree>
    <p:extLst>
      <p:ext uri="{BB962C8B-B14F-4D97-AF65-F5344CB8AC3E}">
        <p14:creationId xmlns:p14="http://schemas.microsoft.com/office/powerpoint/2010/main" val="627552576"/>
      </p:ext>
    </p:extLst>
  </p:cSld>
  <p:clrMapOvr>
    <a:masterClrMapping/>
  </p:clrMapOvr>
  <mc:AlternateContent xmlns:mc="http://schemas.openxmlformats.org/markup-compatibility/2006" xmlns:p14="http://schemas.microsoft.com/office/powerpoint/2010/main">
    <mc:Choice Requires="p14">
      <p:transition spd="slow" p14:dur="1500">
        <p:split orient="vert"/>
        <p:sndAc>
          <p:stSnd>
            <p:snd r:embed="rId2" name="chimes.wav"/>
          </p:stSnd>
        </p:sndAc>
      </p:transition>
    </mc:Choice>
    <mc:Fallback xmlns="">
      <p:transition spd="slow">
        <p:split orient="vert"/>
        <p:sndAc>
          <p:stSnd>
            <p:snd r:embed="rId4" name="chimes.wav"/>
          </p:stSnd>
        </p:sndAc>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229600" cy="5577483"/>
          </a:xfrm>
        </p:spPr>
        <p:txBody>
          <a:bodyPr>
            <a:normAutofit lnSpcReduction="10000"/>
          </a:bodyPr>
          <a:lstStyle/>
          <a:p>
            <a:pPr algn="just"/>
            <a:r>
              <a:rPr lang="uz-Cyrl-UZ" dirty="0">
                <a:latin typeface="Times New Roman" pitchFamily="18" charset="0"/>
                <a:cs typeface="Times New Roman" pitchFamily="18" charset="0"/>
              </a:rPr>
              <a:t>Растрли графика билан ишлаш дастурлари бир нечта вазифаларни бажариш имконини беради:</a:t>
            </a:r>
          </a:p>
          <a:p>
            <a:pPr algn="just"/>
            <a:r>
              <a:rPr lang="uz-Cyrl-UZ" dirty="0">
                <a:latin typeface="Times New Roman" pitchFamily="18" charset="0"/>
                <a:cs typeface="Times New Roman" pitchFamily="18" charset="0"/>
              </a:rPr>
              <a:t>• Тасвирни импорт қилиш – сканер, рақамли фотоаппаратдан киритиш, бошқа форматдаги расмларни киритиш (</a:t>
            </a:r>
            <a:r>
              <a:rPr lang="uz-Cyrl-UZ" dirty="0">
                <a:solidFill>
                  <a:srgbClr val="FF0000"/>
                </a:solidFill>
                <a:latin typeface="Times New Roman" pitchFamily="18" charset="0"/>
                <a:cs typeface="Times New Roman" pitchFamily="18" charset="0"/>
              </a:rPr>
              <a:t>bmp, jpg, png, tif, gif, psd, pdf, wmf </a:t>
            </a:r>
            <a:r>
              <a:rPr lang="uz-Cyrl-UZ" dirty="0">
                <a:latin typeface="Times New Roman" pitchFamily="18" charset="0"/>
                <a:cs typeface="Times New Roman" pitchFamily="18" charset="0"/>
              </a:rPr>
              <a:t>ва бошқалар);</a:t>
            </a:r>
          </a:p>
          <a:p>
            <a:pPr algn="just"/>
            <a:r>
              <a:rPr lang="uz-Cyrl-UZ" dirty="0">
                <a:latin typeface="Times New Roman" pitchFamily="18" charset="0"/>
                <a:cs typeface="Times New Roman" pitchFamily="18" charset="0"/>
              </a:rPr>
              <a:t>• Тасвирни таҳрирлаш – ўзгартиришлар киритиш, ранглар билан бўяш, чизиш, ўчириш, ёрқинлик ва аниқлик даражасини ўзгартириш;</a:t>
            </a:r>
          </a:p>
          <a:p>
            <a:endParaRPr lang="uz-Cyrl-UZ" dirty="0"/>
          </a:p>
        </p:txBody>
      </p:sp>
    </p:spTree>
    <p:extLst>
      <p:ext uri="{BB962C8B-B14F-4D97-AF65-F5344CB8AC3E}">
        <p14:creationId xmlns:p14="http://schemas.microsoft.com/office/powerpoint/2010/main" val="747206329"/>
      </p:ext>
    </p:extLst>
  </p:cSld>
  <p:clrMapOvr>
    <a:masterClrMapping/>
  </p:clrMapOvr>
  <mc:AlternateContent xmlns:mc="http://schemas.openxmlformats.org/markup-compatibility/2006" xmlns:p14="http://schemas.microsoft.com/office/powerpoint/2010/main">
    <mc:Choice Requires="p14">
      <p:transition spd="slow" p14:dur="1500">
        <p:split orient="vert"/>
        <p:sndAc>
          <p:stSnd>
            <p:snd r:embed="rId2" name="chimes.wav"/>
          </p:stSnd>
        </p:sndAc>
      </p:transition>
    </mc:Choice>
    <mc:Fallback xmlns="">
      <p:transition spd="slow">
        <p:split orient="vert"/>
        <p:sndAc>
          <p:stSnd>
            <p:snd r:embed="rId3" name="chimes.wav"/>
          </p:stSnd>
        </p:sndAc>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a:bodyPr>
          <a:lstStyle/>
          <a:p>
            <a:pPr algn="just"/>
            <a:r>
              <a:rPr lang="uz-Cyrl-UZ" dirty="0">
                <a:latin typeface="Times New Roman" pitchFamily="18" charset="0"/>
                <a:cs typeface="Times New Roman" pitchFamily="18" charset="0"/>
              </a:rPr>
              <a:t>Ҳозирги кунда содда ва мураккаб растрли графика таҳрирлаш дастурлари мавжуд. </a:t>
            </a:r>
            <a:r>
              <a:rPr lang="uz-Cyrl-UZ" dirty="0">
                <a:solidFill>
                  <a:srgbClr val="FF0000"/>
                </a:solidFill>
                <a:latin typeface="Times New Roman" pitchFamily="18" charset="0"/>
                <a:cs typeface="Times New Roman" pitchFamily="18" charset="0"/>
              </a:rPr>
              <a:t>Содда</a:t>
            </a:r>
            <a:r>
              <a:rPr lang="uz-Cyrl-UZ" dirty="0">
                <a:latin typeface="Times New Roman" pitchFamily="18" charset="0"/>
                <a:cs typeface="Times New Roman" pitchFamily="18" charset="0"/>
              </a:rPr>
              <a:t> график муҳаррирлардан бири - </a:t>
            </a:r>
            <a:r>
              <a:rPr lang="uz-Cyrl-UZ" b="1" i="1" dirty="0">
                <a:solidFill>
                  <a:srgbClr val="FF0000"/>
                </a:solidFill>
                <a:latin typeface="Times New Roman" pitchFamily="18" charset="0"/>
                <a:cs typeface="Times New Roman" pitchFamily="18" charset="0"/>
              </a:rPr>
              <a:t>Windows</a:t>
            </a:r>
            <a:r>
              <a:rPr lang="uz-Cyrl-UZ" b="1" i="1" dirty="0">
                <a:latin typeface="Times New Roman" pitchFamily="18" charset="0"/>
                <a:cs typeface="Times New Roman" pitchFamily="18" charset="0"/>
              </a:rPr>
              <a:t> </a:t>
            </a:r>
            <a:r>
              <a:rPr lang="uz-Cyrl-UZ" dirty="0">
                <a:latin typeface="Times New Roman" pitchFamily="18" charset="0"/>
                <a:cs typeface="Times New Roman" pitchFamily="18" charset="0"/>
              </a:rPr>
              <a:t>операцион тизими таркибига кирувчи </a:t>
            </a:r>
            <a:r>
              <a:rPr lang="uz-Cyrl-UZ" b="1" i="1" dirty="0">
                <a:solidFill>
                  <a:srgbClr val="FF0000"/>
                </a:solidFill>
                <a:latin typeface="Times New Roman" pitchFamily="18" charset="0"/>
                <a:cs typeface="Times New Roman" pitchFamily="18" charset="0"/>
              </a:rPr>
              <a:t>Paint</a:t>
            </a:r>
            <a:r>
              <a:rPr lang="uz-Cyrl-UZ" b="1" i="1" dirty="0">
                <a:latin typeface="Times New Roman" pitchFamily="18" charset="0"/>
                <a:cs typeface="Times New Roman" pitchFamily="18" charset="0"/>
              </a:rPr>
              <a:t> </a:t>
            </a:r>
            <a:r>
              <a:rPr lang="uz-Cyrl-UZ" dirty="0">
                <a:latin typeface="Times New Roman" pitchFamily="18" charset="0"/>
                <a:cs typeface="Times New Roman" pitchFamily="18" charset="0"/>
              </a:rPr>
              <a:t>дастуридир. Мазкур дастур оддий амалларни бажариш имконини беради, лекин профессионал даражадаги имкониятлардан фойдаланиш учун махсус растрли график дастурлардан фойдаланиш керак бўлади: </a:t>
            </a:r>
            <a:r>
              <a:rPr lang="uz-Cyrl-UZ" b="1" i="1" dirty="0">
                <a:solidFill>
                  <a:srgbClr val="FF0000"/>
                </a:solidFill>
                <a:latin typeface="Times New Roman" pitchFamily="18" charset="0"/>
                <a:cs typeface="Times New Roman" pitchFamily="18" charset="0"/>
              </a:rPr>
              <a:t>Adobe Photoshop</a:t>
            </a:r>
            <a:r>
              <a:rPr lang="uz-Cyrl-UZ" dirty="0">
                <a:solidFill>
                  <a:srgbClr val="FF0000"/>
                </a:solidFill>
                <a:latin typeface="Times New Roman" pitchFamily="18" charset="0"/>
                <a:cs typeface="Times New Roman" pitchFamily="18" charset="0"/>
              </a:rPr>
              <a:t>, </a:t>
            </a:r>
            <a:r>
              <a:rPr lang="uz-Cyrl-UZ" b="1" i="1" dirty="0">
                <a:solidFill>
                  <a:srgbClr val="FF0000"/>
                </a:solidFill>
                <a:latin typeface="Times New Roman" pitchFamily="18" charset="0"/>
                <a:cs typeface="Times New Roman" pitchFamily="18" charset="0"/>
              </a:rPr>
              <a:t>Corel PhotoPaint</a:t>
            </a:r>
            <a:r>
              <a:rPr lang="uz-Cyrl-UZ" dirty="0">
                <a:solidFill>
                  <a:srgbClr val="FF0000"/>
                </a:solidFill>
                <a:latin typeface="Times New Roman" pitchFamily="18" charset="0"/>
                <a:cs typeface="Times New Roman" pitchFamily="18" charset="0"/>
              </a:rPr>
              <a:t>, </a:t>
            </a:r>
            <a:r>
              <a:rPr lang="uz-Cyrl-UZ" b="1" i="1" dirty="0">
                <a:solidFill>
                  <a:srgbClr val="FF0000"/>
                </a:solidFill>
                <a:latin typeface="Times New Roman" pitchFamily="18" charset="0"/>
                <a:cs typeface="Times New Roman" pitchFamily="18" charset="0"/>
              </a:rPr>
              <a:t>Macromedia Flash </a:t>
            </a:r>
            <a:r>
              <a:rPr lang="uz-Cyrl-UZ" dirty="0">
                <a:latin typeface="Times New Roman" pitchFamily="18" charset="0"/>
                <a:cs typeface="Times New Roman" pitchFamily="18" charset="0"/>
              </a:rPr>
              <a:t>ва ҳоказо.</a:t>
            </a:r>
          </a:p>
          <a:p>
            <a:endParaRPr lang="uz-Cyrl-UZ" dirty="0"/>
          </a:p>
        </p:txBody>
      </p:sp>
    </p:spTree>
    <p:extLst>
      <p:ext uri="{BB962C8B-B14F-4D97-AF65-F5344CB8AC3E}">
        <p14:creationId xmlns:p14="http://schemas.microsoft.com/office/powerpoint/2010/main" val="3400659312"/>
      </p:ext>
    </p:extLst>
  </p:cSld>
  <p:clrMapOvr>
    <a:masterClrMapping/>
  </p:clrMapOvr>
  <mc:AlternateContent xmlns:mc="http://schemas.openxmlformats.org/markup-compatibility/2006" xmlns:p14="http://schemas.microsoft.com/office/powerpoint/2010/main">
    <mc:Choice Requires="p14">
      <p:transition spd="slow" p14:dur="1500">
        <p:split orient="vert"/>
        <p:sndAc>
          <p:stSnd>
            <p:snd r:embed="rId2" name="chimes.wav"/>
          </p:stSnd>
        </p:sndAc>
      </p:transition>
    </mc:Choice>
    <mc:Fallback xmlns="">
      <p:transition spd="slow">
        <p:split orient="vert"/>
        <p:sndAc>
          <p:stSnd>
            <p:snd r:embed="rId3" name="chimes.wav"/>
          </p:stSnd>
        </p:sndAc>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229600" cy="5577483"/>
          </a:xfrm>
        </p:spPr>
        <p:txBody>
          <a:bodyPr>
            <a:normAutofit/>
          </a:bodyPr>
          <a:lstStyle/>
          <a:p>
            <a:pPr algn="just"/>
            <a:r>
              <a:rPr lang="uz-Cyrl-UZ" dirty="0">
                <a:latin typeface="Times New Roman" pitchFamily="18" charset="0"/>
                <a:cs typeface="Times New Roman" pitchFamily="18" charset="0"/>
              </a:rPr>
              <a:t>Векторли графика имкониятларидан мукаммал фойдаланиш учун махсус дастурлардан фойдаланиш мақсадга мувофиқ, масалан: </a:t>
            </a:r>
            <a:r>
              <a:rPr lang="uz-Cyrl-UZ" b="1" i="1" dirty="0">
                <a:solidFill>
                  <a:srgbClr val="FF0000"/>
                </a:solidFill>
                <a:latin typeface="Times New Roman" pitchFamily="18" charset="0"/>
                <a:cs typeface="Times New Roman" pitchFamily="18" charset="0"/>
              </a:rPr>
              <a:t>Corel Draw</a:t>
            </a:r>
            <a:r>
              <a:rPr lang="uz-Cyrl-UZ" i="1" dirty="0">
                <a:solidFill>
                  <a:srgbClr val="FF0000"/>
                </a:solidFill>
                <a:latin typeface="Times New Roman" pitchFamily="18" charset="0"/>
                <a:cs typeface="Times New Roman" pitchFamily="18" charset="0"/>
              </a:rPr>
              <a:t>, </a:t>
            </a:r>
            <a:r>
              <a:rPr lang="uz-Cyrl-UZ" b="1" i="1" dirty="0">
                <a:solidFill>
                  <a:srgbClr val="FF0000"/>
                </a:solidFill>
                <a:latin typeface="Times New Roman" pitchFamily="18" charset="0"/>
                <a:cs typeface="Times New Roman" pitchFamily="18" charset="0"/>
              </a:rPr>
              <a:t>Macromedia FreeHand, Adobe Illustrator </a:t>
            </a:r>
            <a:r>
              <a:rPr lang="uz-Cyrl-UZ" dirty="0">
                <a:latin typeface="Times New Roman" pitchFamily="18" charset="0"/>
                <a:cs typeface="Times New Roman" pitchFamily="18" charset="0"/>
              </a:rPr>
              <a:t>ва бошқалар.</a:t>
            </a:r>
          </a:p>
          <a:p>
            <a:pPr algn="just"/>
            <a:r>
              <a:rPr lang="uz-Cyrl-UZ" dirty="0">
                <a:latin typeface="Times New Roman" pitchFamily="18" charset="0"/>
                <a:cs typeface="Times New Roman" pitchFamily="18" charset="0"/>
              </a:rPr>
              <a:t>Юқорида кўрсатилган дастурлардан энг машҳури ва кенг қўлланиладигани, бу, албатта, </a:t>
            </a:r>
            <a:r>
              <a:rPr lang="uz-Cyrl-UZ" b="1" i="1" dirty="0">
                <a:solidFill>
                  <a:srgbClr val="FF0000"/>
                </a:solidFill>
                <a:latin typeface="Times New Roman" pitchFamily="18" charset="0"/>
                <a:cs typeface="Times New Roman" pitchFamily="18" charset="0"/>
              </a:rPr>
              <a:t>Corel Draw </a:t>
            </a:r>
            <a:r>
              <a:rPr lang="uz-Cyrl-UZ" dirty="0">
                <a:latin typeface="Times New Roman" pitchFamily="18" charset="0"/>
                <a:cs typeface="Times New Roman" pitchFamily="18" charset="0"/>
              </a:rPr>
              <a:t>дастуридир. Ҳозирги кунда унинг 11- ва 15-версиялари мавжуд.</a:t>
            </a:r>
          </a:p>
          <a:p>
            <a:endParaRPr lang="uz-Cyrl-UZ" dirty="0"/>
          </a:p>
        </p:txBody>
      </p:sp>
    </p:spTree>
    <p:extLst>
      <p:ext uri="{BB962C8B-B14F-4D97-AF65-F5344CB8AC3E}">
        <p14:creationId xmlns:p14="http://schemas.microsoft.com/office/powerpoint/2010/main" val="196604582"/>
      </p:ext>
    </p:extLst>
  </p:cSld>
  <p:clrMapOvr>
    <a:masterClrMapping/>
  </p:clrMapOvr>
  <mc:AlternateContent xmlns:mc="http://schemas.openxmlformats.org/markup-compatibility/2006" xmlns:p14="http://schemas.microsoft.com/office/powerpoint/2010/main">
    <mc:Choice Requires="p14">
      <p:transition spd="slow" p14:dur="1500">
        <p:split orient="vert"/>
        <p:sndAc>
          <p:stSnd>
            <p:snd r:embed="rId2" name="chimes.wav"/>
          </p:stSnd>
        </p:sndAc>
      </p:transition>
    </mc:Choice>
    <mc:Fallback xmlns="">
      <p:transition spd="slow">
        <p:split orient="vert"/>
        <p:sndAc>
          <p:stSnd>
            <p:snd r:embed="rId3" name="chimes.wav"/>
          </p:stSnd>
        </p:sndAc>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229600" cy="5721499"/>
          </a:xfrm>
        </p:spPr>
        <p:txBody>
          <a:bodyPr/>
          <a:lstStyle/>
          <a:p>
            <a:pPr algn="just"/>
            <a:r>
              <a:rPr lang="uz-Cyrl-UZ" sz="2800" b="1" dirty="0">
                <a:solidFill>
                  <a:srgbClr val="FF0000"/>
                </a:solidFill>
                <a:latin typeface="Times New Roman" pitchFamily="18" charset="0"/>
                <a:cs typeface="Times New Roman" pitchFamily="18" charset="0"/>
              </a:rPr>
              <a:t>Фрактал</a:t>
            </a:r>
            <a:r>
              <a:rPr lang="uz-Cyrl-UZ" sz="2800" b="1" dirty="0">
                <a:latin typeface="Times New Roman" pitchFamily="18" charset="0"/>
                <a:cs typeface="Times New Roman" pitchFamily="18" charset="0"/>
              </a:rPr>
              <a:t> </a:t>
            </a:r>
            <a:r>
              <a:rPr lang="uz-Cyrl-UZ" sz="2800" dirty="0">
                <a:latin typeface="Times New Roman" pitchFamily="18" charset="0"/>
                <a:cs typeface="Times New Roman" pitchFamily="18" charset="0"/>
              </a:rPr>
              <a:t>сўзи лотинча fractus сўзидан олинган бўлиб, </a:t>
            </a:r>
            <a:r>
              <a:rPr lang="uz-Cyrl-UZ" sz="2800" b="1" dirty="0">
                <a:solidFill>
                  <a:srgbClr val="FF0000"/>
                </a:solidFill>
                <a:latin typeface="Times New Roman" pitchFamily="18" charset="0"/>
                <a:cs typeface="Times New Roman" pitchFamily="18" charset="0"/>
              </a:rPr>
              <a:t>майдаланган, бўлиб чиқилган </a:t>
            </a:r>
            <a:r>
              <a:rPr lang="uz-Cyrl-UZ" sz="2800" dirty="0">
                <a:latin typeface="Times New Roman" pitchFamily="18" charset="0"/>
                <a:cs typeface="Times New Roman" pitchFamily="18" charset="0"/>
              </a:rPr>
              <a:t>деган маънони билдиради. Фрактал деб ўзига ўхшаш қисмлардан иборат бўлган геометрик шаклларга айтилади.</a:t>
            </a:r>
          </a:p>
          <a:p>
            <a:endParaRPr lang="uz-Cyrl-UZ" dirty="0"/>
          </a:p>
        </p:txBody>
      </p:sp>
      <p:pic>
        <p:nvPicPr>
          <p:cNvPr id="4" name="Рисунок 3"/>
          <p:cNvPicPr/>
          <p:nvPr/>
        </p:nvPicPr>
        <p:blipFill>
          <a:blip r:embed="rId3">
            <a:extLst>
              <a:ext uri="{28A0092B-C50C-407E-A947-70E740481C1C}">
                <a14:useLocalDpi xmlns:a14="http://schemas.microsoft.com/office/drawing/2010/main" val="0"/>
              </a:ext>
            </a:extLst>
          </a:blip>
          <a:srcRect/>
          <a:stretch>
            <a:fillRect/>
          </a:stretch>
        </p:blipFill>
        <p:spPr bwMode="auto">
          <a:xfrm>
            <a:off x="755576" y="3605882"/>
            <a:ext cx="1860550" cy="1911350"/>
          </a:xfrm>
          <a:prstGeom prst="rect">
            <a:avLst/>
          </a:prstGeom>
          <a:noFill/>
          <a:ln>
            <a:noFill/>
          </a:ln>
        </p:spPr>
      </p:pic>
      <p:pic>
        <p:nvPicPr>
          <p:cNvPr id="5" name="Рисунок 4"/>
          <p:cNvPicPr/>
          <p:nvPr/>
        </p:nvPicPr>
        <p:blipFill>
          <a:blip r:embed="rId4">
            <a:extLst>
              <a:ext uri="{28A0092B-C50C-407E-A947-70E740481C1C}">
                <a14:useLocalDpi xmlns:a14="http://schemas.microsoft.com/office/drawing/2010/main" val="0"/>
              </a:ext>
            </a:extLst>
          </a:blip>
          <a:srcRect/>
          <a:stretch>
            <a:fillRect/>
          </a:stretch>
        </p:blipFill>
        <p:spPr bwMode="auto">
          <a:xfrm>
            <a:off x="3275856" y="3747234"/>
            <a:ext cx="2028825" cy="1697990"/>
          </a:xfrm>
          <a:prstGeom prst="rect">
            <a:avLst/>
          </a:prstGeom>
          <a:noFill/>
          <a:ln>
            <a:noFill/>
          </a:ln>
        </p:spPr>
      </p:pic>
      <p:pic>
        <p:nvPicPr>
          <p:cNvPr id="6" name="Рисунок 5"/>
          <p:cNvPicPr/>
          <p:nvPr/>
        </p:nvPicPr>
        <p:blipFill>
          <a:blip r:embed="rId5">
            <a:extLst>
              <a:ext uri="{28A0092B-C50C-407E-A947-70E740481C1C}">
                <a14:useLocalDpi xmlns:a14="http://schemas.microsoft.com/office/drawing/2010/main" val="0"/>
              </a:ext>
            </a:extLst>
          </a:blip>
          <a:srcRect/>
          <a:stretch>
            <a:fillRect/>
          </a:stretch>
        </p:blipFill>
        <p:spPr bwMode="auto">
          <a:xfrm>
            <a:off x="5803478" y="3861916"/>
            <a:ext cx="1720850" cy="1511300"/>
          </a:xfrm>
          <a:prstGeom prst="rect">
            <a:avLst/>
          </a:prstGeom>
          <a:noFill/>
          <a:ln>
            <a:noFill/>
          </a:ln>
        </p:spPr>
      </p:pic>
    </p:spTree>
    <p:extLst>
      <p:ext uri="{BB962C8B-B14F-4D97-AF65-F5344CB8AC3E}">
        <p14:creationId xmlns:p14="http://schemas.microsoft.com/office/powerpoint/2010/main" val="3021575328"/>
      </p:ext>
    </p:extLst>
  </p:cSld>
  <p:clrMapOvr>
    <a:masterClrMapping/>
  </p:clrMapOvr>
  <mc:AlternateContent xmlns:mc="http://schemas.openxmlformats.org/markup-compatibility/2006" xmlns:p14="http://schemas.microsoft.com/office/powerpoint/2010/main">
    <mc:Choice Requires="p14">
      <p:transition spd="slow" p14:dur="1500">
        <p:split orient="vert"/>
        <p:sndAc>
          <p:stSnd>
            <p:snd r:embed="rId2" name="chimes.wav"/>
          </p:stSnd>
        </p:sndAc>
      </p:transition>
    </mc:Choice>
    <mc:Fallback xmlns="">
      <p:transition spd="slow">
        <p:split orient="vert"/>
        <p:sndAc>
          <p:stSnd>
            <p:snd r:embed="rId6" name="chimes.wav"/>
          </p:stSnd>
        </p:sndAc>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z-Cyrl-UZ"/>
          </a:p>
        </p:txBody>
      </p:sp>
      <p:sp>
        <p:nvSpPr>
          <p:cNvPr id="3" name="Объект 2"/>
          <p:cNvSpPr>
            <a:spLocks noGrp="1"/>
          </p:cNvSpPr>
          <p:nvPr>
            <p:ph idx="1"/>
          </p:nvPr>
        </p:nvSpPr>
        <p:spPr/>
        <p:txBody>
          <a:bodyPr/>
          <a:lstStyle/>
          <a:p>
            <a:endParaRPr lang="uz-Cyrl-UZ"/>
          </a:p>
        </p:txBody>
      </p:sp>
    </p:spTree>
    <p:extLst>
      <p:ext uri="{BB962C8B-B14F-4D97-AF65-F5344CB8AC3E}">
        <p14:creationId xmlns:p14="http://schemas.microsoft.com/office/powerpoint/2010/main" val="4206570588"/>
      </p:ext>
    </p:extLst>
  </p:cSld>
  <p:clrMapOvr>
    <a:masterClrMapping/>
  </p:clrMapOvr>
  <mc:AlternateContent xmlns:mc="http://schemas.openxmlformats.org/markup-compatibility/2006" xmlns:p14="http://schemas.microsoft.com/office/powerpoint/2010/main">
    <mc:Choice Requires="p14">
      <p:transition spd="slow" p14:dur="1500">
        <p:split orient="vert"/>
        <p:sndAc>
          <p:stSnd>
            <p:snd r:embed="rId2" name="chimes.wav"/>
          </p:stSnd>
        </p:sndAc>
      </p:transition>
    </mc:Choice>
    <mc:Fallback xmlns="">
      <p:transition spd="slow">
        <p:split orient="vert"/>
        <p:sndAc>
          <p:stSnd>
            <p:snd r:embed="rId3" name="chimes.wav"/>
          </p:stSnd>
        </p:sndAc>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z-Cyrl-UZ" dirty="0" smtClean="0">
                <a:solidFill>
                  <a:srgbClr val="FF0000"/>
                </a:solidFill>
              </a:rPr>
              <a:t>Компьютер графикаси (машина графикаси) нима дегани? </a:t>
            </a:r>
            <a:endParaRPr lang="uz-Cyrl-UZ" dirty="0">
              <a:solidFill>
                <a:srgbClr val="FF0000"/>
              </a:solidFill>
            </a:endParaRPr>
          </a:p>
        </p:txBody>
      </p:sp>
      <p:sp>
        <p:nvSpPr>
          <p:cNvPr id="3" name="Содержимое 2"/>
          <p:cNvSpPr>
            <a:spLocks noGrp="1"/>
          </p:cNvSpPr>
          <p:nvPr>
            <p:ph idx="1"/>
          </p:nvPr>
        </p:nvSpPr>
        <p:spPr/>
        <p:txBody>
          <a:bodyPr>
            <a:normAutofit fontScale="77500" lnSpcReduction="20000"/>
          </a:bodyPr>
          <a:lstStyle/>
          <a:p>
            <a:pPr algn="just"/>
            <a:r>
              <a:rPr lang="uz-Cyrl-UZ" sz="4400" dirty="0" smtClean="0">
                <a:solidFill>
                  <a:srgbClr val="FF0000"/>
                </a:solidFill>
                <a:latin typeface="Times New Roman" pitchFamily="18" charset="0"/>
                <a:cs typeface="Times New Roman" pitchFamily="18" charset="0"/>
              </a:rPr>
              <a:t>Графика</a:t>
            </a:r>
            <a:r>
              <a:rPr lang="uz-Cyrl-UZ" sz="4400" dirty="0" smtClean="0">
                <a:latin typeface="Times New Roman" pitchFamily="18" charset="0"/>
                <a:cs typeface="Times New Roman" pitchFamily="18" charset="0"/>
              </a:rPr>
              <a:t> - бу махсус, фикран яхлит ҳаёлий қурилмаларнинг (ансамблларнинг) икки ўлчовли (ёки уч ўлчовли) тасвирда ифодаланган график қиёфаси ва унинг экспликациясидир.</a:t>
            </a:r>
          </a:p>
          <a:p>
            <a:pPr algn="just"/>
            <a:r>
              <a:rPr lang="uz-Cyrl-UZ" sz="4400" dirty="0" smtClean="0">
                <a:solidFill>
                  <a:srgbClr val="FF0000"/>
                </a:solidFill>
                <a:latin typeface="Times New Roman" pitchFamily="18" charset="0"/>
                <a:cs typeface="Times New Roman" pitchFamily="18" charset="0"/>
              </a:rPr>
              <a:t>Машина графикаси </a:t>
            </a:r>
            <a:r>
              <a:rPr lang="uz-Cyrl-UZ" sz="4400" dirty="0" smtClean="0">
                <a:latin typeface="Times New Roman" pitchFamily="18" charset="0"/>
                <a:cs typeface="Times New Roman" pitchFamily="18" charset="0"/>
              </a:rPr>
              <a:t>деганда объектларнинг хажм моделларини яратиш, сақлаш, ишлов бериш ва ЭХМлар ёрдамида уларни тасвирлаш тушунилади. </a:t>
            </a:r>
          </a:p>
        </p:txBody>
      </p:sp>
    </p:spTree>
    <p:extLst>
      <p:ext uri="{BB962C8B-B14F-4D97-AF65-F5344CB8AC3E}">
        <p14:creationId xmlns:p14="http://schemas.microsoft.com/office/powerpoint/2010/main" val="12888683"/>
      </p:ext>
    </p:extLst>
  </p:cSld>
  <p:clrMapOvr>
    <a:masterClrMapping/>
  </p:clrMapOvr>
  <mc:AlternateContent xmlns:mc="http://schemas.openxmlformats.org/markup-compatibility/2006" xmlns:p14="http://schemas.microsoft.com/office/powerpoint/2010/main">
    <mc:Choice Requires="p14">
      <p:transition spd="slow" p14:dur="1500">
        <p:split orient="vert"/>
        <p:sndAc>
          <p:stSnd>
            <p:snd r:embed="rId2" name="chimes.wav"/>
          </p:stSnd>
        </p:sndAc>
      </p:transition>
    </mc:Choice>
    <mc:Fallback xmlns="">
      <p:transition spd="slow">
        <p:split orient="vert"/>
        <p:sndAc>
          <p:stSnd>
            <p:snd r:embed="rId3" name="chimes.wav"/>
          </p:stSnd>
        </p:sndAc>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5793507"/>
          </a:xfrm>
        </p:spPr>
        <p:txBody>
          <a:bodyPr>
            <a:normAutofit fontScale="92500" lnSpcReduction="20000"/>
          </a:bodyPr>
          <a:lstStyle/>
          <a:p>
            <a:pPr algn="just"/>
            <a:r>
              <a:rPr lang="uz-Cyrl-UZ" b="1" dirty="0">
                <a:solidFill>
                  <a:srgbClr val="FF0000"/>
                </a:solidFill>
                <a:latin typeface="Times New Roman" pitchFamily="18" charset="0"/>
                <a:cs typeface="Times New Roman" pitchFamily="18" charset="0"/>
              </a:rPr>
              <a:t>Компьютер графикаси </a:t>
            </a:r>
            <a:r>
              <a:rPr lang="uz-Cyrl-UZ" dirty="0">
                <a:latin typeface="Times New Roman" pitchFamily="18" charset="0"/>
                <a:cs typeface="Times New Roman" pitchFamily="18" charset="0"/>
              </a:rPr>
              <a:t>фаолиятнинг шундай тури-ки, унда компьютер ва махсус яратилган дастурлардан фойдаланиб, тасвирлар яратилади, мавжудлари рақамли кўринишга ўтказилади, қайта ишланади, сақланади ва қулай кўринишда тасвирланади. </a:t>
            </a:r>
          </a:p>
          <a:p>
            <a:pPr algn="just"/>
            <a:r>
              <a:rPr lang="uz-Cyrl-UZ" dirty="0">
                <a:latin typeface="Times New Roman" pitchFamily="18" charset="0"/>
                <a:cs typeface="Times New Roman" pitchFamily="18" charset="0"/>
              </a:rPr>
              <a:t>Компьютер графикаси ўтган асрнинг 70</a:t>
            </a:r>
            <a:r>
              <a:rPr lang="ru-RU" dirty="0">
                <a:latin typeface="Times New Roman" pitchFamily="18" charset="0"/>
                <a:cs typeface="Times New Roman" pitchFamily="18" charset="0"/>
              </a:rPr>
              <a:t>-80 –</a:t>
            </a:r>
            <a:r>
              <a:rPr lang="ru-RU" dirty="0" err="1">
                <a:latin typeface="Times New Roman" pitchFamily="18" charset="0"/>
                <a:cs typeface="Times New Roman" pitchFamily="18" charset="0"/>
              </a:rPr>
              <a:t>йилларидан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бошлаб</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оммавийлаша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бошлади</a:t>
            </a:r>
            <a:r>
              <a:rPr lang="ru-RU" dirty="0">
                <a:latin typeface="Times New Roman" pitchFamily="18" charset="0"/>
                <a:cs typeface="Times New Roman" pitchFamily="18" charset="0"/>
              </a:rPr>
              <a:t>.</a:t>
            </a:r>
            <a:endParaRPr lang="uz-Cyrl-UZ" dirty="0">
              <a:latin typeface="Times New Roman" pitchFamily="18" charset="0"/>
              <a:cs typeface="Times New Roman" pitchFamily="18" charset="0"/>
            </a:endParaRPr>
          </a:p>
          <a:p>
            <a:pPr algn="just"/>
            <a:r>
              <a:rPr lang="uz-Cyrl-UZ" dirty="0">
                <a:latin typeface="Times New Roman" pitchFamily="18" charset="0"/>
                <a:cs typeface="Times New Roman" pitchFamily="18" charset="0"/>
              </a:rPr>
              <a:t>Компьютер графикаси ниманинг тасвири яратилишига қараб қуйидаги синфларга ажратилади: </a:t>
            </a:r>
            <a:endParaRPr lang="uz-Cyrl-UZ" dirty="0" smtClean="0">
              <a:latin typeface="Times New Roman" pitchFamily="18" charset="0"/>
              <a:cs typeface="Times New Roman" pitchFamily="18" charset="0"/>
            </a:endParaRPr>
          </a:p>
          <a:p>
            <a:pPr algn="just"/>
            <a:r>
              <a:rPr lang="uz-Cyrl-UZ" dirty="0" smtClean="0">
                <a:solidFill>
                  <a:srgbClr val="FF0000"/>
                </a:solidFill>
                <a:latin typeface="Times New Roman" pitchFamily="18" charset="0"/>
                <a:cs typeface="Times New Roman" pitchFamily="18" charset="0"/>
              </a:rPr>
              <a:t>1</a:t>
            </a:r>
            <a:r>
              <a:rPr lang="uz-Cyrl-UZ" dirty="0">
                <a:solidFill>
                  <a:srgbClr val="FF0000"/>
                </a:solidFill>
                <a:latin typeface="Times New Roman" pitchFamily="18" charset="0"/>
                <a:cs typeface="Times New Roman" pitchFamily="18" charset="0"/>
              </a:rPr>
              <a:t>) </a:t>
            </a:r>
            <a:r>
              <a:rPr lang="uz-Cyrl-UZ" dirty="0" smtClean="0">
                <a:solidFill>
                  <a:srgbClr val="FF0000"/>
                </a:solidFill>
                <a:latin typeface="Times New Roman" pitchFamily="18" charset="0"/>
                <a:cs typeface="Times New Roman" pitchFamily="18" charset="0"/>
              </a:rPr>
              <a:t>стационар </a:t>
            </a:r>
            <a:r>
              <a:rPr lang="uz-Cyrl-UZ" dirty="0">
                <a:solidFill>
                  <a:srgbClr val="FF0000"/>
                </a:solidFill>
                <a:latin typeface="Times New Roman" pitchFamily="18" charset="0"/>
                <a:cs typeface="Times New Roman" pitchFamily="18" charset="0"/>
              </a:rPr>
              <a:t>(ўзгармас) оддий графика; </a:t>
            </a:r>
            <a:endParaRPr lang="uz-Cyrl-UZ" dirty="0" smtClean="0">
              <a:solidFill>
                <a:srgbClr val="FF0000"/>
              </a:solidFill>
              <a:latin typeface="Times New Roman" pitchFamily="18" charset="0"/>
              <a:cs typeface="Times New Roman" pitchFamily="18" charset="0"/>
            </a:endParaRPr>
          </a:p>
          <a:p>
            <a:pPr algn="just"/>
            <a:r>
              <a:rPr lang="uz-Cyrl-UZ" dirty="0" smtClean="0">
                <a:solidFill>
                  <a:srgbClr val="FF0000"/>
                </a:solidFill>
                <a:latin typeface="Times New Roman" pitchFamily="18" charset="0"/>
                <a:cs typeface="Times New Roman" pitchFamily="18" charset="0"/>
              </a:rPr>
              <a:t>2</a:t>
            </a:r>
            <a:r>
              <a:rPr lang="uz-Cyrl-UZ" dirty="0">
                <a:solidFill>
                  <a:srgbClr val="FF0000"/>
                </a:solidFill>
                <a:latin typeface="Times New Roman" pitchFamily="18" charset="0"/>
                <a:cs typeface="Times New Roman" pitchFamily="18" charset="0"/>
              </a:rPr>
              <a:t>) компьютер анимацияси; </a:t>
            </a:r>
            <a:endParaRPr lang="uz-Cyrl-UZ" dirty="0" smtClean="0">
              <a:solidFill>
                <a:srgbClr val="FF0000"/>
              </a:solidFill>
              <a:latin typeface="Times New Roman" pitchFamily="18" charset="0"/>
              <a:cs typeface="Times New Roman" pitchFamily="18" charset="0"/>
            </a:endParaRPr>
          </a:p>
          <a:p>
            <a:pPr algn="just"/>
            <a:r>
              <a:rPr lang="uz-Cyrl-UZ" dirty="0" smtClean="0">
                <a:solidFill>
                  <a:srgbClr val="FF0000"/>
                </a:solidFill>
                <a:latin typeface="Times New Roman" pitchFamily="18" charset="0"/>
                <a:cs typeface="Times New Roman" pitchFamily="18" charset="0"/>
              </a:rPr>
              <a:t>3</a:t>
            </a:r>
            <a:r>
              <a:rPr lang="uz-Cyrl-UZ" dirty="0">
                <a:solidFill>
                  <a:srgbClr val="FF0000"/>
                </a:solidFill>
                <a:latin typeface="Times New Roman" pitchFamily="18" charset="0"/>
                <a:cs typeface="Times New Roman" pitchFamily="18" charset="0"/>
              </a:rPr>
              <a:t>) мултимедия. </a:t>
            </a:r>
          </a:p>
          <a:p>
            <a:endParaRPr lang="uz-Cyrl-UZ" dirty="0"/>
          </a:p>
        </p:txBody>
      </p:sp>
    </p:spTree>
    <p:extLst>
      <p:ext uri="{BB962C8B-B14F-4D97-AF65-F5344CB8AC3E}">
        <p14:creationId xmlns:p14="http://schemas.microsoft.com/office/powerpoint/2010/main" val="2442956392"/>
      </p:ext>
    </p:extLst>
  </p:cSld>
  <p:clrMapOvr>
    <a:masterClrMapping/>
  </p:clrMapOvr>
  <mc:AlternateContent xmlns:mc="http://schemas.openxmlformats.org/markup-compatibility/2006" xmlns:p14="http://schemas.microsoft.com/office/powerpoint/2010/main">
    <mc:Choice Requires="p14">
      <p:transition spd="slow" p14:dur="1500">
        <p:split orient="vert"/>
        <p:sndAc>
          <p:stSnd>
            <p:snd r:embed="rId2" name="chimes.wav"/>
          </p:stSnd>
        </p:sndAc>
      </p:transition>
    </mc:Choice>
    <mc:Fallback xmlns="">
      <p:transition spd="slow">
        <p:split orient="vert"/>
        <p:sndAc>
          <p:stSnd>
            <p:snd r:embed="rId3" name="chimes.wav"/>
          </p:stSnd>
        </p:sndAc>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5793507"/>
          </a:xfrm>
        </p:spPr>
        <p:txBody>
          <a:bodyPr>
            <a:normAutofit/>
          </a:bodyPr>
          <a:lstStyle/>
          <a:p>
            <a:pPr algn="just"/>
            <a:r>
              <a:rPr lang="uz-Cyrl-UZ" b="1" dirty="0">
                <a:solidFill>
                  <a:srgbClr val="FF0000"/>
                </a:solidFill>
                <a:latin typeface="Times New Roman" pitchFamily="18" charset="0"/>
                <a:cs typeface="Times New Roman" pitchFamily="18" charset="0"/>
              </a:rPr>
              <a:t>Оддий графика</a:t>
            </a:r>
            <a:r>
              <a:rPr lang="uz-Cyrl-UZ" dirty="0">
                <a:solidFill>
                  <a:srgbClr val="FF0000"/>
                </a:solidFill>
                <a:latin typeface="Times New Roman" pitchFamily="18" charset="0"/>
                <a:cs typeface="Times New Roman" pitchFamily="18" charset="0"/>
              </a:rPr>
              <a:t> </a:t>
            </a:r>
            <a:r>
              <a:rPr lang="uz-Cyrl-UZ" dirty="0">
                <a:latin typeface="Times New Roman" pitchFamily="18" charset="0"/>
                <a:cs typeface="Times New Roman" pitchFamily="18" charset="0"/>
              </a:rPr>
              <a:t>вақт ўтиши билан ўзгармайдиган тасвирларни яратиш билан шуғулланади. Уларга мисол сифатида расмлар, фотосуратлар ва чизмаларни келтириш мумкин.</a:t>
            </a:r>
          </a:p>
          <a:p>
            <a:pPr algn="just"/>
            <a:r>
              <a:rPr lang="uz-Cyrl-UZ" b="1" dirty="0">
                <a:solidFill>
                  <a:srgbClr val="FF0000"/>
                </a:solidFill>
                <a:latin typeface="Times New Roman" pitchFamily="18" charset="0"/>
                <a:cs typeface="Times New Roman" pitchFamily="18" charset="0"/>
              </a:rPr>
              <a:t>Компьютер анимацияси</a:t>
            </a:r>
            <a:r>
              <a:rPr lang="uz-Cyrl-UZ" dirty="0">
                <a:solidFill>
                  <a:srgbClr val="FF0000"/>
                </a:solidFill>
                <a:latin typeface="Times New Roman" pitchFamily="18" charset="0"/>
                <a:cs typeface="Times New Roman" pitchFamily="18" charset="0"/>
              </a:rPr>
              <a:t> </a:t>
            </a:r>
            <a:r>
              <a:rPr lang="uz-Cyrl-UZ" dirty="0">
                <a:latin typeface="Times New Roman" pitchFamily="18" charset="0"/>
                <a:cs typeface="Times New Roman" pitchFamily="18" charset="0"/>
              </a:rPr>
              <a:t>вақт ўтиши билан ўзгарадиган тасвирлар яратади. Масалан, </a:t>
            </a:r>
            <a:r>
              <a:rPr lang="uz-Cyrl-UZ" dirty="0" smtClean="0">
                <a:latin typeface="Times New Roman" pitchFamily="18" charset="0"/>
                <a:cs typeface="Times New Roman" pitchFamily="18" charset="0"/>
              </a:rPr>
              <a:t>мултьфилмлар</a:t>
            </a:r>
            <a:r>
              <a:rPr lang="uz-Cyrl-UZ" dirty="0">
                <a:latin typeface="Times New Roman" pitchFamily="18" charset="0"/>
                <a:cs typeface="Times New Roman" pitchFamily="18" charset="0"/>
              </a:rPr>
              <a:t>, видеоклип ва видеороликлар</a:t>
            </a:r>
            <a:r>
              <a:rPr lang="uz-Cyrl-UZ" dirty="0" smtClean="0">
                <a:latin typeface="Times New Roman" pitchFamily="18" charset="0"/>
                <a:cs typeface="Times New Roman" pitchFamily="18" charset="0"/>
              </a:rPr>
              <a:t>.</a:t>
            </a:r>
          </a:p>
          <a:p>
            <a:pPr algn="just"/>
            <a:endParaRPr lang="uz-Cyrl-UZ" dirty="0" smtClean="0">
              <a:latin typeface="Times New Roman" pitchFamily="18" charset="0"/>
              <a:cs typeface="Times New Roman" pitchFamily="18" charset="0"/>
            </a:endParaRPr>
          </a:p>
          <a:p>
            <a:endParaRPr lang="uz-Cyrl-UZ" dirty="0"/>
          </a:p>
        </p:txBody>
      </p:sp>
    </p:spTree>
    <p:extLst>
      <p:ext uri="{BB962C8B-B14F-4D97-AF65-F5344CB8AC3E}">
        <p14:creationId xmlns:p14="http://schemas.microsoft.com/office/powerpoint/2010/main" val="1451765372"/>
      </p:ext>
    </p:extLst>
  </p:cSld>
  <p:clrMapOvr>
    <a:masterClrMapping/>
  </p:clrMapOvr>
  <mc:AlternateContent xmlns:mc="http://schemas.openxmlformats.org/markup-compatibility/2006" xmlns:p14="http://schemas.microsoft.com/office/powerpoint/2010/main">
    <mc:Choice Requires="p14">
      <p:transition spd="slow" p14:dur="1500">
        <p:split orient="vert"/>
        <p:sndAc>
          <p:stSnd>
            <p:snd r:embed="rId2" name="chimes.wav"/>
          </p:stSnd>
        </p:sndAc>
      </p:transition>
    </mc:Choice>
    <mc:Fallback xmlns="">
      <p:transition spd="slow">
        <p:split orient="vert"/>
        <p:sndAc>
          <p:stSnd>
            <p:snd r:embed="rId3" name="chimes.wav"/>
          </p:stSnd>
        </p:sndAc>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5793507"/>
          </a:xfrm>
        </p:spPr>
        <p:txBody>
          <a:bodyPr/>
          <a:lstStyle/>
          <a:p>
            <a:pPr algn="just"/>
            <a:r>
              <a:rPr lang="uz-Cyrl-UZ" sz="2800" b="1" dirty="0">
                <a:solidFill>
                  <a:srgbClr val="FF0000"/>
                </a:solidFill>
                <a:latin typeface="Times New Roman" pitchFamily="18" charset="0"/>
                <a:cs typeface="Times New Roman" pitchFamily="18" charset="0"/>
              </a:rPr>
              <a:t>Мултимедия </a:t>
            </a:r>
            <a:r>
              <a:rPr lang="uz-Cyrl-UZ" sz="2800" dirty="0">
                <a:latin typeface="Times New Roman" pitchFamily="18" charset="0"/>
                <a:cs typeface="Times New Roman" pitchFamily="18" charset="0"/>
              </a:rPr>
              <a:t>маҳсулотлари расмлар ва анимация билан бирга бошқа турдаги ахборотларни, масалан, овоз ва матнни ҳам ўз ичига олади. Мултимедияга ёрқин мисол сифатида бутун олам тўри – WWWни, ундаги WWW – сайтлар ва WWW – саҳифаларни келтириш мумкин</a:t>
            </a:r>
            <a:r>
              <a:rPr lang="uz-Cyrl-UZ" sz="2800" dirty="0" smtClean="0">
                <a:latin typeface="Times New Roman" pitchFamily="18" charset="0"/>
                <a:cs typeface="Times New Roman" pitchFamily="18" charset="0"/>
              </a:rPr>
              <a:t>.</a:t>
            </a:r>
          </a:p>
          <a:p>
            <a:pPr algn="just"/>
            <a:r>
              <a:rPr lang="uz-Cyrl-UZ" sz="2800" b="1" dirty="0">
                <a:solidFill>
                  <a:srgbClr val="FF0000"/>
                </a:solidFill>
                <a:latin typeface="Times New Roman" pitchFamily="18" charset="0"/>
                <a:cs typeface="Times New Roman" pitchFamily="18" charset="0"/>
              </a:rPr>
              <a:t>Яратилиш усулига</a:t>
            </a:r>
            <a:r>
              <a:rPr lang="uz-Cyrl-UZ" sz="2800" dirty="0">
                <a:solidFill>
                  <a:srgbClr val="FF0000"/>
                </a:solidFill>
                <a:latin typeface="Times New Roman" pitchFamily="18" charset="0"/>
                <a:cs typeface="Times New Roman" pitchFamily="18" charset="0"/>
              </a:rPr>
              <a:t> </a:t>
            </a:r>
            <a:r>
              <a:rPr lang="uz-Cyrl-UZ" sz="2800" dirty="0">
                <a:latin typeface="Times New Roman" pitchFamily="18" charset="0"/>
                <a:cs typeface="Times New Roman" pitchFamily="18" charset="0"/>
              </a:rPr>
              <a:t>кўра компьютер графикаси икки гуруҳга ажратилади:</a:t>
            </a:r>
          </a:p>
          <a:p>
            <a:pPr algn="just"/>
            <a:r>
              <a:rPr lang="uz-Cyrl-UZ" sz="2800" dirty="0">
                <a:latin typeface="Times New Roman" pitchFamily="18" charset="0"/>
                <a:cs typeface="Times New Roman" pitchFamily="18" charset="0"/>
              </a:rPr>
              <a:t>1) 2D (икки ўлчамли).</a:t>
            </a:r>
          </a:p>
          <a:p>
            <a:pPr algn="just"/>
            <a:r>
              <a:rPr lang="uz-Cyrl-UZ" sz="2800" dirty="0">
                <a:latin typeface="Times New Roman" pitchFamily="18" charset="0"/>
                <a:cs typeface="Times New Roman" pitchFamily="18" charset="0"/>
              </a:rPr>
              <a:t>2) 3D (уч ўлчамли).</a:t>
            </a:r>
          </a:p>
          <a:p>
            <a:pPr algn="just"/>
            <a:endParaRPr lang="uz-Cyrl-UZ" sz="2800" dirty="0">
              <a:latin typeface="Times New Roman" pitchFamily="18" charset="0"/>
              <a:cs typeface="Times New Roman" pitchFamily="18" charset="0"/>
            </a:endParaRPr>
          </a:p>
          <a:p>
            <a:endParaRPr lang="uz-Cyrl-UZ" dirty="0"/>
          </a:p>
        </p:txBody>
      </p:sp>
    </p:spTree>
    <p:extLst>
      <p:ext uri="{BB962C8B-B14F-4D97-AF65-F5344CB8AC3E}">
        <p14:creationId xmlns:p14="http://schemas.microsoft.com/office/powerpoint/2010/main" val="1188958059"/>
      </p:ext>
    </p:extLst>
  </p:cSld>
  <p:clrMapOvr>
    <a:masterClrMapping/>
  </p:clrMapOvr>
  <mc:AlternateContent xmlns:mc="http://schemas.openxmlformats.org/markup-compatibility/2006" xmlns:p14="http://schemas.microsoft.com/office/powerpoint/2010/main">
    <mc:Choice Requires="p14">
      <p:transition spd="slow" p14:dur="1500">
        <p:split orient="vert"/>
        <p:sndAc>
          <p:stSnd>
            <p:snd r:embed="rId2" name="chimes.wav"/>
          </p:stSnd>
        </p:sndAc>
      </p:transition>
    </mc:Choice>
    <mc:Fallback xmlns="">
      <p:transition spd="slow">
        <p:split orient="vert"/>
        <p:sndAc>
          <p:stSnd>
            <p:snd r:embed="rId3" name="chimes.wav"/>
          </p:stSnd>
        </p:sndAc>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229600" cy="5721499"/>
          </a:xfrm>
        </p:spPr>
        <p:txBody>
          <a:bodyPr>
            <a:normAutofit lnSpcReduction="10000"/>
          </a:bodyPr>
          <a:lstStyle/>
          <a:p>
            <a:pPr algn="just"/>
            <a:r>
              <a:rPr lang="uz-Cyrl-UZ" dirty="0" smtClean="0">
                <a:latin typeface="Times New Roman" pitchFamily="18" charset="0"/>
                <a:cs typeface="Times New Roman" pitchFamily="18" charset="0"/>
              </a:rPr>
              <a:t>Икки </a:t>
            </a:r>
            <a:r>
              <a:rPr lang="uz-Cyrl-UZ" dirty="0">
                <a:latin typeface="Times New Roman" pitchFamily="18" charset="0"/>
                <a:cs typeface="Times New Roman" pitchFamily="18" charset="0"/>
              </a:rPr>
              <a:t>ўлчамли графика ясси ва текис сиртларда яратилган тасвирлар бўлиб, уларга мисол сифатида принтерда қоғозга чоп этилган фотосурат, рассом томонидан </a:t>
            </a:r>
            <a:r>
              <a:rPr lang="uz-Cyrl-UZ" b="1" dirty="0">
                <a:solidFill>
                  <a:srgbClr val="FF0000"/>
                </a:solidFill>
                <a:latin typeface="Times New Roman" pitchFamily="18" charset="0"/>
                <a:cs typeface="Times New Roman" pitchFamily="18" charset="0"/>
              </a:rPr>
              <a:t>холст</a:t>
            </a:r>
            <a:r>
              <a:rPr lang="uz-Cyrl-UZ" dirty="0">
                <a:latin typeface="Times New Roman" pitchFamily="18" charset="0"/>
                <a:cs typeface="Times New Roman" pitchFamily="18" charset="0"/>
              </a:rPr>
              <a:t>(махсус мато)да чизилган расмларни келтириш мумкин.</a:t>
            </a:r>
          </a:p>
          <a:p>
            <a:pPr algn="just"/>
            <a:r>
              <a:rPr lang="uz-Cyrl-UZ" dirty="0">
                <a:latin typeface="Times New Roman" pitchFamily="18" charset="0"/>
                <a:cs typeface="Times New Roman" pitchFamily="18" charset="0"/>
              </a:rPr>
              <a:t>Уч ўлчамли графика ёрдамида ҳажмга эга жисмлар яратилади.</a:t>
            </a:r>
          </a:p>
          <a:p>
            <a:pPr algn="just"/>
            <a:r>
              <a:rPr lang="uz-Cyrl-UZ" dirty="0">
                <a:latin typeface="Times New Roman" pitchFamily="18" charset="0"/>
                <a:cs typeface="Times New Roman" pitchFamily="18" charset="0"/>
              </a:rPr>
              <a:t>Уч ўлчамли графикадан анимация,компьютер ўйинлари ва </a:t>
            </a:r>
            <a:r>
              <a:rPr lang="uz-Cyrl-UZ" b="1" dirty="0">
                <a:solidFill>
                  <a:srgbClr val="FF0000"/>
                </a:solidFill>
                <a:latin typeface="Times New Roman" pitchFamily="18" charset="0"/>
                <a:cs typeface="Times New Roman" pitchFamily="18" charset="0"/>
              </a:rPr>
              <a:t>виртуал</a:t>
            </a:r>
            <a:r>
              <a:rPr lang="uz-Cyrl-UZ" dirty="0">
                <a:latin typeface="Times New Roman" pitchFamily="18" charset="0"/>
                <a:cs typeface="Times New Roman" pitchFamily="18" charset="0"/>
              </a:rPr>
              <a:t>(хаёлий) </a:t>
            </a:r>
            <a:r>
              <a:rPr lang="uz-Cyrl-UZ" b="1" dirty="0">
                <a:solidFill>
                  <a:srgbClr val="FF0000"/>
                </a:solidFill>
                <a:latin typeface="Times New Roman" pitchFamily="18" charset="0"/>
                <a:cs typeface="Times New Roman" pitchFamily="18" charset="0"/>
              </a:rPr>
              <a:t>борлиқ</a:t>
            </a:r>
            <a:r>
              <a:rPr lang="uz-Cyrl-UZ" dirty="0">
                <a:latin typeface="Times New Roman" pitchFamily="18" charset="0"/>
                <a:cs typeface="Times New Roman" pitchFamily="18" charset="0"/>
              </a:rPr>
              <a:t> яратишда фойдаланилади.</a:t>
            </a:r>
          </a:p>
          <a:p>
            <a:endParaRPr lang="uz-Cyrl-UZ" dirty="0"/>
          </a:p>
        </p:txBody>
      </p:sp>
    </p:spTree>
    <p:extLst>
      <p:ext uri="{BB962C8B-B14F-4D97-AF65-F5344CB8AC3E}">
        <p14:creationId xmlns:p14="http://schemas.microsoft.com/office/powerpoint/2010/main" val="681835029"/>
      </p:ext>
    </p:extLst>
  </p:cSld>
  <p:clrMapOvr>
    <a:masterClrMapping/>
  </p:clrMapOvr>
  <mc:AlternateContent xmlns:mc="http://schemas.openxmlformats.org/markup-compatibility/2006" xmlns:p14="http://schemas.microsoft.com/office/powerpoint/2010/main">
    <mc:Choice Requires="p14">
      <p:transition spd="slow" p14:dur="1500">
        <p:split orient="vert"/>
        <p:sndAc>
          <p:stSnd>
            <p:snd r:embed="rId2" name="chimes.wav"/>
          </p:stSnd>
        </p:sndAc>
      </p:transition>
    </mc:Choice>
    <mc:Fallback xmlns="">
      <p:transition spd="slow">
        <p:split orient="vert"/>
        <p:sndAc>
          <p:stSnd>
            <p:snd r:embed="rId3" name="chimes.wav"/>
          </p:stSnd>
        </p:sndAc>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5793507"/>
          </a:xfrm>
        </p:spPr>
        <p:txBody>
          <a:bodyPr>
            <a:normAutofit/>
          </a:bodyPr>
          <a:lstStyle/>
          <a:p>
            <a:pPr algn="just"/>
            <a:r>
              <a:rPr lang="uz-Cyrl-UZ" sz="2800" dirty="0">
                <a:latin typeface="Times New Roman" pitchFamily="18" charset="0"/>
                <a:cs typeface="Times New Roman" pitchFamily="18" charset="0"/>
              </a:rPr>
              <a:t>Икки ўлчамли компьютер графикаси қуйидаги турларга ажратилади: </a:t>
            </a:r>
          </a:p>
          <a:p>
            <a:pPr algn="just"/>
            <a:r>
              <a:rPr lang="uz-Cyrl-UZ" sz="2800" dirty="0">
                <a:solidFill>
                  <a:srgbClr val="FF0000"/>
                </a:solidFill>
                <a:latin typeface="Times New Roman" pitchFamily="18" charset="0"/>
                <a:cs typeface="Times New Roman" pitchFamily="18" charset="0"/>
              </a:rPr>
              <a:t>1) растрли графика; </a:t>
            </a:r>
          </a:p>
          <a:p>
            <a:pPr algn="just"/>
            <a:r>
              <a:rPr lang="uz-Cyrl-UZ" sz="2800" dirty="0">
                <a:solidFill>
                  <a:srgbClr val="FF0000"/>
                </a:solidFill>
                <a:latin typeface="Times New Roman" pitchFamily="18" charset="0"/>
                <a:cs typeface="Times New Roman" pitchFamily="18" charset="0"/>
              </a:rPr>
              <a:t>2) векторли графика; </a:t>
            </a:r>
          </a:p>
          <a:p>
            <a:pPr algn="just"/>
            <a:r>
              <a:rPr lang="uz-Cyrl-UZ" sz="2800" dirty="0">
                <a:solidFill>
                  <a:srgbClr val="FF0000"/>
                </a:solidFill>
                <a:latin typeface="Times New Roman" pitchFamily="18" charset="0"/>
                <a:cs typeface="Times New Roman" pitchFamily="18" charset="0"/>
              </a:rPr>
              <a:t>3) фрактал графика.</a:t>
            </a:r>
          </a:p>
          <a:p>
            <a:pPr algn="just"/>
            <a:r>
              <a:rPr lang="uz-Cyrl-UZ" sz="2800" dirty="0">
                <a:solidFill>
                  <a:srgbClr val="FF0000"/>
                </a:solidFill>
                <a:latin typeface="Times New Roman" pitchFamily="18" charset="0"/>
                <a:cs typeface="Times New Roman" pitchFamily="18" charset="0"/>
              </a:rPr>
              <a:t>Растр</a:t>
            </a:r>
            <a:r>
              <a:rPr lang="uz-Cyrl-UZ" sz="2800" dirty="0">
                <a:latin typeface="Times New Roman" pitchFamily="18" charset="0"/>
                <a:cs typeface="Times New Roman" pitchFamily="18" charset="0"/>
              </a:rPr>
              <a:t> сўзи информатикада телевидениедан кириб келган бўлиб, лотин тилидаги rostrum – хаскаш, омоч сўзидан олинган.</a:t>
            </a:r>
          </a:p>
          <a:p>
            <a:pPr algn="just"/>
            <a:r>
              <a:rPr lang="uz-Cyrl-UZ" sz="3000" i="1" dirty="0">
                <a:solidFill>
                  <a:srgbClr val="FF0000"/>
                </a:solidFill>
                <a:latin typeface="Times New Roman" pitchFamily="18" charset="0"/>
                <a:cs typeface="Times New Roman" pitchFamily="18" charset="0"/>
              </a:rPr>
              <a:t>Растрли графика</a:t>
            </a:r>
            <a:r>
              <a:rPr lang="uz-Cyrl-UZ" sz="3000" dirty="0">
                <a:solidFill>
                  <a:srgbClr val="FF0000"/>
                </a:solidFill>
                <a:latin typeface="Times New Roman" pitchFamily="18" charset="0"/>
                <a:cs typeface="Times New Roman" pitchFamily="18" charset="0"/>
              </a:rPr>
              <a:t>да </a:t>
            </a:r>
            <a:r>
              <a:rPr lang="uz-Cyrl-UZ" sz="3000" dirty="0">
                <a:latin typeface="Times New Roman" pitchFamily="18" charset="0"/>
                <a:cs typeface="Times New Roman" pitchFamily="18" charset="0"/>
              </a:rPr>
              <a:t>ҳар қандай тасвир нуқта – </a:t>
            </a:r>
            <a:r>
              <a:rPr lang="uz-Cyrl-UZ" sz="3000" i="1" dirty="0">
                <a:solidFill>
                  <a:srgbClr val="FF0000"/>
                </a:solidFill>
                <a:latin typeface="Times New Roman" pitchFamily="18" charset="0"/>
                <a:cs typeface="Times New Roman" pitchFamily="18" charset="0"/>
              </a:rPr>
              <a:t>пиксел</a:t>
            </a:r>
            <a:r>
              <a:rPr lang="uz-Cyrl-UZ" sz="3000" dirty="0">
                <a:latin typeface="Times New Roman" pitchFamily="18" charset="0"/>
                <a:cs typeface="Times New Roman" pitchFamily="18" charset="0"/>
              </a:rPr>
              <a:t>лардан ташкил топган бўлади. Ҳар бир пиксел алоҳида рангга эга бўлади. Улар мажмуаси эса яхлит тасвирни ташкил этади. </a:t>
            </a:r>
          </a:p>
        </p:txBody>
      </p:sp>
    </p:spTree>
    <p:extLst>
      <p:ext uri="{BB962C8B-B14F-4D97-AF65-F5344CB8AC3E}">
        <p14:creationId xmlns:p14="http://schemas.microsoft.com/office/powerpoint/2010/main" val="505530463"/>
      </p:ext>
    </p:extLst>
  </p:cSld>
  <p:clrMapOvr>
    <a:masterClrMapping/>
  </p:clrMapOvr>
  <mc:AlternateContent xmlns:mc="http://schemas.openxmlformats.org/markup-compatibility/2006" xmlns:p14="http://schemas.microsoft.com/office/powerpoint/2010/main">
    <mc:Choice Requires="p14">
      <p:transition spd="slow" p14:dur="1500">
        <p:split orient="vert"/>
        <p:sndAc>
          <p:stSnd>
            <p:snd r:embed="rId2" name="chimes.wav"/>
          </p:stSnd>
        </p:sndAc>
      </p:transition>
    </mc:Choice>
    <mc:Fallback xmlns="">
      <p:transition spd="slow">
        <p:split orient="vert"/>
        <p:sndAc>
          <p:stSnd>
            <p:snd r:embed="rId3" name="chimes.wav"/>
          </p:stSnd>
        </p:sndAc>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229600" cy="5721499"/>
          </a:xfrm>
        </p:spPr>
        <p:txBody>
          <a:bodyPr>
            <a:normAutofit/>
          </a:bodyPr>
          <a:lstStyle/>
          <a:p>
            <a:pPr algn="just"/>
            <a:r>
              <a:rPr lang="uz-Cyrl-UZ" dirty="0">
                <a:latin typeface="Times New Roman" pitchFamily="18" charset="0"/>
                <a:cs typeface="Times New Roman" pitchFamily="18" charset="0"/>
              </a:rPr>
              <a:t>Тасвирдаги пикселлар зичлиги </a:t>
            </a:r>
            <a:r>
              <a:rPr lang="uz-Cyrl-UZ" i="1" dirty="0">
                <a:solidFill>
                  <a:srgbClr val="FF0000"/>
                </a:solidFill>
                <a:latin typeface="Times New Roman" pitchFamily="18" charset="0"/>
                <a:cs typeface="Times New Roman" pitchFamily="18" charset="0"/>
              </a:rPr>
              <a:t>DPI</a:t>
            </a:r>
            <a:r>
              <a:rPr lang="uz-Cyrl-UZ" i="1" dirty="0">
                <a:latin typeface="Times New Roman" pitchFamily="18" charset="0"/>
                <a:cs typeface="Times New Roman" pitchFamily="18" charset="0"/>
              </a:rPr>
              <a:t> </a:t>
            </a:r>
            <a:r>
              <a:rPr lang="uz-Cyrl-UZ" dirty="0">
                <a:latin typeface="Times New Roman" pitchFamily="18" charset="0"/>
                <a:cs typeface="Times New Roman" pitchFamily="18" charset="0"/>
              </a:rPr>
              <a:t>(</a:t>
            </a:r>
            <a:r>
              <a:rPr lang="uz-Cyrl-UZ" i="1" dirty="0">
                <a:latin typeface="Times New Roman" pitchFamily="18" charset="0"/>
                <a:cs typeface="Times New Roman" pitchFamily="18" charset="0"/>
              </a:rPr>
              <a:t>Dot Per Inch – дюймдаги нуқталар сони</a:t>
            </a:r>
            <a:r>
              <a:rPr lang="uz-Cyrl-UZ" dirty="0">
                <a:latin typeface="Times New Roman" pitchFamily="18" charset="0"/>
                <a:cs typeface="Times New Roman" pitchFamily="18" charset="0"/>
              </a:rPr>
              <a:t>) дейилади, яъни бир дюймда (</a:t>
            </a:r>
            <a:r>
              <a:rPr lang="uz-Cyrl-UZ" dirty="0">
                <a:solidFill>
                  <a:srgbClr val="FF0000"/>
                </a:solidFill>
                <a:latin typeface="Times New Roman" pitchFamily="18" charset="0"/>
                <a:cs typeface="Times New Roman" pitchFamily="18" charset="0"/>
              </a:rPr>
              <a:t>1 дюйм=2,54 см</a:t>
            </a:r>
            <a:r>
              <a:rPr lang="uz-Cyrl-UZ" dirty="0">
                <a:latin typeface="Times New Roman" pitchFamily="18" charset="0"/>
                <a:cs typeface="Times New Roman" pitchFamily="18" charset="0"/>
              </a:rPr>
              <a:t>) нечта нуқта жойлашганлигини белгилайди. Газета ва бошқа рўзномаларда мазкур кўрсаткич одатда </a:t>
            </a:r>
            <a:r>
              <a:rPr lang="uz-Cyrl-UZ" dirty="0">
                <a:solidFill>
                  <a:srgbClr val="FF0000"/>
                </a:solidFill>
                <a:latin typeface="Times New Roman" pitchFamily="18" charset="0"/>
                <a:cs typeface="Times New Roman" pitchFamily="18" charset="0"/>
              </a:rPr>
              <a:t>150 dpi</a:t>
            </a:r>
            <a:r>
              <a:rPr lang="uz-Cyrl-UZ" dirty="0">
                <a:latin typeface="Times New Roman" pitchFamily="18" charset="0"/>
                <a:cs typeface="Times New Roman" pitchFamily="18" charset="0"/>
              </a:rPr>
              <a:t>, рангли журналларда 300 dpi, фотосурат ва композицияларда 600- 1200 dpi ни ташкил этади. Экранда тасвирланадиган расмлар учун эса 72 dpi сифат кўрсаткичи етарли ҳисобланади. </a:t>
            </a:r>
          </a:p>
        </p:txBody>
      </p:sp>
    </p:spTree>
    <p:extLst>
      <p:ext uri="{BB962C8B-B14F-4D97-AF65-F5344CB8AC3E}">
        <p14:creationId xmlns:p14="http://schemas.microsoft.com/office/powerpoint/2010/main" val="3676053263"/>
      </p:ext>
    </p:extLst>
  </p:cSld>
  <p:clrMapOvr>
    <a:masterClrMapping/>
  </p:clrMapOvr>
  <mc:AlternateContent xmlns:mc="http://schemas.openxmlformats.org/markup-compatibility/2006" xmlns:p14="http://schemas.microsoft.com/office/powerpoint/2010/main">
    <mc:Choice Requires="p14">
      <p:transition spd="slow" p14:dur="1500">
        <p:split orient="vert"/>
        <p:sndAc>
          <p:stSnd>
            <p:snd r:embed="rId2" name="chimes.wav"/>
          </p:stSnd>
        </p:sndAc>
      </p:transition>
    </mc:Choice>
    <mc:Fallback xmlns="">
      <p:transition spd="slow">
        <p:split orient="vert"/>
        <p:sndAc>
          <p:stSnd>
            <p:snd r:embed="rId3" name="chimes.wav"/>
          </p:stSnd>
        </p:sndAc>
      </p:transition>
    </mc:Fallback>
  </mc:AlternateContent>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TotalTime>
  <Words>1081</Words>
  <Application>Microsoft Office PowerPoint</Application>
  <PresentationFormat>Экран (4:3)</PresentationFormat>
  <Paragraphs>49</Paragraphs>
  <Slides>26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26</vt:i4>
      </vt:variant>
    </vt:vector>
  </HeadingPairs>
  <TitlesOfParts>
    <vt:vector size="27" baseType="lpstr">
      <vt:lpstr>Тема Office</vt:lpstr>
      <vt:lpstr>Презентация PowerPoint</vt:lpstr>
      <vt:lpstr>Компьютер графикаси тарихи</vt:lpstr>
      <vt:lpstr>Компьютер графикаси (машина графикаси) нима дегани?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    Тасвирнинг ажратилган қисмини 800 фоиз катталаштирилган кўриниши     </vt:lpstr>
      <vt:lpstr>Презентация PowerPoint</vt:lpstr>
      <vt:lpstr>Презентация PowerPoint</vt:lpstr>
      <vt:lpstr>Презентация PowerPoint</vt:lpstr>
      <vt:lpstr>Нимранг тасвир Нимранг (grayscale)) тасвир пиксели 8 бит билан кодланади, яъни унинг ранг кўлами 8 бит. Бундай тасвирнинг ҳар бир пиксели 256 хил қиймат қабул қилиши мумкин. Бу қийматлар кулранг шкала дейилади.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User</cp:lastModifiedBy>
  <cp:revision>10</cp:revision>
  <dcterms:created xsi:type="dcterms:W3CDTF">2019-02-11T14:37:23Z</dcterms:created>
  <dcterms:modified xsi:type="dcterms:W3CDTF">2019-10-20T16:41:23Z</dcterms:modified>
</cp:coreProperties>
</file>